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9" r:id="rId2"/>
    <p:sldId id="260" r:id="rId3"/>
    <p:sldId id="262" r:id="rId4"/>
    <p:sldId id="264" r:id="rId5"/>
    <p:sldId id="274" r:id="rId6"/>
    <p:sldId id="294" r:id="rId7"/>
    <p:sldId id="275" r:id="rId8"/>
    <p:sldId id="291" r:id="rId9"/>
    <p:sldId id="292" r:id="rId10"/>
    <p:sldId id="293" r:id="rId11"/>
    <p:sldId id="279" r:id="rId12"/>
    <p:sldId id="280" r:id="rId13"/>
    <p:sldId id="281" r:id="rId14"/>
    <p:sldId id="282" r:id="rId15"/>
    <p:sldId id="283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296" r:id="rId24"/>
    <p:sldId id="295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BC9A816-7ABF-4D0D-829E-8A882A4FD7B6}" type="datetimeFigureOut">
              <a:rPr lang="zh-CN" altLang="en-US"/>
              <a:pPr>
                <a:defRPr/>
              </a:pPr>
              <a:t>2014/9/28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687DF87-7BF7-46A0-BDFB-2023EF3596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320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36C30B-BC2B-4E5B-A2C8-50B6BF12C1A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CF507D-0290-4F59-982A-ADA4AFFC0F1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68B4EC-2B7E-4BBC-8486-2EEF166C3A6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F64733-A61B-40D7-888E-12E5C494DF9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43EBE-AF70-4724-9BE4-DBF7D0112CC4}" type="datetimeFigureOut">
              <a:rPr lang="zh-CN" altLang="en-US"/>
              <a:pPr>
                <a:defRPr/>
              </a:pPr>
              <a:t>2014/9/28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80549-9197-4952-A932-94EEA96B63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047DB-D125-488B-B9F2-CD1CB557E6C9}" type="datetimeFigureOut">
              <a:rPr lang="zh-CN" altLang="en-US"/>
              <a:pPr>
                <a:defRPr/>
              </a:pPr>
              <a:t>2014/9/28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A11CB-CF18-4E70-A1B0-8671F7ABC5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673B-3860-429D-BEDE-7A8E854F9295}" type="datetimeFigureOut">
              <a:rPr lang="zh-CN" altLang="en-US"/>
              <a:pPr>
                <a:defRPr/>
              </a:pPr>
              <a:t>2014/9/28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EE4E1-F0E9-47A0-8F0D-4D0AF72E19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4D13-885D-428D-8A6E-6B4A84AAF261}" type="datetimeFigureOut">
              <a:rPr lang="zh-CN" altLang="en-US"/>
              <a:pPr>
                <a:defRPr/>
              </a:pPr>
              <a:t>2014/9/28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DE88-0101-4605-8FFA-E5308E5724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E4ED-7E11-42CA-AFF5-AD4B5F5C6775}" type="datetimeFigureOut">
              <a:rPr lang="zh-CN" altLang="en-US"/>
              <a:pPr>
                <a:defRPr/>
              </a:pPr>
              <a:t>2014/9/28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4637-8651-420A-BE3F-1E1472146F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D4C0-4C99-423C-ACBE-C26F27D80D56}" type="datetimeFigureOut">
              <a:rPr lang="zh-CN" altLang="en-US"/>
              <a:pPr>
                <a:defRPr/>
              </a:pPr>
              <a:t>2014/9/28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1D8F-3551-45AE-A9D5-B498CD8DFD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73157-D563-4150-96E3-3AAA02B16C49}" type="datetimeFigureOut">
              <a:rPr lang="zh-CN" altLang="en-US"/>
              <a:pPr>
                <a:defRPr/>
              </a:pPr>
              <a:t>2014/9/28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ABCF-165D-46B8-A471-6C6C6A00E3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C095-B3B9-4988-83F3-0862F89036BA}" type="datetimeFigureOut">
              <a:rPr lang="zh-CN" altLang="en-US"/>
              <a:pPr>
                <a:defRPr/>
              </a:pPr>
              <a:t>2014/9/28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C58D-DBA3-4D16-B05E-E27A9BE33F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8FBE1-3776-48C9-AF81-3B77F3FC947C}" type="datetimeFigureOut">
              <a:rPr lang="zh-CN" altLang="en-US"/>
              <a:pPr>
                <a:defRPr/>
              </a:pPr>
              <a:t>2014/9/28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3657-1203-47A9-A42C-2AAF4DC2F0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22D3-8FF4-43F2-871C-CCA23EA04DC9}" type="datetimeFigureOut">
              <a:rPr lang="zh-CN" altLang="en-US"/>
              <a:pPr>
                <a:defRPr/>
              </a:pPr>
              <a:t>2014/9/28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58D2-187E-4607-B0B3-FAA9E75B04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20027-F63E-4C65-92E8-2963872B34C7}" type="datetimeFigureOut">
              <a:rPr lang="zh-CN" altLang="en-US"/>
              <a:pPr>
                <a:defRPr/>
              </a:pPr>
              <a:t>2014/9/28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9775A-241A-4500-9618-51C22EF710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42433F-D0DE-4DB8-8614-54CBB1F1FADA}" type="datetimeFigureOut">
              <a:rPr lang="zh-CN" altLang="en-US"/>
              <a:pPr>
                <a:defRPr/>
              </a:pPr>
              <a:t>2014/9/28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C8D831-304F-483A-A097-7B1DD119FE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6"/>
          <p:cNvSpPr>
            <a:spLocks noGrp="1"/>
          </p:cNvSpPr>
          <p:nvPr>
            <p:ph type="title"/>
          </p:nvPr>
        </p:nvSpPr>
        <p:spPr>
          <a:xfrm>
            <a:off x="428625" y="846138"/>
            <a:ext cx="8229600" cy="1143000"/>
          </a:xfrm>
        </p:spPr>
        <p:txBody>
          <a:bodyPr/>
          <a:lstStyle/>
          <a:p>
            <a:r>
              <a:rPr lang="en-US" altLang="zh-CN" sz="4800" dirty="0" smtClean="0">
                <a:latin typeface="黑体" pitchFamily="2" charset="-122"/>
                <a:ea typeface="黑体" pitchFamily="2" charset="-122"/>
              </a:rPr>
              <a:t>FIRST</a:t>
            </a:r>
            <a:r>
              <a:rPr lang="zh-CN" altLang="en-US" sz="4800" dirty="0">
                <a:latin typeface="黑体" pitchFamily="2" charset="-122"/>
                <a:ea typeface="黑体" pitchFamily="2" charset="-122"/>
              </a:rPr>
              <a:t>技术</a:t>
            </a:r>
            <a:r>
              <a:rPr lang="zh-CN" altLang="en-US" sz="4800" dirty="0" smtClean="0">
                <a:latin typeface="黑体" pitchFamily="2" charset="-122"/>
                <a:ea typeface="黑体" pitchFamily="2" charset="-122"/>
              </a:rPr>
              <a:t>挑战赛</a:t>
            </a:r>
            <a:br>
              <a:rPr lang="zh-CN" altLang="en-US" sz="4800" dirty="0" smtClean="0">
                <a:latin typeface="黑体" pitchFamily="2" charset="-122"/>
                <a:ea typeface="黑体" pitchFamily="2" charset="-122"/>
              </a:rPr>
            </a:br>
            <a:r>
              <a:rPr lang="zh-CN" altLang="en-US" sz="4000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400" b="1" dirty="0" smtClean="0">
                <a:latin typeface="宋体" charset="-122"/>
              </a:rPr>
              <a:t>2014-2015</a:t>
            </a:r>
            <a:r>
              <a:rPr lang="en-US" altLang="zh-CN" sz="2400" b="1" i="1" dirty="0" smtClean="0">
                <a:latin typeface="宋体" charset="-122"/>
              </a:rPr>
              <a:t> 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CAS CADE EFFECT</a:t>
            </a:r>
            <a:endParaRPr lang="zh-CN" altLang="en-US" sz="2400" dirty="0" smtClean="0">
              <a:latin typeface="Cambria Math" panose="02040503050406030204" pitchFamily="18" charset="0"/>
              <a:ea typeface="GulimChe" panose="020B0609000101010101" pitchFamily="49" charset="-127"/>
              <a:cs typeface="Arial Unicode MS" panose="020B0604020202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1" y="2159564"/>
            <a:ext cx="7156779" cy="299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533853"/>
            <a:ext cx="6519863" cy="417513"/>
          </a:xfrm>
        </p:spPr>
        <p:txBody>
          <a:bodyPr/>
          <a:lstStyle/>
          <a:p>
            <a:pPr algn="l"/>
            <a:r>
              <a:rPr lang="zh-CN" altLang="en-US" sz="2800" b="1" dirty="0" smtClean="0">
                <a:latin typeface="宋体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latin typeface="宋体" charset="-122"/>
                <a:cs typeface="Times New Roman" pitchFamily="18" charset="0"/>
              </a:rPr>
              <a:t>3</a:t>
            </a:r>
            <a:r>
              <a:rPr lang="zh-CN" altLang="en-US" sz="2800" b="1" dirty="0" smtClean="0">
                <a:latin typeface="宋体" charset="-122"/>
                <a:cs typeface="Times New Roman" pitchFamily="18" charset="0"/>
              </a:rPr>
              <a:t>）比赛</a:t>
            </a:r>
            <a:r>
              <a:rPr lang="zh-CN" altLang="en-US" sz="2800" b="1" dirty="0">
                <a:latin typeface="宋体" charset="-122"/>
                <a:cs typeface="Times New Roman" pitchFamily="18" charset="0"/>
              </a:rPr>
              <a:t>结尾</a:t>
            </a:r>
            <a:r>
              <a:rPr lang="zh-CN" altLang="en-US" sz="2800" b="1" dirty="0" smtClean="0">
                <a:latin typeface="宋体" charset="-122"/>
                <a:cs typeface="Times New Roman" pitchFamily="18" charset="0"/>
              </a:rPr>
              <a:t>阶段 </a:t>
            </a:r>
            <a:r>
              <a:rPr lang="en-US" altLang="zh-CN" sz="2800" b="1" dirty="0" smtClean="0">
                <a:latin typeface="宋体" charset="-122"/>
                <a:cs typeface="Times New Roman" pitchFamily="18" charset="0"/>
              </a:rPr>
              <a:t>— </a:t>
            </a:r>
            <a:r>
              <a:rPr lang="zh-CN" altLang="en-US" sz="2800" b="1" dirty="0" smtClean="0">
                <a:latin typeface="宋体" charset="-122"/>
                <a:cs typeface="Times New Roman" pitchFamily="18" charset="0"/>
              </a:rPr>
              <a:t>规则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124744"/>
            <a:ext cx="8136904" cy="4896544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tabLst>
                <a:tab pos="228600" algn="l"/>
              </a:tabLst>
            </a:pPr>
            <a:r>
              <a:rPr lang="zh-CN" altLang="zh-CN" sz="2000" dirty="0"/>
              <a:t>手动阶段最后</a:t>
            </a:r>
            <a:r>
              <a:rPr lang="en-US" altLang="zh-CN" sz="2000" dirty="0"/>
              <a:t>30</a:t>
            </a:r>
            <a:r>
              <a:rPr lang="zh-CN" altLang="zh-CN" sz="2000" dirty="0"/>
              <a:t>秒叫做</a:t>
            </a:r>
            <a:r>
              <a:rPr lang="zh-CN" altLang="zh-CN" sz="2000" dirty="0" smtClean="0"/>
              <a:t>比赛</a:t>
            </a:r>
            <a:r>
              <a:rPr lang="zh-CN" altLang="en-US" sz="2000" dirty="0"/>
              <a:t>结尾</a:t>
            </a:r>
            <a:r>
              <a:rPr lang="zh-CN" altLang="zh-CN" sz="2000" dirty="0" smtClean="0"/>
              <a:t>阶段</a:t>
            </a:r>
            <a:r>
              <a:rPr lang="zh-CN" altLang="zh-CN" sz="2000" dirty="0"/>
              <a:t>。在比赛</a:t>
            </a:r>
            <a:r>
              <a:rPr lang="zh-CN" altLang="zh-CN" sz="2000" dirty="0" smtClean="0"/>
              <a:t>结</a:t>
            </a:r>
            <a:r>
              <a:rPr lang="zh-CN" altLang="en-US" sz="2000" dirty="0" smtClean="0"/>
              <a:t>结尾</a:t>
            </a:r>
            <a:r>
              <a:rPr lang="zh-CN" altLang="zh-CN" sz="2000" dirty="0" smtClean="0"/>
              <a:t>阶段</a:t>
            </a:r>
            <a:r>
              <a:rPr lang="zh-CN" altLang="zh-CN" sz="2000" dirty="0"/>
              <a:t>期间</a:t>
            </a:r>
            <a:r>
              <a:rPr lang="zh-CN" altLang="zh-CN" sz="2000" dirty="0" smtClean="0"/>
              <a:t>，</a:t>
            </a:r>
            <a:r>
              <a:rPr lang="zh-CN" altLang="en-US" sz="2000" dirty="0" smtClean="0"/>
              <a:t>中央球筐</a:t>
            </a:r>
            <a:r>
              <a:rPr lang="zh-CN" altLang="zh-CN" sz="2000" dirty="0" smtClean="0"/>
              <a:t>里</a:t>
            </a:r>
            <a:r>
              <a:rPr lang="zh-CN" altLang="zh-CN" sz="2000" dirty="0"/>
              <a:t>的球可以得分</a:t>
            </a:r>
            <a:r>
              <a:rPr lang="zh-CN" altLang="zh-CN" sz="2000" dirty="0" smtClean="0"/>
              <a:t>。</a:t>
            </a:r>
            <a:r>
              <a:rPr lang="zh-CN" altLang="en-US" sz="2000" dirty="0" smtClean="0"/>
              <a:t>移动球筐</a:t>
            </a:r>
            <a:r>
              <a:rPr lang="zh-CN" altLang="zh-CN" sz="2000" dirty="0" smtClean="0"/>
              <a:t>和</a:t>
            </a:r>
            <a:r>
              <a:rPr lang="zh-CN" altLang="zh-CN" sz="2000" dirty="0"/>
              <a:t>机器人也可以停止，完全脱离比赛场地地面或在驻停区里。机器人可以继续</a:t>
            </a:r>
            <a:r>
              <a:rPr lang="zh-CN" altLang="zh-CN" sz="2000" dirty="0" smtClean="0"/>
              <a:t>得到</a:t>
            </a:r>
            <a:r>
              <a:rPr lang="zh-CN" altLang="en-US" sz="2000" dirty="0" smtClean="0"/>
              <a:t>移动球筐</a:t>
            </a:r>
            <a:r>
              <a:rPr lang="zh-CN" altLang="zh-CN" sz="2000" dirty="0" smtClean="0"/>
              <a:t>里</a:t>
            </a:r>
            <a:r>
              <a:rPr lang="zh-CN" altLang="zh-CN" sz="2000" dirty="0"/>
              <a:t>球的分数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 marL="0" indent="0">
              <a:spcBef>
                <a:spcPct val="0"/>
              </a:spcBef>
              <a:buNone/>
              <a:tabLst>
                <a:tab pos="228600" algn="l"/>
              </a:tabLst>
            </a:pPr>
            <a:endParaRPr lang="en-US" altLang="zh-CN" sz="2000" dirty="0"/>
          </a:p>
          <a:p>
            <a:pPr marL="0" indent="0">
              <a:spcBef>
                <a:spcPct val="0"/>
              </a:spcBef>
              <a:buNone/>
              <a:tabLst>
                <a:tab pos="228600" algn="l"/>
              </a:tabLst>
            </a:pPr>
            <a:r>
              <a:rPr lang="zh-CN" altLang="en-US" sz="2000" dirty="0" smtClean="0">
                <a:latin typeface="宋体" charset="-122"/>
                <a:cs typeface="Times New Roman" pitchFamily="18" charset="0"/>
              </a:rPr>
              <a:t>比赛结尾阶段时得分</a:t>
            </a:r>
            <a:r>
              <a:rPr lang="zh-CN" altLang="en-US" sz="2000" dirty="0" smtClean="0">
                <a:latin typeface="宋体" charset="-122"/>
                <a:cs typeface="Times New Roman" pitchFamily="18" charset="0"/>
              </a:rPr>
              <a:t>如下</a:t>
            </a:r>
            <a:r>
              <a:rPr lang="zh-CN" altLang="en-US" sz="2000" dirty="0">
                <a:latin typeface="宋体" charset="-122"/>
                <a:cs typeface="Times New Roman" pitchFamily="18" charset="0"/>
              </a:rPr>
              <a:t>：</a:t>
            </a:r>
            <a:endParaRPr lang="zh-CN" altLang="en-US" sz="2000" dirty="0">
              <a:latin typeface="宋体" charset="-122"/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tabLst>
                <a:tab pos="228600" algn="l"/>
              </a:tabLst>
            </a:pPr>
            <a:r>
              <a:rPr lang="zh-CN" altLang="zh-CN" sz="2000" b="1" dirty="0" smtClean="0"/>
              <a:t>在</a:t>
            </a:r>
            <a:r>
              <a:rPr lang="zh-CN" altLang="zh-CN" sz="2000" b="1" dirty="0"/>
              <a:t>自己联盟驻停区里的机器人，</a:t>
            </a:r>
            <a:r>
              <a:rPr lang="en-US" altLang="zh-CN" sz="2000" b="1" dirty="0"/>
              <a:t>10</a:t>
            </a:r>
            <a:r>
              <a:rPr lang="zh-CN" altLang="zh-CN" sz="2000" b="1" dirty="0"/>
              <a:t>分</a:t>
            </a:r>
            <a:r>
              <a:rPr lang="en-US" altLang="zh-CN" sz="2000" b="1" dirty="0"/>
              <a:t>/</a:t>
            </a:r>
            <a:r>
              <a:rPr lang="zh-CN" altLang="zh-CN" sz="2000" b="1" dirty="0"/>
              <a:t>个机器人</a:t>
            </a:r>
            <a:r>
              <a:rPr lang="zh-CN" altLang="zh-CN" sz="2000" b="1" dirty="0" smtClean="0"/>
              <a:t>。</a:t>
            </a:r>
            <a:endParaRPr lang="en-US" altLang="zh-CN" sz="2000" b="1" dirty="0" smtClean="0"/>
          </a:p>
          <a:p>
            <a:pPr marL="0" indent="0" eaLnBrk="0" hangingPunc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n"/>
              <a:tabLst>
                <a:tab pos="228600" algn="l"/>
              </a:tabLst>
            </a:pPr>
            <a:endParaRPr lang="en-US" altLang="zh-CN" sz="2000" b="1" dirty="0">
              <a:latin typeface="宋体" charset="-122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n"/>
              <a:tabLst>
                <a:tab pos="228600" algn="l"/>
              </a:tabLst>
            </a:pPr>
            <a:r>
              <a:rPr lang="zh-CN" altLang="zh-CN" sz="2000" b="1" dirty="0"/>
              <a:t>在自己联盟驻停区里</a:t>
            </a:r>
            <a:r>
              <a:rPr lang="zh-CN" altLang="zh-CN" sz="2000" b="1" dirty="0" smtClean="0"/>
              <a:t>的</a:t>
            </a:r>
            <a:r>
              <a:rPr lang="zh-CN" altLang="en-US" sz="2000" b="1" dirty="0" smtClean="0"/>
              <a:t>移动球筐</a:t>
            </a:r>
            <a:r>
              <a:rPr lang="zh-CN" altLang="zh-CN" sz="2000" b="1" dirty="0" smtClean="0"/>
              <a:t>，</a:t>
            </a:r>
            <a:r>
              <a:rPr lang="en-US" altLang="zh-CN" sz="2000" b="1" dirty="0"/>
              <a:t>10</a:t>
            </a:r>
            <a:r>
              <a:rPr lang="zh-CN" altLang="zh-CN" sz="2000" b="1" dirty="0"/>
              <a:t>分</a:t>
            </a:r>
            <a:r>
              <a:rPr lang="en-US" altLang="zh-CN" sz="2000" b="1" dirty="0"/>
              <a:t>/</a:t>
            </a:r>
            <a:r>
              <a:rPr lang="zh-CN" altLang="zh-CN" sz="2000" b="1" dirty="0" smtClean="0"/>
              <a:t>个</a:t>
            </a:r>
            <a:r>
              <a:rPr lang="zh-CN" altLang="en-US" sz="2000" b="1" dirty="0" smtClean="0"/>
              <a:t>移动球筐</a:t>
            </a:r>
            <a:r>
              <a:rPr lang="zh-CN" altLang="zh-CN" sz="2000" b="1" dirty="0" smtClean="0"/>
              <a:t>。</a:t>
            </a:r>
            <a:endParaRPr lang="en-US" altLang="zh-CN" sz="2000" b="1" dirty="0" smtClean="0"/>
          </a:p>
          <a:p>
            <a:pPr marL="0" indent="0" eaLnBrk="0" hangingPunc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n"/>
              <a:tabLst>
                <a:tab pos="228600" algn="l"/>
              </a:tabLst>
            </a:pPr>
            <a:endParaRPr lang="en-US" altLang="zh-CN" sz="2000" b="1" dirty="0">
              <a:latin typeface="宋体" charset="-122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n"/>
              <a:tabLst>
                <a:tab pos="228600" algn="l"/>
              </a:tabLst>
            </a:pPr>
            <a:r>
              <a:rPr lang="zh-CN" altLang="zh-CN" sz="2000" b="1" dirty="0"/>
              <a:t>机器人完全脱离比赛场地地面，</a:t>
            </a:r>
            <a:r>
              <a:rPr lang="en-US" altLang="zh-CN" sz="2000" b="1" dirty="0"/>
              <a:t>30</a:t>
            </a:r>
            <a:r>
              <a:rPr lang="zh-CN" altLang="zh-CN" sz="2000" b="1" dirty="0"/>
              <a:t>分</a:t>
            </a:r>
            <a:r>
              <a:rPr lang="en-US" altLang="zh-CN" sz="2000" b="1" dirty="0"/>
              <a:t>/</a:t>
            </a:r>
            <a:r>
              <a:rPr lang="zh-CN" altLang="zh-CN" sz="2000" b="1" dirty="0"/>
              <a:t>个机器人。</a:t>
            </a:r>
          </a:p>
          <a:p>
            <a:pPr marL="0" indent="0" eaLnBrk="0" hangingPunc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n"/>
              <a:tabLst>
                <a:tab pos="228600" algn="l"/>
              </a:tabLst>
            </a:pPr>
            <a:endParaRPr lang="en-US" altLang="zh-CN" sz="2000" b="1" dirty="0" smtClean="0">
              <a:latin typeface="宋体" charset="-122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n"/>
              <a:tabLst>
                <a:tab pos="228600" algn="l"/>
              </a:tabLst>
            </a:pPr>
            <a:r>
              <a:rPr lang="zh-CN" altLang="en-US" sz="2000" b="1" dirty="0" smtClean="0"/>
              <a:t>移动球筐</a:t>
            </a:r>
            <a:r>
              <a:rPr lang="zh-CN" altLang="zh-CN" sz="2000" b="1" dirty="0" smtClean="0"/>
              <a:t>完全</a:t>
            </a:r>
            <a:r>
              <a:rPr lang="zh-CN" altLang="zh-CN" sz="2000" b="1" dirty="0"/>
              <a:t>脱离比赛场地地面，</a:t>
            </a:r>
            <a:r>
              <a:rPr lang="en-US" altLang="zh-CN" sz="2000" b="1" dirty="0"/>
              <a:t>30</a:t>
            </a:r>
            <a:r>
              <a:rPr lang="zh-CN" altLang="zh-CN" sz="2000" b="1" dirty="0"/>
              <a:t>分</a:t>
            </a:r>
            <a:r>
              <a:rPr lang="en-US" altLang="zh-CN" sz="2000" b="1" dirty="0"/>
              <a:t>/</a:t>
            </a:r>
            <a:r>
              <a:rPr lang="zh-CN" altLang="zh-CN" sz="2000" b="1" dirty="0" smtClean="0"/>
              <a:t>个</a:t>
            </a:r>
            <a:r>
              <a:rPr lang="zh-CN" altLang="en-US" sz="2000" b="1" dirty="0" smtClean="0"/>
              <a:t>移动球筐</a:t>
            </a:r>
            <a:r>
              <a:rPr lang="zh-CN" altLang="zh-CN" sz="2000" b="1" dirty="0" smtClean="0"/>
              <a:t>。</a:t>
            </a:r>
            <a:endParaRPr lang="zh-CN" altLang="zh-CN" sz="2000" b="1" dirty="0"/>
          </a:p>
          <a:p>
            <a:pPr marL="0" indent="0" eaLnBrk="0" hangingPunc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n"/>
              <a:tabLst>
                <a:tab pos="228600" algn="l"/>
              </a:tabLst>
            </a:pPr>
            <a:endParaRPr lang="en-US" altLang="zh-CN" sz="2000" b="1" dirty="0" smtClean="0">
              <a:latin typeface="宋体" charset="-122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n"/>
              <a:tabLst>
                <a:tab pos="228600" algn="l"/>
              </a:tabLst>
            </a:pPr>
            <a:r>
              <a:rPr lang="zh-CN" altLang="en-US" sz="2000" b="1" dirty="0" smtClean="0"/>
              <a:t>中央球筐</a:t>
            </a:r>
            <a:r>
              <a:rPr lang="zh-CN" altLang="zh-CN" sz="2000" b="1" dirty="0" smtClean="0"/>
              <a:t>里</a:t>
            </a:r>
            <a:r>
              <a:rPr lang="zh-CN" altLang="zh-CN" sz="2000" b="1" dirty="0"/>
              <a:t>的计分球的高度，</a:t>
            </a:r>
            <a:r>
              <a:rPr lang="en-US" altLang="zh-CN" sz="2000" b="1" dirty="0" smtClean="0"/>
              <a:t>6</a:t>
            </a:r>
            <a:r>
              <a:rPr lang="zh-CN" altLang="zh-CN" sz="2000" b="1" dirty="0" smtClean="0"/>
              <a:t>分</a:t>
            </a:r>
            <a:r>
              <a:rPr lang="en-US" altLang="zh-CN" sz="2000" b="1" dirty="0"/>
              <a:t>/cm</a:t>
            </a:r>
            <a:r>
              <a:rPr lang="zh-CN" altLang="zh-CN" sz="2000" b="1" dirty="0"/>
              <a:t>。</a:t>
            </a:r>
            <a:endParaRPr lang="zh-CN" altLang="en-US" sz="2000" b="1" dirty="0" smtClean="0">
              <a:latin typeface="宋体" charset="-122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  <a:tabLst>
                <a:tab pos="228600" algn="l"/>
              </a:tabLst>
            </a:pPr>
            <a:endParaRPr lang="en-US" altLang="zh-CN" sz="2000" dirty="0"/>
          </a:p>
          <a:p>
            <a:pPr marL="0" indent="0">
              <a:spcBef>
                <a:spcPct val="0"/>
              </a:spcBef>
              <a:buNone/>
              <a:tabLst>
                <a:tab pos="228600" algn="l"/>
              </a:tabLst>
            </a:pPr>
            <a:endParaRPr lang="zh-CN" altLang="zh-CN" sz="2000" dirty="0"/>
          </a:p>
          <a:p>
            <a:pPr marL="0" indent="0">
              <a:spcBef>
                <a:spcPct val="0"/>
              </a:spcBef>
              <a:buFont typeface="Arial" charset="0"/>
              <a:buNone/>
              <a:tabLst>
                <a:tab pos="228600" algn="l"/>
              </a:tabLst>
            </a:pPr>
            <a:endParaRPr lang="zh-CN" altLang="en-US" sz="2000" dirty="0" smtClean="0">
              <a:latin typeface="宋体" charset="-122"/>
            </a:endParaRPr>
          </a:p>
          <a:p>
            <a:pPr marL="0" indent="0" eaLnBrk="0" hangingPunc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None/>
              <a:tabLst>
                <a:tab pos="228600" algn="l"/>
              </a:tabLst>
            </a:pPr>
            <a:r>
              <a:rPr lang="zh-CN" altLang="en-US" sz="2000" dirty="0" smtClean="0">
                <a:latin typeface="宋体" charset="-122"/>
                <a:cs typeface="Times New Roman" pitchFamily="18" charset="0"/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50" y="188640"/>
            <a:ext cx="1800200" cy="7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5"/>
          <p:cNvSpPr>
            <a:spLocks noChangeArrowheads="1"/>
          </p:cNvSpPr>
          <p:nvPr/>
        </p:nvSpPr>
        <p:spPr bwMode="auto">
          <a:xfrm>
            <a:off x="816517" y="1340768"/>
            <a:ext cx="731678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/>
              <a:t>&lt;G1&gt;  </a:t>
            </a:r>
            <a:r>
              <a:rPr lang="zh-CN" altLang="zh-CN" dirty="0"/>
              <a:t>比赛开始前，每个机器人长宽高不可以超出</a:t>
            </a:r>
            <a:r>
              <a:rPr lang="en-US" altLang="zh-CN" dirty="0"/>
              <a:t>45.7cm(18</a:t>
            </a:r>
            <a:r>
              <a:rPr lang="zh-CN" altLang="zh-CN" dirty="0"/>
              <a:t>″</a:t>
            </a:r>
            <a:r>
              <a:rPr lang="en-US" altLang="zh-CN" dirty="0"/>
              <a:t>)</a:t>
            </a:r>
            <a:r>
              <a:rPr lang="zh-CN" altLang="zh-CN" dirty="0"/>
              <a:t>。违规的机器人将被禁用或由裁判长裁决关掉机器人，比赛延续期间，机器人必须在关掉电源的情况下停留在比赛场地上。整列装置只能在他们是用规定的元件搭建，并且保持在起始阶段的机器人尺寸限制内、比赛期间和机器人保持连接状态。</a:t>
            </a:r>
            <a:r>
              <a:rPr lang="en-US" altLang="zh-CN" dirty="0" smtClean="0">
                <a:latin typeface="Calibri" pitchFamily="34" charset="0"/>
              </a:rPr>
              <a:t> </a:t>
            </a:r>
            <a:r>
              <a:rPr lang="zh-CN" altLang="en-US" dirty="0" smtClean="0">
                <a:latin typeface="Calibri" pitchFamily="34" charset="0"/>
              </a:rPr>
              <a:t> </a:t>
            </a:r>
            <a:endParaRPr lang="en-US" altLang="zh-CN" dirty="0">
              <a:latin typeface="Calibri" pitchFamily="34" charset="0"/>
            </a:endParaRPr>
          </a:p>
          <a:p>
            <a:endParaRPr lang="en-US" altLang="zh-CN" dirty="0" smtClean="0">
              <a:latin typeface="Calibri" pitchFamily="34" charset="0"/>
            </a:endParaRPr>
          </a:p>
          <a:p>
            <a:r>
              <a:rPr lang="en-US" altLang="zh-CN" b="1" dirty="0"/>
              <a:t>&lt;G2&gt;  </a:t>
            </a:r>
            <a:r>
              <a:rPr lang="zh-CN" altLang="zh-CN" dirty="0"/>
              <a:t>每组操控团队应包括两名操控员和一名教练。要求联盟到比赛场地后，不允许携带电子通讯设备（手机、收发两用无线电设备、无线网络等）。首次违规给予警告，重复违规给予轻的判罚和</a:t>
            </a:r>
            <a:r>
              <a:rPr lang="en-US" altLang="zh-CN" dirty="0"/>
              <a:t>/</a:t>
            </a:r>
            <a:r>
              <a:rPr lang="zh-CN" altLang="zh-CN" dirty="0"/>
              <a:t>或取消比赛资格。旁观者随意搞错的物品被认定违规，该物品不可被带到比赛场地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b="1" dirty="0"/>
              <a:t>&lt;G4&gt;  </a:t>
            </a:r>
            <a:r>
              <a:rPr lang="zh-CN" altLang="zh-CN" dirty="0"/>
              <a:t>比赛期间，禁止操控员和教练接触比赛场地或任何比赛或场地物件。首次违规的，给予警告，重复违规给予轻微处罚和</a:t>
            </a:r>
            <a:r>
              <a:rPr lang="en-US" altLang="zh-CN" dirty="0"/>
              <a:t>/</a:t>
            </a:r>
            <a:r>
              <a:rPr lang="zh-CN" altLang="zh-CN" dirty="0"/>
              <a:t>或取消比赛资格。影响计分和</a:t>
            </a:r>
            <a:r>
              <a:rPr lang="en-US" altLang="zh-CN" dirty="0"/>
              <a:t>/</a:t>
            </a:r>
            <a:r>
              <a:rPr lang="zh-CN" altLang="zh-CN" dirty="0"/>
              <a:t>或正常比赛的，取消比赛资格。</a:t>
            </a:r>
          </a:p>
          <a:p>
            <a:endParaRPr lang="zh-CN" altLang="zh-CN" dirty="0"/>
          </a:p>
          <a:p>
            <a:endParaRPr lang="en-US" altLang="zh-CN" dirty="0" smtClean="0">
              <a:latin typeface="Calibri" pitchFamily="34" charset="0"/>
            </a:endParaRPr>
          </a:p>
          <a:p>
            <a:endParaRPr lang="zh-CN" altLang="en-US" dirty="0">
              <a:latin typeface="Calibri" pitchFamily="34" charset="0"/>
            </a:endParaRPr>
          </a:p>
          <a:p>
            <a:endParaRPr lang="zh-CN" altLang="zh-CN" dirty="0">
              <a:latin typeface="Calibri" pitchFamily="34" charset="0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738188" y="476250"/>
            <a:ext cx="3070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宋体" charset="-122"/>
              </a:rPr>
              <a:t>4</a:t>
            </a:r>
            <a:r>
              <a:rPr lang="en-US" altLang="zh-CN" sz="3200" b="1" dirty="0" smtClean="0">
                <a:latin typeface="宋体" charset="-122"/>
              </a:rPr>
              <a:t>.</a:t>
            </a:r>
            <a:r>
              <a:rPr lang="zh-CN" altLang="en-US" sz="3200" b="1" dirty="0">
                <a:latin typeface="宋体" charset="-122"/>
              </a:rPr>
              <a:t>比赛常用规</a:t>
            </a:r>
            <a:r>
              <a:rPr lang="zh-CN" altLang="en-US" sz="3200" b="1" dirty="0">
                <a:latin typeface="Calibri" pitchFamily="34" charset="0"/>
              </a:rPr>
              <a:t>则</a:t>
            </a:r>
            <a:endParaRPr lang="en-US" altLang="zh-CN" sz="3200" b="1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50" y="188640"/>
            <a:ext cx="1800200" cy="7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55576" y="1268760"/>
            <a:ext cx="77866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1200" b="1" dirty="0">
              <a:latin typeface="Calibri" pitchFamily="34" charset="0"/>
            </a:endParaRPr>
          </a:p>
          <a:p>
            <a:endParaRPr lang="zh-CN" altLang="en-US" sz="2000" dirty="0">
              <a:latin typeface="Calibri" pitchFamily="34" charset="0"/>
            </a:endParaRPr>
          </a:p>
          <a:p>
            <a:endParaRPr lang="en-US" altLang="zh-CN" sz="2000" dirty="0">
              <a:latin typeface="Calibri" pitchFamily="34" charset="0"/>
              <a:cs typeface="Times New Roman" pitchFamily="18" charset="0"/>
            </a:endParaRPr>
          </a:p>
          <a:p>
            <a:endParaRPr lang="zh-CN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50" y="188640"/>
            <a:ext cx="1800200" cy="7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54269" y="1700808"/>
            <a:ext cx="71863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&lt;G5&gt;  </a:t>
            </a:r>
            <a:r>
              <a:rPr lang="zh-CN" altLang="zh-CN" dirty="0"/>
              <a:t>比赛期间，操控员必须使用由赛事方提供的，连接控制系统的手柄遥控机器人。教练干扰的</a:t>
            </a:r>
            <a:r>
              <a:rPr lang="en-US" altLang="zh-CN" dirty="0"/>
              <a:t>(</a:t>
            </a:r>
            <a:r>
              <a:rPr lang="zh-CN" altLang="zh-CN" dirty="0"/>
              <a:t>比如触碰手柄</a:t>
            </a:r>
            <a:r>
              <a:rPr lang="en-US" altLang="zh-CN" dirty="0"/>
              <a:t>)</a:t>
            </a:r>
            <a:r>
              <a:rPr lang="zh-CN" altLang="zh-CN" dirty="0"/>
              <a:t>，给予警告；重复违规的，重罚和</a:t>
            </a:r>
            <a:r>
              <a:rPr lang="en-US" altLang="zh-CN" dirty="0"/>
              <a:t>/</a:t>
            </a:r>
            <a:r>
              <a:rPr lang="zh-CN" altLang="zh-CN" dirty="0"/>
              <a:t>或取消比赛资格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b="1" dirty="0"/>
              <a:t>&lt;G7&gt;  </a:t>
            </a:r>
            <a:r>
              <a:rPr lang="zh-CN" altLang="zh-CN" dirty="0"/>
              <a:t>比赛期间，机器人不可以故意分离零部件或把机械装置遗留在比赛场地。如果故意分离零部件或机械装置，影响得分，处于重罚，机器人被禁用，并且队伍被取消比赛资格。多次违规的，取消本次所有比赛的资格。</a:t>
            </a:r>
          </a:p>
          <a:p>
            <a:endParaRPr lang="en-US" altLang="zh-CN" dirty="0" smtClean="0"/>
          </a:p>
          <a:p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128032" y="1537237"/>
            <a:ext cx="70008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2000" b="1" dirty="0"/>
              <a:t>&lt;G9&gt; </a:t>
            </a:r>
            <a:r>
              <a:rPr lang="en-US" altLang="zh-CN" sz="2000" dirty="0"/>
              <a:t> </a:t>
            </a:r>
            <a:r>
              <a:rPr lang="zh-CN" altLang="zh-CN" sz="2000" dirty="0"/>
              <a:t>单纯为了破坏、撞翻或缠住机器人和比赛场地元件的策略和机械装置，违背了</a:t>
            </a:r>
            <a:r>
              <a:rPr lang="en-US" altLang="zh-CN" sz="2000" dirty="0"/>
              <a:t>FTC</a:t>
            </a:r>
            <a:r>
              <a:rPr lang="zh-CN" altLang="zh-CN" sz="2000" dirty="0"/>
              <a:t>的精神，所以不被允许。但是，</a:t>
            </a:r>
            <a:r>
              <a:rPr lang="en-US" altLang="zh-CN" sz="2000" dirty="0"/>
              <a:t>FTC</a:t>
            </a:r>
            <a:r>
              <a:rPr lang="zh-CN" altLang="zh-CN" sz="2000" dirty="0"/>
              <a:t>比赛互动性强，机器人面对面接触多，可预期到比赛的激烈程度。一些机器人出现翻了、被缠住和损坏，在比赛中难免会发生。如果裁定撞翻、纠缠或损坏行为是有意或习惯性的，违规队伍将被重罚，并被禁用，和</a:t>
            </a:r>
            <a:r>
              <a:rPr lang="en-US" altLang="zh-CN" sz="2000" dirty="0"/>
              <a:t>/</a:t>
            </a:r>
            <a:r>
              <a:rPr lang="zh-CN" altLang="zh-CN" sz="2000" dirty="0"/>
              <a:t>或取消本回合的比赛资格。重复违规的，取消该队伍参加剩下比赛的资格。见</a:t>
            </a:r>
            <a:r>
              <a:rPr lang="en-US" altLang="zh-CN" sz="2000" dirty="0"/>
              <a:t>&lt;G19&gt;</a:t>
            </a:r>
            <a:r>
              <a:rPr lang="zh-CN" altLang="zh-CN" sz="2000" dirty="0"/>
              <a:t>。</a:t>
            </a:r>
          </a:p>
          <a:p>
            <a:endParaRPr lang="zh-CN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50" y="188640"/>
            <a:ext cx="1800200" cy="7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857249" y="1772816"/>
            <a:ext cx="76438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28600" algn="l"/>
              </a:tabLst>
            </a:pPr>
            <a:r>
              <a:rPr lang="en-US" altLang="zh-CN" b="1" dirty="0"/>
              <a:t>&lt;G10&gt;	</a:t>
            </a:r>
            <a:r>
              <a:rPr lang="zh-CN" altLang="zh-CN" dirty="0"/>
              <a:t>机器人不可以别住或限制其他机器人超过</a:t>
            </a:r>
            <a:r>
              <a:rPr lang="en-US" altLang="zh-CN" dirty="0"/>
              <a:t>5</a:t>
            </a:r>
            <a:r>
              <a:rPr lang="zh-CN" altLang="zh-CN" dirty="0"/>
              <a:t>秒钟。如果裁判认定违规，违规联盟将每</a:t>
            </a:r>
            <a:r>
              <a:rPr lang="en-US" altLang="zh-CN" dirty="0"/>
              <a:t>5</a:t>
            </a:r>
            <a:r>
              <a:rPr lang="zh-CN" altLang="zh-CN" dirty="0"/>
              <a:t>秒钟给予一次轻罚，违规机器人在本回合中被禁用。通常，在自动阶段不叫做“</a:t>
            </a:r>
            <a:r>
              <a:rPr lang="zh-CN" altLang="zh-CN" i="1" dirty="0"/>
              <a:t>别住”</a:t>
            </a:r>
            <a:r>
              <a:rPr lang="zh-CN" altLang="zh-CN" dirty="0"/>
              <a:t>或</a:t>
            </a:r>
            <a:r>
              <a:rPr lang="zh-CN" altLang="zh-CN" i="1" dirty="0"/>
              <a:t>“限制</a:t>
            </a:r>
            <a:r>
              <a:rPr lang="zh-CN" altLang="zh-CN" dirty="0"/>
              <a:t>”。但是，自动阶段的策略表现出有意“</a:t>
            </a:r>
            <a:r>
              <a:rPr lang="zh-CN" altLang="zh-CN" i="1" dirty="0"/>
              <a:t>别住</a:t>
            </a:r>
            <a:r>
              <a:rPr lang="zh-CN" altLang="zh-CN" dirty="0"/>
              <a:t>”或“</a:t>
            </a:r>
            <a:r>
              <a:rPr lang="zh-CN" altLang="zh-CN" i="1" dirty="0"/>
              <a:t>限制</a:t>
            </a:r>
            <a:r>
              <a:rPr lang="zh-CN" altLang="zh-CN" dirty="0"/>
              <a:t>”对抗联盟的机器人，将给予轻罚，或如果是习惯性的，取消比赛资格。如果自动阶段出现“</a:t>
            </a:r>
            <a:r>
              <a:rPr lang="zh-CN" altLang="zh-CN" i="1" dirty="0"/>
              <a:t>别住</a:t>
            </a:r>
            <a:r>
              <a:rPr lang="zh-CN" altLang="zh-CN" dirty="0"/>
              <a:t>”或“</a:t>
            </a:r>
            <a:r>
              <a:rPr lang="zh-CN" altLang="zh-CN" i="1" dirty="0"/>
              <a:t>限制</a:t>
            </a:r>
            <a:r>
              <a:rPr lang="zh-CN" altLang="zh-CN" dirty="0"/>
              <a:t>”的情况，手动阶段时，违规的机器人第一个必须做的动作是：从被“</a:t>
            </a:r>
            <a:r>
              <a:rPr lang="zh-CN" altLang="zh-CN" i="1" dirty="0"/>
              <a:t>别住</a:t>
            </a:r>
            <a:r>
              <a:rPr lang="zh-CN" altLang="zh-CN" dirty="0"/>
              <a:t>”或“</a:t>
            </a:r>
            <a:r>
              <a:rPr lang="zh-CN" altLang="zh-CN" i="1" dirty="0"/>
              <a:t>限制</a:t>
            </a:r>
            <a:r>
              <a:rPr lang="zh-CN" altLang="zh-CN" dirty="0"/>
              <a:t>”的机器人那里退回去，否则给予</a:t>
            </a:r>
            <a:r>
              <a:rPr lang="zh-CN" altLang="zh-CN" i="1" dirty="0"/>
              <a:t>轻罚</a:t>
            </a:r>
            <a:r>
              <a:rPr lang="zh-CN" altLang="zh-CN" dirty="0"/>
              <a:t>。如果裁判在比赛期间对</a:t>
            </a:r>
            <a:r>
              <a:rPr lang="zh-CN" altLang="zh-CN" i="1" dirty="0"/>
              <a:t>别住</a:t>
            </a:r>
            <a:r>
              <a:rPr lang="zh-CN" altLang="zh-CN" dirty="0"/>
              <a:t>”或“</a:t>
            </a:r>
            <a:r>
              <a:rPr lang="zh-CN" altLang="zh-CN" i="1" dirty="0"/>
              <a:t>限制</a:t>
            </a:r>
            <a:r>
              <a:rPr lang="zh-CN" altLang="zh-CN" dirty="0"/>
              <a:t>”的行为给予警告，违规机器人必须后退至少</a:t>
            </a:r>
            <a:r>
              <a:rPr lang="en-US" altLang="zh-CN" dirty="0"/>
              <a:t>0.9m(3</a:t>
            </a:r>
            <a:r>
              <a:rPr lang="zh-CN" altLang="zh-CN" dirty="0"/>
              <a:t>英尺</a:t>
            </a:r>
            <a:r>
              <a:rPr lang="en-US" altLang="zh-CN" dirty="0"/>
              <a:t>)</a:t>
            </a:r>
            <a:r>
              <a:rPr lang="zh-CN" altLang="zh-CN" dirty="0"/>
              <a:t>或后退大约</a:t>
            </a:r>
            <a:r>
              <a:rPr lang="en-US" altLang="zh-CN" dirty="0"/>
              <a:t>1.5</a:t>
            </a:r>
            <a:r>
              <a:rPr lang="zh-CN" altLang="zh-CN" dirty="0"/>
              <a:t>个地垫的距离。</a:t>
            </a:r>
          </a:p>
          <a:p>
            <a:pPr eaLnBrk="0" hangingPunct="0">
              <a:tabLst>
                <a:tab pos="228600" algn="l"/>
              </a:tabLst>
            </a:pP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50" y="188640"/>
            <a:ext cx="1800200" cy="7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50" y="188640"/>
            <a:ext cx="1800200" cy="7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71600" y="1124744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&lt;G14&gt;  </a:t>
            </a:r>
            <a:r>
              <a:rPr lang="zh-CN" altLang="zh-CN" dirty="0"/>
              <a:t>仅在以下情况下，由裁判长裁定是否重赛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zh-CN" altLang="zh-CN" dirty="0"/>
          </a:p>
          <a:p>
            <a:pPr lvl="0"/>
            <a:r>
              <a:rPr lang="en-US" altLang="zh-CN" dirty="0" smtClean="0"/>
              <a:t>1.</a:t>
            </a:r>
            <a:r>
              <a:rPr lang="zh-CN" altLang="zh-CN" dirty="0" smtClean="0"/>
              <a:t>很</a:t>
            </a:r>
            <a:r>
              <a:rPr lang="zh-CN" altLang="zh-CN" dirty="0"/>
              <a:t>可能影响某个联盟获胜的一个场地元件出现故障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0"/>
            <a:endParaRPr lang="zh-CN" altLang="zh-CN" dirty="0"/>
          </a:p>
          <a:p>
            <a:pPr lvl="0"/>
            <a:r>
              <a:rPr lang="en-US" altLang="zh-CN" dirty="0" smtClean="0"/>
              <a:t>2.</a:t>
            </a:r>
            <a:r>
              <a:rPr lang="zh-CN" altLang="zh-CN" dirty="0" smtClean="0"/>
              <a:t>由于</a:t>
            </a:r>
            <a:r>
              <a:rPr lang="zh-CN" altLang="zh-CN" dirty="0"/>
              <a:t>竞赛方提供的比赛场地控制的电脑、场控系统软件、</a:t>
            </a:r>
            <a:r>
              <a:rPr lang="en-US" altLang="zh-CN" dirty="0"/>
              <a:t>USB</a:t>
            </a:r>
            <a:r>
              <a:rPr lang="zh-CN" altLang="zh-CN" dirty="0"/>
              <a:t>集线器或手柄出现故障，而且该故障可被检验出来，从而导致一个机器人失控而很可能影响到哪个联盟获胜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0"/>
            <a:endParaRPr lang="zh-CN" altLang="zh-CN" dirty="0"/>
          </a:p>
          <a:p>
            <a:r>
              <a:rPr lang="en-US" altLang="zh-CN" dirty="0" smtClean="0"/>
              <a:t>3.</a:t>
            </a:r>
            <a:r>
              <a:rPr lang="zh-CN" altLang="zh-CN" dirty="0" smtClean="0"/>
              <a:t>由于</a:t>
            </a:r>
            <a:r>
              <a:rPr lang="zh-CN" altLang="zh-CN" dirty="0"/>
              <a:t>场地无线路由器出现故障，导致</a:t>
            </a:r>
            <a:r>
              <a:rPr lang="en-US" altLang="zh-CN" dirty="0"/>
              <a:t>4</a:t>
            </a:r>
            <a:r>
              <a:rPr lang="zh-CN" altLang="zh-CN" dirty="0"/>
              <a:t>个机器人都失控，很有可能影响到某个联盟获胜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71600" y="4399367"/>
            <a:ext cx="7171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注：</a:t>
            </a:r>
            <a:r>
              <a:rPr lang="zh-CN" altLang="zh-CN" dirty="0" smtClean="0"/>
              <a:t>机器人</a:t>
            </a:r>
            <a:r>
              <a:rPr lang="zh-CN" altLang="zh-CN" dirty="0"/>
              <a:t>本身出现不可预见的行为，不在重赛范围内。团队自身导致的故障，如低电池量、处理器处于休眠、机器人机械</a:t>
            </a:r>
            <a:r>
              <a:rPr lang="en-US" altLang="zh-CN" dirty="0"/>
              <a:t>/</a:t>
            </a:r>
            <a:r>
              <a:rPr lang="zh-CN" altLang="zh-CN" dirty="0"/>
              <a:t>电子</a:t>
            </a:r>
            <a:r>
              <a:rPr lang="en-US" altLang="zh-CN" dirty="0"/>
              <a:t>/</a:t>
            </a:r>
            <a:r>
              <a:rPr lang="zh-CN" altLang="zh-CN" dirty="0"/>
              <a:t>软件的故障、机器人通讯出现故障等，都不是重赛的正当理由。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CN" sz="3200" b="1" dirty="0">
                <a:latin typeface="+mj-ea"/>
              </a:rPr>
              <a:t>5</a:t>
            </a:r>
            <a:r>
              <a:rPr lang="en-US" altLang="zh-CN" sz="3200" b="1" dirty="0" smtClean="0">
                <a:latin typeface="+mj-ea"/>
              </a:rPr>
              <a:t>.</a:t>
            </a:r>
            <a:r>
              <a:rPr lang="zh-CN" altLang="en-US" sz="3200" b="1" dirty="0" smtClean="0">
                <a:latin typeface="+mj-ea"/>
              </a:rPr>
              <a:t>机器人</a:t>
            </a:r>
            <a:r>
              <a:rPr lang="zh-CN" altLang="en-US" sz="3200" b="1" dirty="0">
                <a:latin typeface="+mj-ea"/>
              </a:rPr>
              <a:t>限制</a:t>
            </a:r>
            <a:endParaRPr lang="en-US" altLang="zh-CN" sz="3200" b="1" dirty="0"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715" y="1905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1" dirty="0">
                <a:latin typeface="+mn-ea"/>
              </a:rPr>
              <a:t>&lt;R01&gt;</a:t>
            </a:r>
            <a:r>
              <a:rPr lang="zh-CN" altLang="en-US" sz="2000" b="1" dirty="0">
                <a:latin typeface="+mn-ea"/>
              </a:rPr>
              <a:t>除了下面的，所有乐高零件都允许使用</a:t>
            </a:r>
            <a:r>
              <a:rPr lang="zh-CN" altLang="en-US" sz="2000" b="1" dirty="0" smtClean="0">
                <a:latin typeface="+mn-ea"/>
              </a:rPr>
              <a:t>：</a:t>
            </a:r>
            <a:endParaRPr lang="en-US" altLang="zh-CN" sz="2000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2000" dirty="0" smtClean="0">
                <a:latin typeface="+mn-ea"/>
              </a:rPr>
              <a:t> </a:t>
            </a:r>
            <a:endParaRPr lang="zh-CN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a. </a:t>
            </a:r>
            <a:r>
              <a:rPr lang="zh-CN" altLang="en-US" sz="2000" dirty="0">
                <a:latin typeface="+mn-ea"/>
              </a:rPr>
              <a:t>任何</a:t>
            </a:r>
            <a:r>
              <a:rPr lang="en-US" altLang="zh-CN" sz="2000" dirty="0">
                <a:latin typeface="+mn-ea"/>
              </a:rPr>
              <a:t>DUPLO</a:t>
            </a:r>
            <a:r>
              <a:rPr lang="zh-CN" altLang="en-US" sz="2000" dirty="0">
                <a:latin typeface="+mn-ea"/>
              </a:rPr>
              <a:t>零件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b. </a:t>
            </a:r>
            <a:r>
              <a:rPr lang="zh-CN" altLang="en-US" sz="2000" dirty="0">
                <a:latin typeface="+mn-ea"/>
              </a:rPr>
              <a:t>乐高</a:t>
            </a:r>
            <a:r>
              <a:rPr lang="en-US" altLang="zh-CN" sz="2000" dirty="0">
                <a:latin typeface="+mn-ea"/>
              </a:rPr>
              <a:t>MINDSTROMS EV3</a:t>
            </a:r>
            <a:r>
              <a:rPr lang="zh-CN" altLang="en-US" sz="2000" dirty="0">
                <a:latin typeface="+mn-ea"/>
              </a:rPr>
              <a:t>。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c. </a:t>
            </a:r>
            <a:r>
              <a:rPr lang="zh-CN" altLang="en-US" sz="2000" dirty="0">
                <a:latin typeface="+mn-ea"/>
              </a:rPr>
              <a:t>乐高气动力 </a:t>
            </a:r>
          </a:p>
        </p:txBody>
      </p:sp>
    </p:spTree>
    <p:extLst>
      <p:ext uri="{BB962C8B-B14F-4D97-AF65-F5344CB8AC3E}">
        <p14:creationId xmlns:p14="http://schemas.microsoft.com/office/powerpoint/2010/main" val="432741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1" dirty="0">
                <a:latin typeface="+mn-ea"/>
              </a:rPr>
              <a:t>&lt;R02&gt;</a:t>
            </a:r>
            <a:r>
              <a:rPr lang="zh-CN" altLang="en-US" sz="2000" b="1" dirty="0">
                <a:latin typeface="+mn-ea"/>
              </a:rPr>
              <a:t>除了下面的，所有</a:t>
            </a:r>
            <a:r>
              <a:rPr lang="en-US" altLang="zh-CN" sz="2000" b="1" dirty="0">
                <a:latin typeface="+mn-ea"/>
              </a:rPr>
              <a:t>TETRIX</a:t>
            </a:r>
            <a:r>
              <a:rPr lang="zh-CN" altLang="en-US" sz="2000" b="1" dirty="0">
                <a:latin typeface="+mn-ea"/>
              </a:rPr>
              <a:t>零件都允许使用： </a:t>
            </a:r>
            <a:endParaRPr lang="en-US" altLang="zh-CN" sz="2000" b="1" dirty="0" smtClean="0">
              <a:latin typeface="+mn-ea"/>
            </a:endParaRPr>
          </a:p>
          <a:p>
            <a:pPr marL="0" indent="0">
              <a:buNone/>
            </a:pPr>
            <a:endParaRPr lang="zh-CN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a. R/C</a:t>
            </a:r>
            <a:r>
              <a:rPr lang="zh-CN" altLang="en-US" sz="2000" dirty="0">
                <a:latin typeface="+mn-ea"/>
              </a:rPr>
              <a:t>控制器（产品编号 </a:t>
            </a:r>
            <a:r>
              <a:rPr lang="en-US" altLang="zh-CN" sz="2000" dirty="0">
                <a:latin typeface="+mn-ea"/>
              </a:rPr>
              <a:t>W34243 </a:t>
            </a:r>
            <a:r>
              <a:rPr lang="zh-CN" altLang="en-US" sz="2000" dirty="0">
                <a:latin typeface="+mn-ea"/>
              </a:rPr>
              <a:t>或 </a:t>
            </a:r>
            <a:r>
              <a:rPr lang="en-US" altLang="zh-CN" sz="2000" dirty="0">
                <a:latin typeface="+mn-ea"/>
              </a:rPr>
              <a:t>W36117</a:t>
            </a:r>
            <a:r>
              <a:rPr lang="zh-CN" altLang="en-US" sz="2000" dirty="0">
                <a:latin typeface="+mn-ea"/>
              </a:rPr>
              <a:t>）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b. R/C</a:t>
            </a:r>
            <a:r>
              <a:rPr lang="zh-CN" altLang="en-US" sz="2000" dirty="0">
                <a:latin typeface="+mn-ea"/>
              </a:rPr>
              <a:t>接收器（产品编号 </a:t>
            </a:r>
            <a:r>
              <a:rPr lang="en-US" altLang="zh-CN" sz="2000" dirty="0">
                <a:latin typeface="+mn-ea"/>
              </a:rPr>
              <a:t>W35496</a:t>
            </a:r>
            <a:r>
              <a:rPr lang="zh-CN" altLang="en-US" sz="2000" dirty="0">
                <a:latin typeface="+mn-ea"/>
              </a:rPr>
              <a:t>）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c. </a:t>
            </a:r>
            <a:r>
              <a:rPr lang="zh-CN" altLang="en-US" sz="2000" dirty="0">
                <a:latin typeface="+mn-ea"/>
              </a:rPr>
              <a:t>红外线电子球（产品编号 </a:t>
            </a:r>
            <a:r>
              <a:rPr lang="en-US" altLang="zh-CN" sz="2000" dirty="0">
                <a:latin typeface="+mn-ea"/>
              </a:rPr>
              <a:t>W991458</a:t>
            </a:r>
            <a:r>
              <a:rPr lang="zh-CN" altLang="en-US" sz="2000" dirty="0">
                <a:latin typeface="+mn-ea"/>
              </a:rPr>
              <a:t>）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d. </a:t>
            </a:r>
            <a:r>
              <a:rPr lang="zh-CN" altLang="en-US" sz="2000" dirty="0">
                <a:latin typeface="+mn-ea"/>
              </a:rPr>
              <a:t>直流电机速度控制器（产品编号</a:t>
            </a:r>
            <a:r>
              <a:rPr lang="en-US" altLang="zh-CN" sz="2000" dirty="0">
                <a:latin typeface="+mn-ea"/>
              </a:rPr>
              <a:t>W34244</a:t>
            </a:r>
            <a:r>
              <a:rPr lang="zh-CN" altLang="en-US" sz="2000" dirty="0">
                <a:latin typeface="+mn-ea"/>
              </a:rPr>
              <a:t>）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e. </a:t>
            </a:r>
            <a:r>
              <a:rPr lang="zh-CN" altLang="en-US" sz="2000" dirty="0">
                <a:latin typeface="+mn-ea"/>
              </a:rPr>
              <a:t>无线照相工具（产品编号</a:t>
            </a:r>
            <a:r>
              <a:rPr lang="en-US" altLang="zh-CN" sz="2000" dirty="0">
                <a:latin typeface="+mn-ea"/>
              </a:rPr>
              <a:t>W37291</a:t>
            </a:r>
            <a:r>
              <a:rPr lang="zh-CN" altLang="en-US" sz="2000" dirty="0">
                <a:latin typeface="+mn-ea"/>
              </a:rPr>
              <a:t>）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f. </a:t>
            </a:r>
            <a:r>
              <a:rPr lang="zh-CN" altLang="en-US" sz="2000" dirty="0">
                <a:latin typeface="+mn-ea"/>
              </a:rPr>
              <a:t>自动装配板</a:t>
            </a:r>
            <a:r>
              <a:rPr lang="en-US" altLang="zh-CN" sz="2000" dirty="0">
                <a:latin typeface="+mn-ea"/>
              </a:rPr>
              <a:t>(W37799)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ｇ．</a:t>
            </a:r>
            <a:r>
              <a:rPr lang="en-US" altLang="zh-CN" sz="2000" dirty="0">
                <a:latin typeface="+mn-ea"/>
              </a:rPr>
              <a:t>R/C </a:t>
            </a:r>
            <a:r>
              <a:rPr lang="zh-CN" altLang="en-US" sz="2000" dirty="0">
                <a:latin typeface="+mn-ea"/>
              </a:rPr>
              <a:t>装配板 </a:t>
            </a:r>
            <a:r>
              <a:rPr lang="en-US" altLang="zh-CN" sz="2000" dirty="0">
                <a:latin typeface="+mn-ea"/>
              </a:rPr>
              <a:t>(W37663). </a:t>
            </a:r>
          </a:p>
        </p:txBody>
      </p:sp>
    </p:spTree>
    <p:extLst>
      <p:ext uri="{BB962C8B-B14F-4D97-AF65-F5344CB8AC3E}">
        <p14:creationId xmlns:p14="http://schemas.microsoft.com/office/powerpoint/2010/main" val="272500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3037" y="409083"/>
            <a:ext cx="45720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ea"/>
              </a:rPr>
              <a:t>h. </a:t>
            </a:r>
            <a:r>
              <a:rPr lang="zh-CN" altLang="en-US" dirty="0" smtClean="0">
                <a:latin typeface="+mn-ea"/>
              </a:rPr>
              <a:t>电池固定器</a:t>
            </a:r>
            <a:r>
              <a:rPr lang="en-US" altLang="zh-CN" dirty="0" smtClean="0">
                <a:latin typeface="+mn-ea"/>
              </a:rPr>
              <a:t>(W39136)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+mn-ea"/>
              </a:rPr>
              <a:t>i</a:t>
            </a:r>
            <a:r>
              <a:rPr lang="en-US" altLang="zh-CN" dirty="0" smtClean="0">
                <a:latin typeface="+mn-ea"/>
              </a:rPr>
              <a:t>. 2.4 GHZ 4Channel</a:t>
            </a:r>
            <a:r>
              <a:rPr lang="zh-CN" altLang="en-US" dirty="0" smtClean="0">
                <a:latin typeface="+mn-ea"/>
              </a:rPr>
              <a:t>无线操纵杆接收机</a:t>
            </a:r>
            <a:r>
              <a:rPr lang="en-US" altLang="zh-CN" dirty="0" smtClean="0">
                <a:latin typeface="+mn-ea"/>
              </a:rPr>
              <a:t>(</a:t>
            </a:r>
            <a:r>
              <a:rPr lang="zh-CN" altLang="en-US" dirty="0" smtClean="0">
                <a:latin typeface="+mn-ea"/>
              </a:rPr>
              <a:t>产品编号</a:t>
            </a:r>
            <a:r>
              <a:rPr lang="en-US" altLang="zh-CN" dirty="0" smtClean="0">
                <a:latin typeface="+mn-ea"/>
              </a:rPr>
              <a:t>40377)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ea"/>
              </a:rPr>
              <a:t>j. 2.4 GHZ 4Channel</a:t>
            </a:r>
            <a:r>
              <a:rPr lang="zh-CN" altLang="en-US" dirty="0" smtClean="0">
                <a:latin typeface="+mn-ea"/>
              </a:rPr>
              <a:t>无线操纵杆游戏手柄（产品编号</a:t>
            </a:r>
            <a:r>
              <a:rPr lang="en-US" altLang="zh-CN" dirty="0" smtClean="0">
                <a:latin typeface="+mn-ea"/>
              </a:rPr>
              <a:t>40377</a:t>
            </a:r>
            <a:r>
              <a:rPr lang="zh-CN" altLang="en-US" dirty="0" smtClean="0">
                <a:latin typeface="+mn-ea"/>
              </a:rPr>
              <a:t>）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ea"/>
              </a:rPr>
              <a:t>k. 3.6</a:t>
            </a:r>
            <a:r>
              <a:rPr lang="zh-CN" altLang="en-US" dirty="0" smtClean="0">
                <a:latin typeface="+mn-ea"/>
              </a:rPr>
              <a:t>到</a:t>
            </a:r>
            <a:r>
              <a:rPr lang="en-US" altLang="zh-CN" dirty="0" smtClean="0">
                <a:latin typeface="+mn-ea"/>
              </a:rPr>
              <a:t>7.2</a:t>
            </a:r>
            <a:r>
              <a:rPr lang="zh-CN" altLang="en-US" dirty="0" smtClean="0">
                <a:latin typeface="+mn-ea"/>
              </a:rPr>
              <a:t>伏的镍氢电池充电器（产品编号</a:t>
            </a:r>
            <a:r>
              <a:rPr lang="en-US" altLang="zh-CN" dirty="0" smtClean="0">
                <a:latin typeface="+mn-ea"/>
              </a:rPr>
              <a:t>40378</a:t>
            </a:r>
            <a:r>
              <a:rPr lang="zh-CN" altLang="en-US" dirty="0" smtClean="0">
                <a:latin typeface="+mn-ea"/>
              </a:rPr>
              <a:t>）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ea"/>
              </a:rPr>
              <a:t>l. TXP</a:t>
            </a:r>
            <a:r>
              <a:rPr lang="zh-CN" altLang="en-US" dirty="0" smtClean="0">
                <a:latin typeface="+mn-ea"/>
              </a:rPr>
              <a:t>黄金爪套件（产品编号</a:t>
            </a:r>
            <a:r>
              <a:rPr lang="en-US" altLang="zh-CN" dirty="0" smtClean="0">
                <a:latin typeface="+mn-ea"/>
              </a:rPr>
              <a:t>40234</a:t>
            </a:r>
            <a:r>
              <a:rPr lang="zh-CN" altLang="en-US" dirty="0" smtClean="0">
                <a:latin typeface="+mn-ea"/>
              </a:rPr>
              <a:t>）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ea"/>
              </a:rPr>
              <a:t>m. TXP </a:t>
            </a:r>
            <a:r>
              <a:rPr lang="zh-CN" altLang="en-US" dirty="0" smtClean="0">
                <a:latin typeface="+mn-ea"/>
              </a:rPr>
              <a:t>电池箱 </a:t>
            </a:r>
            <a:r>
              <a:rPr lang="en-US" altLang="zh-CN" dirty="0" smtClean="0">
                <a:latin typeface="+mn-ea"/>
              </a:rPr>
              <a:t>5AA cell 1500mAh 6</a:t>
            </a:r>
            <a:r>
              <a:rPr lang="zh-CN" altLang="en-US" dirty="0" smtClean="0">
                <a:latin typeface="+mn-ea"/>
              </a:rPr>
              <a:t>伏</a:t>
            </a:r>
            <a:r>
              <a:rPr lang="en-US" altLang="zh-CN" dirty="0" smtClean="0">
                <a:latin typeface="+mn-ea"/>
              </a:rPr>
              <a:t>NIMH</a:t>
            </a:r>
            <a:r>
              <a:rPr lang="zh-CN" altLang="en-US" dirty="0" smtClean="0">
                <a:latin typeface="+mn-ea"/>
              </a:rPr>
              <a:t>（产品编号</a:t>
            </a:r>
            <a:r>
              <a:rPr lang="en-US" altLang="zh-CN" dirty="0" smtClean="0">
                <a:latin typeface="+mn-ea"/>
              </a:rPr>
              <a:t>40235</a:t>
            </a:r>
            <a:r>
              <a:rPr lang="zh-CN" altLang="en-US" dirty="0" smtClean="0">
                <a:latin typeface="+mn-ea"/>
              </a:rPr>
              <a:t>）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ea"/>
              </a:rPr>
              <a:t>&lt;R03&gt; </a:t>
            </a:r>
            <a:r>
              <a:rPr lang="zh-CN" altLang="en-US" dirty="0" smtClean="0">
                <a:latin typeface="+mn-ea"/>
              </a:rPr>
              <a:t>允许使用所有的</a:t>
            </a:r>
            <a:r>
              <a:rPr lang="en-US" altLang="zh-CN" dirty="0" smtClean="0">
                <a:latin typeface="+mn-ea"/>
              </a:rPr>
              <a:t>MATRIX</a:t>
            </a:r>
            <a:r>
              <a:rPr lang="zh-CN" altLang="en-US" dirty="0" smtClean="0">
                <a:latin typeface="+mn-ea"/>
              </a:rPr>
              <a:t>零件。 </a:t>
            </a:r>
          </a:p>
          <a:p>
            <a:endParaRPr lang="zh-CN" altLang="en-US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51985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/>
              <a:t>关于其它机器人</a:t>
            </a:r>
            <a:r>
              <a:rPr lang="zh-CN" altLang="en-US" b="1" dirty="0"/>
              <a:t>的限制，请阅读</a:t>
            </a:r>
            <a:r>
              <a:rPr lang="en-US" altLang="zh-CN" b="1" dirty="0"/>
              <a:t>Part1</a:t>
            </a:r>
            <a:r>
              <a:rPr lang="zh-CN" altLang="en-US" b="1" dirty="0"/>
              <a:t>中的</a:t>
            </a:r>
            <a:r>
              <a:rPr lang="en-US" altLang="zh-CN" b="1" dirty="0"/>
              <a:t>6.2.2</a:t>
            </a:r>
            <a:r>
              <a:rPr lang="zh-CN" altLang="en-US" b="1" dirty="0"/>
              <a:t>机器人组件和材料的规则。</a:t>
            </a:r>
          </a:p>
        </p:txBody>
      </p:sp>
    </p:spTree>
    <p:extLst>
      <p:ext uri="{BB962C8B-B14F-4D97-AF65-F5344CB8AC3E}">
        <p14:creationId xmlns:p14="http://schemas.microsoft.com/office/powerpoint/2010/main" val="210253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2531" y="358304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&lt;R08&gt;</a:t>
            </a:r>
            <a:r>
              <a:rPr lang="zh-CN" altLang="en-US" b="1" dirty="0"/>
              <a:t>机器人的电子设备使用限制如下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755576" y="1340768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． 只允许且必须使用一个 </a:t>
            </a:r>
            <a:r>
              <a:rPr lang="en-US" altLang="zh-CN" dirty="0"/>
              <a:t>LEGO  MINDSTORMS  NXT </a:t>
            </a:r>
            <a:r>
              <a:rPr lang="zh-CN" altLang="en-US" dirty="0"/>
              <a:t>控制器。不允许使用其他机器人控制器，包括</a:t>
            </a:r>
            <a:r>
              <a:rPr lang="en-US" altLang="zh-CN" dirty="0"/>
              <a:t>EV3</a:t>
            </a:r>
            <a:r>
              <a:rPr lang="zh-CN" altLang="en-US" dirty="0"/>
              <a:t>控制器都不可使用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b</a:t>
            </a:r>
            <a:r>
              <a:rPr lang="zh-CN" altLang="en-US" dirty="0"/>
              <a:t>．只能且必须使用一个</a:t>
            </a:r>
            <a:r>
              <a:rPr lang="en-US" altLang="zh-CN" dirty="0"/>
              <a:t>Samantha</a:t>
            </a:r>
            <a:r>
              <a:rPr lang="zh-CN" altLang="en-US" dirty="0"/>
              <a:t>无线联络模块，使用</a:t>
            </a:r>
            <a:r>
              <a:rPr lang="en-US" altLang="zh-CN" dirty="0"/>
              <a:t>USB A-B</a:t>
            </a:r>
            <a:r>
              <a:rPr lang="zh-CN" altLang="en-US" dirty="0"/>
              <a:t>线（和可选的</a:t>
            </a:r>
            <a:r>
              <a:rPr lang="en-US" altLang="zh-CN" dirty="0"/>
              <a:t>pigtail</a:t>
            </a:r>
            <a:r>
              <a:rPr lang="zh-CN" altLang="en-US" dirty="0"/>
              <a:t>），连接</a:t>
            </a:r>
            <a:r>
              <a:rPr lang="en-US" altLang="zh-CN" dirty="0"/>
              <a:t>Samantha</a:t>
            </a:r>
            <a:r>
              <a:rPr lang="zh-CN" altLang="en-US" dirty="0"/>
              <a:t>模块和</a:t>
            </a:r>
            <a:r>
              <a:rPr lang="en-US" altLang="zh-CN" dirty="0"/>
              <a:t>NXT</a:t>
            </a:r>
            <a:r>
              <a:rPr lang="zh-CN" altLang="en-US" dirty="0"/>
              <a:t>（推荐长度 </a:t>
            </a:r>
            <a:r>
              <a:rPr lang="en-US" altLang="zh-CN" dirty="0"/>
              <a:t>24”/60.96cm</a:t>
            </a:r>
            <a:r>
              <a:rPr lang="zh-CN" altLang="en-US" dirty="0"/>
              <a:t>或更短）。可以使用完整的铁素体电感（比如制造商</a:t>
            </a:r>
            <a:r>
              <a:rPr lang="en-US" altLang="zh-CN" dirty="0"/>
              <a:t>U023-003</a:t>
            </a:r>
            <a:r>
              <a:rPr lang="zh-CN" altLang="en-US" dirty="0"/>
              <a:t>）。比赛期间不允许使用其他无线通信。 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383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5143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b="1" dirty="0" smtClean="0"/>
              <a:t>目录</a:t>
            </a:r>
            <a:endParaRPr lang="zh-CN" altLang="en-US" b="1" dirty="0"/>
          </a:p>
        </p:txBody>
      </p:sp>
      <p:sp>
        <p:nvSpPr>
          <p:cNvPr id="15363" name="矩形 5"/>
          <p:cNvSpPr>
            <a:spLocks noChangeArrowheads="1"/>
          </p:cNvSpPr>
          <p:nvPr/>
        </p:nvSpPr>
        <p:spPr bwMode="auto">
          <a:xfrm>
            <a:off x="1455738" y="1484784"/>
            <a:ext cx="65008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dirty="0">
                <a:latin typeface="宋体" charset="-122"/>
              </a:rPr>
              <a:t>1</a:t>
            </a:r>
            <a:r>
              <a:rPr lang="en-US" altLang="zh-CN" sz="3200" dirty="0" smtClean="0">
                <a:latin typeface="宋体" charset="-122"/>
              </a:rPr>
              <a:t>.</a:t>
            </a:r>
            <a:r>
              <a:rPr lang="zh-CN" altLang="en-US" sz="3200" dirty="0">
                <a:latin typeface="宋体" charset="-122"/>
              </a:rPr>
              <a:t>比赛场地</a:t>
            </a:r>
            <a:r>
              <a:rPr lang="zh-CN" altLang="en-US" sz="3200" dirty="0" smtClean="0">
                <a:latin typeface="宋体" charset="-122"/>
              </a:rPr>
              <a:t>介绍</a:t>
            </a:r>
            <a:endParaRPr lang="en-US" altLang="zh-CN" sz="3200" dirty="0" smtClean="0">
              <a:latin typeface="宋体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dirty="0" smtClean="0">
                <a:latin typeface="宋体" charset="-122"/>
              </a:rPr>
              <a:t>2.</a:t>
            </a:r>
            <a:r>
              <a:rPr lang="zh-CN" altLang="en-US" sz="3200" dirty="0">
                <a:latin typeface="宋体" charset="-122"/>
              </a:rPr>
              <a:t>比赛</a:t>
            </a:r>
            <a:r>
              <a:rPr lang="zh-CN" altLang="en-US" sz="3200" dirty="0" smtClean="0">
                <a:latin typeface="宋体" charset="-122"/>
              </a:rPr>
              <a:t>时间</a:t>
            </a:r>
            <a:endParaRPr lang="en-US" altLang="zh-CN" sz="3200" dirty="0" smtClean="0">
              <a:latin typeface="宋体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dirty="0" smtClean="0">
                <a:latin typeface="宋体" charset="-122"/>
              </a:rPr>
              <a:t>3.</a:t>
            </a:r>
            <a:r>
              <a:rPr lang="zh-CN" altLang="en-US" sz="3200" dirty="0" smtClean="0">
                <a:latin typeface="宋体" charset="-122"/>
              </a:rPr>
              <a:t>比赛</a:t>
            </a:r>
            <a:endParaRPr lang="en-US" altLang="zh-CN" sz="3200" dirty="0" smtClean="0">
              <a:latin typeface="宋体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dirty="0" smtClean="0">
                <a:latin typeface="宋体" charset="-122"/>
              </a:rPr>
              <a:t>4</a:t>
            </a:r>
            <a:r>
              <a:rPr lang="en-US" altLang="zh-CN" sz="3200" dirty="0" smtClean="0">
                <a:latin typeface="宋体" charset="-122"/>
              </a:rPr>
              <a:t>.</a:t>
            </a:r>
            <a:r>
              <a:rPr lang="zh-CN" altLang="en-US" sz="3200" dirty="0">
                <a:latin typeface="宋体" charset="-122"/>
              </a:rPr>
              <a:t>常用规则</a:t>
            </a:r>
            <a:endParaRPr lang="en-US" altLang="zh-CN" sz="3200" dirty="0">
              <a:latin typeface="宋体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dirty="0" smtClean="0">
                <a:latin typeface="宋体" charset="-122"/>
              </a:rPr>
              <a:t>5.</a:t>
            </a:r>
            <a:r>
              <a:rPr lang="zh-CN" altLang="en-US" sz="3200" dirty="0">
                <a:latin typeface="宋体" charset="-122"/>
              </a:rPr>
              <a:t>机器人限制</a:t>
            </a:r>
            <a:endParaRPr lang="en-US" altLang="zh-CN" sz="3200" dirty="0">
              <a:latin typeface="宋体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3200" dirty="0" smtClean="0">
              <a:latin typeface="宋体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50" y="188640"/>
            <a:ext cx="1800200" cy="7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1028" y="87912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</a:t>
            </a:r>
            <a:r>
              <a:rPr lang="zh-CN" altLang="en-US" dirty="0"/>
              <a:t>． 电池组</a:t>
            </a:r>
            <a:r>
              <a:rPr lang="zh-CN" altLang="en-US" b="1" dirty="0"/>
              <a:t> </a:t>
            </a:r>
          </a:p>
          <a:p>
            <a:r>
              <a:rPr lang="en-US" altLang="zh-CN" dirty="0" err="1"/>
              <a:t>i</a:t>
            </a:r>
            <a:r>
              <a:rPr lang="en-US" altLang="zh-CN" dirty="0"/>
              <a:t>) </a:t>
            </a:r>
            <a:r>
              <a:rPr lang="zh-CN" altLang="en-US" dirty="0"/>
              <a:t>只允许使用一个</a:t>
            </a:r>
            <a:r>
              <a:rPr lang="en-US" altLang="zh-CN" dirty="0"/>
              <a:t>TETRIX </a:t>
            </a:r>
            <a:r>
              <a:rPr lang="zh-CN" altLang="en-US" dirty="0"/>
              <a:t>可充电电池组，供电给</a:t>
            </a:r>
            <a:r>
              <a:rPr lang="en-US" altLang="zh-CN" dirty="0" err="1"/>
              <a:t>HiTechnic</a:t>
            </a:r>
            <a:r>
              <a:rPr lang="en-US" altLang="zh-CN" dirty="0"/>
              <a:t> </a:t>
            </a:r>
            <a:r>
              <a:rPr lang="zh-CN" altLang="en-US" dirty="0"/>
              <a:t>直流电机控制器、</a:t>
            </a:r>
            <a:r>
              <a:rPr lang="en-US" altLang="zh-CN" dirty="0" err="1"/>
              <a:t>HiTechnic</a:t>
            </a:r>
            <a:r>
              <a:rPr lang="zh-CN" altLang="en-US" dirty="0"/>
              <a:t>伺服控制器、</a:t>
            </a:r>
            <a:r>
              <a:rPr lang="en-US" altLang="zh-CN" dirty="0"/>
              <a:t>Samantha</a:t>
            </a:r>
            <a:r>
              <a:rPr lang="zh-CN" altLang="en-US" dirty="0"/>
              <a:t>无线模块和可 视</a:t>
            </a:r>
            <a:r>
              <a:rPr lang="en-US" altLang="zh-CN" dirty="0"/>
              <a:t>LED</a:t>
            </a:r>
            <a:r>
              <a:rPr lang="zh-CN" altLang="en-US" dirty="0"/>
              <a:t>灯。 </a:t>
            </a:r>
          </a:p>
          <a:p>
            <a:r>
              <a:rPr lang="zh-CN" altLang="en-US" dirty="0"/>
              <a:t>或 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en-US" altLang="zh-CN" dirty="0"/>
              <a:t>ii) </a:t>
            </a:r>
            <a:r>
              <a:rPr lang="zh-CN" altLang="en-US" dirty="0"/>
              <a:t>不超过</a:t>
            </a:r>
            <a:r>
              <a:rPr lang="en-US" altLang="zh-CN" dirty="0"/>
              <a:t>2</a:t>
            </a:r>
            <a:r>
              <a:rPr lang="zh-CN" altLang="en-US" dirty="0"/>
              <a:t>个的</a:t>
            </a:r>
            <a:r>
              <a:rPr lang="en-US" altLang="zh-CN" dirty="0"/>
              <a:t>MATRIX</a:t>
            </a:r>
            <a:r>
              <a:rPr lang="zh-CN" altLang="en-US" dirty="0"/>
              <a:t>电池组，供电给</a:t>
            </a:r>
            <a:r>
              <a:rPr lang="en-US" altLang="zh-CN" dirty="0"/>
              <a:t>MATRIX </a:t>
            </a:r>
            <a:r>
              <a:rPr lang="zh-CN" altLang="en-US" dirty="0"/>
              <a:t>电机和伺服控制器。每个电机和伺服控制器使用一个电池组。电池组必须供 电给独立的电路；多个电池组不能并联或串联。</a:t>
            </a:r>
          </a:p>
        </p:txBody>
      </p:sp>
      <p:sp>
        <p:nvSpPr>
          <p:cNvPr id="5" name="矩形 4"/>
          <p:cNvSpPr/>
          <p:nvPr/>
        </p:nvSpPr>
        <p:spPr>
          <a:xfrm>
            <a:off x="791028" y="3678532"/>
            <a:ext cx="7381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f.</a:t>
            </a:r>
            <a:r>
              <a:rPr lang="zh-CN" altLang="en-US" dirty="0"/>
              <a:t>使用</a:t>
            </a:r>
            <a:r>
              <a:rPr lang="en-US" altLang="zh-CN" dirty="0"/>
              <a:t>MATRIX</a:t>
            </a:r>
            <a:r>
              <a:rPr lang="zh-CN" altLang="en-US" dirty="0"/>
              <a:t>电子零件的机器人，只允许使用一个</a:t>
            </a:r>
            <a:r>
              <a:rPr lang="en-US" altLang="zh-CN" dirty="0"/>
              <a:t>MATRIX</a:t>
            </a:r>
            <a:r>
              <a:rPr lang="zh-CN" altLang="en-US" dirty="0"/>
              <a:t>电池箱，供电给</a:t>
            </a:r>
            <a:r>
              <a:rPr lang="en-US" altLang="zh-CN" dirty="0"/>
              <a:t>Samantha </a:t>
            </a:r>
            <a:r>
              <a:rPr lang="zh-CN" altLang="en-US" dirty="0"/>
              <a:t>无线模块。</a:t>
            </a:r>
          </a:p>
        </p:txBody>
      </p:sp>
      <p:sp>
        <p:nvSpPr>
          <p:cNvPr id="7" name="矩形 6"/>
          <p:cNvSpPr/>
          <p:nvPr/>
        </p:nvSpPr>
        <p:spPr>
          <a:xfrm>
            <a:off x="781719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/>
              <a:t>关于其它机器人</a:t>
            </a:r>
            <a:r>
              <a:rPr lang="zh-CN" altLang="en-US" b="1" dirty="0"/>
              <a:t>的限制，请阅读</a:t>
            </a:r>
            <a:r>
              <a:rPr lang="en-US" altLang="zh-CN" b="1" dirty="0"/>
              <a:t>Part1</a:t>
            </a:r>
            <a:r>
              <a:rPr lang="zh-CN" altLang="en-US" b="1" dirty="0"/>
              <a:t>中的</a:t>
            </a:r>
            <a:r>
              <a:rPr lang="en-US" altLang="zh-CN" b="1" dirty="0"/>
              <a:t>6.2.2</a:t>
            </a:r>
            <a:r>
              <a:rPr lang="zh-CN" altLang="en-US" b="1" dirty="0"/>
              <a:t>机器人组件和材料的规则。</a:t>
            </a:r>
          </a:p>
        </p:txBody>
      </p:sp>
    </p:spTree>
    <p:extLst>
      <p:ext uri="{BB962C8B-B14F-4D97-AF65-F5344CB8AC3E}">
        <p14:creationId xmlns:p14="http://schemas.microsoft.com/office/powerpoint/2010/main" val="3500076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476671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&lt;R09&gt;</a:t>
            </a:r>
            <a:r>
              <a:rPr lang="zh-CN" altLang="en-US" b="1" dirty="0"/>
              <a:t>机器人马达和伺服必须受如下限制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r>
              <a:rPr lang="zh-CN" altLang="en-US" b="1" dirty="0" smtClean="0"/>
              <a:t> </a:t>
            </a:r>
            <a:endParaRPr lang="zh-CN" altLang="en-US" b="1" dirty="0"/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zh-CN" altLang="en-US" dirty="0" smtClean="0"/>
              <a:t>或者</a:t>
            </a:r>
            <a:r>
              <a:rPr lang="zh-CN" altLang="en-US" dirty="0"/>
              <a:t>用</a:t>
            </a:r>
            <a:r>
              <a:rPr lang="en-US" altLang="zh-CN" dirty="0"/>
              <a:t>TETRIX</a:t>
            </a:r>
            <a:r>
              <a:rPr lang="zh-CN" altLang="en-US" dirty="0"/>
              <a:t>，或者用</a:t>
            </a:r>
            <a:r>
              <a:rPr lang="en-US" altLang="zh-CN" dirty="0"/>
              <a:t>MATRIX</a:t>
            </a:r>
            <a:r>
              <a:rPr lang="zh-CN" altLang="en-US" dirty="0"/>
              <a:t>电机和伺服控制器，搭建机器人，不能两者都用。允许使用任何数量的</a:t>
            </a:r>
            <a:r>
              <a:rPr lang="en-US" altLang="zh-CN" dirty="0"/>
              <a:t>TETRIX</a:t>
            </a:r>
            <a:r>
              <a:rPr lang="zh-CN" altLang="en-US" dirty="0"/>
              <a:t>（</a:t>
            </a:r>
            <a:r>
              <a:rPr lang="en-US" altLang="zh-CN" dirty="0" err="1"/>
              <a:t>HiTechnic</a:t>
            </a:r>
            <a:r>
              <a:rPr lang="zh-CN" altLang="en-US" dirty="0"/>
              <a:t>）或 </a:t>
            </a:r>
            <a:r>
              <a:rPr lang="en-US" altLang="zh-CN" dirty="0"/>
              <a:t>MATRIX</a:t>
            </a:r>
            <a:r>
              <a:rPr lang="zh-CN" altLang="en-US" dirty="0"/>
              <a:t>电机和伺服控制器，只要不超出对本身、</a:t>
            </a:r>
            <a:r>
              <a:rPr lang="en-US" altLang="zh-CN" dirty="0"/>
              <a:t>NXT </a:t>
            </a:r>
            <a:r>
              <a:rPr lang="zh-CN" altLang="en-US" dirty="0"/>
              <a:t>以及软件的技术规格。电机控制器输出仅用于直接控制直流电机。伺服控制 器输出仅用于直接控制伺服。 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b</a:t>
            </a:r>
            <a:r>
              <a:rPr lang="zh-CN" altLang="en-US" dirty="0"/>
              <a:t>． 可使用</a:t>
            </a:r>
            <a:r>
              <a:rPr lang="en-US" altLang="zh-CN" dirty="0"/>
              <a:t>8</a:t>
            </a:r>
            <a:r>
              <a:rPr lang="zh-CN" altLang="en-US" dirty="0"/>
              <a:t>个</a:t>
            </a:r>
            <a:r>
              <a:rPr lang="en-US" altLang="zh-CN" dirty="0"/>
              <a:t>TETRIX /AM-2964</a:t>
            </a:r>
            <a:r>
              <a:rPr lang="zh-CN" altLang="en-US" dirty="0"/>
              <a:t>电机（任意组合）或</a:t>
            </a:r>
            <a:r>
              <a:rPr lang="en-US" altLang="zh-CN" dirty="0"/>
              <a:t>8</a:t>
            </a:r>
            <a:r>
              <a:rPr lang="zh-CN" altLang="en-US" dirty="0"/>
              <a:t>个</a:t>
            </a:r>
            <a:r>
              <a:rPr lang="en-US" altLang="zh-CN" dirty="0"/>
              <a:t>MATRIX </a:t>
            </a:r>
            <a:r>
              <a:rPr lang="zh-CN" altLang="en-US" dirty="0"/>
              <a:t>直流电机，而且机器人必须由</a:t>
            </a:r>
            <a:r>
              <a:rPr lang="en-US" altLang="zh-CN" dirty="0"/>
              <a:t>TETRIX/</a:t>
            </a:r>
            <a:r>
              <a:rPr lang="en-US" altLang="zh-CN" dirty="0" err="1"/>
              <a:t>AndyMark</a:t>
            </a:r>
            <a:r>
              <a:rPr lang="zh-CN" altLang="en-US" dirty="0"/>
              <a:t>或</a:t>
            </a:r>
            <a:r>
              <a:rPr lang="en-US" altLang="zh-CN" dirty="0"/>
              <a:t>MATRIX</a:t>
            </a:r>
            <a:r>
              <a:rPr lang="zh-CN" altLang="en-US" dirty="0"/>
              <a:t>直流电机 控制，但不可以两者都用。  </a:t>
            </a:r>
          </a:p>
        </p:txBody>
      </p:sp>
    </p:spTree>
    <p:extLst>
      <p:ext uri="{BB962C8B-B14F-4D97-AF65-F5344CB8AC3E}">
        <p14:creationId xmlns:p14="http://schemas.microsoft.com/office/powerpoint/2010/main" val="2550630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875137"/>
            <a:ext cx="74438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c. </a:t>
            </a:r>
            <a:r>
              <a:rPr lang="zh-CN" altLang="en-US" dirty="0"/>
              <a:t>伺服数量最多为 </a:t>
            </a:r>
            <a:r>
              <a:rPr lang="en-US" altLang="zh-CN" dirty="0"/>
              <a:t>12 </a:t>
            </a:r>
            <a:r>
              <a:rPr lang="zh-CN" altLang="en-US" dirty="0"/>
              <a:t>个，前提条件是他们可兼容，可被</a:t>
            </a:r>
            <a:r>
              <a:rPr lang="en-US" altLang="zh-CN" dirty="0"/>
              <a:t>TETRIX</a:t>
            </a:r>
            <a:r>
              <a:rPr lang="zh-CN" altLang="en-US" dirty="0"/>
              <a:t>（</a:t>
            </a:r>
            <a:r>
              <a:rPr lang="en-US" altLang="zh-CN" dirty="0" err="1"/>
              <a:t>HiTechnic</a:t>
            </a:r>
            <a:r>
              <a:rPr lang="zh-CN" altLang="en-US" dirty="0"/>
              <a:t>）或</a:t>
            </a:r>
            <a:r>
              <a:rPr lang="en-US" altLang="zh-CN" dirty="0"/>
              <a:t>MATRIX</a:t>
            </a:r>
            <a:r>
              <a:rPr lang="zh-CN" altLang="en-US" dirty="0"/>
              <a:t>控制器控制。</a:t>
            </a:r>
            <a:r>
              <a:rPr lang="en-US" altLang="zh-CN" dirty="0"/>
              <a:t>TETRIX</a:t>
            </a:r>
            <a:r>
              <a:rPr lang="zh-CN" altLang="en-US" dirty="0"/>
              <a:t>（</a:t>
            </a:r>
            <a:r>
              <a:rPr lang="en-US" altLang="zh-CN" dirty="0" err="1"/>
              <a:t>HiTechnic</a:t>
            </a:r>
            <a:r>
              <a:rPr lang="zh-CN" altLang="en-US" dirty="0"/>
              <a:t>）伺服控 制器： 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  </a:t>
            </a:r>
            <a:r>
              <a:rPr lang="en-US" altLang="zh-CN" dirty="0" err="1"/>
              <a:t>i</a:t>
            </a:r>
            <a:r>
              <a:rPr lang="en-US" altLang="zh-CN" dirty="0"/>
              <a:t>. </a:t>
            </a:r>
            <a:r>
              <a:rPr lang="zh-CN" altLang="en-US" dirty="0"/>
              <a:t>可使用任何未改良的</a:t>
            </a:r>
            <a:r>
              <a:rPr lang="en-US" altLang="zh-CN" dirty="0"/>
              <a:t>1/4</a:t>
            </a:r>
            <a:r>
              <a:rPr lang="zh-CN" altLang="en-US" dirty="0"/>
              <a:t>规模或更小的伺服 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   </a:t>
            </a:r>
            <a:r>
              <a:rPr lang="en-US" altLang="zh-CN" dirty="0"/>
              <a:t>ii.</a:t>
            </a:r>
            <a:r>
              <a:rPr lang="zh-CN" altLang="en-US" dirty="0" smtClean="0"/>
              <a:t>所有</a:t>
            </a:r>
            <a:r>
              <a:rPr lang="zh-CN" altLang="en-US" dirty="0"/>
              <a:t>与</a:t>
            </a:r>
            <a:r>
              <a:rPr lang="zh-CN" altLang="en-US" dirty="0" smtClean="0"/>
              <a:t>伺服控制</a:t>
            </a:r>
            <a:r>
              <a:rPr lang="zh-CN" altLang="en-US" dirty="0"/>
              <a:t>器</a:t>
            </a:r>
            <a:r>
              <a:rPr lang="zh-CN" altLang="en-US" dirty="0" smtClean="0"/>
              <a:t>连接的伺服，额定</a:t>
            </a:r>
            <a:r>
              <a:rPr lang="zh-CN" altLang="en-US" dirty="0"/>
              <a:t>的 赌转电流总数不得</a:t>
            </a:r>
            <a:r>
              <a:rPr lang="zh-CN" altLang="en-US" dirty="0" smtClean="0"/>
              <a:t>超过</a:t>
            </a:r>
            <a:r>
              <a:rPr lang="en-US" altLang="zh-CN" dirty="0" smtClean="0"/>
              <a:t>5Amps 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781719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/>
              <a:t>关于其它机器人</a:t>
            </a:r>
            <a:r>
              <a:rPr lang="zh-CN" altLang="en-US" b="1" dirty="0"/>
              <a:t>的限制，请阅读</a:t>
            </a:r>
            <a:r>
              <a:rPr lang="en-US" altLang="zh-CN" b="1" dirty="0"/>
              <a:t>Part1</a:t>
            </a:r>
            <a:r>
              <a:rPr lang="zh-CN" altLang="en-US" b="1" dirty="0"/>
              <a:t>中的</a:t>
            </a:r>
            <a:r>
              <a:rPr lang="en-US" altLang="zh-CN" b="1" dirty="0"/>
              <a:t>6.2.2</a:t>
            </a:r>
            <a:r>
              <a:rPr lang="zh-CN" altLang="en-US" b="1" dirty="0"/>
              <a:t>机器人组件和材料的规则。</a:t>
            </a:r>
          </a:p>
        </p:txBody>
      </p:sp>
    </p:spTree>
    <p:extLst>
      <p:ext uri="{BB962C8B-B14F-4D97-AF65-F5344CB8AC3E}">
        <p14:creationId xmlns:p14="http://schemas.microsoft.com/office/powerpoint/2010/main" val="714935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755"/>
            <a:ext cx="8705248" cy="48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907704" y="5373217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宋体" charset="-122"/>
              </a:rPr>
              <a:t>2014-2015</a:t>
            </a:r>
            <a:r>
              <a:rPr lang="en-US" altLang="zh-CN" sz="2800" b="1" i="1" dirty="0">
                <a:latin typeface="宋体" charset="-122"/>
              </a:rPr>
              <a:t> </a:t>
            </a:r>
            <a:r>
              <a:rPr lang="en-US" altLang="zh-CN" sz="2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CAS CADE EFFECT</a:t>
            </a:r>
            <a:endParaRPr lang="zh-CN" altLang="en-US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6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Good Luck</a:t>
            </a:r>
            <a:r>
              <a:rPr lang="zh-CN" altLang="en-US" dirty="0" smtClean="0"/>
              <a:t>！</a:t>
            </a:r>
            <a:r>
              <a:rPr lang="en-US" altLang="zh-CN" dirty="0" smtClean="0"/>
              <a:t>Teams</a:t>
            </a:r>
            <a:r>
              <a:rPr lang="zh-CN" altLang="en-US" dirty="0" smtClean="0"/>
              <a:t>！</a:t>
            </a:r>
            <a:endParaRPr lang="zh-CN" altLang="en-US" dirty="0"/>
          </a:p>
        </p:txBody>
      </p:sp>
      <p:pic>
        <p:nvPicPr>
          <p:cNvPr id="4" name="Picture 2" descr="c:\users\dell\appdata\roaming\360se6\USERDA~1\Temp\2013KI~1.PNG"/>
          <p:cNvPicPr>
            <a:picLocks noChangeAspect="1" noChangeArrowheads="1"/>
          </p:cNvPicPr>
          <p:nvPr/>
        </p:nvPicPr>
        <p:blipFill>
          <a:blip r:embed="rId2" cstate="print"/>
          <a:srcRect b="17314"/>
          <a:stretch>
            <a:fillRect/>
          </a:stretch>
        </p:blipFill>
        <p:spPr bwMode="auto">
          <a:xfrm>
            <a:off x="0" y="1844824"/>
            <a:ext cx="9144000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395288" y="260350"/>
            <a:ext cx="74295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3200" b="1" dirty="0" smtClean="0">
                <a:latin typeface="宋体" charset="-122"/>
              </a:rPr>
              <a:t>1.</a:t>
            </a:r>
            <a:r>
              <a:rPr lang="zh-CN" altLang="en-US" sz="3200" b="1" dirty="0" smtClean="0">
                <a:latin typeface="宋体" charset="-122"/>
              </a:rPr>
              <a:t>比赛场</a:t>
            </a:r>
            <a:r>
              <a:rPr lang="zh-CN" altLang="en-US" sz="3200" b="1" dirty="0">
                <a:latin typeface="宋体" charset="-122"/>
              </a:rPr>
              <a:t>地介绍</a:t>
            </a:r>
            <a:endParaRPr lang="en-US" altLang="zh-CN" sz="3200" b="1" dirty="0">
              <a:latin typeface="宋体" charset="-122"/>
            </a:endParaRPr>
          </a:p>
          <a:p>
            <a:endParaRPr lang="zh-CN" altLang="en-US" sz="4000" b="1" dirty="0"/>
          </a:p>
        </p:txBody>
      </p:sp>
      <p:sp>
        <p:nvSpPr>
          <p:cNvPr id="7" name="流程图: 过程 6"/>
          <p:cNvSpPr/>
          <p:nvPr/>
        </p:nvSpPr>
        <p:spPr>
          <a:xfrm>
            <a:off x="353901" y="5303159"/>
            <a:ext cx="2133600" cy="5334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+mn-ea"/>
              </a:rPr>
              <a:t>平台</a:t>
            </a:r>
            <a:r>
              <a:rPr lang="en-US" altLang="zh-CN" sz="2800" b="1" dirty="0" smtClean="0">
                <a:solidFill>
                  <a:schemeClr val="tx1"/>
                </a:solidFill>
                <a:latin typeface="+mn-ea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斜坡</a:t>
            </a:r>
          </a:p>
        </p:txBody>
      </p:sp>
      <p:sp>
        <p:nvSpPr>
          <p:cNvPr id="8" name="流程图: 过程 7"/>
          <p:cNvSpPr/>
          <p:nvPr/>
        </p:nvSpPr>
        <p:spPr>
          <a:xfrm>
            <a:off x="2425589" y="5303159"/>
            <a:ext cx="2133600" cy="5334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中心结构</a:t>
            </a:r>
            <a:endParaRPr lang="zh-CN" alt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流程图: 过程 8"/>
          <p:cNvSpPr/>
          <p:nvPr/>
        </p:nvSpPr>
        <p:spPr>
          <a:xfrm>
            <a:off x="4568714" y="5303159"/>
            <a:ext cx="2133600" cy="5334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+mn-ea"/>
              </a:rPr>
              <a:t>中央球筐</a:t>
            </a:r>
            <a:endParaRPr lang="zh-CN" alt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50" y="188640"/>
            <a:ext cx="1800200" cy="7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SUS-Y581C\Desktop\FTC赛事培训资料\2014-2015 FTC资料\QQ图片201408291154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9" y="1505237"/>
            <a:ext cx="8143685" cy="366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五边形 4"/>
          <p:cNvSpPr/>
          <p:nvPr/>
        </p:nvSpPr>
        <p:spPr>
          <a:xfrm rot="10800000" flipV="1">
            <a:off x="6111542" y="2526038"/>
            <a:ext cx="1596702" cy="419401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dirty="0"/>
              <a:t>联盟驻停区</a:t>
            </a:r>
            <a:endParaRPr lang="zh-CN" alt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1475656" y="3507949"/>
            <a:ext cx="1638746" cy="44003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dirty="0"/>
              <a:t>联盟驻停区</a:t>
            </a:r>
            <a:endParaRPr lang="zh-CN" alt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533403" y="4608201"/>
            <a:ext cx="1638746" cy="44003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dirty="0" smtClean="0"/>
              <a:t>联盟</a:t>
            </a:r>
            <a:r>
              <a:rPr lang="zh-CN" altLang="en-US" sz="2000" dirty="0"/>
              <a:t>站</a:t>
            </a:r>
            <a:endParaRPr lang="zh-CN" alt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五边形 13"/>
          <p:cNvSpPr/>
          <p:nvPr/>
        </p:nvSpPr>
        <p:spPr>
          <a:xfrm flipH="1">
            <a:off x="7074842" y="1839447"/>
            <a:ext cx="1673622" cy="44003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dirty="0" smtClean="0"/>
              <a:t>联盟</a:t>
            </a:r>
            <a:r>
              <a:rPr lang="zh-CN" altLang="en-US" sz="2000" dirty="0"/>
              <a:t>站</a:t>
            </a:r>
            <a:endParaRPr lang="zh-CN" alt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6709369" y="5303159"/>
            <a:ext cx="2133600" cy="5334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+mn-ea"/>
              </a:rPr>
              <a:t>滚动球筐</a:t>
            </a:r>
            <a:endParaRPr lang="zh-CN" altLang="en-US" sz="2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五边形 14"/>
          <p:cNvSpPr/>
          <p:nvPr/>
        </p:nvSpPr>
        <p:spPr>
          <a:xfrm flipH="1">
            <a:off x="5148064" y="3955157"/>
            <a:ext cx="1433868" cy="44003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保护区</a:t>
            </a:r>
            <a:endParaRPr lang="zh-CN" alt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2634526" y="2071006"/>
            <a:ext cx="1469958" cy="466521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保护区</a:t>
            </a:r>
            <a:endParaRPr lang="zh-CN" alt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ChangeArrowheads="1"/>
          </p:cNvSpPr>
          <p:nvPr/>
        </p:nvSpPr>
        <p:spPr bwMode="auto">
          <a:xfrm>
            <a:off x="0" y="428625"/>
            <a:ext cx="80724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eaLnBrk="0" hangingPunct="0"/>
            <a:endParaRPr lang="en-US" altLang="zh-CN" sz="1400">
              <a:solidFill>
                <a:srgbClr val="000000"/>
              </a:solidFill>
            </a:endParaRPr>
          </a:p>
          <a:p>
            <a:pPr eaLnBrk="0" hangingPunct="0"/>
            <a:r>
              <a:rPr lang="zh-CN" altLang="en-US" sz="1400">
                <a:solidFill>
                  <a:srgbClr val="000000"/>
                </a:solidFill>
              </a:rPr>
              <a:t> </a:t>
            </a:r>
            <a:endParaRPr lang="zh-CN" altLang="en-US" sz="1400" b="1">
              <a:solidFill>
                <a:srgbClr val="000000"/>
              </a:solidFill>
            </a:endParaRPr>
          </a:p>
          <a:p>
            <a:pPr eaLnBrk="0" hangingPunct="0"/>
            <a:r>
              <a:rPr lang="zh-CN" altLang="en-US" sz="1400">
                <a:solidFill>
                  <a:srgbClr val="000000"/>
                </a:solidFill>
              </a:rPr>
              <a:t> </a:t>
            </a:r>
            <a:endParaRPr lang="zh-CN" altLang="en-US" sz="1400"/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4972050"/>
            <a:ext cx="3317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宋体" charset="-122"/>
              </a:rPr>
              <a:t>。</a:t>
            </a:r>
            <a:r>
              <a:rPr lang="zh-CN" altLang="en-US" sz="900">
                <a:solidFill>
                  <a:srgbClr val="000000"/>
                </a:solidFill>
              </a:rPr>
              <a:t> </a:t>
            </a:r>
            <a:endParaRPr lang="zh-CN" altLang="en-US"/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663575" y="1781126"/>
            <a:ext cx="65008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大球：棒球尺寸（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个）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小球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：高尔夫球尺寸（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个）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数量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：一场比赛需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个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571500" y="533400"/>
            <a:ext cx="7385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CAS CADE </a:t>
            </a: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EFFECT </a:t>
            </a:r>
            <a:r>
              <a:rPr lang="zh-CN" altLang="en-US" sz="2800" b="1" dirty="0" smtClean="0">
                <a:latin typeface="宋体" charset="-122"/>
                <a:cs typeface="Times New Roman" pitchFamily="18" charset="0"/>
              </a:rPr>
              <a:t>的</a:t>
            </a:r>
            <a:r>
              <a:rPr lang="zh-CN" altLang="en-US" sz="2800" b="1" dirty="0">
                <a:latin typeface="宋体" charset="-122"/>
                <a:cs typeface="Times New Roman" pitchFamily="18" charset="0"/>
              </a:rPr>
              <a:t>比赛零件</a:t>
            </a:r>
            <a:r>
              <a:rPr lang="en-US" altLang="zh-CN" sz="2800" b="1" dirty="0" smtClean="0">
                <a:latin typeface="宋体" charset="-122"/>
                <a:cs typeface="Times New Roman" pitchFamily="18" charset="0"/>
              </a:rPr>
              <a:t>—</a:t>
            </a:r>
            <a:r>
              <a:rPr lang="zh-CN" altLang="en-US" sz="2800" b="1" dirty="0" smtClean="0">
                <a:latin typeface="宋体" charset="-122"/>
                <a:cs typeface="Times New Roman" pitchFamily="18" charset="0"/>
              </a:rPr>
              <a:t>球</a:t>
            </a:r>
            <a:endParaRPr lang="en-US" altLang="zh-CN" sz="2800" b="1" dirty="0">
              <a:latin typeface="宋体" charset="-122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50" y="188640"/>
            <a:ext cx="1800200" cy="7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472" y="1638025"/>
            <a:ext cx="1287916" cy="109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02265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1498" y="4586976"/>
            <a:ext cx="690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在自动阶段每队机器人可获得两个自动球（大球</a:t>
            </a:r>
            <a:r>
              <a:rPr lang="en-US" altLang="zh-CN" dirty="0" smtClean="0"/>
              <a:t>/</a:t>
            </a:r>
            <a:r>
              <a:rPr lang="zh-CN" altLang="en-US" dirty="0" smtClean="0"/>
              <a:t>小球）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561975" y="473075"/>
            <a:ext cx="2857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宋体" charset="-122"/>
              </a:rPr>
              <a:t>2</a:t>
            </a:r>
            <a:r>
              <a:rPr lang="en-US" altLang="zh-CN" sz="3200" b="1" dirty="0" smtClean="0">
                <a:latin typeface="宋体" charset="-122"/>
              </a:rPr>
              <a:t>.</a:t>
            </a:r>
            <a:r>
              <a:rPr lang="zh-CN" altLang="en-US" sz="3200" b="1" dirty="0">
                <a:latin typeface="宋体" charset="-122"/>
              </a:rPr>
              <a:t>比赛时间</a:t>
            </a:r>
          </a:p>
        </p:txBody>
      </p:sp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571500" y="1643063"/>
            <a:ext cx="5929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n-US" altLang="zh-CN">
              <a:latin typeface="Calibri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39750" y="1767394"/>
            <a:ext cx="54340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2400" dirty="0">
                <a:latin typeface="宋体" charset="-122"/>
                <a:cs typeface="Times New Roman" pitchFamily="18" charset="0"/>
              </a:rPr>
              <a:t>比赛由三个阶段组成，总计 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  <a:cs typeface="Times New Roman" pitchFamily="18" charset="0"/>
              </a:rPr>
              <a:t>2.5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  <a:cs typeface="Times New Roman" pitchFamily="18" charset="0"/>
              </a:rPr>
              <a:t>分钟</a:t>
            </a:r>
            <a:r>
              <a:rPr lang="zh-CN" altLang="en-US" sz="2400" dirty="0">
                <a:latin typeface="宋体" charset="-122"/>
                <a:cs typeface="Times New Roman" pitchFamily="18" charset="0"/>
              </a:rPr>
              <a:t>。</a:t>
            </a:r>
          </a:p>
          <a:p>
            <a:endParaRPr lang="en-US" altLang="zh-CN" sz="2400" dirty="0">
              <a:latin typeface="宋体" charset="-122"/>
              <a:cs typeface="Times New Roman" pitchFamily="18" charset="0"/>
            </a:endParaRPr>
          </a:p>
          <a:p>
            <a:r>
              <a:rPr lang="zh-CN" altLang="en-US" sz="2400" dirty="0">
                <a:latin typeface="宋体" charset="-122"/>
                <a:cs typeface="Times New Roman" pitchFamily="18" charset="0"/>
              </a:rPr>
              <a:t>（</a:t>
            </a:r>
            <a:r>
              <a:rPr lang="en-US" altLang="zh-CN" sz="2400" dirty="0">
                <a:latin typeface="宋体" charset="-122"/>
                <a:cs typeface="Times New Roman" pitchFamily="18" charset="0"/>
              </a:rPr>
              <a:t>1</a:t>
            </a:r>
            <a:r>
              <a:rPr lang="zh-CN" altLang="en-US" sz="2400" dirty="0">
                <a:latin typeface="宋体" charset="-122"/>
                <a:cs typeface="Times New Roman" pitchFamily="18" charset="0"/>
              </a:rPr>
              <a:t>）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30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秒</a:t>
            </a:r>
            <a:r>
              <a:rPr lang="zh-CN" altLang="en-US" sz="2400" dirty="0">
                <a:latin typeface="宋体" charset="-122"/>
                <a:cs typeface="Times New Roman" pitchFamily="18" charset="0"/>
              </a:rPr>
              <a:t>的“自动阶段”。</a:t>
            </a:r>
          </a:p>
          <a:p>
            <a:endParaRPr lang="en-US" altLang="zh-CN" sz="2400" dirty="0">
              <a:latin typeface="宋体" charset="-122"/>
              <a:cs typeface="Times New Roman" pitchFamily="18" charset="0"/>
            </a:endParaRPr>
          </a:p>
          <a:p>
            <a:r>
              <a:rPr lang="zh-CN" altLang="en-US" sz="2400" dirty="0">
                <a:latin typeface="宋体" charset="-122"/>
                <a:cs typeface="Times New Roman" pitchFamily="18" charset="0"/>
              </a:rPr>
              <a:t>（</a:t>
            </a:r>
            <a:r>
              <a:rPr lang="en-US" altLang="zh-CN" sz="2400" dirty="0">
                <a:latin typeface="宋体" charset="-122"/>
                <a:cs typeface="Times New Roman" pitchFamily="18" charset="0"/>
              </a:rPr>
              <a:t>2</a:t>
            </a:r>
            <a:r>
              <a:rPr lang="zh-CN" altLang="en-US" sz="2400" dirty="0">
                <a:latin typeface="宋体" charset="-122"/>
                <a:cs typeface="Times New Roman" pitchFamily="18" charset="0"/>
              </a:rPr>
              <a:t>）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分钟</a:t>
            </a:r>
            <a:r>
              <a:rPr lang="zh-CN" altLang="en-US" sz="2400" dirty="0">
                <a:latin typeface="宋体" charset="-122"/>
                <a:cs typeface="Times New Roman" pitchFamily="18" charset="0"/>
              </a:rPr>
              <a:t>的操纵员“手动控制阶段”。</a:t>
            </a:r>
          </a:p>
          <a:p>
            <a:endParaRPr lang="en-US" altLang="zh-CN" sz="2400" dirty="0">
              <a:latin typeface="宋体" charset="-122"/>
              <a:cs typeface="Times New Roman" pitchFamily="18" charset="0"/>
            </a:endParaRPr>
          </a:p>
          <a:p>
            <a:r>
              <a:rPr lang="zh-CN" altLang="en-US" sz="2400" dirty="0">
                <a:latin typeface="宋体" charset="-122"/>
                <a:cs typeface="Times New Roman" pitchFamily="18" charset="0"/>
              </a:rPr>
              <a:t>（</a:t>
            </a:r>
            <a:r>
              <a:rPr lang="en-US" altLang="zh-CN" sz="2400" dirty="0">
                <a:latin typeface="宋体" charset="-122"/>
                <a:cs typeface="Times New Roman" pitchFamily="18" charset="0"/>
              </a:rPr>
              <a:t>3</a:t>
            </a:r>
            <a:r>
              <a:rPr lang="zh-CN" altLang="en-US" sz="2400" dirty="0">
                <a:latin typeface="宋体" charset="-122"/>
                <a:cs typeface="Times New Roman" pitchFamily="18" charset="0"/>
              </a:rPr>
              <a:t>）手动控制阶段的最后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30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秒</a:t>
            </a:r>
            <a:r>
              <a:rPr lang="zh-CN" altLang="en-US" sz="2400" dirty="0">
                <a:latin typeface="宋体" charset="-122"/>
                <a:cs typeface="Times New Roman" pitchFamily="18" charset="0"/>
              </a:rPr>
              <a:t>叫做 </a:t>
            </a:r>
          </a:p>
          <a:p>
            <a:r>
              <a:rPr lang="zh-CN" altLang="en-US" sz="2400" dirty="0">
                <a:latin typeface="宋体" charset="-122"/>
                <a:cs typeface="Times New Roman" pitchFamily="18" charset="0"/>
              </a:rPr>
              <a:t>     </a:t>
            </a:r>
            <a:r>
              <a:rPr lang="zh-CN" altLang="en-US" sz="2400" dirty="0" smtClean="0">
                <a:latin typeface="宋体" charset="-122"/>
                <a:cs typeface="Times New Roman" pitchFamily="18" charset="0"/>
              </a:rPr>
              <a:t>“比赛结尾阶段”</a:t>
            </a:r>
            <a:r>
              <a:rPr lang="zh-CN" altLang="en-US" sz="2400" dirty="0">
                <a:latin typeface="宋体" charset="-122"/>
                <a:cs typeface="Times New Roman" pitchFamily="18" charset="0"/>
              </a:rPr>
              <a:t>。</a:t>
            </a:r>
            <a:endParaRPr lang="en-US" altLang="zh-CN" sz="2400" dirty="0">
              <a:latin typeface="宋体" charset="-122"/>
              <a:cs typeface="Times New Roman" pitchFamily="18" charset="0"/>
            </a:endParaRPr>
          </a:p>
        </p:txBody>
      </p:sp>
      <p:pic>
        <p:nvPicPr>
          <p:cNvPr id="21509" name="Picture 2" descr="C:\Documents and Settings\Administrator\桌面\f7c966cfd56dcf49d5ed226cccd769f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175" y="2209800"/>
            <a:ext cx="2090738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50" y="188640"/>
            <a:ext cx="1800200" cy="7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3300" y="1196975"/>
            <a:ext cx="6953250" cy="2482850"/>
          </a:xfrm>
        </p:spPr>
        <p:txBody>
          <a:bodyPr/>
          <a:lstStyle/>
          <a:p>
            <a:pPr eaLnBrk="0" hangingPunc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n"/>
              <a:tabLst>
                <a:tab pos="228600" algn="l"/>
              </a:tabLst>
            </a:pPr>
            <a:r>
              <a:rPr lang="zh-CN" altLang="en-US" sz="2000" dirty="0" smtClean="0">
                <a:latin typeface="宋体" charset="-122"/>
              </a:rPr>
              <a:t>比赛开始时，机器人的长宽高均不得超过</a:t>
            </a:r>
            <a:r>
              <a:rPr lang="en-US" sz="2000" b="1" dirty="0" smtClean="0">
                <a:latin typeface="宋体" charset="-122"/>
                <a:ea typeface="宋体" charset="-122"/>
              </a:rPr>
              <a:t> 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45.72cm</a:t>
            </a:r>
            <a:r>
              <a:rPr lang="zh-CN" altLang="en-US" sz="2000" dirty="0" smtClean="0">
                <a:latin typeface="宋体" charset="-122"/>
              </a:rPr>
              <a:t>。</a:t>
            </a:r>
            <a:r>
              <a:rPr lang="en-US" sz="2000" dirty="0" smtClean="0">
                <a:latin typeface="宋体" charset="-122"/>
                <a:ea typeface="宋体" charset="-122"/>
              </a:rPr>
              <a:t> </a:t>
            </a:r>
            <a:endParaRPr lang="en-US" altLang="zh-CN" sz="2000" dirty="0" smtClean="0">
              <a:latin typeface="宋体" charset="-122"/>
            </a:endParaRPr>
          </a:p>
          <a:p>
            <a:pPr eaLnBrk="0" hangingPunc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n"/>
              <a:tabLst>
                <a:tab pos="228600" algn="l"/>
              </a:tabLst>
            </a:pPr>
            <a:endParaRPr lang="en-US" altLang="zh-CN" sz="1200" dirty="0" smtClean="0">
              <a:latin typeface="宋体" charset="-122"/>
            </a:endParaRPr>
          </a:p>
          <a:p>
            <a:pPr eaLnBrk="0" hangingPunc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n"/>
              <a:tabLst>
                <a:tab pos="228600" algn="l"/>
              </a:tabLst>
            </a:pPr>
            <a:r>
              <a:rPr lang="zh-CN" altLang="en-US" sz="2000" dirty="0" smtClean="0">
                <a:latin typeface="宋体" charset="-122"/>
              </a:rPr>
              <a:t>检查时，机器人会被放进一个</a:t>
            </a:r>
            <a:r>
              <a:rPr lang="en-US" sz="2000" dirty="0" smtClean="0">
                <a:latin typeface="宋体" charset="-122"/>
                <a:ea typeface="宋体" charset="-122"/>
              </a:rPr>
              <a:t>“</a:t>
            </a:r>
            <a:r>
              <a:rPr lang="zh-CN" altLang="en-US" sz="2000" dirty="0" smtClean="0">
                <a:latin typeface="宋体" charset="-122"/>
              </a:rPr>
              <a:t>机器人大小标准盒</a:t>
            </a:r>
            <a:r>
              <a:rPr lang="en-US" sz="2000" dirty="0" smtClean="0">
                <a:latin typeface="宋体" charset="-122"/>
                <a:ea typeface="宋体" charset="-122"/>
              </a:rPr>
              <a:t>”</a:t>
            </a:r>
            <a:r>
              <a:rPr lang="zh-CN" altLang="en-US" sz="2000" dirty="0" smtClean="0">
                <a:latin typeface="宋体" charset="-122"/>
              </a:rPr>
              <a:t>中，机器人必须能够放进盒子。</a:t>
            </a:r>
          </a:p>
          <a:p>
            <a:pPr eaLnBrk="0" hangingPunc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n"/>
              <a:tabLst>
                <a:tab pos="228600" algn="l"/>
              </a:tabLst>
            </a:pPr>
            <a:endParaRPr lang="zh-CN" altLang="en-US" sz="1200" dirty="0" smtClean="0">
              <a:latin typeface="宋体" charset="-122"/>
            </a:endParaRPr>
          </a:p>
          <a:p>
            <a:pPr eaLnBrk="0" hangingPunc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n"/>
              <a:tabLst>
                <a:tab pos="228600" algn="l"/>
              </a:tabLst>
            </a:pPr>
            <a:r>
              <a:rPr lang="zh-CN" altLang="en-US" sz="2000" dirty="0" smtClean="0">
                <a:latin typeface="宋体" charset="-122"/>
              </a:rPr>
              <a:t>比赛开始后，机器人可以超过规定的尺寸限制。</a:t>
            </a:r>
          </a:p>
          <a:p>
            <a:pPr eaLnBrk="0" hangingPunct="0">
              <a:spcBef>
                <a:spcPct val="0"/>
              </a:spcBef>
              <a:buFontTx/>
              <a:buChar char="•"/>
              <a:tabLst>
                <a:tab pos="228600" algn="l"/>
              </a:tabLst>
            </a:pPr>
            <a:endParaRPr lang="zh-CN" altLang="en-US" sz="2000" dirty="0" smtClean="0">
              <a:latin typeface="宋体" charset="-122"/>
            </a:endParaRPr>
          </a:p>
          <a:p>
            <a:pPr>
              <a:tabLst>
                <a:tab pos="228600" algn="l"/>
              </a:tabLst>
            </a:pPr>
            <a:endParaRPr lang="zh-CN" altLang="en-US" sz="2000" dirty="0" smtClean="0">
              <a:latin typeface="宋体" charset="-122"/>
            </a:endParaRPr>
          </a:p>
        </p:txBody>
      </p:sp>
      <p:pic>
        <p:nvPicPr>
          <p:cNvPr id="24593" name="Picture 17" descr="0d60b0f8a094cbf3f5c2d9cfc3a71ac9"/>
          <p:cNvPicPr>
            <a:picLocks noChangeAspect="1" noChangeArrowheads="1"/>
          </p:cNvPicPr>
          <p:nvPr/>
        </p:nvPicPr>
        <p:blipFill>
          <a:blip r:embed="rId2" cstate="print">
            <a:lum bright="12000" contrast="-6000"/>
          </a:blip>
          <a:srcRect l="65823" t="67255" b="5000"/>
          <a:stretch>
            <a:fillRect/>
          </a:stretch>
        </p:blipFill>
        <p:spPr bwMode="auto">
          <a:xfrm>
            <a:off x="5472100" y="3142072"/>
            <a:ext cx="3384550" cy="2747962"/>
          </a:xfrm>
          <a:prstGeom prst="rect">
            <a:avLst/>
          </a:prstGeom>
          <a:noFill/>
        </p:spPr>
      </p:pic>
      <p:sp>
        <p:nvSpPr>
          <p:cNvPr id="24590" name="TextBox 58"/>
          <p:cNvSpPr txBox="1">
            <a:spLocks noChangeArrowheads="1"/>
          </p:cNvSpPr>
          <p:nvPr/>
        </p:nvSpPr>
        <p:spPr bwMode="auto">
          <a:xfrm rot="-591286">
            <a:off x="6372225" y="4868863"/>
            <a:ext cx="1500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45.72cm</a:t>
            </a:r>
            <a:endParaRPr lang="zh-CN" altLang="en-US" sz="2800" i="1" dirty="0">
              <a:solidFill>
                <a:schemeClr val="hlink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4595" name="矩形 4"/>
          <p:cNvSpPr>
            <a:spLocks noChangeArrowheads="1"/>
          </p:cNvSpPr>
          <p:nvPr/>
        </p:nvSpPr>
        <p:spPr bwMode="auto">
          <a:xfrm>
            <a:off x="573088" y="461963"/>
            <a:ext cx="2919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28600" algn="l"/>
              </a:tabLst>
            </a:pPr>
            <a:r>
              <a:rPr lang="zh-CN" altLang="en-US" sz="2800" b="1" dirty="0" smtClean="0">
                <a:latin typeface="宋体" charset="-122"/>
                <a:cs typeface="Times New Roman" pitchFamily="18" charset="0"/>
              </a:rPr>
              <a:t>比赛</a:t>
            </a:r>
            <a:r>
              <a:rPr lang="en-US" altLang="zh-CN" sz="2800" b="1" dirty="0" smtClean="0">
                <a:latin typeface="宋体" charset="-122"/>
                <a:cs typeface="Times New Roman" pitchFamily="18" charset="0"/>
              </a:rPr>
              <a:t>-</a:t>
            </a:r>
            <a:r>
              <a:rPr lang="zh-CN" altLang="en-US" sz="2800" b="1" dirty="0" smtClean="0">
                <a:latin typeface="宋体" charset="-122"/>
                <a:cs typeface="Times New Roman" pitchFamily="18" charset="0"/>
              </a:rPr>
              <a:t>赛</a:t>
            </a:r>
            <a:r>
              <a:rPr lang="zh-CN" altLang="en-US" sz="2800" b="1" dirty="0">
                <a:latin typeface="宋体" charset="-122"/>
                <a:cs typeface="Times New Roman" pitchFamily="18" charset="0"/>
              </a:rPr>
              <a:t>前</a:t>
            </a:r>
            <a:endParaRPr lang="en-US" altLang="zh-CN" sz="2800" b="1" dirty="0">
              <a:latin typeface="宋体" charset="-122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50" y="188640"/>
            <a:ext cx="1800200" cy="7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2913" y="4077071"/>
            <a:ext cx="471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关于对机器人的限制，请阅读</a:t>
            </a:r>
            <a:r>
              <a:rPr lang="en-US" altLang="zh-CN" b="1" dirty="0" smtClean="0"/>
              <a:t>Part1</a:t>
            </a:r>
            <a:r>
              <a:rPr lang="zh-CN" altLang="en-US" b="1" dirty="0" smtClean="0"/>
              <a:t>中的</a:t>
            </a:r>
            <a:r>
              <a:rPr lang="en-US" altLang="zh-CN" b="1" dirty="0" smtClean="0"/>
              <a:t>6.2.2</a:t>
            </a:r>
            <a:r>
              <a:rPr lang="zh-CN" altLang="en-US" b="1" dirty="0" smtClean="0"/>
              <a:t>机器人组件和材料的规则。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36084" y="344886"/>
            <a:ext cx="342265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endParaRPr lang="en-US" altLang="zh-CN" sz="2000" b="1" dirty="0">
              <a:latin typeface="宋体" charset="-122"/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endParaRPr lang="en-US" altLang="zh-CN" sz="2000" b="1" dirty="0">
              <a:latin typeface="宋体" charset="-122"/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r>
              <a:rPr lang="zh-CN" altLang="zh-CN" sz="2000" dirty="0"/>
              <a:t>队伍可把机器人放在比赛场地的任意方位，但有如下限制</a:t>
            </a:r>
            <a:r>
              <a:rPr lang="zh-CN" altLang="en-US" sz="2000" dirty="0" smtClean="0">
                <a:latin typeface="宋体" charset="-122"/>
                <a:cs typeface="Times New Roman" pitchFamily="18" charset="0"/>
              </a:rPr>
              <a:t>：</a:t>
            </a:r>
            <a:endParaRPr lang="zh-CN" altLang="en-US" sz="2000" dirty="0">
              <a:latin typeface="宋体" charset="-122"/>
              <a:cs typeface="Times New Roman" pitchFamily="18" charset="0"/>
            </a:endParaRPr>
          </a:p>
          <a:p>
            <a:pPr lvl="0"/>
            <a:endParaRPr lang="en-US" altLang="zh-CN" sz="1600" dirty="0"/>
          </a:p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zh-CN" sz="2000" b="1" dirty="0" smtClean="0"/>
              <a:t>机器人</a:t>
            </a:r>
            <a:r>
              <a:rPr lang="zh-CN" altLang="zh-CN" sz="2000" b="1" dirty="0"/>
              <a:t>开始比赛时，可以完全在他们的联盟平台上或完全在他们联盟驻停区</a:t>
            </a:r>
            <a:r>
              <a:rPr lang="zh-CN" altLang="zh-CN" sz="2000" b="1" dirty="0" smtClean="0"/>
              <a:t>里</a:t>
            </a:r>
            <a:r>
              <a:rPr lang="zh-CN" altLang="en-US" sz="2000" b="1" dirty="0" smtClean="0"/>
              <a:t>。</a:t>
            </a:r>
            <a:endParaRPr lang="en-US" altLang="zh-CN" sz="2000" b="1" dirty="0" smtClean="0"/>
          </a:p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zh-CN" sz="2000" b="1" dirty="0"/>
              <a:t>每个联盟平台和驻停区可能只有一个</a:t>
            </a:r>
            <a:r>
              <a:rPr lang="zh-CN" altLang="zh-CN" sz="2000" b="1" dirty="0" smtClean="0"/>
              <a:t>机器人</a:t>
            </a:r>
            <a:r>
              <a:rPr lang="zh-CN" altLang="en-US" sz="2000" b="1" dirty="0" smtClean="0"/>
              <a:t>。</a:t>
            </a:r>
            <a:endParaRPr lang="en-US" altLang="zh-CN" sz="2000" b="1" dirty="0"/>
          </a:p>
          <a:p>
            <a:pPr marL="342900" lvl="0" indent="-342900">
              <a:buFont typeface="Wingdings" panose="05000000000000000000" pitchFamily="2" charset="2"/>
              <a:buChar char="n"/>
            </a:pPr>
            <a:endParaRPr lang="en-US" altLang="zh-CN" sz="2000" b="1" dirty="0" smtClean="0">
              <a:latin typeface="宋体" charset="-122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zh-CN" sz="2000" b="1" dirty="0"/>
              <a:t>机器人不能伸展出比赛场地边框墙的外部边缘。</a:t>
            </a:r>
          </a:p>
          <a:p>
            <a:pPr marL="342900" lvl="0" indent="-342900">
              <a:buFont typeface="Wingdings" panose="05000000000000000000" pitchFamily="2" charset="2"/>
              <a:buChar char="n"/>
            </a:pPr>
            <a:endParaRPr lang="en-US" altLang="zh-CN" sz="2000" b="1" dirty="0" smtClean="0">
              <a:latin typeface="宋体" charset="-122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zh-CN" sz="2000" b="1" dirty="0"/>
              <a:t>机器人在驻停区开始的，必须接触比赛场地边框</a:t>
            </a:r>
            <a:r>
              <a:rPr lang="zh-CN" altLang="zh-CN" sz="2000" b="1" dirty="0" smtClean="0"/>
              <a:t>墙</a:t>
            </a:r>
            <a:r>
              <a:rPr lang="zh-CN" altLang="en-US" sz="2000" b="1" dirty="0" smtClean="0"/>
              <a:t>。</a:t>
            </a:r>
            <a:endParaRPr lang="en-US" altLang="zh-CN" sz="2000" b="1" dirty="0">
              <a:latin typeface="宋体" charset="-122"/>
              <a:cs typeface="Times New Roman" pitchFamily="18" charset="0"/>
            </a:endParaRPr>
          </a:p>
          <a:p>
            <a:pPr eaLnBrk="0" hangingPunct="0">
              <a:tabLst>
                <a:tab pos="228600" algn="l"/>
              </a:tabLst>
            </a:pPr>
            <a:endParaRPr lang="zh-CN" altLang="en-US" sz="2000" dirty="0"/>
          </a:p>
        </p:txBody>
      </p:sp>
      <p:sp>
        <p:nvSpPr>
          <p:cNvPr id="23555" name="矩形 4"/>
          <p:cNvSpPr>
            <a:spLocks noChangeArrowheads="1"/>
          </p:cNvSpPr>
          <p:nvPr/>
        </p:nvSpPr>
        <p:spPr bwMode="auto">
          <a:xfrm>
            <a:off x="573088" y="436106"/>
            <a:ext cx="2919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28600" algn="l"/>
              </a:tabLst>
            </a:pPr>
            <a:r>
              <a:rPr lang="zh-CN" altLang="en-US" sz="2800" b="1" dirty="0">
                <a:latin typeface="宋体" charset="-122"/>
                <a:cs typeface="Times New Roman" pitchFamily="18" charset="0"/>
              </a:rPr>
              <a:t>赛前</a:t>
            </a:r>
            <a:endParaRPr lang="en-US" altLang="zh-CN" sz="2800" b="1" dirty="0">
              <a:latin typeface="宋体" charset="-122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50" y="188640"/>
            <a:ext cx="1800200" cy="7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SUS-Y581C\Desktop\FTC赛事培训资料\2014-2015 FTC资料\QQ图片20140829115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9" y="2338406"/>
            <a:ext cx="5157527" cy="23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右箭头 7"/>
          <p:cNvSpPr>
            <a:spLocks noChangeArrowheads="1"/>
          </p:cNvSpPr>
          <p:nvPr/>
        </p:nvSpPr>
        <p:spPr bwMode="auto">
          <a:xfrm rot="5893250">
            <a:off x="6729663" y="2195531"/>
            <a:ext cx="571500" cy="285750"/>
          </a:xfrm>
          <a:prstGeom prst="rightArrow">
            <a:avLst>
              <a:gd name="adj1" fmla="val 35287"/>
              <a:gd name="adj2" fmla="val 96685"/>
            </a:avLst>
          </a:prstGeom>
          <a:solidFill>
            <a:srgbClr val="FF0000"/>
          </a:solidFill>
          <a:ln w="25400" algn="ctr">
            <a:solidFill>
              <a:srgbClr val="003566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右箭头 8"/>
          <p:cNvSpPr>
            <a:spLocks noChangeArrowheads="1"/>
          </p:cNvSpPr>
          <p:nvPr/>
        </p:nvSpPr>
        <p:spPr bwMode="auto">
          <a:xfrm rot="9940959">
            <a:off x="7587451" y="3141278"/>
            <a:ext cx="571500" cy="285750"/>
          </a:xfrm>
          <a:prstGeom prst="rightArrow">
            <a:avLst>
              <a:gd name="adj1" fmla="val 31204"/>
              <a:gd name="adj2" fmla="val 96083"/>
            </a:avLst>
          </a:prstGeom>
          <a:solidFill>
            <a:srgbClr val="FF0000"/>
          </a:solidFill>
          <a:ln w="25400" algn="ctr">
            <a:solidFill>
              <a:srgbClr val="003566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右箭头 5"/>
          <p:cNvSpPr>
            <a:spLocks noChangeArrowheads="1"/>
          </p:cNvSpPr>
          <p:nvPr/>
        </p:nvSpPr>
        <p:spPr bwMode="auto">
          <a:xfrm rot="20714662">
            <a:off x="4973289" y="3680911"/>
            <a:ext cx="571500" cy="285750"/>
          </a:xfrm>
          <a:prstGeom prst="rightArrow">
            <a:avLst>
              <a:gd name="adj1" fmla="val 22361"/>
              <a:gd name="adj2" fmla="val 101287"/>
            </a:avLst>
          </a:prstGeom>
          <a:solidFill>
            <a:srgbClr val="002060"/>
          </a:solidFill>
          <a:ln w="25400" algn="ctr">
            <a:solidFill>
              <a:srgbClr val="003566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右箭头 6"/>
          <p:cNvSpPr>
            <a:spLocks noChangeArrowheads="1"/>
          </p:cNvSpPr>
          <p:nvPr/>
        </p:nvSpPr>
        <p:spPr bwMode="auto">
          <a:xfrm rot="17267664">
            <a:off x="5748563" y="4321948"/>
            <a:ext cx="571500" cy="285750"/>
          </a:xfrm>
          <a:prstGeom prst="rightArrow">
            <a:avLst>
              <a:gd name="adj1" fmla="val 32130"/>
              <a:gd name="adj2" fmla="val 92556"/>
            </a:avLst>
          </a:prstGeom>
          <a:solidFill>
            <a:srgbClr val="002060"/>
          </a:solidFill>
          <a:ln w="25400" algn="ctr">
            <a:solidFill>
              <a:srgbClr val="003566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" y="549275"/>
            <a:ext cx="4432300" cy="500063"/>
          </a:xfrm>
        </p:spPr>
        <p:txBody>
          <a:bodyPr/>
          <a:lstStyle/>
          <a:p>
            <a:r>
              <a:rPr lang="zh-CN" altLang="en-US" sz="2800" b="1" dirty="0" smtClean="0">
                <a:latin typeface="宋体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latin typeface="宋体" charset="-122"/>
                <a:cs typeface="Times New Roman" pitchFamily="18" charset="0"/>
              </a:rPr>
              <a:t>1</a:t>
            </a:r>
            <a:r>
              <a:rPr lang="zh-CN" altLang="en-US" sz="2800" b="1" dirty="0" smtClean="0">
                <a:latin typeface="宋体" charset="-122"/>
                <a:cs typeface="Times New Roman" pitchFamily="18" charset="0"/>
              </a:rPr>
              <a:t>）自动阶段 </a:t>
            </a:r>
            <a:r>
              <a:rPr lang="en-US" altLang="zh-CN" sz="2800" b="1" dirty="0" smtClean="0">
                <a:latin typeface="宋体" charset="-122"/>
                <a:cs typeface="Times New Roman" pitchFamily="18" charset="0"/>
              </a:rPr>
              <a:t>— </a:t>
            </a:r>
            <a:r>
              <a:rPr lang="zh-CN" altLang="en-US" sz="2800" b="1" dirty="0" smtClean="0">
                <a:latin typeface="宋体" charset="-122"/>
                <a:cs typeface="Times New Roman" pitchFamily="18" charset="0"/>
              </a:rPr>
              <a:t>规则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2736"/>
            <a:ext cx="8389106" cy="4536504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000" dirty="0"/>
              <a:t>比赛以</a:t>
            </a:r>
            <a:r>
              <a:rPr lang="en-US" altLang="zh-CN" sz="2000" dirty="0"/>
              <a:t>30</a:t>
            </a:r>
            <a:r>
              <a:rPr lang="zh-CN" altLang="zh-CN" sz="2000" dirty="0"/>
              <a:t>秒钟的自动阶段开始，期间只能通过预置程序运行机器人，完成以下任务得分：</a:t>
            </a:r>
          </a:p>
          <a:p>
            <a:pPr eaLnBrk="0" hangingPunct="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tabLst>
                <a:tab pos="228600" algn="l"/>
              </a:tabLst>
            </a:pPr>
            <a:r>
              <a:rPr lang="zh-CN" altLang="zh-CN" sz="2000" b="1" dirty="0" smtClean="0"/>
              <a:t>机器人</a:t>
            </a:r>
            <a:r>
              <a:rPr lang="zh-CN" altLang="zh-CN" sz="2000" b="1" dirty="0"/>
              <a:t>完全在平台上，并从此处开始比赛，行驶到比赛场地地面的任意位置，得</a:t>
            </a:r>
            <a:r>
              <a:rPr lang="en-US" altLang="zh-CN" sz="2000" b="1" dirty="0"/>
              <a:t>20</a:t>
            </a:r>
            <a:r>
              <a:rPr lang="zh-CN" altLang="zh-CN" sz="2000" b="1" dirty="0"/>
              <a:t>分</a:t>
            </a:r>
            <a:r>
              <a:rPr lang="zh-CN" altLang="zh-CN" sz="2000" b="1" dirty="0" smtClean="0"/>
              <a:t>。</a:t>
            </a:r>
            <a:endParaRPr lang="en-US" altLang="zh-CN" sz="2000" b="1" dirty="0" smtClean="0"/>
          </a:p>
          <a:p>
            <a:pPr marL="0" indent="0" eaLnBrk="0" hangingPunct="0">
              <a:spcBef>
                <a:spcPct val="0"/>
              </a:spcBef>
              <a:buClr>
                <a:schemeClr val="accent1"/>
              </a:buClr>
              <a:buNone/>
              <a:tabLst>
                <a:tab pos="228600" algn="l"/>
              </a:tabLst>
            </a:pPr>
            <a:endParaRPr lang="en-US" altLang="zh-CN" sz="2000" b="1" dirty="0" smtClean="0"/>
          </a:p>
          <a:p>
            <a:pPr eaLnBrk="0" hangingPunct="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tabLst>
                <a:tab pos="228600" algn="l"/>
              </a:tabLst>
            </a:pPr>
            <a:r>
              <a:rPr lang="zh-CN" altLang="en-US" sz="2000" b="1" dirty="0" smtClean="0"/>
              <a:t>移动</a:t>
            </a:r>
            <a:r>
              <a:rPr lang="zh-CN" altLang="en-US" sz="2000" b="1" dirty="0" smtClean="0"/>
              <a:t>球筐</a:t>
            </a:r>
            <a:r>
              <a:rPr lang="zh-CN" altLang="zh-CN" sz="2000" b="1" dirty="0" smtClean="0"/>
              <a:t>在</a:t>
            </a:r>
            <a:r>
              <a:rPr lang="zh-CN" altLang="zh-CN" sz="2000" b="1" dirty="0"/>
              <a:t>它自己的联盟驻停区里，</a:t>
            </a:r>
            <a:r>
              <a:rPr lang="en-US" altLang="zh-CN" sz="2000" b="1" dirty="0"/>
              <a:t>20</a:t>
            </a:r>
            <a:r>
              <a:rPr lang="zh-CN" altLang="zh-CN" sz="2000" b="1" dirty="0" smtClean="0"/>
              <a:t>分</a:t>
            </a:r>
            <a:r>
              <a:rPr lang="en-US" altLang="zh-CN" sz="2000" b="1" dirty="0" smtClean="0"/>
              <a:t>/</a:t>
            </a:r>
            <a:r>
              <a:rPr lang="zh-CN" altLang="en-US" sz="2000" b="1" dirty="0" smtClean="0"/>
              <a:t>球筐</a:t>
            </a:r>
            <a:r>
              <a:rPr lang="zh-CN" altLang="zh-CN" sz="2000" b="1" dirty="0" smtClean="0"/>
              <a:t>。</a:t>
            </a:r>
            <a:endParaRPr lang="en-US" altLang="zh-CN" sz="2000" b="1" dirty="0" smtClean="0"/>
          </a:p>
          <a:p>
            <a:pPr marL="0" indent="0" eaLnBrk="0" hangingPunct="0">
              <a:spcBef>
                <a:spcPct val="0"/>
              </a:spcBef>
              <a:buClr>
                <a:schemeClr val="accent1"/>
              </a:buClr>
              <a:buNone/>
              <a:tabLst>
                <a:tab pos="228600" algn="l"/>
              </a:tabLst>
            </a:pPr>
            <a:endParaRPr lang="en-US" altLang="zh-CN" sz="2000" b="1" dirty="0" smtClean="0"/>
          </a:p>
          <a:p>
            <a:pPr eaLnBrk="0" hangingPunct="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tabLst>
                <a:tab pos="228600" algn="l"/>
              </a:tabLst>
            </a:pPr>
            <a:r>
              <a:rPr lang="zh-CN" altLang="en-US" sz="2000" b="1" dirty="0" smtClean="0"/>
              <a:t>释放</a:t>
            </a:r>
            <a:r>
              <a:rPr lang="zh-CN" altLang="zh-CN" sz="2000" b="1" dirty="0" smtClean="0"/>
              <a:t>支架（无论</a:t>
            </a:r>
            <a:r>
              <a:rPr lang="zh-CN" altLang="zh-CN" sz="2000" b="1" dirty="0"/>
              <a:t>球是否散落到比赛场地</a:t>
            </a:r>
            <a:r>
              <a:rPr lang="zh-CN" altLang="zh-CN" sz="2000" b="1" dirty="0" smtClean="0"/>
              <a:t>上），</a:t>
            </a:r>
            <a:r>
              <a:rPr lang="en-US" altLang="zh-CN" sz="2000" b="1" dirty="0"/>
              <a:t>30</a:t>
            </a:r>
            <a:r>
              <a:rPr lang="zh-CN" altLang="zh-CN" sz="2000" b="1" dirty="0"/>
              <a:t>分</a:t>
            </a:r>
            <a:r>
              <a:rPr lang="zh-CN" altLang="zh-CN" sz="2000" b="1" dirty="0" smtClean="0"/>
              <a:t>。</a:t>
            </a:r>
            <a:endParaRPr lang="en-US" altLang="zh-CN" sz="2000" b="1" dirty="0" smtClean="0"/>
          </a:p>
          <a:p>
            <a:pPr marL="0" indent="0" eaLnBrk="0" hangingPunct="0">
              <a:spcBef>
                <a:spcPct val="0"/>
              </a:spcBef>
              <a:buClr>
                <a:schemeClr val="accent1"/>
              </a:buClr>
              <a:buNone/>
              <a:tabLst>
                <a:tab pos="228600" algn="l"/>
              </a:tabLst>
            </a:pPr>
            <a:endParaRPr lang="en-US" altLang="zh-CN" sz="2000" b="1" dirty="0" smtClean="0"/>
          </a:p>
          <a:p>
            <a:pPr eaLnBrk="0" hangingPunct="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tabLst>
                <a:tab pos="228600" algn="l"/>
              </a:tabLst>
            </a:pPr>
            <a:r>
              <a:rPr lang="zh-CN" altLang="zh-CN" sz="2000" b="1" dirty="0" smtClean="0"/>
              <a:t>每个</a:t>
            </a:r>
            <a:r>
              <a:rPr lang="zh-CN" altLang="en-US" sz="2000" b="1" dirty="0" smtClean="0"/>
              <a:t>移动球筐</a:t>
            </a:r>
            <a:r>
              <a:rPr lang="zh-CN" altLang="zh-CN" sz="2000" b="1" dirty="0" smtClean="0"/>
              <a:t>里</a:t>
            </a:r>
            <a:r>
              <a:rPr lang="zh-CN" altLang="zh-CN" sz="2000" b="1" dirty="0"/>
              <a:t>，至少有一个自动球得分，</a:t>
            </a:r>
            <a:r>
              <a:rPr lang="en-US" altLang="zh-CN" sz="2000" b="1" dirty="0"/>
              <a:t>30</a:t>
            </a:r>
            <a:r>
              <a:rPr lang="zh-CN" altLang="zh-CN" sz="2000" b="1" dirty="0" smtClean="0"/>
              <a:t>分</a:t>
            </a:r>
            <a:r>
              <a:rPr lang="en-US" altLang="zh-CN" sz="2000" b="1" dirty="0" smtClean="0"/>
              <a:t>/</a:t>
            </a:r>
            <a:r>
              <a:rPr lang="zh-CN" altLang="en-US" sz="2000" b="1" dirty="0" smtClean="0"/>
              <a:t>球筐</a:t>
            </a:r>
            <a:r>
              <a:rPr lang="zh-CN" altLang="zh-CN" sz="2000" b="1" dirty="0" smtClean="0"/>
              <a:t>（</a:t>
            </a:r>
            <a:r>
              <a:rPr lang="zh-CN" altLang="zh-CN" sz="2000" b="1" dirty="0"/>
              <a:t>注意：这个分数是每个</a:t>
            </a:r>
            <a:r>
              <a:rPr lang="zh-CN" altLang="zh-CN" sz="2000" b="1" dirty="0" smtClean="0"/>
              <a:t>球</a:t>
            </a:r>
            <a:r>
              <a:rPr lang="zh-CN" altLang="en-US" sz="2000" b="1" dirty="0" smtClean="0"/>
              <a:t>筐</a:t>
            </a:r>
            <a:r>
              <a:rPr lang="zh-CN" altLang="zh-CN" sz="2000" b="1" dirty="0" smtClean="0"/>
              <a:t>的</a:t>
            </a:r>
            <a:r>
              <a:rPr lang="zh-CN" altLang="zh-CN" sz="2000" b="1" dirty="0"/>
              <a:t>，不是每个球的）</a:t>
            </a:r>
            <a:r>
              <a:rPr lang="zh-CN" altLang="zh-CN" sz="2000" b="1" dirty="0" smtClean="0"/>
              <a:t>。</a:t>
            </a:r>
            <a:endParaRPr lang="en-US" altLang="zh-CN" sz="2000" b="1" dirty="0" smtClean="0"/>
          </a:p>
          <a:p>
            <a:pPr marL="0" indent="0" eaLnBrk="0" hangingPunct="0">
              <a:spcBef>
                <a:spcPct val="0"/>
              </a:spcBef>
              <a:buClr>
                <a:schemeClr val="accent1"/>
              </a:buClr>
              <a:buNone/>
              <a:tabLst>
                <a:tab pos="228600" algn="l"/>
              </a:tabLst>
            </a:pPr>
            <a:endParaRPr lang="en-US" altLang="zh-CN" sz="2000" b="1" dirty="0" smtClean="0"/>
          </a:p>
          <a:p>
            <a:pPr eaLnBrk="0" hangingPunct="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tabLst>
                <a:tab pos="228600" algn="l"/>
              </a:tabLst>
            </a:pPr>
            <a:r>
              <a:rPr lang="zh-CN" altLang="zh-CN" sz="2000" b="1" dirty="0" smtClean="0"/>
              <a:t>如果</a:t>
            </a:r>
            <a:r>
              <a:rPr lang="zh-CN" altLang="zh-CN" sz="2000" b="1" dirty="0"/>
              <a:t>中央</a:t>
            </a:r>
            <a:r>
              <a:rPr lang="zh-CN" altLang="zh-CN" sz="2000" b="1" dirty="0" smtClean="0"/>
              <a:t>球</a:t>
            </a:r>
            <a:r>
              <a:rPr lang="zh-CN" altLang="en-US" sz="2000" b="1" dirty="0" smtClean="0"/>
              <a:t>筐</a:t>
            </a:r>
            <a:r>
              <a:rPr lang="zh-CN" altLang="zh-CN" sz="2000" b="1" dirty="0" smtClean="0"/>
              <a:t>里</a:t>
            </a:r>
            <a:r>
              <a:rPr lang="zh-CN" altLang="zh-CN" sz="2000" b="1" dirty="0"/>
              <a:t>的任何自动球得分，</a:t>
            </a:r>
            <a:r>
              <a:rPr lang="en-US" altLang="zh-CN" sz="2000" b="1" dirty="0"/>
              <a:t>60</a:t>
            </a:r>
            <a:r>
              <a:rPr lang="zh-CN" altLang="zh-CN" sz="2000" b="1" dirty="0"/>
              <a:t>分</a:t>
            </a:r>
            <a:r>
              <a:rPr lang="zh-CN" altLang="zh-CN" sz="2000" b="1" dirty="0" smtClean="0"/>
              <a:t>。</a:t>
            </a:r>
            <a:endParaRPr lang="en-US" altLang="zh-CN" sz="2000" b="1" dirty="0" smtClean="0"/>
          </a:p>
          <a:p>
            <a:pPr marL="0" indent="0" eaLnBrk="0" hangingPunct="0">
              <a:spcBef>
                <a:spcPct val="0"/>
              </a:spcBef>
              <a:buClr>
                <a:schemeClr val="accent1"/>
              </a:buClr>
              <a:buNone/>
              <a:tabLst>
                <a:tab pos="228600" algn="l"/>
              </a:tabLst>
            </a:pPr>
            <a:endParaRPr lang="zh-CN" altLang="zh-CN" sz="2000" b="1" dirty="0"/>
          </a:p>
          <a:p>
            <a:pPr marL="0" indent="0" eaLnBrk="0" hangingPunc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n"/>
              <a:tabLst>
                <a:tab pos="228600" algn="l"/>
              </a:tabLst>
            </a:pPr>
            <a:endParaRPr lang="zh-CN" altLang="en-US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50" y="188640"/>
            <a:ext cx="1800200" cy="7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539" y="5353160"/>
            <a:ext cx="8616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注意：移动球筐只能有一个得分（例如，脱离地面和在驻停区里）。按高分计分。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723329"/>
            <a:ext cx="5586412" cy="439738"/>
          </a:xfrm>
        </p:spPr>
        <p:txBody>
          <a:bodyPr/>
          <a:lstStyle/>
          <a:p>
            <a:pPr algn="l"/>
            <a:r>
              <a:rPr lang="zh-CN" altLang="en-US" sz="2800" b="1" dirty="0" smtClean="0">
                <a:latin typeface="宋体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latin typeface="宋体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latin typeface="宋体" charset="-122"/>
                <a:cs typeface="Times New Roman" pitchFamily="18" charset="0"/>
              </a:rPr>
              <a:t>）手动控制阶段 </a:t>
            </a:r>
            <a:r>
              <a:rPr lang="en-US" altLang="zh-CN" sz="2800" b="1" dirty="0" smtClean="0">
                <a:latin typeface="宋体" charset="-122"/>
                <a:cs typeface="Times New Roman" pitchFamily="18" charset="0"/>
              </a:rPr>
              <a:t>— </a:t>
            </a:r>
            <a:r>
              <a:rPr lang="zh-CN" altLang="en-US" sz="2800" b="1" dirty="0" smtClean="0">
                <a:latin typeface="宋体" charset="-122"/>
                <a:cs typeface="Times New Roman" pitchFamily="18" charset="0"/>
              </a:rPr>
              <a:t>规则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50" y="188640"/>
            <a:ext cx="1800200" cy="7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892193"/>
              </p:ext>
            </p:extLst>
          </p:nvPr>
        </p:nvGraphicFramePr>
        <p:xfrm>
          <a:off x="455682" y="2636030"/>
          <a:ext cx="8136905" cy="3373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1665"/>
                <a:gridCol w="2712620"/>
                <a:gridCol w="2712620"/>
              </a:tblGrid>
              <a:tr h="7494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</a:rPr>
                        <a:t>移动球筐</a:t>
                      </a:r>
                      <a:r>
                        <a:rPr lang="zh-CN" sz="2400" kern="100" dirty="0" smtClean="0">
                          <a:effectLst/>
                        </a:rPr>
                        <a:t>高度</a:t>
                      </a:r>
                      <a:r>
                        <a:rPr lang="zh-CN" sz="2400" kern="100" dirty="0">
                          <a:effectLst/>
                        </a:rPr>
                        <a:t>（距离地面）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球高度分数</a:t>
                      </a:r>
                      <a:r>
                        <a:rPr lang="en-US" sz="2400" kern="100" dirty="0">
                          <a:effectLst/>
                        </a:rPr>
                        <a:t>/cm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最高分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85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</a:rPr>
                        <a:t>30cm</a:t>
                      </a:r>
                      <a:endParaRPr lang="zh-CN" sz="2400" kern="100" dirty="0">
                        <a:solidFill>
                          <a:srgbClr val="0070C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r>
                        <a:rPr lang="zh-CN" sz="2400" kern="100" dirty="0">
                          <a:effectLst/>
                        </a:rPr>
                        <a:t>分</a:t>
                      </a:r>
                      <a:r>
                        <a:rPr lang="en-US" sz="2400" kern="100" dirty="0">
                          <a:effectLst/>
                        </a:rPr>
                        <a:t>/cm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27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585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</a:rPr>
                        <a:t>60cm</a:t>
                      </a:r>
                      <a:endParaRPr lang="zh-CN" sz="2400" kern="100" dirty="0">
                        <a:solidFill>
                          <a:srgbClr val="0070C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</a:t>
                      </a:r>
                      <a:r>
                        <a:rPr lang="zh-CN" sz="2400" kern="100" dirty="0">
                          <a:effectLst/>
                        </a:rPr>
                        <a:t>分</a:t>
                      </a:r>
                      <a:r>
                        <a:rPr lang="en-US" sz="2400" kern="100" dirty="0">
                          <a:effectLst/>
                        </a:rPr>
                        <a:t>/cm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114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585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</a:rPr>
                        <a:t>90cm</a:t>
                      </a:r>
                      <a:endParaRPr lang="zh-CN" sz="2400" kern="100" dirty="0">
                        <a:solidFill>
                          <a:srgbClr val="0070C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</a:t>
                      </a:r>
                      <a:r>
                        <a:rPr lang="zh-CN" sz="2400" kern="100" dirty="0">
                          <a:effectLst/>
                        </a:rPr>
                        <a:t>分</a:t>
                      </a:r>
                      <a:r>
                        <a:rPr lang="en-US" sz="2400" kern="100" dirty="0">
                          <a:effectLst/>
                        </a:rPr>
                        <a:t>/cm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261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1621" y="1196752"/>
            <a:ext cx="866502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itchFamily="18" charset="0"/>
              </a:rPr>
              <a:t>手动阶段机器人的任务是收集球，并把球放在</a:t>
            </a:r>
            <a:r>
              <a:rPr lang="zh-CN" altLang="en-US" sz="2000" dirty="0">
                <a:latin typeface="+mn-lt"/>
                <a:ea typeface="宋体" pitchFamily="2" charset="-122"/>
                <a:cs typeface="Times New Roman" pitchFamily="18" charset="0"/>
              </a:rPr>
              <a:t>移动</a:t>
            </a:r>
            <a:r>
              <a:rPr lang="zh-CN" altLang="en-US" sz="2000" dirty="0" smtClean="0">
                <a:latin typeface="+mn-lt"/>
                <a:ea typeface="宋体" pitchFamily="2" charset="-122"/>
                <a:cs typeface="Times New Roman" pitchFamily="18" charset="0"/>
              </a:rPr>
              <a:t>球筐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itchFamily="18" charset="0"/>
              </a:rPr>
              <a:t>里。一旦球和比赛场地地面接触，就可以给球计分。</a:t>
            </a:r>
            <a:r>
              <a:rPr lang="zh-CN" altLang="en-US" sz="2000" dirty="0" smtClean="0">
                <a:latin typeface="+mn-lt"/>
                <a:ea typeface="宋体" pitchFamily="2" charset="-122"/>
                <a:cs typeface="Times New Roman" pitchFamily="18" charset="0"/>
              </a:rPr>
              <a:t>移动球筐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itchFamily="18" charset="0"/>
              </a:rPr>
              <a:t>里的计分球得的分数，是按照球管道高度和球高度的长度为基础的（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itchFamily="18" charset="0"/>
              </a:rPr>
              <a:t>比赛结尾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itchFamily="18" charset="0"/>
              </a:rPr>
              <a:t>时）， 如下图所示。该表还显示出每个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itchFamily="18" charset="0"/>
              </a:rPr>
              <a:t>移动球筐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itchFamily="18" charset="0"/>
              </a:rPr>
              <a:t>的最高分值。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西觅亚ppt主题">
  <a:themeElements>
    <a:clrScheme name="自定义 14">
      <a:dk1>
        <a:sysClr val="windowText" lastClr="000000"/>
      </a:dk1>
      <a:lt1>
        <a:sysClr val="window" lastClr="FFFFFF"/>
      </a:lt1>
      <a:dk2>
        <a:srgbClr val="014C83"/>
      </a:dk2>
      <a:lt2>
        <a:srgbClr val="EEECE1"/>
      </a:lt2>
      <a:accent1>
        <a:srgbClr val="014C8D"/>
      </a:accent1>
      <a:accent2>
        <a:srgbClr val="012E57"/>
      </a:accent2>
      <a:accent3>
        <a:srgbClr val="24673E"/>
      </a:accent3>
      <a:accent4>
        <a:srgbClr val="3371A4"/>
      </a:accent4>
      <a:accent5>
        <a:srgbClr val="4BACC6"/>
      </a:accent5>
      <a:accent6>
        <a:srgbClr val="7FA6C7"/>
      </a:accent6>
      <a:hlink>
        <a:srgbClr val="0000FF"/>
      </a:hlink>
      <a:folHlink>
        <a:srgbClr val="CDDB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西觅亚ppt主题</Template>
  <TotalTime>1966</TotalTime>
  <Words>1989</Words>
  <Application>Microsoft Office PowerPoint</Application>
  <PresentationFormat>全屏显示(4:3)</PresentationFormat>
  <Paragraphs>173</Paragraphs>
  <Slides>24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西觅亚ppt主题</vt:lpstr>
      <vt:lpstr>FIRST技术挑战赛  2014-2015 CAS CADE EFFECT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（1）自动阶段 — 规则</vt:lpstr>
      <vt:lpstr>（2）手动控制阶段 — 规则</vt:lpstr>
      <vt:lpstr>（3）比赛结尾阶段 — 规则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5.机器人限制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Good Luck！Teams！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ASUS-Y581C</cp:lastModifiedBy>
  <cp:revision>69</cp:revision>
  <dcterms:created xsi:type="dcterms:W3CDTF">2013-08-30T09:16:52Z</dcterms:created>
  <dcterms:modified xsi:type="dcterms:W3CDTF">2014-09-28T09:52:07Z</dcterms:modified>
</cp:coreProperties>
</file>