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4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7" r:id="rId2"/>
    <p:sldId id="259" r:id="rId3"/>
    <p:sldId id="260" r:id="rId4"/>
    <p:sldId id="258" r:id="rId5"/>
    <p:sldId id="287" r:id="rId6"/>
    <p:sldId id="288" r:id="rId7"/>
    <p:sldId id="289" r:id="rId8"/>
    <p:sldId id="290" r:id="rId9"/>
    <p:sldId id="317" r:id="rId10"/>
    <p:sldId id="291" r:id="rId11"/>
    <p:sldId id="318" r:id="rId12"/>
    <p:sldId id="292" r:id="rId13"/>
    <p:sldId id="319" r:id="rId14"/>
    <p:sldId id="293" r:id="rId15"/>
    <p:sldId id="294" r:id="rId16"/>
    <p:sldId id="295" r:id="rId17"/>
    <p:sldId id="320" r:id="rId18"/>
    <p:sldId id="296" r:id="rId19"/>
    <p:sldId id="321" r:id="rId20"/>
    <p:sldId id="297" r:id="rId21"/>
    <p:sldId id="323" r:id="rId22"/>
    <p:sldId id="299" r:id="rId23"/>
    <p:sldId id="324" r:id="rId24"/>
    <p:sldId id="300" r:id="rId25"/>
    <p:sldId id="325" r:id="rId26"/>
    <p:sldId id="301" r:id="rId27"/>
    <p:sldId id="326" r:id="rId28"/>
    <p:sldId id="302" r:id="rId29"/>
    <p:sldId id="327" r:id="rId30"/>
    <p:sldId id="303" r:id="rId31"/>
    <p:sldId id="304" r:id="rId32"/>
    <p:sldId id="305" r:id="rId33"/>
    <p:sldId id="306" r:id="rId34"/>
    <p:sldId id="307" r:id="rId35"/>
    <p:sldId id="308" r:id="rId36"/>
    <p:sldId id="313" r:id="rId37"/>
    <p:sldId id="309" r:id="rId38"/>
    <p:sldId id="310" r:id="rId39"/>
    <p:sldId id="348" r:id="rId40"/>
    <p:sldId id="352" r:id="rId41"/>
    <p:sldId id="353" r:id="rId42"/>
  </p:sldIdLst>
  <p:sldSz cx="12192000" cy="6858000"/>
  <p:notesSz cx="6858000" cy="9144000"/>
  <p:custDataLst>
    <p:tags r:id="rId4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33" userDrawn="1">
          <p15:clr>
            <a:srgbClr val="A4A3A4"/>
          </p15:clr>
        </p15:guide>
        <p15:guide id="2" pos="3812" userDrawn="1">
          <p15:clr>
            <a:srgbClr val="A4A3A4"/>
          </p15:clr>
        </p15:guide>
        <p15:guide id="3" orient="horz" pos="1559" userDrawn="1">
          <p15:clr>
            <a:srgbClr val="A4A3A4"/>
          </p15:clr>
        </p15:guide>
        <p15:guide id="4" pos="6616" userDrawn="1">
          <p15:clr>
            <a:srgbClr val="A4A3A4"/>
          </p15:clr>
        </p15:guide>
        <p15:guide id="5" pos="2958" userDrawn="1">
          <p15:clr>
            <a:srgbClr val="A4A3A4"/>
          </p15:clr>
        </p15:guide>
        <p15:guide id="6" pos="1146" userDrawn="1">
          <p15:clr>
            <a:srgbClr val="A4A3A4"/>
          </p15:clr>
        </p15:guide>
        <p15:guide id="7" pos="47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ABF8"/>
    <a:srgbClr val="EF4B3A"/>
    <a:srgbClr val="EB6100"/>
    <a:srgbClr val="EFEFEF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73"/>
  </p:normalViewPr>
  <p:slideViewPr>
    <p:cSldViewPr snapToGrid="0" showGuides="1">
      <p:cViewPr varScale="1">
        <p:scale>
          <a:sx n="114" d="100"/>
          <a:sy n="114" d="100"/>
        </p:scale>
        <p:origin x="773" y="130"/>
      </p:cViewPr>
      <p:guideLst>
        <p:guide orient="horz" pos="2033"/>
        <p:guide pos="3812"/>
        <p:guide orient="horz" pos="1559"/>
        <p:guide pos="6616"/>
        <p:guide pos="2958"/>
        <p:guide pos="1146"/>
        <p:guide pos="475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A6F258B4-897B-403E-9BCC-5A5E66B2734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2025/11/24</a:t>
            </a:fld>
            <a:endParaRPr lang="zh-CN" altLang="en-US" strike="noStrike" noProof="1"/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03EC9256-CB3C-452C-BC89-A4B12D03C9E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09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409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/>
              <a:t>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662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/>
              <a:t>10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86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286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/>
              <a:t>11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072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3072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/>
              <a:t>12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277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3277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/>
              <a:t>13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481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3481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/>
              <a:t>14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686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3686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/>
              <a:t>15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891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3891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/>
              <a:t>16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096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4096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/>
              <a:t>17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301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4301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/>
              <a:t>18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505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4505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/>
              <a:t>19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24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024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/>
              <a:t>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710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4710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/>
              <a:t>20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915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4915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/>
              <a:t>21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120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5120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/>
              <a:t>22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325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5325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/>
              <a:t>23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529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5529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/>
              <a:t>24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73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573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/>
              <a:t>25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939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5939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/>
              <a:t>26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4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6144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/>
              <a:t>27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349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6349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/>
              <a:t>28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553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655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/>
              <a:t>29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29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229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/>
              <a:t>3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758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675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/>
              <a:t>30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963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6963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/>
              <a:t>31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168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7168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/>
              <a:t>32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373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7373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/>
              <a:t>33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577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7577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/>
              <a:t>34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782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7782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/>
              <a:t>35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98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798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/>
              <a:t>36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192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8192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/>
              <a:t>37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397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8397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/>
              <a:t>38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782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7782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/>
              <a:t>39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/>
              <a:t>4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192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8192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/>
              <a:t>40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601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8601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/>
              <a:t>41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/>
              <a:t>5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843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/>
              <a:t>6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048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2048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/>
              <a:t>7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2253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/>
              <a:t>8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2457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/>
              <a:t>9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1771650" y="1844675"/>
            <a:ext cx="1400175" cy="14001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图片占位符 2"/>
          <p:cNvSpPr>
            <a:spLocks noGrp="1"/>
          </p:cNvSpPr>
          <p:nvPr>
            <p:ph type="pic" sz="quarter" idx="11"/>
          </p:nvPr>
        </p:nvSpPr>
        <p:spPr>
          <a:xfrm>
            <a:off x="3511437" y="1844674"/>
            <a:ext cx="1400175" cy="14001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图片占位符 2"/>
          <p:cNvSpPr>
            <a:spLocks noGrp="1"/>
          </p:cNvSpPr>
          <p:nvPr>
            <p:ph type="pic" sz="quarter" idx="12"/>
          </p:nvPr>
        </p:nvSpPr>
        <p:spPr>
          <a:xfrm>
            <a:off x="1771650" y="3511634"/>
            <a:ext cx="1400175" cy="14001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图片占位符 2"/>
          <p:cNvSpPr>
            <a:spLocks noGrp="1"/>
          </p:cNvSpPr>
          <p:nvPr>
            <p:ph type="pic" sz="quarter" idx="13"/>
          </p:nvPr>
        </p:nvSpPr>
        <p:spPr>
          <a:xfrm>
            <a:off x="3511437" y="3511633"/>
            <a:ext cx="1400175" cy="14001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图片占位符 2"/>
          <p:cNvSpPr>
            <a:spLocks noGrp="1"/>
          </p:cNvSpPr>
          <p:nvPr>
            <p:ph type="pic" sz="quarter" idx="14"/>
          </p:nvPr>
        </p:nvSpPr>
        <p:spPr>
          <a:xfrm>
            <a:off x="5251224" y="1844674"/>
            <a:ext cx="1400175" cy="14001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8" name="图片占位符 2"/>
          <p:cNvSpPr>
            <a:spLocks noGrp="1"/>
          </p:cNvSpPr>
          <p:nvPr>
            <p:ph type="pic" sz="quarter" idx="15"/>
          </p:nvPr>
        </p:nvSpPr>
        <p:spPr>
          <a:xfrm>
            <a:off x="6991011" y="1844673"/>
            <a:ext cx="1400175" cy="14001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9" name="图片占位符 2"/>
          <p:cNvSpPr>
            <a:spLocks noGrp="1"/>
          </p:cNvSpPr>
          <p:nvPr>
            <p:ph type="pic" sz="quarter" idx="16"/>
          </p:nvPr>
        </p:nvSpPr>
        <p:spPr>
          <a:xfrm>
            <a:off x="5251224" y="3511633"/>
            <a:ext cx="1400175" cy="14001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10" name="图片占位符 2"/>
          <p:cNvSpPr>
            <a:spLocks noGrp="1"/>
          </p:cNvSpPr>
          <p:nvPr>
            <p:ph type="pic" sz="quarter" idx="17"/>
          </p:nvPr>
        </p:nvSpPr>
        <p:spPr>
          <a:xfrm>
            <a:off x="6991011" y="3511632"/>
            <a:ext cx="1400175" cy="14001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 txBox="1"/>
          <p:nvPr/>
        </p:nvSpPr>
        <p:spPr>
          <a:xfrm>
            <a:off x="3025775" y="1738313"/>
            <a:ext cx="5821680" cy="286131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18000" b="1">
                <a:solidFill>
                  <a:srgbClr val="EF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</a:p>
        </p:txBody>
      </p:sp>
      <p:cxnSp>
        <p:nvCxnSpPr>
          <p:cNvPr id="3" name="直接连接符 2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CxnSpPr/>
          <p:nvPr/>
        </p:nvCxnSpPr>
        <p:spPr>
          <a:xfrm>
            <a:off x="0" y="5776913"/>
            <a:ext cx="12192000" cy="0"/>
          </a:xfrm>
          <a:prstGeom prst="line">
            <a:avLst/>
          </a:prstGeom>
          <a:ln w="12700">
            <a:solidFill>
              <a:srgbClr val="EFEF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" name="Freeform 139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10915650" y="209550"/>
            <a:ext cx="179388" cy="179388"/>
          </a:xfrm>
          <a:custGeom>
            <a:avLst/>
            <a:gdLst/>
            <a:ahLst/>
            <a:cxnLst>
              <a:cxn ang="0">
                <a:pos x="140000" y="137142"/>
              </a:cxn>
              <a:cxn ang="0">
                <a:pos x="108000" y="102857"/>
              </a:cxn>
              <a:cxn ang="0">
                <a:pos x="120000" y="77142"/>
              </a:cxn>
              <a:cxn ang="0">
                <a:pos x="128000" y="60000"/>
              </a:cxn>
              <a:cxn ang="0">
                <a:pos x="124000" y="51428"/>
              </a:cxn>
              <a:cxn ang="0">
                <a:pos x="128000" y="34285"/>
              </a:cxn>
              <a:cxn ang="0">
                <a:pos x="88000" y="0"/>
              </a:cxn>
              <a:cxn ang="0">
                <a:pos x="52000" y="34285"/>
              </a:cxn>
              <a:cxn ang="0">
                <a:pos x="56000" y="51428"/>
              </a:cxn>
              <a:cxn ang="0">
                <a:pos x="52000" y="60000"/>
              </a:cxn>
              <a:cxn ang="0">
                <a:pos x="60000" y="77142"/>
              </a:cxn>
              <a:cxn ang="0">
                <a:pos x="72000" y="102857"/>
              </a:cxn>
              <a:cxn ang="0">
                <a:pos x="40000" y="137142"/>
              </a:cxn>
              <a:cxn ang="0">
                <a:pos x="0" y="158571"/>
              </a:cxn>
              <a:cxn ang="0">
                <a:pos x="0" y="180000"/>
              </a:cxn>
              <a:cxn ang="0">
                <a:pos x="88000" y="180000"/>
              </a:cxn>
              <a:cxn ang="0">
                <a:pos x="180000" y="180000"/>
              </a:cxn>
              <a:cxn ang="0">
                <a:pos x="180000" y="158571"/>
              </a:cxn>
              <a:cxn ang="0">
                <a:pos x="140000" y="137142"/>
              </a:cxn>
            </a:cxnLst>
            <a:rect l="0" t="0" r="0" b="0"/>
            <a:pathLst>
              <a:path w="45" h="42">
                <a:moveTo>
                  <a:pt x="35" y="32"/>
                </a:moveTo>
                <a:cubicBezTo>
                  <a:pt x="29" y="30"/>
                  <a:pt x="27" y="28"/>
                  <a:pt x="27" y="24"/>
                </a:cubicBezTo>
                <a:cubicBezTo>
                  <a:pt x="27" y="22"/>
                  <a:pt x="29" y="22"/>
                  <a:pt x="30" y="18"/>
                </a:cubicBezTo>
                <a:cubicBezTo>
                  <a:pt x="30" y="16"/>
                  <a:pt x="32" y="18"/>
                  <a:pt x="32" y="14"/>
                </a:cubicBezTo>
                <a:cubicBezTo>
                  <a:pt x="32" y="13"/>
                  <a:pt x="31" y="12"/>
                  <a:pt x="31" y="12"/>
                </a:cubicBezTo>
                <a:cubicBezTo>
                  <a:pt x="31" y="12"/>
                  <a:pt x="32" y="10"/>
                  <a:pt x="32" y="8"/>
                </a:cubicBezTo>
                <a:cubicBezTo>
                  <a:pt x="32" y="6"/>
                  <a:pt x="31" y="0"/>
                  <a:pt x="22" y="0"/>
                </a:cubicBezTo>
                <a:cubicBezTo>
                  <a:pt x="14" y="0"/>
                  <a:pt x="13" y="6"/>
                  <a:pt x="13" y="8"/>
                </a:cubicBezTo>
                <a:cubicBezTo>
                  <a:pt x="13" y="10"/>
                  <a:pt x="14" y="12"/>
                  <a:pt x="14" y="12"/>
                </a:cubicBezTo>
                <a:cubicBezTo>
                  <a:pt x="14" y="12"/>
                  <a:pt x="13" y="13"/>
                  <a:pt x="13" y="14"/>
                </a:cubicBezTo>
                <a:cubicBezTo>
                  <a:pt x="13" y="18"/>
                  <a:pt x="15" y="16"/>
                  <a:pt x="15" y="18"/>
                </a:cubicBezTo>
                <a:cubicBezTo>
                  <a:pt x="16" y="22"/>
                  <a:pt x="18" y="22"/>
                  <a:pt x="18" y="24"/>
                </a:cubicBezTo>
                <a:cubicBezTo>
                  <a:pt x="18" y="28"/>
                  <a:pt x="16" y="30"/>
                  <a:pt x="10" y="32"/>
                </a:cubicBezTo>
                <a:cubicBezTo>
                  <a:pt x="4" y="34"/>
                  <a:pt x="0" y="36"/>
                  <a:pt x="0" y="37"/>
                </a:cubicBezTo>
                <a:cubicBezTo>
                  <a:pt x="0" y="39"/>
                  <a:pt x="0" y="42"/>
                  <a:pt x="0" y="42"/>
                </a:cubicBezTo>
                <a:cubicBezTo>
                  <a:pt x="22" y="42"/>
                  <a:pt x="22" y="42"/>
                  <a:pt x="22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42"/>
                  <a:pt x="45" y="39"/>
                  <a:pt x="45" y="37"/>
                </a:cubicBezTo>
                <a:cubicBezTo>
                  <a:pt x="45" y="36"/>
                  <a:pt x="41" y="34"/>
                  <a:pt x="35" y="32"/>
                </a:cubicBezTo>
                <a:close/>
              </a:path>
            </a:pathLst>
          </a:custGeom>
          <a:solidFill>
            <a:srgbClr val="40404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7" name="Freeform 171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>
            <a:spLocks noEditPoints="1"/>
          </p:cNvSpPr>
          <p:nvPr/>
        </p:nvSpPr>
        <p:spPr>
          <a:xfrm>
            <a:off x="10440988" y="209550"/>
            <a:ext cx="179387" cy="179388"/>
          </a:xfrm>
          <a:custGeom>
            <a:avLst/>
            <a:gdLst/>
            <a:ahLst/>
            <a:cxnLst>
              <a:cxn ang="0">
                <a:pos x="175263" y="151578"/>
              </a:cxn>
              <a:cxn ang="0">
                <a:pos x="132631" y="108947"/>
              </a:cxn>
              <a:cxn ang="0">
                <a:pos x="142105" y="71052"/>
              </a:cxn>
              <a:cxn ang="0">
                <a:pos x="71052" y="0"/>
              </a:cxn>
              <a:cxn ang="0">
                <a:pos x="0" y="71052"/>
              </a:cxn>
              <a:cxn ang="0">
                <a:pos x="71052" y="142105"/>
              </a:cxn>
              <a:cxn ang="0">
                <a:pos x="108947" y="132631"/>
              </a:cxn>
              <a:cxn ang="0">
                <a:pos x="151578" y="175263"/>
              </a:cxn>
              <a:cxn ang="0">
                <a:pos x="165789" y="175263"/>
              </a:cxn>
              <a:cxn ang="0">
                <a:pos x="175263" y="165789"/>
              </a:cxn>
              <a:cxn ang="0">
                <a:pos x="175263" y="151578"/>
              </a:cxn>
              <a:cxn ang="0">
                <a:pos x="23684" y="71052"/>
              </a:cxn>
              <a:cxn ang="0">
                <a:pos x="71052" y="23684"/>
              </a:cxn>
              <a:cxn ang="0">
                <a:pos x="118421" y="71052"/>
              </a:cxn>
              <a:cxn ang="0">
                <a:pos x="71052" y="118421"/>
              </a:cxn>
              <a:cxn ang="0">
                <a:pos x="23684" y="71052"/>
              </a:cxn>
            </a:cxnLst>
            <a:rect l="0" t="0" r="0" b="0"/>
            <a:pathLst>
              <a:path w="38" h="38">
                <a:moveTo>
                  <a:pt x="37" y="32"/>
                </a:moveTo>
                <a:cubicBezTo>
                  <a:pt x="28" y="23"/>
                  <a:pt x="28" y="23"/>
                  <a:pt x="28" y="23"/>
                </a:cubicBezTo>
                <a:cubicBezTo>
                  <a:pt x="29" y="21"/>
                  <a:pt x="30" y="18"/>
                  <a:pt x="30" y="15"/>
                </a:cubicBezTo>
                <a:cubicBezTo>
                  <a:pt x="30" y="7"/>
                  <a:pt x="23" y="0"/>
                  <a:pt x="15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23"/>
                  <a:pt x="7" y="30"/>
                  <a:pt x="15" y="30"/>
                </a:cubicBezTo>
                <a:cubicBezTo>
                  <a:pt x="18" y="30"/>
                  <a:pt x="21" y="29"/>
                  <a:pt x="23" y="28"/>
                </a:cubicBezTo>
                <a:cubicBezTo>
                  <a:pt x="32" y="37"/>
                  <a:pt x="32" y="37"/>
                  <a:pt x="32" y="37"/>
                </a:cubicBezTo>
                <a:cubicBezTo>
                  <a:pt x="32" y="38"/>
                  <a:pt x="34" y="38"/>
                  <a:pt x="35" y="37"/>
                </a:cubicBezTo>
                <a:cubicBezTo>
                  <a:pt x="37" y="35"/>
                  <a:pt x="37" y="35"/>
                  <a:pt x="37" y="35"/>
                </a:cubicBezTo>
                <a:cubicBezTo>
                  <a:pt x="38" y="34"/>
                  <a:pt x="38" y="33"/>
                  <a:pt x="37" y="32"/>
                </a:cubicBezTo>
                <a:close/>
                <a:moveTo>
                  <a:pt x="5" y="15"/>
                </a:moveTo>
                <a:cubicBezTo>
                  <a:pt x="5" y="9"/>
                  <a:pt x="9" y="5"/>
                  <a:pt x="15" y="5"/>
                </a:cubicBezTo>
                <a:cubicBezTo>
                  <a:pt x="20" y="5"/>
                  <a:pt x="25" y="10"/>
                  <a:pt x="25" y="15"/>
                </a:cubicBezTo>
                <a:cubicBezTo>
                  <a:pt x="25" y="21"/>
                  <a:pt x="21" y="25"/>
                  <a:pt x="15" y="25"/>
                </a:cubicBezTo>
                <a:cubicBezTo>
                  <a:pt x="10" y="25"/>
                  <a:pt x="5" y="20"/>
                  <a:pt x="5" y="15"/>
                </a:cubicBezTo>
                <a:close/>
              </a:path>
            </a:pathLst>
          </a:custGeom>
          <a:solidFill>
            <a:srgbClr val="40404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8" name="组合 37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GrpSpPr/>
          <p:nvPr/>
        </p:nvGrpSpPr>
        <p:grpSpPr>
          <a:xfrm>
            <a:off x="11390141" y="209240"/>
            <a:ext cx="180351" cy="180000"/>
            <a:chOff x="9660731" y="540544"/>
            <a:chExt cx="1090613" cy="945192"/>
          </a:xfrm>
          <a:solidFill>
            <a:srgbClr val="EB6100"/>
          </a:solidFill>
        </p:grpSpPr>
        <p:sp>
          <p:nvSpPr>
            <p:cNvPr id="35" name="圆角矩形 34"/>
            <p:cNvSpPr/>
            <p:nvPr/>
          </p:nvSpPr>
          <p:spPr>
            <a:xfrm>
              <a:off x="9951244" y="540544"/>
              <a:ext cx="800100" cy="20955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9660731" y="907887"/>
              <a:ext cx="1090613" cy="20955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9951244" y="1276186"/>
              <a:ext cx="800100" cy="20955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3079" name="TextBox 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 txBox="1"/>
          <p:nvPr/>
        </p:nvSpPr>
        <p:spPr>
          <a:xfrm>
            <a:off x="2797175" y="2671763"/>
            <a:ext cx="6280150" cy="8302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en-US" altLang="zh-CN" sz="4800" b="1">
                <a:solidFill>
                  <a:srgbClr val="63AB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社科统计系统使用培训</a:t>
            </a:r>
          </a:p>
        </p:txBody>
      </p:sp>
      <p:sp>
        <p:nvSpPr>
          <p:cNvPr id="3080" name="TextBox 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 txBox="1"/>
          <p:nvPr/>
        </p:nvSpPr>
        <p:spPr>
          <a:xfrm>
            <a:off x="1041400" y="523875"/>
            <a:ext cx="3103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教育部科技统计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(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社科类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)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培训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2" name="任意多边形: 形状 46"/>
          <p:cNvSpPr/>
          <p:nvPr/>
        </p:nvSpPr>
        <p:spPr>
          <a:xfrm>
            <a:off x="677863" y="715963"/>
            <a:ext cx="254000" cy="254000"/>
          </a:xfrm>
          <a:custGeom>
            <a:avLst/>
            <a:gdLst>
              <a:gd name="connsiteX0" fmla="*/ 316148 w 316148"/>
              <a:gd name="connsiteY0" fmla="*/ 158074 h 316148"/>
              <a:gd name="connsiteX1" fmla="*/ 158074 w 316148"/>
              <a:gd name="connsiteY1" fmla="*/ 316148 h 316148"/>
              <a:gd name="connsiteX2" fmla="*/ 0 w 316148"/>
              <a:gd name="connsiteY2" fmla="*/ 158074 h 316148"/>
              <a:gd name="connsiteX3" fmla="*/ 158074 w 316148"/>
              <a:gd name="connsiteY3" fmla="*/ 0 h 316148"/>
              <a:gd name="connsiteX4" fmla="*/ 316148 w 316148"/>
              <a:gd name="connsiteY4" fmla="*/ 158074 h 31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148" h="316148">
                <a:moveTo>
                  <a:pt x="316148" y="158074"/>
                </a:moveTo>
                <a:cubicBezTo>
                  <a:pt x="316148" y="245376"/>
                  <a:pt x="245376" y="316148"/>
                  <a:pt x="158074" y="316148"/>
                </a:cubicBezTo>
                <a:cubicBezTo>
                  <a:pt x="70772" y="316148"/>
                  <a:pt x="0" y="245376"/>
                  <a:pt x="0" y="158074"/>
                </a:cubicBezTo>
                <a:cubicBezTo>
                  <a:pt x="0" y="70772"/>
                  <a:pt x="70772" y="0"/>
                  <a:pt x="158074" y="0"/>
                </a:cubicBezTo>
                <a:cubicBezTo>
                  <a:pt x="245376" y="0"/>
                  <a:pt x="316148" y="70772"/>
                  <a:pt x="316148" y="158074"/>
                </a:cubicBezTo>
                <a:close/>
              </a:path>
            </a:pathLst>
          </a:custGeom>
          <a:solidFill>
            <a:srgbClr val="8E0BF4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810BDD">
                <a:alpha val="74902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13" name="任意多边形: 形状 47"/>
          <p:cNvSpPr/>
          <p:nvPr/>
        </p:nvSpPr>
        <p:spPr>
          <a:xfrm>
            <a:off x="436563" y="523875"/>
            <a:ext cx="347663" cy="349250"/>
          </a:xfrm>
          <a:custGeom>
            <a:avLst/>
            <a:gdLst>
              <a:gd name="connsiteX0" fmla="*/ 434704 w 434703"/>
              <a:gd name="connsiteY0" fmla="*/ 217352 h 434703"/>
              <a:gd name="connsiteX1" fmla="*/ 217352 w 434703"/>
              <a:gd name="connsiteY1" fmla="*/ 434704 h 434703"/>
              <a:gd name="connsiteX2" fmla="*/ 0 w 434703"/>
              <a:gd name="connsiteY2" fmla="*/ 217352 h 434703"/>
              <a:gd name="connsiteX3" fmla="*/ 217352 w 434703"/>
              <a:gd name="connsiteY3" fmla="*/ 0 h 434703"/>
              <a:gd name="connsiteX4" fmla="*/ 434704 w 434703"/>
              <a:gd name="connsiteY4" fmla="*/ 217352 h 43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703" h="434703">
                <a:moveTo>
                  <a:pt x="434704" y="217352"/>
                </a:moveTo>
                <a:cubicBezTo>
                  <a:pt x="434704" y="337392"/>
                  <a:pt x="337392" y="434704"/>
                  <a:pt x="217352" y="434704"/>
                </a:cubicBezTo>
                <a:cubicBezTo>
                  <a:pt x="97312" y="434704"/>
                  <a:pt x="0" y="337392"/>
                  <a:pt x="0" y="217352"/>
                </a:cubicBezTo>
                <a:cubicBezTo>
                  <a:pt x="0" y="97312"/>
                  <a:pt x="97312" y="0"/>
                  <a:pt x="217352" y="0"/>
                </a:cubicBezTo>
                <a:cubicBezTo>
                  <a:pt x="337392" y="0"/>
                  <a:pt x="434704" y="97312"/>
                  <a:pt x="434704" y="217352"/>
                </a:cubicBezTo>
                <a:close/>
              </a:path>
            </a:pathLst>
          </a:custGeom>
          <a:solidFill>
            <a:srgbClr val="FF9416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E68515">
                <a:alpha val="75000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3083" name="TextBox 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 txBox="1"/>
          <p:nvPr/>
        </p:nvSpPr>
        <p:spPr>
          <a:xfrm>
            <a:off x="3303588" y="3557588"/>
            <a:ext cx="526732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en-US" altLang="zh-CN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Social Science Statistics System Use Training</a:t>
            </a:r>
          </a:p>
        </p:txBody>
      </p:sp>
      <p:pic>
        <p:nvPicPr>
          <p:cNvPr id="3084" name="图片 40" descr="logo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438" y="2352675"/>
            <a:ext cx="684212" cy="493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2" name="矩形 41"/>
          <p:cNvSpPr/>
          <p:nvPr/>
        </p:nvSpPr>
        <p:spPr>
          <a:xfrm>
            <a:off x="0" y="5776913"/>
            <a:ext cx="12192000" cy="1081088"/>
          </a:xfrm>
          <a:prstGeom prst="rect">
            <a:avLst/>
          </a:prstGeom>
          <a:solidFill>
            <a:srgbClr val="63A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chemeClr val="accent2"/>
              </a:solidFill>
            </a:endParaRPr>
          </a:p>
        </p:txBody>
      </p:sp>
      <p:sp>
        <p:nvSpPr>
          <p:cNvPr id="3086" name="文本框 2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 txBox="1"/>
          <p:nvPr/>
        </p:nvSpPr>
        <p:spPr>
          <a:xfrm>
            <a:off x="3810000" y="6154738"/>
            <a:ext cx="1038225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dist"/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2025.11</a:t>
            </a:r>
          </a:p>
        </p:txBody>
      </p:sp>
      <p:sp>
        <p:nvSpPr>
          <p:cNvPr id="3087" name="文本框 14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 txBox="1"/>
          <p:nvPr/>
        </p:nvSpPr>
        <p:spPr>
          <a:xfrm>
            <a:off x="5038725" y="6148705"/>
            <a:ext cx="2872740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dist"/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中国高校人文社会科学信息网</a:t>
            </a: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428875" y="984250"/>
            <a:ext cx="9086850" cy="553243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trike="noStrike" noProof="1"/>
              <a:t>Klfh7YY_098!</a:t>
            </a:r>
          </a:p>
        </p:txBody>
      </p:sp>
      <p:sp>
        <p:nvSpPr>
          <p:cNvPr id="25604" name="TextBox 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 txBox="1"/>
          <p:nvPr/>
        </p:nvSpPr>
        <p:spPr>
          <a:xfrm>
            <a:off x="1041400" y="523875"/>
            <a:ext cx="15541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基础数据录入</a:t>
            </a:r>
          </a:p>
        </p:txBody>
      </p:sp>
      <p:sp>
        <p:nvSpPr>
          <p:cNvPr id="44" name="任意多边形: 形状 46"/>
          <p:cNvSpPr/>
          <p:nvPr/>
        </p:nvSpPr>
        <p:spPr>
          <a:xfrm>
            <a:off x="677863" y="715963"/>
            <a:ext cx="254000" cy="254000"/>
          </a:xfrm>
          <a:custGeom>
            <a:avLst/>
            <a:gdLst>
              <a:gd name="connsiteX0" fmla="*/ 316148 w 316148"/>
              <a:gd name="connsiteY0" fmla="*/ 158074 h 316148"/>
              <a:gd name="connsiteX1" fmla="*/ 158074 w 316148"/>
              <a:gd name="connsiteY1" fmla="*/ 316148 h 316148"/>
              <a:gd name="connsiteX2" fmla="*/ 0 w 316148"/>
              <a:gd name="connsiteY2" fmla="*/ 158074 h 316148"/>
              <a:gd name="connsiteX3" fmla="*/ 158074 w 316148"/>
              <a:gd name="connsiteY3" fmla="*/ 0 h 316148"/>
              <a:gd name="connsiteX4" fmla="*/ 316148 w 316148"/>
              <a:gd name="connsiteY4" fmla="*/ 158074 h 31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148" h="316148">
                <a:moveTo>
                  <a:pt x="316148" y="158074"/>
                </a:moveTo>
                <a:cubicBezTo>
                  <a:pt x="316148" y="245376"/>
                  <a:pt x="245376" y="316148"/>
                  <a:pt x="158074" y="316148"/>
                </a:cubicBezTo>
                <a:cubicBezTo>
                  <a:pt x="70772" y="316148"/>
                  <a:pt x="0" y="245376"/>
                  <a:pt x="0" y="158074"/>
                </a:cubicBezTo>
                <a:cubicBezTo>
                  <a:pt x="0" y="70772"/>
                  <a:pt x="70772" y="0"/>
                  <a:pt x="158074" y="0"/>
                </a:cubicBezTo>
                <a:cubicBezTo>
                  <a:pt x="245376" y="0"/>
                  <a:pt x="316148" y="70772"/>
                  <a:pt x="316148" y="158074"/>
                </a:cubicBezTo>
                <a:close/>
              </a:path>
            </a:pathLst>
          </a:custGeom>
          <a:solidFill>
            <a:srgbClr val="8E0BF4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810BDD">
                <a:alpha val="74902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45" name="任意多边形: 形状 47"/>
          <p:cNvSpPr/>
          <p:nvPr/>
        </p:nvSpPr>
        <p:spPr>
          <a:xfrm>
            <a:off x="436563" y="523875"/>
            <a:ext cx="347663" cy="349250"/>
          </a:xfrm>
          <a:custGeom>
            <a:avLst/>
            <a:gdLst>
              <a:gd name="connsiteX0" fmla="*/ 434704 w 434703"/>
              <a:gd name="connsiteY0" fmla="*/ 217352 h 434703"/>
              <a:gd name="connsiteX1" fmla="*/ 217352 w 434703"/>
              <a:gd name="connsiteY1" fmla="*/ 434704 h 434703"/>
              <a:gd name="connsiteX2" fmla="*/ 0 w 434703"/>
              <a:gd name="connsiteY2" fmla="*/ 217352 h 434703"/>
              <a:gd name="connsiteX3" fmla="*/ 217352 w 434703"/>
              <a:gd name="connsiteY3" fmla="*/ 0 h 434703"/>
              <a:gd name="connsiteX4" fmla="*/ 434704 w 434703"/>
              <a:gd name="connsiteY4" fmla="*/ 217352 h 43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703" h="434703">
                <a:moveTo>
                  <a:pt x="434704" y="217352"/>
                </a:moveTo>
                <a:cubicBezTo>
                  <a:pt x="434704" y="337392"/>
                  <a:pt x="337392" y="434704"/>
                  <a:pt x="217352" y="434704"/>
                </a:cubicBezTo>
                <a:cubicBezTo>
                  <a:pt x="97312" y="434704"/>
                  <a:pt x="0" y="337392"/>
                  <a:pt x="0" y="217352"/>
                </a:cubicBezTo>
                <a:cubicBezTo>
                  <a:pt x="0" y="97312"/>
                  <a:pt x="97312" y="0"/>
                  <a:pt x="217352" y="0"/>
                </a:cubicBezTo>
                <a:cubicBezTo>
                  <a:pt x="337392" y="0"/>
                  <a:pt x="434704" y="97312"/>
                  <a:pt x="434704" y="217352"/>
                </a:cubicBezTo>
                <a:close/>
              </a:path>
            </a:pathLst>
          </a:custGeom>
          <a:solidFill>
            <a:srgbClr val="FF9416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E68515">
                <a:alpha val="75000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25607" name="文本框 22"/>
          <p:cNvSpPr txBox="1"/>
          <p:nvPr/>
        </p:nvSpPr>
        <p:spPr>
          <a:xfrm>
            <a:off x="436563" y="1230313"/>
            <a:ext cx="944562" cy="2460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学校基本信息</a:t>
            </a:r>
          </a:p>
        </p:txBody>
      </p:sp>
      <p:sp>
        <p:nvSpPr>
          <p:cNvPr id="25608" name="文本框 56"/>
          <p:cNvSpPr txBox="1"/>
          <p:nvPr/>
        </p:nvSpPr>
        <p:spPr>
          <a:xfrm>
            <a:off x="436563" y="1670050"/>
            <a:ext cx="1604962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600" b="1" dirty="0">
                <a:solidFill>
                  <a:srgbClr val="63AB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年度非项目经费</a:t>
            </a:r>
          </a:p>
        </p:txBody>
      </p:sp>
      <p:sp>
        <p:nvSpPr>
          <p:cNvPr id="25609" name="文本框 57"/>
          <p:cNvSpPr txBox="1"/>
          <p:nvPr/>
        </p:nvSpPr>
        <p:spPr>
          <a:xfrm>
            <a:off x="436563" y="2228850"/>
            <a:ext cx="1071562" cy="2460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院系所单位信息</a:t>
            </a:r>
          </a:p>
        </p:txBody>
      </p:sp>
      <p:sp>
        <p:nvSpPr>
          <p:cNvPr id="25610" name="文本框 2"/>
          <p:cNvSpPr txBox="1"/>
          <p:nvPr/>
        </p:nvSpPr>
        <p:spPr>
          <a:xfrm>
            <a:off x="436563" y="2728913"/>
            <a:ext cx="944562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研究机构信息</a:t>
            </a:r>
          </a:p>
        </p:txBody>
      </p:sp>
      <p:sp>
        <p:nvSpPr>
          <p:cNvPr id="25611" name="文本框 3"/>
          <p:cNvSpPr txBox="1"/>
          <p:nvPr/>
        </p:nvSpPr>
        <p:spPr>
          <a:xfrm>
            <a:off x="436563" y="3725863"/>
            <a:ext cx="944562" cy="2460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科研项目信息</a:t>
            </a:r>
          </a:p>
        </p:txBody>
      </p:sp>
      <p:sp>
        <p:nvSpPr>
          <p:cNvPr id="25612" name="文本框 5"/>
          <p:cNvSpPr txBox="1"/>
          <p:nvPr/>
        </p:nvSpPr>
        <p:spPr>
          <a:xfrm>
            <a:off x="436563" y="3227388"/>
            <a:ext cx="1198562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社科活动人员信息</a:t>
            </a:r>
          </a:p>
        </p:txBody>
      </p:sp>
      <p:sp>
        <p:nvSpPr>
          <p:cNvPr id="25613" name="文本框 6"/>
          <p:cNvSpPr txBox="1"/>
          <p:nvPr/>
        </p:nvSpPr>
        <p:spPr>
          <a:xfrm>
            <a:off x="436563" y="4225925"/>
            <a:ext cx="1992312" cy="244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科研成果信息</a:t>
            </a:r>
          </a:p>
        </p:txBody>
      </p:sp>
      <p:sp>
        <p:nvSpPr>
          <p:cNvPr id="25614" name="文本框 7"/>
          <p:cNvSpPr txBox="1"/>
          <p:nvPr/>
        </p:nvSpPr>
        <p:spPr>
          <a:xfrm>
            <a:off x="436563" y="4724400"/>
            <a:ext cx="944562" cy="2460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成果获奖信息</a:t>
            </a:r>
          </a:p>
        </p:txBody>
      </p:sp>
      <p:sp>
        <p:nvSpPr>
          <p:cNvPr id="25615" name="文本框 30"/>
          <p:cNvSpPr txBox="1"/>
          <p:nvPr/>
        </p:nvSpPr>
        <p:spPr>
          <a:xfrm>
            <a:off x="436563" y="5722938"/>
            <a:ext cx="944562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学术交流情况</a:t>
            </a:r>
          </a:p>
        </p:txBody>
      </p:sp>
      <p:sp>
        <p:nvSpPr>
          <p:cNvPr id="25616" name="文本框 31"/>
          <p:cNvSpPr txBox="1"/>
          <p:nvPr/>
        </p:nvSpPr>
        <p:spPr>
          <a:xfrm>
            <a:off x="436563" y="5224463"/>
            <a:ext cx="690562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专利情况</a:t>
            </a:r>
          </a:p>
        </p:txBody>
      </p:sp>
      <p:sp>
        <p:nvSpPr>
          <p:cNvPr id="5" name="等腰三角形 4"/>
          <p:cNvSpPr/>
          <p:nvPr/>
        </p:nvSpPr>
        <p:spPr>
          <a:xfrm rot="5400000">
            <a:off x="2058194" y="1767681"/>
            <a:ext cx="168275" cy="141288"/>
          </a:xfrm>
          <a:prstGeom prst="triangle">
            <a:avLst/>
          </a:prstGeom>
          <a:solidFill>
            <a:srgbClr val="63A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chemeClr val="accent2"/>
              </a:solidFill>
            </a:endParaRPr>
          </a:p>
        </p:txBody>
      </p:sp>
      <p:sp>
        <p:nvSpPr>
          <p:cNvPr id="25618" name="Shape 302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2595563" y="1069975"/>
            <a:ext cx="8758237" cy="736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进入系统后点击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首页-年度非项目经费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图标，进入年度非项目经费填写页面，此页面数据是报表3的数据来源的一部分。</a:t>
            </a:r>
          </a:p>
        </p:txBody>
      </p:sp>
      <p:sp>
        <p:nvSpPr>
          <p:cNvPr id="25619" name="Shape 302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2620963" y="1806575"/>
            <a:ext cx="79597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2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注意：</a:t>
            </a:r>
            <a:r>
              <a:rPr lang="zh-CN" altLang="zh-CN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公办学校的科研人员工资填在09栏，民办学校的工资填在16栏，合资办学的根据学校实际情况填。</a:t>
            </a:r>
          </a:p>
        </p:txBody>
      </p:sp>
      <p:sp>
        <p:nvSpPr>
          <p:cNvPr id="106" name="直角三角形 8"/>
          <p:cNvSpPr/>
          <p:nvPr/>
        </p:nvSpPr>
        <p:spPr>
          <a:xfrm flipH="1">
            <a:off x="10125075" y="4932363"/>
            <a:ext cx="2066925" cy="1925638"/>
          </a:xfrm>
          <a:custGeom>
            <a:avLst/>
            <a:gdLst>
              <a:gd name="connsiteX0" fmla="*/ 0 w 2066223"/>
              <a:gd name="connsiteY0" fmla="*/ 1925052 h 1925052"/>
              <a:gd name="connsiteX1" fmla="*/ 0 w 2066223"/>
              <a:gd name="connsiteY1" fmla="*/ 0 h 1925052"/>
              <a:gd name="connsiteX2" fmla="*/ 2066223 w 2066223"/>
              <a:gd name="connsiteY2" fmla="*/ 1925052 h 1925052"/>
              <a:gd name="connsiteX3" fmla="*/ 0 w 2066223"/>
              <a:gd name="connsiteY3" fmla="*/ 1925052 h 1925052"/>
              <a:gd name="connsiteX0-1" fmla="*/ 0 w 2066223"/>
              <a:gd name="connsiteY0-2" fmla="*/ 1925052 h 1925052"/>
              <a:gd name="connsiteX1-3" fmla="*/ 0 w 2066223"/>
              <a:gd name="connsiteY1-4" fmla="*/ 0 h 1925052"/>
              <a:gd name="connsiteX2-5" fmla="*/ 2066223 w 2066223"/>
              <a:gd name="connsiteY2-6" fmla="*/ 1925052 h 1925052"/>
              <a:gd name="connsiteX3-7" fmla="*/ 0 w 2066223"/>
              <a:gd name="connsiteY3-8" fmla="*/ 1925052 h 1925052"/>
              <a:gd name="connsiteX0-9" fmla="*/ 0 w 2066223"/>
              <a:gd name="connsiteY0-10" fmla="*/ 1925052 h 1925052"/>
              <a:gd name="connsiteX1-11" fmla="*/ 0 w 2066223"/>
              <a:gd name="connsiteY1-12" fmla="*/ 0 h 1925052"/>
              <a:gd name="connsiteX2-13" fmla="*/ 2066223 w 2066223"/>
              <a:gd name="connsiteY2-14" fmla="*/ 1925052 h 1925052"/>
              <a:gd name="connsiteX3-15" fmla="*/ 0 w 2066223"/>
              <a:gd name="connsiteY3-16" fmla="*/ 1925052 h 1925052"/>
              <a:gd name="connsiteX0-17" fmla="*/ 0 w 2066223"/>
              <a:gd name="connsiteY0-18" fmla="*/ 1925052 h 1925052"/>
              <a:gd name="connsiteX1-19" fmla="*/ 0 w 2066223"/>
              <a:gd name="connsiteY1-20" fmla="*/ 0 h 1925052"/>
              <a:gd name="connsiteX2-21" fmla="*/ 2066223 w 2066223"/>
              <a:gd name="connsiteY2-22" fmla="*/ 1925052 h 1925052"/>
              <a:gd name="connsiteX3-23" fmla="*/ 0 w 2066223"/>
              <a:gd name="connsiteY3-24" fmla="*/ 1925052 h 1925052"/>
              <a:gd name="connsiteX0-25" fmla="*/ 0 w 2066223"/>
              <a:gd name="connsiteY0-26" fmla="*/ 1925052 h 1925052"/>
              <a:gd name="connsiteX1-27" fmla="*/ 0 w 2066223"/>
              <a:gd name="connsiteY1-28" fmla="*/ 0 h 1925052"/>
              <a:gd name="connsiteX2-29" fmla="*/ 2066223 w 2066223"/>
              <a:gd name="connsiteY2-30" fmla="*/ 1925052 h 1925052"/>
              <a:gd name="connsiteX3-31" fmla="*/ 0 w 2066223"/>
              <a:gd name="connsiteY3-32" fmla="*/ 1925052 h 1925052"/>
              <a:gd name="connsiteX0-33" fmla="*/ 0 w 2066223"/>
              <a:gd name="connsiteY0-34" fmla="*/ 1925052 h 1925052"/>
              <a:gd name="connsiteX1-35" fmla="*/ 0 w 2066223"/>
              <a:gd name="connsiteY1-36" fmla="*/ 0 h 1925052"/>
              <a:gd name="connsiteX2-37" fmla="*/ 2066223 w 2066223"/>
              <a:gd name="connsiteY2-38" fmla="*/ 1925052 h 1925052"/>
              <a:gd name="connsiteX3-39" fmla="*/ 0 w 2066223"/>
              <a:gd name="connsiteY3-40" fmla="*/ 1925052 h 1925052"/>
              <a:gd name="connsiteX0-41" fmla="*/ 0 w 2066223"/>
              <a:gd name="connsiteY0-42" fmla="*/ 1925052 h 1925052"/>
              <a:gd name="connsiteX1-43" fmla="*/ 0 w 2066223"/>
              <a:gd name="connsiteY1-44" fmla="*/ 0 h 1925052"/>
              <a:gd name="connsiteX2-45" fmla="*/ 2066223 w 2066223"/>
              <a:gd name="connsiteY2-46" fmla="*/ 1925052 h 1925052"/>
              <a:gd name="connsiteX3-47" fmla="*/ 0 w 2066223"/>
              <a:gd name="connsiteY3-48" fmla="*/ 1925052 h 19250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66223" h="1925052">
                <a:moveTo>
                  <a:pt x="0" y="1925052"/>
                </a:moveTo>
                <a:lnTo>
                  <a:pt x="0" y="0"/>
                </a:lnTo>
                <a:cubicBezTo>
                  <a:pt x="332607" y="1017069"/>
                  <a:pt x="1040598" y="1620251"/>
                  <a:pt x="2066223" y="1925052"/>
                </a:cubicBezTo>
                <a:lnTo>
                  <a:pt x="0" y="1925052"/>
                </a:lnTo>
                <a:close/>
              </a:path>
            </a:pathLst>
          </a:custGeom>
          <a:solidFill>
            <a:srgbClr val="63A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2" name="图片 1" descr="360截图202511171406059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595" y="2228850"/>
            <a:ext cx="8748395" cy="4170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 txBox="1"/>
          <p:nvPr/>
        </p:nvSpPr>
        <p:spPr>
          <a:xfrm>
            <a:off x="1041400" y="523875"/>
            <a:ext cx="325437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基础数据录入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年度非项目经费</a:t>
            </a:r>
          </a:p>
        </p:txBody>
      </p:sp>
      <p:sp>
        <p:nvSpPr>
          <p:cNvPr id="44" name="任意多边形: 形状 46"/>
          <p:cNvSpPr/>
          <p:nvPr/>
        </p:nvSpPr>
        <p:spPr>
          <a:xfrm>
            <a:off x="677863" y="715963"/>
            <a:ext cx="254000" cy="254000"/>
          </a:xfrm>
          <a:custGeom>
            <a:avLst/>
            <a:gdLst>
              <a:gd name="connsiteX0" fmla="*/ 316148 w 316148"/>
              <a:gd name="connsiteY0" fmla="*/ 158074 h 316148"/>
              <a:gd name="connsiteX1" fmla="*/ 158074 w 316148"/>
              <a:gd name="connsiteY1" fmla="*/ 316148 h 316148"/>
              <a:gd name="connsiteX2" fmla="*/ 0 w 316148"/>
              <a:gd name="connsiteY2" fmla="*/ 158074 h 316148"/>
              <a:gd name="connsiteX3" fmla="*/ 158074 w 316148"/>
              <a:gd name="connsiteY3" fmla="*/ 0 h 316148"/>
              <a:gd name="connsiteX4" fmla="*/ 316148 w 316148"/>
              <a:gd name="connsiteY4" fmla="*/ 158074 h 31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148" h="316148">
                <a:moveTo>
                  <a:pt x="316148" y="158074"/>
                </a:moveTo>
                <a:cubicBezTo>
                  <a:pt x="316148" y="245376"/>
                  <a:pt x="245376" y="316148"/>
                  <a:pt x="158074" y="316148"/>
                </a:cubicBezTo>
                <a:cubicBezTo>
                  <a:pt x="70772" y="316148"/>
                  <a:pt x="0" y="245376"/>
                  <a:pt x="0" y="158074"/>
                </a:cubicBezTo>
                <a:cubicBezTo>
                  <a:pt x="0" y="70772"/>
                  <a:pt x="70772" y="0"/>
                  <a:pt x="158074" y="0"/>
                </a:cubicBezTo>
                <a:cubicBezTo>
                  <a:pt x="245376" y="0"/>
                  <a:pt x="316148" y="70772"/>
                  <a:pt x="316148" y="158074"/>
                </a:cubicBezTo>
                <a:close/>
              </a:path>
            </a:pathLst>
          </a:custGeom>
          <a:solidFill>
            <a:srgbClr val="8E0BF4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810BDD">
                <a:alpha val="74902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45" name="任意多边形: 形状 47"/>
          <p:cNvSpPr/>
          <p:nvPr/>
        </p:nvSpPr>
        <p:spPr>
          <a:xfrm>
            <a:off x="436563" y="523875"/>
            <a:ext cx="347663" cy="349250"/>
          </a:xfrm>
          <a:custGeom>
            <a:avLst/>
            <a:gdLst>
              <a:gd name="connsiteX0" fmla="*/ 434704 w 434703"/>
              <a:gd name="connsiteY0" fmla="*/ 217352 h 434703"/>
              <a:gd name="connsiteX1" fmla="*/ 217352 w 434703"/>
              <a:gd name="connsiteY1" fmla="*/ 434704 h 434703"/>
              <a:gd name="connsiteX2" fmla="*/ 0 w 434703"/>
              <a:gd name="connsiteY2" fmla="*/ 217352 h 434703"/>
              <a:gd name="connsiteX3" fmla="*/ 217352 w 434703"/>
              <a:gd name="connsiteY3" fmla="*/ 0 h 434703"/>
              <a:gd name="connsiteX4" fmla="*/ 434704 w 434703"/>
              <a:gd name="connsiteY4" fmla="*/ 217352 h 43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703" h="434703">
                <a:moveTo>
                  <a:pt x="434704" y="217352"/>
                </a:moveTo>
                <a:cubicBezTo>
                  <a:pt x="434704" y="337392"/>
                  <a:pt x="337392" y="434704"/>
                  <a:pt x="217352" y="434704"/>
                </a:cubicBezTo>
                <a:cubicBezTo>
                  <a:pt x="97312" y="434704"/>
                  <a:pt x="0" y="337392"/>
                  <a:pt x="0" y="217352"/>
                </a:cubicBezTo>
                <a:cubicBezTo>
                  <a:pt x="0" y="97312"/>
                  <a:pt x="97312" y="0"/>
                  <a:pt x="217352" y="0"/>
                </a:cubicBezTo>
                <a:cubicBezTo>
                  <a:pt x="337392" y="0"/>
                  <a:pt x="434704" y="97312"/>
                  <a:pt x="434704" y="217352"/>
                </a:cubicBezTo>
                <a:close/>
              </a:path>
            </a:pathLst>
          </a:custGeom>
          <a:solidFill>
            <a:srgbClr val="FF9416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E68515">
                <a:alpha val="75000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pic>
        <p:nvPicPr>
          <p:cNvPr id="27654" name="图片 8" descr="首页-年度非项目经费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71575" y="2120900"/>
            <a:ext cx="9821863" cy="2813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6" name="直角三角形 8"/>
          <p:cNvSpPr/>
          <p:nvPr/>
        </p:nvSpPr>
        <p:spPr>
          <a:xfrm flipH="1">
            <a:off x="10125075" y="4932363"/>
            <a:ext cx="2066925" cy="1925638"/>
          </a:xfrm>
          <a:custGeom>
            <a:avLst/>
            <a:gdLst>
              <a:gd name="connsiteX0" fmla="*/ 0 w 2066223"/>
              <a:gd name="connsiteY0" fmla="*/ 1925052 h 1925052"/>
              <a:gd name="connsiteX1" fmla="*/ 0 w 2066223"/>
              <a:gd name="connsiteY1" fmla="*/ 0 h 1925052"/>
              <a:gd name="connsiteX2" fmla="*/ 2066223 w 2066223"/>
              <a:gd name="connsiteY2" fmla="*/ 1925052 h 1925052"/>
              <a:gd name="connsiteX3" fmla="*/ 0 w 2066223"/>
              <a:gd name="connsiteY3" fmla="*/ 1925052 h 1925052"/>
              <a:gd name="connsiteX0-1" fmla="*/ 0 w 2066223"/>
              <a:gd name="connsiteY0-2" fmla="*/ 1925052 h 1925052"/>
              <a:gd name="connsiteX1-3" fmla="*/ 0 w 2066223"/>
              <a:gd name="connsiteY1-4" fmla="*/ 0 h 1925052"/>
              <a:gd name="connsiteX2-5" fmla="*/ 2066223 w 2066223"/>
              <a:gd name="connsiteY2-6" fmla="*/ 1925052 h 1925052"/>
              <a:gd name="connsiteX3-7" fmla="*/ 0 w 2066223"/>
              <a:gd name="connsiteY3-8" fmla="*/ 1925052 h 1925052"/>
              <a:gd name="connsiteX0-9" fmla="*/ 0 w 2066223"/>
              <a:gd name="connsiteY0-10" fmla="*/ 1925052 h 1925052"/>
              <a:gd name="connsiteX1-11" fmla="*/ 0 w 2066223"/>
              <a:gd name="connsiteY1-12" fmla="*/ 0 h 1925052"/>
              <a:gd name="connsiteX2-13" fmla="*/ 2066223 w 2066223"/>
              <a:gd name="connsiteY2-14" fmla="*/ 1925052 h 1925052"/>
              <a:gd name="connsiteX3-15" fmla="*/ 0 w 2066223"/>
              <a:gd name="connsiteY3-16" fmla="*/ 1925052 h 1925052"/>
              <a:gd name="connsiteX0-17" fmla="*/ 0 w 2066223"/>
              <a:gd name="connsiteY0-18" fmla="*/ 1925052 h 1925052"/>
              <a:gd name="connsiteX1-19" fmla="*/ 0 w 2066223"/>
              <a:gd name="connsiteY1-20" fmla="*/ 0 h 1925052"/>
              <a:gd name="connsiteX2-21" fmla="*/ 2066223 w 2066223"/>
              <a:gd name="connsiteY2-22" fmla="*/ 1925052 h 1925052"/>
              <a:gd name="connsiteX3-23" fmla="*/ 0 w 2066223"/>
              <a:gd name="connsiteY3-24" fmla="*/ 1925052 h 1925052"/>
              <a:gd name="connsiteX0-25" fmla="*/ 0 w 2066223"/>
              <a:gd name="connsiteY0-26" fmla="*/ 1925052 h 1925052"/>
              <a:gd name="connsiteX1-27" fmla="*/ 0 w 2066223"/>
              <a:gd name="connsiteY1-28" fmla="*/ 0 h 1925052"/>
              <a:gd name="connsiteX2-29" fmla="*/ 2066223 w 2066223"/>
              <a:gd name="connsiteY2-30" fmla="*/ 1925052 h 1925052"/>
              <a:gd name="connsiteX3-31" fmla="*/ 0 w 2066223"/>
              <a:gd name="connsiteY3-32" fmla="*/ 1925052 h 1925052"/>
              <a:gd name="connsiteX0-33" fmla="*/ 0 w 2066223"/>
              <a:gd name="connsiteY0-34" fmla="*/ 1925052 h 1925052"/>
              <a:gd name="connsiteX1-35" fmla="*/ 0 w 2066223"/>
              <a:gd name="connsiteY1-36" fmla="*/ 0 h 1925052"/>
              <a:gd name="connsiteX2-37" fmla="*/ 2066223 w 2066223"/>
              <a:gd name="connsiteY2-38" fmla="*/ 1925052 h 1925052"/>
              <a:gd name="connsiteX3-39" fmla="*/ 0 w 2066223"/>
              <a:gd name="connsiteY3-40" fmla="*/ 1925052 h 1925052"/>
              <a:gd name="connsiteX0-41" fmla="*/ 0 w 2066223"/>
              <a:gd name="connsiteY0-42" fmla="*/ 1925052 h 1925052"/>
              <a:gd name="connsiteX1-43" fmla="*/ 0 w 2066223"/>
              <a:gd name="connsiteY1-44" fmla="*/ 0 h 1925052"/>
              <a:gd name="connsiteX2-45" fmla="*/ 2066223 w 2066223"/>
              <a:gd name="connsiteY2-46" fmla="*/ 1925052 h 1925052"/>
              <a:gd name="connsiteX3-47" fmla="*/ 0 w 2066223"/>
              <a:gd name="connsiteY3-48" fmla="*/ 1925052 h 19250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66223" h="1925052">
                <a:moveTo>
                  <a:pt x="0" y="1925052"/>
                </a:moveTo>
                <a:lnTo>
                  <a:pt x="0" y="0"/>
                </a:lnTo>
                <a:cubicBezTo>
                  <a:pt x="332607" y="1017069"/>
                  <a:pt x="1040598" y="1620251"/>
                  <a:pt x="2066223" y="1925052"/>
                </a:cubicBezTo>
                <a:lnTo>
                  <a:pt x="0" y="1925052"/>
                </a:lnTo>
                <a:close/>
              </a:path>
            </a:pathLst>
          </a:custGeom>
          <a:solidFill>
            <a:srgbClr val="63A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425" y="1421765"/>
            <a:ext cx="11741150" cy="4813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428875" y="984250"/>
            <a:ext cx="9086850" cy="553243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29699" name="图片 12" descr="院系所列表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025" y="2482850"/>
            <a:ext cx="8315325" cy="3943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0" name="TextBox 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 txBox="1"/>
          <p:nvPr/>
        </p:nvSpPr>
        <p:spPr>
          <a:xfrm>
            <a:off x="1041400" y="523875"/>
            <a:ext cx="15541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基础数据录入</a:t>
            </a:r>
          </a:p>
        </p:txBody>
      </p:sp>
      <p:sp>
        <p:nvSpPr>
          <p:cNvPr id="44" name="任意多边形: 形状 46"/>
          <p:cNvSpPr/>
          <p:nvPr/>
        </p:nvSpPr>
        <p:spPr>
          <a:xfrm>
            <a:off x="677863" y="715963"/>
            <a:ext cx="254000" cy="254000"/>
          </a:xfrm>
          <a:custGeom>
            <a:avLst/>
            <a:gdLst>
              <a:gd name="connsiteX0" fmla="*/ 316148 w 316148"/>
              <a:gd name="connsiteY0" fmla="*/ 158074 h 316148"/>
              <a:gd name="connsiteX1" fmla="*/ 158074 w 316148"/>
              <a:gd name="connsiteY1" fmla="*/ 316148 h 316148"/>
              <a:gd name="connsiteX2" fmla="*/ 0 w 316148"/>
              <a:gd name="connsiteY2" fmla="*/ 158074 h 316148"/>
              <a:gd name="connsiteX3" fmla="*/ 158074 w 316148"/>
              <a:gd name="connsiteY3" fmla="*/ 0 h 316148"/>
              <a:gd name="connsiteX4" fmla="*/ 316148 w 316148"/>
              <a:gd name="connsiteY4" fmla="*/ 158074 h 31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148" h="316148">
                <a:moveTo>
                  <a:pt x="316148" y="158074"/>
                </a:moveTo>
                <a:cubicBezTo>
                  <a:pt x="316148" y="245376"/>
                  <a:pt x="245376" y="316148"/>
                  <a:pt x="158074" y="316148"/>
                </a:cubicBezTo>
                <a:cubicBezTo>
                  <a:pt x="70772" y="316148"/>
                  <a:pt x="0" y="245376"/>
                  <a:pt x="0" y="158074"/>
                </a:cubicBezTo>
                <a:cubicBezTo>
                  <a:pt x="0" y="70772"/>
                  <a:pt x="70772" y="0"/>
                  <a:pt x="158074" y="0"/>
                </a:cubicBezTo>
                <a:cubicBezTo>
                  <a:pt x="245376" y="0"/>
                  <a:pt x="316148" y="70772"/>
                  <a:pt x="316148" y="158074"/>
                </a:cubicBezTo>
                <a:close/>
              </a:path>
            </a:pathLst>
          </a:custGeom>
          <a:solidFill>
            <a:srgbClr val="8E0BF4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810BDD">
                <a:alpha val="74902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45" name="任意多边形: 形状 47"/>
          <p:cNvSpPr/>
          <p:nvPr/>
        </p:nvSpPr>
        <p:spPr>
          <a:xfrm>
            <a:off x="436563" y="523875"/>
            <a:ext cx="347663" cy="349250"/>
          </a:xfrm>
          <a:custGeom>
            <a:avLst/>
            <a:gdLst>
              <a:gd name="connsiteX0" fmla="*/ 434704 w 434703"/>
              <a:gd name="connsiteY0" fmla="*/ 217352 h 434703"/>
              <a:gd name="connsiteX1" fmla="*/ 217352 w 434703"/>
              <a:gd name="connsiteY1" fmla="*/ 434704 h 434703"/>
              <a:gd name="connsiteX2" fmla="*/ 0 w 434703"/>
              <a:gd name="connsiteY2" fmla="*/ 217352 h 434703"/>
              <a:gd name="connsiteX3" fmla="*/ 217352 w 434703"/>
              <a:gd name="connsiteY3" fmla="*/ 0 h 434703"/>
              <a:gd name="connsiteX4" fmla="*/ 434704 w 434703"/>
              <a:gd name="connsiteY4" fmla="*/ 217352 h 43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703" h="434703">
                <a:moveTo>
                  <a:pt x="434704" y="217352"/>
                </a:moveTo>
                <a:cubicBezTo>
                  <a:pt x="434704" y="337392"/>
                  <a:pt x="337392" y="434704"/>
                  <a:pt x="217352" y="434704"/>
                </a:cubicBezTo>
                <a:cubicBezTo>
                  <a:pt x="97312" y="434704"/>
                  <a:pt x="0" y="337392"/>
                  <a:pt x="0" y="217352"/>
                </a:cubicBezTo>
                <a:cubicBezTo>
                  <a:pt x="0" y="97312"/>
                  <a:pt x="97312" y="0"/>
                  <a:pt x="217352" y="0"/>
                </a:cubicBezTo>
                <a:cubicBezTo>
                  <a:pt x="337392" y="0"/>
                  <a:pt x="434704" y="97312"/>
                  <a:pt x="434704" y="217352"/>
                </a:cubicBezTo>
                <a:close/>
              </a:path>
            </a:pathLst>
          </a:custGeom>
          <a:solidFill>
            <a:srgbClr val="FF9416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E68515">
                <a:alpha val="75000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29703" name="文本框 22"/>
          <p:cNvSpPr txBox="1"/>
          <p:nvPr/>
        </p:nvSpPr>
        <p:spPr>
          <a:xfrm>
            <a:off x="436563" y="1230313"/>
            <a:ext cx="944562" cy="2460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学校基本信息</a:t>
            </a:r>
          </a:p>
        </p:txBody>
      </p:sp>
      <p:sp>
        <p:nvSpPr>
          <p:cNvPr id="29704" name="文本框 56"/>
          <p:cNvSpPr txBox="1"/>
          <p:nvPr/>
        </p:nvSpPr>
        <p:spPr>
          <a:xfrm>
            <a:off x="436563" y="1670050"/>
            <a:ext cx="1071562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年度非项目经费</a:t>
            </a:r>
          </a:p>
        </p:txBody>
      </p:sp>
      <p:sp>
        <p:nvSpPr>
          <p:cNvPr id="29705" name="文本框 57"/>
          <p:cNvSpPr txBox="1"/>
          <p:nvPr/>
        </p:nvSpPr>
        <p:spPr>
          <a:xfrm>
            <a:off x="436563" y="2152650"/>
            <a:ext cx="1609725" cy="3381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600" b="1" dirty="0">
                <a:solidFill>
                  <a:srgbClr val="63AB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院系所单位信息</a:t>
            </a:r>
          </a:p>
        </p:txBody>
      </p:sp>
      <p:sp>
        <p:nvSpPr>
          <p:cNvPr id="29706" name="文本框 2"/>
          <p:cNvSpPr txBox="1"/>
          <p:nvPr/>
        </p:nvSpPr>
        <p:spPr>
          <a:xfrm>
            <a:off x="436563" y="2728913"/>
            <a:ext cx="944562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研究机构信息</a:t>
            </a:r>
          </a:p>
        </p:txBody>
      </p:sp>
      <p:sp>
        <p:nvSpPr>
          <p:cNvPr id="29707" name="文本框 3"/>
          <p:cNvSpPr txBox="1"/>
          <p:nvPr/>
        </p:nvSpPr>
        <p:spPr>
          <a:xfrm>
            <a:off x="436563" y="3725863"/>
            <a:ext cx="944562" cy="2460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科研项目信息</a:t>
            </a:r>
          </a:p>
        </p:txBody>
      </p:sp>
      <p:sp>
        <p:nvSpPr>
          <p:cNvPr id="29708" name="文本框 5"/>
          <p:cNvSpPr txBox="1"/>
          <p:nvPr/>
        </p:nvSpPr>
        <p:spPr>
          <a:xfrm>
            <a:off x="436563" y="3227388"/>
            <a:ext cx="1198562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社科活动人员信息</a:t>
            </a:r>
          </a:p>
        </p:txBody>
      </p:sp>
      <p:sp>
        <p:nvSpPr>
          <p:cNvPr id="29709" name="文本框 6"/>
          <p:cNvSpPr txBox="1"/>
          <p:nvPr/>
        </p:nvSpPr>
        <p:spPr>
          <a:xfrm>
            <a:off x="436563" y="4225925"/>
            <a:ext cx="1992312" cy="244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科研成果信息</a:t>
            </a:r>
          </a:p>
        </p:txBody>
      </p:sp>
      <p:sp>
        <p:nvSpPr>
          <p:cNvPr id="29710" name="文本框 7"/>
          <p:cNvSpPr txBox="1"/>
          <p:nvPr/>
        </p:nvSpPr>
        <p:spPr>
          <a:xfrm>
            <a:off x="436563" y="4724400"/>
            <a:ext cx="944562" cy="2460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成果获奖信息</a:t>
            </a:r>
          </a:p>
        </p:txBody>
      </p:sp>
      <p:sp>
        <p:nvSpPr>
          <p:cNvPr id="29711" name="文本框 30"/>
          <p:cNvSpPr txBox="1"/>
          <p:nvPr/>
        </p:nvSpPr>
        <p:spPr>
          <a:xfrm>
            <a:off x="436563" y="5722938"/>
            <a:ext cx="944562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学术交流情况</a:t>
            </a:r>
          </a:p>
        </p:txBody>
      </p:sp>
      <p:sp>
        <p:nvSpPr>
          <p:cNvPr id="29712" name="文本框 31"/>
          <p:cNvSpPr txBox="1"/>
          <p:nvPr/>
        </p:nvSpPr>
        <p:spPr>
          <a:xfrm>
            <a:off x="436563" y="5224463"/>
            <a:ext cx="690562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专利情况</a:t>
            </a:r>
          </a:p>
        </p:txBody>
      </p:sp>
      <p:sp>
        <p:nvSpPr>
          <p:cNvPr id="5" name="等腰三角形 4"/>
          <p:cNvSpPr/>
          <p:nvPr/>
        </p:nvSpPr>
        <p:spPr>
          <a:xfrm rot="5400000">
            <a:off x="2057400" y="2243138"/>
            <a:ext cx="169863" cy="141288"/>
          </a:xfrm>
          <a:prstGeom prst="triangle">
            <a:avLst/>
          </a:prstGeom>
          <a:solidFill>
            <a:srgbClr val="63A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chemeClr val="accent2"/>
              </a:solidFill>
            </a:endParaRPr>
          </a:p>
        </p:txBody>
      </p:sp>
      <p:sp>
        <p:nvSpPr>
          <p:cNvPr id="29714" name="Shape 302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2595563" y="1069975"/>
            <a:ext cx="8758237" cy="1060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1、点击导航栏的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“院系所”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图标或者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首页-院系所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图标，进入院系所管理列表。</a:t>
            </a:r>
          </a:p>
          <a:p>
            <a:pPr>
              <a:lnSpc>
                <a:spcPct val="150000"/>
              </a:lnSpc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2、点击院系所列表的“新增”按钮可以录入单个机构信息，点击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“导入”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按钮可以批量导入新增的院系所。（批量导入功能属于数据新增，不会覆盖或更新已有的同名数据（</a:t>
            </a:r>
            <a:r>
              <a:rPr lang="zh-CN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人员和项目基本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信息可导入更新））</a:t>
            </a:r>
          </a:p>
        </p:txBody>
      </p:sp>
      <p:sp>
        <p:nvSpPr>
          <p:cNvPr id="29715" name="Shape 302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2595563" y="2076450"/>
            <a:ext cx="79597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2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注意：</a:t>
            </a:r>
            <a:r>
              <a:rPr lang="zh-CN" altLang="zh-CN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机构调整、删除机构时，应先将该机构的人员、项目和成果记录删除，或者移到别的机构中。</a:t>
            </a:r>
          </a:p>
        </p:txBody>
      </p:sp>
      <p:pic>
        <p:nvPicPr>
          <p:cNvPr id="14" name="图片 13" descr="院系所新增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8975" y="2973388"/>
            <a:ext cx="6692900" cy="3155950"/>
          </a:xfrm>
          <a:prstGeom prst="rect">
            <a:avLst/>
          </a:prstGeom>
          <a:effectLst>
            <a:outerShdw blurRad="723900" dist="38100" dir="5400000" algn="t" rotWithShape="0">
              <a:schemeClr val="accent2">
                <a:alpha val="33000"/>
              </a:schemeClr>
            </a:outerShdw>
          </a:effectLst>
        </p:spPr>
      </p:pic>
      <p:sp>
        <p:nvSpPr>
          <p:cNvPr id="106" name="直角三角形 8"/>
          <p:cNvSpPr/>
          <p:nvPr/>
        </p:nvSpPr>
        <p:spPr>
          <a:xfrm flipH="1">
            <a:off x="10125075" y="4932363"/>
            <a:ext cx="2066925" cy="1925638"/>
          </a:xfrm>
          <a:custGeom>
            <a:avLst/>
            <a:gdLst>
              <a:gd name="connsiteX0" fmla="*/ 0 w 2066223"/>
              <a:gd name="connsiteY0" fmla="*/ 1925052 h 1925052"/>
              <a:gd name="connsiteX1" fmla="*/ 0 w 2066223"/>
              <a:gd name="connsiteY1" fmla="*/ 0 h 1925052"/>
              <a:gd name="connsiteX2" fmla="*/ 2066223 w 2066223"/>
              <a:gd name="connsiteY2" fmla="*/ 1925052 h 1925052"/>
              <a:gd name="connsiteX3" fmla="*/ 0 w 2066223"/>
              <a:gd name="connsiteY3" fmla="*/ 1925052 h 1925052"/>
              <a:gd name="connsiteX0-1" fmla="*/ 0 w 2066223"/>
              <a:gd name="connsiteY0-2" fmla="*/ 1925052 h 1925052"/>
              <a:gd name="connsiteX1-3" fmla="*/ 0 w 2066223"/>
              <a:gd name="connsiteY1-4" fmla="*/ 0 h 1925052"/>
              <a:gd name="connsiteX2-5" fmla="*/ 2066223 w 2066223"/>
              <a:gd name="connsiteY2-6" fmla="*/ 1925052 h 1925052"/>
              <a:gd name="connsiteX3-7" fmla="*/ 0 w 2066223"/>
              <a:gd name="connsiteY3-8" fmla="*/ 1925052 h 1925052"/>
              <a:gd name="connsiteX0-9" fmla="*/ 0 w 2066223"/>
              <a:gd name="connsiteY0-10" fmla="*/ 1925052 h 1925052"/>
              <a:gd name="connsiteX1-11" fmla="*/ 0 w 2066223"/>
              <a:gd name="connsiteY1-12" fmla="*/ 0 h 1925052"/>
              <a:gd name="connsiteX2-13" fmla="*/ 2066223 w 2066223"/>
              <a:gd name="connsiteY2-14" fmla="*/ 1925052 h 1925052"/>
              <a:gd name="connsiteX3-15" fmla="*/ 0 w 2066223"/>
              <a:gd name="connsiteY3-16" fmla="*/ 1925052 h 1925052"/>
              <a:gd name="connsiteX0-17" fmla="*/ 0 w 2066223"/>
              <a:gd name="connsiteY0-18" fmla="*/ 1925052 h 1925052"/>
              <a:gd name="connsiteX1-19" fmla="*/ 0 w 2066223"/>
              <a:gd name="connsiteY1-20" fmla="*/ 0 h 1925052"/>
              <a:gd name="connsiteX2-21" fmla="*/ 2066223 w 2066223"/>
              <a:gd name="connsiteY2-22" fmla="*/ 1925052 h 1925052"/>
              <a:gd name="connsiteX3-23" fmla="*/ 0 w 2066223"/>
              <a:gd name="connsiteY3-24" fmla="*/ 1925052 h 1925052"/>
              <a:gd name="connsiteX0-25" fmla="*/ 0 w 2066223"/>
              <a:gd name="connsiteY0-26" fmla="*/ 1925052 h 1925052"/>
              <a:gd name="connsiteX1-27" fmla="*/ 0 w 2066223"/>
              <a:gd name="connsiteY1-28" fmla="*/ 0 h 1925052"/>
              <a:gd name="connsiteX2-29" fmla="*/ 2066223 w 2066223"/>
              <a:gd name="connsiteY2-30" fmla="*/ 1925052 h 1925052"/>
              <a:gd name="connsiteX3-31" fmla="*/ 0 w 2066223"/>
              <a:gd name="connsiteY3-32" fmla="*/ 1925052 h 1925052"/>
              <a:gd name="connsiteX0-33" fmla="*/ 0 w 2066223"/>
              <a:gd name="connsiteY0-34" fmla="*/ 1925052 h 1925052"/>
              <a:gd name="connsiteX1-35" fmla="*/ 0 w 2066223"/>
              <a:gd name="connsiteY1-36" fmla="*/ 0 h 1925052"/>
              <a:gd name="connsiteX2-37" fmla="*/ 2066223 w 2066223"/>
              <a:gd name="connsiteY2-38" fmla="*/ 1925052 h 1925052"/>
              <a:gd name="connsiteX3-39" fmla="*/ 0 w 2066223"/>
              <a:gd name="connsiteY3-40" fmla="*/ 1925052 h 1925052"/>
              <a:gd name="connsiteX0-41" fmla="*/ 0 w 2066223"/>
              <a:gd name="connsiteY0-42" fmla="*/ 1925052 h 1925052"/>
              <a:gd name="connsiteX1-43" fmla="*/ 0 w 2066223"/>
              <a:gd name="connsiteY1-44" fmla="*/ 0 h 1925052"/>
              <a:gd name="connsiteX2-45" fmla="*/ 2066223 w 2066223"/>
              <a:gd name="connsiteY2-46" fmla="*/ 1925052 h 1925052"/>
              <a:gd name="connsiteX3-47" fmla="*/ 0 w 2066223"/>
              <a:gd name="connsiteY3-48" fmla="*/ 1925052 h 19250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66223" h="1925052">
                <a:moveTo>
                  <a:pt x="0" y="1925052"/>
                </a:moveTo>
                <a:lnTo>
                  <a:pt x="0" y="0"/>
                </a:lnTo>
                <a:cubicBezTo>
                  <a:pt x="332607" y="1017069"/>
                  <a:pt x="1040598" y="1620251"/>
                  <a:pt x="2066223" y="1925052"/>
                </a:cubicBezTo>
                <a:lnTo>
                  <a:pt x="0" y="1925052"/>
                </a:lnTo>
                <a:close/>
              </a:path>
            </a:pathLst>
          </a:custGeom>
          <a:solidFill>
            <a:srgbClr val="63A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17" descr="院系所列表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75" y="1606550"/>
            <a:ext cx="11804650" cy="4799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7" name="TextBox 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 txBox="1"/>
          <p:nvPr/>
        </p:nvSpPr>
        <p:spPr>
          <a:xfrm>
            <a:off x="1041400" y="523875"/>
            <a:ext cx="233997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基础数据录入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院系所</a:t>
            </a:r>
          </a:p>
        </p:txBody>
      </p:sp>
      <p:sp>
        <p:nvSpPr>
          <p:cNvPr id="44" name="任意多边形: 形状 46"/>
          <p:cNvSpPr/>
          <p:nvPr/>
        </p:nvSpPr>
        <p:spPr>
          <a:xfrm>
            <a:off x="677863" y="715963"/>
            <a:ext cx="254000" cy="254000"/>
          </a:xfrm>
          <a:custGeom>
            <a:avLst/>
            <a:gdLst>
              <a:gd name="connsiteX0" fmla="*/ 316148 w 316148"/>
              <a:gd name="connsiteY0" fmla="*/ 158074 h 316148"/>
              <a:gd name="connsiteX1" fmla="*/ 158074 w 316148"/>
              <a:gd name="connsiteY1" fmla="*/ 316148 h 316148"/>
              <a:gd name="connsiteX2" fmla="*/ 0 w 316148"/>
              <a:gd name="connsiteY2" fmla="*/ 158074 h 316148"/>
              <a:gd name="connsiteX3" fmla="*/ 158074 w 316148"/>
              <a:gd name="connsiteY3" fmla="*/ 0 h 316148"/>
              <a:gd name="connsiteX4" fmla="*/ 316148 w 316148"/>
              <a:gd name="connsiteY4" fmla="*/ 158074 h 31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148" h="316148">
                <a:moveTo>
                  <a:pt x="316148" y="158074"/>
                </a:moveTo>
                <a:cubicBezTo>
                  <a:pt x="316148" y="245376"/>
                  <a:pt x="245376" y="316148"/>
                  <a:pt x="158074" y="316148"/>
                </a:cubicBezTo>
                <a:cubicBezTo>
                  <a:pt x="70772" y="316148"/>
                  <a:pt x="0" y="245376"/>
                  <a:pt x="0" y="158074"/>
                </a:cubicBezTo>
                <a:cubicBezTo>
                  <a:pt x="0" y="70772"/>
                  <a:pt x="70772" y="0"/>
                  <a:pt x="158074" y="0"/>
                </a:cubicBezTo>
                <a:cubicBezTo>
                  <a:pt x="245376" y="0"/>
                  <a:pt x="316148" y="70772"/>
                  <a:pt x="316148" y="158074"/>
                </a:cubicBezTo>
                <a:close/>
              </a:path>
            </a:pathLst>
          </a:custGeom>
          <a:solidFill>
            <a:srgbClr val="8E0BF4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810BDD">
                <a:alpha val="74902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45" name="任意多边形: 形状 47"/>
          <p:cNvSpPr/>
          <p:nvPr/>
        </p:nvSpPr>
        <p:spPr>
          <a:xfrm>
            <a:off x="436563" y="523875"/>
            <a:ext cx="347663" cy="349250"/>
          </a:xfrm>
          <a:custGeom>
            <a:avLst/>
            <a:gdLst>
              <a:gd name="connsiteX0" fmla="*/ 434704 w 434703"/>
              <a:gd name="connsiteY0" fmla="*/ 217352 h 434703"/>
              <a:gd name="connsiteX1" fmla="*/ 217352 w 434703"/>
              <a:gd name="connsiteY1" fmla="*/ 434704 h 434703"/>
              <a:gd name="connsiteX2" fmla="*/ 0 w 434703"/>
              <a:gd name="connsiteY2" fmla="*/ 217352 h 434703"/>
              <a:gd name="connsiteX3" fmla="*/ 217352 w 434703"/>
              <a:gd name="connsiteY3" fmla="*/ 0 h 434703"/>
              <a:gd name="connsiteX4" fmla="*/ 434704 w 434703"/>
              <a:gd name="connsiteY4" fmla="*/ 217352 h 43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703" h="434703">
                <a:moveTo>
                  <a:pt x="434704" y="217352"/>
                </a:moveTo>
                <a:cubicBezTo>
                  <a:pt x="434704" y="337392"/>
                  <a:pt x="337392" y="434704"/>
                  <a:pt x="217352" y="434704"/>
                </a:cubicBezTo>
                <a:cubicBezTo>
                  <a:pt x="97312" y="434704"/>
                  <a:pt x="0" y="337392"/>
                  <a:pt x="0" y="217352"/>
                </a:cubicBezTo>
                <a:cubicBezTo>
                  <a:pt x="0" y="97312"/>
                  <a:pt x="97312" y="0"/>
                  <a:pt x="217352" y="0"/>
                </a:cubicBezTo>
                <a:cubicBezTo>
                  <a:pt x="337392" y="0"/>
                  <a:pt x="434704" y="97312"/>
                  <a:pt x="434704" y="217352"/>
                </a:cubicBezTo>
                <a:close/>
              </a:path>
            </a:pathLst>
          </a:custGeom>
          <a:solidFill>
            <a:srgbClr val="FF9416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E68515">
                <a:alpha val="75000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106" name="直角三角形 8"/>
          <p:cNvSpPr/>
          <p:nvPr/>
        </p:nvSpPr>
        <p:spPr>
          <a:xfrm flipH="1">
            <a:off x="10125075" y="4932363"/>
            <a:ext cx="2066925" cy="1925638"/>
          </a:xfrm>
          <a:custGeom>
            <a:avLst/>
            <a:gdLst>
              <a:gd name="connsiteX0" fmla="*/ 0 w 2066223"/>
              <a:gd name="connsiteY0" fmla="*/ 1925052 h 1925052"/>
              <a:gd name="connsiteX1" fmla="*/ 0 w 2066223"/>
              <a:gd name="connsiteY1" fmla="*/ 0 h 1925052"/>
              <a:gd name="connsiteX2" fmla="*/ 2066223 w 2066223"/>
              <a:gd name="connsiteY2" fmla="*/ 1925052 h 1925052"/>
              <a:gd name="connsiteX3" fmla="*/ 0 w 2066223"/>
              <a:gd name="connsiteY3" fmla="*/ 1925052 h 1925052"/>
              <a:gd name="connsiteX0-1" fmla="*/ 0 w 2066223"/>
              <a:gd name="connsiteY0-2" fmla="*/ 1925052 h 1925052"/>
              <a:gd name="connsiteX1-3" fmla="*/ 0 w 2066223"/>
              <a:gd name="connsiteY1-4" fmla="*/ 0 h 1925052"/>
              <a:gd name="connsiteX2-5" fmla="*/ 2066223 w 2066223"/>
              <a:gd name="connsiteY2-6" fmla="*/ 1925052 h 1925052"/>
              <a:gd name="connsiteX3-7" fmla="*/ 0 w 2066223"/>
              <a:gd name="connsiteY3-8" fmla="*/ 1925052 h 1925052"/>
              <a:gd name="connsiteX0-9" fmla="*/ 0 w 2066223"/>
              <a:gd name="connsiteY0-10" fmla="*/ 1925052 h 1925052"/>
              <a:gd name="connsiteX1-11" fmla="*/ 0 w 2066223"/>
              <a:gd name="connsiteY1-12" fmla="*/ 0 h 1925052"/>
              <a:gd name="connsiteX2-13" fmla="*/ 2066223 w 2066223"/>
              <a:gd name="connsiteY2-14" fmla="*/ 1925052 h 1925052"/>
              <a:gd name="connsiteX3-15" fmla="*/ 0 w 2066223"/>
              <a:gd name="connsiteY3-16" fmla="*/ 1925052 h 1925052"/>
              <a:gd name="connsiteX0-17" fmla="*/ 0 w 2066223"/>
              <a:gd name="connsiteY0-18" fmla="*/ 1925052 h 1925052"/>
              <a:gd name="connsiteX1-19" fmla="*/ 0 w 2066223"/>
              <a:gd name="connsiteY1-20" fmla="*/ 0 h 1925052"/>
              <a:gd name="connsiteX2-21" fmla="*/ 2066223 w 2066223"/>
              <a:gd name="connsiteY2-22" fmla="*/ 1925052 h 1925052"/>
              <a:gd name="connsiteX3-23" fmla="*/ 0 w 2066223"/>
              <a:gd name="connsiteY3-24" fmla="*/ 1925052 h 1925052"/>
              <a:gd name="connsiteX0-25" fmla="*/ 0 w 2066223"/>
              <a:gd name="connsiteY0-26" fmla="*/ 1925052 h 1925052"/>
              <a:gd name="connsiteX1-27" fmla="*/ 0 w 2066223"/>
              <a:gd name="connsiteY1-28" fmla="*/ 0 h 1925052"/>
              <a:gd name="connsiteX2-29" fmla="*/ 2066223 w 2066223"/>
              <a:gd name="connsiteY2-30" fmla="*/ 1925052 h 1925052"/>
              <a:gd name="connsiteX3-31" fmla="*/ 0 w 2066223"/>
              <a:gd name="connsiteY3-32" fmla="*/ 1925052 h 1925052"/>
              <a:gd name="connsiteX0-33" fmla="*/ 0 w 2066223"/>
              <a:gd name="connsiteY0-34" fmla="*/ 1925052 h 1925052"/>
              <a:gd name="connsiteX1-35" fmla="*/ 0 w 2066223"/>
              <a:gd name="connsiteY1-36" fmla="*/ 0 h 1925052"/>
              <a:gd name="connsiteX2-37" fmla="*/ 2066223 w 2066223"/>
              <a:gd name="connsiteY2-38" fmla="*/ 1925052 h 1925052"/>
              <a:gd name="connsiteX3-39" fmla="*/ 0 w 2066223"/>
              <a:gd name="connsiteY3-40" fmla="*/ 1925052 h 1925052"/>
              <a:gd name="connsiteX0-41" fmla="*/ 0 w 2066223"/>
              <a:gd name="connsiteY0-42" fmla="*/ 1925052 h 1925052"/>
              <a:gd name="connsiteX1-43" fmla="*/ 0 w 2066223"/>
              <a:gd name="connsiteY1-44" fmla="*/ 0 h 1925052"/>
              <a:gd name="connsiteX2-45" fmla="*/ 2066223 w 2066223"/>
              <a:gd name="connsiteY2-46" fmla="*/ 1925052 h 1925052"/>
              <a:gd name="connsiteX3-47" fmla="*/ 0 w 2066223"/>
              <a:gd name="connsiteY3-48" fmla="*/ 1925052 h 19250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66223" h="1925052">
                <a:moveTo>
                  <a:pt x="0" y="1925052"/>
                </a:moveTo>
                <a:lnTo>
                  <a:pt x="0" y="0"/>
                </a:lnTo>
                <a:cubicBezTo>
                  <a:pt x="332607" y="1017069"/>
                  <a:pt x="1040598" y="1620251"/>
                  <a:pt x="2066223" y="1925052"/>
                </a:cubicBezTo>
                <a:lnTo>
                  <a:pt x="0" y="1925052"/>
                </a:lnTo>
                <a:close/>
              </a:path>
            </a:pathLst>
          </a:custGeom>
          <a:solidFill>
            <a:srgbClr val="63A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15" name="图片 14" descr="院系所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675" y="1539875"/>
            <a:ext cx="10447338" cy="4865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 descr="导入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863" y="1539875"/>
            <a:ext cx="5721350" cy="4984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428875" y="984250"/>
            <a:ext cx="9086850" cy="553243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33795" name="TextBox 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 txBox="1"/>
          <p:nvPr/>
        </p:nvSpPr>
        <p:spPr>
          <a:xfrm>
            <a:off x="1041400" y="523875"/>
            <a:ext cx="15541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基础数据录入</a:t>
            </a:r>
          </a:p>
        </p:txBody>
      </p:sp>
      <p:sp>
        <p:nvSpPr>
          <p:cNvPr id="44" name="任意多边形: 形状 46"/>
          <p:cNvSpPr/>
          <p:nvPr/>
        </p:nvSpPr>
        <p:spPr>
          <a:xfrm>
            <a:off x="677863" y="715963"/>
            <a:ext cx="254000" cy="254000"/>
          </a:xfrm>
          <a:custGeom>
            <a:avLst/>
            <a:gdLst>
              <a:gd name="connsiteX0" fmla="*/ 316148 w 316148"/>
              <a:gd name="connsiteY0" fmla="*/ 158074 h 316148"/>
              <a:gd name="connsiteX1" fmla="*/ 158074 w 316148"/>
              <a:gd name="connsiteY1" fmla="*/ 316148 h 316148"/>
              <a:gd name="connsiteX2" fmla="*/ 0 w 316148"/>
              <a:gd name="connsiteY2" fmla="*/ 158074 h 316148"/>
              <a:gd name="connsiteX3" fmla="*/ 158074 w 316148"/>
              <a:gd name="connsiteY3" fmla="*/ 0 h 316148"/>
              <a:gd name="connsiteX4" fmla="*/ 316148 w 316148"/>
              <a:gd name="connsiteY4" fmla="*/ 158074 h 31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148" h="316148">
                <a:moveTo>
                  <a:pt x="316148" y="158074"/>
                </a:moveTo>
                <a:cubicBezTo>
                  <a:pt x="316148" y="245376"/>
                  <a:pt x="245376" y="316148"/>
                  <a:pt x="158074" y="316148"/>
                </a:cubicBezTo>
                <a:cubicBezTo>
                  <a:pt x="70772" y="316148"/>
                  <a:pt x="0" y="245376"/>
                  <a:pt x="0" y="158074"/>
                </a:cubicBezTo>
                <a:cubicBezTo>
                  <a:pt x="0" y="70772"/>
                  <a:pt x="70772" y="0"/>
                  <a:pt x="158074" y="0"/>
                </a:cubicBezTo>
                <a:cubicBezTo>
                  <a:pt x="245376" y="0"/>
                  <a:pt x="316148" y="70772"/>
                  <a:pt x="316148" y="158074"/>
                </a:cubicBezTo>
                <a:close/>
              </a:path>
            </a:pathLst>
          </a:custGeom>
          <a:solidFill>
            <a:srgbClr val="8E0BF4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810BDD">
                <a:alpha val="74902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45" name="任意多边形: 形状 47"/>
          <p:cNvSpPr/>
          <p:nvPr/>
        </p:nvSpPr>
        <p:spPr>
          <a:xfrm>
            <a:off x="436563" y="523875"/>
            <a:ext cx="347663" cy="349250"/>
          </a:xfrm>
          <a:custGeom>
            <a:avLst/>
            <a:gdLst>
              <a:gd name="connsiteX0" fmla="*/ 434704 w 434703"/>
              <a:gd name="connsiteY0" fmla="*/ 217352 h 434703"/>
              <a:gd name="connsiteX1" fmla="*/ 217352 w 434703"/>
              <a:gd name="connsiteY1" fmla="*/ 434704 h 434703"/>
              <a:gd name="connsiteX2" fmla="*/ 0 w 434703"/>
              <a:gd name="connsiteY2" fmla="*/ 217352 h 434703"/>
              <a:gd name="connsiteX3" fmla="*/ 217352 w 434703"/>
              <a:gd name="connsiteY3" fmla="*/ 0 h 434703"/>
              <a:gd name="connsiteX4" fmla="*/ 434704 w 434703"/>
              <a:gd name="connsiteY4" fmla="*/ 217352 h 43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703" h="434703">
                <a:moveTo>
                  <a:pt x="434704" y="217352"/>
                </a:moveTo>
                <a:cubicBezTo>
                  <a:pt x="434704" y="337392"/>
                  <a:pt x="337392" y="434704"/>
                  <a:pt x="217352" y="434704"/>
                </a:cubicBezTo>
                <a:cubicBezTo>
                  <a:pt x="97312" y="434704"/>
                  <a:pt x="0" y="337392"/>
                  <a:pt x="0" y="217352"/>
                </a:cubicBezTo>
                <a:cubicBezTo>
                  <a:pt x="0" y="97312"/>
                  <a:pt x="97312" y="0"/>
                  <a:pt x="217352" y="0"/>
                </a:cubicBezTo>
                <a:cubicBezTo>
                  <a:pt x="337392" y="0"/>
                  <a:pt x="434704" y="97312"/>
                  <a:pt x="434704" y="217352"/>
                </a:cubicBezTo>
                <a:close/>
              </a:path>
            </a:pathLst>
          </a:custGeom>
          <a:solidFill>
            <a:srgbClr val="FF9416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E68515">
                <a:alpha val="75000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33798" name="文本框 22"/>
          <p:cNvSpPr txBox="1"/>
          <p:nvPr/>
        </p:nvSpPr>
        <p:spPr>
          <a:xfrm>
            <a:off x="436563" y="1230313"/>
            <a:ext cx="944562" cy="2460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学校基本信息</a:t>
            </a:r>
          </a:p>
        </p:txBody>
      </p:sp>
      <p:sp>
        <p:nvSpPr>
          <p:cNvPr id="33799" name="文本框 56"/>
          <p:cNvSpPr txBox="1"/>
          <p:nvPr/>
        </p:nvSpPr>
        <p:spPr>
          <a:xfrm>
            <a:off x="436563" y="1670050"/>
            <a:ext cx="1071562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年度非项目经费</a:t>
            </a:r>
          </a:p>
        </p:txBody>
      </p:sp>
      <p:sp>
        <p:nvSpPr>
          <p:cNvPr id="33800" name="文本框 57"/>
          <p:cNvSpPr txBox="1"/>
          <p:nvPr/>
        </p:nvSpPr>
        <p:spPr>
          <a:xfrm>
            <a:off x="436563" y="2152650"/>
            <a:ext cx="1071562" cy="2460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院系所单位信息</a:t>
            </a:r>
          </a:p>
        </p:txBody>
      </p:sp>
      <p:sp>
        <p:nvSpPr>
          <p:cNvPr id="33801" name="文本框 2"/>
          <p:cNvSpPr txBox="1"/>
          <p:nvPr/>
        </p:nvSpPr>
        <p:spPr>
          <a:xfrm>
            <a:off x="436563" y="2641600"/>
            <a:ext cx="1404937" cy="3381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600" b="1" dirty="0">
                <a:solidFill>
                  <a:srgbClr val="63AB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研究机构信息</a:t>
            </a:r>
          </a:p>
        </p:txBody>
      </p:sp>
      <p:sp>
        <p:nvSpPr>
          <p:cNvPr id="33802" name="文本框 3"/>
          <p:cNvSpPr txBox="1"/>
          <p:nvPr/>
        </p:nvSpPr>
        <p:spPr>
          <a:xfrm>
            <a:off x="436563" y="3725863"/>
            <a:ext cx="944562" cy="2460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科研项目信息</a:t>
            </a:r>
          </a:p>
        </p:txBody>
      </p:sp>
      <p:sp>
        <p:nvSpPr>
          <p:cNvPr id="33803" name="文本框 5"/>
          <p:cNvSpPr txBox="1"/>
          <p:nvPr/>
        </p:nvSpPr>
        <p:spPr>
          <a:xfrm>
            <a:off x="436563" y="3227388"/>
            <a:ext cx="1198562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社科活动人员信息</a:t>
            </a:r>
          </a:p>
        </p:txBody>
      </p:sp>
      <p:sp>
        <p:nvSpPr>
          <p:cNvPr id="33804" name="文本框 6"/>
          <p:cNvSpPr txBox="1"/>
          <p:nvPr/>
        </p:nvSpPr>
        <p:spPr>
          <a:xfrm>
            <a:off x="436563" y="4225925"/>
            <a:ext cx="1992312" cy="244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科研成果信息</a:t>
            </a:r>
          </a:p>
        </p:txBody>
      </p:sp>
      <p:sp>
        <p:nvSpPr>
          <p:cNvPr id="33805" name="文本框 7"/>
          <p:cNvSpPr txBox="1"/>
          <p:nvPr/>
        </p:nvSpPr>
        <p:spPr>
          <a:xfrm>
            <a:off x="436563" y="4724400"/>
            <a:ext cx="944562" cy="2460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成果获奖信息</a:t>
            </a:r>
          </a:p>
        </p:txBody>
      </p:sp>
      <p:sp>
        <p:nvSpPr>
          <p:cNvPr id="33806" name="文本框 30"/>
          <p:cNvSpPr txBox="1"/>
          <p:nvPr/>
        </p:nvSpPr>
        <p:spPr>
          <a:xfrm>
            <a:off x="436563" y="5722938"/>
            <a:ext cx="944562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学术交流情况</a:t>
            </a:r>
          </a:p>
        </p:txBody>
      </p:sp>
      <p:sp>
        <p:nvSpPr>
          <p:cNvPr id="33807" name="文本框 31"/>
          <p:cNvSpPr txBox="1"/>
          <p:nvPr/>
        </p:nvSpPr>
        <p:spPr>
          <a:xfrm>
            <a:off x="436563" y="5224463"/>
            <a:ext cx="690562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专利情况</a:t>
            </a:r>
          </a:p>
        </p:txBody>
      </p:sp>
      <p:sp>
        <p:nvSpPr>
          <p:cNvPr id="5" name="等腰三角形 4"/>
          <p:cNvSpPr/>
          <p:nvPr/>
        </p:nvSpPr>
        <p:spPr>
          <a:xfrm rot="5400000">
            <a:off x="1889125" y="2722563"/>
            <a:ext cx="169863" cy="141288"/>
          </a:xfrm>
          <a:prstGeom prst="triangle">
            <a:avLst/>
          </a:prstGeom>
          <a:solidFill>
            <a:srgbClr val="63A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chemeClr val="accent2"/>
              </a:solidFill>
            </a:endParaRPr>
          </a:p>
        </p:txBody>
      </p:sp>
      <p:sp>
        <p:nvSpPr>
          <p:cNvPr id="33809" name="Shape 302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2595563" y="1069975"/>
            <a:ext cx="8758237" cy="736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根据导航栏或首页导航进入研究机构列表页面，点击新增按钮，进入研究机构新增页面，此页面数据是报表4的全部数据来源。</a:t>
            </a:r>
          </a:p>
        </p:txBody>
      </p:sp>
      <p:sp>
        <p:nvSpPr>
          <p:cNvPr id="33810" name="Shape 302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2595563" y="1746250"/>
            <a:ext cx="7959725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2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注意：</a:t>
            </a:r>
            <a:r>
              <a:rPr lang="zh-CN" altLang="zh-CN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研究机构新增页面分基本信息和科研管理两个标签页，两个标签页的数据都要填，如果科研管理里面数据都为零，报表4将不会统计改机构数据。</a:t>
            </a:r>
          </a:p>
        </p:txBody>
      </p:sp>
      <p:pic>
        <p:nvPicPr>
          <p:cNvPr id="33811" name="图片 1" descr="研究机构列表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563" y="2708275"/>
            <a:ext cx="8624887" cy="2208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 descr="研究机构基本信息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5488" y="2387600"/>
            <a:ext cx="5286375" cy="3973513"/>
          </a:xfrm>
          <a:prstGeom prst="rect">
            <a:avLst/>
          </a:prstGeom>
          <a:effectLst>
            <a:outerShdw blurRad="635000" dist="38100" dir="5400000" algn="t" rotWithShape="0">
              <a:srgbClr val="EB6100">
                <a:alpha val="16000"/>
              </a:srgbClr>
            </a:outerShdw>
          </a:effectLst>
        </p:spPr>
      </p:pic>
      <p:pic>
        <p:nvPicPr>
          <p:cNvPr id="15" name="图片 14" descr="研究机构科研管理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4500" y="2735263"/>
            <a:ext cx="5848350" cy="3343275"/>
          </a:xfrm>
          <a:prstGeom prst="rect">
            <a:avLst/>
          </a:prstGeom>
          <a:effectLst>
            <a:outerShdw blurRad="495300" dist="114300" dir="5400000" algn="ctr" rotWithShape="0">
              <a:srgbClr val="EB6100">
                <a:alpha val="17000"/>
              </a:srgbClr>
            </a:outerShdw>
          </a:effectLst>
        </p:spPr>
      </p:pic>
      <p:sp>
        <p:nvSpPr>
          <p:cNvPr id="106" name="直角三角形 8"/>
          <p:cNvSpPr/>
          <p:nvPr/>
        </p:nvSpPr>
        <p:spPr>
          <a:xfrm flipH="1">
            <a:off x="10125075" y="4932363"/>
            <a:ext cx="2066925" cy="1925638"/>
          </a:xfrm>
          <a:custGeom>
            <a:avLst/>
            <a:gdLst>
              <a:gd name="connsiteX0" fmla="*/ 0 w 2066223"/>
              <a:gd name="connsiteY0" fmla="*/ 1925052 h 1925052"/>
              <a:gd name="connsiteX1" fmla="*/ 0 w 2066223"/>
              <a:gd name="connsiteY1" fmla="*/ 0 h 1925052"/>
              <a:gd name="connsiteX2" fmla="*/ 2066223 w 2066223"/>
              <a:gd name="connsiteY2" fmla="*/ 1925052 h 1925052"/>
              <a:gd name="connsiteX3" fmla="*/ 0 w 2066223"/>
              <a:gd name="connsiteY3" fmla="*/ 1925052 h 1925052"/>
              <a:gd name="connsiteX0-1" fmla="*/ 0 w 2066223"/>
              <a:gd name="connsiteY0-2" fmla="*/ 1925052 h 1925052"/>
              <a:gd name="connsiteX1-3" fmla="*/ 0 w 2066223"/>
              <a:gd name="connsiteY1-4" fmla="*/ 0 h 1925052"/>
              <a:gd name="connsiteX2-5" fmla="*/ 2066223 w 2066223"/>
              <a:gd name="connsiteY2-6" fmla="*/ 1925052 h 1925052"/>
              <a:gd name="connsiteX3-7" fmla="*/ 0 w 2066223"/>
              <a:gd name="connsiteY3-8" fmla="*/ 1925052 h 1925052"/>
              <a:gd name="connsiteX0-9" fmla="*/ 0 w 2066223"/>
              <a:gd name="connsiteY0-10" fmla="*/ 1925052 h 1925052"/>
              <a:gd name="connsiteX1-11" fmla="*/ 0 w 2066223"/>
              <a:gd name="connsiteY1-12" fmla="*/ 0 h 1925052"/>
              <a:gd name="connsiteX2-13" fmla="*/ 2066223 w 2066223"/>
              <a:gd name="connsiteY2-14" fmla="*/ 1925052 h 1925052"/>
              <a:gd name="connsiteX3-15" fmla="*/ 0 w 2066223"/>
              <a:gd name="connsiteY3-16" fmla="*/ 1925052 h 1925052"/>
              <a:gd name="connsiteX0-17" fmla="*/ 0 w 2066223"/>
              <a:gd name="connsiteY0-18" fmla="*/ 1925052 h 1925052"/>
              <a:gd name="connsiteX1-19" fmla="*/ 0 w 2066223"/>
              <a:gd name="connsiteY1-20" fmla="*/ 0 h 1925052"/>
              <a:gd name="connsiteX2-21" fmla="*/ 2066223 w 2066223"/>
              <a:gd name="connsiteY2-22" fmla="*/ 1925052 h 1925052"/>
              <a:gd name="connsiteX3-23" fmla="*/ 0 w 2066223"/>
              <a:gd name="connsiteY3-24" fmla="*/ 1925052 h 1925052"/>
              <a:gd name="connsiteX0-25" fmla="*/ 0 w 2066223"/>
              <a:gd name="connsiteY0-26" fmla="*/ 1925052 h 1925052"/>
              <a:gd name="connsiteX1-27" fmla="*/ 0 w 2066223"/>
              <a:gd name="connsiteY1-28" fmla="*/ 0 h 1925052"/>
              <a:gd name="connsiteX2-29" fmla="*/ 2066223 w 2066223"/>
              <a:gd name="connsiteY2-30" fmla="*/ 1925052 h 1925052"/>
              <a:gd name="connsiteX3-31" fmla="*/ 0 w 2066223"/>
              <a:gd name="connsiteY3-32" fmla="*/ 1925052 h 1925052"/>
              <a:gd name="connsiteX0-33" fmla="*/ 0 w 2066223"/>
              <a:gd name="connsiteY0-34" fmla="*/ 1925052 h 1925052"/>
              <a:gd name="connsiteX1-35" fmla="*/ 0 w 2066223"/>
              <a:gd name="connsiteY1-36" fmla="*/ 0 h 1925052"/>
              <a:gd name="connsiteX2-37" fmla="*/ 2066223 w 2066223"/>
              <a:gd name="connsiteY2-38" fmla="*/ 1925052 h 1925052"/>
              <a:gd name="connsiteX3-39" fmla="*/ 0 w 2066223"/>
              <a:gd name="connsiteY3-40" fmla="*/ 1925052 h 1925052"/>
              <a:gd name="connsiteX0-41" fmla="*/ 0 w 2066223"/>
              <a:gd name="connsiteY0-42" fmla="*/ 1925052 h 1925052"/>
              <a:gd name="connsiteX1-43" fmla="*/ 0 w 2066223"/>
              <a:gd name="connsiteY1-44" fmla="*/ 0 h 1925052"/>
              <a:gd name="connsiteX2-45" fmla="*/ 2066223 w 2066223"/>
              <a:gd name="connsiteY2-46" fmla="*/ 1925052 h 1925052"/>
              <a:gd name="connsiteX3-47" fmla="*/ 0 w 2066223"/>
              <a:gd name="connsiteY3-48" fmla="*/ 1925052 h 19250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66223" h="1925052">
                <a:moveTo>
                  <a:pt x="0" y="1925052"/>
                </a:moveTo>
                <a:lnTo>
                  <a:pt x="0" y="0"/>
                </a:lnTo>
                <a:cubicBezTo>
                  <a:pt x="332607" y="1017069"/>
                  <a:pt x="1040598" y="1620251"/>
                  <a:pt x="2066223" y="1925052"/>
                </a:cubicBezTo>
                <a:lnTo>
                  <a:pt x="0" y="1925052"/>
                </a:lnTo>
                <a:close/>
              </a:path>
            </a:pathLst>
          </a:custGeom>
          <a:solidFill>
            <a:srgbClr val="63A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 txBox="1"/>
          <p:nvPr/>
        </p:nvSpPr>
        <p:spPr>
          <a:xfrm>
            <a:off x="1041400" y="523875"/>
            <a:ext cx="256857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基础数据录入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研究机构</a:t>
            </a:r>
          </a:p>
        </p:txBody>
      </p:sp>
      <p:sp>
        <p:nvSpPr>
          <p:cNvPr id="44" name="任意多边形: 形状 46"/>
          <p:cNvSpPr/>
          <p:nvPr/>
        </p:nvSpPr>
        <p:spPr>
          <a:xfrm>
            <a:off x="677863" y="715963"/>
            <a:ext cx="254000" cy="254000"/>
          </a:xfrm>
          <a:custGeom>
            <a:avLst/>
            <a:gdLst>
              <a:gd name="connsiteX0" fmla="*/ 316148 w 316148"/>
              <a:gd name="connsiteY0" fmla="*/ 158074 h 316148"/>
              <a:gd name="connsiteX1" fmla="*/ 158074 w 316148"/>
              <a:gd name="connsiteY1" fmla="*/ 316148 h 316148"/>
              <a:gd name="connsiteX2" fmla="*/ 0 w 316148"/>
              <a:gd name="connsiteY2" fmla="*/ 158074 h 316148"/>
              <a:gd name="connsiteX3" fmla="*/ 158074 w 316148"/>
              <a:gd name="connsiteY3" fmla="*/ 0 h 316148"/>
              <a:gd name="connsiteX4" fmla="*/ 316148 w 316148"/>
              <a:gd name="connsiteY4" fmla="*/ 158074 h 31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148" h="316148">
                <a:moveTo>
                  <a:pt x="316148" y="158074"/>
                </a:moveTo>
                <a:cubicBezTo>
                  <a:pt x="316148" y="245376"/>
                  <a:pt x="245376" y="316148"/>
                  <a:pt x="158074" y="316148"/>
                </a:cubicBezTo>
                <a:cubicBezTo>
                  <a:pt x="70772" y="316148"/>
                  <a:pt x="0" y="245376"/>
                  <a:pt x="0" y="158074"/>
                </a:cubicBezTo>
                <a:cubicBezTo>
                  <a:pt x="0" y="70772"/>
                  <a:pt x="70772" y="0"/>
                  <a:pt x="158074" y="0"/>
                </a:cubicBezTo>
                <a:cubicBezTo>
                  <a:pt x="245376" y="0"/>
                  <a:pt x="316148" y="70772"/>
                  <a:pt x="316148" y="158074"/>
                </a:cubicBezTo>
                <a:close/>
              </a:path>
            </a:pathLst>
          </a:custGeom>
          <a:solidFill>
            <a:srgbClr val="8E0BF4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810BDD">
                <a:alpha val="74902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45" name="任意多边形: 形状 47"/>
          <p:cNvSpPr/>
          <p:nvPr/>
        </p:nvSpPr>
        <p:spPr>
          <a:xfrm>
            <a:off x="436563" y="523875"/>
            <a:ext cx="347663" cy="349250"/>
          </a:xfrm>
          <a:custGeom>
            <a:avLst/>
            <a:gdLst>
              <a:gd name="connsiteX0" fmla="*/ 434704 w 434703"/>
              <a:gd name="connsiteY0" fmla="*/ 217352 h 434703"/>
              <a:gd name="connsiteX1" fmla="*/ 217352 w 434703"/>
              <a:gd name="connsiteY1" fmla="*/ 434704 h 434703"/>
              <a:gd name="connsiteX2" fmla="*/ 0 w 434703"/>
              <a:gd name="connsiteY2" fmla="*/ 217352 h 434703"/>
              <a:gd name="connsiteX3" fmla="*/ 217352 w 434703"/>
              <a:gd name="connsiteY3" fmla="*/ 0 h 434703"/>
              <a:gd name="connsiteX4" fmla="*/ 434704 w 434703"/>
              <a:gd name="connsiteY4" fmla="*/ 217352 h 43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703" h="434703">
                <a:moveTo>
                  <a:pt x="434704" y="217352"/>
                </a:moveTo>
                <a:cubicBezTo>
                  <a:pt x="434704" y="337392"/>
                  <a:pt x="337392" y="434704"/>
                  <a:pt x="217352" y="434704"/>
                </a:cubicBezTo>
                <a:cubicBezTo>
                  <a:pt x="97312" y="434704"/>
                  <a:pt x="0" y="337392"/>
                  <a:pt x="0" y="217352"/>
                </a:cubicBezTo>
                <a:cubicBezTo>
                  <a:pt x="0" y="97312"/>
                  <a:pt x="97312" y="0"/>
                  <a:pt x="217352" y="0"/>
                </a:cubicBezTo>
                <a:cubicBezTo>
                  <a:pt x="337392" y="0"/>
                  <a:pt x="434704" y="97312"/>
                  <a:pt x="434704" y="217352"/>
                </a:cubicBezTo>
                <a:close/>
              </a:path>
            </a:pathLst>
          </a:custGeom>
          <a:solidFill>
            <a:srgbClr val="FF9416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E68515">
                <a:alpha val="75000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106" name="直角三角形 8"/>
          <p:cNvSpPr/>
          <p:nvPr/>
        </p:nvSpPr>
        <p:spPr>
          <a:xfrm flipH="1">
            <a:off x="10125075" y="4932363"/>
            <a:ext cx="2066925" cy="1925638"/>
          </a:xfrm>
          <a:custGeom>
            <a:avLst/>
            <a:gdLst>
              <a:gd name="connsiteX0" fmla="*/ 0 w 2066223"/>
              <a:gd name="connsiteY0" fmla="*/ 1925052 h 1925052"/>
              <a:gd name="connsiteX1" fmla="*/ 0 w 2066223"/>
              <a:gd name="connsiteY1" fmla="*/ 0 h 1925052"/>
              <a:gd name="connsiteX2" fmla="*/ 2066223 w 2066223"/>
              <a:gd name="connsiteY2" fmla="*/ 1925052 h 1925052"/>
              <a:gd name="connsiteX3" fmla="*/ 0 w 2066223"/>
              <a:gd name="connsiteY3" fmla="*/ 1925052 h 1925052"/>
              <a:gd name="connsiteX0-1" fmla="*/ 0 w 2066223"/>
              <a:gd name="connsiteY0-2" fmla="*/ 1925052 h 1925052"/>
              <a:gd name="connsiteX1-3" fmla="*/ 0 w 2066223"/>
              <a:gd name="connsiteY1-4" fmla="*/ 0 h 1925052"/>
              <a:gd name="connsiteX2-5" fmla="*/ 2066223 w 2066223"/>
              <a:gd name="connsiteY2-6" fmla="*/ 1925052 h 1925052"/>
              <a:gd name="connsiteX3-7" fmla="*/ 0 w 2066223"/>
              <a:gd name="connsiteY3-8" fmla="*/ 1925052 h 1925052"/>
              <a:gd name="connsiteX0-9" fmla="*/ 0 w 2066223"/>
              <a:gd name="connsiteY0-10" fmla="*/ 1925052 h 1925052"/>
              <a:gd name="connsiteX1-11" fmla="*/ 0 w 2066223"/>
              <a:gd name="connsiteY1-12" fmla="*/ 0 h 1925052"/>
              <a:gd name="connsiteX2-13" fmla="*/ 2066223 w 2066223"/>
              <a:gd name="connsiteY2-14" fmla="*/ 1925052 h 1925052"/>
              <a:gd name="connsiteX3-15" fmla="*/ 0 w 2066223"/>
              <a:gd name="connsiteY3-16" fmla="*/ 1925052 h 1925052"/>
              <a:gd name="connsiteX0-17" fmla="*/ 0 w 2066223"/>
              <a:gd name="connsiteY0-18" fmla="*/ 1925052 h 1925052"/>
              <a:gd name="connsiteX1-19" fmla="*/ 0 w 2066223"/>
              <a:gd name="connsiteY1-20" fmla="*/ 0 h 1925052"/>
              <a:gd name="connsiteX2-21" fmla="*/ 2066223 w 2066223"/>
              <a:gd name="connsiteY2-22" fmla="*/ 1925052 h 1925052"/>
              <a:gd name="connsiteX3-23" fmla="*/ 0 w 2066223"/>
              <a:gd name="connsiteY3-24" fmla="*/ 1925052 h 1925052"/>
              <a:gd name="connsiteX0-25" fmla="*/ 0 w 2066223"/>
              <a:gd name="connsiteY0-26" fmla="*/ 1925052 h 1925052"/>
              <a:gd name="connsiteX1-27" fmla="*/ 0 w 2066223"/>
              <a:gd name="connsiteY1-28" fmla="*/ 0 h 1925052"/>
              <a:gd name="connsiteX2-29" fmla="*/ 2066223 w 2066223"/>
              <a:gd name="connsiteY2-30" fmla="*/ 1925052 h 1925052"/>
              <a:gd name="connsiteX3-31" fmla="*/ 0 w 2066223"/>
              <a:gd name="connsiteY3-32" fmla="*/ 1925052 h 1925052"/>
              <a:gd name="connsiteX0-33" fmla="*/ 0 w 2066223"/>
              <a:gd name="connsiteY0-34" fmla="*/ 1925052 h 1925052"/>
              <a:gd name="connsiteX1-35" fmla="*/ 0 w 2066223"/>
              <a:gd name="connsiteY1-36" fmla="*/ 0 h 1925052"/>
              <a:gd name="connsiteX2-37" fmla="*/ 2066223 w 2066223"/>
              <a:gd name="connsiteY2-38" fmla="*/ 1925052 h 1925052"/>
              <a:gd name="connsiteX3-39" fmla="*/ 0 w 2066223"/>
              <a:gd name="connsiteY3-40" fmla="*/ 1925052 h 1925052"/>
              <a:gd name="connsiteX0-41" fmla="*/ 0 w 2066223"/>
              <a:gd name="connsiteY0-42" fmla="*/ 1925052 h 1925052"/>
              <a:gd name="connsiteX1-43" fmla="*/ 0 w 2066223"/>
              <a:gd name="connsiteY1-44" fmla="*/ 0 h 1925052"/>
              <a:gd name="connsiteX2-45" fmla="*/ 2066223 w 2066223"/>
              <a:gd name="connsiteY2-46" fmla="*/ 1925052 h 1925052"/>
              <a:gd name="connsiteX3-47" fmla="*/ 0 w 2066223"/>
              <a:gd name="connsiteY3-48" fmla="*/ 1925052 h 19250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66223" h="1925052">
                <a:moveTo>
                  <a:pt x="0" y="1925052"/>
                </a:moveTo>
                <a:lnTo>
                  <a:pt x="0" y="0"/>
                </a:lnTo>
                <a:cubicBezTo>
                  <a:pt x="332607" y="1017069"/>
                  <a:pt x="1040598" y="1620251"/>
                  <a:pt x="2066223" y="1925052"/>
                </a:cubicBezTo>
                <a:lnTo>
                  <a:pt x="0" y="1925052"/>
                </a:lnTo>
                <a:close/>
              </a:path>
            </a:pathLst>
          </a:custGeom>
          <a:solidFill>
            <a:srgbClr val="63A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35846" name="图片 8" descr="研究机构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3" y="1187450"/>
            <a:ext cx="11747500" cy="3744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 descr="研究机构基本信息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63" y="1208088"/>
            <a:ext cx="7321550" cy="5649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 descr="研究机构科研管理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775" y="1187450"/>
            <a:ext cx="9004300" cy="5060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428875" y="969963"/>
            <a:ext cx="9086850" cy="553243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37891" name="TextBox 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 txBox="1"/>
          <p:nvPr/>
        </p:nvSpPr>
        <p:spPr>
          <a:xfrm>
            <a:off x="1041400" y="523875"/>
            <a:ext cx="15541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基础数据录入</a:t>
            </a:r>
          </a:p>
        </p:txBody>
      </p:sp>
      <p:sp>
        <p:nvSpPr>
          <p:cNvPr id="44" name="任意多边形: 形状 46"/>
          <p:cNvSpPr/>
          <p:nvPr/>
        </p:nvSpPr>
        <p:spPr>
          <a:xfrm>
            <a:off x="677863" y="715963"/>
            <a:ext cx="254000" cy="254000"/>
          </a:xfrm>
          <a:custGeom>
            <a:avLst/>
            <a:gdLst>
              <a:gd name="connsiteX0" fmla="*/ 316148 w 316148"/>
              <a:gd name="connsiteY0" fmla="*/ 158074 h 316148"/>
              <a:gd name="connsiteX1" fmla="*/ 158074 w 316148"/>
              <a:gd name="connsiteY1" fmla="*/ 316148 h 316148"/>
              <a:gd name="connsiteX2" fmla="*/ 0 w 316148"/>
              <a:gd name="connsiteY2" fmla="*/ 158074 h 316148"/>
              <a:gd name="connsiteX3" fmla="*/ 158074 w 316148"/>
              <a:gd name="connsiteY3" fmla="*/ 0 h 316148"/>
              <a:gd name="connsiteX4" fmla="*/ 316148 w 316148"/>
              <a:gd name="connsiteY4" fmla="*/ 158074 h 31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148" h="316148">
                <a:moveTo>
                  <a:pt x="316148" y="158074"/>
                </a:moveTo>
                <a:cubicBezTo>
                  <a:pt x="316148" y="245376"/>
                  <a:pt x="245376" y="316148"/>
                  <a:pt x="158074" y="316148"/>
                </a:cubicBezTo>
                <a:cubicBezTo>
                  <a:pt x="70772" y="316148"/>
                  <a:pt x="0" y="245376"/>
                  <a:pt x="0" y="158074"/>
                </a:cubicBezTo>
                <a:cubicBezTo>
                  <a:pt x="0" y="70772"/>
                  <a:pt x="70772" y="0"/>
                  <a:pt x="158074" y="0"/>
                </a:cubicBezTo>
                <a:cubicBezTo>
                  <a:pt x="245376" y="0"/>
                  <a:pt x="316148" y="70772"/>
                  <a:pt x="316148" y="158074"/>
                </a:cubicBezTo>
                <a:close/>
              </a:path>
            </a:pathLst>
          </a:custGeom>
          <a:solidFill>
            <a:srgbClr val="8E0BF4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810BDD">
                <a:alpha val="74902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45" name="任意多边形: 形状 47"/>
          <p:cNvSpPr/>
          <p:nvPr/>
        </p:nvSpPr>
        <p:spPr>
          <a:xfrm>
            <a:off x="436563" y="523875"/>
            <a:ext cx="347663" cy="349250"/>
          </a:xfrm>
          <a:custGeom>
            <a:avLst/>
            <a:gdLst>
              <a:gd name="connsiteX0" fmla="*/ 434704 w 434703"/>
              <a:gd name="connsiteY0" fmla="*/ 217352 h 434703"/>
              <a:gd name="connsiteX1" fmla="*/ 217352 w 434703"/>
              <a:gd name="connsiteY1" fmla="*/ 434704 h 434703"/>
              <a:gd name="connsiteX2" fmla="*/ 0 w 434703"/>
              <a:gd name="connsiteY2" fmla="*/ 217352 h 434703"/>
              <a:gd name="connsiteX3" fmla="*/ 217352 w 434703"/>
              <a:gd name="connsiteY3" fmla="*/ 0 h 434703"/>
              <a:gd name="connsiteX4" fmla="*/ 434704 w 434703"/>
              <a:gd name="connsiteY4" fmla="*/ 217352 h 43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703" h="434703">
                <a:moveTo>
                  <a:pt x="434704" y="217352"/>
                </a:moveTo>
                <a:cubicBezTo>
                  <a:pt x="434704" y="337392"/>
                  <a:pt x="337392" y="434704"/>
                  <a:pt x="217352" y="434704"/>
                </a:cubicBezTo>
                <a:cubicBezTo>
                  <a:pt x="97312" y="434704"/>
                  <a:pt x="0" y="337392"/>
                  <a:pt x="0" y="217352"/>
                </a:cubicBezTo>
                <a:cubicBezTo>
                  <a:pt x="0" y="97312"/>
                  <a:pt x="97312" y="0"/>
                  <a:pt x="217352" y="0"/>
                </a:cubicBezTo>
                <a:cubicBezTo>
                  <a:pt x="337392" y="0"/>
                  <a:pt x="434704" y="97312"/>
                  <a:pt x="434704" y="217352"/>
                </a:cubicBezTo>
                <a:close/>
              </a:path>
            </a:pathLst>
          </a:custGeom>
          <a:solidFill>
            <a:srgbClr val="FF9416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E68515">
                <a:alpha val="75000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37894" name="文本框 22"/>
          <p:cNvSpPr txBox="1"/>
          <p:nvPr/>
        </p:nvSpPr>
        <p:spPr>
          <a:xfrm>
            <a:off x="436563" y="1230313"/>
            <a:ext cx="944562" cy="2460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学校基本信息</a:t>
            </a:r>
          </a:p>
        </p:txBody>
      </p:sp>
      <p:sp>
        <p:nvSpPr>
          <p:cNvPr id="37895" name="文本框 56"/>
          <p:cNvSpPr txBox="1"/>
          <p:nvPr/>
        </p:nvSpPr>
        <p:spPr>
          <a:xfrm>
            <a:off x="436563" y="1670050"/>
            <a:ext cx="1071562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年度非项目经费</a:t>
            </a:r>
          </a:p>
        </p:txBody>
      </p:sp>
      <p:sp>
        <p:nvSpPr>
          <p:cNvPr id="37896" name="文本框 57"/>
          <p:cNvSpPr txBox="1"/>
          <p:nvPr/>
        </p:nvSpPr>
        <p:spPr>
          <a:xfrm>
            <a:off x="436563" y="2152650"/>
            <a:ext cx="1071562" cy="2460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院系所单位信息</a:t>
            </a:r>
          </a:p>
        </p:txBody>
      </p:sp>
      <p:sp>
        <p:nvSpPr>
          <p:cNvPr id="37897" name="文本框 2"/>
          <p:cNvSpPr txBox="1"/>
          <p:nvPr/>
        </p:nvSpPr>
        <p:spPr>
          <a:xfrm>
            <a:off x="436563" y="2641600"/>
            <a:ext cx="944562" cy="2460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研究机构信息</a:t>
            </a:r>
          </a:p>
        </p:txBody>
      </p:sp>
      <p:sp>
        <p:nvSpPr>
          <p:cNvPr id="37898" name="文本框 3"/>
          <p:cNvSpPr txBox="1"/>
          <p:nvPr/>
        </p:nvSpPr>
        <p:spPr>
          <a:xfrm>
            <a:off x="436563" y="3725863"/>
            <a:ext cx="944562" cy="2460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科研项目信息</a:t>
            </a:r>
          </a:p>
        </p:txBody>
      </p:sp>
      <p:sp>
        <p:nvSpPr>
          <p:cNvPr id="37899" name="文本框 5"/>
          <p:cNvSpPr txBox="1"/>
          <p:nvPr/>
        </p:nvSpPr>
        <p:spPr>
          <a:xfrm>
            <a:off x="436563" y="3130550"/>
            <a:ext cx="1812925" cy="3381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600" b="1" dirty="0">
                <a:solidFill>
                  <a:srgbClr val="63AB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社科活动人员信息</a:t>
            </a:r>
          </a:p>
        </p:txBody>
      </p:sp>
      <p:sp>
        <p:nvSpPr>
          <p:cNvPr id="37900" name="文本框 6"/>
          <p:cNvSpPr txBox="1"/>
          <p:nvPr/>
        </p:nvSpPr>
        <p:spPr>
          <a:xfrm>
            <a:off x="436563" y="4225925"/>
            <a:ext cx="1992312" cy="244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科研成果信息</a:t>
            </a:r>
          </a:p>
        </p:txBody>
      </p:sp>
      <p:sp>
        <p:nvSpPr>
          <p:cNvPr id="37901" name="文本框 7"/>
          <p:cNvSpPr txBox="1"/>
          <p:nvPr/>
        </p:nvSpPr>
        <p:spPr>
          <a:xfrm>
            <a:off x="436563" y="4724400"/>
            <a:ext cx="944562" cy="2460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成果获奖信息</a:t>
            </a:r>
          </a:p>
        </p:txBody>
      </p:sp>
      <p:sp>
        <p:nvSpPr>
          <p:cNvPr id="37902" name="文本框 30"/>
          <p:cNvSpPr txBox="1"/>
          <p:nvPr/>
        </p:nvSpPr>
        <p:spPr>
          <a:xfrm>
            <a:off x="436563" y="5722938"/>
            <a:ext cx="944562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学术交流情况</a:t>
            </a:r>
          </a:p>
        </p:txBody>
      </p:sp>
      <p:sp>
        <p:nvSpPr>
          <p:cNvPr id="37903" name="文本框 31"/>
          <p:cNvSpPr txBox="1"/>
          <p:nvPr/>
        </p:nvSpPr>
        <p:spPr>
          <a:xfrm>
            <a:off x="436563" y="5224463"/>
            <a:ext cx="690562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专利情况</a:t>
            </a:r>
          </a:p>
        </p:txBody>
      </p:sp>
      <p:sp>
        <p:nvSpPr>
          <p:cNvPr id="5" name="等腰三角形 4"/>
          <p:cNvSpPr/>
          <p:nvPr/>
        </p:nvSpPr>
        <p:spPr>
          <a:xfrm rot="5400000">
            <a:off x="2199481" y="3209131"/>
            <a:ext cx="168275" cy="141288"/>
          </a:xfrm>
          <a:prstGeom prst="triangle">
            <a:avLst/>
          </a:prstGeom>
          <a:solidFill>
            <a:srgbClr val="63A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chemeClr val="accent2"/>
              </a:solidFill>
            </a:endParaRPr>
          </a:p>
        </p:txBody>
      </p:sp>
      <p:sp>
        <p:nvSpPr>
          <p:cNvPr id="37905" name="Shape 302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2595563" y="1069975"/>
            <a:ext cx="8758237" cy="412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人员新增分为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基本信息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和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详细信息两个标签页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，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基本信息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页面数据是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报表1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的全部数据来源。</a:t>
            </a:r>
          </a:p>
        </p:txBody>
      </p:sp>
      <p:sp>
        <p:nvSpPr>
          <p:cNvPr id="37906" name="Shape 302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2595563" y="1530350"/>
            <a:ext cx="8758237" cy="1384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人员信息需要填写的信息包括：</a:t>
            </a:r>
          </a:p>
          <a:p>
            <a:pPr>
              <a:lnSpc>
                <a:spcPct val="150000"/>
              </a:lnSpc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1、离退休人员、已调离人员、归属科技统计人员等，将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“是否统计”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改为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“否”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2、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编辑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人员信息，修改职称、学历、学位等信息变化。</a:t>
            </a:r>
          </a:p>
          <a:p>
            <a:pPr>
              <a:lnSpc>
                <a:spcPct val="150000"/>
              </a:lnSpc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3、统计年度新增人员，通过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新增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或者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导入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录入。</a:t>
            </a:r>
          </a:p>
        </p:txBody>
      </p:sp>
      <p:pic>
        <p:nvPicPr>
          <p:cNvPr id="37907" name="图片 15" descr="人员列表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563" y="3130550"/>
            <a:ext cx="8759825" cy="252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6" descr="人员新增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1475" y="2887663"/>
            <a:ext cx="5943600" cy="3611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17" descr="人员详细信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4713" y="2889250"/>
            <a:ext cx="4938712" cy="3613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6" name="直角三角形 8"/>
          <p:cNvSpPr/>
          <p:nvPr/>
        </p:nvSpPr>
        <p:spPr>
          <a:xfrm flipH="1">
            <a:off x="10125075" y="4932363"/>
            <a:ext cx="2066925" cy="1925638"/>
          </a:xfrm>
          <a:custGeom>
            <a:avLst/>
            <a:gdLst>
              <a:gd name="connsiteX0" fmla="*/ 0 w 2066223"/>
              <a:gd name="connsiteY0" fmla="*/ 1925052 h 1925052"/>
              <a:gd name="connsiteX1" fmla="*/ 0 w 2066223"/>
              <a:gd name="connsiteY1" fmla="*/ 0 h 1925052"/>
              <a:gd name="connsiteX2" fmla="*/ 2066223 w 2066223"/>
              <a:gd name="connsiteY2" fmla="*/ 1925052 h 1925052"/>
              <a:gd name="connsiteX3" fmla="*/ 0 w 2066223"/>
              <a:gd name="connsiteY3" fmla="*/ 1925052 h 1925052"/>
              <a:gd name="connsiteX0-1" fmla="*/ 0 w 2066223"/>
              <a:gd name="connsiteY0-2" fmla="*/ 1925052 h 1925052"/>
              <a:gd name="connsiteX1-3" fmla="*/ 0 w 2066223"/>
              <a:gd name="connsiteY1-4" fmla="*/ 0 h 1925052"/>
              <a:gd name="connsiteX2-5" fmla="*/ 2066223 w 2066223"/>
              <a:gd name="connsiteY2-6" fmla="*/ 1925052 h 1925052"/>
              <a:gd name="connsiteX3-7" fmla="*/ 0 w 2066223"/>
              <a:gd name="connsiteY3-8" fmla="*/ 1925052 h 1925052"/>
              <a:gd name="connsiteX0-9" fmla="*/ 0 w 2066223"/>
              <a:gd name="connsiteY0-10" fmla="*/ 1925052 h 1925052"/>
              <a:gd name="connsiteX1-11" fmla="*/ 0 w 2066223"/>
              <a:gd name="connsiteY1-12" fmla="*/ 0 h 1925052"/>
              <a:gd name="connsiteX2-13" fmla="*/ 2066223 w 2066223"/>
              <a:gd name="connsiteY2-14" fmla="*/ 1925052 h 1925052"/>
              <a:gd name="connsiteX3-15" fmla="*/ 0 w 2066223"/>
              <a:gd name="connsiteY3-16" fmla="*/ 1925052 h 1925052"/>
              <a:gd name="connsiteX0-17" fmla="*/ 0 w 2066223"/>
              <a:gd name="connsiteY0-18" fmla="*/ 1925052 h 1925052"/>
              <a:gd name="connsiteX1-19" fmla="*/ 0 w 2066223"/>
              <a:gd name="connsiteY1-20" fmla="*/ 0 h 1925052"/>
              <a:gd name="connsiteX2-21" fmla="*/ 2066223 w 2066223"/>
              <a:gd name="connsiteY2-22" fmla="*/ 1925052 h 1925052"/>
              <a:gd name="connsiteX3-23" fmla="*/ 0 w 2066223"/>
              <a:gd name="connsiteY3-24" fmla="*/ 1925052 h 1925052"/>
              <a:gd name="connsiteX0-25" fmla="*/ 0 w 2066223"/>
              <a:gd name="connsiteY0-26" fmla="*/ 1925052 h 1925052"/>
              <a:gd name="connsiteX1-27" fmla="*/ 0 w 2066223"/>
              <a:gd name="connsiteY1-28" fmla="*/ 0 h 1925052"/>
              <a:gd name="connsiteX2-29" fmla="*/ 2066223 w 2066223"/>
              <a:gd name="connsiteY2-30" fmla="*/ 1925052 h 1925052"/>
              <a:gd name="connsiteX3-31" fmla="*/ 0 w 2066223"/>
              <a:gd name="connsiteY3-32" fmla="*/ 1925052 h 1925052"/>
              <a:gd name="connsiteX0-33" fmla="*/ 0 w 2066223"/>
              <a:gd name="connsiteY0-34" fmla="*/ 1925052 h 1925052"/>
              <a:gd name="connsiteX1-35" fmla="*/ 0 w 2066223"/>
              <a:gd name="connsiteY1-36" fmla="*/ 0 h 1925052"/>
              <a:gd name="connsiteX2-37" fmla="*/ 2066223 w 2066223"/>
              <a:gd name="connsiteY2-38" fmla="*/ 1925052 h 1925052"/>
              <a:gd name="connsiteX3-39" fmla="*/ 0 w 2066223"/>
              <a:gd name="connsiteY3-40" fmla="*/ 1925052 h 1925052"/>
              <a:gd name="connsiteX0-41" fmla="*/ 0 w 2066223"/>
              <a:gd name="connsiteY0-42" fmla="*/ 1925052 h 1925052"/>
              <a:gd name="connsiteX1-43" fmla="*/ 0 w 2066223"/>
              <a:gd name="connsiteY1-44" fmla="*/ 0 h 1925052"/>
              <a:gd name="connsiteX2-45" fmla="*/ 2066223 w 2066223"/>
              <a:gd name="connsiteY2-46" fmla="*/ 1925052 h 1925052"/>
              <a:gd name="connsiteX3-47" fmla="*/ 0 w 2066223"/>
              <a:gd name="connsiteY3-48" fmla="*/ 1925052 h 19250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66223" h="1925052">
                <a:moveTo>
                  <a:pt x="0" y="1925052"/>
                </a:moveTo>
                <a:lnTo>
                  <a:pt x="0" y="0"/>
                </a:lnTo>
                <a:cubicBezTo>
                  <a:pt x="332607" y="1017069"/>
                  <a:pt x="1040598" y="1620251"/>
                  <a:pt x="2066223" y="1925052"/>
                </a:cubicBezTo>
                <a:lnTo>
                  <a:pt x="0" y="1925052"/>
                </a:lnTo>
                <a:close/>
              </a:path>
            </a:pathLst>
          </a:custGeom>
          <a:solidFill>
            <a:srgbClr val="63A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 txBox="1"/>
          <p:nvPr/>
        </p:nvSpPr>
        <p:spPr>
          <a:xfrm>
            <a:off x="1041400" y="523875"/>
            <a:ext cx="302577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基础数据录入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社科活动人员</a:t>
            </a:r>
          </a:p>
        </p:txBody>
      </p:sp>
      <p:sp>
        <p:nvSpPr>
          <p:cNvPr id="44" name="任意多边形: 形状 46"/>
          <p:cNvSpPr/>
          <p:nvPr/>
        </p:nvSpPr>
        <p:spPr>
          <a:xfrm>
            <a:off x="677863" y="715963"/>
            <a:ext cx="254000" cy="254000"/>
          </a:xfrm>
          <a:custGeom>
            <a:avLst/>
            <a:gdLst>
              <a:gd name="connsiteX0" fmla="*/ 316148 w 316148"/>
              <a:gd name="connsiteY0" fmla="*/ 158074 h 316148"/>
              <a:gd name="connsiteX1" fmla="*/ 158074 w 316148"/>
              <a:gd name="connsiteY1" fmla="*/ 316148 h 316148"/>
              <a:gd name="connsiteX2" fmla="*/ 0 w 316148"/>
              <a:gd name="connsiteY2" fmla="*/ 158074 h 316148"/>
              <a:gd name="connsiteX3" fmla="*/ 158074 w 316148"/>
              <a:gd name="connsiteY3" fmla="*/ 0 h 316148"/>
              <a:gd name="connsiteX4" fmla="*/ 316148 w 316148"/>
              <a:gd name="connsiteY4" fmla="*/ 158074 h 31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148" h="316148">
                <a:moveTo>
                  <a:pt x="316148" y="158074"/>
                </a:moveTo>
                <a:cubicBezTo>
                  <a:pt x="316148" y="245376"/>
                  <a:pt x="245376" y="316148"/>
                  <a:pt x="158074" y="316148"/>
                </a:cubicBezTo>
                <a:cubicBezTo>
                  <a:pt x="70772" y="316148"/>
                  <a:pt x="0" y="245376"/>
                  <a:pt x="0" y="158074"/>
                </a:cubicBezTo>
                <a:cubicBezTo>
                  <a:pt x="0" y="70772"/>
                  <a:pt x="70772" y="0"/>
                  <a:pt x="158074" y="0"/>
                </a:cubicBezTo>
                <a:cubicBezTo>
                  <a:pt x="245376" y="0"/>
                  <a:pt x="316148" y="70772"/>
                  <a:pt x="316148" y="158074"/>
                </a:cubicBezTo>
                <a:close/>
              </a:path>
            </a:pathLst>
          </a:custGeom>
          <a:solidFill>
            <a:srgbClr val="8E0BF4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810BDD">
                <a:alpha val="74902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45" name="任意多边形: 形状 47"/>
          <p:cNvSpPr/>
          <p:nvPr/>
        </p:nvSpPr>
        <p:spPr>
          <a:xfrm>
            <a:off x="436563" y="523875"/>
            <a:ext cx="347663" cy="349250"/>
          </a:xfrm>
          <a:custGeom>
            <a:avLst/>
            <a:gdLst>
              <a:gd name="connsiteX0" fmla="*/ 434704 w 434703"/>
              <a:gd name="connsiteY0" fmla="*/ 217352 h 434703"/>
              <a:gd name="connsiteX1" fmla="*/ 217352 w 434703"/>
              <a:gd name="connsiteY1" fmla="*/ 434704 h 434703"/>
              <a:gd name="connsiteX2" fmla="*/ 0 w 434703"/>
              <a:gd name="connsiteY2" fmla="*/ 217352 h 434703"/>
              <a:gd name="connsiteX3" fmla="*/ 217352 w 434703"/>
              <a:gd name="connsiteY3" fmla="*/ 0 h 434703"/>
              <a:gd name="connsiteX4" fmla="*/ 434704 w 434703"/>
              <a:gd name="connsiteY4" fmla="*/ 217352 h 43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703" h="434703">
                <a:moveTo>
                  <a:pt x="434704" y="217352"/>
                </a:moveTo>
                <a:cubicBezTo>
                  <a:pt x="434704" y="337392"/>
                  <a:pt x="337392" y="434704"/>
                  <a:pt x="217352" y="434704"/>
                </a:cubicBezTo>
                <a:cubicBezTo>
                  <a:pt x="97312" y="434704"/>
                  <a:pt x="0" y="337392"/>
                  <a:pt x="0" y="217352"/>
                </a:cubicBezTo>
                <a:cubicBezTo>
                  <a:pt x="0" y="97312"/>
                  <a:pt x="97312" y="0"/>
                  <a:pt x="217352" y="0"/>
                </a:cubicBezTo>
                <a:cubicBezTo>
                  <a:pt x="337392" y="0"/>
                  <a:pt x="434704" y="97312"/>
                  <a:pt x="434704" y="217352"/>
                </a:cubicBezTo>
                <a:close/>
              </a:path>
            </a:pathLst>
          </a:custGeom>
          <a:solidFill>
            <a:srgbClr val="FF9416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E68515">
                <a:alpha val="75000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106" name="直角三角形 8"/>
          <p:cNvSpPr/>
          <p:nvPr/>
        </p:nvSpPr>
        <p:spPr>
          <a:xfrm flipH="1">
            <a:off x="10125075" y="4932363"/>
            <a:ext cx="2066925" cy="1925638"/>
          </a:xfrm>
          <a:custGeom>
            <a:avLst/>
            <a:gdLst>
              <a:gd name="connsiteX0" fmla="*/ 0 w 2066223"/>
              <a:gd name="connsiteY0" fmla="*/ 1925052 h 1925052"/>
              <a:gd name="connsiteX1" fmla="*/ 0 w 2066223"/>
              <a:gd name="connsiteY1" fmla="*/ 0 h 1925052"/>
              <a:gd name="connsiteX2" fmla="*/ 2066223 w 2066223"/>
              <a:gd name="connsiteY2" fmla="*/ 1925052 h 1925052"/>
              <a:gd name="connsiteX3" fmla="*/ 0 w 2066223"/>
              <a:gd name="connsiteY3" fmla="*/ 1925052 h 1925052"/>
              <a:gd name="connsiteX0-1" fmla="*/ 0 w 2066223"/>
              <a:gd name="connsiteY0-2" fmla="*/ 1925052 h 1925052"/>
              <a:gd name="connsiteX1-3" fmla="*/ 0 w 2066223"/>
              <a:gd name="connsiteY1-4" fmla="*/ 0 h 1925052"/>
              <a:gd name="connsiteX2-5" fmla="*/ 2066223 w 2066223"/>
              <a:gd name="connsiteY2-6" fmla="*/ 1925052 h 1925052"/>
              <a:gd name="connsiteX3-7" fmla="*/ 0 w 2066223"/>
              <a:gd name="connsiteY3-8" fmla="*/ 1925052 h 1925052"/>
              <a:gd name="connsiteX0-9" fmla="*/ 0 w 2066223"/>
              <a:gd name="connsiteY0-10" fmla="*/ 1925052 h 1925052"/>
              <a:gd name="connsiteX1-11" fmla="*/ 0 w 2066223"/>
              <a:gd name="connsiteY1-12" fmla="*/ 0 h 1925052"/>
              <a:gd name="connsiteX2-13" fmla="*/ 2066223 w 2066223"/>
              <a:gd name="connsiteY2-14" fmla="*/ 1925052 h 1925052"/>
              <a:gd name="connsiteX3-15" fmla="*/ 0 w 2066223"/>
              <a:gd name="connsiteY3-16" fmla="*/ 1925052 h 1925052"/>
              <a:gd name="connsiteX0-17" fmla="*/ 0 w 2066223"/>
              <a:gd name="connsiteY0-18" fmla="*/ 1925052 h 1925052"/>
              <a:gd name="connsiteX1-19" fmla="*/ 0 w 2066223"/>
              <a:gd name="connsiteY1-20" fmla="*/ 0 h 1925052"/>
              <a:gd name="connsiteX2-21" fmla="*/ 2066223 w 2066223"/>
              <a:gd name="connsiteY2-22" fmla="*/ 1925052 h 1925052"/>
              <a:gd name="connsiteX3-23" fmla="*/ 0 w 2066223"/>
              <a:gd name="connsiteY3-24" fmla="*/ 1925052 h 1925052"/>
              <a:gd name="connsiteX0-25" fmla="*/ 0 w 2066223"/>
              <a:gd name="connsiteY0-26" fmla="*/ 1925052 h 1925052"/>
              <a:gd name="connsiteX1-27" fmla="*/ 0 w 2066223"/>
              <a:gd name="connsiteY1-28" fmla="*/ 0 h 1925052"/>
              <a:gd name="connsiteX2-29" fmla="*/ 2066223 w 2066223"/>
              <a:gd name="connsiteY2-30" fmla="*/ 1925052 h 1925052"/>
              <a:gd name="connsiteX3-31" fmla="*/ 0 w 2066223"/>
              <a:gd name="connsiteY3-32" fmla="*/ 1925052 h 1925052"/>
              <a:gd name="connsiteX0-33" fmla="*/ 0 w 2066223"/>
              <a:gd name="connsiteY0-34" fmla="*/ 1925052 h 1925052"/>
              <a:gd name="connsiteX1-35" fmla="*/ 0 w 2066223"/>
              <a:gd name="connsiteY1-36" fmla="*/ 0 h 1925052"/>
              <a:gd name="connsiteX2-37" fmla="*/ 2066223 w 2066223"/>
              <a:gd name="connsiteY2-38" fmla="*/ 1925052 h 1925052"/>
              <a:gd name="connsiteX3-39" fmla="*/ 0 w 2066223"/>
              <a:gd name="connsiteY3-40" fmla="*/ 1925052 h 1925052"/>
              <a:gd name="connsiteX0-41" fmla="*/ 0 w 2066223"/>
              <a:gd name="connsiteY0-42" fmla="*/ 1925052 h 1925052"/>
              <a:gd name="connsiteX1-43" fmla="*/ 0 w 2066223"/>
              <a:gd name="connsiteY1-44" fmla="*/ 0 h 1925052"/>
              <a:gd name="connsiteX2-45" fmla="*/ 2066223 w 2066223"/>
              <a:gd name="connsiteY2-46" fmla="*/ 1925052 h 1925052"/>
              <a:gd name="connsiteX3-47" fmla="*/ 0 w 2066223"/>
              <a:gd name="connsiteY3-48" fmla="*/ 1925052 h 19250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66223" h="1925052">
                <a:moveTo>
                  <a:pt x="0" y="1925052"/>
                </a:moveTo>
                <a:lnTo>
                  <a:pt x="0" y="0"/>
                </a:lnTo>
                <a:cubicBezTo>
                  <a:pt x="332607" y="1017069"/>
                  <a:pt x="1040598" y="1620251"/>
                  <a:pt x="2066223" y="1925052"/>
                </a:cubicBezTo>
                <a:lnTo>
                  <a:pt x="0" y="1925052"/>
                </a:lnTo>
                <a:close/>
              </a:path>
            </a:pathLst>
          </a:custGeom>
          <a:solidFill>
            <a:srgbClr val="63A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39942" name="图片 1" descr="人员列表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88" y="1181100"/>
            <a:ext cx="11704637" cy="4194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 descr="人员基本信息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88" y="1181100"/>
            <a:ext cx="8672512" cy="529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 descr="人员详细信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850" y="1266825"/>
            <a:ext cx="8604250" cy="5210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428875" y="969963"/>
            <a:ext cx="9086850" cy="553243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41987" name="TextBox 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 txBox="1"/>
          <p:nvPr/>
        </p:nvSpPr>
        <p:spPr>
          <a:xfrm>
            <a:off x="1041400" y="523875"/>
            <a:ext cx="15541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基础数据录入</a:t>
            </a:r>
          </a:p>
        </p:txBody>
      </p:sp>
      <p:sp>
        <p:nvSpPr>
          <p:cNvPr id="44" name="任意多边形: 形状 46"/>
          <p:cNvSpPr/>
          <p:nvPr/>
        </p:nvSpPr>
        <p:spPr>
          <a:xfrm>
            <a:off x="677863" y="715963"/>
            <a:ext cx="254000" cy="254000"/>
          </a:xfrm>
          <a:custGeom>
            <a:avLst/>
            <a:gdLst>
              <a:gd name="connsiteX0" fmla="*/ 316148 w 316148"/>
              <a:gd name="connsiteY0" fmla="*/ 158074 h 316148"/>
              <a:gd name="connsiteX1" fmla="*/ 158074 w 316148"/>
              <a:gd name="connsiteY1" fmla="*/ 316148 h 316148"/>
              <a:gd name="connsiteX2" fmla="*/ 0 w 316148"/>
              <a:gd name="connsiteY2" fmla="*/ 158074 h 316148"/>
              <a:gd name="connsiteX3" fmla="*/ 158074 w 316148"/>
              <a:gd name="connsiteY3" fmla="*/ 0 h 316148"/>
              <a:gd name="connsiteX4" fmla="*/ 316148 w 316148"/>
              <a:gd name="connsiteY4" fmla="*/ 158074 h 31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148" h="316148">
                <a:moveTo>
                  <a:pt x="316148" y="158074"/>
                </a:moveTo>
                <a:cubicBezTo>
                  <a:pt x="316148" y="245376"/>
                  <a:pt x="245376" y="316148"/>
                  <a:pt x="158074" y="316148"/>
                </a:cubicBezTo>
                <a:cubicBezTo>
                  <a:pt x="70772" y="316148"/>
                  <a:pt x="0" y="245376"/>
                  <a:pt x="0" y="158074"/>
                </a:cubicBezTo>
                <a:cubicBezTo>
                  <a:pt x="0" y="70772"/>
                  <a:pt x="70772" y="0"/>
                  <a:pt x="158074" y="0"/>
                </a:cubicBezTo>
                <a:cubicBezTo>
                  <a:pt x="245376" y="0"/>
                  <a:pt x="316148" y="70772"/>
                  <a:pt x="316148" y="158074"/>
                </a:cubicBezTo>
                <a:close/>
              </a:path>
            </a:pathLst>
          </a:custGeom>
          <a:solidFill>
            <a:srgbClr val="8E0BF4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810BDD">
                <a:alpha val="74902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45" name="任意多边形: 形状 47"/>
          <p:cNvSpPr/>
          <p:nvPr/>
        </p:nvSpPr>
        <p:spPr>
          <a:xfrm>
            <a:off x="436563" y="523875"/>
            <a:ext cx="347663" cy="349250"/>
          </a:xfrm>
          <a:custGeom>
            <a:avLst/>
            <a:gdLst>
              <a:gd name="connsiteX0" fmla="*/ 434704 w 434703"/>
              <a:gd name="connsiteY0" fmla="*/ 217352 h 434703"/>
              <a:gd name="connsiteX1" fmla="*/ 217352 w 434703"/>
              <a:gd name="connsiteY1" fmla="*/ 434704 h 434703"/>
              <a:gd name="connsiteX2" fmla="*/ 0 w 434703"/>
              <a:gd name="connsiteY2" fmla="*/ 217352 h 434703"/>
              <a:gd name="connsiteX3" fmla="*/ 217352 w 434703"/>
              <a:gd name="connsiteY3" fmla="*/ 0 h 434703"/>
              <a:gd name="connsiteX4" fmla="*/ 434704 w 434703"/>
              <a:gd name="connsiteY4" fmla="*/ 217352 h 43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703" h="434703">
                <a:moveTo>
                  <a:pt x="434704" y="217352"/>
                </a:moveTo>
                <a:cubicBezTo>
                  <a:pt x="434704" y="337392"/>
                  <a:pt x="337392" y="434704"/>
                  <a:pt x="217352" y="434704"/>
                </a:cubicBezTo>
                <a:cubicBezTo>
                  <a:pt x="97312" y="434704"/>
                  <a:pt x="0" y="337392"/>
                  <a:pt x="0" y="217352"/>
                </a:cubicBezTo>
                <a:cubicBezTo>
                  <a:pt x="0" y="97312"/>
                  <a:pt x="97312" y="0"/>
                  <a:pt x="217352" y="0"/>
                </a:cubicBezTo>
                <a:cubicBezTo>
                  <a:pt x="337392" y="0"/>
                  <a:pt x="434704" y="97312"/>
                  <a:pt x="434704" y="217352"/>
                </a:cubicBezTo>
                <a:close/>
              </a:path>
            </a:pathLst>
          </a:custGeom>
          <a:solidFill>
            <a:srgbClr val="FF9416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E68515">
                <a:alpha val="75000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41990" name="文本框 22"/>
          <p:cNvSpPr txBox="1"/>
          <p:nvPr/>
        </p:nvSpPr>
        <p:spPr>
          <a:xfrm>
            <a:off x="436563" y="1230313"/>
            <a:ext cx="944562" cy="2460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学校基本信息</a:t>
            </a:r>
          </a:p>
        </p:txBody>
      </p:sp>
      <p:sp>
        <p:nvSpPr>
          <p:cNvPr id="41991" name="文本框 56"/>
          <p:cNvSpPr txBox="1"/>
          <p:nvPr/>
        </p:nvSpPr>
        <p:spPr>
          <a:xfrm>
            <a:off x="436563" y="1670050"/>
            <a:ext cx="1071562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年度非项目经费</a:t>
            </a:r>
          </a:p>
        </p:txBody>
      </p:sp>
      <p:sp>
        <p:nvSpPr>
          <p:cNvPr id="41992" name="文本框 57"/>
          <p:cNvSpPr txBox="1"/>
          <p:nvPr/>
        </p:nvSpPr>
        <p:spPr>
          <a:xfrm>
            <a:off x="436563" y="2152650"/>
            <a:ext cx="1071562" cy="2460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院系所单位信息</a:t>
            </a:r>
          </a:p>
        </p:txBody>
      </p:sp>
      <p:sp>
        <p:nvSpPr>
          <p:cNvPr id="41993" name="文本框 2"/>
          <p:cNvSpPr txBox="1"/>
          <p:nvPr/>
        </p:nvSpPr>
        <p:spPr>
          <a:xfrm>
            <a:off x="436563" y="2641600"/>
            <a:ext cx="944562" cy="2460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研究机构信息</a:t>
            </a:r>
          </a:p>
        </p:txBody>
      </p:sp>
      <p:sp>
        <p:nvSpPr>
          <p:cNvPr id="41994" name="文本框 3"/>
          <p:cNvSpPr txBox="1"/>
          <p:nvPr/>
        </p:nvSpPr>
        <p:spPr>
          <a:xfrm>
            <a:off x="436563" y="3633788"/>
            <a:ext cx="1404937" cy="3381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600" b="1" dirty="0">
                <a:solidFill>
                  <a:srgbClr val="63AB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科研项目信息</a:t>
            </a:r>
          </a:p>
        </p:txBody>
      </p:sp>
      <p:sp>
        <p:nvSpPr>
          <p:cNvPr id="41995" name="文本框 5"/>
          <p:cNvSpPr txBox="1"/>
          <p:nvPr/>
        </p:nvSpPr>
        <p:spPr>
          <a:xfrm>
            <a:off x="436563" y="3130550"/>
            <a:ext cx="1198562" cy="2460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社科活动人员信息</a:t>
            </a:r>
          </a:p>
        </p:txBody>
      </p:sp>
      <p:sp>
        <p:nvSpPr>
          <p:cNvPr id="41996" name="文本框 6"/>
          <p:cNvSpPr txBox="1"/>
          <p:nvPr/>
        </p:nvSpPr>
        <p:spPr>
          <a:xfrm>
            <a:off x="436563" y="4225925"/>
            <a:ext cx="1992312" cy="244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科研成果信息</a:t>
            </a:r>
          </a:p>
        </p:txBody>
      </p:sp>
      <p:sp>
        <p:nvSpPr>
          <p:cNvPr id="41997" name="文本框 7"/>
          <p:cNvSpPr txBox="1"/>
          <p:nvPr/>
        </p:nvSpPr>
        <p:spPr>
          <a:xfrm>
            <a:off x="436563" y="4724400"/>
            <a:ext cx="944562" cy="2460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成果获奖信息</a:t>
            </a:r>
          </a:p>
        </p:txBody>
      </p:sp>
      <p:sp>
        <p:nvSpPr>
          <p:cNvPr id="41998" name="文本框 30"/>
          <p:cNvSpPr txBox="1"/>
          <p:nvPr/>
        </p:nvSpPr>
        <p:spPr>
          <a:xfrm>
            <a:off x="436563" y="5722938"/>
            <a:ext cx="944562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学术交流情况</a:t>
            </a:r>
          </a:p>
        </p:txBody>
      </p:sp>
      <p:sp>
        <p:nvSpPr>
          <p:cNvPr id="41999" name="文本框 31"/>
          <p:cNvSpPr txBox="1"/>
          <p:nvPr/>
        </p:nvSpPr>
        <p:spPr>
          <a:xfrm>
            <a:off x="436563" y="5224463"/>
            <a:ext cx="690562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专利情况</a:t>
            </a:r>
          </a:p>
        </p:txBody>
      </p:sp>
      <p:sp>
        <p:nvSpPr>
          <p:cNvPr id="5" name="等腰三角形 4"/>
          <p:cNvSpPr/>
          <p:nvPr/>
        </p:nvSpPr>
        <p:spPr>
          <a:xfrm rot="5400000">
            <a:off x="1853406" y="3709194"/>
            <a:ext cx="168275" cy="141288"/>
          </a:xfrm>
          <a:prstGeom prst="triangle">
            <a:avLst/>
          </a:prstGeom>
          <a:solidFill>
            <a:srgbClr val="63A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chemeClr val="accent2"/>
              </a:solidFill>
            </a:endParaRPr>
          </a:p>
        </p:txBody>
      </p:sp>
      <p:sp>
        <p:nvSpPr>
          <p:cNvPr id="42001" name="Shape 302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2595563" y="1447800"/>
            <a:ext cx="8758237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项目基本信息需要录入的信息包括：（本页面录入的信息是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报表5-1、5-2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的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项目数部分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的数据来源）</a:t>
            </a:r>
          </a:p>
          <a:p>
            <a:pPr>
              <a:lnSpc>
                <a:spcPct val="150000"/>
              </a:lnSpc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1、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2025年结项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的项目。将项目状态改为“完成”，录入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“实际完成日期”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2、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2025年立项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的项目，通过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新增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或者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导入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功能录入。</a:t>
            </a:r>
          </a:p>
          <a:p>
            <a:pPr>
              <a:lnSpc>
                <a:spcPct val="150000"/>
              </a:lnSpc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3、2025年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（不含）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以前已经结项的项目，如果还有经费需要统计，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“只统计后续经费”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改为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“是”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。</a:t>
            </a:r>
          </a:p>
        </p:txBody>
      </p:sp>
      <p:pic>
        <p:nvPicPr>
          <p:cNvPr id="42002" name="图片 11" descr="项目列表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750" y="3032125"/>
            <a:ext cx="8551863" cy="2436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 descr="项目新增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7475" y="2819400"/>
            <a:ext cx="5718175" cy="368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圆角矩形 14"/>
          <p:cNvSpPr/>
          <p:nvPr/>
        </p:nvSpPr>
        <p:spPr>
          <a:xfrm>
            <a:off x="2695575" y="1139825"/>
            <a:ext cx="1600200" cy="336550"/>
          </a:xfrm>
          <a:prstGeom prst="roundRect">
            <a:avLst/>
          </a:prstGeom>
          <a:solidFill>
            <a:srgbClr val="63A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600" b="1" strike="noStrike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项目基本信息</a:t>
            </a:r>
          </a:p>
        </p:txBody>
      </p:sp>
      <p:sp>
        <p:nvSpPr>
          <p:cNvPr id="106" name="直角三角形 8"/>
          <p:cNvSpPr/>
          <p:nvPr/>
        </p:nvSpPr>
        <p:spPr>
          <a:xfrm flipH="1">
            <a:off x="10125075" y="4932363"/>
            <a:ext cx="2066925" cy="1925638"/>
          </a:xfrm>
          <a:custGeom>
            <a:avLst/>
            <a:gdLst>
              <a:gd name="connsiteX0" fmla="*/ 0 w 2066223"/>
              <a:gd name="connsiteY0" fmla="*/ 1925052 h 1925052"/>
              <a:gd name="connsiteX1" fmla="*/ 0 w 2066223"/>
              <a:gd name="connsiteY1" fmla="*/ 0 h 1925052"/>
              <a:gd name="connsiteX2" fmla="*/ 2066223 w 2066223"/>
              <a:gd name="connsiteY2" fmla="*/ 1925052 h 1925052"/>
              <a:gd name="connsiteX3" fmla="*/ 0 w 2066223"/>
              <a:gd name="connsiteY3" fmla="*/ 1925052 h 1925052"/>
              <a:gd name="connsiteX0-1" fmla="*/ 0 w 2066223"/>
              <a:gd name="connsiteY0-2" fmla="*/ 1925052 h 1925052"/>
              <a:gd name="connsiteX1-3" fmla="*/ 0 w 2066223"/>
              <a:gd name="connsiteY1-4" fmla="*/ 0 h 1925052"/>
              <a:gd name="connsiteX2-5" fmla="*/ 2066223 w 2066223"/>
              <a:gd name="connsiteY2-6" fmla="*/ 1925052 h 1925052"/>
              <a:gd name="connsiteX3-7" fmla="*/ 0 w 2066223"/>
              <a:gd name="connsiteY3-8" fmla="*/ 1925052 h 1925052"/>
              <a:gd name="connsiteX0-9" fmla="*/ 0 w 2066223"/>
              <a:gd name="connsiteY0-10" fmla="*/ 1925052 h 1925052"/>
              <a:gd name="connsiteX1-11" fmla="*/ 0 w 2066223"/>
              <a:gd name="connsiteY1-12" fmla="*/ 0 h 1925052"/>
              <a:gd name="connsiteX2-13" fmla="*/ 2066223 w 2066223"/>
              <a:gd name="connsiteY2-14" fmla="*/ 1925052 h 1925052"/>
              <a:gd name="connsiteX3-15" fmla="*/ 0 w 2066223"/>
              <a:gd name="connsiteY3-16" fmla="*/ 1925052 h 1925052"/>
              <a:gd name="connsiteX0-17" fmla="*/ 0 w 2066223"/>
              <a:gd name="connsiteY0-18" fmla="*/ 1925052 h 1925052"/>
              <a:gd name="connsiteX1-19" fmla="*/ 0 w 2066223"/>
              <a:gd name="connsiteY1-20" fmla="*/ 0 h 1925052"/>
              <a:gd name="connsiteX2-21" fmla="*/ 2066223 w 2066223"/>
              <a:gd name="connsiteY2-22" fmla="*/ 1925052 h 1925052"/>
              <a:gd name="connsiteX3-23" fmla="*/ 0 w 2066223"/>
              <a:gd name="connsiteY3-24" fmla="*/ 1925052 h 1925052"/>
              <a:gd name="connsiteX0-25" fmla="*/ 0 w 2066223"/>
              <a:gd name="connsiteY0-26" fmla="*/ 1925052 h 1925052"/>
              <a:gd name="connsiteX1-27" fmla="*/ 0 w 2066223"/>
              <a:gd name="connsiteY1-28" fmla="*/ 0 h 1925052"/>
              <a:gd name="connsiteX2-29" fmla="*/ 2066223 w 2066223"/>
              <a:gd name="connsiteY2-30" fmla="*/ 1925052 h 1925052"/>
              <a:gd name="connsiteX3-31" fmla="*/ 0 w 2066223"/>
              <a:gd name="connsiteY3-32" fmla="*/ 1925052 h 1925052"/>
              <a:gd name="connsiteX0-33" fmla="*/ 0 w 2066223"/>
              <a:gd name="connsiteY0-34" fmla="*/ 1925052 h 1925052"/>
              <a:gd name="connsiteX1-35" fmla="*/ 0 w 2066223"/>
              <a:gd name="connsiteY1-36" fmla="*/ 0 h 1925052"/>
              <a:gd name="connsiteX2-37" fmla="*/ 2066223 w 2066223"/>
              <a:gd name="connsiteY2-38" fmla="*/ 1925052 h 1925052"/>
              <a:gd name="connsiteX3-39" fmla="*/ 0 w 2066223"/>
              <a:gd name="connsiteY3-40" fmla="*/ 1925052 h 1925052"/>
              <a:gd name="connsiteX0-41" fmla="*/ 0 w 2066223"/>
              <a:gd name="connsiteY0-42" fmla="*/ 1925052 h 1925052"/>
              <a:gd name="connsiteX1-43" fmla="*/ 0 w 2066223"/>
              <a:gd name="connsiteY1-44" fmla="*/ 0 h 1925052"/>
              <a:gd name="connsiteX2-45" fmla="*/ 2066223 w 2066223"/>
              <a:gd name="connsiteY2-46" fmla="*/ 1925052 h 1925052"/>
              <a:gd name="connsiteX3-47" fmla="*/ 0 w 2066223"/>
              <a:gd name="connsiteY3-48" fmla="*/ 1925052 h 19250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66223" h="1925052">
                <a:moveTo>
                  <a:pt x="0" y="1925052"/>
                </a:moveTo>
                <a:lnTo>
                  <a:pt x="0" y="0"/>
                </a:lnTo>
                <a:cubicBezTo>
                  <a:pt x="332607" y="1017069"/>
                  <a:pt x="1040598" y="1620251"/>
                  <a:pt x="2066223" y="1925052"/>
                </a:cubicBezTo>
                <a:lnTo>
                  <a:pt x="0" y="1925052"/>
                </a:lnTo>
                <a:close/>
              </a:path>
            </a:pathLst>
          </a:custGeom>
          <a:solidFill>
            <a:srgbClr val="63A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图片 1" descr="项目列表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75" y="1408113"/>
            <a:ext cx="11804650" cy="436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5" name="TextBox 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 txBox="1"/>
          <p:nvPr/>
        </p:nvSpPr>
        <p:spPr>
          <a:xfrm>
            <a:off x="1041400" y="523875"/>
            <a:ext cx="302577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基础数据录入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项目基本信息</a:t>
            </a:r>
          </a:p>
        </p:txBody>
      </p:sp>
      <p:sp>
        <p:nvSpPr>
          <p:cNvPr id="44" name="任意多边形: 形状 46"/>
          <p:cNvSpPr/>
          <p:nvPr/>
        </p:nvSpPr>
        <p:spPr>
          <a:xfrm>
            <a:off x="677863" y="715963"/>
            <a:ext cx="254000" cy="254000"/>
          </a:xfrm>
          <a:custGeom>
            <a:avLst/>
            <a:gdLst>
              <a:gd name="connsiteX0" fmla="*/ 316148 w 316148"/>
              <a:gd name="connsiteY0" fmla="*/ 158074 h 316148"/>
              <a:gd name="connsiteX1" fmla="*/ 158074 w 316148"/>
              <a:gd name="connsiteY1" fmla="*/ 316148 h 316148"/>
              <a:gd name="connsiteX2" fmla="*/ 0 w 316148"/>
              <a:gd name="connsiteY2" fmla="*/ 158074 h 316148"/>
              <a:gd name="connsiteX3" fmla="*/ 158074 w 316148"/>
              <a:gd name="connsiteY3" fmla="*/ 0 h 316148"/>
              <a:gd name="connsiteX4" fmla="*/ 316148 w 316148"/>
              <a:gd name="connsiteY4" fmla="*/ 158074 h 31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148" h="316148">
                <a:moveTo>
                  <a:pt x="316148" y="158074"/>
                </a:moveTo>
                <a:cubicBezTo>
                  <a:pt x="316148" y="245376"/>
                  <a:pt x="245376" y="316148"/>
                  <a:pt x="158074" y="316148"/>
                </a:cubicBezTo>
                <a:cubicBezTo>
                  <a:pt x="70772" y="316148"/>
                  <a:pt x="0" y="245376"/>
                  <a:pt x="0" y="158074"/>
                </a:cubicBezTo>
                <a:cubicBezTo>
                  <a:pt x="0" y="70772"/>
                  <a:pt x="70772" y="0"/>
                  <a:pt x="158074" y="0"/>
                </a:cubicBezTo>
                <a:cubicBezTo>
                  <a:pt x="245376" y="0"/>
                  <a:pt x="316148" y="70772"/>
                  <a:pt x="316148" y="158074"/>
                </a:cubicBezTo>
                <a:close/>
              </a:path>
            </a:pathLst>
          </a:custGeom>
          <a:solidFill>
            <a:srgbClr val="8E0BF4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810BDD">
                <a:alpha val="74902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45" name="任意多边形: 形状 47"/>
          <p:cNvSpPr/>
          <p:nvPr/>
        </p:nvSpPr>
        <p:spPr>
          <a:xfrm>
            <a:off x="436563" y="523875"/>
            <a:ext cx="347663" cy="349250"/>
          </a:xfrm>
          <a:custGeom>
            <a:avLst/>
            <a:gdLst>
              <a:gd name="connsiteX0" fmla="*/ 434704 w 434703"/>
              <a:gd name="connsiteY0" fmla="*/ 217352 h 434703"/>
              <a:gd name="connsiteX1" fmla="*/ 217352 w 434703"/>
              <a:gd name="connsiteY1" fmla="*/ 434704 h 434703"/>
              <a:gd name="connsiteX2" fmla="*/ 0 w 434703"/>
              <a:gd name="connsiteY2" fmla="*/ 217352 h 434703"/>
              <a:gd name="connsiteX3" fmla="*/ 217352 w 434703"/>
              <a:gd name="connsiteY3" fmla="*/ 0 h 434703"/>
              <a:gd name="connsiteX4" fmla="*/ 434704 w 434703"/>
              <a:gd name="connsiteY4" fmla="*/ 217352 h 43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703" h="434703">
                <a:moveTo>
                  <a:pt x="434704" y="217352"/>
                </a:moveTo>
                <a:cubicBezTo>
                  <a:pt x="434704" y="337392"/>
                  <a:pt x="337392" y="434704"/>
                  <a:pt x="217352" y="434704"/>
                </a:cubicBezTo>
                <a:cubicBezTo>
                  <a:pt x="97312" y="434704"/>
                  <a:pt x="0" y="337392"/>
                  <a:pt x="0" y="217352"/>
                </a:cubicBezTo>
                <a:cubicBezTo>
                  <a:pt x="0" y="97312"/>
                  <a:pt x="97312" y="0"/>
                  <a:pt x="217352" y="0"/>
                </a:cubicBezTo>
                <a:cubicBezTo>
                  <a:pt x="337392" y="0"/>
                  <a:pt x="434704" y="97312"/>
                  <a:pt x="434704" y="217352"/>
                </a:cubicBezTo>
                <a:close/>
              </a:path>
            </a:pathLst>
          </a:custGeom>
          <a:solidFill>
            <a:srgbClr val="FF9416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E68515">
                <a:alpha val="75000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pic>
        <p:nvPicPr>
          <p:cNvPr id="14" name="图片 13" descr="项目新增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25" y="1408113"/>
            <a:ext cx="8039100" cy="5178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6" name="直角三角形 8"/>
          <p:cNvSpPr/>
          <p:nvPr/>
        </p:nvSpPr>
        <p:spPr>
          <a:xfrm flipH="1">
            <a:off x="10125075" y="4932363"/>
            <a:ext cx="2066925" cy="1925638"/>
          </a:xfrm>
          <a:custGeom>
            <a:avLst/>
            <a:gdLst>
              <a:gd name="connsiteX0" fmla="*/ 0 w 2066223"/>
              <a:gd name="connsiteY0" fmla="*/ 1925052 h 1925052"/>
              <a:gd name="connsiteX1" fmla="*/ 0 w 2066223"/>
              <a:gd name="connsiteY1" fmla="*/ 0 h 1925052"/>
              <a:gd name="connsiteX2" fmla="*/ 2066223 w 2066223"/>
              <a:gd name="connsiteY2" fmla="*/ 1925052 h 1925052"/>
              <a:gd name="connsiteX3" fmla="*/ 0 w 2066223"/>
              <a:gd name="connsiteY3" fmla="*/ 1925052 h 1925052"/>
              <a:gd name="connsiteX0-1" fmla="*/ 0 w 2066223"/>
              <a:gd name="connsiteY0-2" fmla="*/ 1925052 h 1925052"/>
              <a:gd name="connsiteX1-3" fmla="*/ 0 w 2066223"/>
              <a:gd name="connsiteY1-4" fmla="*/ 0 h 1925052"/>
              <a:gd name="connsiteX2-5" fmla="*/ 2066223 w 2066223"/>
              <a:gd name="connsiteY2-6" fmla="*/ 1925052 h 1925052"/>
              <a:gd name="connsiteX3-7" fmla="*/ 0 w 2066223"/>
              <a:gd name="connsiteY3-8" fmla="*/ 1925052 h 1925052"/>
              <a:gd name="connsiteX0-9" fmla="*/ 0 w 2066223"/>
              <a:gd name="connsiteY0-10" fmla="*/ 1925052 h 1925052"/>
              <a:gd name="connsiteX1-11" fmla="*/ 0 w 2066223"/>
              <a:gd name="connsiteY1-12" fmla="*/ 0 h 1925052"/>
              <a:gd name="connsiteX2-13" fmla="*/ 2066223 w 2066223"/>
              <a:gd name="connsiteY2-14" fmla="*/ 1925052 h 1925052"/>
              <a:gd name="connsiteX3-15" fmla="*/ 0 w 2066223"/>
              <a:gd name="connsiteY3-16" fmla="*/ 1925052 h 1925052"/>
              <a:gd name="connsiteX0-17" fmla="*/ 0 w 2066223"/>
              <a:gd name="connsiteY0-18" fmla="*/ 1925052 h 1925052"/>
              <a:gd name="connsiteX1-19" fmla="*/ 0 w 2066223"/>
              <a:gd name="connsiteY1-20" fmla="*/ 0 h 1925052"/>
              <a:gd name="connsiteX2-21" fmla="*/ 2066223 w 2066223"/>
              <a:gd name="connsiteY2-22" fmla="*/ 1925052 h 1925052"/>
              <a:gd name="connsiteX3-23" fmla="*/ 0 w 2066223"/>
              <a:gd name="connsiteY3-24" fmla="*/ 1925052 h 1925052"/>
              <a:gd name="connsiteX0-25" fmla="*/ 0 w 2066223"/>
              <a:gd name="connsiteY0-26" fmla="*/ 1925052 h 1925052"/>
              <a:gd name="connsiteX1-27" fmla="*/ 0 w 2066223"/>
              <a:gd name="connsiteY1-28" fmla="*/ 0 h 1925052"/>
              <a:gd name="connsiteX2-29" fmla="*/ 2066223 w 2066223"/>
              <a:gd name="connsiteY2-30" fmla="*/ 1925052 h 1925052"/>
              <a:gd name="connsiteX3-31" fmla="*/ 0 w 2066223"/>
              <a:gd name="connsiteY3-32" fmla="*/ 1925052 h 1925052"/>
              <a:gd name="connsiteX0-33" fmla="*/ 0 w 2066223"/>
              <a:gd name="connsiteY0-34" fmla="*/ 1925052 h 1925052"/>
              <a:gd name="connsiteX1-35" fmla="*/ 0 w 2066223"/>
              <a:gd name="connsiteY1-36" fmla="*/ 0 h 1925052"/>
              <a:gd name="connsiteX2-37" fmla="*/ 2066223 w 2066223"/>
              <a:gd name="connsiteY2-38" fmla="*/ 1925052 h 1925052"/>
              <a:gd name="connsiteX3-39" fmla="*/ 0 w 2066223"/>
              <a:gd name="connsiteY3-40" fmla="*/ 1925052 h 1925052"/>
              <a:gd name="connsiteX0-41" fmla="*/ 0 w 2066223"/>
              <a:gd name="connsiteY0-42" fmla="*/ 1925052 h 1925052"/>
              <a:gd name="connsiteX1-43" fmla="*/ 0 w 2066223"/>
              <a:gd name="connsiteY1-44" fmla="*/ 0 h 1925052"/>
              <a:gd name="connsiteX2-45" fmla="*/ 2066223 w 2066223"/>
              <a:gd name="connsiteY2-46" fmla="*/ 1925052 h 1925052"/>
              <a:gd name="connsiteX3-47" fmla="*/ 0 w 2066223"/>
              <a:gd name="connsiteY3-48" fmla="*/ 1925052 h 19250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66223" h="1925052">
                <a:moveTo>
                  <a:pt x="0" y="1925052"/>
                </a:moveTo>
                <a:lnTo>
                  <a:pt x="0" y="0"/>
                </a:lnTo>
                <a:cubicBezTo>
                  <a:pt x="332607" y="1017069"/>
                  <a:pt x="1040598" y="1620251"/>
                  <a:pt x="2066223" y="1925052"/>
                </a:cubicBezTo>
                <a:lnTo>
                  <a:pt x="0" y="1925052"/>
                </a:lnTo>
                <a:close/>
              </a:path>
            </a:pathLst>
          </a:custGeom>
          <a:solidFill>
            <a:srgbClr val="63A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0" y="0"/>
            <a:ext cx="12192000" cy="3001645"/>
          </a:xfrm>
          <a:prstGeom prst="rect">
            <a:avLst/>
          </a:prstGeom>
          <a:solidFill>
            <a:srgbClr val="63ABF8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8800" b="1" strike="noStrike" cap="all" noProof="1">
              <a:solidFill>
                <a:schemeClr val="tx1">
                  <a:lumMod val="75000"/>
                  <a:lumOff val="2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55345" y="3653790"/>
            <a:ext cx="2909570" cy="922020"/>
            <a:chOff x="1324" y="5362"/>
            <a:chExt cx="4582" cy="1452"/>
          </a:xfrm>
        </p:grpSpPr>
        <p:sp>
          <p:nvSpPr>
            <p:cNvPr id="9218" name="TextBox 63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<p:cNvSpPr txBox="1"/>
            <p:nvPr/>
          </p:nvSpPr>
          <p:spPr>
            <a:xfrm>
              <a:off x="1324" y="5362"/>
              <a:ext cx="1688" cy="14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en-US" altLang="zh-CN" sz="5400" b="1">
                  <a:solidFill>
                    <a:srgbClr val="40404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01</a:t>
              </a:r>
              <a:endParaRPr lang="en-US" altLang="zh-CN" sz="5400" b="1">
                <a:solidFill>
                  <a:srgbClr val="404040"/>
                </a:solidFill>
                <a:latin typeface="Arial" panose="020B0604020202020204" pitchFamily="34" charset="0"/>
                <a:ea typeface="Roboto" pitchFamily="2" charset="0"/>
              </a:endParaRPr>
            </a:p>
          </p:txBody>
        </p:sp>
        <p:sp>
          <p:nvSpPr>
            <p:cNvPr id="9219" name="Rectangle 6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<p:cNvSpPr/>
            <p:nvPr/>
          </p:nvSpPr>
          <p:spPr>
            <a:xfrm>
              <a:off x="2844" y="5623"/>
              <a:ext cx="3063" cy="9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600" b="1" dirty="0">
                  <a:solidFill>
                    <a:srgbClr val="63AB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系统访问与登录</a:t>
              </a:r>
              <a:endPara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  <a:p>
              <a:pPr>
                <a:lnSpc>
                  <a:spcPct val="125000"/>
                </a:lnSpc>
              </a:pPr>
              <a:r>
                <a:rPr lang="en-US" altLang="zh-CN" sz="10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System access and login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650105" y="3654425"/>
            <a:ext cx="2893060" cy="922020"/>
            <a:chOff x="7223" y="5363"/>
            <a:chExt cx="4556" cy="1452"/>
          </a:xfrm>
        </p:grpSpPr>
        <p:sp>
          <p:nvSpPr>
            <p:cNvPr id="9220" name="TextBox 67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<p:cNvSpPr txBox="1"/>
            <p:nvPr/>
          </p:nvSpPr>
          <p:spPr>
            <a:xfrm>
              <a:off x="7223" y="5363"/>
              <a:ext cx="1815" cy="14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en-US" altLang="zh-CN" sz="5400" b="1">
                  <a:solidFill>
                    <a:srgbClr val="40404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02</a:t>
              </a:r>
              <a:endParaRPr lang="en-US" altLang="zh-CN" sz="5400" b="1">
                <a:solidFill>
                  <a:srgbClr val="404040"/>
                </a:solidFill>
                <a:latin typeface="Arial" panose="020B0604020202020204" pitchFamily="34" charset="0"/>
                <a:ea typeface="Roboto" pitchFamily="2" charset="0"/>
              </a:endParaRPr>
            </a:p>
          </p:txBody>
        </p:sp>
        <p:sp>
          <p:nvSpPr>
            <p:cNvPr id="9221" name="Rectangle 23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<p:cNvSpPr/>
            <p:nvPr/>
          </p:nvSpPr>
          <p:spPr>
            <a:xfrm>
              <a:off x="8717" y="5622"/>
              <a:ext cx="3063" cy="9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600" b="1" dirty="0">
                  <a:solidFill>
                    <a:srgbClr val="63AB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基础数据录入</a:t>
              </a:r>
              <a:endParaRPr lang="zh-CN" altLang="en-US" sz="1600" b="1" dirty="0">
                <a:solidFill>
                  <a:srgbClr val="63AB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5000"/>
                </a:lnSpc>
              </a:pPr>
              <a:r>
                <a:rPr lang="en-US" altLang="zh-CN" sz="1000">
                  <a:solidFill>
                    <a:srgbClr val="7F7F7F"/>
                  </a:solidFill>
                  <a:latin typeface="Calibri" panose="020F0502020204030204"/>
                  <a:ea typeface="宋体" panose="02010600030101010101" pitchFamily="2" charset="-122"/>
                </a:rPr>
                <a:t>Basic data entry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428355" y="3653155"/>
            <a:ext cx="2901950" cy="922020"/>
            <a:chOff x="13249" y="5361"/>
            <a:chExt cx="4570" cy="1452"/>
          </a:xfrm>
        </p:grpSpPr>
        <p:sp>
          <p:nvSpPr>
            <p:cNvPr id="9222" name="TextBox 68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<p:cNvSpPr txBox="1"/>
            <p:nvPr/>
          </p:nvSpPr>
          <p:spPr>
            <a:xfrm>
              <a:off x="13249" y="5361"/>
              <a:ext cx="2046" cy="14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en-US" altLang="zh-CN" sz="5400" b="1">
                  <a:solidFill>
                    <a:srgbClr val="40404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03</a:t>
              </a:r>
              <a:endParaRPr lang="en-US" altLang="zh-CN" sz="5400" b="1">
                <a:solidFill>
                  <a:srgbClr val="404040"/>
                </a:solidFill>
                <a:latin typeface="Arial" panose="020B0604020202020204" pitchFamily="34" charset="0"/>
                <a:ea typeface="Roboto" pitchFamily="2" charset="0"/>
              </a:endParaRPr>
            </a:p>
          </p:txBody>
        </p:sp>
        <p:sp>
          <p:nvSpPr>
            <p:cNvPr id="9223" name="Rectangle 26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<p:cNvSpPr/>
            <p:nvPr/>
          </p:nvSpPr>
          <p:spPr>
            <a:xfrm>
              <a:off x="14757" y="5621"/>
              <a:ext cx="3063" cy="9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600" b="1" dirty="0">
                  <a:solidFill>
                    <a:srgbClr val="63AB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基础数据校验</a:t>
              </a:r>
              <a:endPara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5000"/>
                </a:lnSpc>
              </a:pPr>
              <a:r>
                <a:rPr lang="en-US" altLang="zh-CN" sz="1000">
                  <a:solidFill>
                    <a:srgbClr val="7F7F7F"/>
                  </a:solidFill>
                  <a:latin typeface="Calibri" panose="020F0502020204030204"/>
                  <a:ea typeface="宋体" panose="02010600030101010101" pitchFamily="2" charset="-122"/>
                </a:rPr>
                <a:t>Basic data verification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55345" y="5057140"/>
            <a:ext cx="2909570" cy="922020"/>
            <a:chOff x="1324" y="7572"/>
            <a:chExt cx="4582" cy="1452"/>
          </a:xfrm>
        </p:grpSpPr>
        <p:sp>
          <p:nvSpPr>
            <p:cNvPr id="9224" name="TextBox 73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<p:cNvSpPr txBox="1"/>
            <p:nvPr/>
          </p:nvSpPr>
          <p:spPr>
            <a:xfrm>
              <a:off x="1324" y="7572"/>
              <a:ext cx="1841" cy="14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en-US" altLang="zh-CN" sz="5400" b="1">
                  <a:solidFill>
                    <a:srgbClr val="40404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04</a:t>
              </a:r>
              <a:endParaRPr lang="en-US" altLang="zh-CN" sz="5400" b="1">
                <a:solidFill>
                  <a:srgbClr val="404040"/>
                </a:solidFill>
                <a:latin typeface="Arial" panose="020B0604020202020204" pitchFamily="34" charset="0"/>
                <a:ea typeface="Roboto" pitchFamily="2" charset="0"/>
              </a:endParaRPr>
            </a:p>
          </p:txBody>
        </p:sp>
        <p:sp>
          <p:nvSpPr>
            <p:cNvPr id="9225" name="Rectangle 32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<p:cNvSpPr/>
            <p:nvPr/>
          </p:nvSpPr>
          <p:spPr>
            <a:xfrm>
              <a:off x="2844" y="7832"/>
              <a:ext cx="3063" cy="9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600" b="1" dirty="0">
                  <a:solidFill>
                    <a:srgbClr val="63AB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报表生成及校订</a:t>
              </a:r>
              <a:endParaRPr lang="zh-CN" altLang="en-US" sz="1600" b="1" dirty="0">
                <a:solidFill>
                  <a:srgbClr val="63AB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5000"/>
                </a:lnSpc>
              </a:pPr>
              <a:r>
                <a:rPr lang="en-US" altLang="zh-CN" sz="1000">
                  <a:solidFill>
                    <a:srgbClr val="7F7F7F"/>
                  </a:solidFill>
                  <a:latin typeface="Calibri" panose="020F0502020204030204"/>
                  <a:ea typeface="宋体" panose="02010600030101010101" pitchFamily="2" charset="-122"/>
                </a:rPr>
                <a:t>Report generation and revision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655820" y="5057775"/>
            <a:ext cx="2893060" cy="922020"/>
            <a:chOff x="7223" y="7573"/>
            <a:chExt cx="4556" cy="1452"/>
          </a:xfrm>
        </p:grpSpPr>
        <p:sp>
          <p:nvSpPr>
            <p:cNvPr id="9226" name="TextBox 74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<p:cNvSpPr txBox="1"/>
            <p:nvPr/>
          </p:nvSpPr>
          <p:spPr>
            <a:xfrm>
              <a:off x="7223" y="7573"/>
              <a:ext cx="1808" cy="14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en-US" altLang="zh-CN" sz="5400" b="1">
                  <a:solidFill>
                    <a:srgbClr val="40404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05</a:t>
              </a:r>
              <a:endParaRPr lang="en-US" altLang="zh-CN" sz="5400" b="1">
                <a:solidFill>
                  <a:srgbClr val="404040"/>
                </a:solidFill>
                <a:latin typeface="Arial" panose="020B0604020202020204" pitchFamily="34" charset="0"/>
                <a:ea typeface="Roboto" pitchFamily="2" charset="0"/>
              </a:endParaRPr>
            </a:p>
          </p:txBody>
        </p:sp>
        <p:sp>
          <p:nvSpPr>
            <p:cNvPr id="9227" name="Rectangle 3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<p:cNvSpPr/>
            <p:nvPr/>
          </p:nvSpPr>
          <p:spPr>
            <a:xfrm>
              <a:off x="8717" y="7833"/>
              <a:ext cx="3063" cy="9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600" b="1" dirty="0">
                  <a:solidFill>
                    <a:srgbClr val="63AB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报表提交及生成</a:t>
              </a:r>
              <a:endPara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5000"/>
                </a:lnSpc>
              </a:pPr>
              <a:r>
                <a:rPr lang="en-US" altLang="zh-CN" sz="1000">
                  <a:solidFill>
                    <a:srgbClr val="7F7F7F"/>
                  </a:solidFill>
                  <a:latin typeface="Calibri" panose="020F0502020204030204"/>
                  <a:ea typeface="宋体" panose="02010600030101010101" pitchFamily="2" charset="-122"/>
                </a:rPr>
                <a:t>Report submission and printing</a:t>
              </a:r>
            </a:p>
          </p:txBody>
        </p:sp>
      </p:grpSp>
      <p:sp>
        <p:nvSpPr>
          <p:cNvPr id="58" name="矩形 57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4118770" y="1029018"/>
            <a:ext cx="3954780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/>
            <a:r>
              <a:rPr lang="en-US" altLang="zh-CN" sz="5400" b="1" strike="noStrike" cap="all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2" name="矩形 1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5649278" y="1884363"/>
            <a:ext cx="893763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/>
            <a:r>
              <a:rPr lang="zh-CN" altLang="en-US" sz="2800" b="1" strike="noStrike" cap="all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目录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8439785" y="5056505"/>
            <a:ext cx="2406015" cy="922020"/>
            <a:chOff x="13268" y="7571"/>
            <a:chExt cx="3789" cy="1452"/>
          </a:xfrm>
        </p:grpSpPr>
        <p:sp>
          <p:nvSpPr>
            <p:cNvPr id="3" name="TextBox 74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<p:cNvSpPr txBox="1"/>
            <p:nvPr/>
          </p:nvSpPr>
          <p:spPr>
            <a:xfrm>
              <a:off x="13268" y="7571"/>
              <a:ext cx="1707" cy="14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en-US" altLang="zh-CN" sz="5400" b="1">
                  <a:solidFill>
                    <a:srgbClr val="40404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06</a:t>
              </a:r>
              <a:endParaRPr lang="en-US" altLang="zh-CN" sz="5400" b="1">
                <a:solidFill>
                  <a:srgbClr val="404040"/>
                </a:solidFill>
                <a:latin typeface="Arial" panose="020B0604020202020204" pitchFamily="34" charset="0"/>
                <a:ea typeface="Roboto" pitchFamily="2" charset="0"/>
              </a:endParaRPr>
            </a:p>
          </p:txBody>
        </p:sp>
        <p:sp>
          <p:nvSpPr>
            <p:cNvPr id="4" name="Rectangle 3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<p:cNvSpPr/>
            <p:nvPr/>
          </p:nvSpPr>
          <p:spPr>
            <a:xfrm>
              <a:off x="14757" y="7834"/>
              <a:ext cx="2300" cy="9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algn="l">
                <a:lnSpc>
                  <a:spcPct val="125000"/>
                </a:lnSpc>
                <a:buClrTx/>
                <a:buSzTx/>
                <a:buFontTx/>
              </a:pPr>
              <a:r>
                <a:rPr lang="zh-CN" altLang="en-US" sz="1600" b="1" dirty="0">
                  <a:solidFill>
                    <a:srgbClr val="63AB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系统的修改</a:t>
              </a:r>
            </a:p>
            <a:p>
              <a:pPr>
                <a:lnSpc>
                  <a:spcPct val="125000"/>
                </a:lnSpc>
              </a:pPr>
              <a:r>
                <a:rPr lang="en-US" altLang="zh-CN" sz="1000">
                  <a:solidFill>
                    <a:srgbClr val="7F7F7F"/>
                  </a:solidFill>
                  <a:latin typeface="Calibri" panose="020F0502020204030204"/>
                  <a:ea typeface="宋体" panose="02010600030101010101" pitchFamily="2" charset="-122"/>
                </a:rPr>
                <a:t>System changes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428875" y="969963"/>
            <a:ext cx="9086850" cy="553243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46083" name="TextBox 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 txBox="1"/>
          <p:nvPr/>
        </p:nvSpPr>
        <p:spPr>
          <a:xfrm>
            <a:off x="1041400" y="523875"/>
            <a:ext cx="15541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基础数据录入</a:t>
            </a:r>
          </a:p>
        </p:txBody>
      </p:sp>
      <p:sp>
        <p:nvSpPr>
          <p:cNvPr id="44" name="任意多边形: 形状 46"/>
          <p:cNvSpPr/>
          <p:nvPr/>
        </p:nvSpPr>
        <p:spPr>
          <a:xfrm>
            <a:off x="677863" y="715963"/>
            <a:ext cx="254000" cy="254000"/>
          </a:xfrm>
          <a:custGeom>
            <a:avLst/>
            <a:gdLst>
              <a:gd name="connsiteX0" fmla="*/ 316148 w 316148"/>
              <a:gd name="connsiteY0" fmla="*/ 158074 h 316148"/>
              <a:gd name="connsiteX1" fmla="*/ 158074 w 316148"/>
              <a:gd name="connsiteY1" fmla="*/ 316148 h 316148"/>
              <a:gd name="connsiteX2" fmla="*/ 0 w 316148"/>
              <a:gd name="connsiteY2" fmla="*/ 158074 h 316148"/>
              <a:gd name="connsiteX3" fmla="*/ 158074 w 316148"/>
              <a:gd name="connsiteY3" fmla="*/ 0 h 316148"/>
              <a:gd name="connsiteX4" fmla="*/ 316148 w 316148"/>
              <a:gd name="connsiteY4" fmla="*/ 158074 h 31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148" h="316148">
                <a:moveTo>
                  <a:pt x="316148" y="158074"/>
                </a:moveTo>
                <a:cubicBezTo>
                  <a:pt x="316148" y="245376"/>
                  <a:pt x="245376" y="316148"/>
                  <a:pt x="158074" y="316148"/>
                </a:cubicBezTo>
                <a:cubicBezTo>
                  <a:pt x="70772" y="316148"/>
                  <a:pt x="0" y="245376"/>
                  <a:pt x="0" y="158074"/>
                </a:cubicBezTo>
                <a:cubicBezTo>
                  <a:pt x="0" y="70772"/>
                  <a:pt x="70772" y="0"/>
                  <a:pt x="158074" y="0"/>
                </a:cubicBezTo>
                <a:cubicBezTo>
                  <a:pt x="245376" y="0"/>
                  <a:pt x="316148" y="70772"/>
                  <a:pt x="316148" y="158074"/>
                </a:cubicBezTo>
                <a:close/>
              </a:path>
            </a:pathLst>
          </a:custGeom>
          <a:solidFill>
            <a:srgbClr val="8E0BF4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810BDD">
                <a:alpha val="74902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45" name="任意多边形: 形状 47"/>
          <p:cNvSpPr/>
          <p:nvPr/>
        </p:nvSpPr>
        <p:spPr>
          <a:xfrm>
            <a:off x="436563" y="523875"/>
            <a:ext cx="347663" cy="349250"/>
          </a:xfrm>
          <a:custGeom>
            <a:avLst/>
            <a:gdLst>
              <a:gd name="connsiteX0" fmla="*/ 434704 w 434703"/>
              <a:gd name="connsiteY0" fmla="*/ 217352 h 434703"/>
              <a:gd name="connsiteX1" fmla="*/ 217352 w 434703"/>
              <a:gd name="connsiteY1" fmla="*/ 434704 h 434703"/>
              <a:gd name="connsiteX2" fmla="*/ 0 w 434703"/>
              <a:gd name="connsiteY2" fmla="*/ 217352 h 434703"/>
              <a:gd name="connsiteX3" fmla="*/ 217352 w 434703"/>
              <a:gd name="connsiteY3" fmla="*/ 0 h 434703"/>
              <a:gd name="connsiteX4" fmla="*/ 434704 w 434703"/>
              <a:gd name="connsiteY4" fmla="*/ 217352 h 43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703" h="434703">
                <a:moveTo>
                  <a:pt x="434704" y="217352"/>
                </a:moveTo>
                <a:cubicBezTo>
                  <a:pt x="434704" y="337392"/>
                  <a:pt x="337392" y="434704"/>
                  <a:pt x="217352" y="434704"/>
                </a:cubicBezTo>
                <a:cubicBezTo>
                  <a:pt x="97312" y="434704"/>
                  <a:pt x="0" y="337392"/>
                  <a:pt x="0" y="217352"/>
                </a:cubicBezTo>
                <a:cubicBezTo>
                  <a:pt x="0" y="97312"/>
                  <a:pt x="97312" y="0"/>
                  <a:pt x="217352" y="0"/>
                </a:cubicBezTo>
                <a:cubicBezTo>
                  <a:pt x="337392" y="0"/>
                  <a:pt x="434704" y="97312"/>
                  <a:pt x="434704" y="217352"/>
                </a:cubicBezTo>
                <a:close/>
              </a:path>
            </a:pathLst>
          </a:custGeom>
          <a:solidFill>
            <a:srgbClr val="FF9416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E68515">
                <a:alpha val="75000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46086" name="文本框 22"/>
          <p:cNvSpPr txBox="1"/>
          <p:nvPr/>
        </p:nvSpPr>
        <p:spPr>
          <a:xfrm>
            <a:off x="436563" y="1230313"/>
            <a:ext cx="944562" cy="2460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学校基本信息</a:t>
            </a:r>
          </a:p>
        </p:txBody>
      </p:sp>
      <p:sp>
        <p:nvSpPr>
          <p:cNvPr id="46087" name="文本框 56"/>
          <p:cNvSpPr txBox="1"/>
          <p:nvPr/>
        </p:nvSpPr>
        <p:spPr>
          <a:xfrm>
            <a:off x="436563" y="1670050"/>
            <a:ext cx="1071562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年度非项目经费</a:t>
            </a:r>
          </a:p>
        </p:txBody>
      </p:sp>
      <p:sp>
        <p:nvSpPr>
          <p:cNvPr id="46088" name="文本框 57"/>
          <p:cNvSpPr txBox="1"/>
          <p:nvPr/>
        </p:nvSpPr>
        <p:spPr>
          <a:xfrm>
            <a:off x="436563" y="2152650"/>
            <a:ext cx="1071562" cy="2460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院系所单位信息</a:t>
            </a:r>
          </a:p>
        </p:txBody>
      </p:sp>
      <p:sp>
        <p:nvSpPr>
          <p:cNvPr id="46089" name="文本框 2"/>
          <p:cNvSpPr txBox="1"/>
          <p:nvPr/>
        </p:nvSpPr>
        <p:spPr>
          <a:xfrm>
            <a:off x="436563" y="2641600"/>
            <a:ext cx="944562" cy="2460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研究机构信息</a:t>
            </a:r>
          </a:p>
        </p:txBody>
      </p:sp>
      <p:sp>
        <p:nvSpPr>
          <p:cNvPr id="46090" name="文本框 3"/>
          <p:cNvSpPr txBox="1"/>
          <p:nvPr/>
        </p:nvSpPr>
        <p:spPr>
          <a:xfrm>
            <a:off x="436563" y="3633788"/>
            <a:ext cx="1404937" cy="3381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600" b="1" dirty="0">
                <a:solidFill>
                  <a:srgbClr val="63AB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科研项目信息</a:t>
            </a:r>
          </a:p>
        </p:txBody>
      </p:sp>
      <p:sp>
        <p:nvSpPr>
          <p:cNvPr id="46091" name="文本框 5"/>
          <p:cNvSpPr txBox="1"/>
          <p:nvPr/>
        </p:nvSpPr>
        <p:spPr>
          <a:xfrm>
            <a:off x="436563" y="3130550"/>
            <a:ext cx="1198562" cy="2460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社科活动人员信息</a:t>
            </a:r>
          </a:p>
        </p:txBody>
      </p:sp>
      <p:sp>
        <p:nvSpPr>
          <p:cNvPr id="46092" name="文本框 6"/>
          <p:cNvSpPr txBox="1"/>
          <p:nvPr/>
        </p:nvSpPr>
        <p:spPr>
          <a:xfrm>
            <a:off x="436563" y="4225925"/>
            <a:ext cx="1992312" cy="244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科研成果信息</a:t>
            </a:r>
          </a:p>
        </p:txBody>
      </p:sp>
      <p:sp>
        <p:nvSpPr>
          <p:cNvPr id="46093" name="文本框 7"/>
          <p:cNvSpPr txBox="1"/>
          <p:nvPr/>
        </p:nvSpPr>
        <p:spPr>
          <a:xfrm>
            <a:off x="436563" y="4724400"/>
            <a:ext cx="944562" cy="2460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成果获奖信息</a:t>
            </a:r>
          </a:p>
        </p:txBody>
      </p:sp>
      <p:sp>
        <p:nvSpPr>
          <p:cNvPr id="46094" name="文本框 30"/>
          <p:cNvSpPr txBox="1"/>
          <p:nvPr/>
        </p:nvSpPr>
        <p:spPr>
          <a:xfrm>
            <a:off x="436563" y="5722938"/>
            <a:ext cx="944562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学术交流情况</a:t>
            </a:r>
          </a:p>
        </p:txBody>
      </p:sp>
      <p:sp>
        <p:nvSpPr>
          <p:cNvPr id="46095" name="文本框 31"/>
          <p:cNvSpPr txBox="1"/>
          <p:nvPr/>
        </p:nvSpPr>
        <p:spPr>
          <a:xfrm>
            <a:off x="436563" y="5224463"/>
            <a:ext cx="690562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专利情况</a:t>
            </a:r>
          </a:p>
        </p:txBody>
      </p:sp>
      <p:sp>
        <p:nvSpPr>
          <p:cNvPr id="5" name="等腰三角形 4"/>
          <p:cNvSpPr/>
          <p:nvPr/>
        </p:nvSpPr>
        <p:spPr>
          <a:xfrm rot="5400000">
            <a:off x="1853406" y="3709194"/>
            <a:ext cx="168275" cy="141288"/>
          </a:xfrm>
          <a:prstGeom prst="triangle">
            <a:avLst/>
          </a:prstGeom>
          <a:solidFill>
            <a:srgbClr val="63A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chemeClr val="accent2"/>
              </a:solidFill>
            </a:endParaRPr>
          </a:p>
        </p:txBody>
      </p:sp>
      <p:sp>
        <p:nvSpPr>
          <p:cNvPr id="46097" name="Shape 302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2428875" y="1325563"/>
            <a:ext cx="9086850" cy="1706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项目经费、工作量录入的信息包括：（本页面录入的信息是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报表2、3、5-1、5-2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的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经费、工作量部分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的数据来源）</a:t>
            </a:r>
          </a:p>
          <a:p>
            <a:pPr>
              <a:lnSpc>
                <a:spcPct val="150000"/>
              </a:lnSpc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1、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往年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立项的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在研项目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，录入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2025年的经费和工作量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（工作量可以通过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工作量复制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把往年的复制过来再调整）</a:t>
            </a:r>
          </a:p>
          <a:p>
            <a:pPr>
              <a:lnSpc>
                <a:spcPct val="150000"/>
              </a:lnSpc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2、2025年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新立项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的项目，录入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2025年的经费和工作量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3、2025年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（不含）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以前已经结项的项目，项目基本信息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“只统计后续经费”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为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“是”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的项目，录入2025年的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经费情况。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2527300" y="1052513"/>
            <a:ext cx="2065338" cy="336550"/>
          </a:xfrm>
          <a:prstGeom prst="roundRect">
            <a:avLst/>
          </a:prstGeom>
          <a:solidFill>
            <a:srgbClr val="63A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600" b="1" strike="noStrike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经费、工作量录入</a:t>
            </a:r>
          </a:p>
        </p:txBody>
      </p:sp>
      <p:pic>
        <p:nvPicPr>
          <p:cNvPr id="46099" name="图片 1" descr="经费工作量列表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5" y="3369310"/>
            <a:ext cx="8890000" cy="3236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6" name="直角三角形 8"/>
          <p:cNvSpPr/>
          <p:nvPr/>
        </p:nvSpPr>
        <p:spPr>
          <a:xfrm flipH="1">
            <a:off x="10125075" y="4932363"/>
            <a:ext cx="2066925" cy="1925638"/>
          </a:xfrm>
          <a:custGeom>
            <a:avLst/>
            <a:gdLst>
              <a:gd name="connsiteX0" fmla="*/ 0 w 2066223"/>
              <a:gd name="connsiteY0" fmla="*/ 1925052 h 1925052"/>
              <a:gd name="connsiteX1" fmla="*/ 0 w 2066223"/>
              <a:gd name="connsiteY1" fmla="*/ 0 h 1925052"/>
              <a:gd name="connsiteX2" fmla="*/ 2066223 w 2066223"/>
              <a:gd name="connsiteY2" fmla="*/ 1925052 h 1925052"/>
              <a:gd name="connsiteX3" fmla="*/ 0 w 2066223"/>
              <a:gd name="connsiteY3" fmla="*/ 1925052 h 1925052"/>
              <a:gd name="connsiteX0-1" fmla="*/ 0 w 2066223"/>
              <a:gd name="connsiteY0-2" fmla="*/ 1925052 h 1925052"/>
              <a:gd name="connsiteX1-3" fmla="*/ 0 w 2066223"/>
              <a:gd name="connsiteY1-4" fmla="*/ 0 h 1925052"/>
              <a:gd name="connsiteX2-5" fmla="*/ 2066223 w 2066223"/>
              <a:gd name="connsiteY2-6" fmla="*/ 1925052 h 1925052"/>
              <a:gd name="connsiteX3-7" fmla="*/ 0 w 2066223"/>
              <a:gd name="connsiteY3-8" fmla="*/ 1925052 h 1925052"/>
              <a:gd name="connsiteX0-9" fmla="*/ 0 w 2066223"/>
              <a:gd name="connsiteY0-10" fmla="*/ 1925052 h 1925052"/>
              <a:gd name="connsiteX1-11" fmla="*/ 0 w 2066223"/>
              <a:gd name="connsiteY1-12" fmla="*/ 0 h 1925052"/>
              <a:gd name="connsiteX2-13" fmla="*/ 2066223 w 2066223"/>
              <a:gd name="connsiteY2-14" fmla="*/ 1925052 h 1925052"/>
              <a:gd name="connsiteX3-15" fmla="*/ 0 w 2066223"/>
              <a:gd name="connsiteY3-16" fmla="*/ 1925052 h 1925052"/>
              <a:gd name="connsiteX0-17" fmla="*/ 0 w 2066223"/>
              <a:gd name="connsiteY0-18" fmla="*/ 1925052 h 1925052"/>
              <a:gd name="connsiteX1-19" fmla="*/ 0 w 2066223"/>
              <a:gd name="connsiteY1-20" fmla="*/ 0 h 1925052"/>
              <a:gd name="connsiteX2-21" fmla="*/ 2066223 w 2066223"/>
              <a:gd name="connsiteY2-22" fmla="*/ 1925052 h 1925052"/>
              <a:gd name="connsiteX3-23" fmla="*/ 0 w 2066223"/>
              <a:gd name="connsiteY3-24" fmla="*/ 1925052 h 1925052"/>
              <a:gd name="connsiteX0-25" fmla="*/ 0 w 2066223"/>
              <a:gd name="connsiteY0-26" fmla="*/ 1925052 h 1925052"/>
              <a:gd name="connsiteX1-27" fmla="*/ 0 w 2066223"/>
              <a:gd name="connsiteY1-28" fmla="*/ 0 h 1925052"/>
              <a:gd name="connsiteX2-29" fmla="*/ 2066223 w 2066223"/>
              <a:gd name="connsiteY2-30" fmla="*/ 1925052 h 1925052"/>
              <a:gd name="connsiteX3-31" fmla="*/ 0 w 2066223"/>
              <a:gd name="connsiteY3-32" fmla="*/ 1925052 h 1925052"/>
              <a:gd name="connsiteX0-33" fmla="*/ 0 w 2066223"/>
              <a:gd name="connsiteY0-34" fmla="*/ 1925052 h 1925052"/>
              <a:gd name="connsiteX1-35" fmla="*/ 0 w 2066223"/>
              <a:gd name="connsiteY1-36" fmla="*/ 0 h 1925052"/>
              <a:gd name="connsiteX2-37" fmla="*/ 2066223 w 2066223"/>
              <a:gd name="connsiteY2-38" fmla="*/ 1925052 h 1925052"/>
              <a:gd name="connsiteX3-39" fmla="*/ 0 w 2066223"/>
              <a:gd name="connsiteY3-40" fmla="*/ 1925052 h 1925052"/>
              <a:gd name="connsiteX0-41" fmla="*/ 0 w 2066223"/>
              <a:gd name="connsiteY0-42" fmla="*/ 1925052 h 1925052"/>
              <a:gd name="connsiteX1-43" fmla="*/ 0 w 2066223"/>
              <a:gd name="connsiteY1-44" fmla="*/ 0 h 1925052"/>
              <a:gd name="connsiteX2-45" fmla="*/ 2066223 w 2066223"/>
              <a:gd name="connsiteY2-46" fmla="*/ 1925052 h 1925052"/>
              <a:gd name="connsiteX3-47" fmla="*/ 0 w 2066223"/>
              <a:gd name="connsiteY3-48" fmla="*/ 1925052 h 19250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66223" h="1925052">
                <a:moveTo>
                  <a:pt x="0" y="1925052"/>
                </a:moveTo>
                <a:lnTo>
                  <a:pt x="0" y="0"/>
                </a:lnTo>
                <a:cubicBezTo>
                  <a:pt x="332607" y="1017069"/>
                  <a:pt x="1040598" y="1620251"/>
                  <a:pt x="2066223" y="1925052"/>
                </a:cubicBezTo>
                <a:lnTo>
                  <a:pt x="0" y="1925052"/>
                </a:lnTo>
                <a:close/>
              </a:path>
            </a:pathLst>
          </a:custGeom>
          <a:solidFill>
            <a:srgbClr val="63A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0030" y="1435735"/>
            <a:ext cx="6671945" cy="5168900"/>
          </a:xfrm>
          <a:prstGeom prst="rect">
            <a:avLst/>
          </a:prstGeom>
        </p:spPr>
      </p:pic>
      <p:pic>
        <p:nvPicPr>
          <p:cNvPr id="16" name="图片 15" descr="工作量新增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9713" y="3409950"/>
            <a:ext cx="6661150" cy="2857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 txBox="1"/>
          <p:nvPr/>
        </p:nvSpPr>
        <p:spPr>
          <a:xfrm>
            <a:off x="1041400" y="523875"/>
            <a:ext cx="325437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基础数据录入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经费工作量录入</a:t>
            </a:r>
          </a:p>
        </p:txBody>
      </p:sp>
      <p:sp>
        <p:nvSpPr>
          <p:cNvPr id="44" name="任意多边形: 形状 46"/>
          <p:cNvSpPr/>
          <p:nvPr/>
        </p:nvSpPr>
        <p:spPr>
          <a:xfrm>
            <a:off x="677863" y="715963"/>
            <a:ext cx="254000" cy="254000"/>
          </a:xfrm>
          <a:custGeom>
            <a:avLst/>
            <a:gdLst>
              <a:gd name="connsiteX0" fmla="*/ 316148 w 316148"/>
              <a:gd name="connsiteY0" fmla="*/ 158074 h 316148"/>
              <a:gd name="connsiteX1" fmla="*/ 158074 w 316148"/>
              <a:gd name="connsiteY1" fmla="*/ 316148 h 316148"/>
              <a:gd name="connsiteX2" fmla="*/ 0 w 316148"/>
              <a:gd name="connsiteY2" fmla="*/ 158074 h 316148"/>
              <a:gd name="connsiteX3" fmla="*/ 158074 w 316148"/>
              <a:gd name="connsiteY3" fmla="*/ 0 h 316148"/>
              <a:gd name="connsiteX4" fmla="*/ 316148 w 316148"/>
              <a:gd name="connsiteY4" fmla="*/ 158074 h 31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148" h="316148">
                <a:moveTo>
                  <a:pt x="316148" y="158074"/>
                </a:moveTo>
                <a:cubicBezTo>
                  <a:pt x="316148" y="245376"/>
                  <a:pt x="245376" y="316148"/>
                  <a:pt x="158074" y="316148"/>
                </a:cubicBezTo>
                <a:cubicBezTo>
                  <a:pt x="70772" y="316148"/>
                  <a:pt x="0" y="245376"/>
                  <a:pt x="0" y="158074"/>
                </a:cubicBezTo>
                <a:cubicBezTo>
                  <a:pt x="0" y="70772"/>
                  <a:pt x="70772" y="0"/>
                  <a:pt x="158074" y="0"/>
                </a:cubicBezTo>
                <a:cubicBezTo>
                  <a:pt x="245376" y="0"/>
                  <a:pt x="316148" y="70772"/>
                  <a:pt x="316148" y="158074"/>
                </a:cubicBezTo>
                <a:close/>
              </a:path>
            </a:pathLst>
          </a:custGeom>
          <a:solidFill>
            <a:srgbClr val="8E0BF4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810BDD">
                <a:alpha val="74902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45" name="任意多边形: 形状 47"/>
          <p:cNvSpPr/>
          <p:nvPr/>
        </p:nvSpPr>
        <p:spPr>
          <a:xfrm>
            <a:off x="436563" y="523875"/>
            <a:ext cx="347663" cy="349250"/>
          </a:xfrm>
          <a:custGeom>
            <a:avLst/>
            <a:gdLst>
              <a:gd name="connsiteX0" fmla="*/ 434704 w 434703"/>
              <a:gd name="connsiteY0" fmla="*/ 217352 h 434703"/>
              <a:gd name="connsiteX1" fmla="*/ 217352 w 434703"/>
              <a:gd name="connsiteY1" fmla="*/ 434704 h 434703"/>
              <a:gd name="connsiteX2" fmla="*/ 0 w 434703"/>
              <a:gd name="connsiteY2" fmla="*/ 217352 h 434703"/>
              <a:gd name="connsiteX3" fmla="*/ 217352 w 434703"/>
              <a:gd name="connsiteY3" fmla="*/ 0 h 434703"/>
              <a:gd name="connsiteX4" fmla="*/ 434704 w 434703"/>
              <a:gd name="connsiteY4" fmla="*/ 217352 h 43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703" h="434703">
                <a:moveTo>
                  <a:pt x="434704" y="217352"/>
                </a:moveTo>
                <a:cubicBezTo>
                  <a:pt x="434704" y="337392"/>
                  <a:pt x="337392" y="434704"/>
                  <a:pt x="217352" y="434704"/>
                </a:cubicBezTo>
                <a:cubicBezTo>
                  <a:pt x="97312" y="434704"/>
                  <a:pt x="0" y="337392"/>
                  <a:pt x="0" y="217352"/>
                </a:cubicBezTo>
                <a:cubicBezTo>
                  <a:pt x="0" y="97312"/>
                  <a:pt x="97312" y="0"/>
                  <a:pt x="217352" y="0"/>
                </a:cubicBezTo>
                <a:cubicBezTo>
                  <a:pt x="337392" y="0"/>
                  <a:pt x="434704" y="97312"/>
                  <a:pt x="434704" y="217352"/>
                </a:cubicBezTo>
                <a:close/>
              </a:path>
            </a:pathLst>
          </a:custGeom>
          <a:solidFill>
            <a:srgbClr val="FF9416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E68515">
                <a:alpha val="75000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pic>
        <p:nvPicPr>
          <p:cNvPr id="48133" name="图片 1" descr="经费工作量列表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63" y="1427163"/>
            <a:ext cx="10633075" cy="3870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460" y="898525"/>
            <a:ext cx="7499350" cy="5892165"/>
          </a:xfrm>
          <a:prstGeom prst="rect">
            <a:avLst/>
          </a:prstGeom>
        </p:spPr>
      </p:pic>
      <p:pic>
        <p:nvPicPr>
          <p:cNvPr id="16" name="图片 15" descr="工作量新增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2915" y="2764155"/>
            <a:ext cx="7437755" cy="2857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6" name="直角三角形 8"/>
          <p:cNvSpPr/>
          <p:nvPr/>
        </p:nvSpPr>
        <p:spPr>
          <a:xfrm flipH="1">
            <a:off x="10125075" y="4932363"/>
            <a:ext cx="2066925" cy="1925638"/>
          </a:xfrm>
          <a:custGeom>
            <a:avLst/>
            <a:gdLst>
              <a:gd name="connsiteX0" fmla="*/ 0 w 2066223"/>
              <a:gd name="connsiteY0" fmla="*/ 1925052 h 1925052"/>
              <a:gd name="connsiteX1" fmla="*/ 0 w 2066223"/>
              <a:gd name="connsiteY1" fmla="*/ 0 h 1925052"/>
              <a:gd name="connsiteX2" fmla="*/ 2066223 w 2066223"/>
              <a:gd name="connsiteY2" fmla="*/ 1925052 h 1925052"/>
              <a:gd name="connsiteX3" fmla="*/ 0 w 2066223"/>
              <a:gd name="connsiteY3" fmla="*/ 1925052 h 1925052"/>
              <a:gd name="connsiteX0-1" fmla="*/ 0 w 2066223"/>
              <a:gd name="connsiteY0-2" fmla="*/ 1925052 h 1925052"/>
              <a:gd name="connsiteX1-3" fmla="*/ 0 w 2066223"/>
              <a:gd name="connsiteY1-4" fmla="*/ 0 h 1925052"/>
              <a:gd name="connsiteX2-5" fmla="*/ 2066223 w 2066223"/>
              <a:gd name="connsiteY2-6" fmla="*/ 1925052 h 1925052"/>
              <a:gd name="connsiteX3-7" fmla="*/ 0 w 2066223"/>
              <a:gd name="connsiteY3-8" fmla="*/ 1925052 h 1925052"/>
              <a:gd name="connsiteX0-9" fmla="*/ 0 w 2066223"/>
              <a:gd name="connsiteY0-10" fmla="*/ 1925052 h 1925052"/>
              <a:gd name="connsiteX1-11" fmla="*/ 0 w 2066223"/>
              <a:gd name="connsiteY1-12" fmla="*/ 0 h 1925052"/>
              <a:gd name="connsiteX2-13" fmla="*/ 2066223 w 2066223"/>
              <a:gd name="connsiteY2-14" fmla="*/ 1925052 h 1925052"/>
              <a:gd name="connsiteX3-15" fmla="*/ 0 w 2066223"/>
              <a:gd name="connsiteY3-16" fmla="*/ 1925052 h 1925052"/>
              <a:gd name="connsiteX0-17" fmla="*/ 0 w 2066223"/>
              <a:gd name="connsiteY0-18" fmla="*/ 1925052 h 1925052"/>
              <a:gd name="connsiteX1-19" fmla="*/ 0 w 2066223"/>
              <a:gd name="connsiteY1-20" fmla="*/ 0 h 1925052"/>
              <a:gd name="connsiteX2-21" fmla="*/ 2066223 w 2066223"/>
              <a:gd name="connsiteY2-22" fmla="*/ 1925052 h 1925052"/>
              <a:gd name="connsiteX3-23" fmla="*/ 0 w 2066223"/>
              <a:gd name="connsiteY3-24" fmla="*/ 1925052 h 1925052"/>
              <a:gd name="connsiteX0-25" fmla="*/ 0 w 2066223"/>
              <a:gd name="connsiteY0-26" fmla="*/ 1925052 h 1925052"/>
              <a:gd name="connsiteX1-27" fmla="*/ 0 w 2066223"/>
              <a:gd name="connsiteY1-28" fmla="*/ 0 h 1925052"/>
              <a:gd name="connsiteX2-29" fmla="*/ 2066223 w 2066223"/>
              <a:gd name="connsiteY2-30" fmla="*/ 1925052 h 1925052"/>
              <a:gd name="connsiteX3-31" fmla="*/ 0 w 2066223"/>
              <a:gd name="connsiteY3-32" fmla="*/ 1925052 h 1925052"/>
              <a:gd name="connsiteX0-33" fmla="*/ 0 w 2066223"/>
              <a:gd name="connsiteY0-34" fmla="*/ 1925052 h 1925052"/>
              <a:gd name="connsiteX1-35" fmla="*/ 0 w 2066223"/>
              <a:gd name="connsiteY1-36" fmla="*/ 0 h 1925052"/>
              <a:gd name="connsiteX2-37" fmla="*/ 2066223 w 2066223"/>
              <a:gd name="connsiteY2-38" fmla="*/ 1925052 h 1925052"/>
              <a:gd name="connsiteX3-39" fmla="*/ 0 w 2066223"/>
              <a:gd name="connsiteY3-40" fmla="*/ 1925052 h 1925052"/>
              <a:gd name="connsiteX0-41" fmla="*/ 0 w 2066223"/>
              <a:gd name="connsiteY0-42" fmla="*/ 1925052 h 1925052"/>
              <a:gd name="connsiteX1-43" fmla="*/ 0 w 2066223"/>
              <a:gd name="connsiteY1-44" fmla="*/ 0 h 1925052"/>
              <a:gd name="connsiteX2-45" fmla="*/ 2066223 w 2066223"/>
              <a:gd name="connsiteY2-46" fmla="*/ 1925052 h 1925052"/>
              <a:gd name="connsiteX3-47" fmla="*/ 0 w 2066223"/>
              <a:gd name="connsiteY3-48" fmla="*/ 1925052 h 19250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66223" h="1925052">
                <a:moveTo>
                  <a:pt x="0" y="1925052"/>
                </a:moveTo>
                <a:lnTo>
                  <a:pt x="0" y="0"/>
                </a:lnTo>
                <a:cubicBezTo>
                  <a:pt x="332607" y="1017069"/>
                  <a:pt x="1040598" y="1620251"/>
                  <a:pt x="2066223" y="1925052"/>
                </a:cubicBezTo>
                <a:lnTo>
                  <a:pt x="0" y="1925052"/>
                </a:lnTo>
                <a:close/>
              </a:path>
            </a:pathLst>
          </a:custGeom>
          <a:solidFill>
            <a:srgbClr val="63A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428875" y="969963"/>
            <a:ext cx="9086850" cy="553243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50179" name="TextBox 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 txBox="1"/>
          <p:nvPr/>
        </p:nvSpPr>
        <p:spPr>
          <a:xfrm>
            <a:off x="1041400" y="523875"/>
            <a:ext cx="15541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基础数据录入</a:t>
            </a:r>
          </a:p>
        </p:txBody>
      </p:sp>
      <p:sp>
        <p:nvSpPr>
          <p:cNvPr id="44" name="任意多边形: 形状 46"/>
          <p:cNvSpPr/>
          <p:nvPr/>
        </p:nvSpPr>
        <p:spPr>
          <a:xfrm>
            <a:off x="677863" y="715963"/>
            <a:ext cx="254000" cy="254000"/>
          </a:xfrm>
          <a:custGeom>
            <a:avLst/>
            <a:gdLst>
              <a:gd name="connsiteX0" fmla="*/ 316148 w 316148"/>
              <a:gd name="connsiteY0" fmla="*/ 158074 h 316148"/>
              <a:gd name="connsiteX1" fmla="*/ 158074 w 316148"/>
              <a:gd name="connsiteY1" fmla="*/ 316148 h 316148"/>
              <a:gd name="connsiteX2" fmla="*/ 0 w 316148"/>
              <a:gd name="connsiteY2" fmla="*/ 158074 h 316148"/>
              <a:gd name="connsiteX3" fmla="*/ 158074 w 316148"/>
              <a:gd name="connsiteY3" fmla="*/ 0 h 316148"/>
              <a:gd name="connsiteX4" fmla="*/ 316148 w 316148"/>
              <a:gd name="connsiteY4" fmla="*/ 158074 h 31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148" h="316148">
                <a:moveTo>
                  <a:pt x="316148" y="158074"/>
                </a:moveTo>
                <a:cubicBezTo>
                  <a:pt x="316148" y="245376"/>
                  <a:pt x="245376" y="316148"/>
                  <a:pt x="158074" y="316148"/>
                </a:cubicBezTo>
                <a:cubicBezTo>
                  <a:pt x="70772" y="316148"/>
                  <a:pt x="0" y="245376"/>
                  <a:pt x="0" y="158074"/>
                </a:cubicBezTo>
                <a:cubicBezTo>
                  <a:pt x="0" y="70772"/>
                  <a:pt x="70772" y="0"/>
                  <a:pt x="158074" y="0"/>
                </a:cubicBezTo>
                <a:cubicBezTo>
                  <a:pt x="245376" y="0"/>
                  <a:pt x="316148" y="70772"/>
                  <a:pt x="316148" y="158074"/>
                </a:cubicBezTo>
                <a:close/>
              </a:path>
            </a:pathLst>
          </a:custGeom>
          <a:solidFill>
            <a:srgbClr val="8E0BF4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810BDD">
                <a:alpha val="74902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45" name="任意多边形: 形状 47"/>
          <p:cNvSpPr/>
          <p:nvPr/>
        </p:nvSpPr>
        <p:spPr>
          <a:xfrm>
            <a:off x="436563" y="523875"/>
            <a:ext cx="347663" cy="349250"/>
          </a:xfrm>
          <a:custGeom>
            <a:avLst/>
            <a:gdLst>
              <a:gd name="connsiteX0" fmla="*/ 434704 w 434703"/>
              <a:gd name="connsiteY0" fmla="*/ 217352 h 434703"/>
              <a:gd name="connsiteX1" fmla="*/ 217352 w 434703"/>
              <a:gd name="connsiteY1" fmla="*/ 434704 h 434703"/>
              <a:gd name="connsiteX2" fmla="*/ 0 w 434703"/>
              <a:gd name="connsiteY2" fmla="*/ 217352 h 434703"/>
              <a:gd name="connsiteX3" fmla="*/ 217352 w 434703"/>
              <a:gd name="connsiteY3" fmla="*/ 0 h 434703"/>
              <a:gd name="connsiteX4" fmla="*/ 434704 w 434703"/>
              <a:gd name="connsiteY4" fmla="*/ 217352 h 43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703" h="434703">
                <a:moveTo>
                  <a:pt x="434704" y="217352"/>
                </a:moveTo>
                <a:cubicBezTo>
                  <a:pt x="434704" y="337392"/>
                  <a:pt x="337392" y="434704"/>
                  <a:pt x="217352" y="434704"/>
                </a:cubicBezTo>
                <a:cubicBezTo>
                  <a:pt x="97312" y="434704"/>
                  <a:pt x="0" y="337392"/>
                  <a:pt x="0" y="217352"/>
                </a:cubicBezTo>
                <a:cubicBezTo>
                  <a:pt x="0" y="97312"/>
                  <a:pt x="97312" y="0"/>
                  <a:pt x="217352" y="0"/>
                </a:cubicBezTo>
                <a:cubicBezTo>
                  <a:pt x="337392" y="0"/>
                  <a:pt x="434704" y="97312"/>
                  <a:pt x="434704" y="217352"/>
                </a:cubicBezTo>
                <a:close/>
              </a:path>
            </a:pathLst>
          </a:custGeom>
          <a:solidFill>
            <a:srgbClr val="FF9416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E68515">
                <a:alpha val="75000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50182" name="文本框 22"/>
          <p:cNvSpPr txBox="1"/>
          <p:nvPr/>
        </p:nvSpPr>
        <p:spPr>
          <a:xfrm>
            <a:off x="436563" y="1230313"/>
            <a:ext cx="944562" cy="2460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学校基本信息</a:t>
            </a:r>
          </a:p>
        </p:txBody>
      </p:sp>
      <p:sp>
        <p:nvSpPr>
          <p:cNvPr id="50183" name="文本框 56"/>
          <p:cNvSpPr txBox="1"/>
          <p:nvPr/>
        </p:nvSpPr>
        <p:spPr>
          <a:xfrm>
            <a:off x="436563" y="1670050"/>
            <a:ext cx="1071562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年度非项目经费</a:t>
            </a:r>
          </a:p>
        </p:txBody>
      </p:sp>
      <p:sp>
        <p:nvSpPr>
          <p:cNvPr id="50184" name="文本框 57"/>
          <p:cNvSpPr txBox="1"/>
          <p:nvPr/>
        </p:nvSpPr>
        <p:spPr>
          <a:xfrm>
            <a:off x="436563" y="2152650"/>
            <a:ext cx="1071562" cy="2460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院系所单位信息</a:t>
            </a:r>
          </a:p>
        </p:txBody>
      </p:sp>
      <p:sp>
        <p:nvSpPr>
          <p:cNvPr id="50185" name="文本框 2"/>
          <p:cNvSpPr txBox="1"/>
          <p:nvPr/>
        </p:nvSpPr>
        <p:spPr>
          <a:xfrm>
            <a:off x="436563" y="2641600"/>
            <a:ext cx="944562" cy="2460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研究机构信息</a:t>
            </a:r>
          </a:p>
        </p:txBody>
      </p:sp>
      <p:sp>
        <p:nvSpPr>
          <p:cNvPr id="50186" name="文本框 3"/>
          <p:cNvSpPr txBox="1"/>
          <p:nvPr/>
        </p:nvSpPr>
        <p:spPr>
          <a:xfrm>
            <a:off x="436563" y="3633788"/>
            <a:ext cx="944562" cy="2460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科研项目信息</a:t>
            </a:r>
          </a:p>
        </p:txBody>
      </p:sp>
      <p:sp>
        <p:nvSpPr>
          <p:cNvPr id="50187" name="文本框 5"/>
          <p:cNvSpPr txBox="1"/>
          <p:nvPr/>
        </p:nvSpPr>
        <p:spPr>
          <a:xfrm>
            <a:off x="436563" y="3130550"/>
            <a:ext cx="1198562" cy="2460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社科活动人员信息</a:t>
            </a:r>
          </a:p>
        </p:txBody>
      </p:sp>
      <p:sp>
        <p:nvSpPr>
          <p:cNvPr id="50188" name="文本框 6"/>
          <p:cNvSpPr txBox="1"/>
          <p:nvPr/>
        </p:nvSpPr>
        <p:spPr>
          <a:xfrm>
            <a:off x="436563" y="4133850"/>
            <a:ext cx="1992312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600" b="1" dirty="0">
                <a:solidFill>
                  <a:srgbClr val="63AB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科研成果信息</a:t>
            </a:r>
          </a:p>
        </p:txBody>
      </p:sp>
      <p:sp>
        <p:nvSpPr>
          <p:cNvPr id="50189" name="文本框 7"/>
          <p:cNvSpPr txBox="1"/>
          <p:nvPr/>
        </p:nvSpPr>
        <p:spPr>
          <a:xfrm>
            <a:off x="436563" y="4724400"/>
            <a:ext cx="944562" cy="2460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成果获奖信息</a:t>
            </a:r>
          </a:p>
        </p:txBody>
      </p:sp>
      <p:sp>
        <p:nvSpPr>
          <p:cNvPr id="50190" name="文本框 30"/>
          <p:cNvSpPr txBox="1"/>
          <p:nvPr/>
        </p:nvSpPr>
        <p:spPr>
          <a:xfrm>
            <a:off x="436563" y="5722938"/>
            <a:ext cx="944562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学术交流情况</a:t>
            </a:r>
          </a:p>
        </p:txBody>
      </p:sp>
      <p:sp>
        <p:nvSpPr>
          <p:cNvPr id="50191" name="文本框 31"/>
          <p:cNvSpPr txBox="1"/>
          <p:nvPr/>
        </p:nvSpPr>
        <p:spPr>
          <a:xfrm>
            <a:off x="436563" y="5224463"/>
            <a:ext cx="690562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专利情况</a:t>
            </a:r>
          </a:p>
        </p:txBody>
      </p:sp>
      <p:sp>
        <p:nvSpPr>
          <p:cNvPr id="5" name="等腰三角形 4"/>
          <p:cNvSpPr/>
          <p:nvPr/>
        </p:nvSpPr>
        <p:spPr>
          <a:xfrm rot="5400000">
            <a:off x="1853406" y="4210844"/>
            <a:ext cx="168275" cy="141288"/>
          </a:xfrm>
          <a:prstGeom prst="triangle">
            <a:avLst/>
          </a:prstGeom>
          <a:solidFill>
            <a:srgbClr val="63A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chemeClr val="accent2"/>
              </a:solidFill>
            </a:endParaRPr>
          </a:p>
        </p:txBody>
      </p:sp>
      <p:sp>
        <p:nvSpPr>
          <p:cNvPr id="50193" name="Shape 302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2527300" y="985838"/>
            <a:ext cx="8890000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科研成果信息需要录入的信息为2025年学校为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第一署名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单位发表的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科研成果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。本页面录入的信息是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报表6-1、6-2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的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成果部分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的数据来源。</a:t>
            </a:r>
          </a:p>
        </p:txBody>
      </p:sp>
      <p:sp>
        <p:nvSpPr>
          <p:cNvPr id="50194" name="Shape 302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2527300" y="1670050"/>
            <a:ext cx="8890000" cy="1060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成果录入需要注意的点：</a:t>
            </a:r>
            <a:endParaRPr lang="zh-CN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1、成果新增时要先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选择成果形式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，再进入相应形式成果的新增页面；</a:t>
            </a:r>
          </a:p>
          <a:p>
            <a:pPr>
              <a:lnSpc>
                <a:spcPct val="150000"/>
              </a:lnSpc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2、所有成果导入的模板都是一个，不同成果形式的数据的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必填项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会有一些不同。</a:t>
            </a:r>
          </a:p>
        </p:txBody>
      </p:sp>
      <p:pic>
        <p:nvPicPr>
          <p:cNvPr id="50195" name="图片 13" descr="成果列表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563" y="2940050"/>
            <a:ext cx="8669337" cy="2030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6" descr="成果新增选择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2928938"/>
            <a:ext cx="5715000" cy="2705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17" descr="成果新增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1125" y="3130550"/>
            <a:ext cx="6018213" cy="2995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6" name="直角三角形 8"/>
          <p:cNvSpPr/>
          <p:nvPr/>
        </p:nvSpPr>
        <p:spPr>
          <a:xfrm flipH="1">
            <a:off x="10125075" y="4932363"/>
            <a:ext cx="2066925" cy="1925638"/>
          </a:xfrm>
          <a:custGeom>
            <a:avLst/>
            <a:gdLst>
              <a:gd name="connsiteX0" fmla="*/ 0 w 2066223"/>
              <a:gd name="connsiteY0" fmla="*/ 1925052 h 1925052"/>
              <a:gd name="connsiteX1" fmla="*/ 0 w 2066223"/>
              <a:gd name="connsiteY1" fmla="*/ 0 h 1925052"/>
              <a:gd name="connsiteX2" fmla="*/ 2066223 w 2066223"/>
              <a:gd name="connsiteY2" fmla="*/ 1925052 h 1925052"/>
              <a:gd name="connsiteX3" fmla="*/ 0 w 2066223"/>
              <a:gd name="connsiteY3" fmla="*/ 1925052 h 1925052"/>
              <a:gd name="connsiteX0-1" fmla="*/ 0 w 2066223"/>
              <a:gd name="connsiteY0-2" fmla="*/ 1925052 h 1925052"/>
              <a:gd name="connsiteX1-3" fmla="*/ 0 w 2066223"/>
              <a:gd name="connsiteY1-4" fmla="*/ 0 h 1925052"/>
              <a:gd name="connsiteX2-5" fmla="*/ 2066223 w 2066223"/>
              <a:gd name="connsiteY2-6" fmla="*/ 1925052 h 1925052"/>
              <a:gd name="connsiteX3-7" fmla="*/ 0 w 2066223"/>
              <a:gd name="connsiteY3-8" fmla="*/ 1925052 h 1925052"/>
              <a:gd name="connsiteX0-9" fmla="*/ 0 w 2066223"/>
              <a:gd name="connsiteY0-10" fmla="*/ 1925052 h 1925052"/>
              <a:gd name="connsiteX1-11" fmla="*/ 0 w 2066223"/>
              <a:gd name="connsiteY1-12" fmla="*/ 0 h 1925052"/>
              <a:gd name="connsiteX2-13" fmla="*/ 2066223 w 2066223"/>
              <a:gd name="connsiteY2-14" fmla="*/ 1925052 h 1925052"/>
              <a:gd name="connsiteX3-15" fmla="*/ 0 w 2066223"/>
              <a:gd name="connsiteY3-16" fmla="*/ 1925052 h 1925052"/>
              <a:gd name="connsiteX0-17" fmla="*/ 0 w 2066223"/>
              <a:gd name="connsiteY0-18" fmla="*/ 1925052 h 1925052"/>
              <a:gd name="connsiteX1-19" fmla="*/ 0 w 2066223"/>
              <a:gd name="connsiteY1-20" fmla="*/ 0 h 1925052"/>
              <a:gd name="connsiteX2-21" fmla="*/ 2066223 w 2066223"/>
              <a:gd name="connsiteY2-22" fmla="*/ 1925052 h 1925052"/>
              <a:gd name="connsiteX3-23" fmla="*/ 0 w 2066223"/>
              <a:gd name="connsiteY3-24" fmla="*/ 1925052 h 1925052"/>
              <a:gd name="connsiteX0-25" fmla="*/ 0 w 2066223"/>
              <a:gd name="connsiteY0-26" fmla="*/ 1925052 h 1925052"/>
              <a:gd name="connsiteX1-27" fmla="*/ 0 w 2066223"/>
              <a:gd name="connsiteY1-28" fmla="*/ 0 h 1925052"/>
              <a:gd name="connsiteX2-29" fmla="*/ 2066223 w 2066223"/>
              <a:gd name="connsiteY2-30" fmla="*/ 1925052 h 1925052"/>
              <a:gd name="connsiteX3-31" fmla="*/ 0 w 2066223"/>
              <a:gd name="connsiteY3-32" fmla="*/ 1925052 h 1925052"/>
              <a:gd name="connsiteX0-33" fmla="*/ 0 w 2066223"/>
              <a:gd name="connsiteY0-34" fmla="*/ 1925052 h 1925052"/>
              <a:gd name="connsiteX1-35" fmla="*/ 0 w 2066223"/>
              <a:gd name="connsiteY1-36" fmla="*/ 0 h 1925052"/>
              <a:gd name="connsiteX2-37" fmla="*/ 2066223 w 2066223"/>
              <a:gd name="connsiteY2-38" fmla="*/ 1925052 h 1925052"/>
              <a:gd name="connsiteX3-39" fmla="*/ 0 w 2066223"/>
              <a:gd name="connsiteY3-40" fmla="*/ 1925052 h 1925052"/>
              <a:gd name="connsiteX0-41" fmla="*/ 0 w 2066223"/>
              <a:gd name="connsiteY0-42" fmla="*/ 1925052 h 1925052"/>
              <a:gd name="connsiteX1-43" fmla="*/ 0 w 2066223"/>
              <a:gd name="connsiteY1-44" fmla="*/ 0 h 1925052"/>
              <a:gd name="connsiteX2-45" fmla="*/ 2066223 w 2066223"/>
              <a:gd name="connsiteY2-46" fmla="*/ 1925052 h 1925052"/>
              <a:gd name="connsiteX3-47" fmla="*/ 0 w 2066223"/>
              <a:gd name="connsiteY3-48" fmla="*/ 1925052 h 19250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66223" h="1925052">
                <a:moveTo>
                  <a:pt x="0" y="1925052"/>
                </a:moveTo>
                <a:lnTo>
                  <a:pt x="0" y="0"/>
                </a:lnTo>
                <a:cubicBezTo>
                  <a:pt x="332607" y="1017069"/>
                  <a:pt x="1040598" y="1620251"/>
                  <a:pt x="2066223" y="1925052"/>
                </a:cubicBezTo>
                <a:lnTo>
                  <a:pt x="0" y="1925052"/>
                </a:lnTo>
                <a:close/>
              </a:path>
            </a:pathLst>
          </a:custGeom>
          <a:solidFill>
            <a:srgbClr val="63A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图片 1" descr="项目列表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" y="1449388"/>
            <a:ext cx="11753850" cy="4349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7" name="TextBox 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 txBox="1"/>
          <p:nvPr/>
        </p:nvSpPr>
        <p:spPr>
          <a:xfrm>
            <a:off x="1041400" y="523875"/>
            <a:ext cx="302577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基础数据录入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科研成果信息</a:t>
            </a:r>
          </a:p>
        </p:txBody>
      </p:sp>
      <p:sp>
        <p:nvSpPr>
          <p:cNvPr id="44" name="任意多边形: 形状 46"/>
          <p:cNvSpPr/>
          <p:nvPr/>
        </p:nvSpPr>
        <p:spPr>
          <a:xfrm>
            <a:off x="677863" y="715963"/>
            <a:ext cx="254000" cy="254000"/>
          </a:xfrm>
          <a:custGeom>
            <a:avLst/>
            <a:gdLst>
              <a:gd name="connsiteX0" fmla="*/ 316148 w 316148"/>
              <a:gd name="connsiteY0" fmla="*/ 158074 h 316148"/>
              <a:gd name="connsiteX1" fmla="*/ 158074 w 316148"/>
              <a:gd name="connsiteY1" fmla="*/ 316148 h 316148"/>
              <a:gd name="connsiteX2" fmla="*/ 0 w 316148"/>
              <a:gd name="connsiteY2" fmla="*/ 158074 h 316148"/>
              <a:gd name="connsiteX3" fmla="*/ 158074 w 316148"/>
              <a:gd name="connsiteY3" fmla="*/ 0 h 316148"/>
              <a:gd name="connsiteX4" fmla="*/ 316148 w 316148"/>
              <a:gd name="connsiteY4" fmla="*/ 158074 h 31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148" h="316148">
                <a:moveTo>
                  <a:pt x="316148" y="158074"/>
                </a:moveTo>
                <a:cubicBezTo>
                  <a:pt x="316148" y="245376"/>
                  <a:pt x="245376" y="316148"/>
                  <a:pt x="158074" y="316148"/>
                </a:cubicBezTo>
                <a:cubicBezTo>
                  <a:pt x="70772" y="316148"/>
                  <a:pt x="0" y="245376"/>
                  <a:pt x="0" y="158074"/>
                </a:cubicBezTo>
                <a:cubicBezTo>
                  <a:pt x="0" y="70772"/>
                  <a:pt x="70772" y="0"/>
                  <a:pt x="158074" y="0"/>
                </a:cubicBezTo>
                <a:cubicBezTo>
                  <a:pt x="245376" y="0"/>
                  <a:pt x="316148" y="70772"/>
                  <a:pt x="316148" y="158074"/>
                </a:cubicBezTo>
                <a:close/>
              </a:path>
            </a:pathLst>
          </a:custGeom>
          <a:solidFill>
            <a:srgbClr val="8E0BF4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810BDD">
                <a:alpha val="74902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pic>
        <p:nvPicPr>
          <p:cNvPr id="17" name="图片 16" descr="成果新增选择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0863" y="1449388"/>
            <a:ext cx="5715000" cy="2705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" name="任意多边形: 形状 47"/>
          <p:cNvSpPr/>
          <p:nvPr/>
        </p:nvSpPr>
        <p:spPr>
          <a:xfrm>
            <a:off x="436563" y="523875"/>
            <a:ext cx="347663" cy="349250"/>
          </a:xfrm>
          <a:custGeom>
            <a:avLst/>
            <a:gdLst>
              <a:gd name="connsiteX0" fmla="*/ 434704 w 434703"/>
              <a:gd name="connsiteY0" fmla="*/ 217352 h 434703"/>
              <a:gd name="connsiteX1" fmla="*/ 217352 w 434703"/>
              <a:gd name="connsiteY1" fmla="*/ 434704 h 434703"/>
              <a:gd name="connsiteX2" fmla="*/ 0 w 434703"/>
              <a:gd name="connsiteY2" fmla="*/ 217352 h 434703"/>
              <a:gd name="connsiteX3" fmla="*/ 217352 w 434703"/>
              <a:gd name="connsiteY3" fmla="*/ 0 h 434703"/>
              <a:gd name="connsiteX4" fmla="*/ 434704 w 434703"/>
              <a:gd name="connsiteY4" fmla="*/ 217352 h 43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703" h="434703">
                <a:moveTo>
                  <a:pt x="434704" y="217352"/>
                </a:moveTo>
                <a:cubicBezTo>
                  <a:pt x="434704" y="337392"/>
                  <a:pt x="337392" y="434704"/>
                  <a:pt x="217352" y="434704"/>
                </a:cubicBezTo>
                <a:cubicBezTo>
                  <a:pt x="97312" y="434704"/>
                  <a:pt x="0" y="337392"/>
                  <a:pt x="0" y="217352"/>
                </a:cubicBezTo>
                <a:cubicBezTo>
                  <a:pt x="0" y="97312"/>
                  <a:pt x="97312" y="0"/>
                  <a:pt x="217352" y="0"/>
                </a:cubicBezTo>
                <a:cubicBezTo>
                  <a:pt x="337392" y="0"/>
                  <a:pt x="434704" y="97312"/>
                  <a:pt x="434704" y="217352"/>
                </a:cubicBezTo>
                <a:close/>
              </a:path>
            </a:pathLst>
          </a:custGeom>
          <a:solidFill>
            <a:srgbClr val="FF9416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E68515">
                <a:alpha val="75000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106" name="直角三角形 8"/>
          <p:cNvSpPr/>
          <p:nvPr/>
        </p:nvSpPr>
        <p:spPr>
          <a:xfrm flipH="1">
            <a:off x="10125075" y="4932363"/>
            <a:ext cx="2066925" cy="1925638"/>
          </a:xfrm>
          <a:custGeom>
            <a:avLst/>
            <a:gdLst>
              <a:gd name="connsiteX0" fmla="*/ 0 w 2066223"/>
              <a:gd name="connsiteY0" fmla="*/ 1925052 h 1925052"/>
              <a:gd name="connsiteX1" fmla="*/ 0 w 2066223"/>
              <a:gd name="connsiteY1" fmla="*/ 0 h 1925052"/>
              <a:gd name="connsiteX2" fmla="*/ 2066223 w 2066223"/>
              <a:gd name="connsiteY2" fmla="*/ 1925052 h 1925052"/>
              <a:gd name="connsiteX3" fmla="*/ 0 w 2066223"/>
              <a:gd name="connsiteY3" fmla="*/ 1925052 h 1925052"/>
              <a:gd name="connsiteX0-1" fmla="*/ 0 w 2066223"/>
              <a:gd name="connsiteY0-2" fmla="*/ 1925052 h 1925052"/>
              <a:gd name="connsiteX1-3" fmla="*/ 0 w 2066223"/>
              <a:gd name="connsiteY1-4" fmla="*/ 0 h 1925052"/>
              <a:gd name="connsiteX2-5" fmla="*/ 2066223 w 2066223"/>
              <a:gd name="connsiteY2-6" fmla="*/ 1925052 h 1925052"/>
              <a:gd name="connsiteX3-7" fmla="*/ 0 w 2066223"/>
              <a:gd name="connsiteY3-8" fmla="*/ 1925052 h 1925052"/>
              <a:gd name="connsiteX0-9" fmla="*/ 0 w 2066223"/>
              <a:gd name="connsiteY0-10" fmla="*/ 1925052 h 1925052"/>
              <a:gd name="connsiteX1-11" fmla="*/ 0 w 2066223"/>
              <a:gd name="connsiteY1-12" fmla="*/ 0 h 1925052"/>
              <a:gd name="connsiteX2-13" fmla="*/ 2066223 w 2066223"/>
              <a:gd name="connsiteY2-14" fmla="*/ 1925052 h 1925052"/>
              <a:gd name="connsiteX3-15" fmla="*/ 0 w 2066223"/>
              <a:gd name="connsiteY3-16" fmla="*/ 1925052 h 1925052"/>
              <a:gd name="connsiteX0-17" fmla="*/ 0 w 2066223"/>
              <a:gd name="connsiteY0-18" fmla="*/ 1925052 h 1925052"/>
              <a:gd name="connsiteX1-19" fmla="*/ 0 w 2066223"/>
              <a:gd name="connsiteY1-20" fmla="*/ 0 h 1925052"/>
              <a:gd name="connsiteX2-21" fmla="*/ 2066223 w 2066223"/>
              <a:gd name="connsiteY2-22" fmla="*/ 1925052 h 1925052"/>
              <a:gd name="connsiteX3-23" fmla="*/ 0 w 2066223"/>
              <a:gd name="connsiteY3-24" fmla="*/ 1925052 h 1925052"/>
              <a:gd name="connsiteX0-25" fmla="*/ 0 w 2066223"/>
              <a:gd name="connsiteY0-26" fmla="*/ 1925052 h 1925052"/>
              <a:gd name="connsiteX1-27" fmla="*/ 0 w 2066223"/>
              <a:gd name="connsiteY1-28" fmla="*/ 0 h 1925052"/>
              <a:gd name="connsiteX2-29" fmla="*/ 2066223 w 2066223"/>
              <a:gd name="connsiteY2-30" fmla="*/ 1925052 h 1925052"/>
              <a:gd name="connsiteX3-31" fmla="*/ 0 w 2066223"/>
              <a:gd name="connsiteY3-32" fmla="*/ 1925052 h 1925052"/>
              <a:gd name="connsiteX0-33" fmla="*/ 0 w 2066223"/>
              <a:gd name="connsiteY0-34" fmla="*/ 1925052 h 1925052"/>
              <a:gd name="connsiteX1-35" fmla="*/ 0 w 2066223"/>
              <a:gd name="connsiteY1-36" fmla="*/ 0 h 1925052"/>
              <a:gd name="connsiteX2-37" fmla="*/ 2066223 w 2066223"/>
              <a:gd name="connsiteY2-38" fmla="*/ 1925052 h 1925052"/>
              <a:gd name="connsiteX3-39" fmla="*/ 0 w 2066223"/>
              <a:gd name="connsiteY3-40" fmla="*/ 1925052 h 1925052"/>
              <a:gd name="connsiteX0-41" fmla="*/ 0 w 2066223"/>
              <a:gd name="connsiteY0-42" fmla="*/ 1925052 h 1925052"/>
              <a:gd name="connsiteX1-43" fmla="*/ 0 w 2066223"/>
              <a:gd name="connsiteY1-44" fmla="*/ 0 h 1925052"/>
              <a:gd name="connsiteX2-45" fmla="*/ 2066223 w 2066223"/>
              <a:gd name="connsiteY2-46" fmla="*/ 1925052 h 1925052"/>
              <a:gd name="connsiteX3-47" fmla="*/ 0 w 2066223"/>
              <a:gd name="connsiteY3-48" fmla="*/ 1925052 h 19250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66223" h="1925052">
                <a:moveTo>
                  <a:pt x="0" y="1925052"/>
                </a:moveTo>
                <a:lnTo>
                  <a:pt x="0" y="0"/>
                </a:lnTo>
                <a:cubicBezTo>
                  <a:pt x="332607" y="1017069"/>
                  <a:pt x="1040598" y="1620251"/>
                  <a:pt x="2066223" y="1925052"/>
                </a:cubicBezTo>
                <a:lnTo>
                  <a:pt x="0" y="1925052"/>
                </a:lnTo>
                <a:close/>
              </a:path>
            </a:pathLst>
          </a:custGeom>
          <a:solidFill>
            <a:srgbClr val="63A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18" name="图片 17" descr="成果新增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075" y="1449388"/>
            <a:ext cx="8410575" cy="4184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428875" y="969963"/>
            <a:ext cx="9086850" cy="553243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54275" name="TextBox 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 txBox="1"/>
          <p:nvPr/>
        </p:nvSpPr>
        <p:spPr>
          <a:xfrm>
            <a:off x="1041400" y="523875"/>
            <a:ext cx="15541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基础数据录入</a:t>
            </a:r>
          </a:p>
        </p:txBody>
      </p:sp>
      <p:sp>
        <p:nvSpPr>
          <p:cNvPr id="44" name="任意多边形: 形状 46"/>
          <p:cNvSpPr/>
          <p:nvPr/>
        </p:nvSpPr>
        <p:spPr>
          <a:xfrm>
            <a:off x="677863" y="715963"/>
            <a:ext cx="254000" cy="254000"/>
          </a:xfrm>
          <a:custGeom>
            <a:avLst/>
            <a:gdLst>
              <a:gd name="connsiteX0" fmla="*/ 316148 w 316148"/>
              <a:gd name="connsiteY0" fmla="*/ 158074 h 316148"/>
              <a:gd name="connsiteX1" fmla="*/ 158074 w 316148"/>
              <a:gd name="connsiteY1" fmla="*/ 316148 h 316148"/>
              <a:gd name="connsiteX2" fmla="*/ 0 w 316148"/>
              <a:gd name="connsiteY2" fmla="*/ 158074 h 316148"/>
              <a:gd name="connsiteX3" fmla="*/ 158074 w 316148"/>
              <a:gd name="connsiteY3" fmla="*/ 0 h 316148"/>
              <a:gd name="connsiteX4" fmla="*/ 316148 w 316148"/>
              <a:gd name="connsiteY4" fmla="*/ 158074 h 31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148" h="316148">
                <a:moveTo>
                  <a:pt x="316148" y="158074"/>
                </a:moveTo>
                <a:cubicBezTo>
                  <a:pt x="316148" y="245376"/>
                  <a:pt x="245376" y="316148"/>
                  <a:pt x="158074" y="316148"/>
                </a:cubicBezTo>
                <a:cubicBezTo>
                  <a:pt x="70772" y="316148"/>
                  <a:pt x="0" y="245376"/>
                  <a:pt x="0" y="158074"/>
                </a:cubicBezTo>
                <a:cubicBezTo>
                  <a:pt x="0" y="70772"/>
                  <a:pt x="70772" y="0"/>
                  <a:pt x="158074" y="0"/>
                </a:cubicBezTo>
                <a:cubicBezTo>
                  <a:pt x="245376" y="0"/>
                  <a:pt x="316148" y="70772"/>
                  <a:pt x="316148" y="158074"/>
                </a:cubicBezTo>
                <a:close/>
              </a:path>
            </a:pathLst>
          </a:custGeom>
          <a:solidFill>
            <a:srgbClr val="8E0BF4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810BDD">
                <a:alpha val="74902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45" name="任意多边形: 形状 47"/>
          <p:cNvSpPr/>
          <p:nvPr/>
        </p:nvSpPr>
        <p:spPr>
          <a:xfrm>
            <a:off x="436563" y="523875"/>
            <a:ext cx="347663" cy="349250"/>
          </a:xfrm>
          <a:custGeom>
            <a:avLst/>
            <a:gdLst>
              <a:gd name="connsiteX0" fmla="*/ 434704 w 434703"/>
              <a:gd name="connsiteY0" fmla="*/ 217352 h 434703"/>
              <a:gd name="connsiteX1" fmla="*/ 217352 w 434703"/>
              <a:gd name="connsiteY1" fmla="*/ 434704 h 434703"/>
              <a:gd name="connsiteX2" fmla="*/ 0 w 434703"/>
              <a:gd name="connsiteY2" fmla="*/ 217352 h 434703"/>
              <a:gd name="connsiteX3" fmla="*/ 217352 w 434703"/>
              <a:gd name="connsiteY3" fmla="*/ 0 h 434703"/>
              <a:gd name="connsiteX4" fmla="*/ 434704 w 434703"/>
              <a:gd name="connsiteY4" fmla="*/ 217352 h 43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703" h="434703">
                <a:moveTo>
                  <a:pt x="434704" y="217352"/>
                </a:moveTo>
                <a:cubicBezTo>
                  <a:pt x="434704" y="337392"/>
                  <a:pt x="337392" y="434704"/>
                  <a:pt x="217352" y="434704"/>
                </a:cubicBezTo>
                <a:cubicBezTo>
                  <a:pt x="97312" y="434704"/>
                  <a:pt x="0" y="337392"/>
                  <a:pt x="0" y="217352"/>
                </a:cubicBezTo>
                <a:cubicBezTo>
                  <a:pt x="0" y="97312"/>
                  <a:pt x="97312" y="0"/>
                  <a:pt x="217352" y="0"/>
                </a:cubicBezTo>
                <a:cubicBezTo>
                  <a:pt x="337392" y="0"/>
                  <a:pt x="434704" y="97312"/>
                  <a:pt x="434704" y="217352"/>
                </a:cubicBezTo>
                <a:close/>
              </a:path>
            </a:pathLst>
          </a:custGeom>
          <a:solidFill>
            <a:srgbClr val="FF9416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E68515">
                <a:alpha val="75000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54278" name="文本框 22"/>
          <p:cNvSpPr txBox="1"/>
          <p:nvPr/>
        </p:nvSpPr>
        <p:spPr>
          <a:xfrm>
            <a:off x="436563" y="1230313"/>
            <a:ext cx="944562" cy="2460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学校基本信息</a:t>
            </a:r>
          </a:p>
        </p:txBody>
      </p:sp>
      <p:sp>
        <p:nvSpPr>
          <p:cNvPr id="54279" name="文本框 56"/>
          <p:cNvSpPr txBox="1"/>
          <p:nvPr/>
        </p:nvSpPr>
        <p:spPr>
          <a:xfrm>
            <a:off x="436563" y="1670050"/>
            <a:ext cx="1071562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年度非项目经费</a:t>
            </a:r>
          </a:p>
        </p:txBody>
      </p:sp>
      <p:sp>
        <p:nvSpPr>
          <p:cNvPr id="54280" name="文本框 57"/>
          <p:cNvSpPr txBox="1"/>
          <p:nvPr/>
        </p:nvSpPr>
        <p:spPr>
          <a:xfrm>
            <a:off x="436563" y="2152650"/>
            <a:ext cx="1071562" cy="2460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院系所单位信息</a:t>
            </a:r>
          </a:p>
        </p:txBody>
      </p:sp>
      <p:sp>
        <p:nvSpPr>
          <p:cNvPr id="54281" name="文本框 2"/>
          <p:cNvSpPr txBox="1"/>
          <p:nvPr/>
        </p:nvSpPr>
        <p:spPr>
          <a:xfrm>
            <a:off x="436563" y="2641600"/>
            <a:ext cx="944562" cy="2460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研究机构信息</a:t>
            </a:r>
          </a:p>
        </p:txBody>
      </p:sp>
      <p:sp>
        <p:nvSpPr>
          <p:cNvPr id="54282" name="文本框 3"/>
          <p:cNvSpPr txBox="1"/>
          <p:nvPr/>
        </p:nvSpPr>
        <p:spPr>
          <a:xfrm>
            <a:off x="436563" y="3633788"/>
            <a:ext cx="944562" cy="2460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科研项目信息</a:t>
            </a:r>
          </a:p>
        </p:txBody>
      </p:sp>
      <p:sp>
        <p:nvSpPr>
          <p:cNvPr id="54283" name="文本框 5"/>
          <p:cNvSpPr txBox="1"/>
          <p:nvPr/>
        </p:nvSpPr>
        <p:spPr>
          <a:xfrm>
            <a:off x="436563" y="3130550"/>
            <a:ext cx="1198562" cy="2460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社科活动人员信息</a:t>
            </a:r>
          </a:p>
        </p:txBody>
      </p:sp>
      <p:sp>
        <p:nvSpPr>
          <p:cNvPr id="54284" name="文本框 6"/>
          <p:cNvSpPr txBox="1"/>
          <p:nvPr/>
        </p:nvSpPr>
        <p:spPr>
          <a:xfrm>
            <a:off x="436563" y="4133850"/>
            <a:ext cx="1992312" cy="244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科研成果信息</a:t>
            </a:r>
          </a:p>
        </p:txBody>
      </p:sp>
      <p:sp>
        <p:nvSpPr>
          <p:cNvPr id="54285" name="文本框 7"/>
          <p:cNvSpPr txBox="1"/>
          <p:nvPr/>
        </p:nvSpPr>
        <p:spPr>
          <a:xfrm>
            <a:off x="436563" y="4627563"/>
            <a:ext cx="1404937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600" b="1" dirty="0">
                <a:solidFill>
                  <a:srgbClr val="63AB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成果获奖信息</a:t>
            </a:r>
          </a:p>
        </p:txBody>
      </p:sp>
      <p:sp>
        <p:nvSpPr>
          <p:cNvPr id="54286" name="文本框 30"/>
          <p:cNvSpPr txBox="1"/>
          <p:nvPr/>
        </p:nvSpPr>
        <p:spPr>
          <a:xfrm>
            <a:off x="436563" y="5722938"/>
            <a:ext cx="944562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学术交流情况</a:t>
            </a:r>
          </a:p>
        </p:txBody>
      </p:sp>
      <p:sp>
        <p:nvSpPr>
          <p:cNvPr id="54287" name="文本框 31"/>
          <p:cNvSpPr txBox="1"/>
          <p:nvPr/>
        </p:nvSpPr>
        <p:spPr>
          <a:xfrm>
            <a:off x="436563" y="5224463"/>
            <a:ext cx="690562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专利情况</a:t>
            </a:r>
          </a:p>
        </p:txBody>
      </p:sp>
      <p:sp>
        <p:nvSpPr>
          <p:cNvPr id="5" name="等腰三角形 4"/>
          <p:cNvSpPr/>
          <p:nvPr/>
        </p:nvSpPr>
        <p:spPr>
          <a:xfrm rot="5400000">
            <a:off x="1827213" y="4700588"/>
            <a:ext cx="169863" cy="141288"/>
          </a:xfrm>
          <a:prstGeom prst="triangle">
            <a:avLst/>
          </a:prstGeom>
          <a:solidFill>
            <a:srgbClr val="63A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chemeClr val="accent2"/>
              </a:solidFill>
            </a:endParaRPr>
          </a:p>
        </p:txBody>
      </p:sp>
      <p:sp>
        <p:nvSpPr>
          <p:cNvPr id="54289" name="Shape 302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2527300" y="1092200"/>
            <a:ext cx="8890000" cy="1060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成果获奖录入需要录入的信息和注意的包括：（本页面录入的信息是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报表6-1、7-1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的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获奖部分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的数据来源）</a:t>
            </a:r>
          </a:p>
          <a:p>
            <a:pPr>
              <a:lnSpc>
                <a:spcPct val="150000"/>
              </a:lnSpc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1、新增或导入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2025年的成果获奖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信息。</a:t>
            </a:r>
          </a:p>
          <a:p>
            <a:pPr>
              <a:lnSpc>
                <a:spcPct val="150000"/>
              </a:lnSpc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2、新增时成果名称选择可以通过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关键字检索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查找已经录入的成果。</a:t>
            </a:r>
          </a:p>
        </p:txBody>
      </p:sp>
      <p:pic>
        <p:nvPicPr>
          <p:cNvPr id="54290" name="图片 1" descr="获奖列表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300" y="2746375"/>
            <a:ext cx="8890000" cy="2722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获奖新增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5088" y="2189163"/>
            <a:ext cx="6426200" cy="4135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 descr="获奖新增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0650" y="2225675"/>
            <a:ext cx="6315075" cy="4060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6" name="直角三角形 8"/>
          <p:cNvSpPr/>
          <p:nvPr/>
        </p:nvSpPr>
        <p:spPr>
          <a:xfrm flipH="1">
            <a:off x="10125075" y="4932363"/>
            <a:ext cx="2066925" cy="1925638"/>
          </a:xfrm>
          <a:custGeom>
            <a:avLst/>
            <a:gdLst>
              <a:gd name="connsiteX0" fmla="*/ 0 w 2066223"/>
              <a:gd name="connsiteY0" fmla="*/ 1925052 h 1925052"/>
              <a:gd name="connsiteX1" fmla="*/ 0 w 2066223"/>
              <a:gd name="connsiteY1" fmla="*/ 0 h 1925052"/>
              <a:gd name="connsiteX2" fmla="*/ 2066223 w 2066223"/>
              <a:gd name="connsiteY2" fmla="*/ 1925052 h 1925052"/>
              <a:gd name="connsiteX3" fmla="*/ 0 w 2066223"/>
              <a:gd name="connsiteY3" fmla="*/ 1925052 h 1925052"/>
              <a:gd name="connsiteX0-1" fmla="*/ 0 w 2066223"/>
              <a:gd name="connsiteY0-2" fmla="*/ 1925052 h 1925052"/>
              <a:gd name="connsiteX1-3" fmla="*/ 0 w 2066223"/>
              <a:gd name="connsiteY1-4" fmla="*/ 0 h 1925052"/>
              <a:gd name="connsiteX2-5" fmla="*/ 2066223 w 2066223"/>
              <a:gd name="connsiteY2-6" fmla="*/ 1925052 h 1925052"/>
              <a:gd name="connsiteX3-7" fmla="*/ 0 w 2066223"/>
              <a:gd name="connsiteY3-8" fmla="*/ 1925052 h 1925052"/>
              <a:gd name="connsiteX0-9" fmla="*/ 0 w 2066223"/>
              <a:gd name="connsiteY0-10" fmla="*/ 1925052 h 1925052"/>
              <a:gd name="connsiteX1-11" fmla="*/ 0 w 2066223"/>
              <a:gd name="connsiteY1-12" fmla="*/ 0 h 1925052"/>
              <a:gd name="connsiteX2-13" fmla="*/ 2066223 w 2066223"/>
              <a:gd name="connsiteY2-14" fmla="*/ 1925052 h 1925052"/>
              <a:gd name="connsiteX3-15" fmla="*/ 0 w 2066223"/>
              <a:gd name="connsiteY3-16" fmla="*/ 1925052 h 1925052"/>
              <a:gd name="connsiteX0-17" fmla="*/ 0 w 2066223"/>
              <a:gd name="connsiteY0-18" fmla="*/ 1925052 h 1925052"/>
              <a:gd name="connsiteX1-19" fmla="*/ 0 w 2066223"/>
              <a:gd name="connsiteY1-20" fmla="*/ 0 h 1925052"/>
              <a:gd name="connsiteX2-21" fmla="*/ 2066223 w 2066223"/>
              <a:gd name="connsiteY2-22" fmla="*/ 1925052 h 1925052"/>
              <a:gd name="connsiteX3-23" fmla="*/ 0 w 2066223"/>
              <a:gd name="connsiteY3-24" fmla="*/ 1925052 h 1925052"/>
              <a:gd name="connsiteX0-25" fmla="*/ 0 w 2066223"/>
              <a:gd name="connsiteY0-26" fmla="*/ 1925052 h 1925052"/>
              <a:gd name="connsiteX1-27" fmla="*/ 0 w 2066223"/>
              <a:gd name="connsiteY1-28" fmla="*/ 0 h 1925052"/>
              <a:gd name="connsiteX2-29" fmla="*/ 2066223 w 2066223"/>
              <a:gd name="connsiteY2-30" fmla="*/ 1925052 h 1925052"/>
              <a:gd name="connsiteX3-31" fmla="*/ 0 w 2066223"/>
              <a:gd name="connsiteY3-32" fmla="*/ 1925052 h 1925052"/>
              <a:gd name="connsiteX0-33" fmla="*/ 0 w 2066223"/>
              <a:gd name="connsiteY0-34" fmla="*/ 1925052 h 1925052"/>
              <a:gd name="connsiteX1-35" fmla="*/ 0 w 2066223"/>
              <a:gd name="connsiteY1-36" fmla="*/ 0 h 1925052"/>
              <a:gd name="connsiteX2-37" fmla="*/ 2066223 w 2066223"/>
              <a:gd name="connsiteY2-38" fmla="*/ 1925052 h 1925052"/>
              <a:gd name="connsiteX3-39" fmla="*/ 0 w 2066223"/>
              <a:gd name="connsiteY3-40" fmla="*/ 1925052 h 1925052"/>
              <a:gd name="connsiteX0-41" fmla="*/ 0 w 2066223"/>
              <a:gd name="connsiteY0-42" fmla="*/ 1925052 h 1925052"/>
              <a:gd name="connsiteX1-43" fmla="*/ 0 w 2066223"/>
              <a:gd name="connsiteY1-44" fmla="*/ 0 h 1925052"/>
              <a:gd name="connsiteX2-45" fmla="*/ 2066223 w 2066223"/>
              <a:gd name="connsiteY2-46" fmla="*/ 1925052 h 1925052"/>
              <a:gd name="connsiteX3-47" fmla="*/ 0 w 2066223"/>
              <a:gd name="connsiteY3-48" fmla="*/ 1925052 h 19250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66223" h="1925052">
                <a:moveTo>
                  <a:pt x="0" y="1925052"/>
                </a:moveTo>
                <a:lnTo>
                  <a:pt x="0" y="0"/>
                </a:lnTo>
                <a:cubicBezTo>
                  <a:pt x="332607" y="1017069"/>
                  <a:pt x="1040598" y="1620251"/>
                  <a:pt x="2066223" y="1925052"/>
                </a:cubicBezTo>
                <a:lnTo>
                  <a:pt x="0" y="1925052"/>
                </a:lnTo>
                <a:close/>
              </a:path>
            </a:pathLst>
          </a:custGeom>
          <a:solidFill>
            <a:srgbClr val="63A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图片 8" descr="获奖列表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13" y="1274763"/>
            <a:ext cx="11823700" cy="4192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3" name="TextBox 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 txBox="1"/>
          <p:nvPr/>
        </p:nvSpPr>
        <p:spPr>
          <a:xfrm>
            <a:off x="1041400" y="523875"/>
            <a:ext cx="302577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基础数据录入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成果获奖信息</a:t>
            </a:r>
          </a:p>
        </p:txBody>
      </p:sp>
      <p:sp>
        <p:nvSpPr>
          <p:cNvPr id="44" name="任意多边形: 形状 46"/>
          <p:cNvSpPr/>
          <p:nvPr/>
        </p:nvSpPr>
        <p:spPr>
          <a:xfrm>
            <a:off x="677863" y="715963"/>
            <a:ext cx="254000" cy="254000"/>
          </a:xfrm>
          <a:custGeom>
            <a:avLst/>
            <a:gdLst>
              <a:gd name="connsiteX0" fmla="*/ 316148 w 316148"/>
              <a:gd name="connsiteY0" fmla="*/ 158074 h 316148"/>
              <a:gd name="connsiteX1" fmla="*/ 158074 w 316148"/>
              <a:gd name="connsiteY1" fmla="*/ 316148 h 316148"/>
              <a:gd name="connsiteX2" fmla="*/ 0 w 316148"/>
              <a:gd name="connsiteY2" fmla="*/ 158074 h 316148"/>
              <a:gd name="connsiteX3" fmla="*/ 158074 w 316148"/>
              <a:gd name="connsiteY3" fmla="*/ 0 h 316148"/>
              <a:gd name="connsiteX4" fmla="*/ 316148 w 316148"/>
              <a:gd name="connsiteY4" fmla="*/ 158074 h 31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148" h="316148">
                <a:moveTo>
                  <a:pt x="316148" y="158074"/>
                </a:moveTo>
                <a:cubicBezTo>
                  <a:pt x="316148" y="245376"/>
                  <a:pt x="245376" y="316148"/>
                  <a:pt x="158074" y="316148"/>
                </a:cubicBezTo>
                <a:cubicBezTo>
                  <a:pt x="70772" y="316148"/>
                  <a:pt x="0" y="245376"/>
                  <a:pt x="0" y="158074"/>
                </a:cubicBezTo>
                <a:cubicBezTo>
                  <a:pt x="0" y="70772"/>
                  <a:pt x="70772" y="0"/>
                  <a:pt x="158074" y="0"/>
                </a:cubicBezTo>
                <a:cubicBezTo>
                  <a:pt x="245376" y="0"/>
                  <a:pt x="316148" y="70772"/>
                  <a:pt x="316148" y="158074"/>
                </a:cubicBezTo>
                <a:close/>
              </a:path>
            </a:pathLst>
          </a:custGeom>
          <a:solidFill>
            <a:srgbClr val="8E0BF4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810BDD">
                <a:alpha val="74902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45" name="任意多边形: 形状 47"/>
          <p:cNvSpPr/>
          <p:nvPr/>
        </p:nvSpPr>
        <p:spPr>
          <a:xfrm>
            <a:off x="436563" y="523875"/>
            <a:ext cx="347663" cy="349250"/>
          </a:xfrm>
          <a:custGeom>
            <a:avLst/>
            <a:gdLst>
              <a:gd name="connsiteX0" fmla="*/ 434704 w 434703"/>
              <a:gd name="connsiteY0" fmla="*/ 217352 h 434703"/>
              <a:gd name="connsiteX1" fmla="*/ 217352 w 434703"/>
              <a:gd name="connsiteY1" fmla="*/ 434704 h 434703"/>
              <a:gd name="connsiteX2" fmla="*/ 0 w 434703"/>
              <a:gd name="connsiteY2" fmla="*/ 217352 h 434703"/>
              <a:gd name="connsiteX3" fmla="*/ 217352 w 434703"/>
              <a:gd name="connsiteY3" fmla="*/ 0 h 434703"/>
              <a:gd name="connsiteX4" fmla="*/ 434704 w 434703"/>
              <a:gd name="connsiteY4" fmla="*/ 217352 h 43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703" h="434703">
                <a:moveTo>
                  <a:pt x="434704" y="217352"/>
                </a:moveTo>
                <a:cubicBezTo>
                  <a:pt x="434704" y="337392"/>
                  <a:pt x="337392" y="434704"/>
                  <a:pt x="217352" y="434704"/>
                </a:cubicBezTo>
                <a:cubicBezTo>
                  <a:pt x="97312" y="434704"/>
                  <a:pt x="0" y="337392"/>
                  <a:pt x="0" y="217352"/>
                </a:cubicBezTo>
                <a:cubicBezTo>
                  <a:pt x="0" y="97312"/>
                  <a:pt x="97312" y="0"/>
                  <a:pt x="217352" y="0"/>
                </a:cubicBezTo>
                <a:cubicBezTo>
                  <a:pt x="337392" y="0"/>
                  <a:pt x="434704" y="97312"/>
                  <a:pt x="434704" y="217352"/>
                </a:cubicBezTo>
                <a:close/>
              </a:path>
            </a:pathLst>
          </a:custGeom>
          <a:solidFill>
            <a:srgbClr val="FF9416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E68515">
                <a:alpha val="75000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pic>
        <p:nvPicPr>
          <p:cNvPr id="10" name="图片 9" descr="获奖新增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613" y="1274763"/>
            <a:ext cx="8531225" cy="5491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 descr="获奖新增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613" y="1274763"/>
            <a:ext cx="8537575" cy="5491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6" name="直角三角形 8"/>
          <p:cNvSpPr/>
          <p:nvPr/>
        </p:nvSpPr>
        <p:spPr>
          <a:xfrm flipH="1">
            <a:off x="10125075" y="4932363"/>
            <a:ext cx="2066925" cy="1925638"/>
          </a:xfrm>
          <a:custGeom>
            <a:avLst/>
            <a:gdLst>
              <a:gd name="connsiteX0" fmla="*/ 0 w 2066223"/>
              <a:gd name="connsiteY0" fmla="*/ 1925052 h 1925052"/>
              <a:gd name="connsiteX1" fmla="*/ 0 w 2066223"/>
              <a:gd name="connsiteY1" fmla="*/ 0 h 1925052"/>
              <a:gd name="connsiteX2" fmla="*/ 2066223 w 2066223"/>
              <a:gd name="connsiteY2" fmla="*/ 1925052 h 1925052"/>
              <a:gd name="connsiteX3" fmla="*/ 0 w 2066223"/>
              <a:gd name="connsiteY3" fmla="*/ 1925052 h 1925052"/>
              <a:gd name="connsiteX0-1" fmla="*/ 0 w 2066223"/>
              <a:gd name="connsiteY0-2" fmla="*/ 1925052 h 1925052"/>
              <a:gd name="connsiteX1-3" fmla="*/ 0 w 2066223"/>
              <a:gd name="connsiteY1-4" fmla="*/ 0 h 1925052"/>
              <a:gd name="connsiteX2-5" fmla="*/ 2066223 w 2066223"/>
              <a:gd name="connsiteY2-6" fmla="*/ 1925052 h 1925052"/>
              <a:gd name="connsiteX3-7" fmla="*/ 0 w 2066223"/>
              <a:gd name="connsiteY3-8" fmla="*/ 1925052 h 1925052"/>
              <a:gd name="connsiteX0-9" fmla="*/ 0 w 2066223"/>
              <a:gd name="connsiteY0-10" fmla="*/ 1925052 h 1925052"/>
              <a:gd name="connsiteX1-11" fmla="*/ 0 w 2066223"/>
              <a:gd name="connsiteY1-12" fmla="*/ 0 h 1925052"/>
              <a:gd name="connsiteX2-13" fmla="*/ 2066223 w 2066223"/>
              <a:gd name="connsiteY2-14" fmla="*/ 1925052 h 1925052"/>
              <a:gd name="connsiteX3-15" fmla="*/ 0 w 2066223"/>
              <a:gd name="connsiteY3-16" fmla="*/ 1925052 h 1925052"/>
              <a:gd name="connsiteX0-17" fmla="*/ 0 w 2066223"/>
              <a:gd name="connsiteY0-18" fmla="*/ 1925052 h 1925052"/>
              <a:gd name="connsiteX1-19" fmla="*/ 0 w 2066223"/>
              <a:gd name="connsiteY1-20" fmla="*/ 0 h 1925052"/>
              <a:gd name="connsiteX2-21" fmla="*/ 2066223 w 2066223"/>
              <a:gd name="connsiteY2-22" fmla="*/ 1925052 h 1925052"/>
              <a:gd name="connsiteX3-23" fmla="*/ 0 w 2066223"/>
              <a:gd name="connsiteY3-24" fmla="*/ 1925052 h 1925052"/>
              <a:gd name="connsiteX0-25" fmla="*/ 0 w 2066223"/>
              <a:gd name="connsiteY0-26" fmla="*/ 1925052 h 1925052"/>
              <a:gd name="connsiteX1-27" fmla="*/ 0 w 2066223"/>
              <a:gd name="connsiteY1-28" fmla="*/ 0 h 1925052"/>
              <a:gd name="connsiteX2-29" fmla="*/ 2066223 w 2066223"/>
              <a:gd name="connsiteY2-30" fmla="*/ 1925052 h 1925052"/>
              <a:gd name="connsiteX3-31" fmla="*/ 0 w 2066223"/>
              <a:gd name="connsiteY3-32" fmla="*/ 1925052 h 1925052"/>
              <a:gd name="connsiteX0-33" fmla="*/ 0 w 2066223"/>
              <a:gd name="connsiteY0-34" fmla="*/ 1925052 h 1925052"/>
              <a:gd name="connsiteX1-35" fmla="*/ 0 w 2066223"/>
              <a:gd name="connsiteY1-36" fmla="*/ 0 h 1925052"/>
              <a:gd name="connsiteX2-37" fmla="*/ 2066223 w 2066223"/>
              <a:gd name="connsiteY2-38" fmla="*/ 1925052 h 1925052"/>
              <a:gd name="connsiteX3-39" fmla="*/ 0 w 2066223"/>
              <a:gd name="connsiteY3-40" fmla="*/ 1925052 h 1925052"/>
              <a:gd name="connsiteX0-41" fmla="*/ 0 w 2066223"/>
              <a:gd name="connsiteY0-42" fmla="*/ 1925052 h 1925052"/>
              <a:gd name="connsiteX1-43" fmla="*/ 0 w 2066223"/>
              <a:gd name="connsiteY1-44" fmla="*/ 0 h 1925052"/>
              <a:gd name="connsiteX2-45" fmla="*/ 2066223 w 2066223"/>
              <a:gd name="connsiteY2-46" fmla="*/ 1925052 h 1925052"/>
              <a:gd name="connsiteX3-47" fmla="*/ 0 w 2066223"/>
              <a:gd name="connsiteY3-48" fmla="*/ 1925052 h 19250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66223" h="1925052">
                <a:moveTo>
                  <a:pt x="0" y="1925052"/>
                </a:moveTo>
                <a:lnTo>
                  <a:pt x="0" y="0"/>
                </a:lnTo>
                <a:cubicBezTo>
                  <a:pt x="332607" y="1017069"/>
                  <a:pt x="1040598" y="1620251"/>
                  <a:pt x="2066223" y="1925052"/>
                </a:cubicBezTo>
                <a:lnTo>
                  <a:pt x="0" y="1925052"/>
                </a:lnTo>
                <a:close/>
              </a:path>
            </a:pathLst>
          </a:custGeom>
          <a:solidFill>
            <a:srgbClr val="63A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428875" y="969963"/>
            <a:ext cx="9086850" cy="553243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58371" name="TextBox 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 txBox="1"/>
          <p:nvPr/>
        </p:nvSpPr>
        <p:spPr>
          <a:xfrm>
            <a:off x="1041400" y="523875"/>
            <a:ext cx="15541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基础数据录入</a:t>
            </a:r>
          </a:p>
        </p:txBody>
      </p:sp>
      <p:sp>
        <p:nvSpPr>
          <p:cNvPr id="44" name="任意多边形: 形状 46"/>
          <p:cNvSpPr/>
          <p:nvPr/>
        </p:nvSpPr>
        <p:spPr>
          <a:xfrm>
            <a:off x="677863" y="715963"/>
            <a:ext cx="254000" cy="254000"/>
          </a:xfrm>
          <a:custGeom>
            <a:avLst/>
            <a:gdLst>
              <a:gd name="connsiteX0" fmla="*/ 316148 w 316148"/>
              <a:gd name="connsiteY0" fmla="*/ 158074 h 316148"/>
              <a:gd name="connsiteX1" fmla="*/ 158074 w 316148"/>
              <a:gd name="connsiteY1" fmla="*/ 316148 h 316148"/>
              <a:gd name="connsiteX2" fmla="*/ 0 w 316148"/>
              <a:gd name="connsiteY2" fmla="*/ 158074 h 316148"/>
              <a:gd name="connsiteX3" fmla="*/ 158074 w 316148"/>
              <a:gd name="connsiteY3" fmla="*/ 0 h 316148"/>
              <a:gd name="connsiteX4" fmla="*/ 316148 w 316148"/>
              <a:gd name="connsiteY4" fmla="*/ 158074 h 31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148" h="316148">
                <a:moveTo>
                  <a:pt x="316148" y="158074"/>
                </a:moveTo>
                <a:cubicBezTo>
                  <a:pt x="316148" y="245376"/>
                  <a:pt x="245376" y="316148"/>
                  <a:pt x="158074" y="316148"/>
                </a:cubicBezTo>
                <a:cubicBezTo>
                  <a:pt x="70772" y="316148"/>
                  <a:pt x="0" y="245376"/>
                  <a:pt x="0" y="158074"/>
                </a:cubicBezTo>
                <a:cubicBezTo>
                  <a:pt x="0" y="70772"/>
                  <a:pt x="70772" y="0"/>
                  <a:pt x="158074" y="0"/>
                </a:cubicBezTo>
                <a:cubicBezTo>
                  <a:pt x="245376" y="0"/>
                  <a:pt x="316148" y="70772"/>
                  <a:pt x="316148" y="158074"/>
                </a:cubicBezTo>
                <a:close/>
              </a:path>
            </a:pathLst>
          </a:custGeom>
          <a:solidFill>
            <a:srgbClr val="8E0BF4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810BDD">
                <a:alpha val="74902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45" name="任意多边形: 形状 47"/>
          <p:cNvSpPr/>
          <p:nvPr/>
        </p:nvSpPr>
        <p:spPr>
          <a:xfrm>
            <a:off x="436563" y="523875"/>
            <a:ext cx="347663" cy="349250"/>
          </a:xfrm>
          <a:custGeom>
            <a:avLst/>
            <a:gdLst>
              <a:gd name="connsiteX0" fmla="*/ 434704 w 434703"/>
              <a:gd name="connsiteY0" fmla="*/ 217352 h 434703"/>
              <a:gd name="connsiteX1" fmla="*/ 217352 w 434703"/>
              <a:gd name="connsiteY1" fmla="*/ 434704 h 434703"/>
              <a:gd name="connsiteX2" fmla="*/ 0 w 434703"/>
              <a:gd name="connsiteY2" fmla="*/ 217352 h 434703"/>
              <a:gd name="connsiteX3" fmla="*/ 217352 w 434703"/>
              <a:gd name="connsiteY3" fmla="*/ 0 h 434703"/>
              <a:gd name="connsiteX4" fmla="*/ 434704 w 434703"/>
              <a:gd name="connsiteY4" fmla="*/ 217352 h 43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703" h="434703">
                <a:moveTo>
                  <a:pt x="434704" y="217352"/>
                </a:moveTo>
                <a:cubicBezTo>
                  <a:pt x="434704" y="337392"/>
                  <a:pt x="337392" y="434704"/>
                  <a:pt x="217352" y="434704"/>
                </a:cubicBezTo>
                <a:cubicBezTo>
                  <a:pt x="97312" y="434704"/>
                  <a:pt x="0" y="337392"/>
                  <a:pt x="0" y="217352"/>
                </a:cubicBezTo>
                <a:cubicBezTo>
                  <a:pt x="0" y="97312"/>
                  <a:pt x="97312" y="0"/>
                  <a:pt x="217352" y="0"/>
                </a:cubicBezTo>
                <a:cubicBezTo>
                  <a:pt x="337392" y="0"/>
                  <a:pt x="434704" y="97312"/>
                  <a:pt x="434704" y="217352"/>
                </a:cubicBezTo>
                <a:close/>
              </a:path>
            </a:pathLst>
          </a:custGeom>
          <a:solidFill>
            <a:srgbClr val="FF9416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E68515">
                <a:alpha val="75000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58374" name="文本框 22"/>
          <p:cNvSpPr txBox="1"/>
          <p:nvPr/>
        </p:nvSpPr>
        <p:spPr>
          <a:xfrm>
            <a:off x="436563" y="1230313"/>
            <a:ext cx="944562" cy="2460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学校基本信息</a:t>
            </a:r>
          </a:p>
        </p:txBody>
      </p:sp>
      <p:sp>
        <p:nvSpPr>
          <p:cNvPr id="58375" name="文本框 56"/>
          <p:cNvSpPr txBox="1"/>
          <p:nvPr/>
        </p:nvSpPr>
        <p:spPr>
          <a:xfrm>
            <a:off x="436563" y="1670050"/>
            <a:ext cx="1071562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年度非项目经费</a:t>
            </a:r>
          </a:p>
        </p:txBody>
      </p:sp>
      <p:sp>
        <p:nvSpPr>
          <p:cNvPr id="58376" name="文本框 57"/>
          <p:cNvSpPr txBox="1"/>
          <p:nvPr/>
        </p:nvSpPr>
        <p:spPr>
          <a:xfrm>
            <a:off x="436563" y="2152650"/>
            <a:ext cx="1071562" cy="2460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院系所单位信息</a:t>
            </a:r>
          </a:p>
        </p:txBody>
      </p:sp>
      <p:sp>
        <p:nvSpPr>
          <p:cNvPr id="58377" name="文本框 2"/>
          <p:cNvSpPr txBox="1"/>
          <p:nvPr/>
        </p:nvSpPr>
        <p:spPr>
          <a:xfrm>
            <a:off x="436563" y="2641600"/>
            <a:ext cx="944562" cy="2460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研究机构信息</a:t>
            </a:r>
          </a:p>
        </p:txBody>
      </p:sp>
      <p:sp>
        <p:nvSpPr>
          <p:cNvPr id="58378" name="文本框 3"/>
          <p:cNvSpPr txBox="1"/>
          <p:nvPr/>
        </p:nvSpPr>
        <p:spPr>
          <a:xfrm>
            <a:off x="436563" y="3633788"/>
            <a:ext cx="944562" cy="2460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科研项目信息</a:t>
            </a:r>
          </a:p>
        </p:txBody>
      </p:sp>
      <p:sp>
        <p:nvSpPr>
          <p:cNvPr id="58379" name="文本框 5"/>
          <p:cNvSpPr txBox="1"/>
          <p:nvPr/>
        </p:nvSpPr>
        <p:spPr>
          <a:xfrm>
            <a:off x="436563" y="3130550"/>
            <a:ext cx="1198562" cy="2460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社科活动人员信息</a:t>
            </a:r>
          </a:p>
        </p:txBody>
      </p:sp>
      <p:sp>
        <p:nvSpPr>
          <p:cNvPr id="58380" name="文本框 6"/>
          <p:cNvSpPr txBox="1"/>
          <p:nvPr/>
        </p:nvSpPr>
        <p:spPr>
          <a:xfrm>
            <a:off x="436563" y="4133850"/>
            <a:ext cx="1992312" cy="244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科研成果信息</a:t>
            </a:r>
          </a:p>
        </p:txBody>
      </p:sp>
      <p:sp>
        <p:nvSpPr>
          <p:cNvPr id="58381" name="文本框 7"/>
          <p:cNvSpPr txBox="1"/>
          <p:nvPr/>
        </p:nvSpPr>
        <p:spPr>
          <a:xfrm>
            <a:off x="436563" y="4627563"/>
            <a:ext cx="944562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成果获奖信息</a:t>
            </a:r>
          </a:p>
        </p:txBody>
      </p:sp>
      <p:sp>
        <p:nvSpPr>
          <p:cNvPr id="58382" name="文本框 30"/>
          <p:cNvSpPr txBox="1"/>
          <p:nvPr/>
        </p:nvSpPr>
        <p:spPr>
          <a:xfrm>
            <a:off x="436563" y="5722938"/>
            <a:ext cx="944562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学术交流情况</a:t>
            </a:r>
          </a:p>
        </p:txBody>
      </p:sp>
      <p:sp>
        <p:nvSpPr>
          <p:cNvPr id="58383" name="文本框 31"/>
          <p:cNvSpPr txBox="1"/>
          <p:nvPr/>
        </p:nvSpPr>
        <p:spPr>
          <a:xfrm>
            <a:off x="436563" y="5135563"/>
            <a:ext cx="998537" cy="3381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600" b="1" dirty="0">
                <a:solidFill>
                  <a:srgbClr val="63AB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专利情况</a:t>
            </a:r>
          </a:p>
        </p:txBody>
      </p:sp>
      <p:sp>
        <p:nvSpPr>
          <p:cNvPr id="5" name="等腰三角形 4"/>
          <p:cNvSpPr/>
          <p:nvPr/>
        </p:nvSpPr>
        <p:spPr>
          <a:xfrm rot="5400000">
            <a:off x="1460500" y="5214938"/>
            <a:ext cx="169863" cy="141288"/>
          </a:xfrm>
          <a:prstGeom prst="triangle">
            <a:avLst/>
          </a:prstGeom>
          <a:solidFill>
            <a:srgbClr val="63A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chemeClr val="accent2"/>
              </a:solidFill>
            </a:endParaRPr>
          </a:p>
        </p:txBody>
      </p:sp>
      <p:sp>
        <p:nvSpPr>
          <p:cNvPr id="58385" name="Shape 302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2527300" y="1092200"/>
            <a:ext cx="8890000" cy="4143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专利情况录入的信息是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报表7-2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的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全部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的数据来源</a:t>
            </a:r>
          </a:p>
        </p:txBody>
      </p:sp>
      <p:pic>
        <p:nvPicPr>
          <p:cNvPr id="58386" name="图片 11" descr="首页专利情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563" y="1689100"/>
            <a:ext cx="8810625" cy="3171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 descr="专利情况填写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5563" y="3240088"/>
            <a:ext cx="8793163" cy="2482850"/>
          </a:xfrm>
          <a:prstGeom prst="rect">
            <a:avLst/>
          </a:prstGeom>
          <a:effectLst>
            <a:outerShdw blurRad="406400" dist="38100" dir="5400000" algn="t" rotWithShape="0">
              <a:srgbClr val="EB6100">
                <a:alpha val="16000"/>
              </a:srgbClr>
            </a:outerShdw>
          </a:effectLst>
        </p:spPr>
      </p:pic>
      <p:sp>
        <p:nvSpPr>
          <p:cNvPr id="106" name="直角三角形 8"/>
          <p:cNvSpPr/>
          <p:nvPr/>
        </p:nvSpPr>
        <p:spPr>
          <a:xfrm flipH="1">
            <a:off x="10125075" y="4932363"/>
            <a:ext cx="2066925" cy="1925638"/>
          </a:xfrm>
          <a:custGeom>
            <a:avLst/>
            <a:gdLst>
              <a:gd name="connsiteX0" fmla="*/ 0 w 2066223"/>
              <a:gd name="connsiteY0" fmla="*/ 1925052 h 1925052"/>
              <a:gd name="connsiteX1" fmla="*/ 0 w 2066223"/>
              <a:gd name="connsiteY1" fmla="*/ 0 h 1925052"/>
              <a:gd name="connsiteX2" fmla="*/ 2066223 w 2066223"/>
              <a:gd name="connsiteY2" fmla="*/ 1925052 h 1925052"/>
              <a:gd name="connsiteX3" fmla="*/ 0 w 2066223"/>
              <a:gd name="connsiteY3" fmla="*/ 1925052 h 1925052"/>
              <a:gd name="connsiteX0-1" fmla="*/ 0 w 2066223"/>
              <a:gd name="connsiteY0-2" fmla="*/ 1925052 h 1925052"/>
              <a:gd name="connsiteX1-3" fmla="*/ 0 w 2066223"/>
              <a:gd name="connsiteY1-4" fmla="*/ 0 h 1925052"/>
              <a:gd name="connsiteX2-5" fmla="*/ 2066223 w 2066223"/>
              <a:gd name="connsiteY2-6" fmla="*/ 1925052 h 1925052"/>
              <a:gd name="connsiteX3-7" fmla="*/ 0 w 2066223"/>
              <a:gd name="connsiteY3-8" fmla="*/ 1925052 h 1925052"/>
              <a:gd name="connsiteX0-9" fmla="*/ 0 w 2066223"/>
              <a:gd name="connsiteY0-10" fmla="*/ 1925052 h 1925052"/>
              <a:gd name="connsiteX1-11" fmla="*/ 0 w 2066223"/>
              <a:gd name="connsiteY1-12" fmla="*/ 0 h 1925052"/>
              <a:gd name="connsiteX2-13" fmla="*/ 2066223 w 2066223"/>
              <a:gd name="connsiteY2-14" fmla="*/ 1925052 h 1925052"/>
              <a:gd name="connsiteX3-15" fmla="*/ 0 w 2066223"/>
              <a:gd name="connsiteY3-16" fmla="*/ 1925052 h 1925052"/>
              <a:gd name="connsiteX0-17" fmla="*/ 0 w 2066223"/>
              <a:gd name="connsiteY0-18" fmla="*/ 1925052 h 1925052"/>
              <a:gd name="connsiteX1-19" fmla="*/ 0 w 2066223"/>
              <a:gd name="connsiteY1-20" fmla="*/ 0 h 1925052"/>
              <a:gd name="connsiteX2-21" fmla="*/ 2066223 w 2066223"/>
              <a:gd name="connsiteY2-22" fmla="*/ 1925052 h 1925052"/>
              <a:gd name="connsiteX3-23" fmla="*/ 0 w 2066223"/>
              <a:gd name="connsiteY3-24" fmla="*/ 1925052 h 1925052"/>
              <a:gd name="connsiteX0-25" fmla="*/ 0 w 2066223"/>
              <a:gd name="connsiteY0-26" fmla="*/ 1925052 h 1925052"/>
              <a:gd name="connsiteX1-27" fmla="*/ 0 w 2066223"/>
              <a:gd name="connsiteY1-28" fmla="*/ 0 h 1925052"/>
              <a:gd name="connsiteX2-29" fmla="*/ 2066223 w 2066223"/>
              <a:gd name="connsiteY2-30" fmla="*/ 1925052 h 1925052"/>
              <a:gd name="connsiteX3-31" fmla="*/ 0 w 2066223"/>
              <a:gd name="connsiteY3-32" fmla="*/ 1925052 h 1925052"/>
              <a:gd name="connsiteX0-33" fmla="*/ 0 w 2066223"/>
              <a:gd name="connsiteY0-34" fmla="*/ 1925052 h 1925052"/>
              <a:gd name="connsiteX1-35" fmla="*/ 0 w 2066223"/>
              <a:gd name="connsiteY1-36" fmla="*/ 0 h 1925052"/>
              <a:gd name="connsiteX2-37" fmla="*/ 2066223 w 2066223"/>
              <a:gd name="connsiteY2-38" fmla="*/ 1925052 h 1925052"/>
              <a:gd name="connsiteX3-39" fmla="*/ 0 w 2066223"/>
              <a:gd name="connsiteY3-40" fmla="*/ 1925052 h 1925052"/>
              <a:gd name="connsiteX0-41" fmla="*/ 0 w 2066223"/>
              <a:gd name="connsiteY0-42" fmla="*/ 1925052 h 1925052"/>
              <a:gd name="connsiteX1-43" fmla="*/ 0 w 2066223"/>
              <a:gd name="connsiteY1-44" fmla="*/ 0 h 1925052"/>
              <a:gd name="connsiteX2-45" fmla="*/ 2066223 w 2066223"/>
              <a:gd name="connsiteY2-46" fmla="*/ 1925052 h 1925052"/>
              <a:gd name="connsiteX3-47" fmla="*/ 0 w 2066223"/>
              <a:gd name="connsiteY3-48" fmla="*/ 1925052 h 19250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66223" h="1925052">
                <a:moveTo>
                  <a:pt x="0" y="1925052"/>
                </a:moveTo>
                <a:lnTo>
                  <a:pt x="0" y="0"/>
                </a:lnTo>
                <a:cubicBezTo>
                  <a:pt x="332607" y="1017069"/>
                  <a:pt x="1040598" y="1620251"/>
                  <a:pt x="2066223" y="1925052"/>
                </a:cubicBezTo>
                <a:lnTo>
                  <a:pt x="0" y="1925052"/>
                </a:lnTo>
                <a:close/>
              </a:path>
            </a:pathLst>
          </a:custGeom>
          <a:solidFill>
            <a:srgbClr val="63A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 txBox="1"/>
          <p:nvPr/>
        </p:nvSpPr>
        <p:spPr>
          <a:xfrm>
            <a:off x="1041400" y="523875"/>
            <a:ext cx="256857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基础数据录入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专利情况</a:t>
            </a:r>
          </a:p>
        </p:txBody>
      </p:sp>
      <p:sp>
        <p:nvSpPr>
          <p:cNvPr id="44" name="任意多边形: 形状 46"/>
          <p:cNvSpPr/>
          <p:nvPr/>
        </p:nvSpPr>
        <p:spPr>
          <a:xfrm>
            <a:off x="677863" y="715963"/>
            <a:ext cx="254000" cy="254000"/>
          </a:xfrm>
          <a:custGeom>
            <a:avLst/>
            <a:gdLst>
              <a:gd name="connsiteX0" fmla="*/ 316148 w 316148"/>
              <a:gd name="connsiteY0" fmla="*/ 158074 h 316148"/>
              <a:gd name="connsiteX1" fmla="*/ 158074 w 316148"/>
              <a:gd name="connsiteY1" fmla="*/ 316148 h 316148"/>
              <a:gd name="connsiteX2" fmla="*/ 0 w 316148"/>
              <a:gd name="connsiteY2" fmla="*/ 158074 h 316148"/>
              <a:gd name="connsiteX3" fmla="*/ 158074 w 316148"/>
              <a:gd name="connsiteY3" fmla="*/ 0 h 316148"/>
              <a:gd name="connsiteX4" fmla="*/ 316148 w 316148"/>
              <a:gd name="connsiteY4" fmla="*/ 158074 h 31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148" h="316148">
                <a:moveTo>
                  <a:pt x="316148" y="158074"/>
                </a:moveTo>
                <a:cubicBezTo>
                  <a:pt x="316148" y="245376"/>
                  <a:pt x="245376" y="316148"/>
                  <a:pt x="158074" y="316148"/>
                </a:cubicBezTo>
                <a:cubicBezTo>
                  <a:pt x="70772" y="316148"/>
                  <a:pt x="0" y="245376"/>
                  <a:pt x="0" y="158074"/>
                </a:cubicBezTo>
                <a:cubicBezTo>
                  <a:pt x="0" y="70772"/>
                  <a:pt x="70772" y="0"/>
                  <a:pt x="158074" y="0"/>
                </a:cubicBezTo>
                <a:cubicBezTo>
                  <a:pt x="245376" y="0"/>
                  <a:pt x="316148" y="70772"/>
                  <a:pt x="316148" y="158074"/>
                </a:cubicBezTo>
                <a:close/>
              </a:path>
            </a:pathLst>
          </a:custGeom>
          <a:solidFill>
            <a:srgbClr val="8E0BF4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810BDD">
                <a:alpha val="74902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45" name="任意多边形: 形状 47"/>
          <p:cNvSpPr/>
          <p:nvPr/>
        </p:nvSpPr>
        <p:spPr>
          <a:xfrm>
            <a:off x="436563" y="523875"/>
            <a:ext cx="347663" cy="349250"/>
          </a:xfrm>
          <a:custGeom>
            <a:avLst/>
            <a:gdLst>
              <a:gd name="connsiteX0" fmla="*/ 434704 w 434703"/>
              <a:gd name="connsiteY0" fmla="*/ 217352 h 434703"/>
              <a:gd name="connsiteX1" fmla="*/ 217352 w 434703"/>
              <a:gd name="connsiteY1" fmla="*/ 434704 h 434703"/>
              <a:gd name="connsiteX2" fmla="*/ 0 w 434703"/>
              <a:gd name="connsiteY2" fmla="*/ 217352 h 434703"/>
              <a:gd name="connsiteX3" fmla="*/ 217352 w 434703"/>
              <a:gd name="connsiteY3" fmla="*/ 0 h 434703"/>
              <a:gd name="connsiteX4" fmla="*/ 434704 w 434703"/>
              <a:gd name="connsiteY4" fmla="*/ 217352 h 43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703" h="434703">
                <a:moveTo>
                  <a:pt x="434704" y="217352"/>
                </a:moveTo>
                <a:cubicBezTo>
                  <a:pt x="434704" y="337392"/>
                  <a:pt x="337392" y="434704"/>
                  <a:pt x="217352" y="434704"/>
                </a:cubicBezTo>
                <a:cubicBezTo>
                  <a:pt x="97312" y="434704"/>
                  <a:pt x="0" y="337392"/>
                  <a:pt x="0" y="217352"/>
                </a:cubicBezTo>
                <a:cubicBezTo>
                  <a:pt x="0" y="97312"/>
                  <a:pt x="97312" y="0"/>
                  <a:pt x="217352" y="0"/>
                </a:cubicBezTo>
                <a:cubicBezTo>
                  <a:pt x="337392" y="0"/>
                  <a:pt x="434704" y="97312"/>
                  <a:pt x="434704" y="217352"/>
                </a:cubicBezTo>
                <a:close/>
              </a:path>
            </a:pathLst>
          </a:custGeom>
          <a:solidFill>
            <a:srgbClr val="FF9416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E68515">
                <a:alpha val="75000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pic>
        <p:nvPicPr>
          <p:cNvPr id="60421" name="图片 11" descr="首页专利情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13" y="1689100"/>
            <a:ext cx="11606212" cy="4178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6" name="直角三角形 8"/>
          <p:cNvSpPr/>
          <p:nvPr/>
        </p:nvSpPr>
        <p:spPr>
          <a:xfrm flipH="1">
            <a:off x="10125075" y="4932363"/>
            <a:ext cx="2066925" cy="1925638"/>
          </a:xfrm>
          <a:custGeom>
            <a:avLst/>
            <a:gdLst>
              <a:gd name="connsiteX0" fmla="*/ 0 w 2066223"/>
              <a:gd name="connsiteY0" fmla="*/ 1925052 h 1925052"/>
              <a:gd name="connsiteX1" fmla="*/ 0 w 2066223"/>
              <a:gd name="connsiteY1" fmla="*/ 0 h 1925052"/>
              <a:gd name="connsiteX2" fmla="*/ 2066223 w 2066223"/>
              <a:gd name="connsiteY2" fmla="*/ 1925052 h 1925052"/>
              <a:gd name="connsiteX3" fmla="*/ 0 w 2066223"/>
              <a:gd name="connsiteY3" fmla="*/ 1925052 h 1925052"/>
              <a:gd name="connsiteX0-1" fmla="*/ 0 w 2066223"/>
              <a:gd name="connsiteY0-2" fmla="*/ 1925052 h 1925052"/>
              <a:gd name="connsiteX1-3" fmla="*/ 0 w 2066223"/>
              <a:gd name="connsiteY1-4" fmla="*/ 0 h 1925052"/>
              <a:gd name="connsiteX2-5" fmla="*/ 2066223 w 2066223"/>
              <a:gd name="connsiteY2-6" fmla="*/ 1925052 h 1925052"/>
              <a:gd name="connsiteX3-7" fmla="*/ 0 w 2066223"/>
              <a:gd name="connsiteY3-8" fmla="*/ 1925052 h 1925052"/>
              <a:gd name="connsiteX0-9" fmla="*/ 0 w 2066223"/>
              <a:gd name="connsiteY0-10" fmla="*/ 1925052 h 1925052"/>
              <a:gd name="connsiteX1-11" fmla="*/ 0 w 2066223"/>
              <a:gd name="connsiteY1-12" fmla="*/ 0 h 1925052"/>
              <a:gd name="connsiteX2-13" fmla="*/ 2066223 w 2066223"/>
              <a:gd name="connsiteY2-14" fmla="*/ 1925052 h 1925052"/>
              <a:gd name="connsiteX3-15" fmla="*/ 0 w 2066223"/>
              <a:gd name="connsiteY3-16" fmla="*/ 1925052 h 1925052"/>
              <a:gd name="connsiteX0-17" fmla="*/ 0 w 2066223"/>
              <a:gd name="connsiteY0-18" fmla="*/ 1925052 h 1925052"/>
              <a:gd name="connsiteX1-19" fmla="*/ 0 w 2066223"/>
              <a:gd name="connsiteY1-20" fmla="*/ 0 h 1925052"/>
              <a:gd name="connsiteX2-21" fmla="*/ 2066223 w 2066223"/>
              <a:gd name="connsiteY2-22" fmla="*/ 1925052 h 1925052"/>
              <a:gd name="connsiteX3-23" fmla="*/ 0 w 2066223"/>
              <a:gd name="connsiteY3-24" fmla="*/ 1925052 h 1925052"/>
              <a:gd name="connsiteX0-25" fmla="*/ 0 w 2066223"/>
              <a:gd name="connsiteY0-26" fmla="*/ 1925052 h 1925052"/>
              <a:gd name="connsiteX1-27" fmla="*/ 0 w 2066223"/>
              <a:gd name="connsiteY1-28" fmla="*/ 0 h 1925052"/>
              <a:gd name="connsiteX2-29" fmla="*/ 2066223 w 2066223"/>
              <a:gd name="connsiteY2-30" fmla="*/ 1925052 h 1925052"/>
              <a:gd name="connsiteX3-31" fmla="*/ 0 w 2066223"/>
              <a:gd name="connsiteY3-32" fmla="*/ 1925052 h 1925052"/>
              <a:gd name="connsiteX0-33" fmla="*/ 0 w 2066223"/>
              <a:gd name="connsiteY0-34" fmla="*/ 1925052 h 1925052"/>
              <a:gd name="connsiteX1-35" fmla="*/ 0 w 2066223"/>
              <a:gd name="connsiteY1-36" fmla="*/ 0 h 1925052"/>
              <a:gd name="connsiteX2-37" fmla="*/ 2066223 w 2066223"/>
              <a:gd name="connsiteY2-38" fmla="*/ 1925052 h 1925052"/>
              <a:gd name="connsiteX3-39" fmla="*/ 0 w 2066223"/>
              <a:gd name="connsiteY3-40" fmla="*/ 1925052 h 1925052"/>
              <a:gd name="connsiteX0-41" fmla="*/ 0 w 2066223"/>
              <a:gd name="connsiteY0-42" fmla="*/ 1925052 h 1925052"/>
              <a:gd name="connsiteX1-43" fmla="*/ 0 w 2066223"/>
              <a:gd name="connsiteY1-44" fmla="*/ 0 h 1925052"/>
              <a:gd name="connsiteX2-45" fmla="*/ 2066223 w 2066223"/>
              <a:gd name="connsiteY2-46" fmla="*/ 1925052 h 1925052"/>
              <a:gd name="connsiteX3-47" fmla="*/ 0 w 2066223"/>
              <a:gd name="connsiteY3-48" fmla="*/ 1925052 h 19250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66223" h="1925052">
                <a:moveTo>
                  <a:pt x="0" y="1925052"/>
                </a:moveTo>
                <a:lnTo>
                  <a:pt x="0" y="0"/>
                </a:lnTo>
                <a:cubicBezTo>
                  <a:pt x="332607" y="1017069"/>
                  <a:pt x="1040598" y="1620251"/>
                  <a:pt x="2066223" y="1925052"/>
                </a:cubicBezTo>
                <a:lnTo>
                  <a:pt x="0" y="1925052"/>
                </a:lnTo>
                <a:close/>
              </a:path>
            </a:pathLst>
          </a:custGeom>
          <a:solidFill>
            <a:srgbClr val="63A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2" name="图片 1" descr="专利情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113" y="2403475"/>
            <a:ext cx="11698287" cy="3463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428875" y="969963"/>
            <a:ext cx="9086850" cy="553243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62467" name="TextBox 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 txBox="1"/>
          <p:nvPr/>
        </p:nvSpPr>
        <p:spPr>
          <a:xfrm>
            <a:off x="1041400" y="523875"/>
            <a:ext cx="15541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基础数据录入</a:t>
            </a:r>
          </a:p>
        </p:txBody>
      </p:sp>
      <p:sp>
        <p:nvSpPr>
          <p:cNvPr id="44" name="任意多边形: 形状 46"/>
          <p:cNvSpPr/>
          <p:nvPr/>
        </p:nvSpPr>
        <p:spPr>
          <a:xfrm>
            <a:off x="677863" y="715963"/>
            <a:ext cx="254000" cy="254000"/>
          </a:xfrm>
          <a:custGeom>
            <a:avLst/>
            <a:gdLst>
              <a:gd name="connsiteX0" fmla="*/ 316148 w 316148"/>
              <a:gd name="connsiteY0" fmla="*/ 158074 h 316148"/>
              <a:gd name="connsiteX1" fmla="*/ 158074 w 316148"/>
              <a:gd name="connsiteY1" fmla="*/ 316148 h 316148"/>
              <a:gd name="connsiteX2" fmla="*/ 0 w 316148"/>
              <a:gd name="connsiteY2" fmla="*/ 158074 h 316148"/>
              <a:gd name="connsiteX3" fmla="*/ 158074 w 316148"/>
              <a:gd name="connsiteY3" fmla="*/ 0 h 316148"/>
              <a:gd name="connsiteX4" fmla="*/ 316148 w 316148"/>
              <a:gd name="connsiteY4" fmla="*/ 158074 h 31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148" h="316148">
                <a:moveTo>
                  <a:pt x="316148" y="158074"/>
                </a:moveTo>
                <a:cubicBezTo>
                  <a:pt x="316148" y="245376"/>
                  <a:pt x="245376" y="316148"/>
                  <a:pt x="158074" y="316148"/>
                </a:cubicBezTo>
                <a:cubicBezTo>
                  <a:pt x="70772" y="316148"/>
                  <a:pt x="0" y="245376"/>
                  <a:pt x="0" y="158074"/>
                </a:cubicBezTo>
                <a:cubicBezTo>
                  <a:pt x="0" y="70772"/>
                  <a:pt x="70772" y="0"/>
                  <a:pt x="158074" y="0"/>
                </a:cubicBezTo>
                <a:cubicBezTo>
                  <a:pt x="245376" y="0"/>
                  <a:pt x="316148" y="70772"/>
                  <a:pt x="316148" y="158074"/>
                </a:cubicBezTo>
                <a:close/>
              </a:path>
            </a:pathLst>
          </a:custGeom>
          <a:solidFill>
            <a:srgbClr val="8E0BF4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810BDD">
                <a:alpha val="74902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45" name="任意多边形: 形状 47"/>
          <p:cNvSpPr/>
          <p:nvPr/>
        </p:nvSpPr>
        <p:spPr>
          <a:xfrm>
            <a:off x="436563" y="523875"/>
            <a:ext cx="347663" cy="349250"/>
          </a:xfrm>
          <a:custGeom>
            <a:avLst/>
            <a:gdLst>
              <a:gd name="connsiteX0" fmla="*/ 434704 w 434703"/>
              <a:gd name="connsiteY0" fmla="*/ 217352 h 434703"/>
              <a:gd name="connsiteX1" fmla="*/ 217352 w 434703"/>
              <a:gd name="connsiteY1" fmla="*/ 434704 h 434703"/>
              <a:gd name="connsiteX2" fmla="*/ 0 w 434703"/>
              <a:gd name="connsiteY2" fmla="*/ 217352 h 434703"/>
              <a:gd name="connsiteX3" fmla="*/ 217352 w 434703"/>
              <a:gd name="connsiteY3" fmla="*/ 0 h 434703"/>
              <a:gd name="connsiteX4" fmla="*/ 434704 w 434703"/>
              <a:gd name="connsiteY4" fmla="*/ 217352 h 43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703" h="434703">
                <a:moveTo>
                  <a:pt x="434704" y="217352"/>
                </a:moveTo>
                <a:cubicBezTo>
                  <a:pt x="434704" y="337392"/>
                  <a:pt x="337392" y="434704"/>
                  <a:pt x="217352" y="434704"/>
                </a:cubicBezTo>
                <a:cubicBezTo>
                  <a:pt x="97312" y="434704"/>
                  <a:pt x="0" y="337392"/>
                  <a:pt x="0" y="217352"/>
                </a:cubicBezTo>
                <a:cubicBezTo>
                  <a:pt x="0" y="97312"/>
                  <a:pt x="97312" y="0"/>
                  <a:pt x="217352" y="0"/>
                </a:cubicBezTo>
                <a:cubicBezTo>
                  <a:pt x="337392" y="0"/>
                  <a:pt x="434704" y="97312"/>
                  <a:pt x="434704" y="217352"/>
                </a:cubicBezTo>
                <a:close/>
              </a:path>
            </a:pathLst>
          </a:custGeom>
          <a:solidFill>
            <a:srgbClr val="FF9416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E68515">
                <a:alpha val="75000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62470" name="文本框 22"/>
          <p:cNvSpPr txBox="1"/>
          <p:nvPr/>
        </p:nvSpPr>
        <p:spPr>
          <a:xfrm>
            <a:off x="436563" y="1230313"/>
            <a:ext cx="944562" cy="2460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学校基本信息</a:t>
            </a:r>
          </a:p>
        </p:txBody>
      </p:sp>
      <p:sp>
        <p:nvSpPr>
          <p:cNvPr id="62471" name="文本框 56"/>
          <p:cNvSpPr txBox="1"/>
          <p:nvPr/>
        </p:nvSpPr>
        <p:spPr>
          <a:xfrm>
            <a:off x="436563" y="1670050"/>
            <a:ext cx="1071562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年度非项目经费</a:t>
            </a:r>
          </a:p>
        </p:txBody>
      </p:sp>
      <p:sp>
        <p:nvSpPr>
          <p:cNvPr id="62472" name="文本框 57"/>
          <p:cNvSpPr txBox="1"/>
          <p:nvPr/>
        </p:nvSpPr>
        <p:spPr>
          <a:xfrm>
            <a:off x="436563" y="2152650"/>
            <a:ext cx="1071562" cy="2460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院系所单位信息</a:t>
            </a:r>
          </a:p>
        </p:txBody>
      </p:sp>
      <p:sp>
        <p:nvSpPr>
          <p:cNvPr id="62473" name="文本框 2"/>
          <p:cNvSpPr txBox="1"/>
          <p:nvPr/>
        </p:nvSpPr>
        <p:spPr>
          <a:xfrm>
            <a:off x="436563" y="2641600"/>
            <a:ext cx="944562" cy="2460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研究机构信息</a:t>
            </a:r>
          </a:p>
        </p:txBody>
      </p:sp>
      <p:sp>
        <p:nvSpPr>
          <p:cNvPr id="62474" name="文本框 3"/>
          <p:cNvSpPr txBox="1"/>
          <p:nvPr/>
        </p:nvSpPr>
        <p:spPr>
          <a:xfrm>
            <a:off x="436563" y="3633788"/>
            <a:ext cx="944562" cy="2460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科研项目信息</a:t>
            </a:r>
          </a:p>
        </p:txBody>
      </p:sp>
      <p:sp>
        <p:nvSpPr>
          <p:cNvPr id="62475" name="文本框 5"/>
          <p:cNvSpPr txBox="1"/>
          <p:nvPr/>
        </p:nvSpPr>
        <p:spPr>
          <a:xfrm>
            <a:off x="436563" y="3130550"/>
            <a:ext cx="1198562" cy="2460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社科活动人员信息</a:t>
            </a:r>
          </a:p>
        </p:txBody>
      </p:sp>
      <p:sp>
        <p:nvSpPr>
          <p:cNvPr id="62476" name="文本框 6"/>
          <p:cNvSpPr txBox="1"/>
          <p:nvPr/>
        </p:nvSpPr>
        <p:spPr>
          <a:xfrm>
            <a:off x="436563" y="4133850"/>
            <a:ext cx="1992312" cy="244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科研成果信息</a:t>
            </a:r>
          </a:p>
        </p:txBody>
      </p:sp>
      <p:sp>
        <p:nvSpPr>
          <p:cNvPr id="62477" name="文本框 7"/>
          <p:cNvSpPr txBox="1"/>
          <p:nvPr/>
        </p:nvSpPr>
        <p:spPr>
          <a:xfrm>
            <a:off x="436563" y="4627563"/>
            <a:ext cx="944562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成果获奖信息</a:t>
            </a:r>
          </a:p>
        </p:txBody>
      </p:sp>
      <p:sp>
        <p:nvSpPr>
          <p:cNvPr id="62478" name="文本框 30"/>
          <p:cNvSpPr txBox="1"/>
          <p:nvPr/>
        </p:nvSpPr>
        <p:spPr>
          <a:xfrm>
            <a:off x="436563" y="5635625"/>
            <a:ext cx="1404937" cy="3381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600" b="1" dirty="0">
                <a:solidFill>
                  <a:srgbClr val="63AB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学术交流情况</a:t>
            </a:r>
          </a:p>
        </p:txBody>
      </p:sp>
      <p:sp>
        <p:nvSpPr>
          <p:cNvPr id="62479" name="文本框 31"/>
          <p:cNvSpPr txBox="1"/>
          <p:nvPr/>
        </p:nvSpPr>
        <p:spPr>
          <a:xfrm>
            <a:off x="436563" y="5135563"/>
            <a:ext cx="690562" cy="2460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专利情况</a:t>
            </a:r>
          </a:p>
        </p:txBody>
      </p:sp>
      <p:sp>
        <p:nvSpPr>
          <p:cNvPr id="5" name="等腰三角形 4"/>
          <p:cNvSpPr/>
          <p:nvPr/>
        </p:nvSpPr>
        <p:spPr>
          <a:xfrm rot="5400000">
            <a:off x="1827213" y="5711825"/>
            <a:ext cx="169863" cy="141288"/>
          </a:xfrm>
          <a:prstGeom prst="triangle">
            <a:avLst/>
          </a:prstGeom>
          <a:solidFill>
            <a:srgbClr val="63A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chemeClr val="accent2"/>
              </a:solidFill>
            </a:endParaRPr>
          </a:p>
        </p:txBody>
      </p:sp>
      <p:sp>
        <p:nvSpPr>
          <p:cNvPr id="62481" name="Shape 302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2527300" y="1092200"/>
            <a:ext cx="8890000" cy="4143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学术交流情况录入的信息是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报表8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的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全部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的数据来源</a:t>
            </a:r>
          </a:p>
        </p:txBody>
      </p:sp>
      <p:pic>
        <p:nvPicPr>
          <p:cNvPr id="62482" name="图片 1" descr="学术交流填写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563" y="1803400"/>
            <a:ext cx="8775700" cy="308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学术交流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7788" y="2984500"/>
            <a:ext cx="8740775" cy="2770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6" name="直角三角形 8"/>
          <p:cNvSpPr/>
          <p:nvPr/>
        </p:nvSpPr>
        <p:spPr>
          <a:xfrm flipH="1">
            <a:off x="10125075" y="4932363"/>
            <a:ext cx="2066925" cy="1925638"/>
          </a:xfrm>
          <a:custGeom>
            <a:avLst/>
            <a:gdLst>
              <a:gd name="connsiteX0" fmla="*/ 0 w 2066223"/>
              <a:gd name="connsiteY0" fmla="*/ 1925052 h 1925052"/>
              <a:gd name="connsiteX1" fmla="*/ 0 w 2066223"/>
              <a:gd name="connsiteY1" fmla="*/ 0 h 1925052"/>
              <a:gd name="connsiteX2" fmla="*/ 2066223 w 2066223"/>
              <a:gd name="connsiteY2" fmla="*/ 1925052 h 1925052"/>
              <a:gd name="connsiteX3" fmla="*/ 0 w 2066223"/>
              <a:gd name="connsiteY3" fmla="*/ 1925052 h 1925052"/>
              <a:gd name="connsiteX0-1" fmla="*/ 0 w 2066223"/>
              <a:gd name="connsiteY0-2" fmla="*/ 1925052 h 1925052"/>
              <a:gd name="connsiteX1-3" fmla="*/ 0 w 2066223"/>
              <a:gd name="connsiteY1-4" fmla="*/ 0 h 1925052"/>
              <a:gd name="connsiteX2-5" fmla="*/ 2066223 w 2066223"/>
              <a:gd name="connsiteY2-6" fmla="*/ 1925052 h 1925052"/>
              <a:gd name="connsiteX3-7" fmla="*/ 0 w 2066223"/>
              <a:gd name="connsiteY3-8" fmla="*/ 1925052 h 1925052"/>
              <a:gd name="connsiteX0-9" fmla="*/ 0 w 2066223"/>
              <a:gd name="connsiteY0-10" fmla="*/ 1925052 h 1925052"/>
              <a:gd name="connsiteX1-11" fmla="*/ 0 w 2066223"/>
              <a:gd name="connsiteY1-12" fmla="*/ 0 h 1925052"/>
              <a:gd name="connsiteX2-13" fmla="*/ 2066223 w 2066223"/>
              <a:gd name="connsiteY2-14" fmla="*/ 1925052 h 1925052"/>
              <a:gd name="connsiteX3-15" fmla="*/ 0 w 2066223"/>
              <a:gd name="connsiteY3-16" fmla="*/ 1925052 h 1925052"/>
              <a:gd name="connsiteX0-17" fmla="*/ 0 w 2066223"/>
              <a:gd name="connsiteY0-18" fmla="*/ 1925052 h 1925052"/>
              <a:gd name="connsiteX1-19" fmla="*/ 0 w 2066223"/>
              <a:gd name="connsiteY1-20" fmla="*/ 0 h 1925052"/>
              <a:gd name="connsiteX2-21" fmla="*/ 2066223 w 2066223"/>
              <a:gd name="connsiteY2-22" fmla="*/ 1925052 h 1925052"/>
              <a:gd name="connsiteX3-23" fmla="*/ 0 w 2066223"/>
              <a:gd name="connsiteY3-24" fmla="*/ 1925052 h 1925052"/>
              <a:gd name="connsiteX0-25" fmla="*/ 0 w 2066223"/>
              <a:gd name="connsiteY0-26" fmla="*/ 1925052 h 1925052"/>
              <a:gd name="connsiteX1-27" fmla="*/ 0 w 2066223"/>
              <a:gd name="connsiteY1-28" fmla="*/ 0 h 1925052"/>
              <a:gd name="connsiteX2-29" fmla="*/ 2066223 w 2066223"/>
              <a:gd name="connsiteY2-30" fmla="*/ 1925052 h 1925052"/>
              <a:gd name="connsiteX3-31" fmla="*/ 0 w 2066223"/>
              <a:gd name="connsiteY3-32" fmla="*/ 1925052 h 1925052"/>
              <a:gd name="connsiteX0-33" fmla="*/ 0 w 2066223"/>
              <a:gd name="connsiteY0-34" fmla="*/ 1925052 h 1925052"/>
              <a:gd name="connsiteX1-35" fmla="*/ 0 w 2066223"/>
              <a:gd name="connsiteY1-36" fmla="*/ 0 h 1925052"/>
              <a:gd name="connsiteX2-37" fmla="*/ 2066223 w 2066223"/>
              <a:gd name="connsiteY2-38" fmla="*/ 1925052 h 1925052"/>
              <a:gd name="connsiteX3-39" fmla="*/ 0 w 2066223"/>
              <a:gd name="connsiteY3-40" fmla="*/ 1925052 h 1925052"/>
              <a:gd name="connsiteX0-41" fmla="*/ 0 w 2066223"/>
              <a:gd name="connsiteY0-42" fmla="*/ 1925052 h 1925052"/>
              <a:gd name="connsiteX1-43" fmla="*/ 0 w 2066223"/>
              <a:gd name="connsiteY1-44" fmla="*/ 0 h 1925052"/>
              <a:gd name="connsiteX2-45" fmla="*/ 2066223 w 2066223"/>
              <a:gd name="connsiteY2-46" fmla="*/ 1925052 h 1925052"/>
              <a:gd name="connsiteX3-47" fmla="*/ 0 w 2066223"/>
              <a:gd name="connsiteY3-48" fmla="*/ 1925052 h 19250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66223" h="1925052">
                <a:moveTo>
                  <a:pt x="0" y="1925052"/>
                </a:moveTo>
                <a:lnTo>
                  <a:pt x="0" y="0"/>
                </a:lnTo>
                <a:cubicBezTo>
                  <a:pt x="332607" y="1017069"/>
                  <a:pt x="1040598" y="1620251"/>
                  <a:pt x="2066223" y="1925052"/>
                </a:cubicBezTo>
                <a:lnTo>
                  <a:pt x="0" y="1925052"/>
                </a:lnTo>
                <a:close/>
              </a:path>
            </a:pathLst>
          </a:custGeom>
          <a:solidFill>
            <a:srgbClr val="63A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 txBox="1"/>
          <p:nvPr/>
        </p:nvSpPr>
        <p:spPr>
          <a:xfrm>
            <a:off x="1041400" y="523875"/>
            <a:ext cx="302577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基础数据录入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学术交流情况</a:t>
            </a:r>
          </a:p>
        </p:txBody>
      </p:sp>
      <p:sp>
        <p:nvSpPr>
          <p:cNvPr id="44" name="任意多边形: 形状 46"/>
          <p:cNvSpPr/>
          <p:nvPr/>
        </p:nvSpPr>
        <p:spPr>
          <a:xfrm>
            <a:off x="677863" y="715963"/>
            <a:ext cx="254000" cy="254000"/>
          </a:xfrm>
          <a:custGeom>
            <a:avLst/>
            <a:gdLst>
              <a:gd name="connsiteX0" fmla="*/ 316148 w 316148"/>
              <a:gd name="connsiteY0" fmla="*/ 158074 h 316148"/>
              <a:gd name="connsiteX1" fmla="*/ 158074 w 316148"/>
              <a:gd name="connsiteY1" fmla="*/ 316148 h 316148"/>
              <a:gd name="connsiteX2" fmla="*/ 0 w 316148"/>
              <a:gd name="connsiteY2" fmla="*/ 158074 h 316148"/>
              <a:gd name="connsiteX3" fmla="*/ 158074 w 316148"/>
              <a:gd name="connsiteY3" fmla="*/ 0 h 316148"/>
              <a:gd name="connsiteX4" fmla="*/ 316148 w 316148"/>
              <a:gd name="connsiteY4" fmla="*/ 158074 h 31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148" h="316148">
                <a:moveTo>
                  <a:pt x="316148" y="158074"/>
                </a:moveTo>
                <a:cubicBezTo>
                  <a:pt x="316148" y="245376"/>
                  <a:pt x="245376" y="316148"/>
                  <a:pt x="158074" y="316148"/>
                </a:cubicBezTo>
                <a:cubicBezTo>
                  <a:pt x="70772" y="316148"/>
                  <a:pt x="0" y="245376"/>
                  <a:pt x="0" y="158074"/>
                </a:cubicBezTo>
                <a:cubicBezTo>
                  <a:pt x="0" y="70772"/>
                  <a:pt x="70772" y="0"/>
                  <a:pt x="158074" y="0"/>
                </a:cubicBezTo>
                <a:cubicBezTo>
                  <a:pt x="245376" y="0"/>
                  <a:pt x="316148" y="70772"/>
                  <a:pt x="316148" y="158074"/>
                </a:cubicBezTo>
                <a:close/>
              </a:path>
            </a:pathLst>
          </a:custGeom>
          <a:solidFill>
            <a:srgbClr val="8E0BF4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810BDD">
                <a:alpha val="74902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45" name="任意多边形: 形状 47"/>
          <p:cNvSpPr/>
          <p:nvPr/>
        </p:nvSpPr>
        <p:spPr>
          <a:xfrm>
            <a:off x="436563" y="523875"/>
            <a:ext cx="347663" cy="349250"/>
          </a:xfrm>
          <a:custGeom>
            <a:avLst/>
            <a:gdLst>
              <a:gd name="connsiteX0" fmla="*/ 434704 w 434703"/>
              <a:gd name="connsiteY0" fmla="*/ 217352 h 434703"/>
              <a:gd name="connsiteX1" fmla="*/ 217352 w 434703"/>
              <a:gd name="connsiteY1" fmla="*/ 434704 h 434703"/>
              <a:gd name="connsiteX2" fmla="*/ 0 w 434703"/>
              <a:gd name="connsiteY2" fmla="*/ 217352 h 434703"/>
              <a:gd name="connsiteX3" fmla="*/ 217352 w 434703"/>
              <a:gd name="connsiteY3" fmla="*/ 0 h 434703"/>
              <a:gd name="connsiteX4" fmla="*/ 434704 w 434703"/>
              <a:gd name="connsiteY4" fmla="*/ 217352 h 43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703" h="434703">
                <a:moveTo>
                  <a:pt x="434704" y="217352"/>
                </a:moveTo>
                <a:cubicBezTo>
                  <a:pt x="434704" y="337392"/>
                  <a:pt x="337392" y="434704"/>
                  <a:pt x="217352" y="434704"/>
                </a:cubicBezTo>
                <a:cubicBezTo>
                  <a:pt x="97312" y="434704"/>
                  <a:pt x="0" y="337392"/>
                  <a:pt x="0" y="217352"/>
                </a:cubicBezTo>
                <a:cubicBezTo>
                  <a:pt x="0" y="97312"/>
                  <a:pt x="97312" y="0"/>
                  <a:pt x="217352" y="0"/>
                </a:cubicBezTo>
                <a:cubicBezTo>
                  <a:pt x="337392" y="0"/>
                  <a:pt x="434704" y="97312"/>
                  <a:pt x="434704" y="217352"/>
                </a:cubicBezTo>
                <a:close/>
              </a:path>
            </a:pathLst>
          </a:custGeom>
          <a:solidFill>
            <a:srgbClr val="FF9416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E68515">
                <a:alpha val="75000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pic>
        <p:nvPicPr>
          <p:cNvPr id="64517" name="图片 1" descr="学术交流填写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63" y="1585913"/>
            <a:ext cx="11456987" cy="4033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6" name="直角三角形 8"/>
          <p:cNvSpPr/>
          <p:nvPr/>
        </p:nvSpPr>
        <p:spPr>
          <a:xfrm flipH="1">
            <a:off x="10125075" y="4932363"/>
            <a:ext cx="2066925" cy="1925638"/>
          </a:xfrm>
          <a:custGeom>
            <a:avLst/>
            <a:gdLst>
              <a:gd name="connsiteX0" fmla="*/ 0 w 2066223"/>
              <a:gd name="connsiteY0" fmla="*/ 1925052 h 1925052"/>
              <a:gd name="connsiteX1" fmla="*/ 0 w 2066223"/>
              <a:gd name="connsiteY1" fmla="*/ 0 h 1925052"/>
              <a:gd name="connsiteX2" fmla="*/ 2066223 w 2066223"/>
              <a:gd name="connsiteY2" fmla="*/ 1925052 h 1925052"/>
              <a:gd name="connsiteX3" fmla="*/ 0 w 2066223"/>
              <a:gd name="connsiteY3" fmla="*/ 1925052 h 1925052"/>
              <a:gd name="connsiteX0-1" fmla="*/ 0 w 2066223"/>
              <a:gd name="connsiteY0-2" fmla="*/ 1925052 h 1925052"/>
              <a:gd name="connsiteX1-3" fmla="*/ 0 w 2066223"/>
              <a:gd name="connsiteY1-4" fmla="*/ 0 h 1925052"/>
              <a:gd name="connsiteX2-5" fmla="*/ 2066223 w 2066223"/>
              <a:gd name="connsiteY2-6" fmla="*/ 1925052 h 1925052"/>
              <a:gd name="connsiteX3-7" fmla="*/ 0 w 2066223"/>
              <a:gd name="connsiteY3-8" fmla="*/ 1925052 h 1925052"/>
              <a:gd name="connsiteX0-9" fmla="*/ 0 w 2066223"/>
              <a:gd name="connsiteY0-10" fmla="*/ 1925052 h 1925052"/>
              <a:gd name="connsiteX1-11" fmla="*/ 0 w 2066223"/>
              <a:gd name="connsiteY1-12" fmla="*/ 0 h 1925052"/>
              <a:gd name="connsiteX2-13" fmla="*/ 2066223 w 2066223"/>
              <a:gd name="connsiteY2-14" fmla="*/ 1925052 h 1925052"/>
              <a:gd name="connsiteX3-15" fmla="*/ 0 w 2066223"/>
              <a:gd name="connsiteY3-16" fmla="*/ 1925052 h 1925052"/>
              <a:gd name="connsiteX0-17" fmla="*/ 0 w 2066223"/>
              <a:gd name="connsiteY0-18" fmla="*/ 1925052 h 1925052"/>
              <a:gd name="connsiteX1-19" fmla="*/ 0 w 2066223"/>
              <a:gd name="connsiteY1-20" fmla="*/ 0 h 1925052"/>
              <a:gd name="connsiteX2-21" fmla="*/ 2066223 w 2066223"/>
              <a:gd name="connsiteY2-22" fmla="*/ 1925052 h 1925052"/>
              <a:gd name="connsiteX3-23" fmla="*/ 0 w 2066223"/>
              <a:gd name="connsiteY3-24" fmla="*/ 1925052 h 1925052"/>
              <a:gd name="connsiteX0-25" fmla="*/ 0 w 2066223"/>
              <a:gd name="connsiteY0-26" fmla="*/ 1925052 h 1925052"/>
              <a:gd name="connsiteX1-27" fmla="*/ 0 w 2066223"/>
              <a:gd name="connsiteY1-28" fmla="*/ 0 h 1925052"/>
              <a:gd name="connsiteX2-29" fmla="*/ 2066223 w 2066223"/>
              <a:gd name="connsiteY2-30" fmla="*/ 1925052 h 1925052"/>
              <a:gd name="connsiteX3-31" fmla="*/ 0 w 2066223"/>
              <a:gd name="connsiteY3-32" fmla="*/ 1925052 h 1925052"/>
              <a:gd name="connsiteX0-33" fmla="*/ 0 w 2066223"/>
              <a:gd name="connsiteY0-34" fmla="*/ 1925052 h 1925052"/>
              <a:gd name="connsiteX1-35" fmla="*/ 0 w 2066223"/>
              <a:gd name="connsiteY1-36" fmla="*/ 0 h 1925052"/>
              <a:gd name="connsiteX2-37" fmla="*/ 2066223 w 2066223"/>
              <a:gd name="connsiteY2-38" fmla="*/ 1925052 h 1925052"/>
              <a:gd name="connsiteX3-39" fmla="*/ 0 w 2066223"/>
              <a:gd name="connsiteY3-40" fmla="*/ 1925052 h 1925052"/>
              <a:gd name="connsiteX0-41" fmla="*/ 0 w 2066223"/>
              <a:gd name="connsiteY0-42" fmla="*/ 1925052 h 1925052"/>
              <a:gd name="connsiteX1-43" fmla="*/ 0 w 2066223"/>
              <a:gd name="connsiteY1-44" fmla="*/ 0 h 1925052"/>
              <a:gd name="connsiteX2-45" fmla="*/ 2066223 w 2066223"/>
              <a:gd name="connsiteY2-46" fmla="*/ 1925052 h 1925052"/>
              <a:gd name="connsiteX3-47" fmla="*/ 0 w 2066223"/>
              <a:gd name="connsiteY3-48" fmla="*/ 1925052 h 19250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66223" h="1925052">
                <a:moveTo>
                  <a:pt x="0" y="1925052"/>
                </a:moveTo>
                <a:lnTo>
                  <a:pt x="0" y="0"/>
                </a:lnTo>
                <a:cubicBezTo>
                  <a:pt x="332607" y="1017069"/>
                  <a:pt x="1040598" y="1620251"/>
                  <a:pt x="2066223" y="1925052"/>
                </a:cubicBezTo>
                <a:lnTo>
                  <a:pt x="0" y="1925052"/>
                </a:lnTo>
                <a:close/>
              </a:path>
            </a:pathLst>
          </a:custGeom>
          <a:solidFill>
            <a:srgbClr val="63A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9" name="图片 8" descr="学术交流情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63" y="1585913"/>
            <a:ext cx="11525250" cy="43926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28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5383213" y="2032000"/>
            <a:ext cx="1436687" cy="1322388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 anchor="t" anchorCtr="0">
            <a:spAutoFit/>
          </a:bodyPr>
          <a:lstStyle/>
          <a:p>
            <a:pPr algn="ctr"/>
            <a:r>
              <a:rPr lang="en-US" altLang="zh-CN" sz="8000" b="1">
                <a:solidFill>
                  <a:srgbClr val="63AB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11267" name="TextBox 23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 txBox="1"/>
          <p:nvPr/>
        </p:nvSpPr>
        <p:spPr>
          <a:xfrm>
            <a:off x="2484438" y="3838575"/>
            <a:ext cx="723423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200">
                <a:solidFill>
                  <a:srgbClr val="404040"/>
                </a:solidFill>
                <a:latin typeface="Calibri" panose="020F0502020204030204"/>
                <a:ea typeface="宋体" panose="02010600030101010101" pitchFamily="2" charset="-122"/>
              </a:rPr>
              <a:t>System access and login</a:t>
            </a:r>
            <a:endParaRPr lang="en-US" altLang="zh-CN" sz="1200">
              <a:solidFill>
                <a:srgbClr val="404040"/>
              </a:solidFill>
              <a:latin typeface="Calibri" panose="020F0502020204030204"/>
              <a:ea typeface="Open Sans" pitchFamily="34" charset="0"/>
            </a:endParaRPr>
          </a:p>
        </p:txBody>
      </p:sp>
      <p:sp>
        <p:nvSpPr>
          <p:cNvPr id="11268" name="矩形 2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2862263" y="3314700"/>
            <a:ext cx="6480175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系统访问与登陆</a:t>
            </a:r>
          </a:p>
        </p:txBody>
      </p:sp>
      <p:sp>
        <p:nvSpPr>
          <p:cNvPr id="9" name="直角三角形 8"/>
          <p:cNvSpPr/>
          <p:nvPr/>
        </p:nvSpPr>
        <p:spPr>
          <a:xfrm flipH="1">
            <a:off x="10125075" y="4932363"/>
            <a:ext cx="2066925" cy="1925638"/>
          </a:xfrm>
          <a:custGeom>
            <a:avLst/>
            <a:gdLst>
              <a:gd name="connsiteX0" fmla="*/ 0 w 2066223"/>
              <a:gd name="connsiteY0" fmla="*/ 1925052 h 1925052"/>
              <a:gd name="connsiteX1" fmla="*/ 0 w 2066223"/>
              <a:gd name="connsiteY1" fmla="*/ 0 h 1925052"/>
              <a:gd name="connsiteX2" fmla="*/ 2066223 w 2066223"/>
              <a:gd name="connsiteY2" fmla="*/ 1925052 h 1925052"/>
              <a:gd name="connsiteX3" fmla="*/ 0 w 2066223"/>
              <a:gd name="connsiteY3" fmla="*/ 1925052 h 1925052"/>
              <a:gd name="connsiteX0-1" fmla="*/ 0 w 2066223"/>
              <a:gd name="connsiteY0-2" fmla="*/ 1925052 h 1925052"/>
              <a:gd name="connsiteX1-3" fmla="*/ 0 w 2066223"/>
              <a:gd name="connsiteY1-4" fmla="*/ 0 h 1925052"/>
              <a:gd name="connsiteX2-5" fmla="*/ 2066223 w 2066223"/>
              <a:gd name="connsiteY2-6" fmla="*/ 1925052 h 1925052"/>
              <a:gd name="connsiteX3-7" fmla="*/ 0 w 2066223"/>
              <a:gd name="connsiteY3-8" fmla="*/ 1925052 h 1925052"/>
              <a:gd name="connsiteX0-9" fmla="*/ 0 w 2066223"/>
              <a:gd name="connsiteY0-10" fmla="*/ 1925052 h 1925052"/>
              <a:gd name="connsiteX1-11" fmla="*/ 0 w 2066223"/>
              <a:gd name="connsiteY1-12" fmla="*/ 0 h 1925052"/>
              <a:gd name="connsiteX2-13" fmla="*/ 2066223 w 2066223"/>
              <a:gd name="connsiteY2-14" fmla="*/ 1925052 h 1925052"/>
              <a:gd name="connsiteX3-15" fmla="*/ 0 w 2066223"/>
              <a:gd name="connsiteY3-16" fmla="*/ 1925052 h 1925052"/>
              <a:gd name="connsiteX0-17" fmla="*/ 0 w 2066223"/>
              <a:gd name="connsiteY0-18" fmla="*/ 1925052 h 1925052"/>
              <a:gd name="connsiteX1-19" fmla="*/ 0 w 2066223"/>
              <a:gd name="connsiteY1-20" fmla="*/ 0 h 1925052"/>
              <a:gd name="connsiteX2-21" fmla="*/ 2066223 w 2066223"/>
              <a:gd name="connsiteY2-22" fmla="*/ 1925052 h 1925052"/>
              <a:gd name="connsiteX3-23" fmla="*/ 0 w 2066223"/>
              <a:gd name="connsiteY3-24" fmla="*/ 1925052 h 1925052"/>
              <a:gd name="connsiteX0-25" fmla="*/ 0 w 2066223"/>
              <a:gd name="connsiteY0-26" fmla="*/ 1925052 h 1925052"/>
              <a:gd name="connsiteX1-27" fmla="*/ 0 w 2066223"/>
              <a:gd name="connsiteY1-28" fmla="*/ 0 h 1925052"/>
              <a:gd name="connsiteX2-29" fmla="*/ 2066223 w 2066223"/>
              <a:gd name="connsiteY2-30" fmla="*/ 1925052 h 1925052"/>
              <a:gd name="connsiteX3-31" fmla="*/ 0 w 2066223"/>
              <a:gd name="connsiteY3-32" fmla="*/ 1925052 h 1925052"/>
              <a:gd name="connsiteX0-33" fmla="*/ 0 w 2066223"/>
              <a:gd name="connsiteY0-34" fmla="*/ 1925052 h 1925052"/>
              <a:gd name="connsiteX1-35" fmla="*/ 0 w 2066223"/>
              <a:gd name="connsiteY1-36" fmla="*/ 0 h 1925052"/>
              <a:gd name="connsiteX2-37" fmla="*/ 2066223 w 2066223"/>
              <a:gd name="connsiteY2-38" fmla="*/ 1925052 h 1925052"/>
              <a:gd name="connsiteX3-39" fmla="*/ 0 w 2066223"/>
              <a:gd name="connsiteY3-40" fmla="*/ 1925052 h 1925052"/>
              <a:gd name="connsiteX0-41" fmla="*/ 0 w 2066223"/>
              <a:gd name="connsiteY0-42" fmla="*/ 1925052 h 1925052"/>
              <a:gd name="connsiteX1-43" fmla="*/ 0 w 2066223"/>
              <a:gd name="connsiteY1-44" fmla="*/ 0 h 1925052"/>
              <a:gd name="connsiteX2-45" fmla="*/ 2066223 w 2066223"/>
              <a:gd name="connsiteY2-46" fmla="*/ 1925052 h 1925052"/>
              <a:gd name="connsiteX3-47" fmla="*/ 0 w 2066223"/>
              <a:gd name="connsiteY3-48" fmla="*/ 1925052 h 19250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66223" h="1925052">
                <a:moveTo>
                  <a:pt x="0" y="1925052"/>
                </a:moveTo>
                <a:lnTo>
                  <a:pt x="0" y="0"/>
                </a:lnTo>
                <a:cubicBezTo>
                  <a:pt x="332607" y="1017069"/>
                  <a:pt x="1040598" y="1620251"/>
                  <a:pt x="2066223" y="1925052"/>
                </a:cubicBezTo>
                <a:lnTo>
                  <a:pt x="0" y="1925052"/>
                </a:lnTo>
                <a:close/>
              </a:path>
            </a:pathLst>
          </a:custGeom>
          <a:solidFill>
            <a:srgbClr val="63A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矩形 28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5375275" y="2032000"/>
            <a:ext cx="1452563" cy="1322388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 anchor="t" anchorCtr="0">
            <a:spAutoFit/>
          </a:bodyPr>
          <a:lstStyle/>
          <a:p>
            <a:pPr algn="ctr"/>
            <a:r>
              <a:rPr lang="en-US" altLang="zh-CN" sz="8000" b="1">
                <a:solidFill>
                  <a:srgbClr val="63AB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66563" name="TextBox 23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 txBox="1"/>
          <p:nvPr/>
        </p:nvSpPr>
        <p:spPr>
          <a:xfrm>
            <a:off x="2484438" y="3838575"/>
            <a:ext cx="723423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200">
                <a:solidFill>
                  <a:srgbClr val="404040"/>
                </a:solidFill>
                <a:latin typeface="Calibri" panose="020F0502020204030204"/>
                <a:ea typeface="宋体" panose="02010600030101010101" pitchFamily="2" charset="-122"/>
              </a:rPr>
              <a:t>Basic data verification</a:t>
            </a:r>
            <a:endParaRPr lang="en-US" altLang="zh-CN" sz="1200">
              <a:solidFill>
                <a:srgbClr val="404040"/>
              </a:solidFill>
              <a:latin typeface="Calibri" panose="020F0502020204030204"/>
              <a:ea typeface="Open Sans" pitchFamily="34" charset="0"/>
            </a:endParaRPr>
          </a:p>
        </p:txBody>
      </p:sp>
      <p:sp>
        <p:nvSpPr>
          <p:cNvPr id="66564" name="矩形 2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2862263" y="3314700"/>
            <a:ext cx="6480175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基础数据校验</a:t>
            </a:r>
          </a:p>
        </p:txBody>
      </p:sp>
      <p:sp>
        <p:nvSpPr>
          <p:cNvPr id="106" name="直角三角形 8"/>
          <p:cNvSpPr/>
          <p:nvPr/>
        </p:nvSpPr>
        <p:spPr>
          <a:xfrm flipH="1">
            <a:off x="10125075" y="4932363"/>
            <a:ext cx="2066925" cy="1925638"/>
          </a:xfrm>
          <a:custGeom>
            <a:avLst/>
            <a:gdLst>
              <a:gd name="connsiteX0" fmla="*/ 0 w 2066223"/>
              <a:gd name="connsiteY0" fmla="*/ 1925052 h 1925052"/>
              <a:gd name="connsiteX1" fmla="*/ 0 w 2066223"/>
              <a:gd name="connsiteY1" fmla="*/ 0 h 1925052"/>
              <a:gd name="connsiteX2" fmla="*/ 2066223 w 2066223"/>
              <a:gd name="connsiteY2" fmla="*/ 1925052 h 1925052"/>
              <a:gd name="connsiteX3" fmla="*/ 0 w 2066223"/>
              <a:gd name="connsiteY3" fmla="*/ 1925052 h 1925052"/>
              <a:gd name="connsiteX0-1" fmla="*/ 0 w 2066223"/>
              <a:gd name="connsiteY0-2" fmla="*/ 1925052 h 1925052"/>
              <a:gd name="connsiteX1-3" fmla="*/ 0 w 2066223"/>
              <a:gd name="connsiteY1-4" fmla="*/ 0 h 1925052"/>
              <a:gd name="connsiteX2-5" fmla="*/ 2066223 w 2066223"/>
              <a:gd name="connsiteY2-6" fmla="*/ 1925052 h 1925052"/>
              <a:gd name="connsiteX3-7" fmla="*/ 0 w 2066223"/>
              <a:gd name="connsiteY3-8" fmla="*/ 1925052 h 1925052"/>
              <a:gd name="connsiteX0-9" fmla="*/ 0 w 2066223"/>
              <a:gd name="connsiteY0-10" fmla="*/ 1925052 h 1925052"/>
              <a:gd name="connsiteX1-11" fmla="*/ 0 w 2066223"/>
              <a:gd name="connsiteY1-12" fmla="*/ 0 h 1925052"/>
              <a:gd name="connsiteX2-13" fmla="*/ 2066223 w 2066223"/>
              <a:gd name="connsiteY2-14" fmla="*/ 1925052 h 1925052"/>
              <a:gd name="connsiteX3-15" fmla="*/ 0 w 2066223"/>
              <a:gd name="connsiteY3-16" fmla="*/ 1925052 h 1925052"/>
              <a:gd name="connsiteX0-17" fmla="*/ 0 w 2066223"/>
              <a:gd name="connsiteY0-18" fmla="*/ 1925052 h 1925052"/>
              <a:gd name="connsiteX1-19" fmla="*/ 0 w 2066223"/>
              <a:gd name="connsiteY1-20" fmla="*/ 0 h 1925052"/>
              <a:gd name="connsiteX2-21" fmla="*/ 2066223 w 2066223"/>
              <a:gd name="connsiteY2-22" fmla="*/ 1925052 h 1925052"/>
              <a:gd name="connsiteX3-23" fmla="*/ 0 w 2066223"/>
              <a:gd name="connsiteY3-24" fmla="*/ 1925052 h 1925052"/>
              <a:gd name="connsiteX0-25" fmla="*/ 0 w 2066223"/>
              <a:gd name="connsiteY0-26" fmla="*/ 1925052 h 1925052"/>
              <a:gd name="connsiteX1-27" fmla="*/ 0 w 2066223"/>
              <a:gd name="connsiteY1-28" fmla="*/ 0 h 1925052"/>
              <a:gd name="connsiteX2-29" fmla="*/ 2066223 w 2066223"/>
              <a:gd name="connsiteY2-30" fmla="*/ 1925052 h 1925052"/>
              <a:gd name="connsiteX3-31" fmla="*/ 0 w 2066223"/>
              <a:gd name="connsiteY3-32" fmla="*/ 1925052 h 1925052"/>
              <a:gd name="connsiteX0-33" fmla="*/ 0 w 2066223"/>
              <a:gd name="connsiteY0-34" fmla="*/ 1925052 h 1925052"/>
              <a:gd name="connsiteX1-35" fmla="*/ 0 w 2066223"/>
              <a:gd name="connsiteY1-36" fmla="*/ 0 h 1925052"/>
              <a:gd name="connsiteX2-37" fmla="*/ 2066223 w 2066223"/>
              <a:gd name="connsiteY2-38" fmla="*/ 1925052 h 1925052"/>
              <a:gd name="connsiteX3-39" fmla="*/ 0 w 2066223"/>
              <a:gd name="connsiteY3-40" fmla="*/ 1925052 h 1925052"/>
              <a:gd name="connsiteX0-41" fmla="*/ 0 w 2066223"/>
              <a:gd name="connsiteY0-42" fmla="*/ 1925052 h 1925052"/>
              <a:gd name="connsiteX1-43" fmla="*/ 0 w 2066223"/>
              <a:gd name="connsiteY1-44" fmla="*/ 0 h 1925052"/>
              <a:gd name="connsiteX2-45" fmla="*/ 2066223 w 2066223"/>
              <a:gd name="connsiteY2-46" fmla="*/ 1925052 h 1925052"/>
              <a:gd name="connsiteX3-47" fmla="*/ 0 w 2066223"/>
              <a:gd name="connsiteY3-48" fmla="*/ 1925052 h 19250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66223" h="1925052">
                <a:moveTo>
                  <a:pt x="0" y="1925052"/>
                </a:moveTo>
                <a:lnTo>
                  <a:pt x="0" y="0"/>
                </a:lnTo>
                <a:cubicBezTo>
                  <a:pt x="332607" y="1017069"/>
                  <a:pt x="1040598" y="1620251"/>
                  <a:pt x="2066223" y="1925052"/>
                </a:cubicBezTo>
                <a:lnTo>
                  <a:pt x="0" y="1925052"/>
                </a:lnTo>
                <a:close/>
              </a:path>
            </a:pathLst>
          </a:custGeom>
          <a:solidFill>
            <a:srgbClr val="63A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1" name="Shape 302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436880" y="2098675"/>
            <a:ext cx="2523490" cy="299974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要求：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不符合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自动统计要求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人员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一览表、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不符合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自动统计要求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项目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一览表、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不符合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自动统计要求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成果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一览表、2025年年度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经费不平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的项目、项目年度</a:t>
            </a:r>
            <a:r>
              <a:rPr lang="zh-CN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经费不连续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的项目列表、</a:t>
            </a:r>
            <a:r>
              <a:rPr lang="zh-CN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未合计到统计3表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的项目年度经费一览表里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不能有数据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，其余项根据学校实际情况校验。</a:t>
            </a:r>
          </a:p>
        </p:txBody>
      </p:sp>
      <p:pic>
        <p:nvPicPr>
          <p:cNvPr id="68610" name="图片 8" descr="数据校验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435" y="759460"/>
            <a:ext cx="8631555" cy="548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8612" name="Shape 3021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4524375" y="4011613"/>
            <a:ext cx="858838" cy="2460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zh-CN" sz="10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INVENT</a:t>
            </a:r>
          </a:p>
        </p:txBody>
      </p:sp>
      <p:sp>
        <p:nvSpPr>
          <p:cNvPr id="68613" name="Shape 3028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7292975" y="4008438"/>
            <a:ext cx="858838" cy="254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zh-CN" sz="10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PRODUCE</a:t>
            </a:r>
          </a:p>
        </p:txBody>
      </p:sp>
      <p:sp>
        <p:nvSpPr>
          <p:cNvPr id="68614" name="Shape 3042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8605838" y="4008438"/>
            <a:ext cx="995362" cy="254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zh-CN" sz="10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MARKETING</a:t>
            </a:r>
          </a:p>
        </p:txBody>
      </p:sp>
      <p:sp>
        <p:nvSpPr>
          <p:cNvPr id="68615" name="Shape 3049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5911850" y="4011613"/>
            <a:ext cx="858838" cy="2460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zh-CN" sz="10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DEVELOP</a:t>
            </a:r>
          </a:p>
        </p:txBody>
      </p:sp>
      <p:sp>
        <p:nvSpPr>
          <p:cNvPr id="68616" name="Freeform 211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>
            <a:spLocks noEditPoints="1"/>
          </p:cNvSpPr>
          <p:nvPr/>
        </p:nvSpPr>
        <p:spPr>
          <a:xfrm>
            <a:off x="4824413" y="3665538"/>
            <a:ext cx="260350" cy="244475"/>
          </a:xfrm>
          <a:custGeom>
            <a:avLst/>
            <a:gdLst/>
            <a:ahLst/>
            <a:cxnLst>
              <a:cxn ang="0">
                <a:pos x="148293" y="0"/>
              </a:cxn>
              <a:cxn ang="0">
                <a:pos x="148293" y="0"/>
              </a:cxn>
              <a:cxn ang="0">
                <a:pos x="41522" y="41561"/>
              </a:cxn>
              <a:cxn ang="0">
                <a:pos x="47453" y="83122"/>
              </a:cxn>
              <a:cxn ang="0">
                <a:pos x="0" y="136558"/>
              </a:cxn>
              <a:cxn ang="0">
                <a:pos x="59317" y="178119"/>
              </a:cxn>
              <a:cxn ang="0">
                <a:pos x="130498" y="148432"/>
              </a:cxn>
              <a:cxn ang="0">
                <a:pos x="130498" y="136558"/>
              </a:cxn>
              <a:cxn ang="0">
                <a:pos x="148293" y="118746"/>
              </a:cxn>
              <a:cxn ang="0">
                <a:pos x="166088" y="136558"/>
              </a:cxn>
              <a:cxn ang="0">
                <a:pos x="148293" y="160307"/>
              </a:cxn>
              <a:cxn ang="0">
                <a:pos x="65249" y="201868"/>
              </a:cxn>
              <a:cxn ang="0">
                <a:pos x="65249" y="207806"/>
              </a:cxn>
              <a:cxn ang="0">
                <a:pos x="148293" y="243430"/>
              </a:cxn>
              <a:cxn ang="0">
                <a:pos x="148293" y="243430"/>
              </a:cxn>
              <a:cxn ang="0">
                <a:pos x="231337" y="207806"/>
              </a:cxn>
              <a:cxn ang="0">
                <a:pos x="255064" y="41561"/>
              </a:cxn>
              <a:cxn ang="0">
                <a:pos x="148293" y="0"/>
              </a:cxn>
              <a:cxn ang="0">
                <a:pos x="23726" y="130620"/>
              </a:cxn>
              <a:cxn ang="0">
                <a:pos x="47453" y="100934"/>
              </a:cxn>
              <a:cxn ang="0">
                <a:pos x="59317" y="160307"/>
              </a:cxn>
              <a:cxn ang="0">
                <a:pos x="23726" y="130620"/>
              </a:cxn>
              <a:cxn ang="0">
                <a:pos x="148293" y="71247"/>
              </a:cxn>
              <a:cxn ang="0">
                <a:pos x="59317" y="47498"/>
              </a:cxn>
              <a:cxn ang="0">
                <a:pos x="148293" y="23749"/>
              </a:cxn>
              <a:cxn ang="0">
                <a:pos x="231337" y="47498"/>
              </a:cxn>
              <a:cxn ang="0">
                <a:pos x="148293" y="71247"/>
              </a:cxn>
            </a:cxnLst>
            <a:rect l="0" t="0" r="0" b="0"/>
            <a:pathLst>
              <a:path w="44" h="41"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13" y="0"/>
                  <a:pt x="6" y="4"/>
                  <a:pt x="7" y="7"/>
                </a:cubicBezTo>
                <a:cubicBezTo>
                  <a:pt x="7" y="8"/>
                  <a:pt x="7" y="11"/>
                  <a:pt x="8" y="14"/>
                </a:cubicBezTo>
                <a:cubicBezTo>
                  <a:pt x="2" y="16"/>
                  <a:pt x="0" y="20"/>
                  <a:pt x="0" y="23"/>
                </a:cubicBezTo>
                <a:cubicBezTo>
                  <a:pt x="1" y="26"/>
                  <a:pt x="4" y="30"/>
                  <a:pt x="10" y="30"/>
                </a:cubicBezTo>
                <a:cubicBezTo>
                  <a:pt x="14" y="31"/>
                  <a:pt x="19" y="29"/>
                  <a:pt x="22" y="25"/>
                </a:cubicBezTo>
                <a:cubicBezTo>
                  <a:pt x="22" y="24"/>
                  <a:pt x="22" y="24"/>
                  <a:pt x="22" y="23"/>
                </a:cubicBezTo>
                <a:cubicBezTo>
                  <a:pt x="22" y="21"/>
                  <a:pt x="23" y="20"/>
                  <a:pt x="25" y="20"/>
                </a:cubicBezTo>
                <a:cubicBezTo>
                  <a:pt x="27" y="20"/>
                  <a:pt x="28" y="21"/>
                  <a:pt x="28" y="23"/>
                </a:cubicBezTo>
                <a:cubicBezTo>
                  <a:pt x="28" y="25"/>
                  <a:pt x="27" y="26"/>
                  <a:pt x="25" y="27"/>
                </a:cubicBezTo>
                <a:cubicBezTo>
                  <a:pt x="21" y="31"/>
                  <a:pt x="16" y="34"/>
                  <a:pt x="11" y="34"/>
                </a:cubicBezTo>
                <a:cubicBezTo>
                  <a:pt x="11" y="34"/>
                  <a:pt x="11" y="35"/>
                  <a:pt x="11" y="35"/>
                </a:cubicBezTo>
                <a:cubicBezTo>
                  <a:pt x="11" y="36"/>
                  <a:pt x="16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33" y="41"/>
                  <a:pt x="39" y="36"/>
                  <a:pt x="39" y="35"/>
                </a:cubicBezTo>
                <a:cubicBezTo>
                  <a:pt x="39" y="34"/>
                  <a:pt x="43" y="11"/>
                  <a:pt x="43" y="7"/>
                </a:cubicBezTo>
                <a:cubicBezTo>
                  <a:pt x="44" y="4"/>
                  <a:pt x="36" y="0"/>
                  <a:pt x="25" y="0"/>
                </a:cubicBezTo>
                <a:close/>
                <a:moveTo>
                  <a:pt x="4" y="22"/>
                </a:moveTo>
                <a:cubicBezTo>
                  <a:pt x="3" y="21"/>
                  <a:pt x="5" y="19"/>
                  <a:pt x="8" y="17"/>
                </a:cubicBezTo>
                <a:cubicBezTo>
                  <a:pt x="9" y="20"/>
                  <a:pt x="9" y="24"/>
                  <a:pt x="10" y="27"/>
                </a:cubicBezTo>
                <a:cubicBezTo>
                  <a:pt x="6" y="26"/>
                  <a:pt x="4" y="24"/>
                  <a:pt x="4" y="22"/>
                </a:cubicBezTo>
                <a:close/>
                <a:moveTo>
                  <a:pt x="25" y="12"/>
                </a:moveTo>
                <a:cubicBezTo>
                  <a:pt x="16" y="12"/>
                  <a:pt x="10" y="9"/>
                  <a:pt x="10" y="8"/>
                </a:cubicBezTo>
                <a:cubicBezTo>
                  <a:pt x="10" y="7"/>
                  <a:pt x="16" y="4"/>
                  <a:pt x="25" y="4"/>
                </a:cubicBezTo>
                <a:cubicBezTo>
                  <a:pt x="33" y="4"/>
                  <a:pt x="39" y="7"/>
                  <a:pt x="39" y="8"/>
                </a:cubicBezTo>
                <a:cubicBezTo>
                  <a:pt x="39" y="9"/>
                  <a:pt x="33" y="12"/>
                  <a:pt x="25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17" name="TextBox 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 txBox="1"/>
          <p:nvPr/>
        </p:nvSpPr>
        <p:spPr>
          <a:xfrm>
            <a:off x="1041400" y="523875"/>
            <a:ext cx="155892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基础数据校验</a:t>
            </a:r>
          </a:p>
        </p:txBody>
      </p:sp>
      <p:sp>
        <p:nvSpPr>
          <p:cNvPr id="44" name="任意多边形: 形状 46"/>
          <p:cNvSpPr/>
          <p:nvPr/>
        </p:nvSpPr>
        <p:spPr>
          <a:xfrm>
            <a:off x="677863" y="715963"/>
            <a:ext cx="254000" cy="254000"/>
          </a:xfrm>
          <a:custGeom>
            <a:avLst/>
            <a:gdLst>
              <a:gd name="connsiteX0" fmla="*/ 316148 w 316148"/>
              <a:gd name="connsiteY0" fmla="*/ 158074 h 316148"/>
              <a:gd name="connsiteX1" fmla="*/ 158074 w 316148"/>
              <a:gd name="connsiteY1" fmla="*/ 316148 h 316148"/>
              <a:gd name="connsiteX2" fmla="*/ 0 w 316148"/>
              <a:gd name="connsiteY2" fmla="*/ 158074 h 316148"/>
              <a:gd name="connsiteX3" fmla="*/ 158074 w 316148"/>
              <a:gd name="connsiteY3" fmla="*/ 0 h 316148"/>
              <a:gd name="connsiteX4" fmla="*/ 316148 w 316148"/>
              <a:gd name="connsiteY4" fmla="*/ 158074 h 31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148" h="316148">
                <a:moveTo>
                  <a:pt x="316148" y="158074"/>
                </a:moveTo>
                <a:cubicBezTo>
                  <a:pt x="316148" y="245376"/>
                  <a:pt x="245376" y="316148"/>
                  <a:pt x="158074" y="316148"/>
                </a:cubicBezTo>
                <a:cubicBezTo>
                  <a:pt x="70772" y="316148"/>
                  <a:pt x="0" y="245376"/>
                  <a:pt x="0" y="158074"/>
                </a:cubicBezTo>
                <a:cubicBezTo>
                  <a:pt x="0" y="70772"/>
                  <a:pt x="70772" y="0"/>
                  <a:pt x="158074" y="0"/>
                </a:cubicBezTo>
                <a:cubicBezTo>
                  <a:pt x="245376" y="0"/>
                  <a:pt x="316148" y="70772"/>
                  <a:pt x="316148" y="158074"/>
                </a:cubicBezTo>
                <a:close/>
              </a:path>
            </a:pathLst>
          </a:custGeom>
          <a:solidFill>
            <a:srgbClr val="8E0BF4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810BDD">
                <a:alpha val="74902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45" name="任意多边形: 形状 47"/>
          <p:cNvSpPr/>
          <p:nvPr/>
        </p:nvSpPr>
        <p:spPr>
          <a:xfrm>
            <a:off x="436563" y="523875"/>
            <a:ext cx="347663" cy="349250"/>
          </a:xfrm>
          <a:custGeom>
            <a:avLst/>
            <a:gdLst>
              <a:gd name="connsiteX0" fmla="*/ 434704 w 434703"/>
              <a:gd name="connsiteY0" fmla="*/ 217352 h 434703"/>
              <a:gd name="connsiteX1" fmla="*/ 217352 w 434703"/>
              <a:gd name="connsiteY1" fmla="*/ 434704 h 434703"/>
              <a:gd name="connsiteX2" fmla="*/ 0 w 434703"/>
              <a:gd name="connsiteY2" fmla="*/ 217352 h 434703"/>
              <a:gd name="connsiteX3" fmla="*/ 217352 w 434703"/>
              <a:gd name="connsiteY3" fmla="*/ 0 h 434703"/>
              <a:gd name="connsiteX4" fmla="*/ 434704 w 434703"/>
              <a:gd name="connsiteY4" fmla="*/ 217352 h 43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703" h="434703">
                <a:moveTo>
                  <a:pt x="434704" y="217352"/>
                </a:moveTo>
                <a:cubicBezTo>
                  <a:pt x="434704" y="337392"/>
                  <a:pt x="337392" y="434704"/>
                  <a:pt x="217352" y="434704"/>
                </a:cubicBezTo>
                <a:cubicBezTo>
                  <a:pt x="97312" y="434704"/>
                  <a:pt x="0" y="337392"/>
                  <a:pt x="0" y="217352"/>
                </a:cubicBezTo>
                <a:cubicBezTo>
                  <a:pt x="0" y="97312"/>
                  <a:pt x="97312" y="0"/>
                  <a:pt x="217352" y="0"/>
                </a:cubicBezTo>
                <a:cubicBezTo>
                  <a:pt x="337392" y="0"/>
                  <a:pt x="434704" y="97312"/>
                  <a:pt x="434704" y="217352"/>
                </a:cubicBezTo>
                <a:close/>
              </a:path>
            </a:pathLst>
          </a:custGeom>
          <a:solidFill>
            <a:srgbClr val="FF9416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E68515">
                <a:alpha val="75000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68620" name="Shape 302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436563" y="1463993"/>
            <a:ext cx="10171112" cy="414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位置：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首页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-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数据校验</a:t>
            </a:r>
          </a:p>
        </p:txBody>
      </p:sp>
      <p:sp>
        <p:nvSpPr>
          <p:cNvPr id="3" name="直角三角形 8"/>
          <p:cNvSpPr/>
          <p:nvPr/>
        </p:nvSpPr>
        <p:spPr>
          <a:xfrm flipH="1">
            <a:off x="10125075" y="4932363"/>
            <a:ext cx="2066925" cy="1925638"/>
          </a:xfrm>
          <a:custGeom>
            <a:avLst/>
            <a:gdLst>
              <a:gd name="connsiteX0" fmla="*/ 0 w 2066223"/>
              <a:gd name="connsiteY0" fmla="*/ 1925052 h 1925052"/>
              <a:gd name="connsiteX1" fmla="*/ 0 w 2066223"/>
              <a:gd name="connsiteY1" fmla="*/ 0 h 1925052"/>
              <a:gd name="connsiteX2" fmla="*/ 2066223 w 2066223"/>
              <a:gd name="connsiteY2" fmla="*/ 1925052 h 1925052"/>
              <a:gd name="connsiteX3" fmla="*/ 0 w 2066223"/>
              <a:gd name="connsiteY3" fmla="*/ 1925052 h 1925052"/>
              <a:gd name="connsiteX0-1" fmla="*/ 0 w 2066223"/>
              <a:gd name="connsiteY0-2" fmla="*/ 1925052 h 1925052"/>
              <a:gd name="connsiteX1-3" fmla="*/ 0 w 2066223"/>
              <a:gd name="connsiteY1-4" fmla="*/ 0 h 1925052"/>
              <a:gd name="connsiteX2-5" fmla="*/ 2066223 w 2066223"/>
              <a:gd name="connsiteY2-6" fmla="*/ 1925052 h 1925052"/>
              <a:gd name="connsiteX3-7" fmla="*/ 0 w 2066223"/>
              <a:gd name="connsiteY3-8" fmla="*/ 1925052 h 1925052"/>
              <a:gd name="connsiteX0-9" fmla="*/ 0 w 2066223"/>
              <a:gd name="connsiteY0-10" fmla="*/ 1925052 h 1925052"/>
              <a:gd name="connsiteX1-11" fmla="*/ 0 w 2066223"/>
              <a:gd name="connsiteY1-12" fmla="*/ 0 h 1925052"/>
              <a:gd name="connsiteX2-13" fmla="*/ 2066223 w 2066223"/>
              <a:gd name="connsiteY2-14" fmla="*/ 1925052 h 1925052"/>
              <a:gd name="connsiteX3-15" fmla="*/ 0 w 2066223"/>
              <a:gd name="connsiteY3-16" fmla="*/ 1925052 h 1925052"/>
              <a:gd name="connsiteX0-17" fmla="*/ 0 w 2066223"/>
              <a:gd name="connsiteY0-18" fmla="*/ 1925052 h 1925052"/>
              <a:gd name="connsiteX1-19" fmla="*/ 0 w 2066223"/>
              <a:gd name="connsiteY1-20" fmla="*/ 0 h 1925052"/>
              <a:gd name="connsiteX2-21" fmla="*/ 2066223 w 2066223"/>
              <a:gd name="connsiteY2-22" fmla="*/ 1925052 h 1925052"/>
              <a:gd name="connsiteX3-23" fmla="*/ 0 w 2066223"/>
              <a:gd name="connsiteY3-24" fmla="*/ 1925052 h 1925052"/>
              <a:gd name="connsiteX0-25" fmla="*/ 0 w 2066223"/>
              <a:gd name="connsiteY0-26" fmla="*/ 1925052 h 1925052"/>
              <a:gd name="connsiteX1-27" fmla="*/ 0 w 2066223"/>
              <a:gd name="connsiteY1-28" fmla="*/ 0 h 1925052"/>
              <a:gd name="connsiteX2-29" fmla="*/ 2066223 w 2066223"/>
              <a:gd name="connsiteY2-30" fmla="*/ 1925052 h 1925052"/>
              <a:gd name="connsiteX3-31" fmla="*/ 0 w 2066223"/>
              <a:gd name="connsiteY3-32" fmla="*/ 1925052 h 1925052"/>
              <a:gd name="connsiteX0-33" fmla="*/ 0 w 2066223"/>
              <a:gd name="connsiteY0-34" fmla="*/ 1925052 h 1925052"/>
              <a:gd name="connsiteX1-35" fmla="*/ 0 w 2066223"/>
              <a:gd name="connsiteY1-36" fmla="*/ 0 h 1925052"/>
              <a:gd name="connsiteX2-37" fmla="*/ 2066223 w 2066223"/>
              <a:gd name="connsiteY2-38" fmla="*/ 1925052 h 1925052"/>
              <a:gd name="connsiteX3-39" fmla="*/ 0 w 2066223"/>
              <a:gd name="connsiteY3-40" fmla="*/ 1925052 h 1925052"/>
              <a:gd name="connsiteX0-41" fmla="*/ 0 w 2066223"/>
              <a:gd name="connsiteY0-42" fmla="*/ 1925052 h 1925052"/>
              <a:gd name="connsiteX1-43" fmla="*/ 0 w 2066223"/>
              <a:gd name="connsiteY1-44" fmla="*/ 0 h 1925052"/>
              <a:gd name="connsiteX2-45" fmla="*/ 2066223 w 2066223"/>
              <a:gd name="connsiteY2-46" fmla="*/ 1925052 h 1925052"/>
              <a:gd name="connsiteX3-47" fmla="*/ 0 w 2066223"/>
              <a:gd name="connsiteY3-48" fmla="*/ 1925052 h 19250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66223" h="1925052">
                <a:moveTo>
                  <a:pt x="0" y="1925052"/>
                </a:moveTo>
                <a:lnTo>
                  <a:pt x="0" y="0"/>
                </a:lnTo>
                <a:cubicBezTo>
                  <a:pt x="332607" y="1017069"/>
                  <a:pt x="1040598" y="1620251"/>
                  <a:pt x="2066223" y="1925052"/>
                </a:cubicBezTo>
                <a:lnTo>
                  <a:pt x="0" y="1925052"/>
                </a:lnTo>
                <a:close/>
              </a:path>
            </a:pathLst>
          </a:custGeom>
          <a:solidFill>
            <a:srgbClr val="63A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2" name="图片 1" descr="360截图202511171422344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00" y="1040130"/>
            <a:ext cx="11063605" cy="5774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矩形 28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5375275" y="2032000"/>
            <a:ext cx="1452563" cy="1322388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 anchor="t" anchorCtr="0">
            <a:spAutoFit/>
          </a:bodyPr>
          <a:lstStyle/>
          <a:p>
            <a:pPr algn="ctr"/>
            <a:r>
              <a:rPr lang="en-US" altLang="zh-CN" sz="8000" b="1">
                <a:solidFill>
                  <a:srgbClr val="63AB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70659" name="TextBox 23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 txBox="1"/>
          <p:nvPr/>
        </p:nvSpPr>
        <p:spPr>
          <a:xfrm>
            <a:off x="2484438" y="3838575"/>
            <a:ext cx="723423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200">
                <a:solidFill>
                  <a:srgbClr val="7F7F7F"/>
                </a:solidFill>
                <a:latin typeface="Calibri" panose="020F0502020204030204"/>
                <a:ea typeface="宋体" panose="02010600030101010101" pitchFamily="2" charset="-122"/>
                <a:sym typeface="宋体" panose="02010600030101010101" pitchFamily="2" charset="-122"/>
              </a:rPr>
              <a:t>Report generation and revision</a:t>
            </a:r>
            <a:endParaRPr lang="en-US" altLang="zh-CN" sz="1200">
              <a:solidFill>
                <a:srgbClr val="404040"/>
              </a:solidFill>
              <a:latin typeface="Calibri" panose="020F0502020204030204"/>
              <a:ea typeface="Open Sans" pitchFamily="34" charset="0"/>
            </a:endParaRPr>
          </a:p>
        </p:txBody>
      </p:sp>
      <p:sp>
        <p:nvSpPr>
          <p:cNvPr id="70660" name="矩形 2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2862263" y="3314700"/>
            <a:ext cx="6480175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报表生成预览</a:t>
            </a:r>
          </a:p>
        </p:txBody>
      </p:sp>
      <p:sp>
        <p:nvSpPr>
          <p:cNvPr id="106" name="直角三角形 8"/>
          <p:cNvSpPr/>
          <p:nvPr/>
        </p:nvSpPr>
        <p:spPr>
          <a:xfrm flipH="1">
            <a:off x="10125075" y="4932363"/>
            <a:ext cx="2066925" cy="1925638"/>
          </a:xfrm>
          <a:custGeom>
            <a:avLst/>
            <a:gdLst>
              <a:gd name="connsiteX0" fmla="*/ 0 w 2066223"/>
              <a:gd name="connsiteY0" fmla="*/ 1925052 h 1925052"/>
              <a:gd name="connsiteX1" fmla="*/ 0 w 2066223"/>
              <a:gd name="connsiteY1" fmla="*/ 0 h 1925052"/>
              <a:gd name="connsiteX2" fmla="*/ 2066223 w 2066223"/>
              <a:gd name="connsiteY2" fmla="*/ 1925052 h 1925052"/>
              <a:gd name="connsiteX3" fmla="*/ 0 w 2066223"/>
              <a:gd name="connsiteY3" fmla="*/ 1925052 h 1925052"/>
              <a:gd name="connsiteX0-1" fmla="*/ 0 w 2066223"/>
              <a:gd name="connsiteY0-2" fmla="*/ 1925052 h 1925052"/>
              <a:gd name="connsiteX1-3" fmla="*/ 0 w 2066223"/>
              <a:gd name="connsiteY1-4" fmla="*/ 0 h 1925052"/>
              <a:gd name="connsiteX2-5" fmla="*/ 2066223 w 2066223"/>
              <a:gd name="connsiteY2-6" fmla="*/ 1925052 h 1925052"/>
              <a:gd name="connsiteX3-7" fmla="*/ 0 w 2066223"/>
              <a:gd name="connsiteY3-8" fmla="*/ 1925052 h 1925052"/>
              <a:gd name="connsiteX0-9" fmla="*/ 0 w 2066223"/>
              <a:gd name="connsiteY0-10" fmla="*/ 1925052 h 1925052"/>
              <a:gd name="connsiteX1-11" fmla="*/ 0 w 2066223"/>
              <a:gd name="connsiteY1-12" fmla="*/ 0 h 1925052"/>
              <a:gd name="connsiteX2-13" fmla="*/ 2066223 w 2066223"/>
              <a:gd name="connsiteY2-14" fmla="*/ 1925052 h 1925052"/>
              <a:gd name="connsiteX3-15" fmla="*/ 0 w 2066223"/>
              <a:gd name="connsiteY3-16" fmla="*/ 1925052 h 1925052"/>
              <a:gd name="connsiteX0-17" fmla="*/ 0 w 2066223"/>
              <a:gd name="connsiteY0-18" fmla="*/ 1925052 h 1925052"/>
              <a:gd name="connsiteX1-19" fmla="*/ 0 w 2066223"/>
              <a:gd name="connsiteY1-20" fmla="*/ 0 h 1925052"/>
              <a:gd name="connsiteX2-21" fmla="*/ 2066223 w 2066223"/>
              <a:gd name="connsiteY2-22" fmla="*/ 1925052 h 1925052"/>
              <a:gd name="connsiteX3-23" fmla="*/ 0 w 2066223"/>
              <a:gd name="connsiteY3-24" fmla="*/ 1925052 h 1925052"/>
              <a:gd name="connsiteX0-25" fmla="*/ 0 w 2066223"/>
              <a:gd name="connsiteY0-26" fmla="*/ 1925052 h 1925052"/>
              <a:gd name="connsiteX1-27" fmla="*/ 0 w 2066223"/>
              <a:gd name="connsiteY1-28" fmla="*/ 0 h 1925052"/>
              <a:gd name="connsiteX2-29" fmla="*/ 2066223 w 2066223"/>
              <a:gd name="connsiteY2-30" fmla="*/ 1925052 h 1925052"/>
              <a:gd name="connsiteX3-31" fmla="*/ 0 w 2066223"/>
              <a:gd name="connsiteY3-32" fmla="*/ 1925052 h 1925052"/>
              <a:gd name="connsiteX0-33" fmla="*/ 0 w 2066223"/>
              <a:gd name="connsiteY0-34" fmla="*/ 1925052 h 1925052"/>
              <a:gd name="connsiteX1-35" fmla="*/ 0 w 2066223"/>
              <a:gd name="connsiteY1-36" fmla="*/ 0 h 1925052"/>
              <a:gd name="connsiteX2-37" fmla="*/ 2066223 w 2066223"/>
              <a:gd name="connsiteY2-38" fmla="*/ 1925052 h 1925052"/>
              <a:gd name="connsiteX3-39" fmla="*/ 0 w 2066223"/>
              <a:gd name="connsiteY3-40" fmla="*/ 1925052 h 1925052"/>
              <a:gd name="connsiteX0-41" fmla="*/ 0 w 2066223"/>
              <a:gd name="connsiteY0-42" fmla="*/ 1925052 h 1925052"/>
              <a:gd name="connsiteX1-43" fmla="*/ 0 w 2066223"/>
              <a:gd name="connsiteY1-44" fmla="*/ 0 h 1925052"/>
              <a:gd name="connsiteX2-45" fmla="*/ 2066223 w 2066223"/>
              <a:gd name="connsiteY2-46" fmla="*/ 1925052 h 1925052"/>
              <a:gd name="connsiteX3-47" fmla="*/ 0 w 2066223"/>
              <a:gd name="connsiteY3-48" fmla="*/ 1925052 h 19250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66223" h="1925052">
                <a:moveTo>
                  <a:pt x="0" y="1925052"/>
                </a:moveTo>
                <a:lnTo>
                  <a:pt x="0" y="0"/>
                </a:lnTo>
                <a:cubicBezTo>
                  <a:pt x="332607" y="1017069"/>
                  <a:pt x="1040598" y="1620251"/>
                  <a:pt x="2066223" y="1925052"/>
                </a:cubicBezTo>
                <a:lnTo>
                  <a:pt x="0" y="1925052"/>
                </a:lnTo>
                <a:close/>
              </a:path>
            </a:pathLst>
          </a:custGeom>
          <a:solidFill>
            <a:srgbClr val="63A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图片 3" descr="首页报表预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" y="2078990"/>
            <a:ext cx="11175365" cy="31680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708" name="Shape 3021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4524375" y="4011613"/>
            <a:ext cx="858838" cy="2460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zh-CN" sz="10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INVENT</a:t>
            </a:r>
          </a:p>
        </p:txBody>
      </p:sp>
      <p:sp>
        <p:nvSpPr>
          <p:cNvPr id="72709" name="Shape 3028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7292975" y="4008438"/>
            <a:ext cx="858838" cy="254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zh-CN" sz="10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PRODUCE</a:t>
            </a:r>
          </a:p>
        </p:txBody>
      </p:sp>
      <p:sp>
        <p:nvSpPr>
          <p:cNvPr id="72710" name="Shape 3042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8605838" y="4008438"/>
            <a:ext cx="995362" cy="254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zh-CN" sz="10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MARKETING</a:t>
            </a:r>
          </a:p>
        </p:txBody>
      </p:sp>
      <p:sp>
        <p:nvSpPr>
          <p:cNvPr id="72711" name="Shape 3049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5911850" y="4011613"/>
            <a:ext cx="858838" cy="2460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zh-CN" sz="10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DEVELOP</a:t>
            </a:r>
          </a:p>
        </p:txBody>
      </p:sp>
      <p:sp>
        <p:nvSpPr>
          <p:cNvPr id="72712" name="TextBox 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 txBox="1"/>
          <p:nvPr/>
        </p:nvSpPr>
        <p:spPr>
          <a:xfrm>
            <a:off x="1041400" y="523875"/>
            <a:ext cx="155892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基础数据校验</a:t>
            </a:r>
          </a:p>
        </p:txBody>
      </p:sp>
      <p:sp>
        <p:nvSpPr>
          <p:cNvPr id="44" name="任意多边形: 形状 46"/>
          <p:cNvSpPr/>
          <p:nvPr/>
        </p:nvSpPr>
        <p:spPr>
          <a:xfrm>
            <a:off x="677863" y="715963"/>
            <a:ext cx="254000" cy="254000"/>
          </a:xfrm>
          <a:custGeom>
            <a:avLst/>
            <a:gdLst>
              <a:gd name="connsiteX0" fmla="*/ 316148 w 316148"/>
              <a:gd name="connsiteY0" fmla="*/ 158074 h 316148"/>
              <a:gd name="connsiteX1" fmla="*/ 158074 w 316148"/>
              <a:gd name="connsiteY1" fmla="*/ 316148 h 316148"/>
              <a:gd name="connsiteX2" fmla="*/ 0 w 316148"/>
              <a:gd name="connsiteY2" fmla="*/ 158074 h 316148"/>
              <a:gd name="connsiteX3" fmla="*/ 158074 w 316148"/>
              <a:gd name="connsiteY3" fmla="*/ 0 h 316148"/>
              <a:gd name="connsiteX4" fmla="*/ 316148 w 316148"/>
              <a:gd name="connsiteY4" fmla="*/ 158074 h 31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148" h="316148">
                <a:moveTo>
                  <a:pt x="316148" y="158074"/>
                </a:moveTo>
                <a:cubicBezTo>
                  <a:pt x="316148" y="245376"/>
                  <a:pt x="245376" y="316148"/>
                  <a:pt x="158074" y="316148"/>
                </a:cubicBezTo>
                <a:cubicBezTo>
                  <a:pt x="70772" y="316148"/>
                  <a:pt x="0" y="245376"/>
                  <a:pt x="0" y="158074"/>
                </a:cubicBezTo>
                <a:cubicBezTo>
                  <a:pt x="0" y="70772"/>
                  <a:pt x="70772" y="0"/>
                  <a:pt x="158074" y="0"/>
                </a:cubicBezTo>
                <a:cubicBezTo>
                  <a:pt x="245376" y="0"/>
                  <a:pt x="316148" y="70772"/>
                  <a:pt x="316148" y="158074"/>
                </a:cubicBezTo>
                <a:close/>
              </a:path>
            </a:pathLst>
          </a:custGeom>
          <a:solidFill>
            <a:srgbClr val="8E0BF4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810BDD">
                <a:alpha val="74902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45" name="任意多边形: 形状 47"/>
          <p:cNvSpPr/>
          <p:nvPr/>
        </p:nvSpPr>
        <p:spPr>
          <a:xfrm>
            <a:off x="436563" y="523875"/>
            <a:ext cx="347663" cy="349250"/>
          </a:xfrm>
          <a:custGeom>
            <a:avLst/>
            <a:gdLst>
              <a:gd name="connsiteX0" fmla="*/ 434704 w 434703"/>
              <a:gd name="connsiteY0" fmla="*/ 217352 h 434703"/>
              <a:gd name="connsiteX1" fmla="*/ 217352 w 434703"/>
              <a:gd name="connsiteY1" fmla="*/ 434704 h 434703"/>
              <a:gd name="connsiteX2" fmla="*/ 0 w 434703"/>
              <a:gd name="connsiteY2" fmla="*/ 217352 h 434703"/>
              <a:gd name="connsiteX3" fmla="*/ 217352 w 434703"/>
              <a:gd name="connsiteY3" fmla="*/ 0 h 434703"/>
              <a:gd name="connsiteX4" fmla="*/ 434704 w 434703"/>
              <a:gd name="connsiteY4" fmla="*/ 217352 h 43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703" h="434703">
                <a:moveTo>
                  <a:pt x="434704" y="217352"/>
                </a:moveTo>
                <a:cubicBezTo>
                  <a:pt x="434704" y="337392"/>
                  <a:pt x="337392" y="434704"/>
                  <a:pt x="217352" y="434704"/>
                </a:cubicBezTo>
                <a:cubicBezTo>
                  <a:pt x="97312" y="434704"/>
                  <a:pt x="0" y="337392"/>
                  <a:pt x="0" y="217352"/>
                </a:cubicBezTo>
                <a:cubicBezTo>
                  <a:pt x="0" y="97312"/>
                  <a:pt x="97312" y="0"/>
                  <a:pt x="217352" y="0"/>
                </a:cubicBezTo>
                <a:cubicBezTo>
                  <a:pt x="337392" y="0"/>
                  <a:pt x="434704" y="97312"/>
                  <a:pt x="434704" y="217352"/>
                </a:cubicBezTo>
                <a:close/>
              </a:path>
            </a:pathLst>
          </a:custGeom>
          <a:solidFill>
            <a:srgbClr val="FF9416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E68515">
                <a:alpha val="75000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72715" name="Shape 302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436880" y="1177925"/>
            <a:ext cx="10172700" cy="4143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位置：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首页-报表校订及预览</a:t>
            </a:r>
          </a:p>
        </p:txBody>
      </p:sp>
      <p:sp>
        <p:nvSpPr>
          <p:cNvPr id="72716" name="Shape 302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436880" y="1514475"/>
            <a:ext cx="11271250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生成报表：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点击报表预览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右上角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的“报表生成及校订”按钮，会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自动生成所有报表数据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，点击右上角的统计表名可以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快速定位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到相应表查看。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2873375" y="539750"/>
            <a:ext cx="1822450" cy="336550"/>
          </a:xfrm>
          <a:prstGeom prst="roundRect">
            <a:avLst/>
          </a:prstGeom>
          <a:solidFill>
            <a:srgbClr val="63A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600" b="1" strike="noStrike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报表生成和预览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4824413" y="539750"/>
            <a:ext cx="1824038" cy="336550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bg2">
                <a:lumMod val="9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/>
            <a:r>
              <a:rPr lang="zh-CN" altLang="en-US" sz="1400" strike="noStrike" noProof="1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校订情况查看</a:t>
            </a:r>
          </a:p>
        </p:txBody>
      </p:sp>
      <p:sp>
        <p:nvSpPr>
          <p:cNvPr id="6" name="直角三角形 8"/>
          <p:cNvSpPr/>
          <p:nvPr/>
        </p:nvSpPr>
        <p:spPr>
          <a:xfrm flipH="1">
            <a:off x="10125075" y="4932363"/>
            <a:ext cx="2066925" cy="1925638"/>
          </a:xfrm>
          <a:custGeom>
            <a:avLst/>
            <a:gdLst>
              <a:gd name="connsiteX0" fmla="*/ 0 w 2066223"/>
              <a:gd name="connsiteY0" fmla="*/ 1925052 h 1925052"/>
              <a:gd name="connsiteX1" fmla="*/ 0 w 2066223"/>
              <a:gd name="connsiteY1" fmla="*/ 0 h 1925052"/>
              <a:gd name="connsiteX2" fmla="*/ 2066223 w 2066223"/>
              <a:gd name="connsiteY2" fmla="*/ 1925052 h 1925052"/>
              <a:gd name="connsiteX3" fmla="*/ 0 w 2066223"/>
              <a:gd name="connsiteY3" fmla="*/ 1925052 h 1925052"/>
              <a:gd name="connsiteX0-1" fmla="*/ 0 w 2066223"/>
              <a:gd name="connsiteY0-2" fmla="*/ 1925052 h 1925052"/>
              <a:gd name="connsiteX1-3" fmla="*/ 0 w 2066223"/>
              <a:gd name="connsiteY1-4" fmla="*/ 0 h 1925052"/>
              <a:gd name="connsiteX2-5" fmla="*/ 2066223 w 2066223"/>
              <a:gd name="connsiteY2-6" fmla="*/ 1925052 h 1925052"/>
              <a:gd name="connsiteX3-7" fmla="*/ 0 w 2066223"/>
              <a:gd name="connsiteY3-8" fmla="*/ 1925052 h 1925052"/>
              <a:gd name="connsiteX0-9" fmla="*/ 0 w 2066223"/>
              <a:gd name="connsiteY0-10" fmla="*/ 1925052 h 1925052"/>
              <a:gd name="connsiteX1-11" fmla="*/ 0 w 2066223"/>
              <a:gd name="connsiteY1-12" fmla="*/ 0 h 1925052"/>
              <a:gd name="connsiteX2-13" fmla="*/ 2066223 w 2066223"/>
              <a:gd name="connsiteY2-14" fmla="*/ 1925052 h 1925052"/>
              <a:gd name="connsiteX3-15" fmla="*/ 0 w 2066223"/>
              <a:gd name="connsiteY3-16" fmla="*/ 1925052 h 1925052"/>
              <a:gd name="connsiteX0-17" fmla="*/ 0 w 2066223"/>
              <a:gd name="connsiteY0-18" fmla="*/ 1925052 h 1925052"/>
              <a:gd name="connsiteX1-19" fmla="*/ 0 w 2066223"/>
              <a:gd name="connsiteY1-20" fmla="*/ 0 h 1925052"/>
              <a:gd name="connsiteX2-21" fmla="*/ 2066223 w 2066223"/>
              <a:gd name="connsiteY2-22" fmla="*/ 1925052 h 1925052"/>
              <a:gd name="connsiteX3-23" fmla="*/ 0 w 2066223"/>
              <a:gd name="connsiteY3-24" fmla="*/ 1925052 h 1925052"/>
              <a:gd name="connsiteX0-25" fmla="*/ 0 w 2066223"/>
              <a:gd name="connsiteY0-26" fmla="*/ 1925052 h 1925052"/>
              <a:gd name="connsiteX1-27" fmla="*/ 0 w 2066223"/>
              <a:gd name="connsiteY1-28" fmla="*/ 0 h 1925052"/>
              <a:gd name="connsiteX2-29" fmla="*/ 2066223 w 2066223"/>
              <a:gd name="connsiteY2-30" fmla="*/ 1925052 h 1925052"/>
              <a:gd name="connsiteX3-31" fmla="*/ 0 w 2066223"/>
              <a:gd name="connsiteY3-32" fmla="*/ 1925052 h 1925052"/>
              <a:gd name="connsiteX0-33" fmla="*/ 0 w 2066223"/>
              <a:gd name="connsiteY0-34" fmla="*/ 1925052 h 1925052"/>
              <a:gd name="connsiteX1-35" fmla="*/ 0 w 2066223"/>
              <a:gd name="connsiteY1-36" fmla="*/ 0 h 1925052"/>
              <a:gd name="connsiteX2-37" fmla="*/ 2066223 w 2066223"/>
              <a:gd name="connsiteY2-38" fmla="*/ 1925052 h 1925052"/>
              <a:gd name="connsiteX3-39" fmla="*/ 0 w 2066223"/>
              <a:gd name="connsiteY3-40" fmla="*/ 1925052 h 1925052"/>
              <a:gd name="connsiteX0-41" fmla="*/ 0 w 2066223"/>
              <a:gd name="connsiteY0-42" fmla="*/ 1925052 h 1925052"/>
              <a:gd name="connsiteX1-43" fmla="*/ 0 w 2066223"/>
              <a:gd name="connsiteY1-44" fmla="*/ 0 h 1925052"/>
              <a:gd name="connsiteX2-45" fmla="*/ 2066223 w 2066223"/>
              <a:gd name="connsiteY2-46" fmla="*/ 1925052 h 1925052"/>
              <a:gd name="connsiteX3-47" fmla="*/ 0 w 2066223"/>
              <a:gd name="connsiteY3-48" fmla="*/ 1925052 h 19250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66223" h="1925052">
                <a:moveTo>
                  <a:pt x="0" y="1925052"/>
                </a:moveTo>
                <a:lnTo>
                  <a:pt x="0" y="0"/>
                </a:lnTo>
                <a:cubicBezTo>
                  <a:pt x="332607" y="1017069"/>
                  <a:pt x="1040598" y="1620251"/>
                  <a:pt x="2066223" y="1925052"/>
                </a:cubicBezTo>
                <a:lnTo>
                  <a:pt x="0" y="1925052"/>
                </a:lnTo>
                <a:close/>
              </a:path>
            </a:pathLst>
          </a:custGeom>
          <a:solidFill>
            <a:srgbClr val="63A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" y="2059305"/>
            <a:ext cx="11165840" cy="4725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Shape 3021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4524375" y="4011613"/>
            <a:ext cx="858838" cy="2460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zh-CN" sz="10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INVENT</a:t>
            </a:r>
          </a:p>
        </p:txBody>
      </p:sp>
      <p:sp>
        <p:nvSpPr>
          <p:cNvPr id="74757" name="Shape 3042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8605838" y="4008438"/>
            <a:ext cx="995362" cy="254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zh-CN" sz="10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MARKETING</a:t>
            </a:r>
          </a:p>
        </p:txBody>
      </p:sp>
      <p:sp>
        <p:nvSpPr>
          <p:cNvPr id="74758" name="TextBox 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 txBox="1"/>
          <p:nvPr/>
        </p:nvSpPr>
        <p:spPr>
          <a:xfrm>
            <a:off x="1041400" y="523875"/>
            <a:ext cx="155892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基础数据校验</a:t>
            </a:r>
          </a:p>
        </p:txBody>
      </p:sp>
      <p:sp>
        <p:nvSpPr>
          <p:cNvPr id="44" name="任意多边形: 形状 46"/>
          <p:cNvSpPr/>
          <p:nvPr/>
        </p:nvSpPr>
        <p:spPr>
          <a:xfrm>
            <a:off x="677863" y="715963"/>
            <a:ext cx="254000" cy="254000"/>
          </a:xfrm>
          <a:custGeom>
            <a:avLst/>
            <a:gdLst>
              <a:gd name="connsiteX0" fmla="*/ 316148 w 316148"/>
              <a:gd name="connsiteY0" fmla="*/ 158074 h 316148"/>
              <a:gd name="connsiteX1" fmla="*/ 158074 w 316148"/>
              <a:gd name="connsiteY1" fmla="*/ 316148 h 316148"/>
              <a:gd name="connsiteX2" fmla="*/ 0 w 316148"/>
              <a:gd name="connsiteY2" fmla="*/ 158074 h 316148"/>
              <a:gd name="connsiteX3" fmla="*/ 158074 w 316148"/>
              <a:gd name="connsiteY3" fmla="*/ 0 h 316148"/>
              <a:gd name="connsiteX4" fmla="*/ 316148 w 316148"/>
              <a:gd name="connsiteY4" fmla="*/ 158074 h 31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148" h="316148">
                <a:moveTo>
                  <a:pt x="316148" y="158074"/>
                </a:moveTo>
                <a:cubicBezTo>
                  <a:pt x="316148" y="245376"/>
                  <a:pt x="245376" y="316148"/>
                  <a:pt x="158074" y="316148"/>
                </a:cubicBezTo>
                <a:cubicBezTo>
                  <a:pt x="70772" y="316148"/>
                  <a:pt x="0" y="245376"/>
                  <a:pt x="0" y="158074"/>
                </a:cubicBezTo>
                <a:cubicBezTo>
                  <a:pt x="0" y="70772"/>
                  <a:pt x="70772" y="0"/>
                  <a:pt x="158074" y="0"/>
                </a:cubicBezTo>
                <a:cubicBezTo>
                  <a:pt x="245376" y="0"/>
                  <a:pt x="316148" y="70772"/>
                  <a:pt x="316148" y="158074"/>
                </a:cubicBezTo>
                <a:close/>
              </a:path>
            </a:pathLst>
          </a:custGeom>
          <a:solidFill>
            <a:srgbClr val="8E0BF4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810BDD">
                <a:alpha val="74902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45" name="任意多边形: 形状 47"/>
          <p:cNvSpPr/>
          <p:nvPr/>
        </p:nvSpPr>
        <p:spPr>
          <a:xfrm>
            <a:off x="436563" y="523875"/>
            <a:ext cx="347663" cy="349250"/>
          </a:xfrm>
          <a:custGeom>
            <a:avLst/>
            <a:gdLst>
              <a:gd name="connsiteX0" fmla="*/ 434704 w 434703"/>
              <a:gd name="connsiteY0" fmla="*/ 217352 h 434703"/>
              <a:gd name="connsiteX1" fmla="*/ 217352 w 434703"/>
              <a:gd name="connsiteY1" fmla="*/ 434704 h 434703"/>
              <a:gd name="connsiteX2" fmla="*/ 0 w 434703"/>
              <a:gd name="connsiteY2" fmla="*/ 217352 h 434703"/>
              <a:gd name="connsiteX3" fmla="*/ 217352 w 434703"/>
              <a:gd name="connsiteY3" fmla="*/ 0 h 434703"/>
              <a:gd name="connsiteX4" fmla="*/ 434704 w 434703"/>
              <a:gd name="connsiteY4" fmla="*/ 217352 h 43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703" h="434703">
                <a:moveTo>
                  <a:pt x="434704" y="217352"/>
                </a:moveTo>
                <a:cubicBezTo>
                  <a:pt x="434704" y="337392"/>
                  <a:pt x="337392" y="434704"/>
                  <a:pt x="217352" y="434704"/>
                </a:cubicBezTo>
                <a:cubicBezTo>
                  <a:pt x="97312" y="434704"/>
                  <a:pt x="0" y="337392"/>
                  <a:pt x="0" y="217352"/>
                </a:cubicBezTo>
                <a:cubicBezTo>
                  <a:pt x="0" y="97312"/>
                  <a:pt x="97312" y="0"/>
                  <a:pt x="217352" y="0"/>
                </a:cubicBezTo>
                <a:cubicBezTo>
                  <a:pt x="337392" y="0"/>
                  <a:pt x="434704" y="97312"/>
                  <a:pt x="434704" y="217352"/>
                </a:cubicBezTo>
                <a:close/>
              </a:path>
            </a:pathLst>
          </a:custGeom>
          <a:solidFill>
            <a:srgbClr val="FF9416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E68515">
                <a:alpha val="75000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74761" name="Shape 302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920750" y="1139825"/>
            <a:ext cx="10172700" cy="4143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校订错误：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点击报表预览右上角</a:t>
            </a:r>
            <a:r>
              <a:rPr lang="zh-CN" altLang="en-US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红色的表名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，可定位到相应报表查看</a:t>
            </a:r>
            <a:r>
              <a:rPr lang="zh-CN" altLang="en-US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校订错误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，点击报表上</a:t>
            </a:r>
            <a:r>
              <a:rPr lang="zh-CN" altLang="en-US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红色数字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，可查看</a:t>
            </a:r>
            <a:r>
              <a:rPr lang="zh-CN" altLang="en-US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详细校订错误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信息。</a:t>
            </a:r>
          </a:p>
        </p:txBody>
      </p:sp>
      <p:sp>
        <p:nvSpPr>
          <p:cNvPr id="74762" name="Shape 302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920750" y="1476375"/>
            <a:ext cx="11271250" cy="4143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合理性检查：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点击报表预览中各报表中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黄色的数字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，可查看详细的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合理性校验提醒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。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2873375" y="539750"/>
            <a:ext cx="1822450" cy="33655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400" strike="noStrike" noProof="1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报表生成和预览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4824413" y="539750"/>
            <a:ext cx="1824038" cy="336550"/>
          </a:xfrm>
          <a:prstGeom prst="roundRect">
            <a:avLst/>
          </a:prstGeom>
          <a:solidFill>
            <a:srgbClr val="63ABF8"/>
          </a:solidFill>
          <a:ln w="127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/>
            <a:r>
              <a:rPr lang="zh-CN" altLang="en-US" sz="1600" b="1" strike="noStrike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校订情况查看</a:t>
            </a:r>
          </a:p>
        </p:txBody>
      </p:sp>
      <p:sp>
        <p:nvSpPr>
          <p:cNvPr id="5" name="直角三角形 8"/>
          <p:cNvSpPr/>
          <p:nvPr/>
        </p:nvSpPr>
        <p:spPr>
          <a:xfrm flipH="1">
            <a:off x="10125075" y="4932363"/>
            <a:ext cx="2066925" cy="1925638"/>
          </a:xfrm>
          <a:custGeom>
            <a:avLst/>
            <a:gdLst>
              <a:gd name="connsiteX0" fmla="*/ 0 w 2066223"/>
              <a:gd name="connsiteY0" fmla="*/ 1925052 h 1925052"/>
              <a:gd name="connsiteX1" fmla="*/ 0 w 2066223"/>
              <a:gd name="connsiteY1" fmla="*/ 0 h 1925052"/>
              <a:gd name="connsiteX2" fmla="*/ 2066223 w 2066223"/>
              <a:gd name="connsiteY2" fmla="*/ 1925052 h 1925052"/>
              <a:gd name="connsiteX3" fmla="*/ 0 w 2066223"/>
              <a:gd name="connsiteY3" fmla="*/ 1925052 h 1925052"/>
              <a:gd name="connsiteX0-1" fmla="*/ 0 w 2066223"/>
              <a:gd name="connsiteY0-2" fmla="*/ 1925052 h 1925052"/>
              <a:gd name="connsiteX1-3" fmla="*/ 0 w 2066223"/>
              <a:gd name="connsiteY1-4" fmla="*/ 0 h 1925052"/>
              <a:gd name="connsiteX2-5" fmla="*/ 2066223 w 2066223"/>
              <a:gd name="connsiteY2-6" fmla="*/ 1925052 h 1925052"/>
              <a:gd name="connsiteX3-7" fmla="*/ 0 w 2066223"/>
              <a:gd name="connsiteY3-8" fmla="*/ 1925052 h 1925052"/>
              <a:gd name="connsiteX0-9" fmla="*/ 0 w 2066223"/>
              <a:gd name="connsiteY0-10" fmla="*/ 1925052 h 1925052"/>
              <a:gd name="connsiteX1-11" fmla="*/ 0 w 2066223"/>
              <a:gd name="connsiteY1-12" fmla="*/ 0 h 1925052"/>
              <a:gd name="connsiteX2-13" fmla="*/ 2066223 w 2066223"/>
              <a:gd name="connsiteY2-14" fmla="*/ 1925052 h 1925052"/>
              <a:gd name="connsiteX3-15" fmla="*/ 0 w 2066223"/>
              <a:gd name="connsiteY3-16" fmla="*/ 1925052 h 1925052"/>
              <a:gd name="connsiteX0-17" fmla="*/ 0 w 2066223"/>
              <a:gd name="connsiteY0-18" fmla="*/ 1925052 h 1925052"/>
              <a:gd name="connsiteX1-19" fmla="*/ 0 w 2066223"/>
              <a:gd name="connsiteY1-20" fmla="*/ 0 h 1925052"/>
              <a:gd name="connsiteX2-21" fmla="*/ 2066223 w 2066223"/>
              <a:gd name="connsiteY2-22" fmla="*/ 1925052 h 1925052"/>
              <a:gd name="connsiteX3-23" fmla="*/ 0 w 2066223"/>
              <a:gd name="connsiteY3-24" fmla="*/ 1925052 h 1925052"/>
              <a:gd name="connsiteX0-25" fmla="*/ 0 w 2066223"/>
              <a:gd name="connsiteY0-26" fmla="*/ 1925052 h 1925052"/>
              <a:gd name="connsiteX1-27" fmla="*/ 0 w 2066223"/>
              <a:gd name="connsiteY1-28" fmla="*/ 0 h 1925052"/>
              <a:gd name="connsiteX2-29" fmla="*/ 2066223 w 2066223"/>
              <a:gd name="connsiteY2-30" fmla="*/ 1925052 h 1925052"/>
              <a:gd name="connsiteX3-31" fmla="*/ 0 w 2066223"/>
              <a:gd name="connsiteY3-32" fmla="*/ 1925052 h 1925052"/>
              <a:gd name="connsiteX0-33" fmla="*/ 0 w 2066223"/>
              <a:gd name="connsiteY0-34" fmla="*/ 1925052 h 1925052"/>
              <a:gd name="connsiteX1-35" fmla="*/ 0 w 2066223"/>
              <a:gd name="connsiteY1-36" fmla="*/ 0 h 1925052"/>
              <a:gd name="connsiteX2-37" fmla="*/ 2066223 w 2066223"/>
              <a:gd name="connsiteY2-38" fmla="*/ 1925052 h 1925052"/>
              <a:gd name="connsiteX3-39" fmla="*/ 0 w 2066223"/>
              <a:gd name="connsiteY3-40" fmla="*/ 1925052 h 1925052"/>
              <a:gd name="connsiteX0-41" fmla="*/ 0 w 2066223"/>
              <a:gd name="connsiteY0-42" fmla="*/ 1925052 h 1925052"/>
              <a:gd name="connsiteX1-43" fmla="*/ 0 w 2066223"/>
              <a:gd name="connsiteY1-44" fmla="*/ 0 h 1925052"/>
              <a:gd name="connsiteX2-45" fmla="*/ 2066223 w 2066223"/>
              <a:gd name="connsiteY2-46" fmla="*/ 1925052 h 1925052"/>
              <a:gd name="connsiteX3-47" fmla="*/ 0 w 2066223"/>
              <a:gd name="connsiteY3-48" fmla="*/ 1925052 h 19250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66223" h="1925052">
                <a:moveTo>
                  <a:pt x="0" y="1925052"/>
                </a:moveTo>
                <a:lnTo>
                  <a:pt x="0" y="0"/>
                </a:lnTo>
                <a:cubicBezTo>
                  <a:pt x="332607" y="1017069"/>
                  <a:pt x="1040598" y="1620251"/>
                  <a:pt x="2066223" y="1925052"/>
                </a:cubicBezTo>
                <a:lnTo>
                  <a:pt x="0" y="1925052"/>
                </a:lnTo>
                <a:close/>
              </a:path>
            </a:pathLst>
          </a:custGeom>
          <a:solidFill>
            <a:srgbClr val="63A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75" y="1951990"/>
            <a:ext cx="10509250" cy="48323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750" y="4033520"/>
            <a:ext cx="10386695" cy="266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矩形 28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5375275" y="2032000"/>
            <a:ext cx="1452563" cy="1322388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 anchor="t" anchorCtr="0">
            <a:spAutoFit/>
          </a:bodyPr>
          <a:lstStyle/>
          <a:p>
            <a:pPr algn="ctr"/>
            <a:r>
              <a:rPr lang="en-US" altLang="zh-CN" sz="8000" b="1">
                <a:solidFill>
                  <a:srgbClr val="63AB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</a:p>
        </p:txBody>
      </p:sp>
      <p:sp>
        <p:nvSpPr>
          <p:cNvPr id="76803" name="TextBox 23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 txBox="1"/>
          <p:nvPr/>
        </p:nvSpPr>
        <p:spPr>
          <a:xfrm>
            <a:off x="2484438" y="3838575"/>
            <a:ext cx="723423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200">
                <a:solidFill>
                  <a:srgbClr val="404040"/>
                </a:solidFill>
                <a:latin typeface="Calibri" panose="020F0502020204030204"/>
                <a:ea typeface="宋体" panose="02010600030101010101" pitchFamily="2" charset="-122"/>
              </a:rPr>
              <a:t>Report submission and printing</a:t>
            </a:r>
            <a:endParaRPr lang="en-US" altLang="zh-CN" sz="1200">
              <a:solidFill>
                <a:srgbClr val="404040"/>
              </a:solidFill>
              <a:latin typeface="Calibri" panose="020F0502020204030204"/>
              <a:ea typeface="Open Sans" pitchFamily="34" charset="0"/>
            </a:endParaRPr>
          </a:p>
        </p:txBody>
      </p:sp>
      <p:sp>
        <p:nvSpPr>
          <p:cNvPr id="76804" name="矩形 2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2862263" y="3314700"/>
            <a:ext cx="6480175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提交报表及生成</a:t>
            </a:r>
          </a:p>
        </p:txBody>
      </p:sp>
      <p:sp>
        <p:nvSpPr>
          <p:cNvPr id="106" name="直角三角形 8"/>
          <p:cNvSpPr/>
          <p:nvPr/>
        </p:nvSpPr>
        <p:spPr>
          <a:xfrm flipH="1">
            <a:off x="10125075" y="4932363"/>
            <a:ext cx="2066925" cy="1925638"/>
          </a:xfrm>
          <a:custGeom>
            <a:avLst/>
            <a:gdLst>
              <a:gd name="connsiteX0" fmla="*/ 0 w 2066223"/>
              <a:gd name="connsiteY0" fmla="*/ 1925052 h 1925052"/>
              <a:gd name="connsiteX1" fmla="*/ 0 w 2066223"/>
              <a:gd name="connsiteY1" fmla="*/ 0 h 1925052"/>
              <a:gd name="connsiteX2" fmla="*/ 2066223 w 2066223"/>
              <a:gd name="connsiteY2" fmla="*/ 1925052 h 1925052"/>
              <a:gd name="connsiteX3" fmla="*/ 0 w 2066223"/>
              <a:gd name="connsiteY3" fmla="*/ 1925052 h 1925052"/>
              <a:gd name="connsiteX0-1" fmla="*/ 0 w 2066223"/>
              <a:gd name="connsiteY0-2" fmla="*/ 1925052 h 1925052"/>
              <a:gd name="connsiteX1-3" fmla="*/ 0 w 2066223"/>
              <a:gd name="connsiteY1-4" fmla="*/ 0 h 1925052"/>
              <a:gd name="connsiteX2-5" fmla="*/ 2066223 w 2066223"/>
              <a:gd name="connsiteY2-6" fmla="*/ 1925052 h 1925052"/>
              <a:gd name="connsiteX3-7" fmla="*/ 0 w 2066223"/>
              <a:gd name="connsiteY3-8" fmla="*/ 1925052 h 1925052"/>
              <a:gd name="connsiteX0-9" fmla="*/ 0 w 2066223"/>
              <a:gd name="connsiteY0-10" fmla="*/ 1925052 h 1925052"/>
              <a:gd name="connsiteX1-11" fmla="*/ 0 w 2066223"/>
              <a:gd name="connsiteY1-12" fmla="*/ 0 h 1925052"/>
              <a:gd name="connsiteX2-13" fmla="*/ 2066223 w 2066223"/>
              <a:gd name="connsiteY2-14" fmla="*/ 1925052 h 1925052"/>
              <a:gd name="connsiteX3-15" fmla="*/ 0 w 2066223"/>
              <a:gd name="connsiteY3-16" fmla="*/ 1925052 h 1925052"/>
              <a:gd name="connsiteX0-17" fmla="*/ 0 w 2066223"/>
              <a:gd name="connsiteY0-18" fmla="*/ 1925052 h 1925052"/>
              <a:gd name="connsiteX1-19" fmla="*/ 0 w 2066223"/>
              <a:gd name="connsiteY1-20" fmla="*/ 0 h 1925052"/>
              <a:gd name="connsiteX2-21" fmla="*/ 2066223 w 2066223"/>
              <a:gd name="connsiteY2-22" fmla="*/ 1925052 h 1925052"/>
              <a:gd name="connsiteX3-23" fmla="*/ 0 w 2066223"/>
              <a:gd name="connsiteY3-24" fmla="*/ 1925052 h 1925052"/>
              <a:gd name="connsiteX0-25" fmla="*/ 0 w 2066223"/>
              <a:gd name="connsiteY0-26" fmla="*/ 1925052 h 1925052"/>
              <a:gd name="connsiteX1-27" fmla="*/ 0 w 2066223"/>
              <a:gd name="connsiteY1-28" fmla="*/ 0 h 1925052"/>
              <a:gd name="connsiteX2-29" fmla="*/ 2066223 w 2066223"/>
              <a:gd name="connsiteY2-30" fmla="*/ 1925052 h 1925052"/>
              <a:gd name="connsiteX3-31" fmla="*/ 0 w 2066223"/>
              <a:gd name="connsiteY3-32" fmla="*/ 1925052 h 1925052"/>
              <a:gd name="connsiteX0-33" fmla="*/ 0 w 2066223"/>
              <a:gd name="connsiteY0-34" fmla="*/ 1925052 h 1925052"/>
              <a:gd name="connsiteX1-35" fmla="*/ 0 w 2066223"/>
              <a:gd name="connsiteY1-36" fmla="*/ 0 h 1925052"/>
              <a:gd name="connsiteX2-37" fmla="*/ 2066223 w 2066223"/>
              <a:gd name="connsiteY2-38" fmla="*/ 1925052 h 1925052"/>
              <a:gd name="connsiteX3-39" fmla="*/ 0 w 2066223"/>
              <a:gd name="connsiteY3-40" fmla="*/ 1925052 h 1925052"/>
              <a:gd name="connsiteX0-41" fmla="*/ 0 w 2066223"/>
              <a:gd name="connsiteY0-42" fmla="*/ 1925052 h 1925052"/>
              <a:gd name="connsiteX1-43" fmla="*/ 0 w 2066223"/>
              <a:gd name="connsiteY1-44" fmla="*/ 0 h 1925052"/>
              <a:gd name="connsiteX2-45" fmla="*/ 2066223 w 2066223"/>
              <a:gd name="connsiteY2-46" fmla="*/ 1925052 h 1925052"/>
              <a:gd name="connsiteX3-47" fmla="*/ 0 w 2066223"/>
              <a:gd name="connsiteY3-48" fmla="*/ 1925052 h 19250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66223" h="1925052">
                <a:moveTo>
                  <a:pt x="0" y="1925052"/>
                </a:moveTo>
                <a:lnTo>
                  <a:pt x="0" y="0"/>
                </a:lnTo>
                <a:cubicBezTo>
                  <a:pt x="332607" y="1017069"/>
                  <a:pt x="1040598" y="1620251"/>
                  <a:pt x="2066223" y="1925052"/>
                </a:cubicBezTo>
                <a:lnTo>
                  <a:pt x="0" y="1925052"/>
                </a:lnTo>
                <a:close/>
              </a:path>
            </a:pathLst>
          </a:custGeom>
          <a:solidFill>
            <a:srgbClr val="63A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Box 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 txBox="1"/>
          <p:nvPr/>
        </p:nvSpPr>
        <p:spPr>
          <a:xfrm>
            <a:off x="1041400" y="523875"/>
            <a:ext cx="17827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提交报表及生成</a:t>
            </a:r>
          </a:p>
        </p:txBody>
      </p:sp>
      <p:sp>
        <p:nvSpPr>
          <p:cNvPr id="44" name="任意多边形: 形状 46"/>
          <p:cNvSpPr/>
          <p:nvPr/>
        </p:nvSpPr>
        <p:spPr>
          <a:xfrm>
            <a:off x="677863" y="715963"/>
            <a:ext cx="254000" cy="254000"/>
          </a:xfrm>
          <a:custGeom>
            <a:avLst/>
            <a:gdLst>
              <a:gd name="connsiteX0" fmla="*/ 316148 w 316148"/>
              <a:gd name="connsiteY0" fmla="*/ 158074 h 316148"/>
              <a:gd name="connsiteX1" fmla="*/ 158074 w 316148"/>
              <a:gd name="connsiteY1" fmla="*/ 316148 h 316148"/>
              <a:gd name="connsiteX2" fmla="*/ 0 w 316148"/>
              <a:gd name="connsiteY2" fmla="*/ 158074 h 316148"/>
              <a:gd name="connsiteX3" fmla="*/ 158074 w 316148"/>
              <a:gd name="connsiteY3" fmla="*/ 0 h 316148"/>
              <a:gd name="connsiteX4" fmla="*/ 316148 w 316148"/>
              <a:gd name="connsiteY4" fmla="*/ 158074 h 31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148" h="316148">
                <a:moveTo>
                  <a:pt x="316148" y="158074"/>
                </a:moveTo>
                <a:cubicBezTo>
                  <a:pt x="316148" y="245376"/>
                  <a:pt x="245376" y="316148"/>
                  <a:pt x="158074" y="316148"/>
                </a:cubicBezTo>
                <a:cubicBezTo>
                  <a:pt x="70772" y="316148"/>
                  <a:pt x="0" y="245376"/>
                  <a:pt x="0" y="158074"/>
                </a:cubicBezTo>
                <a:cubicBezTo>
                  <a:pt x="0" y="70772"/>
                  <a:pt x="70772" y="0"/>
                  <a:pt x="158074" y="0"/>
                </a:cubicBezTo>
                <a:cubicBezTo>
                  <a:pt x="245376" y="0"/>
                  <a:pt x="316148" y="70772"/>
                  <a:pt x="316148" y="158074"/>
                </a:cubicBezTo>
                <a:close/>
              </a:path>
            </a:pathLst>
          </a:custGeom>
          <a:solidFill>
            <a:srgbClr val="8E0BF4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810BDD">
                <a:alpha val="74902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45" name="任意多边形: 形状 47"/>
          <p:cNvSpPr/>
          <p:nvPr/>
        </p:nvSpPr>
        <p:spPr>
          <a:xfrm>
            <a:off x="436563" y="523875"/>
            <a:ext cx="347663" cy="349250"/>
          </a:xfrm>
          <a:custGeom>
            <a:avLst/>
            <a:gdLst>
              <a:gd name="connsiteX0" fmla="*/ 434704 w 434703"/>
              <a:gd name="connsiteY0" fmla="*/ 217352 h 434703"/>
              <a:gd name="connsiteX1" fmla="*/ 217352 w 434703"/>
              <a:gd name="connsiteY1" fmla="*/ 434704 h 434703"/>
              <a:gd name="connsiteX2" fmla="*/ 0 w 434703"/>
              <a:gd name="connsiteY2" fmla="*/ 217352 h 434703"/>
              <a:gd name="connsiteX3" fmla="*/ 217352 w 434703"/>
              <a:gd name="connsiteY3" fmla="*/ 0 h 434703"/>
              <a:gd name="connsiteX4" fmla="*/ 434704 w 434703"/>
              <a:gd name="connsiteY4" fmla="*/ 217352 h 43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703" h="434703">
                <a:moveTo>
                  <a:pt x="434704" y="217352"/>
                </a:moveTo>
                <a:cubicBezTo>
                  <a:pt x="434704" y="337392"/>
                  <a:pt x="337392" y="434704"/>
                  <a:pt x="217352" y="434704"/>
                </a:cubicBezTo>
                <a:cubicBezTo>
                  <a:pt x="97312" y="434704"/>
                  <a:pt x="0" y="337392"/>
                  <a:pt x="0" y="217352"/>
                </a:cubicBezTo>
                <a:cubicBezTo>
                  <a:pt x="0" y="97312"/>
                  <a:pt x="97312" y="0"/>
                  <a:pt x="217352" y="0"/>
                </a:cubicBezTo>
                <a:cubicBezTo>
                  <a:pt x="337392" y="0"/>
                  <a:pt x="434704" y="97312"/>
                  <a:pt x="434704" y="217352"/>
                </a:cubicBezTo>
                <a:close/>
              </a:path>
            </a:pathLst>
          </a:custGeom>
          <a:solidFill>
            <a:srgbClr val="FF9416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E68515">
                <a:alpha val="75000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78853" name="Shape 302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436880" y="1101725"/>
            <a:ext cx="10172700" cy="4143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位置：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首页-报表提交及生成。</a:t>
            </a:r>
          </a:p>
        </p:txBody>
      </p:sp>
      <p:sp>
        <p:nvSpPr>
          <p:cNvPr id="78854" name="Shape 302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436880" y="1438275"/>
            <a:ext cx="10842625" cy="736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点击页面的右上角的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“报表提交”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按钮并点击提示页面的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“确认”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按钮，可以将学校数据提交省厅审核，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提交状态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会自动改为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“已提交”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。（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注意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：点击“报表提交”会重新自动生成并校订统计报表数据，如果校订有误则提交不成功）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2873375" y="539750"/>
            <a:ext cx="1822450" cy="336550"/>
          </a:xfrm>
          <a:prstGeom prst="roundRect">
            <a:avLst/>
          </a:prstGeom>
          <a:solidFill>
            <a:srgbClr val="63A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600" b="1" strike="noStrike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报表提交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4824413" y="539750"/>
            <a:ext cx="1824038" cy="336550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bg2">
                <a:lumMod val="9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/>
            <a:r>
              <a:rPr lang="zh-CN" altLang="en-US" sz="1400" strike="noStrike" noProof="1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报表生成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6784975" y="539750"/>
            <a:ext cx="1824038" cy="336550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bg2">
                <a:lumMod val="9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/>
            <a:r>
              <a:rPr lang="zh-CN" altLang="en-US" sz="1400" strike="noStrike" noProof="1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往年报表预览</a:t>
            </a:r>
          </a:p>
        </p:txBody>
      </p:sp>
      <p:pic>
        <p:nvPicPr>
          <p:cNvPr id="78858" name="图片 3" descr="首页报表提交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80" y="2670175"/>
            <a:ext cx="11165840" cy="3190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报表提交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45" y="2201545"/>
            <a:ext cx="11239500" cy="4693285"/>
          </a:xfrm>
          <a:prstGeom prst="rect">
            <a:avLst/>
          </a:prstGeom>
        </p:spPr>
      </p:pic>
      <p:pic>
        <p:nvPicPr>
          <p:cNvPr id="18" name="图片 17" descr="提交提示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5850" y="3378200"/>
            <a:ext cx="3825240" cy="2273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直角三角形 8"/>
          <p:cNvSpPr/>
          <p:nvPr/>
        </p:nvSpPr>
        <p:spPr>
          <a:xfrm flipH="1">
            <a:off x="10125075" y="4932363"/>
            <a:ext cx="2066925" cy="1925638"/>
          </a:xfrm>
          <a:custGeom>
            <a:avLst/>
            <a:gdLst>
              <a:gd name="connsiteX0" fmla="*/ 0 w 2066223"/>
              <a:gd name="connsiteY0" fmla="*/ 1925052 h 1925052"/>
              <a:gd name="connsiteX1" fmla="*/ 0 w 2066223"/>
              <a:gd name="connsiteY1" fmla="*/ 0 h 1925052"/>
              <a:gd name="connsiteX2" fmla="*/ 2066223 w 2066223"/>
              <a:gd name="connsiteY2" fmla="*/ 1925052 h 1925052"/>
              <a:gd name="connsiteX3" fmla="*/ 0 w 2066223"/>
              <a:gd name="connsiteY3" fmla="*/ 1925052 h 1925052"/>
              <a:gd name="connsiteX0-1" fmla="*/ 0 w 2066223"/>
              <a:gd name="connsiteY0-2" fmla="*/ 1925052 h 1925052"/>
              <a:gd name="connsiteX1-3" fmla="*/ 0 w 2066223"/>
              <a:gd name="connsiteY1-4" fmla="*/ 0 h 1925052"/>
              <a:gd name="connsiteX2-5" fmla="*/ 2066223 w 2066223"/>
              <a:gd name="connsiteY2-6" fmla="*/ 1925052 h 1925052"/>
              <a:gd name="connsiteX3-7" fmla="*/ 0 w 2066223"/>
              <a:gd name="connsiteY3-8" fmla="*/ 1925052 h 1925052"/>
              <a:gd name="connsiteX0-9" fmla="*/ 0 w 2066223"/>
              <a:gd name="connsiteY0-10" fmla="*/ 1925052 h 1925052"/>
              <a:gd name="connsiteX1-11" fmla="*/ 0 w 2066223"/>
              <a:gd name="connsiteY1-12" fmla="*/ 0 h 1925052"/>
              <a:gd name="connsiteX2-13" fmla="*/ 2066223 w 2066223"/>
              <a:gd name="connsiteY2-14" fmla="*/ 1925052 h 1925052"/>
              <a:gd name="connsiteX3-15" fmla="*/ 0 w 2066223"/>
              <a:gd name="connsiteY3-16" fmla="*/ 1925052 h 1925052"/>
              <a:gd name="connsiteX0-17" fmla="*/ 0 w 2066223"/>
              <a:gd name="connsiteY0-18" fmla="*/ 1925052 h 1925052"/>
              <a:gd name="connsiteX1-19" fmla="*/ 0 w 2066223"/>
              <a:gd name="connsiteY1-20" fmla="*/ 0 h 1925052"/>
              <a:gd name="connsiteX2-21" fmla="*/ 2066223 w 2066223"/>
              <a:gd name="connsiteY2-22" fmla="*/ 1925052 h 1925052"/>
              <a:gd name="connsiteX3-23" fmla="*/ 0 w 2066223"/>
              <a:gd name="connsiteY3-24" fmla="*/ 1925052 h 1925052"/>
              <a:gd name="connsiteX0-25" fmla="*/ 0 w 2066223"/>
              <a:gd name="connsiteY0-26" fmla="*/ 1925052 h 1925052"/>
              <a:gd name="connsiteX1-27" fmla="*/ 0 w 2066223"/>
              <a:gd name="connsiteY1-28" fmla="*/ 0 h 1925052"/>
              <a:gd name="connsiteX2-29" fmla="*/ 2066223 w 2066223"/>
              <a:gd name="connsiteY2-30" fmla="*/ 1925052 h 1925052"/>
              <a:gd name="connsiteX3-31" fmla="*/ 0 w 2066223"/>
              <a:gd name="connsiteY3-32" fmla="*/ 1925052 h 1925052"/>
              <a:gd name="connsiteX0-33" fmla="*/ 0 w 2066223"/>
              <a:gd name="connsiteY0-34" fmla="*/ 1925052 h 1925052"/>
              <a:gd name="connsiteX1-35" fmla="*/ 0 w 2066223"/>
              <a:gd name="connsiteY1-36" fmla="*/ 0 h 1925052"/>
              <a:gd name="connsiteX2-37" fmla="*/ 2066223 w 2066223"/>
              <a:gd name="connsiteY2-38" fmla="*/ 1925052 h 1925052"/>
              <a:gd name="connsiteX3-39" fmla="*/ 0 w 2066223"/>
              <a:gd name="connsiteY3-40" fmla="*/ 1925052 h 1925052"/>
              <a:gd name="connsiteX0-41" fmla="*/ 0 w 2066223"/>
              <a:gd name="connsiteY0-42" fmla="*/ 1925052 h 1925052"/>
              <a:gd name="connsiteX1-43" fmla="*/ 0 w 2066223"/>
              <a:gd name="connsiteY1-44" fmla="*/ 0 h 1925052"/>
              <a:gd name="connsiteX2-45" fmla="*/ 2066223 w 2066223"/>
              <a:gd name="connsiteY2-46" fmla="*/ 1925052 h 1925052"/>
              <a:gd name="connsiteX3-47" fmla="*/ 0 w 2066223"/>
              <a:gd name="connsiteY3-48" fmla="*/ 1925052 h 19250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66223" h="1925052">
                <a:moveTo>
                  <a:pt x="0" y="1925052"/>
                </a:moveTo>
                <a:lnTo>
                  <a:pt x="0" y="0"/>
                </a:lnTo>
                <a:cubicBezTo>
                  <a:pt x="332607" y="1017069"/>
                  <a:pt x="1040598" y="1620251"/>
                  <a:pt x="2066223" y="1925052"/>
                </a:cubicBezTo>
                <a:lnTo>
                  <a:pt x="0" y="1925052"/>
                </a:lnTo>
                <a:close/>
              </a:path>
            </a:pathLst>
          </a:custGeom>
          <a:solidFill>
            <a:srgbClr val="63A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5" name="图片 9" descr="首页报表提交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685" y="2381885"/>
            <a:ext cx="10499090" cy="30010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报表下载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41400" y="2232660"/>
            <a:ext cx="10492740" cy="4485640"/>
          </a:xfrm>
          <a:prstGeom prst="rect">
            <a:avLst/>
          </a:prstGeom>
        </p:spPr>
      </p:pic>
      <p:sp>
        <p:nvSpPr>
          <p:cNvPr id="80898" name="TextBox 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 txBox="1"/>
          <p:nvPr/>
        </p:nvSpPr>
        <p:spPr>
          <a:xfrm>
            <a:off x="1041400" y="523875"/>
            <a:ext cx="17827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提交报表及生成</a:t>
            </a:r>
          </a:p>
        </p:txBody>
      </p:sp>
      <p:sp>
        <p:nvSpPr>
          <p:cNvPr id="44" name="任意多边形: 形状 46"/>
          <p:cNvSpPr/>
          <p:nvPr/>
        </p:nvSpPr>
        <p:spPr>
          <a:xfrm>
            <a:off x="677863" y="715963"/>
            <a:ext cx="254000" cy="254000"/>
          </a:xfrm>
          <a:custGeom>
            <a:avLst/>
            <a:gdLst>
              <a:gd name="connsiteX0" fmla="*/ 316148 w 316148"/>
              <a:gd name="connsiteY0" fmla="*/ 158074 h 316148"/>
              <a:gd name="connsiteX1" fmla="*/ 158074 w 316148"/>
              <a:gd name="connsiteY1" fmla="*/ 316148 h 316148"/>
              <a:gd name="connsiteX2" fmla="*/ 0 w 316148"/>
              <a:gd name="connsiteY2" fmla="*/ 158074 h 316148"/>
              <a:gd name="connsiteX3" fmla="*/ 158074 w 316148"/>
              <a:gd name="connsiteY3" fmla="*/ 0 h 316148"/>
              <a:gd name="connsiteX4" fmla="*/ 316148 w 316148"/>
              <a:gd name="connsiteY4" fmla="*/ 158074 h 31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148" h="316148">
                <a:moveTo>
                  <a:pt x="316148" y="158074"/>
                </a:moveTo>
                <a:cubicBezTo>
                  <a:pt x="316148" y="245376"/>
                  <a:pt x="245376" y="316148"/>
                  <a:pt x="158074" y="316148"/>
                </a:cubicBezTo>
                <a:cubicBezTo>
                  <a:pt x="70772" y="316148"/>
                  <a:pt x="0" y="245376"/>
                  <a:pt x="0" y="158074"/>
                </a:cubicBezTo>
                <a:cubicBezTo>
                  <a:pt x="0" y="70772"/>
                  <a:pt x="70772" y="0"/>
                  <a:pt x="158074" y="0"/>
                </a:cubicBezTo>
                <a:cubicBezTo>
                  <a:pt x="245376" y="0"/>
                  <a:pt x="316148" y="70772"/>
                  <a:pt x="316148" y="158074"/>
                </a:cubicBezTo>
                <a:close/>
              </a:path>
            </a:pathLst>
          </a:custGeom>
          <a:solidFill>
            <a:srgbClr val="8E0BF4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810BDD">
                <a:alpha val="74902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45" name="任意多边形: 形状 47"/>
          <p:cNvSpPr/>
          <p:nvPr/>
        </p:nvSpPr>
        <p:spPr>
          <a:xfrm>
            <a:off x="436563" y="523875"/>
            <a:ext cx="347663" cy="349250"/>
          </a:xfrm>
          <a:custGeom>
            <a:avLst/>
            <a:gdLst>
              <a:gd name="connsiteX0" fmla="*/ 434704 w 434703"/>
              <a:gd name="connsiteY0" fmla="*/ 217352 h 434703"/>
              <a:gd name="connsiteX1" fmla="*/ 217352 w 434703"/>
              <a:gd name="connsiteY1" fmla="*/ 434704 h 434703"/>
              <a:gd name="connsiteX2" fmla="*/ 0 w 434703"/>
              <a:gd name="connsiteY2" fmla="*/ 217352 h 434703"/>
              <a:gd name="connsiteX3" fmla="*/ 217352 w 434703"/>
              <a:gd name="connsiteY3" fmla="*/ 0 h 434703"/>
              <a:gd name="connsiteX4" fmla="*/ 434704 w 434703"/>
              <a:gd name="connsiteY4" fmla="*/ 217352 h 43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703" h="434703">
                <a:moveTo>
                  <a:pt x="434704" y="217352"/>
                </a:moveTo>
                <a:cubicBezTo>
                  <a:pt x="434704" y="337392"/>
                  <a:pt x="337392" y="434704"/>
                  <a:pt x="217352" y="434704"/>
                </a:cubicBezTo>
                <a:cubicBezTo>
                  <a:pt x="97312" y="434704"/>
                  <a:pt x="0" y="337392"/>
                  <a:pt x="0" y="217352"/>
                </a:cubicBezTo>
                <a:cubicBezTo>
                  <a:pt x="0" y="97312"/>
                  <a:pt x="97312" y="0"/>
                  <a:pt x="217352" y="0"/>
                </a:cubicBezTo>
                <a:cubicBezTo>
                  <a:pt x="337392" y="0"/>
                  <a:pt x="434704" y="97312"/>
                  <a:pt x="434704" y="217352"/>
                </a:cubicBezTo>
                <a:close/>
              </a:path>
            </a:pathLst>
          </a:custGeom>
          <a:solidFill>
            <a:srgbClr val="FF9416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E68515">
                <a:alpha val="75000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80901" name="Shape 302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920750" y="1076325"/>
            <a:ext cx="10172700" cy="4143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位置：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首页-报表提交及生成。</a:t>
            </a:r>
          </a:p>
        </p:txBody>
      </p:sp>
      <p:sp>
        <p:nvSpPr>
          <p:cNvPr id="80902" name="Shape 302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920750" y="1412875"/>
            <a:ext cx="10842625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生成报表：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点击页面的右上角的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“下载</a:t>
            </a:r>
            <a:r>
              <a:rPr lang="en-US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PDF</a:t>
            </a:r>
            <a:r>
              <a:rPr lang="zh-CN" altLang="en-US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报表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”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按钮，会将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所有报表生成PDF文件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并提供下载，生成完成后点击页面的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“确认”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按钮下载PDF，打印PDF文件上报即可。点击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“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报表详情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按钮，会将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所有报表生成</a:t>
            </a:r>
            <a:r>
              <a:rPr lang="en-US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excel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文件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并提供下载。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2873375" y="539750"/>
            <a:ext cx="1822450" cy="33655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400" strike="noStrike" noProof="1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报表提交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4824413" y="539750"/>
            <a:ext cx="1824038" cy="336550"/>
          </a:xfrm>
          <a:prstGeom prst="roundRect">
            <a:avLst/>
          </a:prstGeom>
          <a:solidFill>
            <a:srgbClr val="63ABF8"/>
          </a:solidFill>
          <a:ln w="127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/>
            <a:r>
              <a:rPr lang="zh-CN" altLang="en-US" sz="1600" b="1" strike="noStrike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报表生成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6784975" y="539750"/>
            <a:ext cx="1824038" cy="336550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bg2">
                <a:lumMod val="9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/>
            <a:r>
              <a:rPr lang="zh-CN" altLang="en-US" sz="1400" strike="noStrike" noProof="1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往年报表预览</a:t>
            </a:r>
          </a:p>
        </p:txBody>
      </p:sp>
      <p:sp>
        <p:nvSpPr>
          <p:cNvPr id="8" name="直角三角形 8"/>
          <p:cNvSpPr/>
          <p:nvPr/>
        </p:nvSpPr>
        <p:spPr>
          <a:xfrm flipH="1">
            <a:off x="10125075" y="4932363"/>
            <a:ext cx="2066925" cy="1925638"/>
          </a:xfrm>
          <a:custGeom>
            <a:avLst/>
            <a:gdLst>
              <a:gd name="connsiteX0" fmla="*/ 0 w 2066223"/>
              <a:gd name="connsiteY0" fmla="*/ 1925052 h 1925052"/>
              <a:gd name="connsiteX1" fmla="*/ 0 w 2066223"/>
              <a:gd name="connsiteY1" fmla="*/ 0 h 1925052"/>
              <a:gd name="connsiteX2" fmla="*/ 2066223 w 2066223"/>
              <a:gd name="connsiteY2" fmla="*/ 1925052 h 1925052"/>
              <a:gd name="connsiteX3" fmla="*/ 0 w 2066223"/>
              <a:gd name="connsiteY3" fmla="*/ 1925052 h 1925052"/>
              <a:gd name="connsiteX0-1" fmla="*/ 0 w 2066223"/>
              <a:gd name="connsiteY0-2" fmla="*/ 1925052 h 1925052"/>
              <a:gd name="connsiteX1-3" fmla="*/ 0 w 2066223"/>
              <a:gd name="connsiteY1-4" fmla="*/ 0 h 1925052"/>
              <a:gd name="connsiteX2-5" fmla="*/ 2066223 w 2066223"/>
              <a:gd name="connsiteY2-6" fmla="*/ 1925052 h 1925052"/>
              <a:gd name="connsiteX3-7" fmla="*/ 0 w 2066223"/>
              <a:gd name="connsiteY3-8" fmla="*/ 1925052 h 1925052"/>
              <a:gd name="connsiteX0-9" fmla="*/ 0 w 2066223"/>
              <a:gd name="connsiteY0-10" fmla="*/ 1925052 h 1925052"/>
              <a:gd name="connsiteX1-11" fmla="*/ 0 w 2066223"/>
              <a:gd name="connsiteY1-12" fmla="*/ 0 h 1925052"/>
              <a:gd name="connsiteX2-13" fmla="*/ 2066223 w 2066223"/>
              <a:gd name="connsiteY2-14" fmla="*/ 1925052 h 1925052"/>
              <a:gd name="connsiteX3-15" fmla="*/ 0 w 2066223"/>
              <a:gd name="connsiteY3-16" fmla="*/ 1925052 h 1925052"/>
              <a:gd name="connsiteX0-17" fmla="*/ 0 w 2066223"/>
              <a:gd name="connsiteY0-18" fmla="*/ 1925052 h 1925052"/>
              <a:gd name="connsiteX1-19" fmla="*/ 0 w 2066223"/>
              <a:gd name="connsiteY1-20" fmla="*/ 0 h 1925052"/>
              <a:gd name="connsiteX2-21" fmla="*/ 2066223 w 2066223"/>
              <a:gd name="connsiteY2-22" fmla="*/ 1925052 h 1925052"/>
              <a:gd name="connsiteX3-23" fmla="*/ 0 w 2066223"/>
              <a:gd name="connsiteY3-24" fmla="*/ 1925052 h 1925052"/>
              <a:gd name="connsiteX0-25" fmla="*/ 0 w 2066223"/>
              <a:gd name="connsiteY0-26" fmla="*/ 1925052 h 1925052"/>
              <a:gd name="connsiteX1-27" fmla="*/ 0 w 2066223"/>
              <a:gd name="connsiteY1-28" fmla="*/ 0 h 1925052"/>
              <a:gd name="connsiteX2-29" fmla="*/ 2066223 w 2066223"/>
              <a:gd name="connsiteY2-30" fmla="*/ 1925052 h 1925052"/>
              <a:gd name="connsiteX3-31" fmla="*/ 0 w 2066223"/>
              <a:gd name="connsiteY3-32" fmla="*/ 1925052 h 1925052"/>
              <a:gd name="connsiteX0-33" fmla="*/ 0 w 2066223"/>
              <a:gd name="connsiteY0-34" fmla="*/ 1925052 h 1925052"/>
              <a:gd name="connsiteX1-35" fmla="*/ 0 w 2066223"/>
              <a:gd name="connsiteY1-36" fmla="*/ 0 h 1925052"/>
              <a:gd name="connsiteX2-37" fmla="*/ 2066223 w 2066223"/>
              <a:gd name="connsiteY2-38" fmla="*/ 1925052 h 1925052"/>
              <a:gd name="connsiteX3-39" fmla="*/ 0 w 2066223"/>
              <a:gd name="connsiteY3-40" fmla="*/ 1925052 h 1925052"/>
              <a:gd name="connsiteX0-41" fmla="*/ 0 w 2066223"/>
              <a:gd name="connsiteY0-42" fmla="*/ 1925052 h 1925052"/>
              <a:gd name="connsiteX1-43" fmla="*/ 0 w 2066223"/>
              <a:gd name="connsiteY1-44" fmla="*/ 0 h 1925052"/>
              <a:gd name="connsiteX2-45" fmla="*/ 2066223 w 2066223"/>
              <a:gd name="connsiteY2-46" fmla="*/ 1925052 h 1925052"/>
              <a:gd name="connsiteX3-47" fmla="*/ 0 w 2066223"/>
              <a:gd name="connsiteY3-48" fmla="*/ 1925052 h 19250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66223" h="1925052">
                <a:moveTo>
                  <a:pt x="0" y="1925052"/>
                </a:moveTo>
                <a:lnTo>
                  <a:pt x="0" y="0"/>
                </a:lnTo>
                <a:cubicBezTo>
                  <a:pt x="332607" y="1017069"/>
                  <a:pt x="1040598" y="1620251"/>
                  <a:pt x="2066223" y="1925052"/>
                </a:cubicBezTo>
                <a:lnTo>
                  <a:pt x="0" y="1925052"/>
                </a:lnTo>
                <a:close/>
              </a:path>
            </a:pathLst>
          </a:custGeom>
          <a:solidFill>
            <a:srgbClr val="63A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8300" y="3493770"/>
            <a:ext cx="3879850" cy="2476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Box 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 txBox="1"/>
          <p:nvPr/>
        </p:nvSpPr>
        <p:spPr>
          <a:xfrm>
            <a:off x="1041400" y="523875"/>
            <a:ext cx="17827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提交报表及生成</a:t>
            </a:r>
          </a:p>
        </p:txBody>
      </p:sp>
      <p:sp>
        <p:nvSpPr>
          <p:cNvPr id="44" name="任意多边形: 形状 46"/>
          <p:cNvSpPr/>
          <p:nvPr/>
        </p:nvSpPr>
        <p:spPr>
          <a:xfrm>
            <a:off x="677863" y="715963"/>
            <a:ext cx="254000" cy="254000"/>
          </a:xfrm>
          <a:custGeom>
            <a:avLst/>
            <a:gdLst>
              <a:gd name="connsiteX0" fmla="*/ 316148 w 316148"/>
              <a:gd name="connsiteY0" fmla="*/ 158074 h 316148"/>
              <a:gd name="connsiteX1" fmla="*/ 158074 w 316148"/>
              <a:gd name="connsiteY1" fmla="*/ 316148 h 316148"/>
              <a:gd name="connsiteX2" fmla="*/ 0 w 316148"/>
              <a:gd name="connsiteY2" fmla="*/ 158074 h 316148"/>
              <a:gd name="connsiteX3" fmla="*/ 158074 w 316148"/>
              <a:gd name="connsiteY3" fmla="*/ 0 h 316148"/>
              <a:gd name="connsiteX4" fmla="*/ 316148 w 316148"/>
              <a:gd name="connsiteY4" fmla="*/ 158074 h 31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148" h="316148">
                <a:moveTo>
                  <a:pt x="316148" y="158074"/>
                </a:moveTo>
                <a:cubicBezTo>
                  <a:pt x="316148" y="245376"/>
                  <a:pt x="245376" y="316148"/>
                  <a:pt x="158074" y="316148"/>
                </a:cubicBezTo>
                <a:cubicBezTo>
                  <a:pt x="70772" y="316148"/>
                  <a:pt x="0" y="245376"/>
                  <a:pt x="0" y="158074"/>
                </a:cubicBezTo>
                <a:cubicBezTo>
                  <a:pt x="0" y="70772"/>
                  <a:pt x="70772" y="0"/>
                  <a:pt x="158074" y="0"/>
                </a:cubicBezTo>
                <a:cubicBezTo>
                  <a:pt x="245376" y="0"/>
                  <a:pt x="316148" y="70772"/>
                  <a:pt x="316148" y="158074"/>
                </a:cubicBezTo>
                <a:close/>
              </a:path>
            </a:pathLst>
          </a:custGeom>
          <a:solidFill>
            <a:srgbClr val="8E0BF4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810BDD">
                <a:alpha val="74902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45" name="任意多边形: 形状 47"/>
          <p:cNvSpPr/>
          <p:nvPr/>
        </p:nvSpPr>
        <p:spPr>
          <a:xfrm>
            <a:off x="436563" y="523875"/>
            <a:ext cx="347663" cy="349250"/>
          </a:xfrm>
          <a:custGeom>
            <a:avLst/>
            <a:gdLst>
              <a:gd name="connsiteX0" fmla="*/ 434704 w 434703"/>
              <a:gd name="connsiteY0" fmla="*/ 217352 h 434703"/>
              <a:gd name="connsiteX1" fmla="*/ 217352 w 434703"/>
              <a:gd name="connsiteY1" fmla="*/ 434704 h 434703"/>
              <a:gd name="connsiteX2" fmla="*/ 0 w 434703"/>
              <a:gd name="connsiteY2" fmla="*/ 217352 h 434703"/>
              <a:gd name="connsiteX3" fmla="*/ 217352 w 434703"/>
              <a:gd name="connsiteY3" fmla="*/ 0 h 434703"/>
              <a:gd name="connsiteX4" fmla="*/ 434704 w 434703"/>
              <a:gd name="connsiteY4" fmla="*/ 217352 h 43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703" h="434703">
                <a:moveTo>
                  <a:pt x="434704" y="217352"/>
                </a:moveTo>
                <a:cubicBezTo>
                  <a:pt x="434704" y="337392"/>
                  <a:pt x="337392" y="434704"/>
                  <a:pt x="217352" y="434704"/>
                </a:cubicBezTo>
                <a:cubicBezTo>
                  <a:pt x="97312" y="434704"/>
                  <a:pt x="0" y="337392"/>
                  <a:pt x="0" y="217352"/>
                </a:cubicBezTo>
                <a:cubicBezTo>
                  <a:pt x="0" y="97312"/>
                  <a:pt x="97312" y="0"/>
                  <a:pt x="217352" y="0"/>
                </a:cubicBezTo>
                <a:cubicBezTo>
                  <a:pt x="337392" y="0"/>
                  <a:pt x="434704" y="97312"/>
                  <a:pt x="434704" y="217352"/>
                </a:cubicBezTo>
                <a:close/>
              </a:path>
            </a:pathLst>
          </a:custGeom>
          <a:solidFill>
            <a:srgbClr val="FF9416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E68515">
                <a:alpha val="75000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82949" name="Shape 302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920750" y="1139825"/>
            <a:ext cx="10172700" cy="4143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位置：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首页-往年报表预览。</a:t>
            </a:r>
          </a:p>
        </p:txBody>
      </p:sp>
      <p:sp>
        <p:nvSpPr>
          <p:cNvPr id="82950" name="Shape 302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920750" y="1476375"/>
            <a:ext cx="10842625" cy="4143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生成报表：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点击右上角</a:t>
            </a:r>
            <a:r>
              <a:rPr lang="zh-CN" altLang="zh-CN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选择年度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可以查看不同年度统计报表。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2873375" y="539750"/>
            <a:ext cx="1822450" cy="33655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400" strike="noStrike" noProof="1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报表提交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4824413" y="539750"/>
            <a:ext cx="1824038" cy="336550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bg2">
                <a:lumMod val="9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/>
            <a:r>
              <a:rPr lang="zh-CN" altLang="en-US" sz="1400" strike="noStrike" noProof="1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报表生成</a:t>
            </a:r>
          </a:p>
        </p:txBody>
      </p:sp>
      <p:pic>
        <p:nvPicPr>
          <p:cNvPr id="82953" name="图片 3" descr="首页往年报表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400" y="2192020"/>
            <a:ext cx="10580370" cy="2740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6" name="直角三角形 8"/>
          <p:cNvSpPr/>
          <p:nvPr/>
        </p:nvSpPr>
        <p:spPr>
          <a:xfrm flipH="1">
            <a:off x="10125075" y="4932363"/>
            <a:ext cx="2066925" cy="1925638"/>
          </a:xfrm>
          <a:custGeom>
            <a:avLst/>
            <a:gdLst>
              <a:gd name="connsiteX0" fmla="*/ 0 w 2066223"/>
              <a:gd name="connsiteY0" fmla="*/ 1925052 h 1925052"/>
              <a:gd name="connsiteX1" fmla="*/ 0 w 2066223"/>
              <a:gd name="connsiteY1" fmla="*/ 0 h 1925052"/>
              <a:gd name="connsiteX2" fmla="*/ 2066223 w 2066223"/>
              <a:gd name="connsiteY2" fmla="*/ 1925052 h 1925052"/>
              <a:gd name="connsiteX3" fmla="*/ 0 w 2066223"/>
              <a:gd name="connsiteY3" fmla="*/ 1925052 h 1925052"/>
              <a:gd name="connsiteX0-1" fmla="*/ 0 w 2066223"/>
              <a:gd name="connsiteY0-2" fmla="*/ 1925052 h 1925052"/>
              <a:gd name="connsiteX1-3" fmla="*/ 0 w 2066223"/>
              <a:gd name="connsiteY1-4" fmla="*/ 0 h 1925052"/>
              <a:gd name="connsiteX2-5" fmla="*/ 2066223 w 2066223"/>
              <a:gd name="connsiteY2-6" fmla="*/ 1925052 h 1925052"/>
              <a:gd name="connsiteX3-7" fmla="*/ 0 w 2066223"/>
              <a:gd name="connsiteY3-8" fmla="*/ 1925052 h 1925052"/>
              <a:gd name="connsiteX0-9" fmla="*/ 0 w 2066223"/>
              <a:gd name="connsiteY0-10" fmla="*/ 1925052 h 1925052"/>
              <a:gd name="connsiteX1-11" fmla="*/ 0 w 2066223"/>
              <a:gd name="connsiteY1-12" fmla="*/ 0 h 1925052"/>
              <a:gd name="connsiteX2-13" fmla="*/ 2066223 w 2066223"/>
              <a:gd name="connsiteY2-14" fmla="*/ 1925052 h 1925052"/>
              <a:gd name="connsiteX3-15" fmla="*/ 0 w 2066223"/>
              <a:gd name="connsiteY3-16" fmla="*/ 1925052 h 1925052"/>
              <a:gd name="connsiteX0-17" fmla="*/ 0 w 2066223"/>
              <a:gd name="connsiteY0-18" fmla="*/ 1925052 h 1925052"/>
              <a:gd name="connsiteX1-19" fmla="*/ 0 w 2066223"/>
              <a:gd name="connsiteY1-20" fmla="*/ 0 h 1925052"/>
              <a:gd name="connsiteX2-21" fmla="*/ 2066223 w 2066223"/>
              <a:gd name="connsiteY2-22" fmla="*/ 1925052 h 1925052"/>
              <a:gd name="connsiteX3-23" fmla="*/ 0 w 2066223"/>
              <a:gd name="connsiteY3-24" fmla="*/ 1925052 h 1925052"/>
              <a:gd name="connsiteX0-25" fmla="*/ 0 w 2066223"/>
              <a:gd name="connsiteY0-26" fmla="*/ 1925052 h 1925052"/>
              <a:gd name="connsiteX1-27" fmla="*/ 0 w 2066223"/>
              <a:gd name="connsiteY1-28" fmla="*/ 0 h 1925052"/>
              <a:gd name="connsiteX2-29" fmla="*/ 2066223 w 2066223"/>
              <a:gd name="connsiteY2-30" fmla="*/ 1925052 h 1925052"/>
              <a:gd name="connsiteX3-31" fmla="*/ 0 w 2066223"/>
              <a:gd name="connsiteY3-32" fmla="*/ 1925052 h 1925052"/>
              <a:gd name="connsiteX0-33" fmla="*/ 0 w 2066223"/>
              <a:gd name="connsiteY0-34" fmla="*/ 1925052 h 1925052"/>
              <a:gd name="connsiteX1-35" fmla="*/ 0 w 2066223"/>
              <a:gd name="connsiteY1-36" fmla="*/ 0 h 1925052"/>
              <a:gd name="connsiteX2-37" fmla="*/ 2066223 w 2066223"/>
              <a:gd name="connsiteY2-38" fmla="*/ 1925052 h 1925052"/>
              <a:gd name="connsiteX3-39" fmla="*/ 0 w 2066223"/>
              <a:gd name="connsiteY3-40" fmla="*/ 1925052 h 1925052"/>
              <a:gd name="connsiteX0-41" fmla="*/ 0 w 2066223"/>
              <a:gd name="connsiteY0-42" fmla="*/ 1925052 h 1925052"/>
              <a:gd name="connsiteX1-43" fmla="*/ 0 w 2066223"/>
              <a:gd name="connsiteY1-44" fmla="*/ 0 h 1925052"/>
              <a:gd name="connsiteX2-45" fmla="*/ 2066223 w 2066223"/>
              <a:gd name="connsiteY2-46" fmla="*/ 1925052 h 1925052"/>
              <a:gd name="connsiteX3-47" fmla="*/ 0 w 2066223"/>
              <a:gd name="connsiteY3-48" fmla="*/ 1925052 h 19250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66223" h="1925052">
                <a:moveTo>
                  <a:pt x="0" y="1925052"/>
                </a:moveTo>
                <a:lnTo>
                  <a:pt x="0" y="0"/>
                </a:lnTo>
                <a:cubicBezTo>
                  <a:pt x="332607" y="1017069"/>
                  <a:pt x="1040598" y="1620251"/>
                  <a:pt x="2066223" y="1925052"/>
                </a:cubicBezTo>
                <a:lnTo>
                  <a:pt x="0" y="1925052"/>
                </a:lnTo>
                <a:close/>
              </a:path>
            </a:pathLst>
          </a:custGeom>
          <a:solidFill>
            <a:srgbClr val="63A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8" name="圆角矩形 7"/>
          <p:cNvSpPr/>
          <p:nvPr/>
        </p:nvSpPr>
        <p:spPr>
          <a:xfrm>
            <a:off x="6784975" y="539750"/>
            <a:ext cx="1824038" cy="336550"/>
          </a:xfrm>
          <a:prstGeom prst="roundRect">
            <a:avLst/>
          </a:prstGeom>
          <a:solidFill>
            <a:srgbClr val="63ABF8"/>
          </a:solidFill>
          <a:ln w="127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/>
            <a:r>
              <a:rPr lang="zh-CN" altLang="en-US" sz="1600" b="1" strike="noStrike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往年报表预览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" y="1287780"/>
            <a:ext cx="11512550" cy="5232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矩形 28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5383372" y="2032000"/>
            <a:ext cx="1436370" cy="1322070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 anchor="t" anchorCtr="0">
            <a:spAutoFit/>
          </a:bodyPr>
          <a:lstStyle/>
          <a:p>
            <a:pPr algn="ctr"/>
            <a:r>
              <a:rPr lang="en-US" altLang="zh-CN" sz="8000" b="1">
                <a:solidFill>
                  <a:srgbClr val="63AB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</a:p>
        </p:txBody>
      </p:sp>
      <p:sp>
        <p:nvSpPr>
          <p:cNvPr id="76803" name="TextBox 23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 txBox="1"/>
          <p:nvPr/>
        </p:nvSpPr>
        <p:spPr>
          <a:xfrm>
            <a:off x="2484438" y="3838575"/>
            <a:ext cx="723423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200">
                <a:solidFill>
                  <a:srgbClr val="404040"/>
                </a:solidFill>
                <a:latin typeface="Calibri" panose="020F0502020204030204"/>
                <a:ea typeface="Open Sans" pitchFamily="34" charset="0"/>
              </a:rPr>
              <a:t>System changes</a:t>
            </a:r>
          </a:p>
        </p:txBody>
      </p:sp>
      <p:sp>
        <p:nvSpPr>
          <p:cNvPr id="76804" name="矩形 2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2862263" y="3314700"/>
            <a:ext cx="64801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系统的修改</a:t>
            </a:r>
          </a:p>
        </p:txBody>
      </p:sp>
      <p:sp>
        <p:nvSpPr>
          <p:cNvPr id="106" name="直角三角形 8"/>
          <p:cNvSpPr/>
          <p:nvPr/>
        </p:nvSpPr>
        <p:spPr>
          <a:xfrm flipH="1">
            <a:off x="10125075" y="4932363"/>
            <a:ext cx="2066925" cy="1925638"/>
          </a:xfrm>
          <a:custGeom>
            <a:avLst/>
            <a:gdLst>
              <a:gd name="connsiteX0" fmla="*/ 0 w 2066223"/>
              <a:gd name="connsiteY0" fmla="*/ 1925052 h 1925052"/>
              <a:gd name="connsiteX1" fmla="*/ 0 w 2066223"/>
              <a:gd name="connsiteY1" fmla="*/ 0 h 1925052"/>
              <a:gd name="connsiteX2" fmla="*/ 2066223 w 2066223"/>
              <a:gd name="connsiteY2" fmla="*/ 1925052 h 1925052"/>
              <a:gd name="connsiteX3" fmla="*/ 0 w 2066223"/>
              <a:gd name="connsiteY3" fmla="*/ 1925052 h 1925052"/>
              <a:gd name="connsiteX0-1" fmla="*/ 0 w 2066223"/>
              <a:gd name="connsiteY0-2" fmla="*/ 1925052 h 1925052"/>
              <a:gd name="connsiteX1-3" fmla="*/ 0 w 2066223"/>
              <a:gd name="connsiteY1-4" fmla="*/ 0 h 1925052"/>
              <a:gd name="connsiteX2-5" fmla="*/ 2066223 w 2066223"/>
              <a:gd name="connsiteY2-6" fmla="*/ 1925052 h 1925052"/>
              <a:gd name="connsiteX3-7" fmla="*/ 0 w 2066223"/>
              <a:gd name="connsiteY3-8" fmla="*/ 1925052 h 1925052"/>
              <a:gd name="connsiteX0-9" fmla="*/ 0 w 2066223"/>
              <a:gd name="connsiteY0-10" fmla="*/ 1925052 h 1925052"/>
              <a:gd name="connsiteX1-11" fmla="*/ 0 w 2066223"/>
              <a:gd name="connsiteY1-12" fmla="*/ 0 h 1925052"/>
              <a:gd name="connsiteX2-13" fmla="*/ 2066223 w 2066223"/>
              <a:gd name="connsiteY2-14" fmla="*/ 1925052 h 1925052"/>
              <a:gd name="connsiteX3-15" fmla="*/ 0 w 2066223"/>
              <a:gd name="connsiteY3-16" fmla="*/ 1925052 h 1925052"/>
              <a:gd name="connsiteX0-17" fmla="*/ 0 w 2066223"/>
              <a:gd name="connsiteY0-18" fmla="*/ 1925052 h 1925052"/>
              <a:gd name="connsiteX1-19" fmla="*/ 0 w 2066223"/>
              <a:gd name="connsiteY1-20" fmla="*/ 0 h 1925052"/>
              <a:gd name="connsiteX2-21" fmla="*/ 2066223 w 2066223"/>
              <a:gd name="connsiteY2-22" fmla="*/ 1925052 h 1925052"/>
              <a:gd name="connsiteX3-23" fmla="*/ 0 w 2066223"/>
              <a:gd name="connsiteY3-24" fmla="*/ 1925052 h 1925052"/>
              <a:gd name="connsiteX0-25" fmla="*/ 0 w 2066223"/>
              <a:gd name="connsiteY0-26" fmla="*/ 1925052 h 1925052"/>
              <a:gd name="connsiteX1-27" fmla="*/ 0 w 2066223"/>
              <a:gd name="connsiteY1-28" fmla="*/ 0 h 1925052"/>
              <a:gd name="connsiteX2-29" fmla="*/ 2066223 w 2066223"/>
              <a:gd name="connsiteY2-30" fmla="*/ 1925052 h 1925052"/>
              <a:gd name="connsiteX3-31" fmla="*/ 0 w 2066223"/>
              <a:gd name="connsiteY3-32" fmla="*/ 1925052 h 1925052"/>
              <a:gd name="connsiteX0-33" fmla="*/ 0 w 2066223"/>
              <a:gd name="connsiteY0-34" fmla="*/ 1925052 h 1925052"/>
              <a:gd name="connsiteX1-35" fmla="*/ 0 w 2066223"/>
              <a:gd name="connsiteY1-36" fmla="*/ 0 h 1925052"/>
              <a:gd name="connsiteX2-37" fmla="*/ 2066223 w 2066223"/>
              <a:gd name="connsiteY2-38" fmla="*/ 1925052 h 1925052"/>
              <a:gd name="connsiteX3-39" fmla="*/ 0 w 2066223"/>
              <a:gd name="connsiteY3-40" fmla="*/ 1925052 h 1925052"/>
              <a:gd name="connsiteX0-41" fmla="*/ 0 w 2066223"/>
              <a:gd name="connsiteY0-42" fmla="*/ 1925052 h 1925052"/>
              <a:gd name="connsiteX1-43" fmla="*/ 0 w 2066223"/>
              <a:gd name="connsiteY1-44" fmla="*/ 0 h 1925052"/>
              <a:gd name="connsiteX2-45" fmla="*/ 2066223 w 2066223"/>
              <a:gd name="connsiteY2-46" fmla="*/ 1925052 h 1925052"/>
              <a:gd name="connsiteX3-47" fmla="*/ 0 w 2066223"/>
              <a:gd name="connsiteY3-48" fmla="*/ 1925052 h 19250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66223" h="1925052">
                <a:moveTo>
                  <a:pt x="0" y="1925052"/>
                </a:moveTo>
                <a:lnTo>
                  <a:pt x="0" y="0"/>
                </a:lnTo>
                <a:cubicBezTo>
                  <a:pt x="332607" y="1017069"/>
                  <a:pt x="1040598" y="1620251"/>
                  <a:pt x="2066223" y="1925052"/>
                </a:cubicBezTo>
                <a:lnTo>
                  <a:pt x="0" y="1925052"/>
                </a:lnTo>
                <a:close/>
              </a:path>
            </a:pathLst>
          </a:custGeom>
          <a:solidFill>
            <a:srgbClr val="63A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2" name="文本框 1"/>
          <p:cNvSpPr txBox="1"/>
          <p:nvPr/>
        </p:nvSpPr>
        <p:spPr>
          <a:xfrm>
            <a:off x="3162300" y="4783455"/>
            <a:ext cx="6096000" cy="14033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4800"/>
              <a:t>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3021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4524375" y="4011613"/>
            <a:ext cx="858838" cy="2460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zh-CN" sz="10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INVENT</a:t>
            </a:r>
          </a:p>
        </p:txBody>
      </p:sp>
      <p:sp>
        <p:nvSpPr>
          <p:cNvPr id="13315" name="Shape 3028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7292975" y="4008438"/>
            <a:ext cx="858838" cy="254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zh-CN" sz="10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PRODUCE</a:t>
            </a:r>
          </a:p>
        </p:txBody>
      </p:sp>
      <p:sp>
        <p:nvSpPr>
          <p:cNvPr id="13316" name="Shape 3042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8605838" y="4008438"/>
            <a:ext cx="995362" cy="254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zh-CN" sz="10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MARKETING</a:t>
            </a:r>
          </a:p>
        </p:txBody>
      </p:sp>
      <p:sp>
        <p:nvSpPr>
          <p:cNvPr id="13317" name="Shape 3049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5911850" y="4011613"/>
            <a:ext cx="858838" cy="2460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zh-CN" sz="10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DEVELOP</a:t>
            </a:r>
          </a:p>
        </p:txBody>
      </p:sp>
      <p:sp>
        <p:nvSpPr>
          <p:cNvPr id="13318" name="Freeform 211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>
            <a:spLocks noEditPoints="1"/>
          </p:cNvSpPr>
          <p:nvPr/>
        </p:nvSpPr>
        <p:spPr>
          <a:xfrm>
            <a:off x="4824413" y="3665538"/>
            <a:ext cx="260350" cy="244475"/>
          </a:xfrm>
          <a:custGeom>
            <a:avLst/>
            <a:gdLst/>
            <a:ahLst/>
            <a:cxnLst>
              <a:cxn ang="0">
                <a:pos x="148293" y="0"/>
              </a:cxn>
              <a:cxn ang="0">
                <a:pos x="148293" y="0"/>
              </a:cxn>
              <a:cxn ang="0">
                <a:pos x="41522" y="41561"/>
              </a:cxn>
              <a:cxn ang="0">
                <a:pos x="47453" y="83122"/>
              </a:cxn>
              <a:cxn ang="0">
                <a:pos x="0" y="136558"/>
              </a:cxn>
              <a:cxn ang="0">
                <a:pos x="59317" y="178119"/>
              </a:cxn>
              <a:cxn ang="0">
                <a:pos x="130498" y="148432"/>
              </a:cxn>
              <a:cxn ang="0">
                <a:pos x="130498" y="136558"/>
              </a:cxn>
              <a:cxn ang="0">
                <a:pos x="148293" y="118746"/>
              </a:cxn>
              <a:cxn ang="0">
                <a:pos x="166088" y="136558"/>
              </a:cxn>
              <a:cxn ang="0">
                <a:pos x="148293" y="160307"/>
              </a:cxn>
              <a:cxn ang="0">
                <a:pos x="65249" y="201868"/>
              </a:cxn>
              <a:cxn ang="0">
                <a:pos x="65249" y="207806"/>
              </a:cxn>
              <a:cxn ang="0">
                <a:pos x="148293" y="243430"/>
              </a:cxn>
              <a:cxn ang="0">
                <a:pos x="148293" y="243430"/>
              </a:cxn>
              <a:cxn ang="0">
                <a:pos x="231337" y="207806"/>
              </a:cxn>
              <a:cxn ang="0">
                <a:pos x="255064" y="41561"/>
              </a:cxn>
              <a:cxn ang="0">
                <a:pos x="148293" y="0"/>
              </a:cxn>
              <a:cxn ang="0">
                <a:pos x="23726" y="130620"/>
              </a:cxn>
              <a:cxn ang="0">
                <a:pos x="47453" y="100934"/>
              </a:cxn>
              <a:cxn ang="0">
                <a:pos x="59317" y="160307"/>
              </a:cxn>
              <a:cxn ang="0">
                <a:pos x="23726" y="130620"/>
              </a:cxn>
              <a:cxn ang="0">
                <a:pos x="148293" y="71247"/>
              </a:cxn>
              <a:cxn ang="0">
                <a:pos x="59317" y="47498"/>
              </a:cxn>
              <a:cxn ang="0">
                <a:pos x="148293" y="23749"/>
              </a:cxn>
              <a:cxn ang="0">
                <a:pos x="231337" y="47498"/>
              </a:cxn>
              <a:cxn ang="0">
                <a:pos x="148293" y="71247"/>
              </a:cxn>
            </a:cxnLst>
            <a:rect l="0" t="0" r="0" b="0"/>
            <a:pathLst>
              <a:path w="44" h="41"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13" y="0"/>
                  <a:pt x="6" y="4"/>
                  <a:pt x="7" y="7"/>
                </a:cubicBezTo>
                <a:cubicBezTo>
                  <a:pt x="7" y="8"/>
                  <a:pt x="7" y="11"/>
                  <a:pt x="8" y="14"/>
                </a:cubicBezTo>
                <a:cubicBezTo>
                  <a:pt x="2" y="16"/>
                  <a:pt x="0" y="20"/>
                  <a:pt x="0" y="23"/>
                </a:cubicBezTo>
                <a:cubicBezTo>
                  <a:pt x="1" y="26"/>
                  <a:pt x="4" y="30"/>
                  <a:pt x="10" y="30"/>
                </a:cubicBezTo>
                <a:cubicBezTo>
                  <a:pt x="14" y="31"/>
                  <a:pt x="19" y="29"/>
                  <a:pt x="22" y="25"/>
                </a:cubicBezTo>
                <a:cubicBezTo>
                  <a:pt x="22" y="24"/>
                  <a:pt x="22" y="24"/>
                  <a:pt x="22" y="23"/>
                </a:cubicBezTo>
                <a:cubicBezTo>
                  <a:pt x="22" y="21"/>
                  <a:pt x="23" y="20"/>
                  <a:pt x="25" y="20"/>
                </a:cubicBezTo>
                <a:cubicBezTo>
                  <a:pt x="27" y="20"/>
                  <a:pt x="28" y="21"/>
                  <a:pt x="28" y="23"/>
                </a:cubicBezTo>
                <a:cubicBezTo>
                  <a:pt x="28" y="25"/>
                  <a:pt x="27" y="26"/>
                  <a:pt x="25" y="27"/>
                </a:cubicBezTo>
                <a:cubicBezTo>
                  <a:pt x="21" y="31"/>
                  <a:pt x="16" y="34"/>
                  <a:pt x="11" y="34"/>
                </a:cubicBezTo>
                <a:cubicBezTo>
                  <a:pt x="11" y="34"/>
                  <a:pt x="11" y="35"/>
                  <a:pt x="11" y="35"/>
                </a:cubicBezTo>
                <a:cubicBezTo>
                  <a:pt x="11" y="36"/>
                  <a:pt x="16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33" y="41"/>
                  <a:pt x="39" y="36"/>
                  <a:pt x="39" y="35"/>
                </a:cubicBezTo>
                <a:cubicBezTo>
                  <a:pt x="39" y="34"/>
                  <a:pt x="43" y="11"/>
                  <a:pt x="43" y="7"/>
                </a:cubicBezTo>
                <a:cubicBezTo>
                  <a:pt x="44" y="4"/>
                  <a:pt x="36" y="0"/>
                  <a:pt x="25" y="0"/>
                </a:cubicBezTo>
                <a:close/>
                <a:moveTo>
                  <a:pt x="4" y="22"/>
                </a:moveTo>
                <a:cubicBezTo>
                  <a:pt x="3" y="21"/>
                  <a:pt x="5" y="19"/>
                  <a:pt x="8" y="17"/>
                </a:cubicBezTo>
                <a:cubicBezTo>
                  <a:pt x="9" y="20"/>
                  <a:pt x="9" y="24"/>
                  <a:pt x="10" y="27"/>
                </a:cubicBezTo>
                <a:cubicBezTo>
                  <a:pt x="6" y="26"/>
                  <a:pt x="4" y="24"/>
                  <a:pt x="4" y="22"/>
                </a:cubicBezTo>
                <a:close/>
                <a:moveTo>
                  <a:pt x="25" y="12"/>
                </a:moveTo>
                <a:cubicBezTo>
                  <a:pt x="16" y="12"/>
                  <a:pt x="10" y="9"/>
                  <a:pt x="10" y="8"/>
                </a:cubicBezTo>
                <a:cubicBezTo>
                  <a:pt x="10" y="7"/>
                  <a:pt x="16" y="4"/>
                  <a:pt x="25" y="4"/>
                </a:cubicBezTo>
                <a:cubicBezTo>
                  <a:pt x="33" y="4"/>
                  <a:pt x="39" y="7"/>
                  <a:pt x="39" y="8"/>
                </a:cubicBezTo>
                <a:cubicBezTo>
                  <a:pt x="39" y="9"/>
                  <a:pt x="33" y="12"/>
                  <a:pt x="25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9" name="TextBox 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 txBox="1"/>
          <p:nvPr/>
        </p:nvSpPr>
        <p:spPr>
          <a:xfrm>
            <a:off x="1041400" y="523875"/>
            <a:ext cx="20113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系统的访问与登陆</a:t>
            </a:r>
          </a:p>
        </p:txBody>
      </p:sp>
      <p:sp>
        <p:nvSpPr>
          <p:cNvPr id="44" name="任意多边形: 形状 46"/>
          <p:cNvSpPr/>
          <p:nvPr/>
        </p:nvSpPr>
        <p:spPr>
          <a:xfrm>
            <a:off x="677863" y="715963"/>
            <a:ext cx="254000" cy="254000"/>
          </a:xfrm>
          <a:custGeom>
            <a:avLst/>
            <a:gdLst>
              <a:gd name="connsiteX0" fmla="*/ 316148 w 316148"/>
              <a:gd name="connsiteY0" fmla="*/ 158074 h 316148"/>
              <a:gd name="connsiteX1" fmla="*/ 158074 w 316148"/>
              <a:gd name="connsiteY1" fmla="*/ 316148 h 316148"/>
              <a:gd name="connsiteX2" fmla="*/ 0 w 316148"/>
              <a:gd name="connsiteY2" fmla="*/ 158074 h 316148"/>
              <a:gd name="connsiteX3" fmla="*/ 158074 w 316148"/>
              <a:gd name="connsiteY3" fmla="*/ 0 h 316148"/>
              <a:gd name="connsiteX4" fmla="*/ 316148 w 316148"/>
              <a:gd name="connsiteY4" fmla="*/ 158074 h 31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148" h="316148">
                <a:moveTo>
                  <a:pt x="316148" y="158074"/>
                </a:moveTo>
                <a:cubicBezTo>
                  <a:pt x="316148" y="245376"/>
                  <a:pt x="245376" y="316148"/>
                  <a:pt x="158074" y="316148"/>
                </a:cubicBezTo>
                <a:cubicBezTo>
                  <a:pt x="70772" y="316148"/>
                  <a:pt x="0" y="245376"/>
                  <a:pt x="0" y="158074"/>
                </a:cubicBezTo>
                <a:cubicBezTo>
                  <a:pt x="0" y="70772"/>
                  <a:pt x="70772" y="0"/>
                  <a:pt x="158074" y="0"/>
                </a:cubicBezTo>
                <a:cubicBezTo>
                  <a:pt x="245376" y="0"/>
                  <a:pt x="316148" y="70772"/>
                  <a:pt x="316148" y="158074"/>
                </a:cubicBezTo>
                <a:close/>
              </a:path>
            </a:pathLst>
          </a:custGeom>
          <a:solidFill>
            <a:srgbClr val="8E0BF4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810BDD">
                <a:alpha val="74902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45" name="任意多边形: 形状 47"/>
          <p:cNvSpPr/>
          <p:nvPr/>
        </p:nvSpPr>
        <p:spPr>
          <a:xfrm>
            <a:off x="436563" y="523875"/>
            <a:ext cx="347663" cy="349250"/>
          </a:xfrm>
          <a:custGeom>
            <a:avLst/>
            <a:gdLst>
              <a:gd name="connsiteX0" fmla="*/ 434704 w 434703"/>
              <a:gd name="connsiteY0" fmla="*/ 217352 h 434703"/>
              <a:gd name="connsiteX1" fmla="*/ 217352 w 434703"/>
              <a:gd name="connsiteY1" fmla="*/ 434704 h 434703"/>
              <a:gd name="connsiteX2" fmla="*/ 0 w 434703"/>
              <a:gd name="connsiteY2" fmla="*/ 217352 h 434703"/>
              <a:gd name="connsiteX3" fmla="*/ 217352 w 434703"/>
              <a:gd name="connsiteY3" fmla="*/ 0 h 434703"/>
              <a:gd name="connsiteX4" fmla="*/ 434704 w 434703"/>
              <a:gd name="connsiteY4" fmla="*/ 217352 h 43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703" h="434703">
                <a:moveTo>
                  <a:pt x="434704" y="217352"/>
                </a:moveTo>
                <a:cubicBezTo>
                  <a:pt x="434704" y="337392"/>
                  <a:pt x="337392" y="434704"/>
                  <a:pt x="217352" y="434704"/>
                </a:cubicBezTo>
                <a:cubicBezTo>
                  <a:pt x="97312" y="434704"/>
                  <a:pt x="0" y="337392"/>
                  <a:pt x="0" y="217352"/>
                </a:cubicBezTo>
                <a:cubicBezTo>
                  <a:pt x="0" y="97312"/>
                  <a:pt x="97312" y="0"/>
                  <a:pt x="217352" y="0"/>
                </a:cubicBezTo>
                <a:cubicBezTo>
                  <a:pt x="337392" y="0"/>
                  <a:pt x="434704" y="97312"/>
                  <a:pt x="434704" y="217352"/>
                </a:cubicBezTo>
                <a:close/>
              </a:path>
            </a:pathLst>
          </a:custGeom>
          <a:solidFill>
            <a:srgbClr val="FF9416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E68515">
                <a:alpha val="75000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grpSp>
        <p:nvGrpSpPr>
          <p:cNvPr id="13322" name="组合 67"/>
          <p:cNvGrpSpPr/>
          <p:nvPr/>
        </p:nvGrpSpPr>
        <p:grpSpPr>
          <a:xfrm>
            <a:off x="455613" y="1303338"/>
            <a:ext cx="11408410" cy="5012372"/>
            <a:chOff x="717" y="2052"/>
            <a:chExt cx="17966" cy="7894"/>
          </a:xfrm>
        </p:grpSpPr>
        <p:pic>
          <p:nvPicPr>
            <p:cNvPr id="13323" name="图片 45" descr="登录页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" y="2165"/>
              <a:ext cx="10905" cy="7781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3324" name="组合 65"/>
            <p:cNvGrpSpPr/>
            <p:nvPr/>
          </p:nvGrpSpPr>
          <p:grpSpPr>
            <a:xfrm>
              <a:off x="717" y="2052"/>
              <a:ext cx="5918" cy="7814"/>
              <a:chOff x="717" y="2052"/>
              <a:chExt cx="5918" cy="7814"/>
            </a:xfrm>
          </p:grpSpPr>
          <p:grpSp>
            <p:nvGrpSpPr>
              <p:cNvPr id="13325" name="组合 59"/>
              <p:cNvGrpSpPr/>
              <p:nvPr/>
            </p:nvGrpSpPr>
            <p:grpSpPr>
              <a:xfrm>
                <a:off x="717" y="2052"/>
                <a:ext cx="5918" cy="2160"/>
                <a:chOff x="687" y="2262"/>
                <a:chExt cx="5918" cy="2160"/>
              </a:xfrm>
            </p:grpSpPr>
            <p:sp>
              <p:nvSpPr>
                <p:cNvPr id="34" name="Shape 5243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    <p:cNvSpPr/>
                <p:nvPr/>
              </p:nvSpPr>
              <p:spPr>
                <a:xfrm>
                  <a:off x="687" y="3170"/>
                  <a:ext cx="5918" cy="1252"/>
                </a:xfrm>
                <a:prstGeom prst="roundRect">
                  <a:avLst>
                    <a:gd name="adj" fmla="val 2250"/>
                  </a:avLst>
                </a:prstGeom>
                <a:solidFill>
                  <a:schemeClr val="bg1"/>
                </a:solidFill>
                <a:ln w="12700">
                  <a:solidFill>
                    <a:srgbClr val="63ABF8"/>
                  </a:solidFill>
                  <a:miter lim="400000"/>
                </a:ln>
                <a:effectLst/>
              </p:spPr>
              <p:txBody>
                <a:bodyPr lIns="38100" tIns="38100" rIns="38100" bIns="38100" anchor="ctr"/>
                <a:lstStyle/>
                <a:p>
                  <a:pPr algn="ctr" fontAlgn="auto"/>
                  <a:endParaRPr sz="1200" strike="noStrike" spc="24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327" name="Shape 302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    <p:cNvSpPr/>
                <p:nvPr/>
              </p:nvSpPr>
              <p:spPr>
                <a:xfrm>
                  <a:off x="848" y="3405"/>
                  <a:ext cx="5757" cy="6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 anchorCtr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400" b="1" dirty="0">
                      <a:solidFill>
                        <a:srgbClr val="3B3838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宋体" panose="02010600030101010101" pitchFamily="2" charset="-122"/>
                    </a:rPr>
                    <a:t>系统登录地址为：</a:t>
                  </a:r>
                  <a:r>
                    <a:rPr lang="zh-CN" altLang="en-US" sz="1400" dirty="0">
                      <a:solidFill>
                        <a:srgbClr val="63ABF8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宋体" panose="02010600030101010101" pitchFamily="2" charset="-122"/>
                    </a:rPr>
                    <a:t>https://stat.sinoss.net/</a:t>
                  </a:r>
                </a:p>
              </p:txBody>
            </p:sp>
            <p:sp>
              <p:nvSpPr>
                <p:cNvPr id="49" name="椭圆 48"/>
                <p:cNvSpPr/>
                <p:nvPr/>
              </p:nvSpPr>
              <p:spPr>
                <a:xfrm>
                  <a:off x="687" y="2262"/>
                  <a:ext cx="673" cy="673"/>
                </a:xfrm>
                <a:prstGeom prst="ellipse">
                  <a:avLst/>
                </a:prstGeom>
                <a:solidFill>
                  <a:srgbClr val="63ABF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/>
                  <a:r>
                    <a:rPr lang="en-US" altLang="zh-CN" sz="1600" b="1" strike="noStrike" noProof="1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1</a:t>
                  </a:r>
                </a:p>
              </p:txBody>
            </p:sp>
            <p:sp>
              <p:nvSpPr>
                <p:cNvPr id="13329" name="TextBox 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    <p:cNvSpPr txBox="1"/>
                <p:nvPr/>
              </p:nvSpPr>
              <p:spPr>
                <a:xfrm>
                  <a:off x="1476" y="2333"/>
                  <a:ext cx="1568" cy="5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 anchorCtr="0">
                  <a:spAutoFit/>
                </a:bodyPr>
                <a:lstStyle/>
                <a:p>
                  <a:r>
                    <a:rPr lang="zh-CN" altLang="en-US" sz="1600" b="1" dirty="0">
                      <a:solidFill>
                        <a:srgbClr val="63ABF8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宋体" panose="02010600030101010101" pitchFamily="2" charset="-122"/>
                    </a:rPr>
                    <a:t>系统地址</a:t>
                  </a:r>
                </a:p>
              </p:txBody>
            </p:sp>
          </p:grpSp>
          <p:grpSp>
            <p:nvGrpSpPr>
              <p:cNvPr id="13330" name="组合 58"/>
              <p:cNvGrpSpPr/>
              <p:nvPr/>
            </p:nvGrpSpPr>
            <p:grpSpPr>
              <a:xfrm>
                <a:off x="717" y="4617"/>
                <a:ext cx="5918" cy="2160"/>
                <a:chOff x="687" y="4932"/>
                <a:chExt cx="5918" cy="2160"/>
              </a:xfrm>
            </p:grpSpPr>
            <p:sp>
              <p:nvSpPr>
                <p:cNvPr id="51" name="Shape 5243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    <p:cNvSpPr/>
                <p:nvPr/>
              </p:nvSpPr>
              <p:spPr>
                <a:xfrm>
                  <a:off x="687" y="5840"/>
                  <a:ext cx="5918" cy="1252"/>
                </a:xfrm>
                <a:prstGeom prst="roundRect">
                  <a:avLst>
                    <a:gd name="adj" fmla="val 2250"/>
                  </a:avLst>
                </a:prstGeom>
                <a:solidFill>
                  <a:schemeClr val="bg1"/>
                </a:solidFill>
                <a:ln w="12700">
                  <a:solidFill>
                    <a:schemeClr val="bg2"/>
                  </a:solidFill>
                  <a:miter lim="400000"/>
                </a:ln>
                <a:effectLst/>
              </p:spPr>
              <p:txBody>
                <a:bodyPr lIns="38100" tIns="38100" rIns="38100" bIns="38100" anchor="ctr"/>
                <a:lstStyle/>
                <a:p>
                  <a:pPr algn="ctr" fontAlgn="auto"/>
                  <a:endParaRPr sz="1200" strike="noStrike" spc="24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332" name="Shape 302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    <p:cNvSpPr/>
                <p:nvPr/>
              </p:nvSpPr>
              <p:spPr>
                <a:xfrm>
                  <a:off x="818" y="5865"/>
                  <a:ext cx="5757" cy="116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 anchorCtr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400" dirty="0">
                      <a:solidFill>
                        <a:srgbClr val="80808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宋体" panose="02010600030101010101" pitchFamily="2" charset="-122"/>
                    </a:rPr>
                    <a:t>登录后选择学校所在</a:t>
                  </a:r>
                  <a:r>
                    <a:rPr lang="en-US" altLang="zh-CN" sz="1400" dirty="0">
                      <a:solidFill>
                        <a:srgbClr val="80808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宋体" panose="02010600030101010101" pitchFamily="2" charset="-122"/>
                    </a:rPr>
                    <a:t> </a:t>
                  </a:r>
                  <a:r>
                    <a:rPr lang="zh-CN" altLang="en-US" sz="1400" b="1" dirty="0">
                      <a:solidFill>
                        <a:srgbClr val="80808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宋体" panose="02010600030101010101" pitchFamily="2" charset="-122"/>
                    </a:rPr>
                    <a:t>省份，查找并选择学校</a:t>
                  </a:r>
                  <a:r>
                    <a:rPr lang="zh-CN" altLang="en-US" sz="1400" dirty="0">
                      <a:solidFill>
                        <a:srgbClr val="80808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宋体" panose="02010600030101010101" pitchFamily="2" charset="-122"/>
                    </a:rPr>
                    <a:t>名称进去学校登录页面；</a:t>
                  </a:r>
                </a:p>
              </p:txBody>
            </p:sp>
            <p:sp>
              <p:nvSpPr>
                <p:cNvPr id="53" name="椭圆 52"/>
                <p:cNvSpPr/>
                <p:nvPr/>
              </p:nvSpPr>
              <p:spPr>
                <a:xfrm>
                  <a:off x="687" y="4932"/>
                  <a:ext cx="673" cy="673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/>
                  <a:r>
                    <a:rPr lang="en-US" altLang="zh-CN" sz="1600" b="1" strike="noStrike" noProof="1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</a:t>
                  </a:r>
                </a:p>
              </p:txBody>
            </p:sp>
            <p:sp>
              <p:nvSpPr>
                <p:cNvPr id="13334" name="TextBox 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    <p:cNvSpPr txBox="1"/>
                <p:nvPr/>
              </p:nvSpPr>
              <p:spPr>
                <a:xfrm>
                  <a:off x="1476" y="5003"/>
                  <a:ext cx="1248" cy="5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 anchorCtr="0">
                  <a:spAutoFit/>
                </a:bodyPr>
                <a:lstStyle/>
                <a:p>
                  <a:r>
                    <a:rPr lang="zh-CN" altLang="en-US" sz="1600" dirty="0">
                      <a:solidFill>
                        <a:srgbClr val="76717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宋体" panose="02010600030101010101" pitchFamily="2" charset="-122"/>
                    </a:rPr>
                    <a:t>登陆后</a:t>
                  </a:r>
                </a:p>
              </p:txBody>
            </p:sp>
          </p:grpSp>
          <p:grpSp>
            <p:nvGrpSpPr>
              <p:cNvPr id="13335" name="组合 60"/>
              <p:cNvGrpSpPr/>
              <p:nvPr/>
            </p:nvGrpSpPr>
            <p:grpSpPr>
              <a:xfrm>
                <a:off x="717" y="7212"/>
                <a:ext cx="5918" cy="2654"/>
                <a:chOff x="687" y="4932"/>
                <a:chExt cx="5918" cy="2654"/>
              </a:xfrm>
            </p:grpSpPr>
            <p:sp>
              <p:nvSpPr>
                <p:cNvPr id="62" name="Shape 5243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    <p:cNvSpPr/>
                <p:nvPr/>
              </p:nvSpPr>
              <p:spPr>
                <a:xfrm>
                  <a:off x="687" y="5840"/>
                  <a:ext cx="5918" cy="1746"/>
                </a:xfrm>
                <a:prstGeom prst="roundRect">
                  <a:avLst>
                    <a:gd name="adj" fmla="val 2250"/>
                  </a:avLst>
                </a:prstGeom>
                <a:solidFill>
                  <a:schemeClr val="bg1"/>
                </a:solidFill>
                <a:ln w="12700">
                  <a:solidFill>
                    <a:schemeClr val="bg2"/>
                  </a:solidFill>
                  <a:miter lim="400000"/>
                </a:ln>
                <a:effectLst/>
              </p:spPr>
              <p:txBody>
                <a:bodyPr lIns="38100" tIns="38100" rIns="38100" bIns="38100" anchor="ctr"/>
                <a:lstStyle/>
                <a:p>
                  <a:pPr algn="ctr" fontAlgn="auto"/>
                  <a:endParaRPr sz="1200" strike="noStrike" spc="24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337" name="Shape 302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    <p:cNvSpPr/>
                <p:nvPr/>
              </p:nvSpPr>
              <p:spPr>
                <a:xfrm>
                  <a:off x="818" y="5769"/>
                  <a:ext cx="5757" cy="16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 anchorCtr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zh-CN" sz="1400" dirty="0">
                      <a:solidFill>
                        <a:srgbClr val="80808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宋体" panose="02010600030101010101" pitchFamily="2" charset="-122"/>
                    </a:rPr>
                    <a:t>学校及省厅用户名密码为去年登录的用户名和密码，学校用户忘记密码可以找省厅管理员重置密码。</a:t>
                  </a:r>
                </a:p>
              </p:txBody>
            </p:sp>
            <p:sp>
              <p:nvSpPr>
                <p:cNvPr id="64" name="椭圆 63"/>
                <p:cNvSpPr/>
                <p:nvPr/>
              </p:nvSpPr>
              <p:spPr>
                <a:xfrm>
                  <a:off x="687" y="4932"/>
                  <a:ext cx="673" cy="673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/>
                  <a:r>
                    <a:rPr lang="en-US" altLang="zh-CN" sz="1600" b="1" strike="noStrike" noProof="1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3</a:t>
                  </a:r>
                </a:p>
              </p:txBody>
            </p:sp>
            <p:sp>
              <p:nvSpPr>
                <p:cNvPr id="13339" name="TextBox 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    <p:cNvSpPr txBox="1"/>
                <p:nvPr/>
              </p:nvSpPr>
              <p:spPr>
                <a:xfrm>
                  <a:off x="1476" y="5003"/>
                  <a:ext cx="1888" cy="5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 anchorCtr="0">
                  <a:spAutoFit/>
                </a:bodyPr>
                <a:lstStyle/>
                <a:p>
                  <a:r>
                    <a:rPr lang="zh-CN" altLang="en-US" sz="1600" dirty="0">
                      <a:solidFill>
                        <a:srgbClr val="76717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宋体" panose="02010600030101010101" pitchFamily="2" charset="-122"/>
                    </a:rPr>
                    <a:t>用户名密码</a:t>
                  </a:r>
                </a:p>
              </p:txBody>
            </p:sp>
          </p:grpSp>
        </p:grpSp>
      </p:grpSp>
      <p:sp>
        <p:nvSpPr>
          <p:cNvPr id="106" name="直角三角形 8"/>
          <p:cNvSpPr/>
          <p:nvPr/>
        </p:nvSpPr>
        <p:spPr>
          <a:xfrm flipH="1">
            <a:off x="10125075" y="4932363"/>
            <a:ext cx="2066925" cy="1925638"/>
          </a:xfrm>
          <a:custGeom>
            <a:avLst/>
            <a:gdLst>
              <a:gd name="connsiteX0" fmla="*/ 0 w 2066223"/>
              <a:gd name="connsiteY0" fmla="*/ 1925052 h 1925052"/>
              <a:gd name="connsiteX1" fmla="*/ 0 w 2066223"/>
              <a:gd name="connsiteY1" fmla="*/ 0 h 1925052"/>
              <a:gd name="connsiteX2" fmla="*/ 2066223 w 2066223"/>
              <a:gd name="connsiteY2" fmla="*/ 1925052 h 1925052"/>
              <a:gd name="connsiteX3" fmla="*/ 0 w 2066223"/>
              <a:gd name="connsiteY3" fmla="*/ 1925052 h 1925052"/>
              <a:gd name="connsiteX0-1" fmla="*/ 0 w 2066223"/>
              <a:gd name="connsiteY0-2" fmla="*/ 1925052 h 1925052"/>
              <a:gd name="connsiteX1-3" fmla="*/ 0 w 2066223"/>
              <a:gd name="connsiteY1-4" fmla="*/ 0 h 1925052"/>
              <a:gd name="connsiteX2-5" fmla="*/ 2066223 w 2066223"/>
              <a:gd name="connsiteY2-6" fmla="*/ 1925052 h 1925052"/>
              <a:gd name="connsiteX3-7" fmla="*/ 0 w 2066223"/>
              <a:gd name="connsiteY3-8" fmla="*/ 1925052 h 1925052"/>
              <a:gd name="connsiteX0-9" fmla="*/ 0 w 2066223"/>
              <a:gd name="connsiteY0-10" fmla="*/ 1925052 h 1925052"/>
              <a:gd name="connsiteX1-11" fmla="*/ 0 w 2066223"/>
              <a:gd name="connsiteY1-12" fmla="*/ 0 h 1925052"/>
              <a:gd name="connsiteX2-13" fmla="*/ 2066223 w 2066223"/>
              <a:gd name="connsiteY2-14" fmla="*/ 1925052 h 1925052"/>
              <a:gd name="connsiteX3-15" fmla="*/ 0 w 2066223"/>
              <a:gd name="connsiteY3-16" fmla="*/ 1925052 h 1925052"/>
              <a:gd name="connsiteX0-17" fmla="*/ 0 w 2066223"/>
              <a:gd name="connsiteY0-18" fmla="*/ 1925052 h 1925052"/>
              <a:gd name="connsiteX1-19" fmla="*/ 0 w 2066223"/>
              <a:gd name="connsiteY1-20" fmla="*/ 0 h 1925052"/>
              <a:gd name="connsiteX2-21" fmla="*/ 2066223 w 2066223"/>
              <a:gd name="connsiteY2-22" fmla="*/ 1925052 h 1925052"/>
              <a:gd name="connsiteX3-23" fmla="*/ 0 w 2066223"/>
              <a:gd name="connsiteY3-24" fmla="*/ 1925052 h 1925052"/>
              <a:gd name="connsiteX0-25" fmla="*/ 0 w 2066223"/>
              <a:gd name="connsiteY0-26" fmla="*/ 1925052 h 1925052"/>
              <a:gd name="connsiteX1-27" fmla="*/ 0 w 2066223"/>
              <a:gd name="connsiteY1-28" fmla="*/ 0 h 1925052"/>
              <a:gd name="connsiteX2-29" fmla="*/ 2066223 w 2066223"/>
              <a:gd name="connsiteY2-30" fmla="*/ 1925052 h 1925052"/>
              <a:gd name="connsiteX3-31" fmla="*/ 0 w 2066223"/>
              <a:gd name="connsiteY3-32" fmla="*/ 1925052 h 1925052"/>
              <a:gd name="connsiteX0-33" fmla="*/ 0 w 2066223"/>
              <a:gd name="connsiteY0-34" fmla="*/ 1925052 h 1925052"/>
              <a:gd name="connsiteX1-35" fmla="*/ 0 w 2066223"/>
              <a:gd name="connsiteY1-36" fmla="*/ 0 h 1925052"/>
              <a:gd name="connsiteX2-37" fmla="*/ 2066223 w 2066223"/>
              <a:gd name="connsiteY2-38" fmla="*/ 1925052 h 1925052"/>
              <a:gd name="connsiteX3-39" fmla="*/ 0 w 2066223"/>
              <a:gd name="connsiteY3-40" fmla="*/ 1925052 h 1925052"/>
              <a:gd name="connsiteX0-41" fmla="*/ 0 w 2066223"/>
              <a:gd name="connsiteY0-42" fmla="*/ 1925052 h 1925052"/>
              <a:gd name="connsiteX1-43" fmla="*/ 0 w 2066223"/>
              <a:gd name="connsiteY1-44" fmla="*/ 0 h 1925052"/>
              <a:gd name="connsiteX2-45" fmla="*/ 2066223 w 2066223"/>
              <a:gd name="connsiteY2-46" fmla="*/ 1925052 h 1925052"/>
              <a:gd name="connsiteX3-47" fmla="*/ 0 w 2066223"/>
              <a:gd name="connsiteY3-48" fmla="*/ 1925052 h 19250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66223" h="1925052">
                <a:moveTo>
                  <a:pt x="0" y="1925052"/>
                </a:moveTo>
                <a:lnTo>
                  <a:pt x="0" y="0"/>
                </a:lnTo>
                <a:cubicBezTo>
                  <a:pt x="332607" y="1017069"/>
                  <a:pt x="1040598" y="1620251"/>
                  <a:pt x="2066223" y="1925052"/>
                </a:cubicBezTo>
                <a:lnTo>
                  <a:pt x="0" y="1925052"/>
                </a:lnTo>
                <a:close/>
              </a:path>
            </a:pathLst>
          </a:custGeom>
          <a:solidFill>
            <a:srgbClr val="63A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Box 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 txBox="1"/>
          <p:nvPr/>
        </p:nvSpPr>
        <p:spPr>
          <a:xfrm>
            <a:off x="1041400" y="523875"/>
            <a:ext cx="1097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功能演示</a:t>
            </a:r>
          </a:p>
        </p:txBody>
      </p:sp>
      <p:sp>
        <p:nvSpPr>
          <p:cNvPr id="44" name="任意多边形: 形状 46"/>
          <p:cNvSpPr/>
          <p:nvPr/>
        </p:nvSpPr>
        <p:spPr>
          <a:xfrm>
            <a:off x="677863" y="715963"/>
            <a:ext cx="254000" cy="254000"/>
          </a:xfrm>
          <a:custGeom>
            <a:avLst/>
            <a:gdLst>
              <a:gd name="connsiteX0" fmla="*/ 316148 w 316148"/>
              <a:gd name="connsiteY0" fmla="*/ 158074 h 316148"/>
              <a:gd name="connsiteX1" fmla="*/ 158074 w 316148"/>
              <a:gd name="connsiteY1" fmla="*/ 316148 h 316148"/>
              <a:gd name="connsiteX2" fmla="*/ 0 w 316148"/>
              <a:gd name="connsiteY2" fmla="*/ 158074 h 316148"/>
              <a:gd name="connsiteX3" fmla="*/ 158074 w 316148"/>
              <a:gd name="connsiteY3" fmla="*/ 0 h 316148"/>
              <a:gd name="connsiteX4" fmla="*/ 316148 w 316148"/>
              <a:gd name="connsiteY4" fmla="*/ 158074 h 31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148" h="316148">
                <a:moveTo>
                  <a:pt x="316148" y="158074"/>
                </a:moveTo>
                <a:cubicBezTo>
                  <a:pt x="316148" y="245376"/>
                  <a:pt x="245376" y="316148"/>
                  <a:pt x="158074" y="316148"/>
                </a:cubicBezTo>
                <a:cubicBezTo>
                  <a:pt x="70772" y="316148"/>
                  <a:pt x="0" y="245376"/>
                  <a:pt x="0" y="158074"/>
                </a:cubicBezTo>
                <a:cubicBezTo>
                  <a:pt x="0" y="70772"/>
                  <a:pt x="70772" y="0"/>
                  <a:pt x="158074" y="0"/>
                </a:cubicBezTo>
                <a:cubicBezTo>
                  <a:pt x="245376" y="0"/>
                  <a:pt x="316148" y="70772"/>
                  <a:pt x="316148" y="158074"/>
                </a:cubicBezTo>
                <a:close/>
              </a:path>
            </a:pathLst>
          </a:custGeom>
          <a:solidFill>
            <a:srgbClr val="8E0BF4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810BDD">
                <a:alpha val="74902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45" name="任意多边形: 形状 47"/>
          <p:cNvSpPr/>
          <p:nvPr/>
        </p:nvSpPr>
        <p:spPr>
          <a:xfrm>
            <a:off x="436563" y="523875"/>
            <a:ext cx="347663" cy="349250"/>
          </a:xfrm>
          <a:custGeom>
            <a:avLst/>
            <a:gdLst>
              <a:gd name="connsiteX0" fmla="*/ 434704 w 434703"/>
              <a:gd name="connsiteY0" fmla="*/ 217352 h 434703"/>
              <a:gd name="connsiteX1" fmla="*/ 217352 w 434703"/>
              <a:gd name="connsiteY1" fmla="*/ 434704 h 434703"/>
              <a:gd name="connsiteX2" fmla="*/ 0 w 434703"/>
              <a:gd name="connsiteY2" fmla="*/ 217352 h 434703"/>
              <a:gd name="connsiteX3" fmla="*/ 217352 w 434703"/>
              <a:gd name="connsiteY3" fmla="*/ 0 h 434703"/>
              <a:gd name="connsiteX4" fmla="*/ 434704 w 434703"/>
              <a:gd name="connsiteY4" fmla="*/ 217352 h 43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703" h="434703">
                <a:moveTo>
                  <a:pt x="434704" y="217352"/>
                </a:moveTo>
                <a:cubicBezTo>
                  <a:pt x="434704" y="337392"/>
                  <a:pt x="337392" y="434704"/>
                  <a:pt x="217352" y="434704"/>
                </a:cubicBezTo>
                <a:cubicBezTo>
                  <a:pt x="97312" y="434704"/>
                  <a:pt x="0" y="337392"/>
                  <a:pt x="0" y="217352"/>
                </a:cubicBezTo>
                <a:cubicBezTo>
                  <a:pt x="0" y="97312"/>
                  <a:pt x="97312" y="0"/>
                  <a:pt x="217352" y="0"/>
                </a:cubicBezTo>
                <a:cubicBezTo>
                  <a:pt x="337392" y="0"/>
                  <a:pt x="434704" y="97312"/>
                  <a:pt x="434704" y="217352"/>
                </a:cubicBezTo>
                <a:close/>
              </a:path>
            </a:pathLst>
          </a:custGeom>
          <a:solidFill>
            <a:srgbClr val="FF9416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E68515">
                <a:alpha val="75000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80901" name="Shape 302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430530" y="1022985"/>
            <a:ext cx="101727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位置：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科研项目和人员模块导入功能。</a:t>
            </a:r>
          </a:p>
        </p:txBody>
      </p:sp>
      <p:sp>
        <p:nvSpPr>
          <p:cNvPr id="80902" name="Shape 302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430530" y="1303655"/>
            <a:ext cx="114623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适用模块：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科研项目基本信息和社科活动人员模块。</a:t>
            </a:r>
          </a:p>
          <a:p>
            <a:pPr>
              <a:lnSpc>
                <a:spcPct val="150000"/>
              </a:lnSpc>
            </a:pPr>
            <a:endParaRPr lang="zh-CN" altLang="zh-CN" sz="12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019425" y="551815"/>
            <a:ext cx="1458595" cy="336550"/>
          </a:xfrm>
          <a:prstGeom prst="roundRect">
            <a:avLst/>
          </a:prstGeom>
          <a:solidFill>
            <a:srgbClr val="63ABF8"/>
          </a:solidFill>
          <a:ln w="127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/>
            <a:r>
              <a:rPr lang="zh-CN" altLang="en-US" sz="1600" b="1" strike="noStrike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数据导入</a:t>
            </a:r>
          </a:p>
        </p:txBody>
      </p:sp>
      <p:sp>
        <p:nvSpPr>
          <p:cNvPr id="8" name="直角三角形 8"/>
          <p:cNvSpPr/>
          <p:nvPr/>
        </p:nvSpPr>
        <p:spPr>
          <a:xfrm flipH="1">
            <a:off x="10125075" y="4932363"/>
            <a:ext cx="2066925" cy="1925638"/>
          </a:xfrm>
          <a:custGeom>
            <a:avLst/>
            <a:gdLst>
              <a:gd name="connsiteX0" fmla="*/ 0 w 2066223"/>
              <a:gd name="connsiteY0" fmla="*/ 1925052 h 1925052"/>
              <a:gd name="connsiteX1" fmla="*/ 0 w 2066223"/>
              <a:gd name="connsiteY1" fmla="*/ 0 h 1925052"/>
              <a:gd name="connsiteX2" fmla="*/ 2066223 w 2066223"/>
              <a:gd name="connsiteY2" fmla="*/ 1925052 h 1925052"/>
              <a:gd name="connsiteX3" fmla="*/ 0 w 2066223"/>
              <a:gd name="connsiteY3" fmla="*/ 1925052 h 1925052"/>
              <a:gd name="connsiteX0-1" fmla="*/ 0 w 2066223"/>
              <a:gd name="connsiteY0-2" fmla="*/ 1925052 h 1925052"/>
              <a:gd name="connsiteX1-3" fmla="*/ 0 w 2066223"/>
              <a:gd name="connsiteY1-4" fmla="*/ 0 h 1925052"/>
              <a:gd name="connsiteX2-5" fmla="*/ 2066223 w 2066223"/>
              <a:gd name="connsiteY2-6" fmla="*/ 1925052 h 1925052"/>
              <a:gd name="connsiteX3-7" fmla="*/ 0 w 2066223"/>
              <a:gd name="connsiteY3-8" fmla="*/ 1925052 h 1925052"/>
              <a:gd name="connsiteX0-9" fmla="*/ 0 w 2066223"/>
              <a:gd name="connsiteY0-10" fmla="*/ 1925052 h 1925052"/>
              <a:gd name="connsiteX1-11" fmla="*/ 0 w 2066223"/>
              <a:gd name="connsiteY1-12" fmla="*/ 0 h 1925052"/>
              <a:gd name="connsiteX2-13" fmla="*/ 2066223 w 2066223"/>
              <a:gd name="connsiteY2-14" fmla="*/ 1925052 h 1925052"/>
              <a:gd name="connsiteX3-15" fmla="*/ 0 w 2066223"/>
              <a:gd name="connsiteY3-16" fmla="*/ 1925052 h 1925052"/>
              <a:gd name="connsiteX0-17" fmla="*/ 0 w 2066223"/>
              <a:gd name="connsiteY0-18" fmla="*/ 1925052 h 1925052"/>
              <a:gd name="connsiteX1-19" fmla="*/ 0 w 2066223"/>
              <a:gd name="connsiteY1-20" fmla="*/ 0 h 1925052"/>
              <a:gd name="connsiteX2-21" fmla="*/ 2066223 w 2066223"/>
              <a:gd name="connsiteY2-22" fmla="*/ 1925052 h 1925052"/>
              <a:gd name="connsiteX3-23" fmla="*/ 0 w 2066223"/>
              <a:gd name="connsiteY3-24" fmla="*/ 1925052 h 1925052"/>
              <a:gd name="connsiteX0-25" fmla="*/ 0 w 2066223"/>
              <a:gd name="connsiteY0-26" fmla="*/ 1925052 h 1925052"/>
              <a:gd name="connsiteX1-27" fmla="*/ 0 w 2066223"/>
              <a:gd name="connsiteY1-28" fmla="*/ 0 h 1925052"/>
              <a:gd name="connsiteX2-29" fmla="*/ 2066223 w 2066223"/>
              <a:gd name="connsiteY2-30" fmla="*/ 1925052 h 1925052"/>
              <a:gd name="connsiteX3-31" fmla="*/ 0 w 2066223"/>
              <a:gd name="connsiteY3-32" fmla="*/ 1925052 h 1925052"/>
              <a:gd name="connsiteX0-33" fmla="*/ 0 w 2066223"/>
              <a:gd name="connsiteY0-34" fmla="*/ 1925052 h 1925052"/>
              <a:gd name="connsiteX1-35" fmla="*/ 0 w 2066223"/>
              <a:gd name="connsiteY1-36" fmla="*/ 0 h 1925052"/>
              <a:gd name="connsiteX2-37" fmla="*/ 2066223 w 2066223"/>
              <a:gd name="connsiteY2-38" fmla="*/ 1925052 h 1925052"/>
              <a:gd name="connsiteX3-39" fmla="*/ 0 w 2066223"/>
              <a:gd name="connsiteY3-40" fmla="*/ 1925052 h 1925052"/>
              <a:gd name="connsiteX0-41" fmla="*/ 0 w 2066223"/>
              <a:gd name="connsiteY0-42" fmla="*/ 1925052 h 1925052"/>
              <a:gd name="connsiteX1-43" fmla="*/ 0 w 2066223"/>
              <a:gd name="connsiteY1-44" fmla="*/ 0 h 1925052"/>
              <a:gd name="connsiteX2-45" fmla="*/ 2066223 w 2066223"/>
              <a:gd name="connsiteY2-46" fmla="*/ 1925052 h 1925052"/>
              <a:gd name="connsiteX3-47" fmla="*/ 0 w 2066223"/>
              <a:gd name="connsiteY3-48" fmla="*/ 1925052 h 19250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66223" h="1925052">
                <a:moveTo>
                  <a:pt x="0" y="1925052"/>
                </a:moveTo>
                <a:lnTo>
                  <a:pt x="0" y="0"/>
                </a:lnTo>
                <a:cubicBezTo>
                  <a:pt x="332607" y="1017069"/>
                  <a:pt x="1040598" y="1620251"/>
                  <a:pt x="2066223" y="1925052"/>
                </a:cubicBezTo>
                <a:lnTo>
                  <a:pt x="0" y="1925052"/>
                </a:lnTo>
                <a:close/>
              </a:path>
            </a:pathLst>
          </a:custGeom>
          <a:solidFill>
            <a:srgbClr val="63A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2" name="Shape 302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430530" y="1576070"/>
            <a:ext cx="114623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更新匹配规则：</a:t>
            </a: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项目更新导入，根据</a:t>
            </a:r>
            <a:r>
              <a:rPr lang="zh-CN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项目名称、立项日期、负责人</a:t>
            </a: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唯一匹配到的项目执行更新操作；人员更新导入，根据</a:t>
            </a:r>
            <a:r>
              <a:rPr lang="zh-CN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姓名和出生日期</a:t>
            </a: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唯一匹配的人员执行更新操作。</a:t>
            </a:r>
          </a:p>
        </p:txBody>
      </p:sp>
      <p:pic>
        <p:nvPicPr>
          <p:cNvPr id="6" name="图片 5" descr="导入列表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975" y="2242820"/>
            <a:ext cx="9290050" cy="3600450"/>
          </a:xfrm>
          <a:prstGeom prst="rect">
            <a:avLst/>
          </a:prstGeom>
        </p:spPr>
      </p:pic>
      <p:pic>
        <p:nvPicPr>
          <p:cNvPr id="7" name="图片 6" descr="项目导入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8340" y="2272665"/>
            <a:ext cx="5168900" cy="4476750"/>
          </a:xfrm>
          <a:prstGeom prst="rect">
            <a:avLst/>
          </a:prstGeom>
        </p:spPr>
      </p:pic>
      <p:pic>
        <p:nvPicPr>
          <p:cNvPr id="11" name="图片 10" descr="导入更新结果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5825" y="3300730"/>
            <a:ext cx="2286000" cy="203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Box 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 txBox="1"/>
          <p:nvPr/>
        </p:nvSpPr>
        <p:spPr>
          <a:xfrm>
            <a:off x="3025775" y="1738313"/>
            <a:ext cx="5821680" cy="286131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18000" b="1">
                <a:solidFill>
                  <a:srgbClr val="EF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</a:p>
        </p:txBody>
      </p:sp>
      <p:cxnSp>
        <p:nvCxnSpPr>
          <p:cNvPr id="3" name="直接连接符 2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CxnSpPr/>
          <p:nvPr/>
        </p:nvCxnSpPr>
        <p:spPr>
          <a:xfrm>
            <a:off x="0" y="5776913"/>
            <a:ext cx="12192000" cy="0"/>
          </a:xfrm>
          <a:prstGeom prst="line">
            <a:avLst/>
          </a:prstGeom>
          <a:ln w="12700">
            <a:solidFill>
              <a:srgbClr val="EFEF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996" name="TextBox 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 txBox="1"/>
          <p:nvPr/>
        </p:nvSpPr>
        <p:spPr>
          <a:xfrm>
            <a:off x="3407411" y="2386013"/>
            <a:ext cx="5059680" cy="15684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zh-CN" altLang="en-US" sz="9600" b="1">
                <a:solidFill>
                  <a:srgbClr val="63AB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谢谢大家</a:t>
            </a:r>
          </a:p>
        </p:txBody>
      </p:sp>
      <p:sp>
        <p:nvSpPr>
          <p:cNvPr id="84997" name="TextBox 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 txBox="1"/>
          <p:nvPr/>
        </p:nvSpPr>
        <p:spPr>
          <a:xfrm>
            <a:off x="1041400" y="523875"/>
            <a:ext cx="37893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教育部科技统计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(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社科类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)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培训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（三）</a:t>
            </a:r>
          </a:p>
        </p:txBody>
      </p:sp>
      <p:sp>
        <p:nvSpPr>
          <p:cNvPr id="12" name="任意多边形: 形状 46"/>
          <p:cNvSpPr/>
          <p:nvPr/>
        </p:nvSpPr>
        <p:spPr>
          <a:xfrm>
            <a:off x="677863" y="715963"/>
            <a:ext cx="254000" cy="254000"/>
          </a:xfrm>
          <a:custGeom>
            <a:avLst/>
            <a:gdLst>
              <a:gd name="connsiteX0" fmla="*/ 316148 w 316148"/>
              <a:gd name="connsiteY0" fmla="*/ 158074 h 316148"/>
              <a:gd name="connsiteX1" fmla="*/ 158074 w 316148"/>
              <a:gd name="connsiteY1" fmla="*/ 316148 h 316148"/>
              <a:gd name="connsiteX2" fmla="*/ 0 w 316148"/>
              <a:gd name="connsiteY2" fmla="*/ 158074 h 316148"/>
              <a:gd name="connsiteX3" fmla="*/ 158074 w 316148"/>
              <a:gd name="connsiteY3" fmla="*/ 0 h 316148"/>
              <a:gd name="connsiteX4" fmla="*/ 316148 w 316148"/>
              <a:gd name="connsiteY4" fmla="*/ 158074 h 31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148" h="316148">
                <a:moveTo>
                  <a:pt x="316148" y="158074"/>
                </a:moveTo>
                <a:cubicBezTo>
                  <a:pt x="316148" y="245376"/>
                  <a:pt x="245376" y="316148"/>
                  <a:pt x="158074" y="316148"/>
                </a:cubicBezTo>
                <a:cubicBezTo>
                  <a:pt x="70772" y="316148"/>
                  <a:pt x="0" y="245376"/>
                  <a:pt x="0" y="158074"/>
                </a:cubicBezTo>
                <a:cubicBezTo>
                  <a:pt x="0" y="70772"/>
                  <a:pt x="70772" y="0"/>
                  <a:pt x="158074" y="0"/>
                </a:cubicBezTo>
                <a:cubicBezTo>
                  <a:pt x="245376" y="0"/>
                  <a:pt x="316148" y="70772"/>
                  <a:pt x="316148" y="158074"/>
                </a:cubicBezTo>
                <a:close/>
              </a:path>
            </a:pathLst>
          </a:custGeom>
          <a:solidFill>
            <a:srgbClr val="8E0BF4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810BDD">
                <a:alpha val="74902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13" name="任意多边形: 形状 47"/>
          <p:cNvSpPr/>
          <p:nvPr/>
        </p:nvSpPr>
        <p:spPr>
          <a:xfrm>
            <a:off x="436563" y="523875"/>
            <a:ext cx="347663" cy="349250"/>
          </a:xfrm>
          <a:custGeom>
            <a:avLst/>
            <a:gdLst>
              <a:gd name="connsiteX0" fmla="*/ 434704 w 434703"/>
              <a:gd name="connsiteY0" fmla="*/ 217352 h 434703"/>
              <a:gd name="connsiteX1" fmla="*/ 217352 w 434703"/>
              <a:gd name="connsiteY1" fmla="*/ 434704 h 434703"/>
              <a:gd name="connsiteX2" fmla="*/ 0 w 434703"/>
              <a:gd name="connsiteY2" fmla="*/ 217352 h 434703"/>
              <a:gd name="connsiteX3" fmla="*/ 217352 w 434703"/>
              <a:gd name="connsiteY3" fmla="*/ 0 h 434703"/>
              <a:gd name="connsiteX4" fmla="*/ 434704 w 434703"/>
              <a:gd name="connsiteY4" fmla="*/ 217352 h 43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703" h="434703">
                <a:moveTo>
                  <a:pt x="434704" y="217352"/>
                </a:moveTo>
                <a:cubicBezTo>
                  <a:pt x="434704" y="337392"/>
                  <a:pt x="337392" y="434704"/>
                  <a:pt x="217352" y="434704"/>
                </a:cubicBezTo>
                <a:cubicBezTo>
                  <a:pt x="97312" y="434704"/>
                  <a:pt x="0" y="337392"/>
                  <a:pt x="0" y="217352"/>
                </a:cubicBezTo>
                <a:cubicBezTo>
                  <a:pt x="0" y="97312"/>
                  <a:pt x="97312" y="0"/>
                  <a:pt x="217352" y="0"/>
                </a:cubicBezTo>
                <a:cubicBezTo>
                  <a:pt x="337392" y="0"/>
                  <a:pt x="434704" y="97312"/>
                  <a:pt x="434704" y="217352"/>
                </a:cubicBezTo>
                <a:close/>
              </a:path>
            </a:pathLst>
          </a:custGeom>
          <a:solidFill>
            <a:srgbClr val="FF9416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E68515">
                <a:alpha val="75000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pic>
        <p:nvPicPr>
          <p:cNvPr id="85000" name="图片 40" descr="logo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763" y="2279650"/>
            <a:ext cx="684212" cy="493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2" name="矩形 41"/>
          <p:cNvSpPr/>
          <p:nvPr/>
        </p:nvSpPr>
        <p:spPr>
          <a:xfrm>
            <a:off x="0" y="5776913"/>
            <a:ext cx="12192000" cy="1081088"/>
          </a:xfrm>
          <a:prstGeom prst="rect">
            <a:avLst/>
          </a:prstGeom>
          <a:solidFill>
            <a:srgbClr val="63A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rgbClr val="63ABF8"/>
              </a:solidFill>
            </a:endParaRPr>
          </a:p>
        </p:txBody>
      </p:sp>
      <p:sp>
        <p:nvSpPr>
          <p:cNvPr id="85002" name="文本框 2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 txBox="1"/>
          <p:nvPr/>
        </p:nvSpPr>
        <p:spPr>
          <a:xfrm>
            <a:off x="3810000" y="6154738"/>
            <a:ext cx="1038225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dist"/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2025.11</a:t>
            </a:r>
          </a:p>
        </p:txBody>
      </p:sp>
      <p:sp>
        <p:nvSpPr>
          <p:cNvPr id="85003" name="文本框 14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 txBox="1"/>
          <p:nvPr/>
        </p:nvSpPr>
        <p:spPr>
          <a:xfrm>
            <a:off x="5038725" y="6148388"/>
            <a:ext cx="3348038" cy="3381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dist"/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中国高校人文社会科学信息网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3021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4524375" y="4011613"/>
            <a:ext cx="858838" cy="2460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zh-CN" sz="10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INVENT</a:t>
            </a:r>
          </a:p>
        </p:txBody>
      </p:sp>
      <p:sp>
        <p:nvSpPr>
          <p:cNvPr id="15363" name="Shape 3028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7292975" y="4008438"/>
            <a:ext cx="858838" cy="254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zh-CN" sz="10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PRODUCE</a:t>
            </a:r>
          </a:p>
        </p:txBody>
      </p:sp>
      <p:sp>
        <p:nvSpPr>
          <p:cNvPr id="15364" name="Shape 3042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8605838" y="4008438"/>
            <a:ext cx="995362" cy="254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zh-CN" sz="10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MARKETING</a:t>
            </a:r>
          </a:p>
        </p:txBody>
      </p:sp>
      <p:sp>
        <p:nvSpPr>
          <p:cNvPr id="15365" name="Shape 3049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5911850" y="4011613"/>
            <a:ext cx="858838" cy="2460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zh-CN" sz="10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DEVELOP</a:t>
            </a:r>
          </a:p>
        </p:txBody>
      </p:sp>
      <p:sp>
        <p:nvSpPr>
          <p:cNvPr id="15366" name="Freeform 211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>
            <a:spLocks noEditPoints="1"/>
          </p:cNvSpPr>
          <p:nvPr/>
        </p:nvSpPr>
        <p:spPr>
          <a:xfrm>
            <a:off x="4824413" y="3665538"/>
            <a:ext cx="260350" cy="244475"/>
          </a:xfrm>
          <a:custGeom>
            <a:avLst/>
            <a:gdLst/>
            <a:ahLst/>
            <a:cxnLst>
              <a:cxn ang="0">
                <a:pos x="148293" y="0"/>
              </a:cxn>
              <a:cxn ang="0">
                <a:pos x="148293" y="0"/>
              </a:cxn>
              <a:cxn ang="0">
                <a:pos x="41522" y="41561"/>
              </a:cxn>
              <a:cxn ang="0">
                <a:pos x="47453" y="83122"/>
              </a:cxn>
              <a:cxn ang="0">
                <a:pos x="0" y="136558"/>
              </a:cxn>
              <a:cxn ang="0">
                <a:pos x="59317" y="178119"/>
              </a:cxn>
              <a:cxn ang="0">
                <a:pos x="130498" y="148432"/>
              </a:cxn>
              <a:cxn ang="0">
                <a:pos x="130498" y="136558"/>
              </a:cxn>
              <a:cxn ang="0">
                <a:pos x="148293" y="118746"/>
              </a:cxn>
              <a:cxn ang="0">
                <a:pos x="166088" y="136558"/>
              </a:cxn>
              <a:cxn ang="0">
                <a:pos x="148293" y="160307"/>
              </a:cxn>
              <a:cxn ang="0">
                <a:pos x="65249" y="201868"/>
              </a:cxn>
              <a:cxn ang="0">
                <a:pos x="65249" y="207806"/>
              </a:cxn>
              <a:cxn ang="0">
                <a:pos x="148293" y="243430"/>
              </a:cxn>
              <a:cxn ang="0">
                <a:pos x="148293" y="243430"/>
              </a:cxn>
              <a:cxn ang="0">
                <a:pos x="231337" y="207806"/>
              </a:cxn>
              <a:cxn ang="0">
                <a:pos x="255064" y="41561"/>
              </a:cxn>
              <a:cxn ang="0">
                <a:pos x="148293" y="0"/>
              </a:cxn>
              <a:cxn ang="0">
                <a:pos x="23726" y="130620"/>
              </a:cxn>
              <a:cxn ang="0">
                <a:pos x="47453" y="100934"/>
              </a:cxn>
              <a:cxn ang="0">
                <a:pos x="59317" y="160307"/>
              </a:cxn>
              <a:cxn ang="0">
                <a:pos x="23726" y="130620"/>
              </a:cxn>
              <a:cxn ang="0">
                <a:pos x="148293" y="71247"/>
              </a:cxn>
              <a:cxn ang="0">
                <a:pos x="59317" y="47498"/>
              </a:cxn>
              <a:cxn ang="0">
                <a:pos x="148293" y="23749"/>
              </a:cxn>
              <a:cxn ang="0">
                <a:pos x="231337" y="47498"/>
              </a:cxn>
              <a:cxn ang="0">
                <a:pos x="148293" y="71247"/>
              </a:cxn>
            </a:cxnLst>
            <a:rect l="0" t="0" r="0" b="0"/>
            <a:pathLst>
              <a:path w="44" h="41"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13" y="0"/>
                  <a:pt x="6" y="4"/>
                  <a:pt x="7" y="7"/>
                </a:cubicBezTo>
                <a:cubicBezTo>
                  <a:pt x="7" y="8"/>
                  <a:pt x="7" y="11"/>
                  <a:pt x="8" y="14"/>
                </a:cubicBezTo>
                <a:cubicBezTo>
                  <a:pt x="2" y="16"/>
                  <a:pt x="0" y="20"/>
                  <a:pt x="0" y="23"/>
                </a:cubicBezTo>
                <a:cubicBezTo>
                  <a:pt x="1" y="26"/>
                  <a:pt x="4" y="30"/>
                  <a:pt x="10" y="30"/>
                </a:cubicBezTo>
                <a:cubicBezTo>
                  <a:pt x="14" y="31"/>
                  <a:pt x="19" y="29"/>
                  <a:pt x="22" y="25"/>
                </a:cubicBezTo>
                <a:cubicBezTo>
                  <a:pt x="22" y="24"/>
                  <a:pt x="22" y="24"/>
                  <a:pt x="22" y="23"/>
                </a:cubicBezTo>
                <a:cubicBezTo>
                  <a:pt x="22" y="21"/>
                  <a:pt x="23" y="20"/>
                  <a:pt x="25" y="20"/>
                </a:cubicBezTo>
                <a:cubicBezTo>
                  <a:pt x="27" y="20"/>
                  <a:pt x="28" y="21"/>
                  <a:pt x="28" y="23"/>
                </a:cubicBezTo>
                <a:cubicBezTo>
                  <a:pt x="28" y="25"/>
                  <a:pt x="27" y="26"/>
                  <a:pt x="25" y="27"/>
                </a:cubicBezTo>
                <a:cubicBezTo>
                  <a:pt x="21" y="31"/>
                  <a:pt x="16" y="34"/>
                  <a:pt x="11" y="34"/>
                </a:cubicBezTo>
                <a:cubicBezTo>
                  <a:pt x="11" y="34"/>
                  <a:pt x="11" y="35"/>
                  <a:pt x="11" y="35"/>
                </a:cubicBezTo>
                <a:cubicBezTo>
                  <a:pt x="11" y="36"/>
                  <a:pt x="16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33" y="41"/>
                  <a:pt x="39" y="36"/>
                  <a:pt x="39" y="35"/>
                </a:cubicBezTo>
                <a:cubicBezTo>
                  <a:pt x="39" y="34"/>
                  <a:pt x="43" y="11"/>
                  <a:pt x="43" y="7"/>
                </a:cubicBezTo>
                <a:cubicBezTo>
                  <a:pt x="44" y="4"/>
                  <a:pt x="36" y="0"/>
                  <a:pt x="25" y="0"/>
                </a:cubicBezTo>
                <a:close/>
                <a:moveTo>
                  <a:pt x="4" y="22"/>
                </a:moveTo>
                <a:cubicBezTo>
                  <a:pt x="3" y="21"/>
                  <a:pt x="5" y="19"/>
                  <a:pt x="8" y="17"/>
                </a:cubicBezTo>
                <a:cubicBezTo>
                  <a:pt x="9" y="20"/>
                  <a:pt x="9" y="24"/>
                  <a:pt x="10" y="27"/>
                </a:cubicBezTo>
                <a:cubicBezTo>
                  <a:pt x="6" y="26"/>
                  <a:pt x="4" y="24"/>
                  <a:pt x="4" y="22"/>
                </a:cubicBezTo>
                <a:close/>
                <a:moveTo>
                  <a:pt x="25" y="12"/>
                </a:moveTo>
                <a:cubicBezTo>
                  <a:pt x="16" y="12"/>
                  <a:pt x="10" y="9"/>
                  <a:pt x="10" y="8"/>
                </a:cubicBezTo>
                <a:cubicBezTo>
                  <a:pt x="10" y="7"/>
                  <a:pt x="16" y="4"/>
                  <a:pt x="25" y="4"/>
                </a:cubicBezTo>
                <a:cubicBezTo>
                  <a:pt x="33" y="4"/>
                  <a:pt x="39" y="7"/>
                  <a:pt x="39" y="8"/>
                </a:cubicBezTo>
                <a:cubicBezTo>
                  <a:pt x="39" y="9"/>
                  <a:pt x="33" y="12"/>
                  <a:pt x="25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67" name="TextBox 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 txBox="1"/>
          <p:nvPr/>
        </p:nvSpPr>
        <p:spPr>
          <a:xfrm>
            <a:off x="1041400" y="523875"/>
            <a:ext cx="20113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系统的访问与登陆</a:t>
            </a:r>
          </a:p>
        </p:txBody>
      </p:sp>
      <p:sp>
        <p:nvSpPr>
          <p:cNvPr id="44" name="任意多边形: 形状 46"/>
          <p:cNvSpPr/>
          <p:nvPr/>
        </p:nvSpPr>
        <p:spPr>
          <a:xfrm>
            <a:off x="677863" y="715963"/>
            <a:ext cx="254000" cy="254000"/>
          </a:xfrm>
          <a:custGeom>
            <a:avLst/>
            <a:gdLst>
              <a:gd name="connsiteX0" fmla="*/ 316148 w 316148"/>
              <a:gd name="connsiteY0" fmla="*/ 158074 h 316148"/>
              <a:gd name="connsiteX1" fmla="*/ 158074 w 316148"/>
              <a:gd name="connsiteY1" fmla="*/ 316148 h 316148"/>
              <a:gd name="connsiteX2" fmla="*/ 0 w 316148"/>
              <a:gd name="connsiteY2" fmla="*/ 158074 h 316148"/>
              <a:gd name="connsiteX3" fmla="*/ 158074 w 316148"/>
              <a:gd name="connsiteY3" fmla="*/ 0 h 316148"/>
              <a:gd name="connsiteX4" fmla="*/ 316148 w 316148"/>
              <a:gd name="connsiteY4" fmla="*/ 158074 h 31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148" h="316148">
                <a:moveTo>
                  <a:pt x="316148" y="158074"/>
                </a:moveTo>
                <a:cubicBezTo>
                  <a:pt x="316148" y="245376"/>
                  <a:pt x="245376" y="316148"/>
                  <a:pt x="158074" y="316148"/>
                </a:cubicBezTo>
                <a:cubicBezTo>
                  <a:pt x="70772" y="316148"/>
                  <a:pt x="0" y="245376"/>
                  <a:pt x="0" y="158074"/>
                </a:cubicBezTo>
                <a:cubicBezTo>
                  <a:pt x="0" y="70772"/>
                  <a:pt x="70772" y="0"/>
                  <a:pt x="158074" y="0"/>
                </a:cubicBezTo>
                <a:cubicBezTo>
                  <a:pt x="245376" y="0"/>
                  <a:pt x="316148" y="70772"/>
                  <a:pt x="316148" y="158074"/>
                </a:cubicBezTo>
                <a:close/>
              </a:path>
            </a:pathLst>
          </a:custGeom>
          <a:solidFill>
            <a:srgbClr val="8E0BF4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810BDD">
                <a:alpha val="74902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45" name="任意多边形: 形状 47"/>
          <p:cNvSpPr/>
          <p:nvPr/>
        </p:nvSpPr>
        <p:spPr>
          <a:xfrm>
            <a:off x="436563" y="523875"/>
            <a:ext cx="347663" cy="349250"/>
          </a:xfrm>
          <a:custGeom>
            <a:avLst/>
            <a:gdLst>
              <a:gd name="connsiteX0" fmla="*/ 434704 w 434703"/>
              <a:gd name="connsiteY0" fmla="*/ 217352 h 434703"/>
              <a:gd name="connsiteX1" fmla="*/ 217352 w 434703"/>
              <a:gd name="connsiteY1" fmla="*/ 434704 h 434703"/>
              <a:gd name="connsiteX2" fmla="*/ 0 w 434703"/>
              <a:gd name="connsiteY2" fmla="*/ 217352 h 434703"/>
              <a:gd name="connsiteX3" fmla="*/ 217352 w 434703"/>
              <a:gd name="connsiteY3" fmla="*/ 0 h 434703"/>
              <a:gd name="connsiteX4" fmla="*/ 434704 w 434703"/>
              <a:gd name="connsiteY4" fmla="*/ 217352 h 43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703" h="434703">
                <a:moveTo>
                  <a:pt x="434704" y="217352"/>
                </a:moveTo>
                <a:cubicBezTo>
                  <a:pt x="434704" y="337392"/>
                  <a:pt x="337392" y="434704"/>
                  <a:pt x="217352" y="434704"/>
                </a:cubicBezTo>
                <a:cubicBezTo>
                  <a:pt x="97312" y="434704"/>
                  <a:pt x="0" y="337392"/>
                  <a:pt x="0" y="217352"/>
                </a:cubicBezTo>
                <a:cubicBezTo>
                  <a:pt x="0" y="97312"/>
                  <a:pt x="97312" y="0"/>
                  <a:pt x="217352" y="0"/>
                </a:cubicBezTo>
                <a:cubicBezTo>
                  <a:pt x="337392" y="0"/>
                  <a:pt x="434704" y="97312"/>
                  <a:pt x="434704" y="217352"/>
                </a:cubicBezTo>
                <a:close/>
              </a:path>
            </a:pathLst>
          </a:custGeom>
          <a:solidFill>
            <a:srgbClr val="FF9416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E68515">
                <a:alpha val="75000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grpSp>
        <p:nvGrpSpPr>
          <p:cNvPr id="15370" name="组合 67"/>
          <p:cNvGrpSpPr/>
          <p:nvPr/>
        </p:nvGrpSpPr>
        <p:grpSpPr>
          <a:xfrm>
            <a:off x="455613" y="1303338"/>
            <a:ext cx="11436350" cy="4960937"/>
            <a:chOff x="717" y="2052"/>
            <a:chExt cx="18011" cy="7814"/>
          </a:xfrm>
        </p:grpSpPr>
        <p:pic>
          <p:nvPicPr>
            <p:cNvPr id="15371" name="图片 45" descr="C:\Users\特立独行的猫i\Desktop\图片1.png图片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54" y="2576"/>
              <a:ext cx="11474" cy="6778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5372" name="组合 65"/>
            <p:cNvGrpSpPr/>
            <p:nvPr/>
          </p:nvGrpSpPr>
          <p:grpSpPr>
            <a:xfrm>
              <a:off x="717" y="2052"/>
              <a:ext cx="5918" cy="7814"/>
              <a:chOff x="717" y="2052"/>
              <a:chExt cx="5918" cy="7814"/>
            </a:xfrm>
          </p:grpSpPr>
          <p:grpSp>
            <p:nvGrpSpPr>
              <p:cNvPr id="15373" name="组合 59"/>
              <p:cNvGrpSpPr/>
              <p:nvPr/>
            </p:nvGrpSpPr>
            <p:grpSpPr>
              <a:xfrm>
                <a:off x="717" y="2052"/>
                <a:ext cx="5918" cy="2160"/>
                <a:chOff x="687" y="2262"/>
                <a:chExt cx="5918" cy="2160"/>
              </a:xfrm>
            </p:grpSpPr>
            <p:sp>
              <p:nvSpPr>
                <p:cNvPr id="34" name="Shape 5243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    <p:cNvSpPr/>
                <p:nvPr/>
              </p:nvSpPr>
              <p:spPr>
                <a:xfrm>
                  <a:off x="687" y="3170"/>
                  <a:ext cx="5918" cy="1252"/>
                </a:xfrm>
                <a:prstGeom prst="roundRect">
                  <a:avLst>
                    <a:gd name="adj" fmla="val 2250"/>
                  </a:avLst>
                </a:prstGeom>
                <a:solidFill>
                  <a:schemeClr val="bg1"/>
                </a:solidFill>
                <a:ln w="12700">
                  <a:solidFill>
                    <a:schemeClr val="bg2"/>
                  </a:solidFill>
                  <a:miter lim="400000"/>
                </a:ln>
                <a:effectLst/>
              </p:spPr>
              <p:txBody>
                <a:bodyPr lIns="38100" tIns="38100" rIns="38100" bIns="38100" anchor="ctr"/>
                <a:lstStyle/>
                <a:p>
                  <a:pPr algn="ctr" fontAlgn="auto"/>
                  <a:endParaRPr sz="1200" strike="noStrike" spc="24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375" name="Shape 302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    <p:cNvSpPr/>
                <p:nvPr/>
              </p:nvSpPr>
              <p:spPr>
                <a:xfrm>
                  <a:off x="848" y="3405"/>
                  <a:ext cx="5757" cy="6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 anchorCtr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400" dirty="0">
                      <a:solidFill>
                        <a:srgbClr val="80808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宋体" panose="02010600030101010101" pitchFamily="2" charset="-122"/>
                    </a:rPr>
                    <a:t>系统登录地址为：https://stat.sinoss.net/</a:t>
                  </a:r>
                </a:p>
              </p:txBody>
            </p:sp>
            <p:sp>
              <p:nvSpPr>
                <p:cNvPr id="49" name="椭圆 48"/>
                <p:cNvSpPr/>
                <p:nvPr/>
              </p:nvSpPr>
              <p:spPr>
                <a:xfrm>
                  <a:off x="687" y="2262"/>
                  <a:ext cx="673" cy="673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/>
                  <a:r>
                    <a:rPr lang="en-US" altLang="zh-CN" sz="1600" b="1" strike="noStrike" noProof="1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1</a:t>
                  </a:r>
                </a:p>
              </p:txBody>
            </p:sp>
            <p:sp>
              <p:nvSpPr>
                <p:cNvPr id="15377" name="TextBox 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    <p:cNvSpPr txBox="1"/>
                <p:nvPr/>
              </p:nvSpPr>
              <p:spPr>
                <a:xfrm>
                  <a:off x="1476" y="2333"/>
                  <a:ext cx="1568" cy="5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 anchorCtr="0">
                  <a:spAutoFit/>
                </a:bodyPr>
                <a:lstStyle/>
                <a:p>
                  <a:r>
                    <a:rPr lang="zh-CN" altLang="en-US" sz="1600" dirty="0">
                      <a:solidFill>
                        <a:srgbClr val="76717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宋体" panose="02010600030101010101" pitchFamily="2" charset="-122"/>
                    </a:rPr>
                    <a:t>系统地址</a:t>
                  </a:r>
                </a:p>
              </p:txBody>
            </p:sp>
          </p:grpSp>
          <p:grpSp>
            <p:nvGrpSpPr>
              <p:cNvPr id="15378" name="组合 58"/>
              <p:cNvGrpSpPr/>
              <p:nvPr/>
            </p:nvGrpSpPr>
            <p:grpSpPr>
              <a:xfrm>
                <a:off x="717" y="4617"/>
                <a:ext cx="5918" cy="2160"/>
                <a:chOff x="687" y="4932"/>
                <a:chExt cx="5918" cy="2160"/>
              </a:xfrm>
            </p:grpSpPr>
            <p:sp>
              <p:nvSpPr>
                <p:cNvPr id="51" name="Shape 5243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    <p:cNvSpPr/>
                <p:nvPr/>
              </p:nvSpPr>
              <p:spPr>
                <a:xfrm>
                  <a:off x="687" y="5840"/>
                  <a:ext cx="5918" cy="1252"/>
                </a:xfrm>
                <a:prstGeom prst="roundRect">
                  <a:avLst>
                    <a:gd name="adj" fmla="val 2250"/>
                  </a:avLst>
                </a:prstGeom>
                <a:solidFill>
                  <a:schemeClr val="bg1"/>
                </a:solidFill>
                <a:ln w="12700">
                  <a:solidFill>
                    <a:srgbClr val="63ABF8"/>
                  </a:solidFill>
                  <a:miter lim="400000"/>
                </a:ln>
                <a:effectLst/>
              </p:spPr>
              <p:txBody>
                <a:bodyPr lIns="38100" tIns="38100" rIns="38100" bIns="38100" anchor="ctr"/>
                <a:lstStyle/>
                <a:p>
                  <a:pPr algn="ctr" fontAlgn="auto"/>
                  <a:endParaRPr sz="1200" strike="noStrike" spc="24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380" name="Shape 302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    <p:cNvSpPr/>
                <p:nvPr/>
              </p:nvSpPr>
              <p:spPr>
                <a:xfrm>
                  <a:off x="818" y="5865"/>
                  <a:ext cx="5757" cy="116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 anchorCtr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400" b="1" dirty="0">
                      <a:solidFill>
                        <a:srgbClr val="40404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宋体" panose="02010600030101010101" pitchFamily="2" charset="-122"/>
                    </a:rPr>
                    <a:t>登录后选择学校所在</a:t>
                  </a:r>
                  <a:r>
                    <a:rPr lang="en-US" altLang="zh-CN" sz="1400" dirty="0">
                      <a:solidFill>
                        <a:schemeClr val="accent2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宋体" panose="02010600030101010101" pitchFamily="2" charset="-122"/>
                    </a:rPr>
                    <a:t> </a:t>
                  </a:r>
                  <a:r>
                    <a:rPr lang="zh-CN" altLang="en-US" sz="1400" b="1" dirty="0">
                      <a:solidFill>
                        <a:srgbClr val="63ABF8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宋体" panose="02010600030101010101" pitchFamily="2" charset="-122"/>
                    </a:rPr>
                    <a:t>省份，查找并选择学校</a:t>
                  </a:r>
                  <a:r>
                    <a:rPr lang="zh-CN" altLang="en-US" sz="1400" b="1" dirty="0">
                      <a:solidFill>
                        <a:srgbClr val="40404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宋体" panose="02010600030101010101" pitchFamily="2" charset="-122"/>
                    </a:rPr>
                    <a:t>名称进去学校登录页面；</a:t>
                  </a:r>
                </a:p>
              </p:txBody>
            </p:sp>
            <p:sp>
              <p:nvSpPr>
                <p:cNvPr id="53" name="椭圆 52"/>
                <p:cNvSpPr/>
                <p:nvPr/>
              </p:nvSpPr>
              <p:spPr>
                <a:xfrm>
                  <a:off x="687" y="4932"/>
                  <a:ext cx="673" cy="673"/>
                </a:xfrm>
                <a:prstGeom prst="ellipse">
                  <a:avLst/>
                </a:prstGeom>
                <a:solidFill>
                  <a:srgbClr val="63ABF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/>
                  <a:r>
                    <a:rPr lang="en-US" altLang="zh-CN" sz="1600" b="1" strike="noStrike" noProof="1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</a:t>
                  </a:r>
                </a:p>
              </p:txBody>
            </p:sp>
            <p:sp>
              <p:nvSpPr>
                <p:cNvPr id="15382" name="TextBox 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    <p:cNvSpPr txBox="1"/>
                <p:nvPr/>
              </p:nvSpPr>
              <p:spPr>
                <a:xfrm>
                  <a:off x="1476" y="5003"/>
                  <a:ext cx="1248" cy="5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 anchorCtr="0">
                  <a:spAutoFit/>
                </a:bodyPr>
                <a:lstStyle/>
                <a:p>
                  <a:r>
                    <a:rPr lang="zh-CN" altLang="en-US" sz="1600" b="1" dirty="0">
                      <a:solidFill>
                        <a:srgbClr val="63ABF8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宋体" panose="02010600030101010101" pitchFamily="2" charset="-122"/>
                    </a:rPr>
                    <a:t>登陆后</a:t>
                  </a:r>
                </a:p>
              </p:txBody>
            </p:sp>
          </p:grpSp>
          <p:grpSp>
            <p:nvGrpSpPr>
              <p:cNvPr id="15383" name="组合 60"/>
              <p:cNvGrpSpPr/>
              <p:nvPr/>
            </p:nvGrpSpPr>
            <p:grpSpPr>
              <a:xfrm>
                <a:off x="717" y="7212"/>
                <a:ext cx="5918" cy="2654"/>
                <a:chOff x="687" y="4932"/>
                <a:chExt cx="5918" cy="2654"/>
              </a:xfrm>
            </p:grpSpPr>
            <p:sp>
              <p:nvSpPr>
                <p:cNvPr id="62" name="Shape 5243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    <p:cNvSpPr/>
                <p:nvPr/>
              </p:nvSpPr>
              <p:spPr>
                <a:xfrm>
                  <a:off x="687" y="5840"/>
                  <a:ext cx="5918" cy="1746"/>
                </a:xfrm>
                <a:prstGeom prst="roundRect">
                  <a:avLst>
                    <a:gd name="adj" fmla="val 2250"/>
                  </a:avLst>
                </a:prstGeom>
                <a:solidFill>
                  <a:schemeClr val="bg1"/>
                </a:solidFill>
                <a:ln w="12700">
                  <a:solidFill>
                    <a:schemeClr val="bg2"/>
                  </a:solidFill>
                  <a:miter lim="400000"/>
                </a:ln>
                <a:effectLst/>
              </p:spPr>
              <p:txBody>
                <a:bodyPr lIns="38100" tIns="38100" rIns="38100" bIns="38100" anchor="ctr"/>
                <a:lstStyle/>
                <a:p>
                  <a:pPr algn="ctr" fontAlgn="auto"/>
                  <a:endParaRPr sz="1200" strike="noStrike" spc="24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385" name="Shape 302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    <p:cNvSpPr/>
                <p:nvPr/>
              </p:nvSpPr>
              <p:spPr>
                <a:xfrm>
                  <a:off x="818" y="5865"/>
                  <a:ext cx="5757" cy="16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 anchorCtr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zh-CN" sz="1400" dirty="0">
                      <a:solidFill>
                        <a:srgbClr val="80808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宋体" panose="02010600030101010101" pitchFamily="2" charset="-122"/>
                    </a:rPr>
                    <a:t>学校及省厅用户名密码为去年登录的用户名和密码，学校用户忘记密码可以找省厅管理员重置密码。</a:t>
                  </a:r>
                  <a:endParaRPr lang="zh-CN" altLang="zh-CN" sz="1400" b="1" dirty="0">
                    <a:solidFill>
                      <a:srgbClr val="80808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4" name="椭圆 63"/>
                <p:cNvSpPr/>
                <p:nvPr/>
              </p:nvSpPr>
              <p:spPr>
                <a:xfrm>
                  <a:off x="687" y="4932"/>
                  <a:ext cx="673" cy="673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/>
                  <a:r>
                    <a:rPr lang="en-US" altLang="zh-CN" sz="1600" b="1" strike="noStrike" noProof="1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3</a:t>
                  </a:r>
                </a:p>
              </p:txBody>
            </p:sp>
            <p:sp>
              <p:nvSpPr>
                <p:cNvPr id="15387" name="TextBox 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    <p:cNvSpPr txBox="1"/>
                <p:nvPr/>
              </p:nvSpPr>
              <p:spPr>
                <a:xfrm>
                  <a:off x="1476" y="5003"/>
                  <a:ext cx="1888" cy="5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 anchorCtr="0">
                  <a:spAutoFit/>
                </a:bodyPr>
                <a:lstStyle/>
                <a:p>
                  <a:r>
                    <a:rPr lang="zh-CN" altLang="en-US" sz="1600" dirty="0">
                      <a:solidFill>
                        <a:srgbClr val="76717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宋体" panose="02010600030101010101" pitchFamily="2" charset="-122"/>
                    </a:rPr>
                    <a:t>用户名密码</a:t>
                  </a:r>
                </a:p>
              </p:txBody>
            </p:sp>
          </p:grpSp>
        </p:grpSp>
      </p:grpSp>
      <p:sp>
        <p:nvSpPr>
          <p:cNvPr id="2" name="直角三角形 8"/>
          <p:cNvSpPr/>
          <p:nvPr/>
        </p:nvSpPr>
        <p:spPr>
          <a:xfrm flipH="1">
            <a:off x="10125075" y="4932363"/>
            <a:ext cx="2066925" cy="1925638"/>
          </a:xfrm>
          <a:custGeom>
            <a:avLst/>
            <a:gdLst>
              <a:gd name="connsiteX0" fmla="*/ 0 w 2066223"/>
              <a:gd name="connsiteY0" fmla="*/ 1925052 h 1925052"/>
              <a:gd name="connsiteX1" fmla="*/ 0 w 2066223"/>
              <a:gd name="connsiteY1" fmla="*/ 0 h 1925052"/>
              <a:gd name="connsiteX2" fmla="*/ 2066223 w 2066223"/>
              <a:gd name="connsiteY2" fmla="*/ 1925052 h 1925052"/>
              <a:gd name="connsiteX3" fmla="*/ 0 w 2066223"/>
              <a:gd name="connsiteY3" fmla="*/ 1925052 h 1925052"/>
              <a:gd name="connsiteX0-1" fmla="*/ 0 w 2066223"/>
              <a:gd name="connsiteY0-2" fmla="*/ 1925052 h 1925052"/>
              <a:gd name="connsiteX1-3" fmla="*/ 0 w 2066223"/>
              <a:gd name="connsiteY1-4" fmla="*/ 0 h 1925052"/>
              <a:gd name="connsiteX2-5" fmla="*/ 2066223 w 2066223"/>
              <a:gd name="connsiteY2-6" fmla="*/ 1925052 h 1925052"/>
              <a:gd name="connsiteX3-7" fmla="*/ 0 w 2066223"/>
              <a:gd name="connsiteY3-8" fmla="*/ 1925052 h 1925052"/>
              <a:gd name="connsiteX0-9" fmla="*/ 0 w 2066223"/>
              <a:gd name="connsiteY0-10" fmla="*/ 1925052 h 1925052"/>
              <a:gd name="connsiteX1-11" fmla="*/ 0 w 2066223"/>
              <a:gd name="connsiteY1-12" fmla="*/ 0 h 1925052"/>
              <a:gd name="connsiteX2-13" fmla="*/ 2066223 w 2066223"/>
              <a:gd name="connsiteY2-14" fmla="*/ 1925052 h 1925052"/>
              <a:gd name="connsiteX3-15" fmla="*/ 0 w 2066223"/>
              <a:gd name="connsiteY3-16" fmla="*/ 1925052 h 1925052"/>
              <a:gd name="connsiteX0-17" fmla="*/ 0 w 2066223"/>
              <a:gd name="connsiteY0-18" fmla="*/ 1925052 h 1925052"/>
              <a:gd name="connsiteX1-19" fmla="*/ 0 w 2066223"/>
              <a:gd name="connsiteY1-20" fmla="*/ 0 h 1925052"/>
              <a:gd name="connsiteX2-21" fmla="*/ 2066223 w 2066223"/>
              <a:gd name="connsiteY2-22" fmla="*/ 1925052 h 1925052"/>
              <a:gd name="connsiteX3-23" fmla="*/ 0 w 2066223"/>
              <a:gd name="connsiteY3-24" fmla="*/ 1925052 h 1925052"/>
              <a:gd name="connsiteX0-25" fmla="*/ 0 w 2066223"/>
              <a:gd name="connsiteY0-26" fmla="*/ 1925052 h 1925052"/>
              <a:gd name="connsiteX1-27" fmla="*/ 0 w 2066223"/>
              <a:gd name="connsiteY1-28" fmla="*/ 0 h 1925052"/>
              <a:gd name="connsiteX2-29" fmla="*/ 2066223 w 2066223"/>
              <a:gd name="connsiteY2-30" fmla="*/ 1925052 h 1925052"/>
              <a:gd name="connsiteX3-31" fmla="*/ 0 w 2066223"/>
              <a:gd name="connsiteY3-32" fmla="*/ 1925052 h 1925052"/>
              <a:gd name="connsiteX0-33" fmla="*/ 0 w 2066223"/>
              <a:gd name="connsiteY0-34" fmla="*/ 1925052 h 1925052"/>
              <a:gd name="connsiteX1-35" fmla="*/ 0 w 2066223"/>
              <a:gd name="connsiteY1-36" fmla="*/ 0 h 1925052"/>
              <a:gd name="connsiteX2-37" fmla="*/ 2066223 w 2066223"/>
              <a:gd name="connsiteY2-38" fmla="*/ 1925052 h 1925052"/>
              <a:gd name="connsiteX3-39" fmla="*/ 0 w 2066223"/>
              <a:gd name="connsiteY3-40" fmla="*/ 1925052 h 1925052"/>
              <a:gd name="connsiteX0-41" fmla="*/ 0 w 2066223"/>
              <a:gd name="connsiteY0-42" fmla="*/ 1925052 h 1925052"/>
              <a:gd name="connsiteX1-43" fmla="*/ 0 w 2066223"/>
              <a:gd name="connsiteY1-44" fmla="*/ 0 h 1925052"/>
              <a:gd name="connsiteX2-45" fmla="*/ 2066223 w 2066223"/>
              <a:gd name="connsiteY2-46" fmla="*/ 1925052 h 1925052"/>
              <a:gd name="connsiteX3-47" fmla="*/ 0 w 2066223"/>
              <a:gd name="connsiteY3-48" fmla="*/ 1925052 h 19250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66223" h="1925052">
                <a:moveTo>
                  <a:pt x="0" y="1925052"/>
                </a:moveTo>
                <a:lnTo>
                  <a:pt x="0" y="0"/>
                </a:lnTo>
                <a:cubicBezTo>
                  <a:pt x="332607" y="1017069"/>
                  <a:pt x="1040598" y="1620251"/>
                  <a:pt x="2066223" y="1925052"/>
                </a:cubicBezTo>
                <a:lnTo>
                  <a:pt x="0" y="1925052"/>
                </a:lnTo>
                <a:close/>
              </a:path>
            </a:pathLst>
          </a:custGeom>
          <a:solidFill>
            <a:srgbClr val="63A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3021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4524375" y="4011613"/>
            <a:ext cx="858838" cy="2460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zh-CN" sz="10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INVENT</a:t>
            </a:r>
          </a:p>
        </p:txBody>
      </p:sp>
      <p:sp>
        <p:nvSpPr>
          <p:cNvPr id="17411" name="Shape 3028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7292975" y="4008438"/>
            <a:ext cx="858838" cy="254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zh-CN" sz="10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PRODUCE</a:t>
            </a:r>
          </a:p>
        </p:txBody>
      </p:sp>
      <p:sp>
        <p:nvSpPr>
          <p:cNvPr id="17412" name="Shape 3042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8605838" y="4008438"/>
            <a:ext cx="995362" cy="254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zh-CN" sz="10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MARKETING</a:t>
            </a:r>
          </a:p>
        </p:txBody>
      </p:sp>
      <p:sp>
        <p:nvSpPr>
          <p:cNvPr id="17413" name="Shape 3049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5911850" y="4011613"/>
            <a:ext cx="858838" cy="2460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zh-CN" sz="10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DEVELOP</a:t>
            </a:r>
          </a:p>
        </p:txBody>
      </p:sp>
      <p:sp>
        <p:nvSpPr>
          <p:cNvPr id="17414" name="Freeform 211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>
            <a:spLocks noEditPoints="1"/>
          </p:cNvSpPr>
          <p:nvPr/>
        </p:nvSpPr>
        <p:spPr>
          <a:xfrm>
            <a:off x="4824413" y="3665538"/>
            <a:ext cx="260350" cy="244475"/>
          </a:xfrm>
          <a:custGeom>
            <a:avLst/>
            <a:gdLst/>
            <a:ahLst/>
            <a:cxnLst>
              <a:cxn ang="0">
                <a:pos x="148293" y="0"/>
              </a:cxn>
              <a:cxn ang="0">
                <a:pos x="148293" y="0"/>
              </a:cxn>
              <a:cxn ang="0">
                <a:pos x="41522" y="41561"/>
              </a:cxn>
              <a:cxn ang="0">
                <a:pos x="47453" y="83122"/>
              </a:cxn>
              <a:cxn ang="0">
                <a:pos x="0" y="136558"/>
              </a:cxn>
              <a:cxn ang="0">
                <a:pos x="59317" y="178119"/>
              </a:cxn>
              <a:cxn ang="0">
                <a:pos x="130498" y="148432"/>
              </a:cxn>
              <a:cxn ang="0">
                <a:pos x="130498" y="136558"/>
              </a:cxn>
              <a:cxn ang="0">
                <a:pos x="148293" y="118746"/>
              </a:cxn>
              <a:cxn ang="0">
                <a:pos x="166088" y="136558"/>
              </a:cxn>
              <a:cxn ang="0">
                <a:pos x="148293" y="160307"/>
              </a:cxn>
              <a:cxn ang="0">
                <a:pos x="65249" y="201868"/>
              </a:cxn>
              <a:cxn ang="0">
                <a:pos x="65249" y="207806"/>
              </a:cxn>
              <a:cxn ang="0">
                <a:pos x="148293" y="243430"/>
              </a:cxn>
              <a:cxn ang="0">
                <a:pos x="148293" y="243430"/>
              </a:cxn>
              <a:cxn ang="0">
                <a:pos x="231337" y="207806"/>
              </a:cxn>
              <a:cxn ang="0">
                <a:pos x="255064" y="41561"/>
              </a:cxn>
              <a:cxn ang="0">
                <a:pos x="148293" y="0"/>
              </a:cxn>
              <a:cxn ang="0">
                <a:pos x="23726" y="130620"/>
              </a:cxn>
              <a:cxn ang="0">
                <a:pos x="47453" y="100934"/>
              </a:cxn>
              <a:cxn ang="0">
                <a:pos x="59317" y="160307"/>
              </a:cxn>
              <a:cxn ang="0">
                <a:pos x="23726" y="130620"/>
              </a:cxn>
              <a:cxn ang="0">
                <a:pos x="148293" y="71247"/>
              </a:cxn>
              <a:cxn ang="0">
                <a:pos x="59317" y="47498"/>
              </a:cxn>
              <a:cxn ang="0">
                <a:pos x="148293" y="23749"/>
              </a:cxn>
              <a:cxn ang="0">
                <a:pos x="231337" y="47498"/>
              </a:cxn>
              <a:cxn ang="0">
                <a:pos x="148293" y="71247"/>
              </a:cxn>
            </a:cxnLst>
            <a:rect l="0" t="0" r="0" b="0"/>
            <a:pathLst>
              <a:path w="44" h="41"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13" y="0"/>
                  <a:pt x="6" y="4"/>
                  <a:pt x="7" y="7"/>
                </a:cubicBezTo>
                <a:cubicBezTo>
                  <a:pt x="7" y="8"/>
                  <a:pt x="7" y="11"/>
                  <a:pt x="8" y="14"/>
                </a:cubicBezTo>
                <a:cubicBezTo>
                  <a:pt x="2" y="16"/>
                  <a:pt x="0" y="20"/>
                  <a:pt x="0" y="23"/>
                </a:cubicBezTo>
                <a:cubicBezTo>
                  <a:pt x="1" y="26"/>
                  <a:pt x="4" y="30"/>
                  <a:pt x="10" y="30"/>
                </a:cubicBezTo>
                <a:cubicBezTo>
                  <a:pt x="14" y="31"/>
                  <a:pt x="19" y="29"/>
                  <a:pt x="22" y="25"/>
                </a:cubicBezTo>
                <a:cubicBezTo>
                  <a:pt x="22" y="24"/>
                  <a:pt x="22" y="24"/>
                  <a:pt x="22" y="23"/>
                </a:cubicBezTo>
                <a:cubicBezTo>
                  <a:pt x="22" y="21"/>
                  <a:pt x="23" y="20"/>
                  <a:pt x="25" y="20"/>
                </a:cubicBezTo>
                <a:cubicBezTo>
                  <a:pt x="27" y="20"/>
                  <a:pt x="28" y="21"/>
                  <a:pt x="28" y="23"/>
                </a:cubicBezTo>
                <a:cubicBezTo>
                  <a:pt x="28" y="25"/>
                  <a:pt x="27" y="26"/>
                  <a:pt x="25" y="27"/>
                </a:cubicBezTo>
                <a:cubicBezTo>
                  <a:pt x="21" y="31"/>
                  <a:pt x="16" y="34"/>
                  <a:pt x="11" y="34"/>
                </a:cubicBezTo>
                <a:cubicBezTo>
                  <a:pt x="11" y="34"/>
                  <a:pt x="11" y="35"/>
                  <a:pt x="11" y="35"/>
                </a:cubicBezTo>
                <a:cubicBezTo>
                  <a:pt x="11" y="36"/>
                  <a:pt x="16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33" y="41"/>
                  <a:pt x="39" y="36"/>
                  <a:pt x="39" y="35"/>
                </a:cubicBezTo>
                <a:cubicBezTo>
                  <a:pt x="39" y="34"/>
                  <a:pt x="43" y="11"/>
                  <a:pt x="43" y="7"/>
                </a:cubicBezTo>
                <a:cubicBezTo>
                  <a:pt x="44" y="4"/>
                  <a:pt x="36" y="0"/>
                  <a:pt x="25" y="0"/>
                </a:cubicBezTo>
                <a:close/>
                <a:moveTo>
                  <a:pt x="4" y="22"/>
                </a:moveTo>
                <a:cubicBezTo>
                  <a:pt x="3" y="21"/>
                  <a:pt x="5" y="19"/>
                  <a:pt x="8" y="17"/>
                </a:cubicBezTo>
                <a:cubicBezTo>
                  <a:pt x="9" y="20"/>
                  <a:pt x="9" y="24"/>
                  <a:pt x="10" y="27"/>
                </a:cubicBezTo>
                <a:cubicBezTo>
                  <a:pt x="6" y="26"/>
                  <a:pt x="4" y="24"/>
                  <a:pt x="4" y="22"/>
                </a:cubicBezTo>
                <a:close/>
                <a:moveTo>
                  <a:pt x="25" y="12"/>
                </a:moveTo>
                <a:cubicBezTo>
                  <a:pt x="16" y="12"/>
                  <a:pt x="10" y="9"/>
                  <a:pt x="10" y="8"/>
                </a:cubicBezTo>
                <a:cubicBezTo>
                  <a:pt x="10" y="7"/>
                  <a:pt x="16" y="4"/>
                  <a:pt x="25" y="4"/>
                </a:cubicBezTo>
                <a:cubicBezTo>
                  <a:pt x="33" y="4"/>
                  <a:pt x="39" y="7"/>
                  <a:pt x="39" y="8"/>
                </a:cubicBezTo>
                <a:cubicBezTo>
                  <a:pt x="39" y="9"/>
                  <a:pt x="33" y="12"/>
                  <a:pt x="25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5" name="TextBox 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 txBox="1"/>
          <p:nvPr/>
        </p:nvSpPr>
        <p:spPr>
          <a:xfrm>
            <a:off x="1041400" y="523875"/>
            <a:ext cx="20113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系统的访问与登陆</a:t>
            </a:r>
          </a:p>
        </p:txBody>
      </p:sp>
      <p:sp>
        <p:nvSpPr>
          <p:cNvPr id="44" name="任意多边形: 形状 46"/>
          <p:cNvSpPr/>
          <p:nvPr/>
        </p:nvSpPr>
        <p:spPr>
          <a:xfrm>
            <a:off x="677863" y="715963"/>
            <a:ext cx="254000" cy="254000"/>
          </a:xfrm>
          <a:custGeom>
            <a:avLst/>
            <a:gdLst>
              <a:gd name="connsiteX0" fmla="*/ 316148 w 316148"/>
              <a:gd name="connsiteY0" fmla="*/ 158074 h 316148"/>
              <a:gd name="connsiteX1" fmla="*/ 158074 w 316148"/>
              <a:gd name="connsiteY1" fmla="*/ 316148 h 316148"/>
              <a:gd name="connsiteX2" fmla="*/ 0 w 316148"/>
              <a:gd name="connsiteY2" fmla="*/ 158074 h 316148"/>
              <a:gd name="connsiteX3" fmla="*/ 158074 w 316148"/>
              <a:gd name="connsiteY3" fmla="*/ 0 h 316148"/>
              <a:gd name="connsiteX4" fmla="*/ 316148 w 316148"/>
              <a:gd name="connsiteY4" fmla="*/ 158074 h 31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148" h="316148">
                <a:moveTo>
                  <a:pt x="316148" y="158074"/>
                </a:moveTo>
                <a:cubicBezTo>
                  <a:pt x="316148" y="245376"/>
                  <a:pt x="245376" y="316148"/>
                  <a:pt x="158074" y="316148"/>
                </a:cubicBezTo>
                <a:cubicBezTo>
                  <a:pt x="70772" y="316148"/>
                  <a:pt x="0" y="245376"/>
                  <a:pt x="0" y="158074"/>
                </a:cubicBezTo>
                <a:cubicBezTo>
                  <a:pt x="0" y="70772"/>
                  <a:pt x="70772" y="0"/>
                  <a:pt x="158074" y="0"/>
                </a:cubicBezTo>
                <a:cubicBezTo>
                  <a:pt x="245376" y="0"/>
                  <a:pt x="316148" y="70772"/>
                  <a:pt x="316148" y="158074"/>
                </a:cubicBezTo>
                <a:close/>
              </a:path>
            </a:pathLst>
          </a:custGeom>
          <a:solidFill>
            <a:srgbClr val="8E0BF4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810BDD">
                <a:alpha val="74902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45" name="任意多边形: 形状 47"/>
          <p:cNvSpPr/>
          <p:nvPr/>
        </p:nvSpPr>
        <p:spPr>
          <a:xfrm>
            <a:off x="436563" y="523875"/>
            <a:ext cx="347663" cy="349250"/>
          </a:xfrm>
          <a:custGeom>
            <a:avLst/>
            <a:gdLst>
              <a:gd name="connsiteX0" fmla="*/ 434704 w 434703"/>
              <a:gd name="connsiteY0" fmla="*/ 217352 h 434703"/>
              <a:gd name="connsiteX1" fmla="*/ 217352 w 434703"/>
              <a:gd name="connsiteY1" fmla="*/ 434704 h 434703"/>
              <a:gd name="connsiteX2" fmla="*/ 0 w 434703"/>
              <a:gd name="connsiteY2" fmla="*/ 217352 h 434703"/>
              <a:gd name="connsiteX3" fmla="*/ 217352 w 434703"/>
              <a:gd name="connsiteY3" fmla="*/ 0 h 434703"/>
              <a:gd name="connsiteX4" fmla="*/ 434704 w 434703"/>
              <a:gd name="connsiteY4" fmla="*/ 217352 h 43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703" h="434703">
                <a:moveTo>
                  <a:pt x="434704" y="217352"/>
                </a:moveTo>
                <a:cubicBezTo>
                  <a:pt x="434704" y="337392"/>
                  <a:pt x="337392" y="434704"/>
                  <a:pt x="217352" y="434704"/>
                </a:cubicBezTo>
                <a:cubicBezTo>
                  <a:pt x="97312" y="434704"/>
                  <a:pt x="0" y="337392"/>
                  <a:pt x="0" y="217352"/>
                </a:cubicBezTo>
                <a:cubicBezTo>
                  <a:pt x="0" y="97312"/>
                  <a:pt x="97312" y="0"/>
                  <a:pt x="217352" y="0"/>
                </a:cubicBezTo>
                <a:cubicBezTo>
                  <a:pt x="337392" y="0"/>
                  <a:pt x="434704" y="97312"/>
                  <a:pt x="434704" y="217352"/>
                </a:cubicBezTo>
                <a:close/>
              </a:path>
            </a:pathLst>
          </a:custGeom>
          <a:solidFill>
            <a:srgbClr val="FF9416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E68515">
                <a:alpha val="75000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grpSp>
        <p:nvGrpSpPr>
          <p:cNvPr id="17418" name="组合 67"/>
          <p:cNvGrpSpPr/>
          <p:nvPr/>
        </p:nvGrpSpPr>
        <p:grpSpPr>
          <a:xfrm>
            <a:off x="455613" y="1303338"/>
            <a:ext cx="11345862" cy="4960937"/>
            <a:chOff x="717" y="2052"/>
            <a:chExt cx="17869" cy="7814"/>
          </a:xfrm>
        </p:grpSpPr>
        <p:pic>
          <p:nvPicPr>
            <p:cNvPr id="17419" name="图片 45" descr="C:\Users\特立独行的猫i\Desktop\图片2.png图片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26" y="2408"/>
              <a:ext cx="11460" cy="6903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7420" name="组合 65"/>
            <p:cNvGrpSpPr/>
            <p:nvPr/>
          </p:nvGrpSpPr>
          <p:grpSpPr>
            <a:xfrm>
              <a:off x="717" y="2052"/>
              <a:ext cx="5918" cy="7814"/>
              <a:chOff x="717" y="2052"/>
              <a:chExt cx="5918" cy="7814"/>
            </a:xfrm>
          </p:grpSpPr>
          <p:grpSp>
            <p:nvGrpSpPr>
              <p:cNvPr id="17421" name="组合 59"/>
              <p:cNvGrpSpPr/>
              <p:nvPr/>
            </p:nvGrpSpPr>
            <p:grpSpPr>
              <a:xfrm>
                <a:off x="717" y="2052"/>
                <a:ext cx="5918" cy="2160"/>
                <a:chOff x="687" y="2262"/>
                <a:chExt cx="5918" cy="2160"/>
              </a:xfrm>
            </p:grpSpPr>
            <p:sp>
              <p:nvSpPr>
                <p:cNvPr id="34" name="Shape 5243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    <p:cNvSpPr/>
                <p:nvPr/>
              </p:nvSpPr>
              <p:spPr>
                <a:xfrm>
                  <a:off x="687" y="3170"/>
                  <a:ext cx="5918" cy="1252"/>
                </a:xfrm>
                <a:prstGeom prst="roundRect">
                  <a:avLst>
                    <a:gd name="adj" fmla="val 2250"/>
                  </a:avLst>
                </a:prstGeom>
                <a:solidFill>
                  <a:schemeClr val="bg1"/>
                </a:solidFill>
                <a:ln w="12700">
                  <a:solidFill>
                    <a:schemeClr val="bg2"/>
                  </a:solidFill>
                  <a:miter lim="400000"/>
                </a:ln>
                <a:effectLst/>
              </p:spPr>
              <p:txBody>
                <a:bodyPr lIns="38100" tIns="38100" rIns="38100" bIns="38100" anchor="ctr"/>
                <a:lstStyle/>
                <a:p>
                  <a:pPr algn="ctr" fontAlgn="auto"/>
                  <a:endParaRPr sz="1200" strike="noStrike" spc="24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423" name="Shape 302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    <p:cNvSpPr/>
                <p:nvPr/>
              </p:nvSpPr>
              <p:spPr>
                <a:xfrm>
                  <a:off x="848" y="3405"/>
                  <a:ext cx="5757" cy="6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 anchorCtr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400" dirty="0">
                      <a:solidFill>
                        <a:srgbClr val="80808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宋体" panose="02010600030101010101" pitchFamily="2" charset="-122"/>
                    </a:rPr>
                    <a:t>系统登录地址为：https://stat.sinoss.net/</a:t>
                  </a:r>
                </a:p>
              </p:txBody>
            </p:sp>
            <p:sp>
              <p:nvSpPr>
                <p:cNvPr id="49" name="椭圆 48"/>
                <p:cNvSpPr/>
                <p:nvPr/>
              </p:nvSpPr>
              <p:spPr>
                <a:xfrm>
                  <a:off x="687" y="2262"/>
                  <a:ext cx="673" cy="673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/>
                  <a:r>
                    <a:rPr lang="en-US" altLang="zh-CN" sz="1600" b="1" strike="noStrike" noProof="1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1</a:t>
                  </a:r>
                </a:p>
              </p:txBody>
            </p:sp>
            <p:sp>
              <p:nvSpPr>
                <p:cNvPr id="17425" name="TextBox 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    <p:cNvSpPr txBox="1"/>
                <p:nvPr/>
              </p:nvSpPr>
              <p:spPr>
                <a:xfrm>
                  <a:off x="1476" y="2333"/>
                  <a:ext cx="1568" cy="5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 anchorCtr="0">
                  <a:spAutoFit/>
                </a:bodyPr>
                <a:lstStyle/>
                <a:p>
                  <a:r>
                    <a:rPr lang="zh-CN" altLang="en-US" sz="1600" dirty="0">
                      <a:solidFill>
                        <a:srgbClr val="76717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宋体" panose="02010600030101010101" pitchFamily="2" charset="-122"/>
                    </a:rPr>
                    <a:t>系统地址</a:t>
                  </a:r>
                </a:p>
              </p:txBody>
            </p:sp>
          </p:grpSp>
          <p:grpSp>
            <p:nvGrpSpPr>
              <p:cNvPr id="17426" name="组合 58"/>
              <p:cNvGrpSpPr/>
              <p:nvPr/>
            </p:nvGrpSpPr>
            <p:grpSpPr>
              <a:xfrm>
                <a:off x="717" y="4617"/>
                <a:ext cx="5918" cy="2160"/>
                <a:chOff x="687" y="4932"/>
                <a:chExt cx="5918" cy="2160"/>
              </a:xfrm>
            </p:grpSpPr>
            <p:sp>
              <p:nvSpPr>
                <p:cNvPr id="51" name="Shape 5243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    <p:cNvSpPr/>
                <p:nvPr/>
              </p:nvSpPr>
              <p:spPr>
                <a:xfrm>
                  <a:off x="687" y="5840"/>
                  <a:ext cx="5918" cy="1252"/>
                </a:xfrm>
                <a:prstGeom prst="roundRect">
                  <a:avLst>
                    <a:gd name="adj" fmla="val 2250"/>
                  </a:avLst>
                </a:prstGeom>
                <a:solidFill>
                  <a:schemeClr val="bg1"/>
                </a:solidFill>
                <a:ln w="12700">
                  <a:solidFill>
                    <a:schemeClr val="bg2"/>
                  </a:solidFill>
                  <a:miter lim="400000"/>
                </a:ln>
                <a:effectLst/>
              </p:spPr>
              <p:txBody>
                <a:bodyPr lIns="38100" tIns="38100" rIns="38100" bIns="38100" anchor="ctr"/>
                <a:lstStyle/>
                <a:p>
                  <a:pPr algn="ctr" fontAlgn="auto"/>
                  <a:endParaRPr sz="1200" strike="noStrike" spc="24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428" name="Shape 302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    <p:cNvSpPr/>
                <p:nvPr/>
              </p:nvSpPr>
              <p:spPr>
                <a:xfrm>
                  <a:off x="818" y="5865"/>
                  <a:ext cx="5757" cy="116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 anchorCtr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400" dirty="0">
                      <a:solidFill>
                        <a:srgbClr val="80808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宋体" panose="02010600030101010101" pitchFamily="2" charset="-122"/>
                    </a:rPr>
                    <a:t>登录后选择学校所在</a:t>
                  </a:r>
                  <a:r>
                    <a:rPr lang="en-US" altLang="zh-CN" sz="1400" dirty="0">
                      <a:solidFill>
                        <a:srgbClr val="80808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宋体" panose="02010600030101010101" pitchFamily="2" charset="-122"/>
                    </a:rPr>
                    <a:t> </a:t>
                  </a:r>
                  <a:r>
                    <a:rPr lang="zh-CN" altLang="en-US" sz="1400" b="1" dirty="0">
                      <a:solidFill>
                        <a:srgbClr val="80808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宋体" panose="02010600030101010101" pitchFamily="2" charset="-122"/>
                    </a:rPr>
                    <a:t>省份，查找并选择学校</a:t>
                  </a:r>
                  <a:r>
                    <a:rPr lang="zh-CN" altLang="en-US" sz="1400" dirty="0">
                      <a:solidFill>
                        <a:srgbClr val="80808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宋体" panose="02010600030101010101" pitchFamily="2" charset="-122"/>
                    </a:rPr>
                    <a:t>名称进去学校登录页面；</a:t>
                  </a:r>
                </a:p>
              </p:txBody>
            </p:sp>
            <p:sp>
              <p:nvSpPr>
                <p:cNvPr id="53" name="椭圆 52"/>
                <p:cNvSpPr/>
                <p:nvPr/>
              </p:nvSpPr>
              <p:spPr>
                <a:xfrm>
                  <a:off x="687" y="4932"/>
                  <a:ext cx="673" cy="673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/>
                  <a:r>
                    <a:rPr lang="en-US" altLang="zh-CN" sz="1600" b="1" strike="noStrike" noProof="1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</a:t>
                  </a:r>
                </a:p>
              </p:txBody>
            </p:sp>
            <p:sp>
              <p:nvSpPr>
                <p:cNvPr id="17430" name="TextBox 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    <p:cNvSpPr txBox="1"/>
                <p:nvPr/>
              </p:nvSpPr>
              <p:spPr>
                <a:xfrm>
                  <a:off x="1476" y="5003"/>
                  <a:ext cx="1248" cy="5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 anchorCtr="0">
                  <a:spAutoFit/>
                </a:bodyPr>
                <a:lstStyle/>
                <a:p>
                  <a:r>
                    <a:rPr lang="zh-CN" altLang="en-US" sz="1600" dirty="0">
                      <a:solidFill>
                        <a:srgbClr val="76717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宋体" panose="02010600030101010101" pitchFamily="2" charset="-122"/>
                    </a:rPr>
                    <a:t>登陆后</a:t>
                  </a:r>
                </a:p>
              </p:txBody>
            </p:sp>
          </p:grpSp>
          <p:grpSp>
            <p:nvGrpSpPr>
              <p:cNvPr id="17431" name="组合 60"/>
              <p:cNvGrpSpPr/>
              <p:nvPr/>
            </p:nvGrpSpPr>
            <p:grpSpPr>
              <a:xfrm>
                <a:off x="717" y="7212"/>
                <a:ext cx="5918" cy="2654"/>
                <a:chOff x="687" y="4932"/>
                <a:chExt cx="5918" cy="2654"/>
              </a:xfrm>
            </p:grpSpPr>
            <p:sp>
              <p:nvSpPr>
                <p:cNvPr id="62" name="Shape 5243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    <p:cNvSpPr/>
                <p:nvPr/>
              </p:nvSpPr>
              <p:spPr>
                <a:xfrm>
                  <a:off x="687" y="5840"/>
                  <a:ext cx="5918" cy="1746"/>
                </a:xfrm>
                <a:prstGeom prst="roundRect">
                  <a:avLst>
                    <a:gd name="adj" fmla="val 2250"/>
                  </a:avLst>
                </a:prstGeom>
                <a:solidFill>
                  <a:schemeClr val="bg1"/>
                </a:solidFill>
                <a:ln w="12700">
                  <a:solidFill>
                    <a:srgbClr val="63ABF8"/>
                  </a:solidFill>
                  <a:miter lim="400000"/>
                </a:ln>
                <a:effectLst/>
              </p:spPr>
              <p:txBody>
                <a:bodyPr lIns="38100" tIns="38100" rIns="38100" bIns="38100" anchor="ctr"/>
                <a:lstStyle/>
                <a:p>
                  <a:pPr algn="ctr" fontAlgn="auto"/>
                  <a:endParaRPr sz="1200" strike="noStrike" spc="24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433" name="Shape 302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    <p:cNvSpPr/>
                <p:nvPr/>
              </p:nvSpPr>
              <p:spPr>
                <a:xfrm>
                  <a:off x="818" y="5865"/>
                  <a:ext cx="5757" cy="16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 anchorCtr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zh-CN" sz="1400" dirty="0">
                      <a:solidFill>
                        <a:srgbClr val="80808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宋体" panose="02010600030101010101" pitchFamily="2" charset="-122"/>
                    </a:rPr>
                    <a:t>学校及省厅用户名密码为去年登录的用户名和密码，学校用户忘记密码可以找省厅管理员重置密码。</a:t>
                  </a:r>
                  <a:endParaRPr lang="zh-CN" altLang="zh-CN" sz="1400" b="1" dirty="0">
                    <a:solidFill>
                      <a:srgbClr val="63ABF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4" name="椭圆 63"/>
                <p:cNvSpPr/>
                <p:nvPr/>
              </p:nvSpPr>
              <p:spPr>
                <a:xfrm>
                  <a:off x="687" y="4932"/>
                  <a:ext cx="673" cy="673"/>
                </a:xfrm>
                <a:prstGeom prst="ellipse">
                  <a:avLst/>
                </a:prstGeom>
                <a:solidFill>
                  <a:srgbClr val="63ABF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/>
                  <a:r>
                    <a:rPr lang="en-US" altLang="zh-CN" sz="1600" b="1" strike="noStrike" noProof="1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3</a:t>
                  </a:r>
                </a:p>
              </p:txBody>
            </p:sp>
            <p:sp>
              <p:nvSpPr>
                <p:cNvPr id="17435" name="TextBox 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      <p:cNvSpPr txBox="1"/>
                <p:nvPr/>
              </p:nvSpPr>
              <p:spPr>
                <a:xfrm>
                  <a:off x="1476" y="5003"/>
                  <a:ext cx="1888" cy="5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 anchorCtr="0">
                  <a:spAutoFit/>
                </a:bodyPr>
                <a:lstStyle/>
                <a:p>
                  <a:r>
                    <a:rPr lang="zh-CN" altLang="en-US" sz="1600" b="1" dirty="0">
                      <a:solidFill>
                        <a:srgbClr val="63ABF8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宋体" panose="02010600030101010101" pitchFamily="2" charset="-122"/>
                    </a:rPr>
                    <a:t>用户名密码</a:t>
                  </a:r>
                </a:p>
              </p:txBody>
            </p:sp>
          </p:grpSp>
        </p:grpSp>
      </p:grpSp>
      <p:sp>
        <p:nvSpPr>
          <p:cNvPr id="106" name="直角三角形 8"/>
          <p:cNvSpPr/>
          <p:nvPr/>
        </p:nvSpPr>
        <p:spPr>
          <a:xfrm flipH="1">
            <a:off x="10125075" y="4932363"/>
            <a:ext cx="2066925" cy="1925638"/>
          </a:xfrm>
          <a:custGeom>
            <a:avLst/>
            <a:gdLst>
              <a:gd name="connsiteX0" fmla="*/ 0 w 2066223"/>
              <a:gd name="connsiteY0" fmla="*/ 1925052 h 1925052"/>
              <a:gd name="connsiteX1" fmla="*/ 0 w 2066223"/>
              <a:gd name="connsiteY1" fmla="*/ 0 h 1925052"/>
              <a:gd name="connsiteX2" fmla="*/ 2066223 w 2066223"/>
              <a:gd name="connsiteY2" fmla="*/ 1925052 h 1925052"/>
              <a:gd name="connsiteX3" fmla="*/ 0 w 2066223"/>
              <a:gd name="connsiteY3" fmla="*/ 1925052 h 1925052"/>
              <a:gd name="connsiteX0-1" fmla="*/ 0 w 2066223"/>
              <a:gd name="connsiteY0-2" fmla="*/ 1925052 h 1925052"/>
              <a:gd name="connsiteX1-3" fmla="*/ 0 w 2066223"/>
              <a:gd name="connsiteY1-4" fmla="*/ 0 h 1925052"/>
              <a:gd name="connsiteX2-5" fmla="*/ 2066223 w 2066223"/>
              <a:gd name="connsiteY2-6" fmla="*/ 1925052 h 1925052"/>
              <a:gd name="connsiteX3-7" fmla="*/ 0 w 2066223"/>
              <a:gd name="connsiteY3-8" fmla="*/ 1925052 h 1925052"/>
              <a:gd name="connsiteX0-9" fmla="*/ 0 w 2066223"/>
              <a:gd name="connsiteY0-10" fmla="*/ 1925052 h 1925052"/>
              <a:gd name="connsiteX1-11" fmla="*/ 0 w 2066223"/>
              <a:gd name="connsiteY1-12" fmla="*/ 0 h 1925052"/>
              <a:gd name="connsiteX2-13" fmla="*/ 2066223 w 2066223"/>
              <a:gd name="connsiteY2-14" fmla="*/ 1925052 h 1925052"/>
              <a:gd name="connsiteX3-15" fmla="*/ 0 w 2066223"/>
              <a:gd name="connsiteY3-16" fmla="*/ 1925052 h 1925052"/>
              <a:gd name="connsiteX0-17" fmla="*/ 0 w 2066223"/>
              <a:gd name="connsiteY0-18" fmla="*/ 1925052 h 1925052"/>
              <a:gd name="connsiteX1-19" fmla="*/ 0 w 2066223"/>
              <a:gd name="connsiteY1-20" fmla="*/ 0 h 1925052"/>
              <a:gd name="connsiteX2-21" fmla="*/ 2066223 w 2066223"/>
              <a:gd name="connsiteY2-22" fmla="*/ 1925052 h 1925052"/>
              <a:gd name="connsiteX3-23" fmla="*/ 0 w 2066223"/>
              <a:gd name="connsiteY3-24" fmla="*/ 1925052 h 1925052"/>
              <a:gd name="connsiteX0-25" fmla="*/ 0 w 2066223"/>
              <a:gd name="connsiteY0-26" fmla="*/ 1925052 h 1925052"/>
              <a:gd name="connsiteX1-27" fmla="*/ 0 w 2066223"/>
              <a:gd name="connsiteY1-28" fmla="*/ 0 h 1925052"/>
              <a:gd name="connsiteX2-29" fmla="*/ 2066223 w 2066223"/>
              <a:gd name="connsiteY2-30" fmla="*/ 1925052 h 1925052"/>
              <a:gd name="connsiteX3-31" fmla="*/ 0 w 2066223"/>
              <a:gd name="connsiteY3-32" fmla="*/ 1925052 h 1925052"/>
              <a:gd name="connsiteX0-33" fmla="*/ 0 w 2066223"/>
              <a:gd name="connsiteY0-34" fmla="*/ 1925052 h 1925052"/>
              <a:gd name="connsiteX1-35" fmla="*/ 0 w 2066223"/>
              <a:gd name="connsiteY1-36" fmla="*/ 0 h 1925052"/>
              <a:gd name="connsiteX2-37" fmla="*/ 2066223 w 2066223"/>
              <a:gd name="connsiteY2-38" fmla="*/ 1925052 h 1925052"/>
              <a:gd name="connsiteX3-39" fmla="*/ 0 w 2066223"/>
              <a:gd name="connsiteY3-40" fmla="*/ 1925052 h 1925052"/>
              <a:gd name="connsiteX0-41" fmla="*/ 0 w 2066223"/>
              <a:gd name="connsiteY0-42" fmla="*/ 1925052 h 1925052"/>
              <a:gd name="connsiteX1-43" fmla="*/ 0 w 2066223"/>
              <a:gd name="connsiteY1-44" fmla="*/ 0 h 1925052"/>
              <a:gd name="connsiteX2-45" fmla="*/ 2066223 w 2066223"/>
              <a:gd name="connsiteY2-46" fmla="*/ 1925052 h 1925052"/>
              <a:gd name="connsiteX3-47" fmla="*/ 0 w 2066223"/>
              <a:gd name="connsiteY3-48" fmla="*/ 1925052 h 19250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66223" h="1925052">
                <a:moveTo>
                  <a:pt x="0" y="1925052"/>
                </a:moveTo>
                <a:lnTo>
                  <a:pt x="0" y="0"/>
                </a:lnTo>
                <a:cubicBezTo>
                  <a:pt x="332607" y="1017069"/>
                  <a:pt x="1040598" y="1620251"/>
                  <a:pt x="2066223" y="1925052"/>
                </a:cubicBezTo>
                <a:lnTo>
                  <a:pt x="0" y="1925052"/>
                </a:lnTo>
                <a:close/>
              </a:path>
            </a:pathLst>
          </a:custGeom>
          <a:solidFill>
            <a:srgbClr val="63A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28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5383213" y="984250"/>
            <a:ext cx="1436687" cy="1322388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 anchor="t" anchorCtr="0">
            <a:spAutoFit/>
          </a:bodyPr>
          <a:lstStyle/>
          <a:p>
            <a:pPr algn="ctr"/>
            <a:r>
              <a:rPr lang="en-US" altLang="zh-CN" sz="8000" b="1">
                <a:solidFill>
                  <a:srgbClr val="63AB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19459" name="TextBox 23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 txBox="1"/>
          <p:nvPr/>
        </p:nvSpPr>
        <p:spPr>
          <a:xfrm>
            <a:off x="2484438" y="2790825"/>
            <a:ext cx="723423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200">
                <a:solidFill>
                  <a:srgbClr val="404040"/>
                </a:solidFill>
                <a:latin typeface="Calibri" panose="020F0502020204030204"/>
                <a:ea typeface="宋体" panose="02010600030101010101" pitchFamily="2" charset="-122"/>
              </a:rPr>
              <a:t>Basic data entry</a:t>
            </a:r>
            <a:endParaRPr lang="en-US" altLang="zh-CN" sz="1200">
              <a:solidFill>
                <a:srgbClr val="404040"/>
              </a:solidFill>
              <a:latin typeface="Calibri" panose="020F0502020204030204"/>
              <a:ea typeface="Open Sans" pitchFamily="34" charset="0"/>
            </a:endParaRPr>
          </a:p>
        </p:txBody>
      </p:sp>
      <p:sp>
        <p:nvSpPr>
          <p:cNvPr id="19460" name="矩形 2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2862263" y="2266950"/>
            <a:ext cx="6480175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基础数据的录入</a:t>
            </a:r>
          </a:p>
        </p:txBody>
      </p:sp>
      <p:sp>
        <p:nvSpPr>
          <p:cNvPr id="19461" name="文本框 22"/>
          <p:cNvSpPr txBox="1"/>
          <p:nvPr/>
        </p:nvSpPr>
        <p:spPr>
          <a:xfrm>
            <a:off x="2898775" y="3630613"/>
            <a:ext cx="1535113" cy="3079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学校基本信息</a:t>
            </a:r>
          </a:p>
        </p:txBody>
      </p:sp>
      <p:sp>
        <p:nvSpPr>
          <p:cNvPr id="19462" name="文本框 56"/>
          <p:cNvSpPr txBox="1"/>
          <p:nvPr/>
        </p:nvSpPr>
        <p:spPr>
          <a:xfrm>
            <a:off x="2898775" y="4151313"/>
            <a:ext cx="1712913" cy="3063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年度非项目经费</a:t>
            </a:r>
          </a:p>
        </p:txBody>
      </p:sp>
      <p:sp>
        <p:nvSpPr>
          <p:cNvPr id="19463" name="文本框 57"/>
          <p:cNvSpPr txBox="1"/>
          <p:nvPr/>
        </p:nvSpPr>
        <p:spPr>
          <a:xfrm>
            <a:off x="2898775" y="4700588"/>
            <a:ext cx="1712913" cy="3063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院系所单位信息</a:t>
            </a:r>
          </a:p>
        </p:txBody>
      </p:sp>
      <p:sp>
        <p:nvSpPr>
          <p:cNvPr id="19464" name="文本框 58"/>
          <p:cNvSpPr txBox="1"/>
          <p:nvPr/>
        </p:nvSpPr>
        <p:spPr>
          <a:xfrm>
            <a:off x="2898775" y="5248275"/>
            <a:ext cx="1535113" cy="3063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研究机构信息</a:t>
            </a:r>
          </a:p>
        </p:txBody>
      </p:sp>
      <p:sp>
        <p:nvSpPr>
          <p:cNvPr id="19465" name="文本框 1"/>
          <p:cNvSpPr txBox="1"/>
          <p:nvPr/>
        </p:nvSpPr>
        <p:spPr>
          <a:xfrm>
            <a:off x="5245100" y="4152900"/>
            <a:ext cx="1535113" cy="3063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科研项目信息</a:t>
            </a:r>
          </a:p>
        </p:txBody>
      </p:sp>
      <p:sp>
        <p:nvSpPr>
          <p:cNvPr id="19466" name="文本框 5"/>
          <p:cNvSpPr txBox="1"/>
          <p:nvPr/>
        </p:nvSpPr>
        <p:spPr>
          <a:xfrm>
            <a:off x="5245100" y="3644900"/>
            <a:ext cx="1890713" cy="3063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社科活动人员信息</a:t>
            </a:r>
          </a:p>
        </p:txBody>
      </p:sp>
      <p:sp>
        <p:nvSpPr>
          <p:cNvPr id="19467" name="文本框 6"/>
          <p:cNvSpPr txBox="1"/>
          <p:nvPr/>
        </p:nvSpPr>
        <p:spPr>
          <a:xfrm>
            <a:off x="5245100" y="4687888"/>
            <a:ext cx="1992313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科研成果信息</a:t>
            </a:r>
          </a:p>
        </p:txBody>
      </p:sp>
      <p:sp>
        <p:nvSpPr>
          <p:cNvPr id="19468" name="文本框 7"/>
          <p:cNvSpPr txBox="1"/>
          <p:nvPr/>
        </p:nvSpPr>
        <p:spPr>
          <a:xfrm>
            <a:off x="5245100" y="5224463"/>
            <a:ext cx="1535113" cy="3063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成果获奖信息</a:t>
            </a:r>
          </a:p>
        </p:txBody>
      </p:sp>
      <p:sp>
        <p:nvSpPr>
          <p:cNvPr id="19469" name="文本框 30"/>
          <p:cNvSpPr txBox="1"/>
          <p:nvPr/>
        </p:nvSpPr>
        <p:spPr>
          <a:xfrm>
            <a:off x="7502525" y="4124325"/>
            <a:ext cx="1536700" cy="3063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学术交流情况</a:t>
            </a:r>
          </a:p>
        </p:txBody>
      </p:sp>
      <p:sp>
        <p:nvSpPr>
          <p:cNvPr id="19470" name="文本框 31"/>
          <p:cNvSpPr txBox="1"/>
          <p:nvPr/>
        </p:nvSpPr>
        <p:spPr>
          <a:xfrm>
            <a:off x="7502525" y="3616325"/>
            <a:ext cx="1181100" cy="3079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专利情况</a:t>
            </a:r>
          </a:p>
        </p:txBody>
      </p:sp>
      <p:sp>
        <p:nvSpPr>
          <p:cNvPr id="106" name="直角三角形 8"/>
          <p:cNvSpPr/>
          <p:nvPr/>
        </p:nvSpPr>
        <p:spPr>
          <a:xfrm flipH="1">
            <a:off x="10125075" y="4932363"/>
            <a:ext cx="2066925" cy="1925638"/>
          </a:xfrm>
          <a:custGeom>
            <a:avLst/>
            <a:gdLst>
              <a:gd name="connsiteX0" fmla="*/ 0 w 2066223"/>
              <a:gd name="connsiteY0" fmla="*/ 1925052 h 1925052"/>
              <a:gd name="connsiteX1" fmla="*/ 0 w 2066223"/>
              <a:gd name="connsiteY1" fmla="*/ 0 h 1925052"/>
              <a:gd name="connsiteX2" fmla="*/ 2066223 w 2066223"/>
              <a:gd name="connsiteY2" fmla="*/ 1925052 h 1925052"/>
              <a:gd name="connsiteX3" fmla="*/ 0 w 2066223"/>
              <a:gd name="connsiteY3" fmla="*/ 1925052 h 1925052"/>
              <a:gd name="connsiteX0-1" fmla="*/ 0 w 2066223"/>
              <a:gd name="connsiteY0-2" fmla="*/ 1925052 h 1925052"/>
              <a:gd name="connsiteX1-3" fmla="*/ 0 w 2066223"/>
              <a:gd name="connsiteY1-4" fmla="*/ 0 h 1925052"/>
              <a:gd name="connsiteX2-5" fmla="*/ 2066223 w 2066223"/>
              <a:gd name="connsiteY2-6" fmla="*/ 1925052 h 1925052"/>
              <a:gd name="connsiteX3-7" fmla="*/ 0 w 2066223"/>
              <a:gd name="connsiteY3-8" fmla="*/ 1925052 h 1925052"/>
              <a:gd name="connsiteX0-9" fmla="*/ 0 w 2066223"/>
              <a:gd name="connsiteY0-10" fmla="*/ 1925052 h 1925052"/>
              <a:gd name="connsiteX1-11" fmla="*/ 0 w 2066223"/>
              <a:gd name="connsiteY1-12" fmla="*/ 0 h 1925052"/>
              <a:gd name="connsiteX2-13" fmla="*/ 2066223 w 2066223"/>
              <a:gd name="connsiteY2-14" fmla="*/ 1925052 h 1925052"/>
              <a:gd name="connsiteX3-15" fmla="*/ 0 w 2066223"/>
              <a:gd name="connsiteY3-16" fmla="*/ 1925052 h 1925052"/>
              <a:gd name="connsiteX0-17" fmla="*/ 0 w 2066223"/>
              <a:gd name="connsiteY0-18" fmla="*/ 1925052 h 1925052"/>
              <a:gd name="connsiteX1-19" fmla="*/ 0 w 2066223"/>
              <a:gd name="connsiteY1-20" fmla="*/ 0 h 1925052"/>
              <a:gd name="connsiteX2-21" fmla="*/ 2066223 w 2066223"/>
              <a:gd name="connsiteY2-22" fmla="*/ 1925052 h 1925052"/>
              <a:gd name="connsiteX3-23" fmla="*/ 0 w 2066223"/>
              <a:gd name="connsiteY3-24" fmla="*/ 1925052 h 1925052"/>
              <a:gd name="connsiteX0-25" fmla="*/ 0 w 2066223"/>
              <a:gd name="connsiteY0-26" fmla="*/ 1925052 h 1925052"/>
              <a:gd name="connsiteX1-27" fmla="*/ 0 w 2066223"/>
              <a:gd name="connsiteY1-28" fmla="*/ 0 h 1925052"/>
              <a:gd name="connsiteX2-29" fmla="*/ 2066223 w 2066223"/>
              <a:gd name="connsiteY2-30" fmla="*/ 1925052 h 1925052"/>
              <a:gd name="connsiteX3-31" fmla="*/ 0 w 2066223"/>
              <a:gd name="connsiteY3-32" fmla="*/ 1925052 h 1925052"/>
              <a:gd name="connsiteX0-33" fmla="*/ 0 w 2066223"/>
              <a:gd name="connsiteY0-34" fmla="*/ 1925052 h 1925052"/>
              <a:gd name="connsiteX1-35" fmla="*/ 0 w 2066223"/>
              <a:gd name="connsiteY1-36" fmla="*/ 0 h 1925052"/>
              <a:gd name="connsiteX2-37" fmla="*/ 2066223 w 2066223"/>
              <a:gd name="connsiteY2-38" fmla="*/ 1925052 h 1925052"/>
              <a:gd name="connsiteX3-39" fmla="*/ 0 w 2066223"/>
              <a:gd name="connsiteY3-40" fmla="*/ 1925052 h 1925052"/>
              <a:gd name="connsiteX0-41" fmla="*/ 0 w 2066223"/>
              <a:gd name="connsiteY0-42" fmla="*/ 1925052 h 1925052"/>
              <a:gd name="connsiteX1-43" fmla="*/ 0 w 2066223"/>
              <a:gd name="connsiteY1-44" fmla="*/ 0 h 1925052"/>
              <a:gd name="connsiteX2-45" fmla="*/ 2066223 w 2066223"/>
              <a:gd name="connsiteY2-46" fmla="*/ 1925052 h 1925052"/>
              <a:gd name="connsiteX3-47" fmla="*/ 0 w 2066223"/>
              <a:gd name="connsiteY3-48" fmla="*/ 1925052 h 19250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66223" h="1925052">
                <a:moveTo>
                  <a:pt x="0" y="1925052"/>
                </a:moveTo>
                <a:lnTo>
                  <a:pt x="0" y="0"/>
                </a:lnTo>
                <a:cubicBezTo>
                  <a:pt x="332607" y="1017069"/>
                  <a:pt x="1040598" y="1620251"/>
                  <a:pt x="2066223" y="1925052"/>
                </a:cubicBezTo>
                <a:lnTo>
                  <a:pt x="0" y="1925052"/>
                </a:lnTo>
                <a:close/>
              </a:path>
            </a:pathLst>
          </a:custGeom>
          <a:solidFill>
            <a:srgbClr val="63A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28875" y="984250"/>
            <a:ext cx="9086850" cy="553243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21507" name="TextBox 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 txBox="1"/>
          <p:nvPr/>
        </p:nvSpPr>
        <p:spPr>
          <a:xfrm>
            <a:off x="1041400" y="523875"/>
            <a:ext cx="15541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基础数据录入</a:t>
            </a:r>
          </a:p>
        </p:txBody>
      </p:sp>
      <p:sp>
        <p:nvSpPr>
          <p:cNvPr id="44" name="任意多边形: 形状 46"/>
          <p:cNvSpPr/>
          <p:nvPr/>
        </p:nvSpPr>
        <p:spPr>
          <a:xfrm>
            <a:off x="677863" y="715963"/>
            <a:ext cx="254000" cy="254000"/>
          </a:xfrm>
          <a:custGeom>
            <a:avLst/>
            <a:gdLst>
              <a:gd name="connsiteX0" fmla="*/ 316148 w 316148"/>
              <a:gd name="connsiteY0" fmla="*/ 158074 h 316148"/>
              <a:gd name="connsiteX1" fmla="*/ 158074 w 316148"/>
              <a:gd name="connsiteY1" fmla="*/ 316148 h 316148"/>
              <a:gd name="connsiteX2" fmla="*/ 0 w 316148"/>
              <a:gd name="connsiteY2" fmla="*/ 158074 h 316148"/>
              <a:gd name="connsiteX3" fmla="*/ 158074 w 316148"/>
              <a:gd name="connsiteY3" fmla="*/ 0 h 316148"/>
              <a:gd name="connsiteX4" fmla="*/ 316148 w 316148"/>
              <a:gd name="connsiteY4" fmla="*/ 158074 h 31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148" h="316148">
                <a:moveTo>
                  <a:pt x="316148" y="158074"/>
                </a:moveTo>
                <a:cubicBezTo>
                  <a:pt x="316148" y="245376"/>
                  <a:pt x="245376" y="316148"/>
                  <a:pt x="158074" y="316148"/>
                </a:cubicBezTo>
                <a:cubicBezTo>
                  <a:pt x="70772" y="316148"/>
                  <a:pt x="0" y="245376"/>
                  <a:pt x="0" y="158074"/>
                </a:cubicBezTo>
                <a:cubicBezTo>
                  <a:pt x="0" y="70772"/>
                  <a:pt x="70772" y="0"/>
                  <a:pt x="158074" y="0"/>
                </a:cubicBezTo>
                <a:cubicBezTo>
                  <a:pt x="245376" y="0"/>
                  <a:pt x="316148" y="70772"/>
                  <a:pt x="316148" y="158074"/>
                </a:cubicBezTo>
                <a:close/>
              </a:path>
            </a:pathLst>
          </a:custGeom>
          <a:solidFill>
            <a:srgbClr val="8E0BF4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810BDD">
                <a:alpha val="74902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45" name="任意多边形: 形状 47"/>
          <p:cNvSpPr/>
          <p:nvPr/>
        </p:nvSpPr>
        <p:spPr>
          <a:xfrm>
            <a:off x="436563" y="523875"/>
            <a:ext cx="347663" cy="349250"/>
          </a:xfrm>
          <a:custGeom>
            <a:avLst/>
            <a:gdLst>
              <a:gd name="connsiteX0" fmla="*/ 434704 w 434703"/>
              <a:gd name="connsiteY0" fmla="*/ 217352 h 434703"/>
              <a:gd name="connsiteX1" fmla="*/ 217352 w 434703"/>
              <a:gd name="connsiteY1" fmla="*/ 434704 h 434703"/>
              <a:gd name="connsiteX2" fmla="*/ 0 w 434703"/>
              <a:gd name="connsiteY2" fmla="*/ 217352 h 434703"/>
              <a:gd name="connsiteX3" fmla="*/ 217352 w 434703"/>
              <a:gd name="connsiteY3" fmla="*/ 0 h 434703"/>
              <a:gd name="connsiteX4" fmla="*/ 434704 w 434703"/>
              <a:gd name="connsiteY4" fmla="*/ 217352 h 43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703" h="434703">
                <a:moveTo>
                  <a:pt x="434704" y="217352"/>
                </a:moveTo>
                <a:cubicBezTo>
                  <a:pt x="434704" y="337392"/>
                  <a:pt x="337392" y="434704"/>
                  <a:pt x="217352" y="434704"/>
                </a:cubicBezTo>
                <a:cubicBezTo>
                  <a:pt x="97312" y="434704"/>
                  <a:pt x="0" y="337392"/>
                  <a:pt x="0" y="217352"/>
                </a:cubicBezTo>
                <a:cubicBezTo>
                  <a:pt x="0" y="97312"/>
                  <a:pt x="97312" y="0"/>
                  <a:pt x="217352" y="0"/>
                </a:cubicBezTo>
                <a:cubicBezTo>
                  <a:pt x="337392" y="0"/>
                  <a:pt x="434704" y="97312"/>
                  <a:pt x="434704" y="217352"/>
                </a:cubicBezTo>
                <a:close/>
              </a:path>
            </a:pathLst>
          </a:custGeom>
          <a:solidFill>
            <a:srgbClr val="FF9416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E68515">
                <a:alpha val="75000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21510" name="文本框 22"/>
          <p:cNvSpPr txBox="1"/>
          <p:nvPr/>
        </p:nvSpPr>
        <p:spPr>
          <a:xfrm>
            <a:off x="436563" y="1230313"/>
            <a:ext cx="1401762" cy="3381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600" b="1" dirty="0">
                <a:solidFill>
                  <a:srgbClr val="63AB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学校基本信息</a:t>
            </a:r>
          </a:p>
        </p:txBody>
      </p:sp>
      <p:sp>
        <p:nvSpPr>
          <p:cNvPr id="21511" name="文本框 56"/>
          <p:cNvSpPr txBox="1"/>
          <p:nvPr/>
        </p:nvSpPr>
        <p:spPr>
          <a:xfrm>
            <a:off x="436563" y="1730375"/>
            <a:ext cx="1071562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年度非项目经费</a:t>
            </a:r>
          </a:p>
        </p:txBody>
      </p:sp>
      <p:sp>
        <p:nvSpPr>
          <p:cNvPr id="21512" name="文本框 57"/>
          <p:cNvSpPr txBox="1"/>
          <p:nvPr/>
        </p:nvSpPr>
        <p:spPr>
          <a:xfrm>
            <a:off x="436563" y="2228850"/>
            <a:ext cx="1071562" cy="2460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院系所单位信息</a:t>
            </a:r>
          </a:p>
        </p:txBody>
      </p:sp>
      <p:sp>
        <p:nvSpPr>
          <p:cNvPr id="21513" name="文本框 2"/>
          <p:cNvSpPr txBox="1"/>
          <p:nvPr/>
        </p:nvSpPr>
        <p:spPr>
          <a:xfrm>
            <a:off x="436563" y="2728913"/>
            <a:ext cx="944562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研究机构信息</a:t>
            </a:r>
          </a:p>
        </p:txBody>
      </p:sp>
      <p:sp>
        <p:nvSpPr>
          <p:cNvPr id="21514" name="文本框 3"/>
          <p:cNvSpPr txBox="1"/>
          <p:nvPr/>
        </p:nvSpPr>
        <p:spPr>
          <a:xfrm>
            <a:off x="436563" y="3725863"/>
            <a:ext cx="944562" cy="2460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科研项目信息</a:t>
            </a:r>
          </a:p>
        </p:txBody>
      </p:sp>
      <p:sp>
        <p:nvSpPr>
          <p:cNvPr id="21515" name="文本框 5"/>
          <p:cNvSpPr txBox="1"/>
          <p:nvPr/>
        </p:nvSpPr>
        <p:spPr>
          <a:xfrm>
            <a:off x="436563" y="3227388"/>
            <a:ext cx="1198562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社科活动人员信息</a:t>
            </a:r>
          </a:p>
        </p:txBody>
      </p:sp>
      <p:sp>
        <p:nvSpPr>
          <p:cNvPr id="21516" name="文本框 6"/>
          <p:cNvSpPr txBox="1"/>
          <p:nvPr/>
        </p:nvSpPr>
        <p:spPr>
          <a:xfrm>
            <a:off x="436563" y="4225925"/>
            <a:ext cx="1992312" cy="244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科研成果信息</a:t>
            </a:r>
          </a:p>
        </p:txBody>
      </p:sp>
      <p:sp>
        <p:nvSpPr>
          <p:cNvPr id="21517" name="文本框 7"/>
          <p:cNvSpPr txBox="1"/>
          <p:nvPr/>
        </p:nvSpPr>
        <p:spPr>
          <a:xfrm>
            <a:off x="436563" y="4724400"/>
            <a:ext cx="944562" cy="2460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成果获奖信息</a:t>
            </a:r>
          </a:p>
        </p:txBody>
      </p:sp>
      <p:sp>
        <p:nvSpPr>
          <p:cNvPr id="21518" name="文本框 30"/>
          <p:cNvSpPr txBox="1"/>
          <p:nvPr/>
        </p:nvSpPr>
        <p:spPr>
          <a:xfrm>
            <a:off x="436563" y="5722938"/>
            <a:ext cx="944562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学术交流情况</a:t>
            </a:r>
          </a:p>
        </p:txBody>
      </p:sp>
      <p:sp>
        <p:nvSpPr>
          <p:cNvPr id="21519" name="文本框 31"/>
          <p:cNvSpPr txBox="1"/>
          <p:nvPr/>
        </p:nvSpPr>
        <p:spPr>
          <a:xfrm>
            <a:off x="436563" y="5224463"/>
            <a:ext cx="690562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1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专利情况</a:t>
            </a:r>
          </a:p>
        </p:txBody>
      </p:sp>
      <p:sp>
        <p:nvSpPr>
          <p:cNvPr id="5" name="等腰三角形 4"/>
          <p:cNvSpPr/>
          <p:nvPr/>
        </p:nvSpPr>
        <p:spPr>
          <a:xfrm rot="5400000">
            <a:off x="1843881" y="1329531"/>
            <a:ext cx="168275" cy="141288"/>
          </a:xfrm>
          <a:prstGeom prst="triangle">
            <a:avLst/>
          </a:prstGeom>
          <a:solidFill>
            <a:srgbClr val="63A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chemeClr val="accent2"/>
              </a:solidFill>
            </a:endParaRPr>
          </a:p>
        </p:txBody>
      </p:sp>
      <p:sp>
        <p:nvSpPr>
          <p:cNvPr id="21521" name="Shape 302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2595563" y="1123950"/>
            <a:ext cx="8758237" cy="736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进入系统后点击首页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-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学校信息图标，进入学校基本信息填写页面，学校基本信息页面是生成</a:t>
            </a:r>
            <a:r>
              <a:rPr lang="zh-CN" altLang="en-US" sz="14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报表封面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的信息来源。</a:t>
            </a:r>
          </a:p>
        </p:txBody>
      </p:sp>
      <p:sp>
        <p:nvSpPr>
          <p:cNvPr id="21522" name="Shape 302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/>
          <p:nvPr/>
        </p:nvSpPr>
        <p:spPr>
          <a:xfrm>
            <a:off x="2620963" y="1860550"/>
            <a:ext cx="79597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200" b="1" dirty="0">
                <a:solidFill>
                  <a:srgbClr val="EF4B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注意：</a:t>
            </a:r>
            <a:r>
              <a:rPr lang="zh-CN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有红色提示文字的字段要按照提示文字要求进行填写。</a:t>
            </a:r>
          </a:p>
        </p:txBody>
      </p:sp>
      <p:pic>
        <p:nvPicPr>
          <p:cNvPr id="21523" name="图片 17" descr="进入学校信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800" y="2439988"/>
            <a:ext cx="7766050" cy="2446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图片 19" descr="学校基本信息"/>
          <p:cNvPicPr>
            <a:picLocks noChangeAspect="1"/>
          </p:cNvPicPr>
          <p:nvPr/>
        </p:nvPicPr>
        <p:blipFill>
          <a:blip r:embed="rId4"/>
          <a:srcRect b="18282"/>
          <a:stretch>
            <a:fillRect/>
          </a:stretch>
        </p:blipFill>
        <p:spPr>
          <a:xfrm>
            <a:off x="3435350" y="2435225"/>
            <a:ext cx="7766050" cy="3533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6" name="直角三角形 8"/>
          <p:cNvSpPr/>
          <p:nvPr/>
        </p:nvSpPr>
        <p:spPr>
          <a:xfrm flipH="1">
            <a:off x="10125075" y="4932363"/>
            <a:ext cx="2066925" cy="1925638"/>
          </a:xfrm>
          <a:custGeom>
            <a:avLst/>
            <a:gdLst>
              <a:gd name="connsiteX0" fmla="*/ 0 w 2066223"/>
              <a:gd name="connsiteY0" fmla="*/ 1925052 h 1925052"/>
              <a:gd name="connsiteX1" fmla="*/ 0 w 2066223"/>
              <a:gd name="connsiteY1" fmla="*/ 0 h 1925052"/>
              <a:gd name="connsiteX2" fmla="*/ 2066223 w 2066223"/>
              <a:gd name="connsiteY2" fmla="*/ 1925052 h 1925052"/>
              <a:gd name="connsiteX3" fmla="*/ 0 w 2066223"/>
              <a:gd name="connsiteY3" fmla="*/ 1925052 h 1925052"/>
              <a:gd name="connsiteX0-1" fmla="*/ 0 w 2066223"/>
              <a:gd name="connsiteY0-2" fmla="*/ 1925052 h 1925052"/>
              <a:gd name="connsiteX1-3" fmla="*/ 0 w 2066223"/>
              <a:gd name="connsiteY1-4" fmla="*/ 0 h 1925052"/>
              <a:gd name="connsiteX2-5" fmla="*/ 2066223 w 2066223"/>
              <a:gd name="connsiteY2-6" fmla="*/ 1925052 h 1925052"/>
              <a:gd name="connsiteX3-7" fmla="*/ 0 w 2066223"/>
              <a:gd name="connsiteY3-8" fmla="*/ 1925052 h 1925052"/>
              <a:gd name="connsiteX0-9" fmla="*/ 0 w 2066223"/>
              <a:gd name="connsiteY0-10" fmla="*/ 1925052 h 1925052"/>
              <a:gd name="connsiteX1-11" fmla="*/ 0 w 2066223"/>
              <a:gd name="connsiteY1-12" fmla="*/ 0 h 1925052"/>
              <a:gd name="connsiteX2-13" fmla="*/ 2066223 w 2066223"/>
              <a:gd name="connsiteY2-14" fmla="*/ 1925052 h 1925052"/>
              <a:gd name="connsiteX3-15" fmla="*/ 0 w 2066223"/>
              <a:gd name="connsiteY3-16" fmla="*/ 1925052 h 1925052"/>
              <a:gd name="connsiteX0-17" fmla="*/ 0 w 2066223"/>
              <a:gd name="connsiteY0-18" fmla="*/ 1925052 h 1925052"/>
              <a:gd name="connsiteX1-19" fmla="*/ 0 w 2066223"/>
              <a:gd name="connsiteY1-20" fmla="*/ 0 h 1925052"/>
              <a:gd name="connsiteX2-21" fmla="*/ 2066223 w 2066223"/>
              <a:gd name="connsiteY2-22" fmla="*/ 1925052 h 1925052"/>
              <a:gd name="connsiteX3-23" fmla="*/ 0 w 2066223"/>
              <a:gd name="connsiteY3-24" fmla="*/ 1925052 h 1925052"/>
              <a:gd name="connsiteX0-25" fmla="*/ 0 w 2066223"/>
              <a:gd name="connsiteY0-26" fmla="*/ 1925052 h 1925052"/>
              <a:gd name="connsiteX1-27" fmla="*/ 0 w 2066223"/>
              <a:gd name="connsiteY1-28" fmla="*/ 0 h 1925052"/>
              <a:gd name="connsiteX2-29" fmla="*/ 2066223 w 2066223"/>
              <a:gd name="connsiteY2-30" fmla="*/ 1925052 h 1925052"/>
              <a:gd name="connsiteX3-31" fmla="*/ 0 w 2066223"/>
              <a:gd name="connsiteY3-32" fmla="*/ 1925052 h 1925052"/>
              <a:gd name="connsiteX0-33" fmla="*/ 0 w 2066223"/>
              <a:gd name="connsiteY0-34" fmla="*/ 1925052 h 1925052"/>
              <a:gd name="connsiteX1-35" fmla="*/ 0 w 2066223"/>
              <a:gd name="connsiteY1-36" fmla="*/ 0 h 1925052"/>
              <a:gd name="connsiteX2-37" fmla="*/ 2066223 w 2066223"/>
              <a:gd name="connsiteY2-38" fmla="*/ 1925052 h 1925052"/>
              <a:gd name="connsiteX3-39" fmla="*/ 0 w 2066223"/>
              <a:gd name="connsiteY3-40" fmla="*/ 1925052 h 1925052"/>
              <a:gd name="connsiteX0-41" fmla="*/ 0 w 2066223"/>
              <a:gd name="connsiteY0-42" fmla="*/ 1925052 h 1925052"/>
              <a:gd name="connsiteX1-43" fmla="*/ 0 w 2066223"/>
              <a:gd name="connsiteY1-44" fmla="*/ 0 h 1925052"/>
              <a:gd name="connsiteX2-45" fmla="*/ 2066223 w 2066223"/>
              <a:gd name="connsiteY2-46" fmla="*/ 1925052 h 1925052"/>
              <a:gd name="connsiteX3-47" fmla="*/ 0 w 2066223"/>
              <a:gd name="connsiteY3-48" fmla="*/ 1925052 h 19250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66223" h="1925052">
                <a:moveTo>
                  <a:pt x="0" y="1925052"/>
                </a:moveTo>
                <a:lnTo>
                  <a:pt x="0" y="0"/>
                </a:lnTo>
                <a:cubicBezTo>
                  <a:pt x="332607" y="1017069"/>
                  <a:pt x="1040598" y="1620251"/>
                  <a:pt x="2066223" y="1925052"/>
                </a:cubicBezTo>
                <a:lnTo>
                  <a:pt x="0" y="1925052"/>
                </a:lnTo>
                <a:close/>
              </a:path>
            </a:pathLst>
          </a:custGeom>
          <a:solidFill>
            <a:srgbClr val="63A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8" descr="首页-学校基本信息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58925" y="2095500"/>
            <a:ext cx="9074150" cy="266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TextBox 5" descr="e7d195523061f1c0f0ec610a92cff745ee13794c7b8d98f8E73673273C9E8BE17CC3D63B9B1D6426C348A354AD505654C28F453CD7C8F90EADD06C08281DAED7140E5AAAED5880ECE414DFB6A93B82BEC1385E9565BC14C748CB3EB434CC0B451F87B3C338E944B78E19862D061FDC13B6571F1FE8C78909071FC2F7F05CF37685F9D5F268FB4FD0"/>
          <p:cNvSpPr txBox="1"/>
          <p:nvPr/>
        </p:nvSpPr>
        <p:spPr>
          <a:xfrm>
            <a:off x="1041400" y="523875"/>
            <a:ext cx="302577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基础数据录入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学校基本信息</a:t>
            </a:r>
          </a:p>
        </p:txBody>
      </p:sp>
      <p:sp>
        <p:nvSpPr>
          <p:cNvPr id="44" name="任意多边形: 形状 46"/>
          <p:cNvSpPr/>
          <p:nvPr/>
        </p:nvSpPr>
        <p:spPr>
          <a:xfrm>
            <a:off x="677863" y="715963"/>
            <a:ext cx="254000" cy="254000"/>
          </a:xfrm>
          <a:custGeom>
            <a:avLst/>
            <a:gdLst>
              <a:gd name="connsiteX0" fmla="*/ 316148 w 316148"/>
              <a:gd name="connsiteY0" fmla="*/ 158074 h 316148"/>
              <a:gd name="connsiteX1" fmla="*/ 158074 w 316148"/>
              <a:gd name="connsiteY1" fmla="*/ 316148 h 316148"/>
              <a:gd name="connsiteX2" fmla="*/ 0 w 316148"/>
              <a:gd name="connsiteY2" fmla="*/ 158074 h 316148"/>
              <a:gd name="connsiteX3" fmla="*/ 158074 w 316148"/>
              <a:gd name="connsiteY3" fmla="*/ 0 h 316148"/>
              <a:gd name="connsiteX4" fmla="*/ 316148 w 316148"/>
              <a:gd name="connsiteY4" fmla="*/ 158074 h 31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148" h="316148">
                <a:moveTo>
                  <a:pt x="316148" y="158074"/>
                </a:moveTo>
                <a:cubicBezTo>
                  <a:pt x="316148" y="245376"/>
                  <a:pt x="245376" y="316148"/>
                  <a:pt x="158074" y="316148"/>
                </a:cubicBezTo>
                <a:cubicBezTo>
                  <a:pt x="70772" y="316148"/>
                  <a:pt x="0" y="245376"/>
                  <a:pt x="0" y="158074"/>
                </a:cubicBezTo>
                <a:cubicBezTo>
                  <a:pt x="0" y="70772"/>
                  <a:pt x="70772" y="0"/>
                  <a:pt x="158074" y="0"/>
                </a:cubicBezTo>
                <a:cubicBezTo>
                  <a:pt x="245376" y="0"/>
                  <a:pt x="316148" y="70772"/>
                  <a:pt x="316148" y="158074"/>
                </a:cubicBezTo>
                <a:close/>
              </a:path>
            </a:pathLst>
          </a:custGeom>
          <a:solidFill>
            <a:srgbClr val="8E0BF4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810BDD">
                <a:alpha val="74902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45" name="任意多边形: 形状 47"/>
          <p:cNvSpPr/>
          <p:nvPr/>
        </p:nvSpPr>
        <p:spPr>
          <a:xfrm>
            <a:off x="436563" y="523875"/>
            <a:ext cx="347663" cy="349250"/>
          </a:xfrm>
          <a:custGeom>
            <a:avLst/>
            <a:gdLst>
              <a:gd name="connsiteX0" fmla="*/ 434704 w 434703"/>
              <a:gd name="connsiteY0" fmla="*/ 217352 h 434703"/>
              <a:gd name="connsiteX1" fmla="*/ 217352 w 434703"/>
              <a:gd name="connsiteY1" fmla="*/ 434704 h 434703"/>
              <a:gd name="connsiteX2" fmla="*/ 0 w 434703"/>
              <a:gd name="connsiteY2" fmla="*/ 217352 h 434703"/>
              <a:gd name="connsiteX3" fmla="*/ 217352 w 434703"/>
              <a:gd name="connsiteY3" fmla="*/ 0 h 434703"/>
              <a:gd name="connsiteX4" fmla="*/ 434704 w 434703"/>
              <a:gd name="connsiteY4" fmla="*/ 217352 h 43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703" h="434703">
                <a:moveTo>
                  <a:pt x="434704" y="217352"/>
                </a:moveTo>
                <a:cubicBezTo>
                  <a:pt x="434704" y="337392"/>
                  <a:pt x="337392" y="434704"/>
                  <a:pt x="217352" y="434704"/>
                </a:cubicBezTo>
                <a:cubicBezTo>
                  <a:pt x="97312" y="434704"/>
                  <a:pt x="0" y="337392"/>
                  <a:pt x="0" y="217352"/>
                </a:cubicBezTo>
                <a:cubicBezTo>
                  <a:pt x="0" y="97312"/>
                  <a:pt x="97312" y="0"/>
                  <a:pt x="217352" y="0"/>
                </a:cubicBezTo>
                <a:cubicBezTo>
                  <a:pt x="337392" y="0"/>
                  <a:pt x="434704" y="97312"/>
                  <a:pt x="434704" y="217352"/>
                </a:cubicBezTo>
                <a:close/>
              </a:path>
            </a:pathLst>
          </a:custGeom>
          <a:solidFill>
            <a:srgbClr val="FF9416"/>
          </a:solidFill>
          <a:ln w="9525" cap="flat">
            <a:noFill/>
            <a:prstDash val="solid"/>
            <a:miter/>
          </a:ln>
          <a:effectLst>
            <a:outerShdw blurRad="1143000" dist="381000" dir="5400000" sx="115000" sy="115000" algn="t" rotWithShape="0">
              <a:srgbClr val="E68515">
                <a:alpha val="75000"/>
              </a:srgbClr>
            </a:outerShdw>
          </a:effectLst>
        </p:spPr>
        <p:txBody>
          <a:bodyPr rtlCol="0" anchor="ctr"/>
          <a:lstStyle/>
          <a:p>
            <a:pPr defTabSz="731520" fontAlgn="auto"/>
            <a:endParaRPr lang="zh-CN" altLang="en-US" sz="1440" strike="noStrike" noProof="1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pic>
        <p:nvPicPr>
          <p:cNvPr id="13" name="图片 12" descr="学校基本信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713" y="1231900"/>
            <a:ext cx="11136312" cy="5626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6" name="直角三角形 8"/>
          <p:cNvSpPr/>
          <p:nvPr/>
        </p:nvSpPr>
        <p:spPr>
          <a:xfrm flipH="1">
            <a:off x="10125075" y="4932363"/>
            <a:ext cx="2066925" cy="1925638"/>
          </a:xfrm>
          <a:custGeom>
            <a:avLst/>
            <a:gdLst>
              <a:gd name="connsiteX0" fmla="*/ 0 w 2066223"/>
              <a:gd name="connsiteY0" fmla="*/ 1925052 h 1925052"/>
              <a:gd name="connsiteX1" fmla="*/ 0 w 2066223"/>
              <a:gd name="connsiteY1" fmla="*/ 0 h 1925052"/>
              <a:gd name="connsiteX2" fmla="*/ 2066223 w 2066223"/>
              <a:gd name="connsiteY2" fmla="*/ 1925052 h 1925052"/>
              <a:gd name="connsiteX3" fmla="*/ 0 w 2066223"/>
              <a:gd name="connsiteY3" fmla="*/ 1925052 h 1925052"/>
              <a:gd name="connsiteX0-1" fmla="*/ 0 w 2066223"/>
              <a:gd name="connsiteY0-2" fmla="*/ 1925052 h 1925052"/>
              <a:gd name="connsiteX1-3" fmla="*/ 0 w 2066223"/>
              <a:gd name="connsiteY1-4" fmla="*/ 0 h 1925052"/>
              <a:gd name="connsiteX2-5" fmla="*/ 2066223 w 2066223"/>
              <a:gd name="connsiteY2-6" fmla="*/ 1925052 h 1925052"/>
              <a:gd name="connsiteX3-7" fmla="*/ 0 w 2066223"/>
              <a:gd name="connsiteY3-8" fmla="*/ 1925052 h 1925052"/>
              <a:gd name="connsiteX0-9" fmla="*/ 0 w 2066223"/>
              <a:gd name="connsiteY0-10" fmla="*/ 1925052 h 1925052"/>
              <a:gd name="connsiteX1-11" fmla="*/ 0 w 2066223"/>
              <a:gd name="connsiteY1-12" fmla="*/ 0 h 1925052"/>
              <a:gd name="connsiteX2-13" fmla="*/ 2066223 w 2066223"/>
              <a:gd name="connsiteY2-14" fmla="*/ 1925052 h 1925052"/>
              <a:gd name="connsiteX3-15" fmla="*/ 0 w 2066223"/>
              <a:gd name="connsiteY3-16" fmla="*/ 1925052 h 1925052"/>
              <a:gd name="connsiteX0-17" fmla="*/ 0 w 2066223"/>
              <a:gd name="connsiteY0-18" fmla="*/ 1925052 h 1925052"/>
              <a:gd name="connsiteX1-19" fmla="*/ 0 w 2066223"/>
              <a:gd name="connsiteY1-20" fmla="*/ 0 h 1925052"/>
              <a:gd name="connsiteX2-21" fmla="*/ 2066223 w 2066223"/>
              <a:gd name="connsiteY2-22" fmla="*/ 1925052 h 1925052"/>
              <a:gd name="connsiteX3-23" fmla="*/ 0 w 2066223"/>
              <a:gd name="connsiteY3-24" fmla="*/ 1925052 h 1925052"/>
              <a:gd name="connsiteX0-25" fmla="*/ 0 w 2066223"/>
              <a:gd name="connsiteY0-26" fmla="*/ 1925052 h 1925052"/>
              <a:gd name="connsiteX1-27" fmla="*/ 0 w 2066223"/>
              <a:gd name="connsiteY1-28" fmla="*/ 0 h 1925052"/>
              <a:gd name="connsiteX2-29" fmla="*/ 2066223 w 2066223"/>
              <a:gd name="connsiteY2-30" fmla="*/ 1925052 h 1925052"/>
              <a:gd name="connsiteX3-31" fmla="*/ 0 w 2066223"/>
              <a:gd name="connsiteY3-32" fmla="*/ 1925052 h 1925052"/>
              <a:gd name="connsiteX0-33" fmla="*/ 0 w 2066223"/>
              <a:gd name="connsiteY0-34" fmla="*/ 1925052 h 1925052"/>
              <a:gd name="connsiteX1-35" fmla="*/ 0 w 2066223"/>
              <a:gd name="connsiteY1-36" fmla="*/ 0 h 1925052"/>
              <a:gd name="connsiteX2-37" fmla="*/ 2066223 w 2066223"/>
              <a:gd name="connsiteY2-38" fmla="*/ 1925052 h 1925052"/>
              <a:gd name="connsiteX3-39" fmla="*/ 0 w 2066223"/>
              <a:gd name="connsiteY3-40" fmla="*/ 1925052 h 1925052"/>
              <a:gd name="connsiteX0-41" fmla="*/ 0 w 2066223"/>
              <a:gd name="connsiteY0-42" fmla="*/ 1925052 h 1925052"/>
              <a:gd name="connsiteX1-43" fmla="*/ 0 w 2066223"/>
              <a:gd name="connsiteY1-44" fmla="*/ 0 h 1925052"/>
              <a:gd name="connsiteX2-45" fmla="*/ 2066223 w 2066223"/>
              <a:gd name="connsiteY2-46" fmla="*/ 1925052 h 1925052"/>
              <a:gd name="connsiteX3-47" fmla="*/ 0 w 2066223"/>
              <a:gd name="connsiteY3-48" fmla="*/ 1925052 h 19250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66223" h="1925052">
                <a:moveTo>
                  <a:pt x="0" y="1925052"/>
                </a:moveTo>
                <a:lnTo>
                  <a:pt x="0" y="0"/>
                </a:lnTo>
                <a:cubicBezTo>
                  <a:pt x="332607" y="1017069"/>
                  <a:pt x="1040598" y="1620251"/>
                  <a:pt x="2066223" y="1925052"/>
                </a:cubicBezTo>
                <a:lnTo>
                  <a:pt x="0" y="1925052"/>
                </a:lnTo>
                <a:close/>
              </a:path>
            </a:pathLst>
          </a:custGeom>
          <a:solidFill>
            <a:srgbClr val="63A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73ac339-9650-41c2-9508-db1904837c3c"/>
  <p:tag name="COMMONDATA" val="eyJoZGlkIjoiMjQ0Y2RhMTEzMjFmYWM2OTJjM2RjOTM3ODBkNTcxZ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200,&quot;width&quot;:14290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430,&quot;width&quot;:15467.500787401574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064,&quot;width&quot;:17071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2094</Words>
  <Application>Microsoft Office PowerPoint</Application>
  <PresentationFormat>宽屏</PresentationFormat>
  <Paragraphs>355</Paragraphs>
  <Slides>41</Slides>
  <Notes>41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7" baseType="lpstr">
      <vt:lpstr>微软雅黑</vt:lpstr>
      <vt:lpstr>Aharoni</vt:lpstr>
      <vt:lpstr>Arial</vt:lpstr>
      <vt:lpstr>Calibri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宁波麦婕电子商务有限公司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宁波麦婕电子商务有限公司</dc:creator>
  <dc:description>创世素材网：http://www.cssc365.com</dc:description>
  <cp:lastModifiedBy>QB27174</cp:lastModifiedBy>
  <cp:revision>397</cp:revision>
  <dcterms:created xsi:type="dcterms:W3CDTF">2021-12-10T14:49:00Z</dcterms:created>
  <dcterms:modified xsi:type="dcterms:W3CDTF">2025-11-24T06:53:41Z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E31F8C03D6A849CBAB83B5572069B51D</vt:lpwstr>
  </property>
  <property fmtid="{D5CDD505-2E9C-101B-9397-08002B2CF9AE}" pid="3" name="KSOProductBuildVer">
    <vt:lpwstr>2052-12.1.0.23125</vt:lpwstr>
  </property>
</Properties>
</file>