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5"/>
  </p:notesMasterIdLst>
  <p:sldIdLst>
    <p:sldId id="270" r:id="rId3"/>
    <p:sldId id="259" r:id="rId4"/>
    <p:sldId id="271" r:id="rId6"/>
    <p:sldId id="322" r:id="rId7"/>
    <p:sldId id="1563" r:id="rId8"/>
    <p:sldId id="1592" r:id="rId9"/>
    <p:sldId id="328" r:id="rId10"/>
    <p:sldId id="311" r:id="rId11"/>
    <p:sldId id="279" r:id="rId12"/>
    <p:sldId id="332" r:id="rId13"/>
    <p:sldId id="333" r:id="rId14"/>
    <p:sldId id="334" r:id="rId15"/>
    <p:sldId id="344" r:id="rId16"/>
    <p:sldId id="1594" r:id="rId17"/>
    <p:sldId id="312" r:id="rId18"/>
    <p:sldId id="1577" r:id="rId19"/>
    <p:sldId id="1572" r:id="rId20"/>
    <p:sldId id="1587" r:id="rId21"/>
    <p:sldId id="1578" r:id="rId22"/>
    <p:sldId id="1579" r:id="rId23"/>
    <p:sldId id="1580" r:id="rId24"/>
    <p:sldId id="1581" r:id="rId25"/>
    <p:sldId id="1582" r:id="rId26"/>
    <p:sldId id="1584" r:id="rId27"/>
    <p:sldId id="1583" r:id="rId28"/>
    <p:sldId id="1585" r:id="rId29"/>
    <p:sldId id="1588" r:id="rId30"/>
    <p:sldId id="1591" r:id="rId31"/>
    <p:sldId id="345" r:id="rId32"/>
    <p:sldId id="351" r:id="rId33"/>
    <p:sldId id="313" r:id="rId34"/>
    <p:sldId id="352" r:id="rId35"/>
    <p:sldId id="354" r:id="rId36"/>
    <p:sldId id="362" r:id="rId37"/>
    <p:sldId id="363" r:id="rId38"/>
    <p:sldId id="355" r:id="rId39"/>
    <p:sldId id="357" r:id="rId40"/>
    <p:sldId id="314" r:id="rId41"/>
    <p:sldId id="359" r:id="rId42"/>
    <p:sldId id="304" r:id="rId43"/>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 wang" initials="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605E"/>
    <a:srgbClr val="268785"/>
    <a:srgbClr val="1D3259"/>
    <a:srgbClr val="0F3938"/>
    <a:srgbClr val="152543"/>
    <a:srgbClr val="124240"/>
    <a:srgbClr val="0B2726"/>
    <a:srgbClr val="134544"/>
    <a:srgbClr val="DAC9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8369" autoAdjust="0"/>
  </p:normalViewPr>
  <p:slideViewPr>
    <p:cSldViewPr snapToGrid="0">
      <p:cViewPr varScale="1">
        <p:scale>
          <a:sx n="68" d="100"/>
          <a:sy n="68" d="100"/>
        </p:scale>
        <p:origin x="100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gs" Target="tags/tag2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D5C723E-4A4E-45EF-8EC2-ABD2A081869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zh-CN" altLang="en-US"/>
        </a:p>
      </dgm:t>
    </dgm:pt>
    <dgm:pt modelId="{63051535-C460-40DA-AEC8-E347D3F52AF4}">
      <dgm:prSet phldrT="[文本]"/>
      <dgm:spPr/>
      <dgm:t>
        <a:bodyPr/>
        <a:lstStyle/>
        <a:p>
          <a:r>
            <a:rPr lang="zh-CN" altLang="en-US" b="1" dirty="0"/>
            <a:t>（</a:t>
          </a:r>
          <a:r>
            <a:rPr lang="en-US" altLang="zh-CN" b="1" dirty="0"/>
            <a:t>1</a:t>
          </a:r>
          <a:r>
            <a:rPr lang="zh-CN" altLang="en-US" b="1" dirty="0"/>
            <a:t>）学校在线填报</a:t>
          </a:r>
        </a:p>
      </dgm:t>
    </dgm:pt>
    <dgm:pt modelId="{8BDC6DA8-3DA2-41EC-BC2C-27C40AF93A16}" cxnId="{E29C3D60-1D17-4172-A720-A44D9A33F24D}" type="parTrans">
      <dgm:prSet/>
      <dgm:spPr/>
      <dgm:t>
        <a:bodyPr/>
        <a:lstStyle/>
        <a:p>
          <a:endParaRPr lang="zh-CN" altLang="en-US" b="1"/>
        </a:p>
      </dgm:t>
    </dgm:pt>
    <dgm:pt modelId="{000D32E9-FC72-41E3-87FE-49194F086466}" cxnId="{E29C3D60-1D17-4172-A720-A44D9A33F24D}" type="sibTrans">
      <dgm:prSet/>
      <dgm:spPr/>
      <dgm:t>
        <a:bodyPr/>
        <a:lstStyle/>
        <a:p>
          <a:endParaRPr lang="zh-CN" altLang="en-US" b="1"/>
        </a:p>
      </dgm:t>
    </dgm:pt>
    <dgm:pt modelId="{10B53E5C-6F9E-4F26-B921-19ACC7F2D9F3}">
      <dgm:prSet phldrT="[文本]"/>
      <dgm:spPr/>
      <dgm:t>
        <a:bodyPr/>
        <a:lstStyle/>
        <a:p>
          <a:r>
            <a:rPr lang="zh-CN" altLang="en-US" b="1" dirty="0"/>
            <a:t>（</a:t>
          </a:r>
          <a:r>
            <a:rPr lang="en-US" altLang="zh-CN" b="1" dirty="0"/>
            <a:t>2</a:t>
          </a:r>
          <a:r>
            <a:rPr lang="zh-CN" altLang="en-US" b="1" dirty="0"/>
            <a:t>）省厅在线审核</a:t>
          </a:r>
        </a:p>
      </dgm:t>
    </dgm:pt>
    <dgm:pt modelId="{712E1DA2-5F92-4227-8467-11AB95BF57E6}" cxnId="{C57CD973-1302-4967-868C-29616D3C489E}" type="parTrans">
      <dgm:prSet/>
      <dgm:spPr/>
      <dgm:t>
        <a:bodyPr/>
        <a:lstStyle/>
        <a:p>
          <a:endParaRPr lang="zh-CN" altLang="en-US" b="1"/>
        </a:p>
      </dgm:t>
    </dgm:pt>
    <dgm:pt modelId="{F8DDB8AE-38F8-4795-84F9-C2F6BFAFC18B}" cxnId="{C57CD973-1302-4967-868C-29616D3C489E}" type="sibTrans">
      <dgm:prSet/>
      <dgm:spPr/>
      <dgm:t>
        <a:bodyPr/>
        <a:lstStyle/>
        <a:p>
          <a:endParaRPr lang="zh-CN" altLang="en-US" b="1"/>
        </a:p>
      </dgm:t>
    </dgm:pt>
    <dgm:pt modelId="{913B3ADE-C6F3-4FFD-B9E0-1B91E6DB9396}">
      <dgm:prSet phldrT="[文本]"/>
      <dgm:spPr/>
      <dgm:t>
        <a:bodyPr/>
        <a:lstStyle/>
        <a:p>
          <a:r>
            <a:rPr lang="zh-CN" altLang="en-US" b="1" dirty="0"/>
            <a:t>（</a:t>
          </a:r>
          <a:r>
            <a:rPr lang="en-US" altLang="zh-CN" b="1" dirty="0"/>
            <a:t>3</a:t>
          </a:r>
          <a:r>
            <a:rPr lang="zh-CN" altLang="en-US" b="1" dirty="0"/>
            <a:t>）通过审核后，学校下载打印“导出表”，签字盖章，报送省厅</a:t>
          </a:r>
        </a:p>
      </dgm:t>
    </dgm:pt>
    <dgm:pt modelId="{BF6E371D-C2DD-4BF3-8E98-96AB3C188F04}" cxnId="{042BAFDF-C57C-46AC-9717-DCD4B72DD8CA}" type="parTrans">
      <dgm:prSet/>
      <dgm:spPr/>
      <dgm:t>
        <a:bodyPr/>
        <a:lstStyle/>
        <a:p>
          <a:endParaRPr lang="zh-CN" altLang="en-US" b="1"/>
        </a:p>
      </dgm:t>
    </dgm:pt>
    <dgm:pt modelId="{0FD67C8B-7C6F-4F0E-874C-43ECE604EB0F}" cxnId="{042BAFDF-C57C-46AC-9717-DCD4B72DD8CA}" type="sibTrans">
      <dgm:prSet/>
      <dgm:spPr/>
      <dgm:t>
        <a:bodyPr/>
        <a:lstStyle/>
        <a:p>
          <a:endParaRPr lang="zh-CN" altLang="en-US" b="1"/>
        </a:p>
      </dgm:t>
    </dgm:pt>
    <dgm:pt modelId="{D78A1094-DDCD-490B-9113-6A471B71606B}">
      <dgm:prSet/>
      <dgm:spPr/>
      <dgm:t>
        <a:bodyPr/>
        <a:lstStyle/>
        <a:p>
          <a:r>
            <a:rPr lang="zh-CN" altLang="en-US" b="1" dirty="0"/>
            <a:t>（</a:t>
          </a:r>
          <a:r>
            <a:rPr lang="en-US" altLang="zh-CN" b="1" dirty="0"/>
            <a:t>4</a:t>
          </a:r>
          <a:r>
            <a:rPr lang="zh-CN" altLang="en-US" b="1" dirty="0"/>
            <a:t>）省厅收齐“导出表”，签字盖章。（报表封面右上角应有“导出表”字样）</a:t>
          </a:r>
        </a:p>
      </dgm:t>
    </dgm:pt>
    <dgm:pt modelId="{14B61CF8-2FB9-4726-A2D2-C31BDB3869F3}" cxnId="{4BE0F0C2-968E-4072-A33A-98E7BC54658C}" type="parTrans">
      <dgm:prSet/>
      <dgm:spPr/>
      <dgm:t>
        <a:bodyPr/>
        <a:lstStyle/>
        <a:p>
          <a:endParaRPr lang="zh-CN" altLang="en-US" b="1"/>
        </a:p>
      </dgm:t>
    </dgm:pt>
    <dgm:pt modelId="{F1377BD7-E2D2-4ACC-9ECD-ED4A5E390A82}" cxnId="{4BE0F0C2-968E-4072-A33A-98E7BC54658C}" type="sibTrans">
      <dgm:prSet/>
      <dgm:spPr/>
      <dgm:t>
        <a:bodyPr/>
        <a:lstStyle/>
        <a:p>
          <a:endParaRPr lang="zh-CN" altLang="en-US" b="1"/>
        </a:p>
      </dgm:t>
    </dgm:pt>
    <dgm:pt modelId="{DDE2CBFA-D3DF-4873-A26A-DEE8070ACED4}">
      <dgm:prSet/>
      <dgm:spPr/>
      <dgm:t>
        <a:bodyPr/>
        <a:lstStyle/>
        <a:p>
          <a:r>
            <a:rPr lang="zh-CN" altLang="en-US" b="1" dirty="0"/>
            <a:t>（</a:t>
          </a:r>
          <a:r>
            <a:rPr lang="en-US" altLang="zh-CN" b="1" dirty="0"/>
            <a:t>5</a:t>
          </a:r>
          <a:r>
            <a:rPr lang="zh-CN" altLang="en-US" b="1" dirty="0"/>
            <a:t>）省厅提交本省纸质打印版“导出表”、</a:t>
          </a:r>
          <a:r>
            <a:rPr lang="en-US" altLang="zh-CN" b="1" dirty="0"/>
            <a:t>pdf</a:t>
          </a:r>
          <a:r>
            <a:rPr lang="zh-CN" altLang="en-US" b="1" dirty="0"/>
            <a:t>版“导出表”</a:t>
          </a:r>
          <a:endParaRPr lang="en-US" altLang="zh-CN" b="1" dirty="0"/>
        </a:p>
      </dgm:t>
    </dgm:pt>
    <dgm:pt modelId="{92B52C2A-9883-4F7B-82DF-5B08CBEB6936}" cxnId="{A48BC954-0E0A-4984-BC1C-FF26CB630D29}" type="parTrans">
      <dgm:prSet/>
      <dgm:spPr/>
      <dgm:t>
        <a:bodyPr/>
        <a:lstStyle/>
        <a:p>
          <a:endParaRPr lang="zh-CN" altLang="en-US" b="1"/>
        </a:p>
      </dgm:t>
    </dgm:pt>
    <dgm:pt modelId="{1FCD2819-1E00-4192-AD6A-2AD565AEB7FE}" cxnId="{A48BC954-0E0A-4984-BC1C-FF26CB630D29}" type="sibTrans">
      <dgm:prSet/>
      <dgm:spPr/>
      <dgm:t>
        <a:bodyPr/>
        <a:lstStyle/>
        <a:p>
          <a:endParaRPr lang="zh-CN" altLang="en-US" b="1"/>
        </a:p>
      </dgm:t>
    </dgm:pt>
    <dgm:pt modelId="{39E2F52A-A07A-4EC4-A752-8100048CA6C3}" type="pres">
      <dgm:prSet presAssocID="{8D5C723E-4A4E-45EF-8EC2-ABD2A0818694}" presName="outerComposite" presStyleCnt="0">
        <dgm:presLayoutVars>
          <dgm:chMax val="5"/>
          <dgm:dir/>
          <dgm:resizeHandles val="exact"/>
        </dgm:presLayoutVars>
      </dgm:prSet>
      <dgm:spPr/>
    </dgm:pt>
    <dgm:pt modelId="{9E248863-41FB-4BA4-8249-0F796FCB1E7F}" type="pres">
      <dgm:prSet presAssocID="{8D5C723E-4A4E-45EF-8EC2-ABD2A0818694}" presName="dummyMaxCanvas" presStyleCnt="0">
        <dgm:presLayoutVars/>
      </dgm:prSet>
      <dgm:spPr/>
    </dgm:pt>
    <dgm:pt modelId="{4CBA1A6D-B4FD-4A56-A2C9-C59AA91EB3A2}" type="pres">
      <dgm:prSet presAssocID="{8D5C723E-4A4E-45EF-8EC2-ABD2A0818694}" presName="FiveNodes_1" presStyleLbl="node1" presStyleIdx="0" presStyleCnt="5" custLinFactNeighborX="-2495">
        <dgm:presLayoutVars>
          <dgm:bulletEnabled val="1"/>
        </dgm:presLayoutVars>
      </dgm:prSet>
      <dgm:spPr/>
    </dgm:pt>
    <dgm:pt modelId="{B539DCEF-CB40-4221-813D-9947E03FB4E5}" type="pres">
      <dgm:prSet presAssocID="{8D5C723E-4A4E-45EF-8EC2-ABD2A0818694}" presName="FiveNodes_2" presStyleLbl="node1" presStyleIdx="1" presStyleCnt="5">
        <dgm:presLayoutVars>
          <dgm:bulletEnabled val="1"/>
        </dgm:presLayoutVars>
      </dgm:prSet>
      <dgm:spPr/>
    </dgm:pt>
    <dgm:pt modelId="{1CE33D9B-B04B-4492-AA4A-6494149B1380}" type="pres">
      <dgm:prSet presAssocID="{8D5C723E-4A4E-45EF-8EC2-ABD2A0818694}" presName="FiveNodes_3" presStyleLbl="node1" presStyleIdx="2" presStyleCnt="5">
        <dgm:presLayoutVars>
          <dgm:bulletEnabled val="1"/>
        </dgm:presLayoutVars>
      </dgm:prSet>
      <dgm:spPr/>
    </dgm:pt>
    <dgm:pt modelId="{5307C9CC-9EF8-4A83-9BB2-91736821DCE3}" type="pres">
      <dgm:prSet presAssocID="{8D5C723E-4A4E-45EF-8EC2-ABD2A0818694}" presName="FiveNodes_4" presStyleLbl="node1" presStyleIdx="3" presStyleCnt="5">
        <dgm:presLayoutVars>
          <dgm:bulletEnabled val="1"/>
        </dgm:presLayoutVars>
      </dgm:prSet>
      <dgm:spPr/>
    </dgm:pt>
    <dgm:pt modelId="{A92F00C4-9D44-413C-A3B1-0F4EBEBDC07A}" type="pres">
      <dgm:prSet presAssocID="{8D5C723E-4A4E-45EF-8EC2-ABD2A0818694}" presName="FiveNodes_5" presStyleLbl="node1" presStyleIdx="4" presStyleCnt="5">
        <dgm:presLayoutVars>
          <dgm:bulletEnabled val="1"/>
        </dgm:presLayoutVars>
      </dgm:prSet>
      <dgm:spPr/>
    </dgm:pt>
    <dgm:pt modelId="{0CE93FD7-6EF4-4FB7-89BA-A7B611BFD734}" type="pres">
      <dgm:prSet presAssocID="{8D5C723E-4A4E-45EF-8EC2-ABD2A0818694}" presName="FiveConn_1-2" presStyleLbl="fgAccFollowNode1" presStyleIdx="0" presStyleCnt="4">
        <dgm:presLayoutVars>
          <dgm:bulletEnabled val="1"/>
        </dgm:presLayoutVars>
      </dgm:prSet>
      <dgm:spPr/>
    </dgm:pt>
    <dgm:pt modelId="{E81FEFFD-922C-4752-B712-2A9B8A0C1459}" type="pres">
      <dgm:prSet presAssocID="{8D5C723E-4A4E-45EF-8EC2-ABD2A0818694}" presName="FiveConn_2-3" presStyleLbl="fgAccFollowNode1" presStyleIdx="1" presStyleCnt="4">
        <dgm:presLayoutVars>
          <dgm:bulletEnabled val="1"/>
        </dgm:presLayoutVars>
      </dgm:prSet>
      <dgm:spPr/>
    </dgm:pt>
    <dgm:pt modelId="{ABA62B5A-2C40-44D9-BBA1-B46F9D949578}" type="pres">
      <dgm:prSet presAssocID="{8D5C723E-4A4E-45EF-8EC2-ABD2A0818694}" presName="FiveConn_3-4" presStyleLbl="fgAccFollowNode1" presStyleIdx="2" presStyleCnt="4">
        <dgm:presLayoutVars>
          <dgm:bulletEnabled val="1"/>
        </dgm:presLayoutVars>
      </dgm:prSet>
      <dgm:spPr/>
    </dgm:pt>
    <dgm:pt modelId="{61D53345-66E2-4D5F-A323-231E463E5B19}" type="pres">
      <dgm:prSet presAssocID="{8D5C723E-4A4E-45EF-8EC2-ABD2A0818694}" presName="FiveConn_4-5" presStyleLbl="fgAccFollowNode1" presStyleIdx="3" presStyleCnt="4">
        <dgm:presLayoutVars>
          <dgm:bulletEnabled val="1"/>
        </dgm:presLayoutVars>
      </dgm:prSet>
      <dgm:spPr/>
    </dgm:pt>
    <dgm:pt modelId="{481718F8-5A12-41B3-B463-3BC9D0AC61CD}" type="pres">
      <dgm:prSet presAssocID="{8D5C723E-4A4E-45EF-8EC2-ABD2A0818694}" presName="FiveNodes_1_text" presStyleLbl="node1" presStyleIdx="4" presStyleCnt="5">
        <dgm:presLayoutVars>
          <dgm:bulletEnabled val="1"/>
        </dgm:presLayoutVars>
      </dgm:prSet>
      <dgm:spPr/>
    </dgm:pt>
    <dgm:pt modelId="{67310629-FF22-4938-9FB3-A287DFAF126C}" type="pres">
      <dgm:prSet presAssocID="{8D5C723E-4A4E-45EF-8EC2-ABD2A0818694}" presName="FiveNodes_2_text" presStyleLbl="node1" presStyleIdx="4" presStyleCnt="5">
        <dgm:presLayoutVars>
          <dgm:bulletEnabled val="1"/>
        </dgm:presLayoutVars>
      </dgm:prSet>
      <dgm:spPr/>
    </dgm:pt>
    <dgm:pt modelId="{5BF73AAF-1961-43FE-A79C-3E47BC2CDFEB}" type="pres">
      <dgm:prSet presAssocID="{8D5C723E-4A4E-45EF-8EC2-ABD2A0818694}" presName="FiveNodes_3_text" presStyleLbl="node1" presStyleIdx="4" presStyleCnt="5">
        <dgm:presLayoutVars>
          <dgm:bulletEnabled val="1"/>
        </dgm:presLayoutVars>
      </dgm:prSet>
      <dgm:spPr/>
    </dgm:pt>
    <dgm:pt modelId="{CC6C3387-79A1-4B0C-BEEC-61AA2A5E937F}" type="pres">
      <dgm:prSet presAssocID="{8D5C723E-4A4E-45EF-8EC2-ABD2A0818694}" presName="FiveNodes_4_text" presStyleLbl="node1" presStyleIdx="4" presStyleCnt="5">
        <dgm:presLayoutVars>
          <dgm:bulletEnabled val="1"/>
        </dgm:presLayoutVars>
      </dgm:prSet>
      <dgm:spPr/>
    </dgm:pt>
    <dgm:pt modelId="{6D3B734D-533C-4C6D-8B82-9B3193EC8C51}" type="pres">
      <dgm:prSet presAssocID="{8D5C723E-4A4E-45EF-8EC2-ABD2A0818694}" presName="FiveNodes_5_text" presStyleLbl="node1" presStyleIdx="4" presStyleCnt="5">
        <dgm:presLayoutVars>
          <dgm:bulletEnabled val="1"/>
        </dgm:presLayoutVars>
      </dgm:prSet>
      <dgm:spPr/>
    </dgm:pt>
  </dgm:ptLst>
  <dgm:cxnLst>
    <dgm:cxn modelId="{5CF21C2C-F9C1-4DF9-AED2-83218C1B4855}" type="presOf" srcId="{10B53E5C-6F9E-4F26-B921-19ACC7F2D9F3}" destId="{67310629-FF22-4938-9FB3-A287DFAF126C}" srcOrd="1" destOrd="0" presId="urn:microsoft.com/office/officeart/2005/8/layout/vProcess5"/>
    <dgm:cxn modelId="{59044E38-6BF2-42B1-8917-EFC19264F374}" type="presOf" srcId="{10B53E5C-6F9E-4F26-B921-19ACC7F2D9F3}" destId="{B539DCEF-CB40-4221-813D-9947E03FB4E5}" srcOrd="0" destOrd="0" presId="urn:microsoft.com/office/officeart/2005/8/layout/vProcess5"/>
    <dgm:cxn modelId="{E29C3D60-1D17-4172-A720-A44D9A33F24D}" srcId="{8D5C723E-4A4E-45EF-8EC2-ABD2A0818694}" destId="{63051535-C460-40DA-AEC8-E347D3F52AF4}" srcOrd="0" destOrd="0" parTransId="{8BDC6DA8-3DA2-41EC-BC2C-27C40AF93A16}" sibTransId="{000D32E9-FC72-41E3-87FE-49194F086466}"/>
    <dgm:cxn modelId="{17A94166-87DB-47AA-BA45-EA33B97770BE}" type="presOf" srcId="{913B3ADE-C6F3-4FFD-B9E0-1B91E6DB9396}" destId="{5BF73AAF-1961-43FE-A79C-3E47BC2CDFEB}" srcOrd="1" destOrd="0" presId="urn:microsoft.com/office/officeart/2005/8/layout/vProcess5"/>
    <dgm:cxn modelId="{7B7DEF4A-B6FE-4560-A825-46CAA9AA06E6}" type="presOf" srcId="{DDE2CBFA-D3DF-4873-A26A-DEE8070ACED4}" destId="{6D3B734D-533C-4C6D-8B82-9B3193EC8C51}" srcOrd="1" destOrd="0" presId="urn:microsoft.com/office/officeart/2005/8/layout/vProcess5"/>
    <dgm:cxn modelId="{F775306B-3484-48D8-95F1-CCED10DFD780}" type="presOf" srcId="{63051535-C460-40DA-AEC8-E347D3F52AF4}" destId="{481718F8-5A12-41B3-B463-3BC9D0AC61CD}" srcOrd="1" destOrd="0" presId="urn:microsoft.com/office/officeart/2005/8/layout/vProcess5"/>
    <dgm:cxn modelId="{C57CD973-1302-4967-868C-29616D3C489E}" srcId="{8D5C723E-4A4E-45EF-8EC2-ABD2A0818694}" destId="{10B53E5C-6F9E-4F26-B921-19ACC7F2D9F3}" srcOrd="1" destOrd="0" parTransId="{712E1DA2-5F92-4227-8467-11AB95BF57E6}" sibTransId="{F8DDB8AE-38F8-4795-84F9-C2F6BFAFC18B}"/>
    <dgm:cxn modelId="{A48BC954-0E0A-4984-BC1C-FF26CB630D29}" srcId="{8D5C723E-4A4E-45EF-8EC2-ABD2A0818694}" destId="{DDE2CBFA-D3DF-4873-A26A-DEE8070ACED4}" srcOrd="4" destOrd="0" parTransId="{92B52C2A-9883-4F7B-82DF-5B08CBEB6936}" sibTransId="{1FCD2819-1E00-4192-AD6A-2AD565AEB7FE}"/>
    <dgm:cxn modelId="{70F7F955-78EC-4327-A30B-52BCC6FC446F}" type="presOf" srcId="{0FD67C8B-7C6F-4F0E-874C-43ECE604EB0F}" destId="{ABA62B5A-2C40-44D9-BBA1-B46F9D949578}" srcOrd="0" destOrd="0" presId="urn:microsoft.com/office/officeart/2005/8/layout/vProcess5"/>
    <dgm:cxn modelId="{40CFDE88-C97B-4CA4-9A20-80C34D67E95B}" type="presOf" srcId="{913B3ADE-C6F3-4FFD-B9E0-1B91E6DB9396}" destId="{1CE33D9B-B04B-4492-AA4A-6494149B1380}" srcOrd="0" destOrd="0" presId="urn:microsoft.com/office/officeart/2005/8/layout/vProcess5"/>
    <dgm:cxn modelId="{4D045E95-06A3-4C6E-B9D0-468DABBEDF05}" type="presOf" srcId="{000D32E9-FC72-41E3-87FE-49194F086466}" destId="{0CE93FD7-6EF4-4FB7-89BA-A7B611BFD734}" srcOrd="0" destOrd="0" presId="urn:microsoft.com/office/officeart/2005/8/layout/vProcess5"/>
    <dgm:cxn modelId="{4FB06F95-5776-46AF-82A8-F9D364366D3F}" type="presOf" srcId="{DDE2CBFA-D3DF-4873-A26A-DEE8070ACED4}" destId="{A92F00C4-9D44-413C-A3B1-0F4EBEBDC07A}" srcOrd="0" destOrd="0" presId="urn:microsoft.com/office/officeart/2005/8/layout/vProcess5"/>
    <dgm:cxn modelId="{138C31A0-8DEB-4436-B908-A16184C944F9}" type="presOf" srcId="{63051535-C460-40DA-AEC8-E347D3F52AF4}" destId="{4CBA1A6D-B4FD-4A56-A2C9-C59AA91EB3A2}" srcOrd="0" destOrd="0" presId="urn:microsoft.com/office/officeart/2005/8/layout/vProcess5"/>
    <dgm:cxn modelId="{0A91B2A5-AFE3-4BB8-85CA-CAB31B97C218}" type="presOf" srcId="{F8DDB8AE-38F8-4795-84F9-C2F6BFAFC18B}" destId="{E81FEFFD-922C-4752-B712-2A9B8A0C1459}" srcOrd="0" destOrd="0" presId="urn:microsoft.com/office/officeart/2005/8/layout/vProcess5"/>
    <dgm:cxn modelId="{4189D3B8-E244-45B5-94E7-8D908AB0D5AA}" type="presOf" srcId="{D78A1094-DDCD-490B-9113-6A471B71606B}" destId="{5307C9CC-9EF8-4A83-9BB2-91736821DCE3}" srcOrd="0" destOrd="0" presId="urn:microsoft.com/office/officeart/2005/8/layout/vProcess5"/>
    <dgm:cxn modelId="{CEFFD0C0-BECF-4879-AEFA-1820A7844D1D}" type="presOf" srcId="{8D5C723E-4A4E-45EF-8EC2-ABD2A0818694}" destId="{39E2F52A-A07A-4EC4-A752-8100048CA6C3}" srcOrd="0" destOrd="0" presId="urn:microsoft.com/office/officeart/2005/8/layout/vProcess5"/>
    <dgm:cxn modelId="{4BE0F0C2-968E-4072-A33A-98E7BC54658C}" srcId="{8D5C723E-4A4E-45EF-8EC2-ABD2A0818694}" destId="{D78A1094-DDCD-490B-9113-6A471B71606B}" srcOrd="3" destOrd="0" parTransId="{14B61CF8-2FB9-4726-A2D2-C31BDB3869F3}" sibTransId="{F1377BD7-E2D2-4ACC-9ECD-ED4A5E390A82}"/>
    <dgm:cxn modelId="{8ABC5AD0-F294-497C-A772-96FB07B4B1FB}" type="presOf" srcId="{F1377BD7-E2D2-4ACC-9ECD-ED4A5E390A82}" destId="{61D53345-66E2-4D5F-A323-231E463E5B19}" srcOrd="0" destOrd="0" presId="urn:microsoft.com/office/officeart/2005/8/layout/vProcess5"/>
    <dgm:cxn modelId="{F55F7FD4-4D45-4D22-9E04-244D57C1A3C4}" type="presOf" srcId="{D78A1094-DDCD-490B-9113-6A471B71606B}" destId="{CC6C3387-79A1-4B0C-BEEC-61AA2A5E937F}" srcOrd="1" destOrd="0" presId="urn:microsoft.com/office/officeart/2005/8/layout/vProcess5"/>
    <dgm:cxn modelId="{042BAFDF-C57C-46AC-9717-DCD4B72DD8CA}" srcId="{8D5C723E-4A4E-45EF-8EC2-ABD2A0818694}" destId="{913B3ADE-C6F3-4FFD-B9E0-1B91E6DB9396}" srcOrd="2" destOrd="0" parTransId="{BF6E371D-C2DD-4BF3-8E98-96AB3C188F04}" sibTransId="{0FD67C8B-7C6F-4F0E-874C-43ECE604EB0F}"/>
    <dgm:cxn modelId="{5245DA0C-F7C9-4D2C-8AE3-62A6EAC4ECA0}" type="presParOf" srcId="{39E2F52A-A07A-4EC4-A752-8100048CA6C3}" destId="{9E248863-41FB-4BA4-8249-0F796FCB1E7F}" srcOrd="0" destOrd="0" presId="urn:microsoft.com/office/officeart/2005/8/layout/vProcess5"/>
    <dgm:cxn modelId="{EFD0C55A-8314-4E83-96D7-B6E25B961729}" type="presParOf" srcId="{39E2F52A-A07A-4EC4-A752-8100048CA6C3}" destId="{4CBA1A6D-B4FD-4A56-A2C9-C59AA91EB3A2}" srcOrd="1" destOrd="0" presId="urn:microsoft.com/office/officeart/2005/8/layout/vProcess5"/>
    <dgm:cxn modelId="{077C6586-BF22-40B4-8403-5B8D991E1B7A}" type="presParOf" srcId="{39E2F52A-A07A-4EC4-A752-8100048CA6C3}" destId="{B539DCEF-CB40-4221-813D-9947E03FB4E5}" srcOrd="2" destOrd="0" presId="urn:microsoft.com/office/officeart/2005/8/layout/vProcess5"/>
    <dgm:cxn modelId="{EE18D177-25AA-4812-BEB2-00ABC667B78D}" type="presParOf" srcId="{39E2F52A-A07A-4EC4-A752-8100048CA6C3}" destId="{1CE33D9B-B04B-4492-AA4A-6494149B1380}" srcOrd="3" destOrd="0" presId="urn:microsoft.com/office/officeart/2005/8/layout/vProcess5"/>
    <dgm:cxn modelId="{A3B0C78D-D6FD-445B-A1D9-03B9563C592E}" type="presParOf" srcId="{39E2F52A-A07A-4EC4-A752-8100048CA6C3}" destId="{5307C9CC-9EF8-4A83-9BB2-91736821DCE3}" srcOrd="4" destOrd="0" presId="urn:microsoft.com/office/officeart/2005/8/layout/vProcess5"/>
    <dgm:cxn modelId="{11E07CD2-8C43-4784-A862-8903F53B651A}" type="presParOf" srcId="{39E2F52A-A07A-4EC4-A752-8100048CA6C3}" destId="{A92F00C4-9D44-413C-A3B1-0F4EBEBDC07A}" srcOrd="5" destOrd="0" presId="urn:microsoft.com/office/officeart/2005/8/layout/vProcess5"/>
    <dgm:cxn modelId="{0CF22AC9-BD91-43DB-ABC7-6B5FF2899F53}" type="presParOf" srcId="{39E2F52A-A07A-4EC4-A752-8100048CA6C3}" destId="{0CE93FD7-6EF4-4FB7-89BA-A7B611BFD734}" srcOrd="6" destOrd="0" presId="urn:microsoft.com/office/officeart/2005/8/layout/vProcess5"/>
    <dgm:cxn modelId="{E66BE95E-79C5-4AAB-A2C9-7427C549A588}" type="presParOf" srcId="{39E2F52A-A07A-4EC4-A752-8100048CA6C3}" destId="{E81FEFFD-922C-4752-B712-2A9B8A0C1459}" srcOrd="7" destOrd="0" presId="urn:microsoft.com/office/officeart/2005/8/layout/vProcess5"/>
    <dgm:cxn modelId="{94170DF9-A5D0-43B2-B6E7-871F1241400F}" type="presParOf" srcId="{39E2F52A-A07A-4EC4-A752-8100048CA6C3}" destId="{ABA62B5A-2C40-44D9-BBA1-B46F9D949578}" srcOrd="8" destOrd="0" presId="urn:microsoft.com/office/officeart/2005/8/layout/vProcess5"/>
    <dgm:cxn modelId="{6A448BED-E298-4A24-9765-678775A7569D}" type="presParOf" srcId="{39E2F52A-A07A-4EC4-A752-8100048CA6C3}" destId="{61D53345-66E2-4D5F-A323-231E463E5B19}" srcOrd="9" destOrd="0" presId="urn:microsoft.com/office/officeart/2005/8/layout/vProcess5"/>
    <dgm:cxn modelId="{8C3DC2DE-0586-4DAB-8893-6E60A573C841}" type="presParOf" srcId="{39E2F52A-A07A-4EC4-A752-8100048CA6C3}" destId="{481718F8-5A12-41B3-B463-3BC9D0AC61CD}" srcOrd="10" destOrd="0" presId="urn:microsoft.com/office/officeart/2005/8/layout/vProcess5"/>
    <dgm:cxn modelId="{53ED5D45-1895-484D-A1E9-0564D7F67616}" type="presParOf" srcId="{39E2F52A-A07A-4EC4-A752-8100048CA6C3}" destId="{67310629-FF22-4938-9FB3-A287DFAF126C}" srcOrd="11" destOrd="0" presId="urn:microsoft.com/office/officeart/2005/8/layout/vProcess5"/>
    <dgm:cxn modelId="{08BCCBFD-A007-46AE-B454-DE2D5081AF06}" type="presParOf" srcId="{39E2F52A-A07A-4EC4-A752-8100048CA6C3}" destId="{5BF73AAF-1961-43FE-A79C-3E47BC2CDFEB}" srcOrd="12" destOrd="0" presId="urn:microsoft.com/office/officeart/2005/8/layout/vProcess5"/>
    <dgm:cxn modelId="{4029392F-5DC9-49AB-84D3-390E3DA21079}" type="presParOf" srcId="{39E2F52A-A07A-4EC4-A752-8100048CA6C3}" destId="{CC6C3387-79A1-4B0C-BEEC-61AA2A5E937F}" srcOrd="13" destOrd="0" presId="urn:microsoft.com/office/officeart/2005/8/layout/vProcess5"/>
    <dgm:cxn modelId="{0F6991EB-AEE7-4C6B-A221-D3DE655801FF}" type="presParOf" srcId="{39E2F52A-A07A-4EC4-A752-8100048CA6C3}" destId="{6D3B734D-533C-4C6D-8B82-9B3193EC8C51}" srcOrd="14"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18472" cy="3910637"/>
        <a:chOff x="0" y="0"/>
        <a:chExt cx="10318472" cy="3910637"/>
      </a:xfrm>
    </dsp:grpSpPr>
    <dsp:sp modelId="{4CBA1A6D-B4FD-4A56-A2C9-C59AA91EB3A2}">
      <dsp:nvSpPr>
        <dsp:cNvPr id="3" name="圆角矩形 2"/>
        <dsp:cNvSpPr/>
      </dsp:nvSpPr>
      <dsp:spPr bwMode="white">
        <a:xfrm>
          <a:off x="0" y="0"/>
          <a:ext cx="7945223" cy="703915"/>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b="1" dirty="0"/>
            <a:t>（</a:t>
          </a:r>
          <a:r>
            <a:rPr lang="en-US" altLang="zh-CN" b="1" dirty="0"/>
            <a:t>1</a:t>
          </a:r>
          <a:r>
            <a:rPr lang="zh-CN" altLang="en-US" b="1" dirty="0"/>
            <a:t>）学校在线填报</a:t>
          </a:r>
        </a:p>
      </dsp:txBody>
      <dsp:txXfrm>
        <a:off x="0" y="0"/>
        <a:ext cx="7945223" cy="703915"/>
      </dsp:txXfrm>
    </dsp:sp>
    <dsp:sp modelId="{B539DCEF-CB40-4221-813D-9947E03FB4E5}">
      <dsp:nvSpPr>
        <dsp:cNvPr id="4" name="圆角矩形 3"/>
        <dsp:cNvSpPr/>
      </dsp:nvSpPr>
      <dsp:spPr bwMode="white">
        <a:xfrm>
          <a:off x="593312" y="801681"/>
          <a:ext cx="7945223" cy="703915"/>
        </a:xfrm>
        <a:prstGeom prst="roundRect">
          <a:avLst>
            <a:gd name="adj" fmla="val 10000"/>
          </a:avLst>
        </a:prstGeom>
      </dsp:spPr>
      <dsp:style>
        <a:lnRef idx="2">
          <a:schemeClr val="lt1"/>
        </a:lnRef>
        <a:fillRef idx="1">
          <a:schemeClr val="accent5">
            <a:hueOff val="-1845000"/>
            <a:satOff val="-2548"/>
            <a:lumOff val="-979"/>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b="1" dirty="0"/>
            <a:t>（</a:t>
          </a:r>
          <a:r>
            <a:rPr lang="en-US" altLang="zh-CN" b="1" dirty="0"/>
            <a:t>2</a:t>
          </a:r>
          <a:r>
            <a:rPr lang="zh-CN" altLang="en-US" b="1" dirty="0"/>
            <a:t>）省厅在线审核</a:t>
          </a:r>
        </a:p>
      </dsp:txBody>
      <dsp:txXfrm>
        <a:off x="593312" y="801681"/>
        <a:ext cx="7945223" cy="703915"/>
      </dsp:txXfrm>
    </dsp:sp>
    <dsp:sp modelId="{1CE33D9B-B04B-4492-AA4A-6494149B1380}">
      <dsp:nvSpPr>
        <dsp:cNvPr id="5" name="圆角矩形 4"/>
        <dsp:cNvSpPr/>
      </dsp:nvSpPr>
      <dsp:spPr bwMode="white">
        <a:xfrm>
          <a:off x="1186624" y="1603361"/>
          <a:ext cx="7945223" cy="703915"/>
        </a:xfrm>
        <a:prstGeom prst="roundRect">
          <a:avLst>
            <a:gd name="adj" fmla="val 10000"/>
          </a:avLst>
        </a:prstGeom>
      </dsp:spPr>
      <dsp:style>
        <a:lnRef idx="2">
          <a:schemeClr val="lt1"/>
        </a:lnRef>
        <a:fillRef idx="1">
          <a:schemeClr val="accent5">
            <a:hueOff val="-3690000"/>
            <a:satOff val="-5097"/>
            <a:lumOff val="-1960"/>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b="1" dirty="0"/>
            <a:t>（</a:t>
          </a:r>
          <a:r>
            <a:rPr lang="en-US" altLang="zh-CN" b="1" dirty="0"/>
            <a:t>3</a:t>
          </a:r>
          <a:r>
            <a:rPr lang="zh-CN" altLang="en-US" b="1" dirty="0"/>
            <a:t>）通过审核后，学校下载打印“导出表”，签字盖章，报送省厅</a:t>
          </a:r>
        </a:p>
      </dsp:txBody>
      <dsp:txXfrm>
        <a:off x="1186624" y="1603361"/>
        <a:ext cx="7945223" cy="703915"/>
      </dsp:txXfrm>
    </dsp:sp>
    <dsp:sp modelId="{5307C9CC-9EF8-4A83-9BB2-91736821DCE3}">
      <dsp:nvSpPr>
        <dsp:cNvPr id="6" name="圆角矩形 5"/>
        <dsp:cNvSpPr/>
      </dsp:nvSpPr>
      <dsp:spPr bwMode="white">
        <a:xfrm>
          <a:off x="1779936" y="2405042"/>
          <a:ext cx="7945223" cy="703915"/>
        </a:xfrm>
        <a:prstGeom prst="roundRect">
          <a:avLst>
            <a:gd name="adj" fmla="val 10000"/>
          </a:avLst>
        </a:prstGeom>
      </dsp:spPr>
      <dsp:style>
        <a:lnRef idx="2">
          <a:schemeClr val="lt1"/>
        </a:lnRef>
        <a:fillRef idx="1">
          <a:schemeClr val="accent5">
            <a:hueOff val="-5535000"/>
            <a:satOff val="-7646"/>
            <a:lumOff val="-2940"/>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b="1" dirty="0"/>
            <a:t>（</a:t>
          </a:r>
          <a:r>
            <a:rPr lang="en-US" altLang="zh-CN" b="1" dirty="0"/>
            <a:t>4</a:t>
          </a:r>
          <a:r>
            <a:rPr lang="zh-CN" altLang="en-US" b="1" dirty="0"/>
            <a:t>）省厅收齐“导出表”，签字盖章。（报表封面右上角应有“导出表”字样）</a:t>
          </a:r>
        </a:p>
      </dsp:txBody>
      <dsp:txXfrm>
        <a:off x="1779936" y="2405042"/>
        <a:ext cx="7945223" cy="703915"/>
      </dsp:txXfrm>
    </dsp:sp>
    <dsp:sp modelId="{A92F00C4-9D44-413C-A3B1-0F4EBEBDC07A}">
      <dsp:nvSpPr>
        <dsp:cNvPr id="7" name="圆角矩形 6"/>
        <dsp:cNvSpPr/>
      </dsp:nvSpPr>
      <dsp:spPr bwMode="white">
        <a:xfrm>
          <a:off x="2373249" y="3206722"/>
          <a:ext cx="7945223" cy="703915"/>
        </a:xfrm>
        <a:prstGeom prst="roundRect">
          <a:avLst>
            <a:gd name="adj" fmla="val 10000"/>
          </a:avLst>
        </a:prstGeom>
      </dsp:spPr>
      <dsp:style>
        <a:lnRef idx="2">
          <a:schemeClr val="lt1"/>
        </a:lnRef>
        <a:fillRef idx="1">
          <a:schemeClr val="accent5">
            <a:hueOff val="-7380000"/>
            <a:satOff val="-10195"/>
            <a:lumOff val="-3921"/>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b="1" dirty="0"/>
            <a:t>（</a:t>
          </a:r>
          <a:r>
            <a:rPr lang="en-US" altLang="zh-CN" b="1" dirty="0"/>
            <a:t>5</a:t>
          </a:r>
          <a:r>
            <a:rPr lang="zh-CN" altLang="en-US" b="1" dirty="0"/>
            <a:t>）省厅提交本省纸质打印版“导出表”、</a:t>
          </a:r>
          <a:r>
            <a:rPr lang="en-US" altLang="zh-CN" b="1" dirty="0"/>
            <a:t>pdf</a:t>
          </a:r>
          <a:r>
            <a:rPr lang="zh-CN" altLang="en-US" b="1" dirty="0"/>
            <a:t>版“导出表”</a:t>
          </a:r>
          <a:endParaRPr lang="en-US" altLang="zh-CN" b="1" dirty="0"/>
        </a:p>
      </dsp:txBody>
      <dsp:txXfrm>
        <a:off x="2373249" y="3206722"/>
        <a:ext cx="7945223" cy="703915"/>
      </dsp:txXfrm>
    </dsp:sp>
    <dsp:sp modelId="{0CE93FD7-6EF4-4FB7-89BA-A7B611BFD734}">
      <dsp:nvSpPr>
        <dsp:cNvPr id="8" name="下箭头 7"/>
        <dsp:cNvSpPr/>
      </dsp:nvSpPr>
      <dsp:spPr bwMode="white">
        <a:xfrm>
          <a:off x="7487679" y="514249"/>
          <a:ext cx="457545" cy="457545"/>
        </a:xfrm>
        <a:prstGeom prst="downArrow">
          <a:avLst>
            <a:gd name="adj1" fmla="val 55000"/>
            <a:gd name="adj2" fmla="val 45000"/>
          </a:avLst>
        </a:prstGeom>
      </dsp:spPr>
      <dsp:style>
        <a:lnRef idx="2">
          <a:schemeClr val="accent5">
            <a:tint val="40000"/>
            <a:alpha val="90000"/>
            <a:hueOff val="0"/>
            <a:satOff val="0"/>
            <a:lumOff val="0"/>
            <a:alpha val="90196"/>
          </a:schemeClr>
        </a:lnRef>
        <a:fillRef idx="1">
          <a:schemeClr val="accent5">
            <a:tint val="40000"/>
            <a:alpha val="90000"/>
            <a:hueOff val="0"/>
            <a:satOff val="0"/>
            <a:lumOff val="0"/>
            <a:alpha val="90196"/>
          </a:schemeClr>
        </a:fillRef>
        <a:effectRef idx="0">
          <a:scrgbClr r="0" g="0" b="0"/>
        </a:effectRef>
        <a:fontRef idx="minor"/>
      </dsp:style>
      <dsp:txBody>
        <a:bodyPr lIns="24130" tIns="24130" rIns="24130" bIns="2413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b="1">
            <a:solidFill>
              <a:schemeClr val="dk1"/>
            </a:solidFill>
          </a:endParaRPr>
        </a:p>
      </dsp:txBody>
      <dsp:txXfrm>
        <a:off x="7487679" y="514249"/>
        <a:ext cx="457545" cy="457545"/>
      </dsp:txXfrm>
    </dsp:sp>
    <dsp:sp modelId="{E81FEFFD-922C-4752-B712-2A9B8A0C1459}">
      <dsp:nvSpPr>
        <dsp:cNvPr id="9" name="下箭头 8"/>
        <dsp:cNvSpPr/>
      </dsp:nvSpPr>
      <dsp:spPr bwMode="white">
        <a:xfrm>
          <a:off x="8080991" y="1315929"/>
          <a:ext cx="457545" cy="457545"/>
        </a:xfrm>
        <a:prstGeom prst="downArrow">
          <a:avLst>
            <a:gd name="adj1" fmla="val 55000"/>
            <a:gd name="adj2" fmla="val 45000"/>
          </a:avLst>
        </a:prstGeom>
      </dsp:spPr>
      <dsp:style>
        <a:lnRef idx="2">
          <a:schemeClr val="accent5">
            <a:tint val="40000"/>
            <a:alpha val="90000"/>
            <a:hueOff val="0"/>
            <a:satOff val="0"/>
            <a:lumOff val="0"/>
            <a:alpha val="90196"/>
          </a:schemeClr>
        </a:lnRef>
        <a:fillRef idx="1">
          <a:schemeClr val="accent5">
            <a:tint val="40000"/>
            <a:alpha val="90000"/>
            <a:hueOff val="-2479999"/>
            <a:satOff val="-4313"/>
            <a:lumOff val="-522"/>
            <a:alpha val="90196"/>
          </a:schemeClr>
        </a:fillRef>
        <a:effectRef idx="0">
          <a:scrgbClr r="0" g="0" b="0"/>
        </a:effectRef>
        <a:fontRef idx="minor"/>
      </dsp:style>
      <dsp:txBody>
        <a:bodyPr lIns="24130" tIns="24130" rIns="24130" bIns="2413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b="1">
            <a:solidFill>
              <a:schemeClr val="dk1"/>
            </a:solidFill>
          </a:endParaRPr>
        </a:p>
      </dsp:txBody>
      <dsp:txXfrm>
        <a:off x="8080991" y="1315929"/>
        <a:ext cx="457545" cy="457545"/>
      </dsp:txXfrm>
    </dsp:sp>
    <dsp:sp modelId="{ABA62B5A-2C40-44D9-BBA1-B46F9D949578}">
      <dsp:nvSpPr>
        <dsp:cNvPr id="10" name="下箭头 9"/>
        <dsp:cNvSpPr/>
      </dsp:nvSpPr>
      <dsp:spPr bwMode="white">
        <a:xfrm>
          <a:off x="8674303" y="2105878"/>
          <a:ext cx="457545" cy="457545"/>
        </a:xfrm>
        <a:prstGeom prst="downArrow">
          <a:avLst>
            <a:gd name="adj1" fmla="val 55000"/>
            <a:gd name="adj2" fmla="val 45000"/>
          </a:avLst>
        </a:prstGeom>
      </dsp:spPr>
      <dsp:style>
        <a:lnRef idx="2">
          <a:schemeClr val="accent5">
            <a:tint val="40000"/>
            <a:alpha val="90000"/>
            <a:hueOff val="0"/>
            <a:satOff val="0"/>
            <a:lumOff val="0"/>
            <a:alpha val="90196"/>
          </a:schemeClr>
        </a:lnRef>
        <a:fillRef idx="1">
          <a:schemeClr val="accent5">
            <a:tint val="40000"/>
            <a:alpha val="90000"/>
            <a:hueOff val="-4959999"/>
            <a:satOff val="-8626"/>
            <a:lumOff val="-1045"/>
            <a:alpha val="90196"/>
          </a:schemeClr>
        </a:fillRef>
        <a:effectRef idx="0">
          <a:scrgbClr r="0" g="0" b="0"/>
        </a:effectRef>
        <a:fontRef idx="minor"/>
      </dsp:style>
      <dsp:txBody>
        <a:bodyPr lIns="24130" tIns="24130" rIns="24130" bIns="2413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b="1">
            <a:solidFill>
              <a:schemeClr val="dk1"/>
            </a:solidFill>
          </a:endParaRPr>
        </a:p>
      </dsp:txBody>
      <dsp:txXfrm>
        <a:off x="8674303" y="2105878"/>
        <a:ext cx="457545" cy="457545"/>
      </dsp:txXfrm>
    </dsp:sp>
    <dsp:sp modelId="{61D53345-66E2-4D5F-A323-231E463E5B19}">
      <dsp:nvSpPr>
        <dsp:cNvPr id="11" name="下箭头 10"/>
        <dsp:cNvSpPr/>
      </dsp:nvSpPr>
      <dsp:spPr bwMode="white">
        <a:xfrm>
          <a:off x="9267615" y="2915380"/>
          <a:ext cx="457545" cy="457545"/>
        </a:xfrm>
        <a:prstGeom prst="downArrow">
          <a:avLst>
            <a:gd name="adj1" fmla="val 55000"/>
            <a:gd name="adj2" fmla="val 45000"/>
          </a:avLst>
        </a:prstGeom>
      </dsp:spPr>
      <dsp:style>
        <a:lnRef idx="2">
          <a:schemeClr val="accent5">
            <a:tint val="40000"/>
            <a:alpha val="90000"/>
            <a:hueOff val="0"/>
            <a:satOff val="0"/>
            <a:lumOff val="0"/>
            <a:alpha val="90196"/>
          </a:schemeClr>
        </a:lnRef>
        <a:fillRef idx="1">
          <a:schemeClr val="accent5">
            <a:tint val="40000"/>
            <a:alpha val="90000"/>
            <a:hueOff val="-7440000"/>
            <a:satOff val="-12940"/>
            <a:lumOff val="-1568"/>
            <a:alpha val="90196"/>
          </a:schemeClr>
        </a:fillRef>
        <a:effectRef idx="0">
          <a:scrgbClr r="0" g="0" b="0"/>
        </a:effectRef>
        <a:fontRef idx="minor"/>
      </dsp:style>
      <dsp:txBody>
        <a:bodyPr lIns="24130" tIns="24130" rIns="24130" bIns="2413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b="1">
            <a:solidFill>
              <a:schemeClr val="dk1"/>
            </a:solidFill>
          </a:endParaRPr>
        </a:p>
      </dsp:txBody>
      <dsp:txXfrm>
        <a:off x="9267615" y="2915380"/>
        <a:ext cx="457545" cy="4575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A46B7-7E13-4750-8E27-F04734AFD2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72666-090D-453C-B3FB-B9CDD78E46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9072666-090D-453C-B3FB-B9CDD78E46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加快建设创新型国家是党中央对我国现代化建设全局的重要战略部署。</a:t>
            </a:r>
            <a:endParaRPr lang="zh-CN" altLang="en-US" dirty="0"/>
          </a:p>
        </p:txBody>
      </p:sp>
      <p:sp>
        <p:nvSpPr>
          <p:cNvPr id="4" name="灯片编号占位符 3"/>
          <p:cNvSpPr>
            <a:spLocks noGrp="1"/>
          </p:cNvSpPr>
          <p:nvPr>
            <p:ph type="sldNum" sz="quarter" idx="10"/>
          </p:nvPr>
        </p:nvSpPr>
        <p:spPr/>
        <p:txBody>
          <a:bodyPr/>
          <a:lstStyle/>
          <a:p>
            <a:fld id="{99072666-090D-453C-B3FB-B9CDD78E46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AA60E130-E529-4474-A817-6DB59A75417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5F7E9F-2EB0-4D12-852D-8183178CA6E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E773B2-DF0E-49C0-A8A9-CC369178EA8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C080D17-51DB-4204-9B00-0116B81B0C2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1B7F983-8A7E-4EE7-A4FC-405EC238E0E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20DC52-1530-491A-8377-9EACADC85EA7}"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51761BA-B2EB-4D71-9A76-7AB61200DE1B}"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9C0691-3FE2-467D-8609-FF9162E0A52B}"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FFFB33-44EF-4F4A-9D76-DB2EF802C907}"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9C2E449-695E-4A4B-A5A6-99719178244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331CCDC-AD96-44B7-8268-4A9AC72755EE}"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8A2F-1D39-4B0E-95E8-CCEBF92B985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265B-C5CB-4AC6-A826-41101DB627D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tags" Target="../tags/tag13.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15.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任意多边形: 形状 53"/>
          <p:cNvSpPr/>
          <p:nvPr/>
        </p:nvSpPr>
        <p:spPr>
          <a:xfrm>
            <a:off x="802037" y="1237417"/>
            <a:ext cx="746760" cy="45719"/>
          </a:xfrm>
          <a:custGeom>
            <a:avLst/>
            <a:gdLst>
              <a:gd name="connsiteX0" fmla="*/ 0 w 746760"/>
              <a:gd name="connsiteY0" fmla="*/ 0 h 110490"/>
              <a:gd name="connsiteX1" fmla="*/ 746760 w 746760"/>
              <a:gd name="connsiteY1" fmla="*/ 0 h 110490"/>
              <a:gd name="connsiteX2" fmla="*/ 746760 w 746760"/>
              <a:gd name="connsiteY2" fmla="*/ 110490 h 110490"/>
              <a:gd name="connsiteX3" fmla="*/ 0 w 746760"/>
              <a:gd name="connsiteY3" fmla="*/ 110490 h 110490"/>
            </a:gdLst>
            <a:ahLst/>
            <a:cxnLst>
              <a:cxn ang="0">
                <a:pos x="connsiteX0" y="connsiteY0"/>
              </a:cxn>
              <a:cxn ang="0">
                <a:pos x="connsiteX1" y="connsiteY1"/>
              </a:cxn>
              <a:cxn ang="0">
                <a:pos x="connsiteX2" y="connsiteY2"/>
              </a:cxn>
              <a:cxn ang="0">
                <a:pos x="connsiteX3" y="connsiteY3"/>
              </a:cxn>
            </a:cxnLst>
            <a:rect l="l" t="t" r="r" b="b"/>
            <a:pathLst>
              <a:path w="746760" h="110490">
                <a:moveTo>
                  <a:pt x="0" y="0"/>
                </a:moveTo>
                <a:lnTo>
                  <a:pt x="746760" y="0"/>
                </a:lnTo>
                <a:lnTo>
                  <a:pt x="746760" y="110490"/>
                </a:lnTo>
                <a:lnTo>
                  <a:pt x="0" y="110490"/>
                </a:lnTo>
                <a:close/>
              </a:path>
            </a:pathLst>
          </a:cu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268785"/>
              </a:solidFill>
            </a:endParaRPr>
          </a:p>
        </p:txBody>
      </p:sp>
      <p:sp>
        <p:nvSpPr>
          <p:cNvPr id="17" name="文本框 16"/>
          <p:cNvSpPr txBox="1"/>
          <p:nvPr/>
        </p:nvSpPr>
        <p:spPr>
          <a:xfrm>
            <a:off x="717629" y="763492"/>
            <a:ext cx="4571746" cy="369332"/>
          </a:xfrm>
          <a:prstGeom prst="rect">
            <a:avLst/>
          </a:prstGeom>
          <a:noFill/>
        </p:spPr>
        <p:txBody>
          <a:bodyPr wrap="square" rtlCol="0">
            <a:spAutoFit/>
          </a:bodyPr>
          <a:lstStyle/>
          <a:p>
            <a:r>
              <a:rPr lang="en-US" altLang="zh-CN" dirty="0">
                <a:solidFill>
                  <a:srgbClr val="1A605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2023</a:t>
            </a:r>
            <a:r>
              <a:rPr lang="zh-CN" altLang="en-US" dirty="0">
                <a:solidFill>
                  <a:srgbClr val="1A605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年度“中国普通高校创新情况调查”</a:t>
            </a:r>
            <a:endParaRPr lang="zh-CN" altLang="en-US" dirty="0">
              <a:solidFill>
                <a:srgbClr val="1A605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456526" y="2786327"/>
            <a:ext cx="11278948" cy="1446550"/>
          </a:xfrm>
          <a:prstGeom prst="rect">
            <a:avLst/>
          </a:prstGeom>
          <a:noFill/>
        </p:spPr>
        <p:txBody>
          <a:bodyPr wrap="square" rtlCol="0">
            <a:spAutoFit/>
          </a:bodyPr>
          <a:lstStyle/>
          <a:p>
            <a:pPr algn="ctr"/>
            <a:r>
              <a:rPr lang="zh-CN" altLang="en-US" sz="4400" b="1" dirty="0">
                <a:solidFill>
                  <a:srgbClr val="1A605E"/>
                </a:solidFill>
                <a:latin typeface="微软雅黑" panose="020B0503020204020204" pitchFamily="34" charset="-122"/>
                <a:ea typeface="微软雅黑" panose="020B0503020204020204" pitchFamily="34" charset="-122"/>
              </a:rPr>
              <a:t>中国普通高校创新调查基本情况</a:t>
            </a:r>
            <a:endParaRPr lang="en-US" altLang="zh-CN" sz="4400" b="1" dirty="0">
              <a:solidFill>
                <a:srgbClr val="1A605E"/>
              </a:solidFill>
              <a:latin typeface="微软雅黑" panose="020B0503020204020204" pitchFamily="34" charset="-122"/>
              <a:ea typeface="微软雅黑" panose="020B0503020204020204" pitchFamily="34" charset="-122"/>
            </a:endParaRPr>
          </a:p>
          <a:p>
            <a:pPr algn="ctr"/>
            <a:r>
              <a:rPr lang="zh-CN" altLang="en-US" sz="4400" b="1" dirty="0">
                <a:solidFill>
                  <a:srgbClr val="1A605E"/>
                </a:solidFill>
                <a:latin typeface="微软雅黑" panose="020B0503020204020204" pitchFamily="34" charset="-122"/>
                <a:ea typeface="微软雅黑" panose="020B0503020204020204" pitchFamily="34" charset="-122"/>
              </a:rPr>
              <a:t>及</a:t>
            </a:r>
            <a:r>
              <a:rPr lang="en-US" altLang="zh-CN" sz="4400" b="1" dirty="0">
                <a:solidFill>
                  <a:srgbClr val="1A605E"/>
                </a:solidFill>
                <a:latin typeface="微软雅黑" panose="020B0503020204020204" pitchFamily="34" charset="-122"/>
                <a:ea typeface="微软雅黑" panose="020B0503020204020204" pitchFamily="34" charset="-122"/>
              </a:rPr>
              <a:t>2023</a:t>
            </a:r>
            <a:r>
              <a:rPr lang="zh-CN" altLang="en-US" sz="4400" b="1" dirty="0">
                <a:solidFill>
                  <a:srgbClr val="1A605E"/>
                </a:solidFill>
                <a:latin typeface="微软雅黑" panose="020B0503020204020204" pitchFamily="34" charset="-122"/>
                <a:ea typeface="微软雅黑" panose="020B0503020204020204" pitchFamily="34" charset="-122"/>
              </a:rPr>
              <a:t>年度调查工作说明</a:t>
            </a:r>
            <a:endParaRPr lang="zh-CN" altLang="en-US" sz="4400" b="1" dirty="0">
              <a:solidFill>
                <a:srgbClr val="1A605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clrChange>
              <a:clrFrom>
                <a:srgbClr val="111111">
                  <a:alpha val="6667"/>
                </a:srgbClr>
              </a:clrFrom>
              <a:clrTo>
                <a:srgbClr val="111111">
                  <a:alpha val="0"/>
                </a:srgbClr>
              </a:clrTo>
            </a:clrChange>
            <a:extLst>
              <a:ext uri="{28A0092B-C50C-407E-A947-70E740481C1C}">
                <a14:useLocalDpi xmlns:a14="http://schemas.microsoft.com/office/drawing/2010/main" val="0"/>
              </a:ext>
            </a:extLst>
          </a:blip>
          <a:stretch>
            <a:fillRect/>
          </a:stretch>
        </p:blipFill>
        <p:spPr>
          <a:xfrm>
            <a:off x="5567788" y="3250936"/>
            <a:ext cx="1022252" cy="766689"/>
          </a:xfrm>
          <a:prstGeom prst="rect">
            <a:avLst/>
          </a:prstGeom>
        </p:spPr>
      </p:pic>
      <p:sp>
        <p:nvSpPr>
          <p:cNvPr id="3" name="文本框 2"/>
          <p:cNvSpPr txBox="1"/>
          <p:nvPr/>
        </p:nvSpPr>
        <p:spPr>
          <a:xfrm>
            <a:off x="3747974" y="5001453"/>
            <a:ext cx="4661879" cy="1200329"/>
          </a:xfrm>
          <a:prstGeom prst="rect">
            <a:avLst/>
          </a:prstGeom>
          <a:noFill/>
        </p:spPr>
        <p:txBody>
          <a:bodyPr wrap="square" rtlCol="0">
            <a:spAutoFit/>
          </a:bodyPr>
          <a:lstStyle/>
          <a:p>
            <a:pPr algn="ctr">
              <a:lnSpc>
                <a:spcPct val="150000"/>
              </a:lnSpc>
            </a:pPr>
            <a:r>
              <a:rPr lang="zh-CN" altLang="en-US" dirty="0">
                <a:solidFill>
                  <a:srgbClr val="1A605E"/>
                </a:solidFill>
                <a:latin typeface="微软雅黑" panose="020B0503020204020204" pitchFamily="34" charset="-122"/>
                <a:ea typeface="微软雅黑" panose="020B0503020204020204" pitchFamily="34" charset="-122"/>
              </a:rPr>
              <a:t>王  纾</a:t>
            </a:r>
            <a:endParaRPr lang="en-US" altLang="zh-CN" dirty="0">
              <a:solidFill>
                <a:srgbClr val="1A605E"/>
              </a:solidFill>
              <a:latin typeface="微软雅黑" panose="020B0503020204020204" pitchFamily="34" charset="-122"/>
              <a:ea typeface="微软雅黑" panose="020B0503020204020204" pitchFamily="34" charset="-122"/>
            </a:endParaRPr>
          </a:p>
          <a:p>
            <a:pPr algn="ctr">
              <a:lnSpc>
                <a:spcPct val="150000"/>
              </a:lnSpc>
            </a:pPr>
            <a:r>
              <a:rPr lang="en-US" altLang="zh-CN" dirty="0">
                <a:solidFill>
                  <a:srgbClr val="1A605E"/>
                </a:solidFill>
                <a:latin typeface="微软雅黑" panose="020B0503020204020204" pitchFamily="34" charset="-122"/>
                <a:ea typeface="微软雅黑" panose="020B0503020204020204" pitchFamily="34" charset="-122"/>
              </a:rPr>
              <a:t>2023</a:t>
            </a:r>
            <a:r>
              <a:rPr lang="zh-CN" altLang="en-US" dirty="0">
                <a:solidFill>
                  <a:srgbClr val="1A605E"/>
                </a:solidFill>
                <a:latin typeface="微软雅黑" panose="020B0503020204020204" pitchFamily="34" charset="-122"/>
                <a:ea typeface="微软雅黑" panose="020B0503020204020204" pitchFamily="34" charset="-122"/>
              </a:rPr>
              <a:t>年</a:t>
            </a:r>
            <a:r>
              <a:rPr lang="en-US" altLang="zh-CN" dirty="0">
                <a:solidFill>
                  <a:srgbClr val="1A605E"/>
                </a:solidFill>
                <a:latin typeface="微软雅黑" panose="020B0503020204020204" pitchFamily="34" charset="-122"/>
                <a:ea typeface="微软雅黑" panose="020B0503020204020204" pitchFamily="34" charset="-122"/>
              </a:rPr>
              <a:t>11</a:t>
            </a:r>
            <a:r>
              <a:rPr lang="zh-CN" altLang="en-US" dirty="0">
                <a:solidFill>
                  <a:srgbClr val="1A605E"/>
                </a:solidFill>
                <a:latin typeface="微软雅黑" panose="020B0503020204020204" pitchFamily="34" charset="-122"/>
                <a:ea typeface="微软雅黑" panose="020B0503020204020204" pitchFamily="34" charset="-122"/>
              </a:rPr>
              <a:t>月</a:t>
            </a:r>
            <a:r>
              <a:rPr lang="en-US" altLang="zh-CN" dirty="0">
                <a:solidFill>
                  <a:srgbClr val="1A605E"/>
                </a:solidFill>
                <a:latin typeface="微软雅黑" panose="020B0503020204020204" pitchFamily="34" charset="-122"/>
                <a:ea typeface="微软雅黑" panose="020B0503020204020204" pitchFamily="34" charset="-122"/>
              </a:rPr>
              <a:t>9</a:t>
            </a:r>
            <a:r>
              <a:rPr lang="zh-CN" altLang="en-US" dirty="0">
                <a:solidFill>
                  <a:srgbClr val="1A605E"/>
                </a:solidFill>
                <a:latin typeface="微软雅黑" panose="020B0503020204020204" pitchFamily="34" charset="-122"/>
                <a:ea typeface="微软雅黑" panose="020B0503020204020204" pitchFamily="34" charset="-122"/>
              </a:rPr>
              <a:t>日</a:t>
            </a:r>
            <a:endParaRPr lang="en-US" altLang="zh-CN" dirty="0">
              <a:solidFill>
                <a:srgbClr val="1A605E"/>
              </a:solidFill>
              <a:latin typeface="微软雅黑" panose="020B0503020204020204" pitchFamily="34" charset="-122"/>
              <a:ea typeface="微软雅黑" panose="020B0503020204020204" pitchFamily="34" charset="-122"/>
            </a:endParaRPr>
          </a:p>
          <a:p>
            <a:endParaRPr lang="zh-CN" altLang="en-US" dirty="0">
              <a:solidFill>
                <a:srgbClr val="1A605E"/>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封面页的样式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10898" y="710672"/>
            <a:ext cx="7515588" cy="6010803"/>
          </a:xfrm>
          <a:prstGeom prst="rect">
            <a:avLst/>
          </a:prstGeom>
        </p:spPr>
      </p:pic>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8" name="文本框 7"/>
          <p:cNvSpPr txBox="1"/>
          <p:nvPr/>
        </p:nvSpPr>
        <p:spPr>
          <a:xfrm>
            <a:off x="8097624" y="710672"/>
            <a:ext cx="3962400" cy="6275885"/>
          </a:xfrm>
          <a:prstGeom prst="rect">
            <a:avLst/>
          </a:prstGeom>
          <a:noFill/>
        </p:spPr>
        <p:txBody>
          <a:bodyPr wrap="square">
            <a:spAutoFit/>
          </a:bodyPr>
          <a:lstStyle/>
          <a:p>
            <a:pPr>
              <a:lnSpc>
                <a:spcPct val="150000"/>
              </a:lnSpc>
            </a:pPr>
            <a:r>
              <a:rPr lang="en-US" altLang="zh-CN" b="1" dirty="0">
                <a:solidFill>
                  <a:schemeClr val="accent4">
                    <a:lumMod val="75000"/>
                  </a:schemeClr>
                </a:solidFill>
                <a:latin typeface="微软雅黑" panose="020B0503020204020204" pitchFamily="34" charset="-122"/>
                <a:ea typeface="微软雅黑" panose="020B0503020204020204" pitchFamily="34" charset="-122"/>
              </a:rPr>
              <a:t>2023</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年度报表的生成：</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在线填报；</a:t>
            </a:r>
            <a:endParaRPr lang="zh-CN" altLang="en-US"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在线审核；</a:t>
            </a:r>
            <a:endParaRPr lang="zh-CN" altLang="en-US"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在线生成最终报表。</a:t>
            </a:r>
            <a:endParaRPr lang="en-US" altLang="zh-CN" b="1" dirty="0">
              <a:solidFill>
                <a:srgbClr val="1A605E"/>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rgbClr val="1A605E"/>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填报前，请认真阅读</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通知</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附件中的填写要求和指标说明。</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优化：</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rgbClr val="C00000"/>
                </a:solidFill>
                <a:latin typeface="微软雅黑" panose="020B0503020204020204" pitchFamily="34" charset="-122"/>
                <a:ea typeface="微软雅黑" panose="020B0503020204020204" pitchFamily="34" charset="-122"/>
              </a:rPr>
              <a:t>统一社会信用代码和行政区划代码会自动带入去年的，如有变化可手动修改；</a:t>
            </a:r>
            <a:endParaRPr lang="en-US" altLang="zh-CN"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rgbClr val="C00000"/>
                </a:solidFill>
                <a:latin typeface="微软雅黑" panose="020B0503020204020204" pitchFamily="34" charset="-122"/>
                <a:ea typeface="微软雅黑" panose="020B0503020204020204" pitchFamily="34" charset="-122"/>
              </a:rPr>
              <a:t>报出时间等自动生成，不用手动填；</a:t>
            </a:r>
            <a:endParaRPr lang="en-US" altLang="zh-CN"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rgbClr val="C00000"/>
                </a:solidFill>
                <a:latin typeface="微软雅黑" panose="020B0503020204020204" pitchFamily="34" charset="-122"/>
                <a:ea typeface="微软雅黑" panose="020B0503020204020204" pitchFamily="34" charset="-122"/>
              </a:rPr>
              <a:t>需要签章的在纸质版手动完成。</a:t>
            </a:r>
            <a:endParaRPr lang="en-US" altLang="zh-CN" dirty="0">
              <a:solidFill>
                <a:srgbClr val="C00000"/>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封面页填写规范</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19032" y="678525"/>
            <a:ext cx="11007911" cy="5860387"/>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高校在填报时注意按照规范准确填写。具体要求如下：</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）封面各项均要求填写，</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签章齐全</a:t>
            </a:r>
            <a:r>
              <a:rPr lang="zh-CN" altLang="en-US" b="1" dirty="0">
                <a:solidFill>
                  <a:srgbClr val="1A605E"/>
                </a:solidFill>
                <a:latin typeface="微软雅黑" panose="020B0503020204020204" pitchFamily="34" charset="-122"/>
                <a:ea typeface="微软雅黑" panose="020B0503020204020204" pitchFamily="34" charset="-122"/>
              </a:rPr>
              <a:t>。</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2</a:t>
            </a:r>
            <a:r>
              <a:rPr lang="zh-CN" altLang="en-US" b="1" dirty="0">
                <a:solidFill>
                  <a:srgbClr val="1A605E"/>
                </a:solidFill>
                <a:latin typeface="微软雅黑" panose="020B0503020204020204" pitchFamily="34" charset="-122"/>
                <a:ea typeface="微软雅黑" panose="020B0503020204020204" pitchFamily="34" charset="-122"/>
              </a:rPr>
              <a:t>）统一社会信用代码：统一社会信用代码是一组长度为</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18</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位</a:t>
            </a:r>
            <a:r>
              <a:rPr lang="zh-CN" altLang="en-US" b="1" dirty="0">
                <a:solidFill>
                  <a:srgbClr val="1A605E"/>
                </a:solidFill>
                <a:latin typeface="微软雅黑" panose="020B0503020204020204" pitchFamily="34" charset="-122"/>
                <a:ea typeface="微软雅黑" panose="020B0503020204020204" pitchFamily="34" charset="-122"/>
              </a:rPr>
              <a:t>的用于法人和其他组织身份识别的代码，按照技术监督部门颁发的</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事业单位法人证书</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上的代码填写。</a:t>
            </a:r>
            <a:r>
              <a:rPr lang="zh-CN" altLang="en-US" dirty="0">
                <a:solidFill>
                  <a:srgbClr val="C00000"/>
                </a:solidFill>
                <a:latin typeface="微软雅黑" panose="020B0503020204020204" pitchFamily="34" charset="-122"/>
                <a:ea typeface="微软雅黑" panose="020B0503020204020204" pitchFamily="34" charset="-122"/>
              </a:rPr>
              <a:t>（会带入去年的，但需核对确认）</a:t>
            </a:r>
            <a:endParaRPr lang="zh-CN" altLang="en-US" dirty="0">
              <a:solidFill>
                <a:srgbClr val="C00000"/>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3</a:t>
            </a:r>
            <a:r>
              <a:rPr lang="zh-CN" altLang="en-US" b="1" dirty="0">
                <a:solidFill>
                  <a:srgbClr val="1A605E"/>
                </a:solidFill>
                <a:latin typeface="微软雅黑" panose="020B0503020204020204" pitchFamily="34" charset="-122"/>
                <a:ea typeface="微软雅黑" panose="020B0503020204020204" pitchFamily="34" charset="-122"/>
              </a:rPr>
              <a:t>）行政区划代码：指调查单位所在地市的行政区划代码，</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共</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6</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位</a:t>
            </a:r>
            <a:r>
              <a:rPr lang="zh-CN" altLang="en-US" b="1" dirty="0">
                <a:solidFill>
                  <a:srgbClr val="1A605E"/>
                </a:solidFill>
                <a:latin typeface="微软雅黑" panose="020B0503020204020204" pitchFamily="34" charset="-122"/>
                <a:ea typeface="微软雅黑" panose="020B0503020204020204" pitchFamily="34" charset="-122"/>
              </a:rPr>
              <a:t>，按照</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中华人民共和国行政区划代码</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GB2260-2007</a:t>
            </a:r>
            <a:r>
              <a:rPr lang="zh-CN" altLang="en-US" b="1" dirty="0">
                <a:solidFill>
                  <a:srgbClr val="1A605E"/>
                </a:solidFill>
                <a:latin typeface="微软雅黑" panose="020B0503020204020204" pitchFamily="34" charset="-122"/>
                <a:ea typeface="微软雅黑" panose="020B0503020204020204" pitchFamily="34" charset="-122"/>
              </a:rPr>
              <a:t>）以及行政区划变更对照表填写。（</a:t>
            </a:r>
            <a:r>
              <a:rPr lang="zh-CN" altLang="en-US" b="1" u="sng" dirty="0">
                <a:solidFill>
                  <a:srgbClr val="1A605E"/>
                </a:solidFill>
                <a:latin typeface="微软雅黑" panose="020B0503020204020204" pitchFamily="34" charset="-122"/>
                <a:ea typeface="微软雅黑" panose="020B0503020204020204" pitchFamily="34" charset="-122"/>
              </a:rPr>
              <a:t>注意：行政区划代码不是邮政编</a:t>
            </a:r>
            <a:r>
              <a:rPr lang="zh-CN" altLang="en-US" b="1" dirty="0">
                <a:solidFill>
                  <a:srgbClr val="1A605E"/>
                </a:solidFill>
                <a:latin typeface="微软雅黑" panose="020B0503020204020204" pitchFamily="34" charset="-122"/>
                <a:ea typeface="微软雅黑" panose="020B0503020204020204" pitchFamily="34" charset="-122"/>
              </a:rPr>
              <a:t>码）</a:t>
            </a:r>
            <a:r>
              <a:rPr lang="zh-CN" altLang="en-US" dirty="0">
                <a:solidFill>
                  <a:srgbClr val="C00000"/>
                </a:solidFill>
                <a:latin typeface="微软雅黑" panose="020B0503020204020204" pitchFamily="34" charset="-122"/>
                <a:ea typeface="微软雅黑" panose="020B0503020204020204" pitchFamily="34" charset="-122"/>
              </a:rPr>
              <a:t>（会带入去年的，但需核对确认）</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4</a:t>
            </a:r>
            <a:r>
              <a:rPr lang="zh-CN" altLang="en-US" b="1" dirty="0">
                <a:solidFill>
                  <a:srgbClr val="1A605E"/>
                </a:solidFill>
                <a:latin typeface="微软雅黑" panose="020B0503020204020204" pitchFamily="34" charset="-122"/>
                <a:ea typeface="微软雅黑" panose="020B0503020204020204" pitchFamily="34" charset="-122"/>
              </a:rPr>
              <a:t>）隶属关系：按照国家标准</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隶属关系代码</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GB12404-90</a:t>
            </a:r>
            <a:r>
              <a:rPr lang="zh-CN" altLang="en-US" b="1" dirty="0">
                <a:solidFill>
                  <a:srgbClr val="1A605E"/>
                </a:solidFill>
                <a:latin typeface="微软雅黑" panose="020B0503020204020204" pitchFamily="34" charset="-122"/>
                <a:ea typeface="微软雅黑" panose="020B0503020204020204" pitchFamily="34" charset="-122"/>
              </a:rPr>
              <a:t>）填写，具体而言，教育部直属高校和中央部委院校填</a:t>
            </a:r>
            <a:r>
              <a:rPr lang="en-US" altLang="zh-CN" b="1" dirty="0">
                <a:solidFill>
                  <a:srgbClr val="1A605E"/>
                </a:solidFill>
                <a:latin typeface="微软雅黑" panose="020B0503020204020204" pitchFamily="34" charset="-122"/>
                <a:ea typeface="微软雅黑" panose="020B0503020204020204" pitchFamily="34" charset="-122"/>
              </a:rPr>
              <a:t>10</a:t>
            </a:r>
            <a:r>
              <a:rPr lang="zh-CN" altLang="en-US" b="1" dirty="0">
                <a:solidFill>
                  <a:srgbClr val="1A605E"/>
                </a:solidFill>
                <a:latin typeface="微软雅黑" panose="020B0503020204020204" pitchFamily="34" charset="-122"/>
                <a:ea typeface="微软雅黑" panose="020B0503020204020204" pitchFamily="34" charset="-122"/>
              </a:rPr>
              <a:t>，其他高校填</a:t>
            </a:r>
            <a:r>
              <a:rPr lang="en-US" altLang="zh-CN" b="1" dirty="0">
                <a:solidFill>
                  <a:srgbClr val="1A605E"/>
                </a:solidFill>
                <a:latin typeface="微软雅黑" panose="020B0503020204020204" pitchFamily="34" charset="-122"/>
                <a:ea typeface="微软雅黑" panose="020B0503020204020204" pitchFamily="34" charset="-122"/>
              </a:rPr>
              <a:t>20</a:t>
            </a:r>
            <a:r>
              <a:rPr lang="zh-CN" altLang="en-US" b="1" dirty="0">
                <a:solidFill>
                  <a:srgbClr val="1A605E"/>
                </a:solidFill>
                <a:latin typeface="微软雅黑" panose="020B0503020204020204" pitchFamily="34" charset="-122"/>
                <a:ea typeface="微软雅黑" panose="020B0503020204020204" pitchFamily="34" charset="-122"/>
              </a:rPr>
              <a:t>。</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5</a:t>
            </a:r>
            <a:r>
              <a:rPr lang="zh-CN" altLang="en-US" b="1" dirty="0">
                <a:solidFill>
                  <a:srgbClr val="1A605E"/>
                </a:solidFill>
                <a:latin typeface="微软雅黑" panose="020B0503020204020204" pitchFamily="34" charset="-122"/>
                <a:ea typeface="微软雅黑" panose="020B0503020204020204" pitchFamily="34" charset="-122"/>
              </a:rPr>
              <a:t>）学校名称：按照有关部门正式批准使用的单位名称填写，</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不得使用简称</a:t>
            </a:r>
            <a:r>
              <a:rPr lang="zh-CN" altLang="en-US" b="1" dirty="0">
                <a:solidFill>
                  <a:srgbClr val="1A605E"/>
                </a:solidFill>
                <a:latin typeface="微软雅黑" panose="020B0503020204020204" pitchFamily="34" charset="-122"/>
                <a:ea typeface="微软雅黑" panose="020B0503020204020204" pitchFamily="34" charset="-122"/>
              </a:rPr>
              <a:t>。</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6</a:t>
            </a:r>
            <a:r>
              <a:rPr lang="zh-CN" altLang="en-US" b="1" dirty="0">
                <a:solidFill>
                  <a:srgbClr val="1A605E"/>
                </a:solidFill>
                <a:latin typeface="微软雅黑" panose="020B0503020204020204" pitchFamily="34" charset="-122"/>
                <a:ea typeface="微软雅黑" panose="020B0503020204020204" pitchFamily="34" charset="-122"/>
              </a:rPr>
              <a:t>）主管部门：是指学校的上级主管部门。</a:t>
            </a:r>
            <a:r>
              <a:rPr lang="zh-CN" altLang="en-US" dirty="0">
                <a:solidFill>
                  <a:srgbClr val="C00000"/>
                </a:solidFill>
                <a:latin typeface="微软雅黑" panose="020B0503020204020204" pitchFamily="34" charset="-122"/>
                <a:ea typeface="微软雅黑" panose="020B0503020204020204" pitchFamily="34" charset="-122"/>
              </a:rPr>
              <a:t>（系统会自动生成）</a:t>
            </a:r>
            <a:endParaRPr lang="zh-CN" altLang="en-US" dirty="0">
              <a:solidFill>
                <a:srgbClr val="C00000"/>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7</a:t>
            </a:r>
            <a:r>
              <a:rPr lang="zh-CN" altLang="en-US" b="1" dirty="0">
                <a:solidFill>
                  <a:srgbClr val="1A605E"/>
                </a:solidFill>
                <a:latin typeface="微软雅黑" panose="020B0503020204020204" pitchFamily="34" charset="-122"/>
                <a:ea typeface="微软雅黑" panose="020B0503020204020204" pitchFamily="34" charset="-122"/>
              </a:rPr>
              <a:t>）报表封面中，学校校（院）长（签章）处应为学校校长签字或签章，学校总复核人（签章）建议为学校办公室主任或科研处处长，省厅局委主管人员（签章）处至少为省厅科技处处长级签字或盖章；盖章时，学校须盖学校公章，省厅至少应盖省厅科研（技）处公章。</a:t>
            </a:r>
            <a:r>
              <a:rPr lang="zh-CN" altLang="en-US" dirty="0">
                <a:solidFill>
                  <a:srgbClr val="C00000"/>
                </a:solidFill>
                <a:latin typeface="微软雅黑" panose="020B0503020204020204" pitchFamily="34" charset="-122"/>
                <a:ea typeface="微软雅黑" panose="020B0503020204020204" pitchFamily="34" charset="-122"/>
              </a:rPr>
              <a:t>（需要在导出纸质表上手动完成）</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的主要内容及样式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509"/>
          <a:stretch>
            <a:fillRect/>
          </a:stretch>
        </p:blipFill>
        <p:spPr>
          <a:xfrm>
            <a:off x="0" y="509451"/>
            <a:ext cx="5371764" cy="6348549"/>
          </a:xfrm>
          <a:prstGeom prst="rect">
            <a:avLst/>
          </a:prstGeom>
        </p:spPr>
      </p:pic>
      <p:sp>
        <p:nvSpPr>
          <p:cNvPr id="9" name="文本框 8"/>
          <p:cNvSpPr txBox="1"/>
          <p:nvPr/>
        </p:nvSpPr>
        <p:spPr>
          <a:xfrm>
            <a:off x="5725399" y="1222357"/>
            <a:ext cx="6095158" cy="3367397"/>
          </a:xfrm>
          <a:prstGeom prst="rect">
            <a:avLst/>
          </a:prstGeom>
          <a:noFill/>
        </p:spPr>
        <p:txBody>
          <a:bodyPr wrap="square">
            <a:spAutoFit/>
          </a:bodyPr>
          <a:lstStyle/>
          <a:p>
            <a:pPr indent="457200">
              <a:lnSpc>
                <a:spcPct val="150000"/>
              </a:lnSpc>
            </a:pP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的主要内容包括学校代码和学校名称、创新人才培养情况、教师队伍与社会服务、产学研合作的科研创新、创新技术转移与成果转化。填报时，需注意按照规范准确填写。着重注意：</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数据规范：数据根据</a:t>
            </a:r>
            <a:r>
              <a:rPr lang="en-US" altLang="zh-CN" b="1" dirty="0">
                <a:solidFill>
                  <a:srgbClr val="1A605E"/>
                </a:solidFill>
                <a:latin typeface="微软雅黑" panose="020B0503020204020204" pitchFamily="34" charset="-122"/>
                <a:ea typeface="微软雅黑" panose="020B0503020204020204" pitchFamily="34" charset="-122"/>
              </a:rPr>
              <a:t>2023</a:t>
            </a:r>
            <a:r>
              <a:rPr lang="zh-CN" altLang="en-US" b="1" dirty="0">
                <a:solidFill>
                  <a:srgbClr val="1A605E"/>
                </a:solidFill>
                <a:latin typeface="微软雅黑" panose="020B0503020204020204" pitchFamily="34" charset="-122"/>
                <a:ea typeface="微软雅黑" panose="020B0503020204020204" pitchFamily="34" charset="-122"/>
              </a:rPr>
              <a:t>年度（</a:t>
            </a:r>
            <a:r>
              <a:rPr lang="en-US" altLang="zh-CN" b="1" dirty="0">
                <a:solidFill>
                  <a:srgbClr val="1A605E"/>
                </a:solidFill>
                <a:latin typeface="微软雅黑" panose="020B0503020204020204" pitchFamily="34" charset="-122"/>
                <a:ea typeface="微软雅黑" panose="020B0503020204020204" pitchFamily="34" charset="-122"/>
              </a:rPr>
              <a:t>2023</a:t>
            </a:r>
            <a:r>
              <a:rPr lang="zh-CN" altLang="en-US" b="1" dirty="0">
                <a:solidFill>
                  <a:srgbClr val="1A605E"/>
                </a:solidFill>
                <a:latin typeface="微软雅黑" panose="020B0503020204020204" pitchFamily="34" charset="-122"/>
                <a:ea typeface="微软雅黑" panose="020B0503020204020204" pitchFamily="34" charset="-122"/>
              </a:rPr>
              <a:t>年</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月</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日至</a:t>
            </a:r>
            <a:r>
              <a:rPr lang="en-US" altLang="zh-CN" b="1" dirty="0">
                <a:solidFill>
                  <a:srgbClr val="1A605E"/>
                </a:solidFill>
                <a:latin typeface="微软雅黑" panose="020B0503020204020204" pitchFamily="34" charset="-122"/>
                <a:ea typeface="微软雅黑" panose="020B0503020204020204" pitchFamily="34" charset="-122"/>
              </a:rPr>
              <a:t>12</a:t>
            </a:r>
            <a:r>
              <a:rPr lang="zh-CN" altLang="en-US" b="1" dirty="0">
                <a:solidFill>
                  <a:srgbClr val="1A605E"/>
                </a:solidFill>
                <a:latin typeface="微软雅黑" panose="020B0503020204020204" pitchFamily="34" charset="-122"/>
                <a:ea typeface="微软雅黑" panose="020B0503020204020204" pitchFamily="34" charset="-122"/>
              </a:rPr>
              <a:t>月</a:t>
            </a:r>
            <a:r>
              <a:rPr lang="en-US" altLang="zh-CN" b="1" dirty="0">
                <a:solidFill>
                  <a:srgbClr val="1A605E"/>
                </a:solidFill>
                <a:latin typeface="微软雅黑" panose="020B0503020204020204" pitchFamily="34" charset="-122"/>
                <a:ea typeface="微软雅黑" panose="020B0503020204020204" pitchFamily="34" charset="-122"/>
              </a:rPr>
              <a:t>31</a:t>
            </a:r>
            <a:r>
              <a:rPr lang="zh-CN" altLang="en-US" b="1" dirty="0">
                <a:solidFill>
                  <a:srgbClr val="1A605E"/>
                </a:solidFill>
                <a:latin typeface="微软雅黑" panose="020B0503020204020204" pitchFamily="34" charset="-122"/>
                <a:ea typeface="微软雅黑" panose="020B0503020204020204" pitchFamily="34" charset="-122"/>
              </a:rPr>
              <a:t>日）的实际情况填写，</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不得为空</a:t>
            </a:r>
            <a:r>
              <a:rPr lang="zh-CN" altLang="en-US" b="1" dirty="0">
                <a:solidFill>
                  <a:srgbClr val="1A605E"/>
                </a:solidFill>
                <a:latin typeface="微软雅黑" panose="020B0503020204020204" pitchFamily="34" charset="-122"/>
                <a:ea typeface="微软雅黑" panose="020B0503020204020204" pitchFamily="34" charset="-122"/>
              </a:rPr>
              <a:t>。</a:t>
            </a:r>
            <a:endParaRPr lang="en-US" altLang="zh-CN" b="1" dirty="0">
              <a:solidFill>
                <a:srgbClr val="1A605E"/>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l"/>
            </a:pPr>
            <a:r>
              <a:rPr lang="zh-CN" altLang="en-US" dirty="0">
                <a:solidFill>
                  <a:srgbClr val="C00000"/>
                </a:solidFill>
                <a:latin typeface="微软雅黑" panose="020B0503020204020204" pitchFamily="34" charset="-122"/>
                <a:ea typeface="微软雅黑" panose="020B0503020204020204" pitchFamily="34" charset="-122"/>
              </a:rPr>
              <a:t>如果某一指标数据为</a:t>
            </a:r>
            <a:r>
              <a:rPr lang="en-US" altLang="zh-CN" dirty="0">
                <a:solidFill>
                  <a:srgbClr val="C00000"/>
                </a:solidFill>
                <a:latin typeface="微软雅黑" panose="020B0503020204020204" pitchFamily="34" charset="-122"/>
                <a:ea typeface="微软雅黑" panose="020B0503020204020204" pitchFamily="34" charset="-122"/>
              </a:rPr>
              <a:t>0</a:t>
            </a:r>
            <a:r>
              <a:rPr lang="zh-CN" altLang="en-US" dirty="0">
                <a:solidFill>
                  <a:srgbClr val="C00000"/>
                </a:solidFill>
                <a:latin typeface="微软雅黑" panose="020B0503020204020204" pitchFamily="34" charset="-122"/>
                <a:ea typeface="微软雅黑" panose="020B0503020204020204" pitchFamily="34" charset="-122"/>
              </a:rPr>
              <a:t>，请填写</a:t>
            </a:r>
            <a:r>
              <a:rPr lang="en-US" altLang="zh-CN" dirty="0">
                <a:solidFill>
                  <a:srgbClr val="C00000"/>
                </a:solidFill>
                <a:latin typeface="微软雅黑" panose="020B0503020204020204" pitchFamily="34" charset="-122"/>
                <a:ea typeface="微软雅黑" panose="020B0503020204020204" pitchFamily="34" charset="-122"/>
              </a:rPr>
              <a:t>0</a:t>
            </a:r>
            <a:r>
              <a:rPr lang="zh-CN" altLang="en-US" dirty="0">
                <a:solidFill>
                  <a:srgbClr val="C00000"/>
                </a:solidFill>
                <a:latin typeface="微软雅黑" panose="020B0503020204020204" pitchFamily="34" charset="-122"/>
                <a:ea typeface="微软雅黑" panose="020B0503020204020204" pitchFamily="34" charset="-122"/>
              </a:rPr>
              <a:t>；</a:t>
            </a:r>
            <a:endParaRPr lang="en-US" altLang="zh-CN" dirty="0">
              <a:solidFill>
                <a:srgbClr val="C00000"/>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l"/>
            </a:pPr>
            <a:r>
              <a:rPr lang="zh-CN" altLang="en-US" dirty="0">
                <a:solidFill>
                  <a:srgbClr val="C00000"/>
                </a:solidFill>
                <a:latin typeface="微软雅黑" panose="020B0503020204020204" pitchFamily="34" charset="-122"/>
                <a:ea typeface="微软雅黑" panose="020B0503020204020204" pitchFamily="34" charset="-122"/>
              </a:rPr>
              <a:t>如果数据无法统计或不详，请填写“无统计”。</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指标的几点说明</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95660" y="1001038"/>
            <a:ext cx="10503010" cy="535531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报表中企业的范围</a:t>
            </a:r>
            <a:r>
              <a:rPr lang="zh-CN" altLang="en-US" b="1" dirty="0">
                <a:solidFill>
                  <a:srgbClr val="1A605E"/>
                </a:solidFill>
                <a:latin typeface="微软雅黑" panose="020B0503020204020204" pitchFamily="34" charset="-122"/>
                <a:ea typeface="微软雅黑" panose="020B0503020204020204" pitchFamily="34" charset="-122"/>
              </a:rPr>
              <a:t>：企业</a:t>
            </a:r>
            <a:r>
              <a:rPr lang="zh-CN" altLang="zh-CN" b="1" dirty="0">
                <a:solidFill>
                  <a:srgbClr val="1A605E"/>
                </a:solidFill>
                <a:latin typeface="微软雅黑" panose="020B0503020204020204" pitchFamily="34" charset="-122"/>
                <a:ea typeface="微软雅黑" panose="020B0503020204020204" pitchFamily="34" charset="-122"/>
              </a:rPr>
              <a:t>仅指从事生产、流通与服务等经济活动的营利性组织，不包括事业单位、基层社区、各级各类公立和私立医院、学校、幼儿园。对于师范类、医科类高校而言，其毕业生就业单位也按照此定义界定</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zh-CN" b="1" dirty="0">
                <a:solidFill>
                  <a:srgbClr val="1A605E"/>
                </a:solidFill>
                <a:latin typeface="微软雅黑" panose="020B0503020204020204" pitchFamily="34" charset="-122"/>
                <a:ea typeface="微软雅黑" panose="020B0503020204020204" pitchFamily="34" charset="-122"/>
              </a:rPr>
              <a:t>企业</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zh-CN" b="1" dirty="0">
                <a:solidFill>
                  <a:srgbClr val="1A605E"/>
                </a:solidFill>
                <a:latin typeface="微软雅黑" panose="020B0503020204020204" pitchFamily="34" charset="-122"/>
                <a:ea typeface="微软雅黑" panose="020B0503020204020204" pitchFamily="34" charset="-122"/>
              </a:rPr>
              <a:t>，根据实际统计情况如实填写即可。（公立和私立学校教育集团不算企业，校外培训机构算企业。）</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01-04 </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去企业就业的毕业生：</a:t>
            </a:r>
            <a:r>
              <a:rPr lang="zh-CN" altLang="en-US" b="1" dirty="0">
                <a:solidFill>
                  <a:srgbClr val="1A605E"/>
                </a:solidFill>
                <a:latin typeface="微软雅黑" panose="020B0503020204020204" pitchFamily="34" charset="-122"/>
                <a:ea typeface="微软雅黑" panose="020B0503020204020204" pitchFamily="34" charset="-122"/>
              </a:rPr>
              <a:t>当年应届毕业生中与企业签订</a:t>
            </a:r>
            <a:r>
              <a:rPr lang="zh-CN" altLang="en-US" b="1" u="sng" dirty="0">
                <a:solidFill>
                  <a:srgbClr val="1A605E"/>
                </a:solidFill>
                <a:latin typeface="微软雅黑" panose="020B0503020204020204" pitchFamily="34" charset="-122"/>
                <a:ea typeface="微软雅黑" panose="020B0503020204020204" pitchFamily="34" charset="-122"/>
              </a:rPr>
              <a:t>三方协议或劳动合同</a:t>
            </a:r>
            <a:r>
              <a:rPr lang="zh-CN" altLang="en-US" b="1" dirty="0">
                <a:solidFill>
                  <a:srgbClr val="1A605E"/>
                </a:solidFill>
                <a:latin typeface="微软雅黑" panose="020B0503020204020204" pitchFamily="34" charset="-122"/>
                <a:ea typeface="微软雅黑" panose="020B0503020204020204" pitchFamily="34" charset="-122"/>
              </a:rPr>
              <a:t>的全日制统招专科</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本科</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硕士</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博士毕业生数。</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16  </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学校拥有外聘兼职教师（校聘）总数：</a:t>
            </a:r>
            <a:r>
              <a:rPr lang="zh-CN" altLang="en-US" b="1" dirty="0">
                <a:solidFill>
                  <a:srgbClr val="1A605E"/>
                </a:solidFill>
                <a:latin typeface="微软雅黑" panose="020B0503020204020204" pitchFamily="34" charset="-122"/>
                <a:ea typeface="微软雅黑" panose="020B0503020204020204" pitchFamily="34" charset="-122"/>
              </a:rPr>
              <a:t>学校现有由本校人事部门签订聘任协议并发放外聘兼职教师聘书的外聘兼职教师总数。</a:t>
            </a:r>
            <a:r>
              <a:rPr lang="zh-CN" altLang="en-US" b="1" u="sng" dirty="0">
                <a:solidFill>
                  <a:srgbClr val="1A605E"/>
                </a:solidFill>
                <a:latin typeface="微软雅黑" panose="020B0503020204020204" pitchFamily="34" charset="-122"/>
                <a:ea typeface="微软雅黑" panose="020B0503020204020204" pitchFamily="34" charset="-122"/>
              </a:rPr>
              <a:t>注意，</a:t>
            </a:r>
            <a:r>
              <a:rPr lang="zh-CN" altLang="en-US" b="1" u="sng"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u="sng" dirty="0">
                <a:solidFill>
                  <a:schemeClr val="accent4">
                    <a:lumMod val="75000"/>
                  </a:schemeClr>
                </a:solidFill>
                <a:latin typeface="微软雅黑" panose="020B0503020204020204" pitchFamily="34" charset="-122"/>
                <a:ea typeface="微软雅黑" panose="020B0503020204020204" pitchFamily="34" charset="-122"/>
              </a:rPr>
              <a:t>17 </a:t>
            </a:r>
            <a:r>
              <a:rPr lang="zh-CN" altLang="en-US" b="1" u="sng" dirty="0">
                <a:solidFill>
                  <a:srgbClr val="1A605E"/>
                </a:solidFill>
                <a:latin typeface="微软雅黑" panose="020B0503020204020204" pitchFamily="34" charset="-122"/>
                <a:ea typeface="微软雅黑" panose="020B0503020204020204" pitchFamily="34" charset="-122"/>
              </a:rPr>
              <a:t>（其中：来自企业、行业的教师数）和</a:t>
            </a:r>
            <a:r>
              <a:rPr lang="zh-CN" altLang="en-US" b="1" u="sng"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u="sng" dirty="0">
                <a:solidFill>
                  <a:schemeClr val="accent4">
                    <a:lumMod val="75000"/>
                  </a:schemeClr>
                </a:solidFill>
                <a:latin typeface="微软雅黑" panose="020B0503020204020204" pitchFamily="34" charset="-122"/>
                <a:ea typeface="微软雅黑" panose="020B0503020204020204" pitchFamily="34" charset="-122"/>
              </a:rPr>
              <a:t>18</a:t>
            </a:r>
            <a:r>
              <a:rPr lang="zh-CN" altLang="en-US" b="1" u="sng" dirty="0">
                <a:solidFill>
                  <a:srgbClr val="1A605E"/>
                </a:solidFill>
                <a:latin typeface="微软雅黑" panose="020B0503020204020204" pitchFamily="34" charset="-122"/>
                <a:ea typeface="微软雅黑" panose="020B0503020204020204" pitchFamily="34" charset="-122"/>
              </a:rPr>
              <a:t>（其中：来自境外的教师数）所指的教师群体包含在指标</a:t>
            </a:r>
            <a:r>
              <a:rPr lang="en-US" altLang="zh-CN" b="1" u="sng" dirty="0">
                <a:solidFill>
                  <a:srgbClr val="1A605E"/>
                </a:solidFill>
                <a:latin typeface="微软雅黑" panose="020B0503020204020204" pitchFamily="34" charset="-122"/>
                <a:ea typeface="微软雅黑" panose="020B0503020204020204" pitchFamily="34" charset="-122"/>
              </a:rPr>
              <a:t>16</a:t>
            </a:r>
            <a:r>
              <a:rPr lang="zh-CN" altLang="en-US" b="1" u="sng" dirty="0">
                <a:solidFill>
                  <a:srgbClr val="1A605E"/>
                </a:solidFill>
                <a:latin typeface="微软雅黑" panose="020B0503020204020204" pitchFamily="34" charset="-122"/>
                <a:ea typeface="微软雅黑" panose="020B0503020204020204" pitchFamily="34" charset="-122"/>
              </a:rPr>
              <a:t>的群体内，其数值应小于指标</a:t>
            </a:r>
            <a:r>
              <a:rPr lang="en-US" altLang="zh-CN" b="1" u="sng" dirty="0">
                <a:solidFill>
                  <a:srgbClr val="1A605E"/>
                </a:solidFill>
                <a:latin typeface="微软雅黑" panose="020B0503020204020204" pitchFamily="34" charset="-122"/>
                <a:ea typeface="微软雅黑" panose="020B0503020204020204" pitchFamily="34" charset="-122"/>
              </a:rPr>
              <a:t>16</a:t>
            </a:r>
            <a:r>
              <a:rPr lang="zh-CN" altLang="en-US" b="1" u="sng" dirty="0">
                <a:solidFill>
                  <a:srgbClr val="1A605E"/>
                </a:solidFill>
                <a:latin typeface="微软雅黑" panose="020B0503020204020204" pitchFamily="34" charset="-122"/>
                <a:ea typeface="微软雅黑" panose="020B0503020204020204" pitchFamily="34" charset="-122"/>
              </a:rPr>
              <a:t>的。</a:t>
            </a:r>
            <a:endParaRPr lang="en-US" altLang="zh-CN" b="1" u="sng"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19  </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企业、行业外聘兼职教师授课时数：</a:t>
            </a:r>
            <a:r>
              <a:rPr lang="zh-CN" altLang="en-US" b="1" dirty="0">
                <a:solidFill>
                  <a:srgbClr val="1A605E"/>
                </a:solidFill>
                <a:latin typeface="微软雅黑" panose="020B0503020204020204" pitchFamily="34" charset="-122"/>
                <a:ea typeface="微软雅黑" panose="020B0503020204020204" pitchFamily="34" charset="-122"/>
              </a:rPr>
              <a:t>需为与课程所涉及专业相关的行业企业外聘兼职教师来校授课课时数，从其他学校来的兼职教师不算在内；学生到企业实习的学时不算在内。</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gn="just"/>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指标的几点说明</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50790" y="714959"/>
            <a:ext cx="10503010" cy="410881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19  </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企业、行业外聘兼职教师授课时数：</a:t>
            </a:r>
            <a:r>
              <a:rPr lang="zh-CN" altLang="en-US" b="1" dirty="0">
                <a:solidFill>
                  <a:srgbClr val="1A605E"/>
                </a:solidFill>
                <a:latin typeface="微软雅黑" panose="020B0503020204020204" pitchFamily="34" charset="-122"/>
                <a:ea typeface="微软雅黑" panose="020B0503020204020204" pitchFamily="34" charset="-122"/>
              </a:rPr>
              <a:t>需为与课程所涉及专业相关的行业企业外聘兼职教师来校授课课时数，从其他学校来的兼职教师不算在内；学生到企业实习的学时不算在内。</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21  </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学校承担企业员工培训数：</a:t>
            </a:r>
            <a:r>
              <a:rPr lang="zh-CN" altLang="en-US" b="1" dirty="0">
                <a:solidFill>
                  <a:srgbClr val="1A605E"/>
                </a:solidFill>
                <a:latin typeface="微软雅黑" panose="020B0503020204020204" pitchFamily="34" charset="-122"/>
                <a:ea typeface="微软雅黑" panose="020B0503020204020204" pitchFamily="34" charset="-122"/>
              </a:rPr>
              <a:t>校承接企业委托员工培训的人次（非学历教育）。</a:t>
            </a:r>
            <a:r>
              <a:rPr lang="zh-CN" altLang="en-US" b="1" u="sng" dirty="0">
                <a:solidFill>
                  <a:srgbClr val="1A605E"/>
                </a:solidFill>
                <a:latin typeface="微软雅黑" panose="020B0503020204020204" pitchFamily="34" charset="-122"/>
                <a:ea typeface="微软雅黑" panose="020B0503020204020204" pitchFamily="34" charset="-122"/>
              </a:rPr>
              <a:t>注意，</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22</a:t>
            </a:r>
            <a:r>
              <a:rPr lang="zh-CN" altLang="en-US" b="1" u="sng" dirty="0">
                <a:solidFill>
                  <a:srgbClr val="1A605E"/>
                </a:solidFill>
                <a:latin typeface="微软雅黑" panose="020B0503020204020204" pitchFamily="34" charset="-122"/>
                <a:ea typeface="微软雅黑" panose="020B0503020204020204" pitchFamily="34" charset="-122"/>
              </a:rPr>
              <a:t>（其中：为第二产业培训企业员工数）与</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23</a:t>
            </a:r>
            <a:r>
              <a:rPr lang="zh-CN" altLang="en-US" b="1" u="sng" dirty="0">
                <a:solidFill>
                  <a:srgbClr val="1A605E"/>
                </a:solidFill>
                <a:latin typeface="微软雅黑" panose="020B0503020204020204" pitchFamily="34" charset="-122"/>
                <a:ea typeface="微软雅黑" panose="020B0503020204020204" pitchFamily="34" charset="-122"/>
              </a:rPr>
              <a:t>（其中：为第三产业培训员工数）的数值之和应小于指标</a:t>
            </a:r>
            <a:r>
              <a:rPr lang="en-US" altLang="zh-CN" b="1" u="sng" dirty="0">
                <a:solidFill>
                  <a:srgbClr val="1A605E"/>
                </a:solidFill>
                <a:latin typeface="微软雅黑" panose="020B0503020204020204" pitchFamily="34" charset="-122"/>
                <a:ea typeface="微软雅黑" panose="020B0503020204020204" pitchFamily="34" charset="-122"/>
              </a:rPr>
              <a:t>21</a:t>
            </a:r>
            <a:r>
              <a:rPr lang="zh-CN" altLang="en-US" b="1" u="sng" dirty="0">
                <a:solidFill>
                  <a:srgbClr val="1A605E"/>
                </a:solidFill>
                <a:latin typeface="微软雅黑" panose="020B0503020204020204" pitchFamily="34" charset="-122"/>
                <a:ea typeface="微软雅黑" panose="020B0503020204020204" pitchFamily="34" charset="-122"/>
              </a:rPr>
              <a:t>的值。</a:t>
            </a:r>
            <a:endParaRPr lang="en-US" altLang="zh-CN" b="1" u="sng"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37</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、指标</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38 </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学校专门设置技术转化机构的名称与数量：</a:t>
            </a:r>
            <a:r>
              <a:rPr lang="zh-CN" altLang="en-US" b="1" dirty="0">
                <a:solidFill>
                  <a:srgbClr val="1A605E"/>
                </a:solidFill>
                <a:latin typeface="微软雅黑" panose="020B0503020204020204" pitchFamily="34" charset="-122"/>
                <a:ea typeface="微软雅黑" panose="020B0503020204020204" pitchFamily="34" charset="-122"/>
              </a:rPr>
              <a:t>请填写现有校内相关机构具体名称，如有多个，请用顿号隔开。注意，名称数量应与指标</a:t>
            </a:r>
            <a:r>
              <a:rPr lang="en-US" altLang="zh-CN" b="1" dirty="0">
                <a:solidFill>
                  <a:srgbClr val="1A605E"/>
                </a:solidFill>
                <a:latin typeface="微软雅黑" panose="020B0503020204020204" pitchFamily="34" charset="-122"/>
                <a:ea typeface="微软雅黑" panose="020B0503020204020204" pitchFamily="34" charset="-122"/>
              </a:rPr>
              <a:t>37</a:t>
            </a:r>
            <a:r>
              <a:rPr lang="zh-CN" altLang="en-US" b="1" dirty="0">
                <a:solidFill>
                  <a:srgbClr val="1A605E"/>
                </a:solidFill>
                <a:latin typeface="微软雅黑" panose="020B0503020204020204" pitchFamily="34" charset="-122"/>
                <a:ea typeface="微软雅黑" panose="020B0503020204020204" pitchFamily="34" charset="-122"/>
              </a:rPr>
              <a:t>的机构数量保持一致。</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gn="just"/>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3593696" y="4095760"/>
            <a:ext cx="8081323"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高校创新调查在线填报平台使用</a:t>
            </a:r>
            <a:endParaRPr lang="en-US" altLang="zh-CN" sz="4000" b="1" dirty="0">
              <a:solidFill>
                <a:srgbClr val="1A605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6818" t="35000" r="36368" b="35208"/>
          <a:stretch>
            <a:fillRect/>
          </a:stretch>
        </p:blipFill>
        <p:spPr>
          <a:xfrm>
            <a:off x="1515246" y="2343150"/>
            <a:ext cx="1956617" cy="2826224"/>
          </a:xfrm>
          <a:prstGeom prst="rect">
            <a:avLst/>
          </a:prstGeom>
        </p:spPr>
      </p:pic>
      <p:sp>
        <p:nvSpPr>
          <p:cNvPr id="6" name="文本框 5"/>
          <p:cNvSpPr txBox="1"/>
          <p:nvPr/>
        </p:nvSpPr>
        <p:spPr>
          <a:xfrm>
            <a:off x="2651002" y="3688469"/>
            <a:ext cx="6696338" cy="430887"/>
          </a:xfrm>
          <a:prstGeom prst="rect">
            <a:avLst/>
          </a:prstGeom>
          <a:noFill/>
        </p:spPr>
        <p:txBody>
          <a:bodyPr wrap="square">
            <a:spAutoFit/>
          </a:bodyPr>
          <a:lstStyle/>
          <a:p>
            <a:pPr algn="ctr">
              <a:lnSpc>
                <a:spcPct val="110000"/>
              </a:lnSpc>
            </a:pP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2023</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年度高校创新调查工作（</a:t>
            </a: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u="sng" dirty="0">
              <a:solidFill>
                <a:srgbClr val="268785"/>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1169687" y="1693572"/>
            <a:ext cx="9709488" cy="4857778"/>
          </a:xfrm>
          <a:prstGeom prst="rect">
            <a:avLst/>
          </a:prstGeom>
        </p:spPr>
      </p:pic>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进入高校创新信息采集平台页面</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000711" y="588041"/>
            <a:ext cx="2197163" cy="720879"/>
          </a:xfrm>
          <a:prstGeom prst="rect">
            <a:avLst/>
          </a:prstGeom>
          <a:noFill/>
        </p:spPr>
        <p:txBody>
          <a:bodyPr wrap="square" rtlCol="0">
            <a:normAutofit/>
          </a:bodyPr>
          <a:lstStyle/>
          <a:p>
            <a:pPr>
              <a:lnSpc>
                <a:spcPct val="130000"/>
              </a:lnSpc>
            </a:pP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7" name="文本框 16"/>
          <p:cNvSpPr txBox="1"/>
          <p:nvPr/>
        </p:nvSpPr>
        <p:spPr>
          <a:xfrm>
            <a:off x="846263" y="588041"/>
            <a:ext cx="10974433" cy="1172629"/>
          </a:xfrm>
          <a:prstGeom prst="rect">
            <a:avLst/>
          </a:prstGeom>
          <a:noFill/>
        </p:spPr>
        <p:txBody>
          <a:bodyPr wrap="square">
            <a:spAutoFit/>
          </a:bodyPr>
          <a:lstStyle/>
          <a:p>
            <a:pPr>
              <a:lnSpc>
                <a:spcPct val="130000"/>
              </a:lnSpc>
            </a:pPr>
            <a:r>
              <a:rPr lang="zh-CN" altLang="en-US" sz="1800"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浏览器输入网址：https://ivce.zkey.cc/，（推荐使用Chrome、Firefox浏览器，不支持IE10以下版本的浏览器）。该网址链接属于调查填报数据管理系统，仅可在电脑浏览器上登录查看。</a:t>
            </a:r>
            <a:endParaRPr lang="en-US" altLang="zh-CN" sz="1800"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gn="r">
              <a:lnSpc>
                <a:spcPct val="130000"/>
              </a:lnSpc>
            </a:pPr>
            <a:r>
              <a:rPr lang="zh-CN" altLang="en-US" spc="150" dirty="0">
                <a:solidFill>
                  <a:srgbClr val="FF0000"/>
                </a:solidFill>
                <a:latin typeface="Arial" panose="020B0604020202020204" pitchFamily="34" charset="0"/>
                <a:ea typeface="微软雅黑" panose="020B0503020204020204" pitchFamily="34" charset="-122"/>
                <a:cs typeface="Hiragino Sans GB W3" panose="020B0300000000000000" charset="-122"/>
                <a:sym typeface="+mn-ea"/>
              </a:rPr>
              <a:t>首先，点击右上角登录。</a:t>
            </a:r>
            <a:endParaRPr lang="zh-CN" altLang="en-US" sz="1800" spc="150" dirty="0">
              <a:solidFill>
                <a:srgbClr val="FF0000"/>
              </a:solidFill>
              <a:latin typeface="Arial" panose="020B0604020202020204" pitchFamily="34" charset="0"/>
              <a:ea typeface="微软雅黑" panose="020B0503020204020204" pitchFamily="34" charset="-122"/>
              <a:cs typeface="Hiragino Sans GB W3" panose="020B0300000000000000" charset="-122"/>
              <a:sym typeface="+mn-ea"/>
            </a:endParaRPr>
          </a:p>
        </p:txBody>
      </p:sp>
      <p:sp>
        <p:nvSpPr>
          <p:cNvPr id="3" name="椭圆 2"/>
          <p:cNvSpPr/>
          <p:nvPr/>
        </p:nvSpPr>
        <p:spPr>
          <a:xfrm>
            <a:off x="9982200" y="1693572"/>
            <a:ext cx="597794" cy="54091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grpSp>
        <p:nvGrpSpPr>
          <p:cNvPr id="8" name="组合 7"/>
          <p:cNvGrpSpPr/>
          <p:nvPr/>
        </p:nvGrpSpPr>
        <p:grpSpPr>
          <a:xfrm>
            <a:off x="4137242" y="5268288"/>
            <a:ext cx="5844958" cy="620784"/>
            <a:chOff x="4137242" y="5268288"/>
            <a:chExt cx="5770156" cy="620784"/>
          </a:xfrm>
        </p:grpSpPr>
        <p:sp>
          <p:nvSpPr>
            <p:cNvPr id="9" name="文本框 8"/>
            <p:cNvSpPr txBox="1"/>
            <p:nvPr/>
          </p:nvSpPr>
          <p:spPr>
            <a:xfrm>
              <a:off x="4137242" y="5343786"/>
              <a:ext cx="2885140" cy="307029"/>
            </a:xfrm>
            <a:prstGeom prst="rect">
              <a:avLst/>
            </a:prstGeom>
            <a:solidFill>
              <a:schemeClr val="bg1"/>
            </a:solidFill>
          </p:spPr>
          <p:txBody>
            <a:bodyPr wrap="square" rtlCol="0">
              <a:normAutofit fontScale="85000" lnSpcReduction="10000"/>
            </a:bodyPr>
            <a:lstStyle/>
            <a:p>
              <a:r>
                <a:rPr lang="en-US" altLang="zh-CN" sz="1500" b="1" dirty="0">
                  <a:solidFill>
                    <a:schemeClr val="accent5">
                      <a:lumMod val="50000"/>
                    </a:schemeClr>
                  </a:solidFill>
                </a:rPr>
                <a:t>2023</a:t>
              </a:r>
              <a:r>
                <a:rPr lang="zh-CN" altLang="en-US" sz="1500" b="1" dirty="0">
                  <a:solidFill>
                    <a:schemeClr val="accent5">
                      <a:lumMod val="50000"/>
                    </a:schemeClr>
                  </a:solidFill>
                </a:rPr>
                <a:t>年度普通高校创新信息采集报表</a:t>
              </a:r>
              <a:endParaRPr lang="zh-CN" altLang="en-US" sz="1500" b="1" dirty="0">
                <a:solidFill>
                  <a:schemeClr val="accent5">
                    <a:lumMod val="50000"/>
                  </a:schemeClr>
                </a:solidFill>
              </a:endParaRPr>
            </a:p>
          </p:txBody>
        </p:sp>
        <p:sp>
          <p:nvSpPr>
            <p:cNvPr id="10" name="文本框 9"/>
            <p:cNvSpPr txBox="1"/>
            <p:nvPr/>
          </p:nvSpPr>
          <p:spPr>
            <a:xfrm>
              <a:off x="7132319" y="5268288"/>
              <a:ext cx="2775079" cy="620784"/>
            </a:xfrm>
            <a:prstGeom prst="rect">
              <a:avLst/>
            </a:prstGeom>
            <a:solidFill>
              <a:schemeClr val="bg1"/>
            </a:solidFill>
          </p:spPr>
          <p:txBody>
            <a:bodyPr wrap="square" rtlCol="0">
              <a:noAutofit/>
            </a:bodyPr>
            <a:lstStyle/>
            <a:p>
              <a:pPr algn="ctr"/>
              <a:r>
                <a:rPr lang="en-US" altLang="zh-CN" sz="1200" b="1" dirty="0">
                  <a:solidFill>
                    <a:schemeClr val="accent5">
                      <a:lumMod val="50000"/>
                    </a:schemeClr>
                  </a:solidFill>
                </a:rPr>
                <a:t>2023</a:t>
              </a:r>
              <a:r>
                <a:rPr lang="zh-CN" altLang="en-US" sz="1200" b="1" dirty="0">
                  <a:solidFill>
                    <a:schemeClr val="accent5">
                      <a:lumMod val="50000"/>
                    </a:schemeClr>
                  </a:solidFill>
                </a:rPr>
                <a:t>年度高校教师、学生创新情况调查</a:t>
              </a:r>
              <a:endParaRPr lang="en-US" altLang="zh-CN" sz="1200" b="1" dirty="0">
                <a:solidFill>
                  <a:schemeClr val="accent5">
                    <a:lumMod val="50000"/>
                  </a:schemeClr>
                </a:solidFill>
              </a:endParaRPr>
            </a:p>
            <a:p>
              <a:pPr algn="ctr"/>
              <a:r>
                <a:rPr lang="zh-CN" altLang="en-US" sz="1200" b="1" dirty="0">
                  <a:solidFill>
                    <a:schemeClr val="accent5">
                      <a:lumMod val="50000"/>
                    </a:schemeClr>
                  </a:solidFill>
                </a:rPr>
                <a:t>（</a:t>
              </a:r>
              <a:r>
                <a:rPr lang="en-US" altLang="zh-CN" sz="1200" b="1" dirty="0">
                  <a:solidFill>
                    <a:schemeClr val="accent5">
                      <a:lumMod val="50000"/>
                    </a:schemeClr>
                  </a:solidFill>
                </a:rPr>
                <a:t>2024</a:t>
              </a:r>
              <a:r>
                <a:rPr lang="zh-CN" altLang="en-US" sz="1200" b="1" dirty="0">
                  <a:solidFill>
                    <a:schemeClr val="accent5">
                      <a:lumMod val="50000"/>
                    </a:schemeClr>
                  </a:solidFill>
                </a:rPr>
                <a:t>年度开展）</a:t>
              </a:r>
              <a:endParaRPr lang="zh-CN" altLang="en-US" sz="1200" b="1" dirty="0">
                <a:solidFill>
                  <a:schemeClr val="accent5">
                    <a:lumMod val="50000"/>
                  </a:schemeClr>
                </a:solidFill>
              </a:endParaRPr>
            </a:p>
          </p:txBody>
        </p:sp>
      </p:grpSp>
      <p:sp>
        <p:nvSpPr>
          <p:cNvPr id="15" name="椭圆 14"/>
          <p:cNvSpPr/>
          <p:nvPr/>
        </p:nvSpPr>
        <p:spPr>
          <a:xfrm>
            <a:off x="4027305" y="4721007"/>
            <a:ext cx="3105015" cy="187639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2709941" y="6039485"/>
            <a:ext cx="2743200" cy="365125"/>
          </a:xfrm>
        </p:spPr>
        <p:txBody>
          <a:bodyPr/>
          <a:lstStyle/>
          <a:p>
            <a:fld id="{E184265B-C5CB-4AC6-A826-41101DB627D4}" type="slidenum">
              <a:rPr lang="zh-CN" altLang="en-US" smtClean="0"/>
            </a:fld>
            <a:endParaRPr lang="zh-CN" altLang="en-US"/>
          </a:p>
        </p:txBody>
      </p:sp>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
            </p:custDataLst>
          </p:nvPr>
        </p:nvSpPr>
        <p:spPr>
          <a:xfrm>
            <a:off x="782252" y="798549"/>
            <a:ext cx="2176619" cy="720879"/>
          </a:xfrm>
          <a:prstGeom prst="rect">
            <a:avLst/>
          </a:prstGeom>
          <a:noFill/>
        </p:spPr>
        <p:txBody>
          <a:bodyPr wrap="square" rtlCol="0">
            <a:normAutofit/>
          </a:bodyPr>
          <a:lstStyle/>
          <a:p>
            <a:pPr algn="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登录平台</a:t>
            </a: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7" name="Freeform"/>
          <p:cNvSpPr>
            <a:spLocks noEditPoints="1"/>
          </p:cNvSpPr>
          <p:nvPr>
            <p:custDataLst>
              <p:tags r:id="rId2"/>
            </p:custDataLst>
          </p:nvPr>
        </p:nvSpPr>
        <p:spPr bwMode="auto">
          <a:xfrm>
            <a:off x="935842" y="1727073"/>
            <a:ext cx="625475" cy="622300"/>
          </a:xfrm>
          <a:custGeom>
            <a:avLst/>
            <a:gdLst>
              <a:gd name="T0" fmla="*/ 462 w 510"/>
              <a:gd name="T1" fmla="*/ 255 h 509"/>
              <a:gd name="T2" fmla="*/ 510 w 510"/>
              <a:gd name="T3" fmla="*/ 187 h 509"/>
              <a:gd name="T4" fmla="*/ 483 w 510"/>
              <a:gd name="T5" fmla="*/ 122 h 509"/>
              <a:gd name="T6" fmla="*/ 402 w 510"/>
              <a:gd name="T7" fmla="*/ 108 h 509"/>
              <a:gd name="T8" fmla="*/ 387 w 510"/>
              <a:gd name="T9" fmla="*/ 26 h 509"/>
              <a:gd name="T10" fmla="*/ 323 w 510"/>
              <a:gd name="T11" fmla="*/ 0 h 509"/>
              <a:gd name="T12" fmla="*/ 255 w 510"/>
              <a:gd name="T13" fmla="*/ 47 h 509"/>
              <a:gd name="T14" fmla="*/ 187 w 510"/>
              <a:gd name="T15" fmla="*/ 0 h 509"/>
              <a:gd name="T16" fmla="*/ 123 w 510"/>
              <a:gd name="T17" fmla="*/ 26 h 509"/>
              <a:gd name="T18" fmla="*/ 109 w 510"/>
              <a:gd name="T19" fmla="*/ 108 h 509"/>
              <a:gd name="T20" fmla="*/ 27 w 510"/>
              <a:gd name="T21" fmla="*/ 122 h 509"/>
              <a:gd name="T22" fmla="*/ 0 w 510"/>
              <a:gd name="T23" fmla="*/ 187 h 509"/>
              <a:gd name="T24" fmla="*/ 48 w 510"/>
              <a:gd name="T25" fmla="*/ 255 h 509"/>
              <a:gd name="T26" fmla="*/ 0 w 510"/>
              <a:gd name="T27" fmla="*/ 323 h 509"/>
              <a:gd name="T28" fmla="*/ 27 w 510"/>
              <a:gd name="T29" fmla="*/ 387 h 509"/>
              <a:gd name="T30" fmla="*/ 109 w 510"/>
              <a:gd name="T31" fmla="*/ 401 h 509"/>
              <a:gd name="T32" fmla="*/ 123 w 510"/>
              <a:gd name="T33" fmla="*/ 483 h 509"/>
              <a:gd name="T34" fmla="*/ 187 w 510"/>
              <a:gd name="T35" fmla="*/ 509 h 509"/>
              <a:gd name="T36" fmla="*/ 255 w 510"/>
              <a:gd name="T37" fmla="*/ 462 h 509"/>
              <a:gd name="T38" fmla="*/ 323 w 510"/>
              <a:gd name="T39" fmla="*/ 509 h 509"/>
              <a:gd name="T40" fmla="*/ 387 w 510"/>
              <a:gd name="T41" fmla="*/ 483 h 509"/>
              <a:gd name="T42" fmla="*/ 402 w 510"/>
              <a:gd name="T43" fmla="*/ 401 h 509"/>
              <a:gd name="T44" fmla="*/ 483 w 510"/>
              <a:gd name="T45" fmla="*/ 387 h 509"/>
              <a:gd name="T46" fmla="*/ 510 w 510"/>
              <a:gd name="T47" fmla="*/ 323 h 509"/>
              <a:gd name="T48" fmla="*/ 462 w 510"/>
              <a:gd name="T49" fmla="*/ 255 h 509"/>
              <a:gd name="T50" fmla="*/ 255 w 510"/>
              <a:gd name="T51" fmla="*/ 372 h 509"/>
              <a:gd name="T52" fmla="*/ 138 w 510"/>
              <a:gd name="T53" fmla="*/ 255 h 509"/>
              <a:gd name="T54" fmla="*/ 255 w 510"/>
              <a:gd name="T55" fmla="*/ 138 h 509"/>
              <a:gd name="T56" fmla="*/ 372 w 510"/>
              <a:gd name="T57" fmla="*/ 255 h 509"/>
              <a:gd name="T58" fmla="*/ 255 w 510"/>
              <a:gd name="T59" fmla="*/ 37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0" h="509">
                <a:moveTo>
                  <a:pt x="462" y="255"/>
                </a:moveTo>
                <a:cubicBezTo>
                  <a:pt x="462" y="223"/>
                  <a:pt x="482" y="197"/>
                  <a:pt x="510" y="187"/>
                </a:cubicBezTo>
                <a:cubicBezTo>
                  <a:pt x="504" y="164"/>
                  <a:pt x="495" y="142"/>
                  <a:pt x="483" y="122"/>
                </a:cubicBezTo>
                <a:cubicBezTo>
                  <a:pt x="457" y="135"/>
                  <a:pt x="424" y="130"/>
                  <a:pt x="402" y="108"/>
                </a:cubicBezTo>
                <a:cubicBezTo>
                  <a:pt x="380" y="86"/>
                  <a:pt x="375" y="53"/>
                  <a:pt x="387" y="26"/>
                </a:cubicBezTo>
                <a:cubicBezTo>
                  <a:pt x="367" y="15"/>
                  <a:pt x="346" y="6"/>
                  <a:pt x="323" y="0"/>
                </a:cubicBezTo>
                <a:cubicBezTo>
                  <a:pt x="313" y="27"/>
                  <a:pt x="286" y="47"/>
                  <a:pt x="255" y="47"/>
                </a:cubicBezTo>
                <a:cubicBezTo>
                  <a:pt x="224" y="47"/>
                  <a:pt x="197" y="27"/>
                  <a:pt x="187" y="0"/>
                </a:cubicBezTo>
                <a:cubicBezTo>
                  <a:pt x="164" y="6"/>
                  <a:pt x="143" y="15"/>
                  <a:pt x="123" y="26"/>
                </a:cubicBezTo>
                <a:cubicBezTo>
                  <a:pt x="136" y="53"/>
                  <a:pt x="131" y="86"/>
                  <a:pt x="109" y="108"/>
                </a:cubicBezTo>
                <a:cubicBezTo>
                  <a:pt x="86" y="130"/>
                  <a:pt x="54" y="135"/>
                  <a:pt x="27" y="122"/>
                </a:cubicBezTo>
                <a:cubicBezTo>
                  <a:pt x="15" y="142"/>
                  <a:pt x="6" y="164"/>
                  <a:pt x="0" y="187"/>
                </a:cubicBezTo>
                <a:cubicBezTo>
                  <a:pt x="28" y="197"/>
                  <a:pt x="48" y="223"/>
                  <a:pt x="48" y="255"/>
                </a:cubicBezTo>
                <a:cubicBezTo>
                  <a:pt x="48" y="286"/>
                  <a:pt x="28" y="312"/>
                  <a:pt x="0" y="323"/>
                </a:cubicBezTo>
                <a:cubicBezTo>
                  <a:pt x="6" y="345"/>
                  <a:pt x="15" y="367"/>
                  <a:pt x="27" y="387"/>
                </a:cubicBezTo>
                <a:cubicBezTo>
                  <a:pt x="54" y="374"/>
                  <a:pt x="86" y="379"/>
                  <a:pt x="109" y="401"/>
                </a:cubicBezTo>
                <a:cubicBezTo>
                  <a:pt x="131" y="423"/>
                  <a:pt x="136" y="456"/>
                  <a:pt x="123" y="483"/>
                </a:cubicBezTo>
                <a:cubicBezTo>
                  <a:pt x="143" y="494"/>
                  <a:pt x="164" y="503"/>
                  <a:pt x="187" y="509"/>
                </a:cubicBezTo>
                <a:cubicBezTo>
                  <a:pt x="197" y="482"/>
                  <a:pt x="224" y="462"/>
                  <a:pt x="255" y="462"/>
                </a:cubicBezTo>
                <a:cubicBezTo>
                  <a:pt x="286" y="462"/>
                  <a:pt x="313" y="482"/>
                  <a:pt x="323" y="509"/>
                </a:cubicBezTo>
                <a:cubicBezTo>
                  <a:pt x="346" y="503"/>
                  <a:pt x="367" y="494"/>
                  <a:pt x="387" y="483"/>
                </a:cubicBezTo>
                <a:cubicBezTo>
                  <a:pt x="375" y="456"/>
                  <a:pt x="380" y="423"/>
                  <a:pt x="402" y="401"/>
                </a:cubicBezTo>
                <a:cubicBezTo>
                  <a:pt x="424" y="379"/>
                  <a:pt x="457" y="374"/>
                  <a:pt x="483" y="387"/>
                </a:cubicBezTo>
                <a:cubicBezTo>
                  <a:pt x="495" y="367"/>
                  <a:pt x="504" y="345"/>
                  <a:pt x="510" y="323"/>
                </a:cubicBezTo>
                <a:cubicBezTo>
                  <a:pt x="482" y="312"/>
                  <a:pt x="462" y="286"/>
                  <a:pt x="462" y="255"/>
                </a:cubicBezTo>
                <a:close/>
                <a:moveTo>
                  <a:pt x="255" y="372"/>
                </a:moveTo>
                <a:cubicBezTo>
                  <a:pt x="191" y="372"/>
                  <a:pt x="138" y="319"/>
                  <a:pt x="138" y="255"/>
                </a:cubicBezTo>
                <a:cubicBezTo>
                  <a:pt x="138" y="190"/>
                  <a:pt x="191" y="138"/>
                  <a:pt x="255" y="138"/>
                </a:cubicBezTo>
                <a:cubicBezTo>
                  <a:pt x="320" y="138"/>
                  <a:pt x="372" y="190"/>
                  <a:pt x="372" y="255"/>
                </a:cubicBezTo>
                <a:cubicBezTo>
                  <a:pt x="372" y="319"/>
                  <a:pt x="320" y="372"/>
                  <a:pt x="255" y="372"/>
                </a:cubicBezTo>
                <a:close/>
              </a:path>
            </a:pathLst>
          </a:custGeom>
          <a:solidFill>
            <a:schemeClr val="accent1">
              <a:alpha val="9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noProof="0">
              <a:ln>
                <a:noFill/>
              </a:ln>
              <a:solidFill>
                <a:srgbClr val="445469"/>
              </a:solidFill>
              <a:effectLst/>
              <a:uLnTx/>
              <a:uFillTx/>
              <a:latin typeface="Arial" panose="020B0604020202020204" pitchFamily="34" charset="0"/>
              <a:ea typeface="微软雅黑" panose="020B0503020204020204" pitchFamily="34" charset="-122"/>
              <a:cs typeface="+mn-ea"/>
              <a:sym typeface="+mn-lt"/>
            </a:endParaRPr>
          </a:p>
        </p:txBody>
      </p:sp>
      <p:sp>
        <p:nvSpPr>
          <p:cNvPr id="9" name="文本框 8"/>
          <p:cNvSpPr txBox="1"/>
          <p:nvPr>
            <p:custDataLst>
              <p:tags r:id="rId3"/>
            </p:custDataLst>
          </p:nvPr>
        </p:nvSpPr>
        <p:spPr>
          <a:xfrm>
            <a:off x="1870561" y="1695196"/>
            <a:ext cx="3850970" cy="4430431"/>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登录分为以下两种途径：</a:t>
            </a:r>
            <a:endPar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1.</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学校登录</a:t>
            </a: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通过下拉框选择自己学校，并输入专属的密码进行登录。</a:t>
            </a:r>
            <a:endPar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2.</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快捷登录</a:t>
            </a: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通过绑定手机号后，再次登录的时候可以使用手机验证码登录</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pic>
        <p:nvPicPr>
          <p:cNvPr id="11" name="图片 10"/>
          <p:cNvPicPr>
            <a:picLocks noChangeAspect="1"/>
          </p:cNvPicPr>
          <p:nvPr/>
        </p:nvPicPr>
        <p:blipFill>
          <a:blip r:embed="rId4"/>
          <a:stretch>
            <a:fillRect/>
          </a:stretch>
        </p:blipFill>
        <p:spPr>
          <a:xfrm>
            <a:off x="6783194" y="1091631"/>
            <a:ext cx="4135587" cy="5033996"/>
          </a:xfrm>
          <a:prstGeom prst="rect">
            <a:avLst/>
          </a:prstGeom>
        </p:spPr>
      </p:pic>
      <p:sp>
        <p:nvSpPr>
          <p:cNvPr id="8" name="文本框 7"/>
          <p:cNvSpPr txBox="1"/>
          <p:nvPr/>
        </p:nvSpPr>
        <p:spPr>
          <a:xfrm>
            <a:off x="7053900" y="1158987"/>
            <a:ext cx="3675619" cy="384721"/>
          </a:xfrm>
          <a:prstGeom prst="rect">
            <a:avLst/>
          </a:prstGeom>
          <a:solidFill>
            <a:schemeClr val="bg1"/>
          </a:solidFill>
        </p:spPr>
        <p:txBody>
          <a:bodyPr wrap="square" rtlCol="0">
            <a:spAutoFit/>
          </a:bodyPr>
          <a:lstStyle/>
          <a:p>
            <a:r>
              <a:rPr lang="en-US" altLang="zh-CN" sz="1900" b="1" dirty="0"/>
              <a:t>2023</a:t>
            </a:r>
            <a:r>
              <a:rPr lang="zh-CN" altLang="en-US" sz="1900" b="1" dirty="0"/>
              <a:t>年度普通高校创新信息采集</a:t>
            </a:r>
            <a:endParaRPr lang="zh-CN" altLang="en-US" sz="19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pic>
        <p:nvPicPr>
          <p:cNvPr id="13" name="图片 12"/>
          <p:cNvPicPr>
            <a:picLocks noChangeAspect="1"/>
          </p:cNvPicPr>
          <p:nvPr/>
        </p:nvPicPr>
        <p:blipFill>
          <a:blip r:embed="rId2"/>
          <a:stretch>
            <a:fillRect/>
          </a:stretch>
        </p:blipFill>
        <p:spPr>
          <a:xfrm>
            <a:off x="1205575" y="1688921"/>
            <a:ext cx="9637712" cy="4808309"/>
          </a:xfrm>
          <a:prstGeom prst="rect">
            <a:avLst/>
          </a:prstGeom>
        </p:spPr>
      </p:pic>
      <p:sp>
        <p:nvSpPr>
          <p:cNvPr id="15" name="椭圆 14"/>
          <p:cNvSpPr/>
          <p:nvPr/>
        </p:nvSpPr>
        <p:spPr>
          <a:xfrm>
            <a:off x="4027305" y="4721007"/>
            <a:ext cx="3105015" cy="187639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17" name="文本框 16"/>
          <p:cNvSpPr txBox="1"/>
          <p:nvPr/>
        </p:nvSpPr>
        <p:spPr>
          <a:xfrm>
            <a:off x="1363435" y="892011"/>
            <a:ext cx="9361172" cy="416909"/>
          </a:xfrm>
          <a:prstGeom prst="rect">
            <a:avLst/>
          </a:prstGeom>
          <a:noFill/>
        </p:spPr>
        <p:txBody>
          <a:bodyPr wrap="square">
            <a:spAutoFit/>
          </a:bodyPr>
          <a:lstStyle/>
          <a:p>
            <a:pPr>
              <a:lnSpc>
                <a:spcPct val="130000"/>
              </a:lnSpc>
            </a:pPr>
            <a:r>
              <a:rPr lang="zh-CN" altLang="en-US" sz="1800"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单击这两个位置均可开始填写报表。</a:t>
            </a:r>
            <a:endParaRPr lang="zh-CN" altLang="en-US" sz="1800"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sp>
        <p:nvSpPr>
          <p:cNvPr id="3" name="椭圆 2"/>
          <p:cNvSpPr/>
          <p:nvPr/>
        </p:nvSpPr>
        <p:spPr>
          <a:xfrm>
            <a:off x="5218203" y="1569814"/>
            <a:ext cx="1365478" cy="832326"/>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grpSp>
        <p:nvGrpSpPr>
          <p:cNvPr id="11" name="组合 10"/>
          <p:cNvGrpSpPr/>
          <p:nvPr/>
        </p:nvGrpSpPr>
        <p:grpSpPr>
          <a:xfrm>
            <a:off x="4337355" y="5268286"/>
            <a:ext cx="5695878" cy="620784"/>
            <a:chOff x="4263124" y="5343787"/>
            <a:chExt cx="5622985" cy="620784"/>
          </a:xfrm>
        </p:grpSpPr>
        <p:sp>
          <p:nvSpPr>
            <p:cNvPr id="12" name="文本框 11"/>
            <p:cNvSpPr txBox="1"/>
            <p:nvPr/>
          </p:nvSpPr>
          <p:spPr>
            <a:xfrm>
              <a:off x="4263124" y="5343787"/>
              <a:ext cx="2442838" cy="226503"/>
            </a:xfrm>
            <a:prstGeom prst="rect">
              <a:avLst/>
            </a:prstGeom>
            <a:solidFill>
              <a:schemeClr val="bg1"/>
            </a:solidFill>
          </p:spPr>
          <p:txBody>
            <a:bodyPr wrap="square" rtlCol="0">
              <a:normAutofit fontScale="62500" lnSpcReduction="20000"/>
            </a:bodyPr>
            <a:lstStyle/>
            <a:p>
              <a:r>
                <a:rPr lang="en-US" altLang="zh-CN" sz="1500" b="1" dirty="0">
                  <a:solidFill>
                    <a:schemeClr val="accent5">
                      <a:lumMod val="50000"/>
                    </a:schemeClr>
                  </a:solidFill>
                </a:rPr>
                <a:t>2023</a:t>
              </a:r>
              <a:r>
                <a:rPr lang="zh-CN" altLang="en-US" sz="1500" b="1" dirty="0">
                  <a:solidFill>
                    <a:schemeClr val="accent5">
                      <a:lumMod val="50000"/>
                    </a:schemeClr>
                  </a:solidFill>
                </a:rPr>
                <a:t>年度普通高校创新信息采集报表</a:t>
              </a:r>
              <a:endParaRPr lang="zh-CN" altLang="en-US" sz="1500" b="1" dirty="0">
                <a:solidFill>
                  <a:schemeClr val="accent5">
                    <a:lumMod val="50000"/>
                  </a:schemeClr>
                </a:solidFill>
              </a:endParaRPr>
            </a:p>
          </p:txBody>
        </p:sp>
        <p:sp>
          <p:nvSpPr>
            <p:cNvPr id="14" name="文本框 13"/>
            <p:cNvSpPr txBox="1"/>
            <p:nvPr/>
          </p:nvSpPr>
          <p:spPr>
            <a:xfrm>
              <a:off x="7115756" y="5343787"/>
              <a:ext cx="2770353" cy="620784"/>
            </a:xfrm>
            <a:prstGeom prst="rect">
              <a:avLst/>
            </a:prstGeom>
            <a:solidFill>
              <a:schemeClr val="bg1"/>
            </a:solidFill>
          </p:spPr>
          <p:txBody>
            <a:bodyPr wrap="square" rtlCol="0">
              <a:noAutofit/>
            </a:bodyPr>
            <a:lstStyle/>
            <a:p>
              <a:pPr algn="ctr"/>
              <a:r>
                <a:rPr lang="en-US" altLang="zh-CN" sz="1200" b="1" dirty="0">
                  <a:solidFill>
                    <a:schemeClr val="accent5">
                      <a:lumMod val="50000"/>
                    </a:schemeClr>
                  </a:solidFill>
                </a:rPr>
                <a:t>2023</a:t>
              </a:r>
              <a:r>
                <a:rPr lang="zh-CN" altLang="en-US" sz="1200" b="1" dirty="0">
                  <a:solidFill>
                    <a:schemeClr val="accent5">
                      <a:lumMod val="50000"/>
                    </a:schemeClr>
                  </a:solidFill>
                </a:rPr>
                <a:t>年度高校教师、学生创新情况调查</a:t>
              </a:r>
              <a:endParaRPr lang="en-US" altLang="zh-CN" sz="1200" b="1" dirty="0">
                <a:solidFill>
                  <a:schemeClr val="accent5">
                    <a:lumMod val="50000"/>
                  </a:schemeClr>
                </a:solidFill>
              </a:endParaRPr>
            </a:p>
            <a:p>
              <a:pPr algn="ctr"/>
              <a:r>
                <a:rPr lang="zh-CN" altLang="en-US" sz="1200" b="1" dirty="0">
                  <a:solidFill>
                    <a:schemeClr val="accent5">
                      <a:lumMod val="50000"/>
                    </a:schemeClr>
                  </a:solidFill>
                </a:rPr>
                <a:t>（</a:t>
              </a:r>
              <a:r>
                <a:rPr lang="en-US" altLang="zh-CN" sz="1200" b="1" dirty="0">
                  <a:solidFill>
                    <a:schemeClr val="accent5">
                      <a:lumMod val="50000"/>
                    </a:schemeClr>
                  </a:solidFill>
                </a:rPr>
                <a:t>2024</a:t>
              </a:r>
              <a:r>
                <a:rPr lang="zh-CN" altLang="en-US" sz="1200" b="1" dirty="0">
                  <a:solidFill>
                    <a:schemeClr val="accent5">
                      <a:lumMod val="50000"/>
                    </a:schemeClr>
                  </a:solidFill>
                </a:rPr>
                <a:t>年度开展）</a:t>
              </a:r>
              <a:endParaRPr lang="zh-CN" altLang="en-US" sz="1200" b="1" dirty="0">
                <a:solidFill>
                  <a:schemeClr val="accent5">
                    <a:lumMod val="50000"/>
                  </a:schemeClr>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2178473" y="1549006"/>
            <a:ext cx="7835054" cy="4723695"/>
          </a:xfrm>
          <a:prstGeom prst="rect">
            <a:avLst/>
          </a:prstGeom>
          <a:noFill/>
          <a:ln>
            <a:noFill/>
          </a:ln>
        </p:spPr>
      </p:pic>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开始填报</a:t>
            </a: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2" name="文本框 11"/>
          <p:cNvSpPr txBox="1"/>
          <p:nvPr>
            <p:custDataLst>
              <p:tags r:id="rId3"/>
            </p:custDataLst>
          </p:nvPr>
        </p:nvSpPr>
        <p:spPr>
          <a:xfrm>
            <a:off x="3242114" y="88225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系统会自动带出登录账号的学校信息，请务必核对。</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sp>
        <p:nvSpPr>
          <p:cNvPr id="15" name="椭圆 14"/>
          <p:cNvSpPr/>
          <p:nvPr/>
        </p:nvSpPr>
        <p:spPr>
          <a:xfrm>
            <a:off x="3054122" y="3120807"/>
            <a:ext cx="3105015" cy="187639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3" name="文本框 2"/>
          <p:cNvSpPr txBox="1"/>
          <p:nvPr/>
        </p:nvSpPr>
        <p:spPr>
          <a:xfrm>
            <a:off x="4211273" y="2150240"/>
            <a:ext cx="4572000" cy="369332"/>
          </a:xfrm>
          <a:prstGeom prst="rect">
            <a:avLst/>
          </a:prstGeom>
          <a:solidFill>
            <a:schemeClr val="bg1"/>
          </a:solidFill>
        </p:spPr>
        <p:txBody>
          <a:bodyPr wrap="square" rtlCol="0">
            <a:spAutoFit/>
          </a:bodyPr>
          <a:lstStyle/>
          <a:p>
            <a:r>
              <a:rPr lang="en-US" altLang="zh-CN" dirty="0"/>
              <a:t>2023</a:t>
            </a:r>
            <a:r>
              <a:rPr lang="zh-CN" altLang="en-US" dirty="0"/>
              <a:t>年度普通高校创新信息采集报表</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任意多边形: 形状 40"/>
          <p:cNvSpPr/>
          <p:nvPr/>
        </p:nvSpPr>
        <p:spPr>
          <a:xfrm>
            <a:off x="980492" y="0"/>
            <a:ext cx="11211508" cy="6858000"/>
          </a:xfrm>
          <a:custGeom>
            <a:avLst/>
            <a:gdLst>
              <a:gd name="connsiteX0" fmla="*/ 0 w 11211508"/>
              <a:gd name="connsiteY0" fmla="*/ 0 h 6858000"/>
              <a:gd name="connsiteX1" fmla="*/ 8984180 w 11211508"/>
              <a:gd name="connsiteY1" fmla="*/ 0 h 6858000"/>
              <a:gd name="connsiteX2" fmla="*/ 9055488 w 11211508"/>
              <a:gd name="connsiteY2" fmla="*/ 34917 h 6858000"/>
              <a:gd name="connsiteX3" fmla="*/ 10280354 w 11211508"/>
              <a:gd name="connsiteY3" fmla="*/ 289575 h 6858000"/>
              <a:gd name="connsiteX4" fmla="*/ 11170649 w 11211508"/>
              <a:gd name="connsiteY4" fmla="*/ 157451 h 6858000"/>
              <a:gd name="connsiteX5" fmla="*/ 11211508 w 11211508"/>
              <a:gd name="connsiteY5" fmla="*/ 143782 h 6858000"/>
              <a:gd name="connsiteX6" fmla="*/ 11211508 w 11211508"/>
              <a:gd name="connsiteY6" fmla="*/ 6858000 h 6858000"/>
              <a:gd name="connsiteX7" fmla="*/ 4524640 w 11211508"/>
              <a:gd name="connsiteY7" fmla="*/ 6858000 h 6858000"/>
              <a:gd name="connsiteX8" fmla="*/ 4241408 w 11211508"/>
              <a:gd name="connsiteY8" fmla="*/ 6644089 h 6858000"/>
              <a:gd name="connsiteX9" fmla="*/ 112217 w 11211508"/>
              <a:gd name="connsiteY9" fmla="*/ 3947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1508" h="6858000">
                <a:moveTo>
                  <a:pt x="0" y="0"/>
                </a:moveTo>
                <a:lnTo>
                  <a:pt x="8984180" y="0"/>
                </a:lnTo>
                <a:lnTo>
                  <a:pt x="9055488" y="34917"/>
                </a:lnTo>
                <a:cubicBezTo>
                  <a:pt x="9437421" y="199665"/>
                  <a:pt x="9849975" y="289575"/>
                  <a:pt x="10280354" y="289575"/>
                </a:cubicBezTo>
                <a:cubicBezTo>
                  <a:pt x="10587768" y="289575"/>
                  <a:pt x="10886087" y="243702"/>
                  <a:pt x="11170649" y="157451"/>
                </a:cubicBezTo>
                <a:lnTo>
                  <a:pt x="11211508" y="143782"/>
                </a:lnTo>
                <a:lnTo>
                  <a:pt x="11211508" y="6858000"/>
                </a:lnTo>
                <a:lnTo>
                  <a:pt x="4524640" y="6858000"/>
                </a:lnTo>
                <a:lnTo>
                  <a:pt x="4241408" y="6644089"/>
                </a:lnTo>
                <a:cubicBezTo>
                  <a:pt x="2355944" y="5143466"/>
                  <a:pt x="894301" y="2959912"/>
                  <a:pt x="112217" y="394708"/>
                </a:cubicBezTo>
                <a:close/>
              </a:path>
            </a:pathLst>
          </a:cu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65471" y="-870076"/>
            <a:ext cx="12722942" cy="8598152"/>
            <a:chOff x="-5715000" y="-6019800"/>
            <a:chExt cx="25031700" cy="16916400"/>
          </a:xfrm>
        </p:grpSpPr>
        <p:grpSp>
          <p:nvGrpSpPr>
            <p:cNvPr id="14" name="组合 13"/>
            <p:cNvGrpSpPr/>
            <p:nvPr/>
          </p:nvGrpSpPr>
          <p:grpSpPr>
            <a:xfrm>
              <a:off x="-5715000" y="-6019800"/>
              <a:ext cx="419100" cy="16916400"/>
              <a:chOff x="-5715000" y="-6019800"/>
              <a:chExt cx="419100" cy="16916400"/>
            </a:xfrm>
          </p:grpSpPr>
          <p:sp>
            <p:nvSpPr>
              <p:cNvPr id="18" name="椭圆 17"/>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椭圆 18"/>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8897600" y="-6019800"/>
              <a:ext cx="419100" cy="16916400"/>
              <a:chOff x="-5715000" y="-6019800"/>
              <a:chExt cx="419100" cy="16916400"/>
            </a:xfrm>
          </p:grpSpPr>
          <p:sp>
            <p:nvSpPr>
              <p:cNvPr id="16" name="椭圆 1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椭圆 1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20" name="文本框 19"/>
          <p:cNvSpPr txBox="1"/>
          <p:nvPr/>
        </p:nvSpPr>
        <p:spPr>
          <a:xfrm>
            <a:off x="535202" y="4881156"/>
            <a:ext cx="2137903" cy="1107996"/>
          </a:xfrm>
          <a:prstGeom prst="rect">
            <a:avLst/>
          </a:prstGeom>
          <a:noFill/>
        </p:spPr>
        <p:txBody>
          <a:bodyPr wrap="square" rtlCol="0">
            <a:spAutoFit/>
          </a:bodyPr>
          <a:lstStyle/>
          <a:p>
            <a:r>
              <a:rPr lang="zh-CN" altLang="en-US" sz="6600" dirty="0">
                <a:solidFill>
                  <a:srgbClr val="1A605E"/>
                </a:solidFill>
                <a:latin typeface="微软雅黑" panose="020B0503020204020204" pitchFamily="34" charset="-122"/>
                <a:ea typeface="微软雅黑" panose="020B0503020204020204" pitchFamily="34" charset="-122"/>
              </a:rPr>
              <a:t>提纲</a:t>
            </a:r>
            <a:endParaRPr lang="zh-CN" altLang="en-US" sz="6600" dirty="0">
              <a:solidFill>
                <a:srgbClr val="1A605E"/>
              </a:solidFill>
              <a:latin typeface="微软雅黑" panose="020B0503020204020204" pitchFamily="34" charset="-122"/>
              <a:ea typeface="微软雅黑" panose="020B0503020204020204" pitchFamily="34" charset="-122"/>
            </a:endParaRPr>
          </a:p>
        </p:txBody>
      </p:sp>
      <p:sp>
        <p:nvSpPr>
          <p:cNvPr id="30" name="任意多边形: 形状 37"/>
          <p:cNvSpPr/>
          <p:nvPr/>
        </p:nvSpPr>
        <p:spPr>
          <a:xfrm>
            <a:off x="8907667" y="1360"/>
            <a:ext cx="3284333" cy="2133600"/>
          </a:xfrm>
          <a:custGeom>
            <a:avLst/>
            <a:gdLst>
              <a:gd name="connsiteX0" fmla="*/ 0 w 3284333"/>
              <a:gd name="connsiteY0" fmla="*/ 0 h 2133600"/>
              <a:gd name="connsiteX1" fmla="*/ 3284333 w 3284333"/>
              <a:gd name="connsiteY1" fmla="*/ 0 h 2133600"/>
              <a:gd name="connsiteX2" fmla="*/ 3284333 w 3284333"/>
              <a:gd name="connsiteY2" fmla="*/ 2094950 h 2133600"/>
              <a:gd name="connsiteX3" fmla="*/ 3130727 w 3284333"/>
              <a:gd name="connsiteY3" fmla="*/ 2118393 h 2133600"/>
              <a:gd name="connsiteX4" fmla="*/ 2829563 w 3284333"/>
              <a:gd name="connsiteY4" fmla="*/ 2133600 h 2133600"/>
              <a:gd name="connsiteX5" fmla="*/ 16449 w 3284333"/>
              <a:gd name="connsiteY5" fmla="*/ 63971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333" h="2133600">
                <a:moveTo>
                  <a:pt x="0" y="0"/>
                </a:moveTo>
                <a:lnTo>
                  <a:pt x="3284333" y="0"/>
                </a:lnTo>
                <a:lnTo>
                  <a:pt x="3284333" y="2094950"/>
                </a:lnTo>
                <a:lnTo>
                  <a:pt x="3130727" y="2118393"/>
                </a:lnTo>
                <a:cubicBezTo>
                  <a:pt x="3031707" y="2128449"/>
                  <a:pt x="2931236" y="2133600"/>
                  <a:pt x="2829563" y="2133600"/>
                </a:cubicBezTo>
                <a:cubicBezTo>
                  <a:pt x="1507807" y="2133600"/>
                  <a:pt x="389388" y="1263009"/>
                  <a:pt x="16449" y="63971"/>
                </a:cubicBezTo>
                <a:close/>
              </a:path>
            </a:pathLst>
          </a:cu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2" name="椭圆 31"/>
          <p:cNvSpPr/>
          <p:nvPr/>
        </p:nvSpPr>
        <p:spPr>
          <a:xfrm>
            <a:off x="1636955" y="81076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1</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3" name="椭圆 32"/>
          <p:cNvSpPr/>
          <p:nvPr/>
        </p:nvSpPr>
        <p:spPr>
          <a:xfrm>
            <a:off x="2269819" y="184804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2</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2437002" y="769756"/>
            <a:ext cx="574207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普通高校创新调查工作的基本情况</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4" name="椭圆 33"/>
          <p:cNvSpPr/>
          <p:nvPr/>
        </p:nvSpPr>
        <p:spPr>
          <a:xfrm>
            <a:off x="2917591" y="3062622"/>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3</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147933" y="1833262"/>
            <a:ext cx="8059114"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2023</a:t>
            </a:r>
            <a:r>
              <a:rPr lang="zh-CN" altLang="en-US" sz="2800" dirty="0">
                <a:solidFill>
                  <a:schemeClr val="bg1"/>
                </a:solidFill>
                <a:latin typeface="微软雅黑" panose="020B0503020204020204" pitchFamily="34" charset="-122"/>
                <a:ea typeface="微软雅黑" panose="020B0503020204020204" pitchFamily="34" charset="-122"/>
              </a:rPr>
              <a:t>年度高校创新信息采集报表填报说明</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3621676" y="413239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4</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426479" y="4124109"/>
            <a:ext cx="8010916"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2023</a:t>
            </a:r>
            <a:r>
              <a:rPr lang="zh-CN" altLang="en-US" sz="2800" dirty="0">
                <a:solidFill>
                  <a:schemeClr val="bg1"/>
                </a:solidFill>
                <a:latin typeface="微软雅黑" panose="020B0503020204020204" pitchFamily="34" charset="-122"/>
                <a:ea typeface="微软雅黑" panose="020B0503020204020204" pitchFamily="34" charset="-122"/>
              </a:rPr>
              <a:t>年度高校教师学生创新情况调查说明</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8" name="椭圆 37"/>
          <p:cNvSpPr/>
          <p:nvPr/>
        </p:nvSpPr>
        <p:spPr>
          <a:xfrm>
            <a:off x="4426479" y="520610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5</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337668" y="5157260"/>
            <a:ext cx="6721297"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后续各项工作计划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2" name="文本框 1"/>
          <p:cNvSpPr txBox="1"/>
          <p:nvPr/>
        </p:nvSpPr>
        <p:spPr>
          <a:xfrm>
            <a:off x="3827288" y="2996464"/>
            <a:ext cx="805911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高校创新信息采集报表在线填报平台的使用</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4754" y="1681725"/>
            <a:ext cx="10305297" cy="4890320"/>
          </a:xfrm>
          <a:prstGeom prst="rect">
            <a:avLst/>
          </a:prstGeom>
          <a:noFill/>
          <a:ln>
            <a:noFill/>
          </a:ln>
        </p:spPr>
      </p:pic>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填报过程</a:t>
            </a: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2" name="文本框 11"/>
          <p:cNvSpPr txBox="1"/>
          <p:nvPr>
            <p:custDataLst>
              <p:tags r:id="rId3"/>
            </p:custDataLst>
          </p:nvPr>
        </p:nvSpPr>
        <p:spPr>
          <a:xfrm>
            <a:off x="3242114" y="88225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在填答中可以在右侧参考往年填报的数据，及时对比，警惕突变和奇异值。</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sp>
        <p:nvSpPr>
          <p:cNvPr id="15" name="椭圆 14"/>
          <p:cNvSpPr/>
          <p:nvPr/>
        </p:nvSpPr>
        <p:spPr>
          <a:xfrm>
            <a:off x="7952679" y="2638697"/>
            <a:ext cx="1210915" cy="3711279"/>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 name="椭圆 3"/>
          <p:cNvSpPr/>
          <p:nvPr/>
        </p:nvSpPr>
        <p:spPr>
          <a:xfrm>
            <a:off x="4616290" y="2859103"/>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6" name="椭圆 5"/>
          <p:cNvSpPr/>
          <p:nvPr/>
        </p:nvSpPr>
        <p:spPr>
          <a:xfrm>
            <a:off x="4632301" y="3315878"/>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7" name="椭圆 6"/>
          <p:cNvSpPr/>
          <p:nvPr/>
        </p:nvSpPr>
        <p:spPr>
          <a:xfrm>
            <a:off x="4616290" y="3738174"/>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8" name="椭圆 7"/>
          <p:cNvSpPr/>
          <p:nvPr/>
        </p:nvSpPr>
        <p:spPr>
          <a:xfrm>
            <a:off x="4738838" y="4126885"/>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9" name="椭圆 8"/>
          <p:cNvSpPr/>
          <p:nvPr/>
        </p:nvSpPr>
        <p:spPr>
          <a:xfrm>
            <a:off x="5669461" y="4597138"/>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0" name="椭圆 9"/>
          <p:cNvSpPr/>
          <p:nvPr/>
        </p:nvSpPr>
        <p:spPr>
          <a:xfrm>
            <a:off x="4936803" y="5486399"/>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1" name="椭圆 10"/>
          <p:cNvSpPr/>
          <p:nvPr/>
        </p:nvSpPr>
        <p:spPr>
          <a:xfrm>
            <a:off x="5642953" y="5063153"/>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3" name="椭圆 12"/>
          <p:cNvSpPr/>
          <p:nvPr/>
        </p:nvSpPr>
        <p:spPr>
          <a:xfrm>
            <a:off x="4525764" y="5919183"/>
            <a:ext cx="106537" cy="11312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dirty="0"/>
          </a:p>
        </p:txBody>
      </p:sp>
      <p:cxnSp>
        <p:nvCxnSpPr>
          <p:cNvPr id="16" name="直接箭头连接符 15"/>
          <p:cNvCxnSpPr/>
          <p:nvPr/>
        </p:nvCxnSpPr>
        <p:spPr>
          <a:xfrm flipV="1">
            <a:off x="4792106" y="2550588"/>
            <a:ext cx="1061939" cy="308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775998" y="2295232"/>
            <a:ext cx="2954687" cy="369332"/>
          </a:xfrm>
          <a:prstGeom prst="rect">
            <a:avLst/>
          </a:prstGeom>
          <a:noFill/>
        </p:spPr>
        <p:txBody>
          <a:bodyPr wrap="square" rtlCol="0">
            <a:spAutoFit/>
          </a:bodyPr>
          <a:lstStyle/>
          <a:p>
            <a:r>
              <a:rPr lang="zh-CN" altLang="en-US" dirty="0">
                <a:solidFill>
                  <a:srgbClr val="00B0F0"/>
                </a:solidFill>
              </a:rPr>
              <a:t>可随时查看指标解释</a:t>
            </a:r>
            <a:endParaRPr lang="zh-CN" altLang="en-US" dirty="0">
              <a:solidFill>
                <a:srgbClr val="00B0F0"/>
              </a:solidFill>
            </a:endParaRPr>
          </a:p>
        </p:txBody>
      </p:sp>
      <p:sp>
        <p:nvSpPr>
          <p:cNvPr id="19" name="文本框 18"/>
          <p:cNvSpPr txBox="1"/>
          <p:nvPr/>
        </p:nvSpPr>
        <p:spPr>
          <a:xfrm>
            <a:off x="9400082" y="3738174"/>
            <a:ext cx="1940193" cy="923330"/>
          </a:xfrm>
          <a:prstGeom prst="rect">
            <a:avLst/>
          </a:prstGeom>
          <a:noFill/>
        </p:spPr>
        <p:txBody>
          <a:bodyPr wrap="square" rtlCol="0">
            <a:spAutoFit/>
          </a:bodyPr>
          <a:lstStyle/>
          <a:p>
            <a:r>
              <a:rPr lang="zh-CN" altLang="en-US" dirty="0">
                <a:solidFill>
                  <a:schemeClr val="accent2">
                    <a:lumMod val="75000"/>
                  </a:schemeClr>
                </a:solidFill>
              </a:rPr>
              <a:t>提供本校前两年的数据作为填报参考和对比</a:t>
            </a:r>
            <a:endParaRPr lang="zh-CN" altLang="en-US" dirty="0">
              <a:solidFill>
                <a:schemeClr val="accent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图片 4"/>
          <p:cNvPicPr>
            <a:picLocks noChangeAspect="1"/>
          </p:cNvPicPr>
          <p:nvPr/>
        </p:nvPicPr>
        <p:blipFill>
          <a:blip r:embed="rId1"/>
          <a:stretch>
            <a:fillRect/>
          </a:stretch>
        </p:blipFill>
        <p:spPr>
          <a:xfrm>
            <a:off x="1452557" y="1636471"/>
            <a:ext cx="9897571" cy="4697416"/>
          </a:xfrm>
          <a:prstGeom prst="rect">
            <a:avLst/>
          </a:prstGeom>
          <a:noFill/>
          <a:ln>
            <a:noFill/>
          </a:ln>
        </p:spPr>
      </p:pic>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5</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报表提交</a:t>
            </a: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2" name="文本框 11"/>
          <p:cNvSpPr txBox="1"/>
          <p:nvPr>
            <p:custDataLst>
              <p:tags r:id="rId3"/>
            </p:custDataLst>
          </p:nvPr>
        </p:nvSpPr>
        <p:spPr>
          <a:xfrm>
            <a:off x="3242114" y="88225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按顺序填报信息后点击提交即可。</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sp>
        <p:nvSpPr>
          <p:cNvPr id="15" name="椭圆 14"/>
          <p:cNvSpPr/>
          <p:nvPr/>
        </p:nvSpPr>
        <p:spPr>
          <a:xfrm>
            <a:off x="6096000" y="5182341"/>
            <a:ext cx="1210915" cy="62191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6</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报表提交</a:t>
            </a: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2" name="文本框 11"/>
          <p:cNvSpPr txBox="1"/>
          <p:nvPr>
            <p:custDataLst>
              <p:tags r:id="rId2"/>
            </p:custDataLst>
          </p:nvPr>
        </p:nvSpPr>
        <p:spPr>
          <a:xfrm>
            <a:off x="3197874" y="73958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显示提交成功。在个人中心</a:t>
            </a: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我的申请中可以随时查看审核进度</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zh-CN" altLang="en-US" spc="150" dirty="0">
                <a:solidFill>
                  <a:srgbClr val="C00000"/>
                </a:solidFill>
                <a:latin typeface="Arial" panose="020B0604020202020204" pitchFamily="34" charset="0"/>
                <a:ea typeface="微软雅黑" panose="020B0503020204020204" pitchFamily="34" charset="-122"/>
                <a:cs typeface="Hiragino Sans GB W3" panose="020B0300000000000000" charset="-122"/>
                <a:sym typeface="+mn-ea"/>
              </a:rPr>
              <a:t>*如果提交后需要修改，可撤回修改后再次提交即可。</a:t>
            </a:r>
            <a:endParaRPr lang="zh-CN" altLang="en-US" spc="150" dirty="0">
              <a:solidFill>
                <a:srgbClr val="C00000"/>
              </a:solidFill>
              <a:latin typeface="Arial" panose="020B0604020202020204" pitchFamily="34" charset="0"/>
              <a:ea typeface="微软雅黑" panose="020B0503020204020204" pitchFamily="34" charset="-122"/>
              <a:cs typeface="Hiragino Sans GB W3" panose="020B0300000000000000" charset="-122"/>
              <a:sym typeface="+mn-ea"/>
            </a:endParaRPr>
          </a:p>
        </p:txBody>
      </p:sp>
      <p:pic>
        <p:nvPicPr>
          <p:cNvPr id="3" name="图片 1"/>
          <p:cNvPicPr>
            <a:picLocks noChangeAspect="1"/>
          </p:cNvPicPr>
          <p:nvPr/>
        </p:nvPicPr>
        <p:blipFill>
          <a:blip r:embed="rId3"/>
          <a:stretch>
            <a:fillRect/>
          </a:stretch>
        </p:blipFill>
        <p:spPr>
          <a:xfrm>
            <a:off x="1091556" y="1725821"/>
            <a:ext cx="10008888" cy="4681509"/>
          </a:xfrm>
          <a:prstGeom prst="rect">
            <a:avLst/>
          </a:prstGeom>
          <a:noFill/>
          <a:ln>
            <a:noFill/>
          </a:ln>
        </p:spPr>
      </p:pic>
      <p:sp>
        <p:nvSpPr>
          <p:cNvPr id="6" name="文本框 5"/>
          <p:cNvSpPr txBox="1"/>
          <p:nvPr/>
        </p:nvSpPr>
        <p:spPr>
          <a:xfrm>
            <a:off x="4278988" y="2318020"/>
            <a:ext cx="4572000" cy="369332"/>
          </a:xfrm>
          <a:prstGeom prst="rect">
            <a:avLst/>
          </a:prstGeom>
          <a:solidFill>
            <a:schemeClr val="bg1"/>
          </a:solidFill>
        </p:spPr>
        <p:txBody>
          <a:bodyPr wrap="square" rtlCol="0">
            <a:spAutoFit/>
          </a:bodyPr>
          <a:lstStyle/>
          <a:p>
            <a:r>
              <a:rPr lang="en-US" altLang="zh-CN" dirty="0"/>
              <a:t>2023</a:t>
            </a:r>
            <a:r>
              <a:rPr lang="zh-CN" altLang="en-US" dirty="0"/>
              <a:t>年度普通高校创新信息采集报表</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7</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
            </p:custDataLst>
          </p:nvPr>
        </p:nvSpPr>
        <p:spPr>
          <a:xfrm>
            <a:off x="899672" y="696300"/>
            <a:ext cx="2434820" cy="720879"/>
          </a:xfrm>
          <a:prstGeom prst="rect">
            <a:avLst/>
          </a:prstGeom>
          <a:noFill/>
        </p:spPr>
        <p:txBody>
          <a:bodyPr wrap="square" rtlCol="0">
            <a:normAutofit fontScale="92500"/>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审核后导出</a:t>
            </a: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2" name="文本框 11"/>
          <p:cNvSpPr txBox="1"/>
          <p:nvPr>
            <p:custDataLst>
              <p:tags r:id="rId2"/>
            </p:custDataLst>
          </p:nvPr>
        </p:nvSpPr>
        <p:spPr>
          <a:xfrm>
            <a:off x="3197874" y="696300"/>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在经过管理员审核并且通过后，可以进入填报界面选择导出。</a:t>
            </a:r>
            <a:endPar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导出文件为</a:t>
            </a: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.pdf</a:t>
            </a:r>
            <a:r>
              <a:rPr lang="zh-CN" altLang="en-US" spc="150" dirty="0">
                <a:latin typeface="Arial" panose="020B0604020202020204" pitchFamily="34" charset="0"/>
                <a:ea typeface="微软雅黑" panose="020B0503020204020204" pitchFamily="34" charset="-122"/>
                <a:cs typeface="Hiragino Sans GB W3" panose="020B0300000000000000" charset="-122"/>
                <a:sym typeface="+mn-ea"/>
              </a:rPr>
              <a:t>格式。</a:t>
            </a:r>
            <a:endParaRPr lang="en-US" altLang="zh-CN" spc="150" dirty="0">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zh-CN" altLang="en-US" spc="150" dirty="0">
                <a:solidFill>
                  <a:srgbClr val="C00000"/>
                </a:solidFill>
                <a:latin typeface="Arial" panose="020B0604020202020204" pitchFamily="34" charset="0"/>
                <a:ea typeface="微软雅黑" panose="020B0503020204020204" pitchFamily="34" charset="-122"/>
                <a:cs typeface="Hiragino Sans GB W3" panose="020B0300000000000000" charset="-122"/>
                <a:sym typeface="+mn-ea"/>
              </a:rPr>
              <a:t>最终提交的纸质版应为“导出表”。</a:t>
            </a:r>
            <a:endParaRPr lang="en-US" altLang="zh-CN" spc="150" dirty="0">
              <a:solidFill>
                <a:srgbClr val="C00000"/>
              </a:solidFill>
              <a:latin typeface="Arial" panose="020B0604020202020204" pitchFamily="34" charset="0"/>
              <a:ea typeface="微软雅黑" panose="020B0503020204020204" pitchFamily="34" charset="-122"/>
              <a:cs typeface="Hiragino Sans GB W3" panose="020B0300000000000000" charset="-122"/>
              <a:sym typeface="+mn-ea"/>
            </a:endParaRPr>
          </a:p>
        </p:txBody>
      </p:sp>
      <p:pic>
        <p:nvPicPr>
          <p:cNvPr id="4" name="图片 12"/>
          <p:cNvPicPr>
            <a:picLocks noChangeAspect="1"/>
          </p:cNvPicPr>
          <p:nvPr/>
        </p:nvPicPr>
        <p:blipFill>
          <a:blip r:embed="rId3"/>
          <a:stretch>
            <a:fillRect/>
          </a:stretch>
        </p:blipFill>
        <p:spPr>
          <a:xfrm>
            <a:off x="1019125" y="1806730"/>
            <a:ext cx="10765155" cy="4710430"/>
          </a:xfrm>
          <a:prstGeom prst="rect">
            <a:avLst/>
          </a:prstGeom>
          <a:noFill/>
          <a:ln>
            <a:noFill/>
          </a:ln>
        </p:spPr>
      </p:pic>
      <p:pic>
        <p:nvPicPr>
          <p:cNvPr id="6" name="图片 13"/>
          <p:cNvPicPr>
            <a:picLocks noChangeAspect="1"/>
          </p:cNvPicPr>
          <p:nvPr/>
        </p:nvPicPr>
        <p:blipFill>
          <a:blip r:embed="rId4"/>
          <a:stretch>
            <a:fillRect/>
          </a:stretch>
        </p:blipFill>
        <p:spPr>
          <a:xfrm>
            <a:off x="718076" y="2762794"/>
            <a:ext cx="4780915" cy="3543300"/>
          </a:xfrm>
          <a:prstGeom prst="rect">
            <a:avLst/>
          </a:prstGeom>
          <a:noFill/>
          <a:ln>
            <a:noFill/>
          </a:ln>
        </p:spPr>
      </p:pic>
      <p:cxnSp>
        <p:nvCxnSpPr>
          <p:cNvPr id="7" name="直接箭头连接符 6"/>
          <p:cNvCxnSpPr/>
          <p:nvPr/>
        </p:nvCxnSpPr>
        <p:spPr>
          <a:xfrm flipH="1">
            <a:off x="5552391" y="2898053"/>
            <a:ext cx="1698625" cy="198120"/>
          </a:xfrm>
          <a:prstGeom prst="straightConnector1">
            <a:avLst/>
          </a:prstGeom>
          <a:ln w="47625">
            <a:solidFill>
              <a:srgbClr val="FF0000"/>
            </a:solidFill>
            <a:headEnd w="lg" len="lg"/>
            <a:tailEnd type="triangle" w="med" len="med"/>
          </a:ln>
        </p:spPr>
        <p:style>
          <a:lnRef idx="3">
            <a:schemeClr val="dk1"/>
          </a:lnRef>
          <a:fillRef idx="0">
            <a:schemeClr val="dk1"/>
          </a:fillRef>
          <a:effectRef idx="2">
            <a:schemeClr val="dk1"/>
          </a:effectRef>
          <a:fontRef idx="minor">
            <a:schemeClr val="tx1"/>
          </a:fontRef>
        </p:style>
      </p:cxnSp>
      <p:sp>
        <p:nvSpPr>
          <p:cNvPr id="8" name="椭圆 7"/>
          <p:cNvSpPr/>
          <p:nvPr/>
        </p:nvSpPr>
        <p:spPr>
          <a:xfrm>
            <a:off x="707183" y="2604375"/>
            <a:ext cx="1210915" cy="876639"/>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10" name="文本框 9"/>
          <p:cNvSpPr txBox="1"/>
          <p:nvPr/>
        </p:nvSpPr>
        <p:spPr>
          <a:xfrm>
            <a:off x="3858935" y="2393462"/>
            <a:ext cx="3884104" cy="369332"/>
          </a:xfrm>
          <a:prstGeom prst="rect">
            <a:avLst/>
          </a:prstGeom>
          <a:solidFill>
            <a:schemeClr val="bg1"/>
          </a:solidFill>
        </p:spPr>
        <p:txBody>
          <a:bodyPr wrap="square" rtlCol="0">
            <a:spAutoFit/>
          </a:bodyPr>
          <a:lstStyle/>
          <a:p>
            <a:r>
              <a:rPr lang="en-US" altLang="zh-CN" dirty="0"/>
              <a:t>2023</a:t>
            </a:r>
            <a:r>
              <a:rPr lang="zh-CN" altLang="en-US" dirty="0"/>
              <a:t>年度普通高校创新信息采集报表</a:t>
            </a:r>
            <a:endParaRPr lang="zh-CN" altLang="en-US" dirty="0"/>
          </a:p>
        </p:txBody>
      </p:sp>
      <p:sp>
        <p:nvSpPr>
          <p:cNvPr id="9" name="椭圆 8"/>
          <p:cNvSpPr/>
          <p:nvPr/>
        </p:nvSpPr>
        <p:spPr>
          <a:xfrm>
            <a:off x="7410783" y="2021414"/>
            <a:ext cx="1609120" cy="116592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3" name="文本框 2"/>
          <p:cNvSpPr txBox="1"/>
          <p:nvPr/>
        </p:nvSpPr>
        <p:spPr>
          <a:xfrm>
            <a:off x="1766336" y="4482624"/>
            <a:ext cx="2684394" cy="276999"/>
          </a:xfrm>
          <a:prstGeom prst="rect">
            <a:avLst/>
          </a:prstGeom>
          <a:solidFill>
            <a:schemeClr val="bg1"/>
          </a:solidFill>
        </p:spPr>
        <p:txBody>
          <a:bodyPr wrap="square" rtlCol="0">
            <a:spAutoFit/>
          </a:bodyPr>
          <a:lstStyle/>
          <a:p>
            <a:r>
              <a:rPr lang="en-US" altLang="zh-CN" sz="1200" dirty="0"/>
              <a:t>2023</a:t>
            </a:r>
            <a:r>
              <a:rPr lang="zh-CN" altLang="en-US" sz="1200" dirty="0"/>
              <a:t>年度普通高校创新信息采集报表</a:t>
            </a:r>
            <a:endParaRPr lang="zh-CN" alt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2709941" y="6039485"/>
            <a:ext cx="2743200" cy="365125"/>
          </a:xfrm>
        </p:spPr>
        <p:txBody>
          <a:bodyPr/>
          <a:lstStyle/>
          <a:p>
            <a:fld id="{E184265B-C5CB-4AC6-A826-41101DB627D4}" type="slidenum">
              <a:rPr lang="zh-CN" altLang="en-US" smtClean="0"/>
            </a:fld>
            <a:endParaRPr lang="zh-CN" altLang="en-US"/>
          </a:p>
        </p:txBody>
      </p:sp>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
            </p:custDataLst>
          </p:nvPr>
        </p:nvSpPr>
        <p:spPr>
          <a:xfrm>
            <a:off x="782252" y="798549"/>
            <a:ext cx="2176619" cy="720879"/>
          </a:xfrm>
          <a:prstGeom prst="rect">
            <a:avLst/>
          </a:prstGeom>
          <a:noFill/>
        </p:spPr>
        <p:txBody>
          <a:bodyPr wrap="square" rtlCol="0">
            <a:normAutofit/>
          </a:bodyPr>
          <a:lstStyle/>
          <a:p>
            <a:pPr algn="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登录平台</a:t>
            </a:r>
            <a:endPar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7" name="Freeform"/>
          <p:cNvSpPr>
            <a:spLocks noEditPoints="1"/>
          </p:cNvSpPr>
          <p:nvPr>
            <p:custDataLst>
              <p:tags r:id="rId2"/>
            </p:custDataLst>
          </p:nvPr>
        </p:nvSpPr>
        <p:spPr bwMode="auto">
          <a:xfrm>
            <a:off x="935842" y="1727073"/>
            <a:ext cx="625475" cy="622300"/>
          </a:xfrm>
          <a:custGeom>
            <a:avLst/>
            <a:gdLst>
              <a:gd name="T0" fmla="*/ 462 w 510"/>
              <a:gd name="T1" fmla="*/ 255 h 509"/>
              <a:gd name="T2" fmla="*/ 510 w 510"/>
              <a:gd name="T3" fmla="*/ 187 h 509"/>
              <a:gd name="T4" fmla="*/ 483 w 510"/>
              <a:gd name="T5" fmla="*/ 122 h 509"/>
              <a:gd name="T6" fmla="*/ 402 w 510"/>
              <a:gd name="T7" fmla="*/ 108 h 509"/>
              <a:gd name="T8" fmla="*/ 387 w 510"/>
              <a:gd name="T9" fmla="*/ 26 h 509"/>
              <a:gd name="T10" fmla="*/ 323 w 510"/>
              <a:gd name="T11" fmla="*/ 0 h 509"/>
              <a:gd name="T12" fmla="*/ 255 w 510"/>
              <a:gd name="T13" fmla="*/ 47 h 509"/>
              <a:gd name="T14" fmla="*/ 187 w 510"/>
              <a:gd name="T15" fmla="*/ 0 h 509"/>
              <a:gd name="T16" fmla="*/ 123 w 510"/>
              <a:gd name="T17" fmla="*/ 26 h 509"/>
              <a:gd name="T18" fmla="*/ 109 w 510"/>
              <a:gd name="T19" fmla="*/ 108 h 509"/>
              <a:gd name="T20" fmla="*/ 27 w 510"/>
              <a:gd name="T21" fmla="*/ 122 h 509"/>
              <a:gd name="T22" fmla="*/ 0 w 510"/>
              <a:gd name="T23" fmla="*/ 187 h 509"/>
              <a:gd name="T24" fmla="*/ 48 w 510"/>
              <a:gd name="T25" fmla="*/ 255 h 509"/>
              <a:gd name="T26" fmla="*/ 0 w 510"/>
              <a:gd name="T27" fmla="*/ 323 h 509"/>
              <a:gd name="T28" fmla="*/ 27 w 510"/>
              <a:gd name="T29" fmla="*/ 387 h 509"/>
              <a:gd name="T30" fmla="*/ 109 w 510"/>
              <a:gd name="T31" fmla="*/ 401 h 509"/>
              <a:gd name="T32" fmla="*/ 123 w 510"/>
              <a:gd name="T33" fmla="*/ 483 h 509"/>
              <a:gd name="T34" fmla="*/ 187 w 510"/>
              <a:gd name="T35" fmla="*/ 509 h 509"/>
              <a:gd name="T36" fmla="*/ 255 w 510"/>
              <a:gd name="T37" fmla="*/ 462 h 509"/>
              <a:gd name="T38" fmla="*/ 323 w 510"/>
              <a:gd name="T39" fmla="*/ 509 h 509"/>
              <a:gd name="T40" fmla="*/ 387 w 510"/>
              <a:gd name="T41" fmla="*/ 483 h 509"/>
              <a:gd name="T42" fmla="*/ 402 w 510"/>
              <a:gd name="T43" fmla="*/ 401 h 509"/>
              <a:gd name="T44" fmla="*/ 483 w 510"/>
              <a:gd name="T45" fmla="*/ 387 h 509"/>
              <a:gd name="T46" fmla="*/ 510 w 510"/>
              <a:gd name="T47" fmla="*/ 323 h 509"/>
              <a:gd name="T48" fmla="*/ 462 w 510"/>
              <a:gd name="T49" fmla="*/ 255 h 509"/>
              <a:gd name="T50" fmla="*/ 255 w 510"/>
              <a:gd name="T51" fmla="*/ 372 h 509"/>
              <a:gd name="T52" fmla="*/ 138 w 510"/>
              <a:gd name="T53" fmla="*/ 255 h 509"/>
              <a:gd name="T54" fmla="*/ 255 w 510"/>
              <a:gd name="T55" fmla="*/ 138 h 509"/>
              <a:gd name="T56" fmla="*/ 372 w 510"/>
              <a:gd name="T57" fmla="*/ 255 h 509"/>
              <a:gd name="T58" fmla="*/ 255 w 510"/>
              <a:gd name="T59" fmla="*/ 37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0" h="509">
                <a:moveTo>
                  <a:pt x="462" y="255"/>
                </a:moveTo>
                <a:cubicBezTo>
                  <a:pt x="462" y="223"/>
                  <a:pt x="482" y="197"/>
                  <a:pt x="510" y="187"/>
                </a:cubicBezTo>
                <a:cubicBezTo>
                  <a:pt x="504" y="164"/>
                  <a:pt x="495" y="142"/>
                  <a:pt x="483" y="122"/>
                </a:cubicBezTo>
                <a:cubicBezTo>
                  <a:pt x="457" y="135"/>
                  <a:pt x="424" y="130"/>
                  <a:pt x="402" y="108"/>
                </a:cubicBezTo>
                <a:cubicBezTo>
                  <a:pt x="380" y="86"/>
                  <a:pt x="375" y="53"/>
                  <a:pt x="387" y="26"/>
                </a:cubicBezTo>
                <a:cubicBezTo>
                  <a:pt x="367" y="15"/>
                  <a:pt x="346" y="6"/>
                  <a:pt x="323" y="0"/>
                </a:cubicBezTo>
                <a:cubicBezTo>
                  <a:pt x="313" y="27"/>
                  <a:pt x="286" y="47"/>
                  <a:pt x="255" y="47"/>
                </a:cubicBezTo>
                <a:cubicBezTo>
                  <a:pt x="224" y="47"/>
                  <a:pt x="197" y="27"/>
                  <a:pt x="187" y="0"/>
                </a:cubicBezTo>
                <a:cubicBezTo>
                  <a:pt x="164" y="6"/>
                  <a:pt x="143" y="15"/>
                  <a:pt x="123" y="26"/>
                </a:cubicBezTo>
                <a:cubicBezTo>
                  <a:pt x="136" y="53"/>
                  <a:pt x="131" y="86"/>
                  <a:pt x="109" y="108"/>
                </a:cubicBezTo>
                <a:cubicBezTo>
                  <a:pt x="86" y="130"/>
                  <a:pt x="54" y="135"/>
                  <a:pt x="27" y="122"/>
                </a:cubicBezTo>
                <a:cubicBezTo>
                  <a:pt x="15" y="142"/>
                  <a:pt x="6" y="164"/>
                  <a:pt x="0" y="187"/>
                </a:cubicBezTo>
                <a:cubicBezTo>
                  <a:pt x="28" y="197"/>
                  <a:pt x="48" y="223"/>
                  <a:pt x="48" y="255"/>
                </a:cubicBezTo>
                <a:cubicBezTo>
                  <a:pt x="48" y="286"/>
                  <a:pt x="28" y="312"/>
                  <a:pt x="0" y="323"/>
                </a:cubicBezTo>
                <a:cubicBezTo>
                  <a:pt x="6" y="345"/>
                  <a:pt x="15" y="367"/>
                  <a:pt x="27" y="387"/>
                </a:cubicBezTo>
                <a:cubicBezTo>
                  <a:pt x="54" y="374"/>
                  <a:pt x="86" y="379"/>
                  <a:pt x="109" y="401"/>
                </a:cubicBezTo>
                <a:cubicBezTo>
                  <a:pt x="131" y="423"/>
                  <a:pt x="136" y="456"/>
                  <a:pt x="123" y="483"/>
                </a:cubicBezTo>
                <a:cubicBezTo>
                  <a:pt x="143" y="494"/>
                  <a:pt x="164" y="503"/>
                  <a:pt x="187" y="509"/>
                </a:cubicBezTo>
                <a:cubicBezTo>
                  <a:pt x="197" y="482"/>
                  <a:pt x="224" y="462"/>
                  <a:pt x="255" y="462"/>
                </a:cubicBezTo>
                <a:cubicBezTo>
                  <a:pt x="286" y="462"/>
                  <a:pt x="313" y="482"/>
                  <a:pt x="323" y="509"/>
                </a:cubicBezTo>
                <a:cubicBezTo>
                  <a:pt x="346" y="503"/>
                  <a:pt x="367" y="494"/>
                  <a:pt x="387" y="483"/>
                </a:cubicBezTo>
                <a:cubicBezTo>
                  <a:pt x="375" y="456"/>
                  <a:pt x="380" y="423"/>
                  <a:pt x="402" y="401"/>
                </a:cubicBezTo>
                <a:cubicBezTo>
                  <a:pt x="424" y="379"/>
                  <a:pt x="457" y="374"/>
                  <a:pt x="483" y="387"/>
                </a:cubicBezTo>
                <a:cubicBezTo>
                  <a:pt x="495" y="367"/>
                  <a:pt x="504" y="345"/>
                  <a:pt x="510" y="323"/>
                </a:cubicBezTo>
                <a:cubicBezTo>
                  <a:pt x="482" y="312"/>
                  <a:pt x="462" y="286"/>
                  <a:pt x="462" y="255"/>
                </a:cubicBezTo>
                <a:close/>
                <a:moveTo>
                  <a:pt x="255" y="372"/>
                </a:moveTo>
                <a:cubicBezTo>
                  <a:pt x="191" y="372"/>
                  <a:pt x="138" y="319"/>
                  <a:pt x="138" y="255"/>
                </a:cubicBezTo>
                <a:cubicBezTo>
                  <a:pt x="138" y="190"/>
                  <a:pt x="191" y="138"/>
                  <a:pt x="255" y="138"/>
                </a:cubicBezTo>
                <a:cubicBezTo>
                  <a:pt x="320" y="138"/>
                  <a:pt x="372" y="190"/>
                  <a:pt x="372" y="255"/>
                </a:cubicBezTo>
                <a:cubicBezTo>
                  <a:pt x="372" y="319"/>
                  <a:pt x="320" y="372"/>
                  <a:pt x="255" y="372"/>
                </a:cubicBezTo>
                <a:close/>
              </a:path>
            </a:pathLst>
          </a:custGeom>
          <a:solidFill>
            <a:schemeClr val="accent2">
              <a:lumMod val="75000"/>
              <a:alpha val="9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noProof="0">
              <a:ln>
                <a:noFill/>
              </a:ln>
              <a:solidFill>
                <a:srgbClr val="445469"/>
              </a:solidFill>
              <a:effectLst/>
              <a:uLnTx/>
              <a:uFillTx/>
              <a:latin typeface="Arial" panose="020B0604020202020204" pitchFamily="34" charset="0"/>
              <a:ea typeface="微软雅黑" panose="020B0503020204020204" pitchFamily="34" charset="-122"/>
              <a:cs typeface="+mn-ea"/>
              <a:sym typeface="+mn-lt"/>
            </a:endParaRPr>
          </a:p>
        </p:txBody>
      </p:sp>
      <p:sp>
        <p:nvSpPr>
          <p:cNvPr id="9" name="文本框 8"/>
          <p:cNvSpPr txBox="1"/>
          <p:nvPr>
            <p:custDataLst>
              <p:tags r:id="rId3"/>
            </p:custDataLst>
          </p:nvPr>
        </p:nvSpPr>
        <p:spPr>
          <a:xfrm>
            <a:off x="1870561" y="1695196"/>
            <a:ext cx="3850970" cy="4430431"/>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登录分为以下两种途径：</a:t>
            </a:r>
            <a:endPar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1.</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省级管理员</a:t>
            </a: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通过输入通过下发的账号及密码进行登陆（后面在单独的平台使用说明文档中提供）</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2.</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快捷登录</a:t>
            </a:r>
            <a:r>
              <a:rPr lang="en-US" altLang="zh-CN"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通过绑定手机号后，再次登录的时候可以使用手机验证码登录。</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pic>
        <p:nvPicPr>
          <p:cNvPr id="2" name="图片 1"/>
          <p:cNvPicPr>
            <a:picLocks noChangeAspect="1"/>
          </p:cNvPicPr>
          <p:nvPr/>
        </p:nvPicPr>
        <p:blipFill>
          <a:blip r:embed="rId4"/>
          <a:stretch>
            <a:fillRect/>
          </a:stretch>
        </p:blipFill>
        <p:spPr>
          <a:xfrm>
            <a:off x="6738861" y="874213"/>
            <a:ext cx="4316095" cy="5466080"/>
          </a:xfrm>
          <a:prstGeom prst="rect">
            <a:avLst/>
          </a:prstGeom>
        </p:spPr>
      </p:pic>
      <p:sp>
        <p:nvSpPr>
          <p:cNvPr id="3" name="文本框 2"/>
          <p:cNvSpPr txBox="1"/>
          <p:nvPr/>
        </p:nvSpPr>
        <p:spPr>
          <a:xfrm>
            <a:off x="6942171" y="958933"/>
            <a:ext cx="3909473" cy="400110"/>
          </a:xfrm>
          <a:prstGeom prst="rect">
            <a:avLst/>
          </a:prstGeom>
          <a:solidFill>
            <a:schemeClr val="bg1"/>
          </a:solidFill>
        </p:spPr>
        <p:txBody>
          <a:bodyPr wrap="square" rtlCol="0">
            <a:spAutoFit/>
          </a:bodyPr>
          <a:lstStyle/>
          <a:p>
            <a:pPr algn="ctr"/>
            <a:r>
              <a:rPr lang="en-US" altLang="zh-CN" sz="2000" b="1" dirty="0"/>
              <a:t>2023</a:t>
            </a:r>
            <a:r>
              <a:rPr lang="zh-CN" altLang="en-US" sz="2000" b="1" dirty="0"/>
              <a:t>年度普通高校创新信息采集</a:t>
            </a:r>
            <a:endParaRPr lang="zh-CN" altLang="en-US"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00711" y="1689104"/>
            <a:ext cx="9919335" cy="4959985"/>
          </a:xfrm>
          <a:prstGeom prst="rect">
            <a:avLst/>
          </a:prstGeom>
        </p:spPr>
      </p:pic>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000711" y="588041"/>
            <a:ext cx="2197163" cy="720879"/>
          </a:xfrm>
          <a:prstGeom prst="rect">
            <a:avLst/>
          </a:prstGeom>
          <a:noFill/>
        </p:spPr>
        <p:txBody>
          <a:bodyPr wrap="square" rtlCol="0">
            <a:normAutofit/>
          </a:bodyPr>
          <a:lstStyle/>
          <a:p>
            <a:pPr>
              <a:lnSpc>
                <a:spcPct val="130000"/>
              </a:lnSpc>
            </a:pP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14" name="椭圆 13"/>
          <p:cNvSpPr/>
          <p:nvPr/>
        </p:nvSpPr>
        <p:spPr>
          <a:xfrm>
            <a:off x="5083219" y="1635130"/>
            <a:ext cx="1485269" cy="752738"/>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17" name="文本框 16"/>
          <p:cNvSpPr txBox="1"/>
          <p:nvPr/>
        </p:nvSpPr>
        <p:spPr>
          <a:xfrm>
            <a:off x="2962322" y="916627"/>
            <a:ext cx="7212332" cy="416909"/>
          </a:xfrm>
          <a:prstGeom prst="rect">
            <a:avLst/>
          </a:prstGeom>
          <a:noFill/>
        </p:spPr>
        <p:txBody>
          <a:bodyPr wrap="square">
            <a:spAutoFit/>
          </a:bodyPr>
          <a:lstStyle/>
          <a:p>
            <a:pPr>
              <a:lnSpc>
                <a:spcPct val="130000"/>
              </a:lnSpc>
            </a:pPr>
            <a:r>
              <a:rPr lang="zh-CN" altLang="en-US" sz="1800"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通过使用省级管理员账号登陆后，点击上方导航：信息采集审核。</a:t>
            </a:r>
            <a:endParaRPr lang="zh-CN" altLang="en-US" sz="1800"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sp>
        <p:nvSpPr>
          <p:cNvPr id="4" name="文本框 3"/>
          <p:cNvSpPr txBox="1"/>
          <p:nvPr>
            <p:custDataLst>
              <p:tags r:id="rId3"/>
            </p:custDataLst>
          </p:nvPr>
        </p:nvSpPr>
        <p:spPr>
          <a:xfrm>
            <a:off x="852666" y="666631"/>
            <a:ext cx="2197163" cy="720879"/>
          </a:xfrm>
          <a:prstGeom prst="rect">
            <a:avLst/>
          </a:prstGeom>
          <a:noFill/>
        </p:spPr>
        <p:txBody>
          <a:bodyPr wrap="square" rtlCol="0">
            <a:normAutofit/>
          </a:bodyPr>
          <a:lstStyle/>
          <a:p>
            <a:pP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开始审核</a:t>
            </a:r>
            <a:endPar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grpSp>
        <p:nvGrpSpPr>
          <p:cNvPr id="6" name="组合 5"/>
          <p:cNvGrpSpPr/>
          <p:nvPr/>
        </p:nvGrpSpPr>
        <p:grpSpPr>
          <a:xfrm>
            <a:off x="4137242" y="5268287"/>
            <a:ext cx="5844958" cy="673085"/>
            <a:chOff x="4137242" y="5268287"/>
            <a:chExt cx="5770156" cy="673085"/>
          </a:xfrm>
        </p:grpSpPr>
        <p:sp>
          <p:nvSpPr>
            <p:cNvPr id="7" name="文本框 6"/>
            <p:cNvSpPr txBox="1"/>
            <p:nvPr/>
          </p:nvSpPr>
          <p:spPr>
            <a:xfrm>
              <a:off x="4137242" y="5343787"/>
              <a:ext cx="2775079" cy="284016"/>
            </a:xfrm>
            <a:prstGeom prst="rect">
              <a:avLst/>
            </a:prstGeom>
            <a:solidFill>
              <a:schemeClr val="bg1"/>
            </a:solidFill>
          </p:spPr>
          <p:txBody>
            <a:bodyPr wrap="square" rIns="0" rtlCol="0">
              <a:normAutofit fontScale="85000" lnSpcReduction="10000"/>
            </a:bodyPr>
            <a:lstStyle/>
            <a:p>
              <a:r>
                <a:rPr lang="en-US" altLang="zh-CN" sz="1500" b="1" dirty="0">
                  <a:solidFill>
                    <a:schemeClr val="accent5">
                      <a:lumMod val="50000"/>
                    </a:schemeClr>
                  </a:solidFill>
                </a:rPr>
                <a:t>2023</a:t>
              </a:r>
              <a:r>
                <a:rPr lang="zh-CN" altLang="en-US" sz="1500" b="1" dirty="0">
                  <a:solidFill>
                    <a:schemeClr val="accent5">
                      <a:lumMod val="50000"/>
                    </a:schemeClr>
                  </a:solidFill>
                </a:rPr>
                <a:t>年度普通高校创新信息采集报表</a:t>
              </a:r>
              <a:endParaRPr lang="zh-CN" altLang="en-US" sz="1500" b="1" dirty="0">
                <a:solidFill>
                  <a:schemeClr val="accent5">
                    <a:lumMod val="50000"/>
                  </a:schemeClr>
                </a:solidFill>
              </a:endParaRPr>
            </a:p>
          </p:txBody>
        </p:sp>
        <p:sp>
          <p:nvSpPr>
            <p:cNvPr id="8" name="文本框 7"/>
            <p:cNvSpPr txBox="1"/>
            <p:nvPr/>
          </p:nvSpPr>
          <p:spPr>
            <a:xfrm>
              <a:off x="7132319" y="5268287"/>
              <a:ext cx="2775079" cy="673085"/>
            </a:xfrm>
            <a:prstGeom prst="rect">
              <a:avLst/>
            </a:prstGeom>
            <a:solidFill>
              <a:schemeClr val="bg1"/>
            </a:solidFill>
          </p:spPr>
          <p:txBody>
            <a:bodyPr wrap="square" rtlCol="0">
              <a:noAutofit/>
            </a:bodyPr>
            <a:lstStyle/>
            <a:p>
              <a:pPr algn="ctr"/>
              <a:r>
                <a:rPr lang="en-US" altLang="zh-CN" sz="1200" b="1" dirty="0">
                  <a:solidFill>
                    <a:schemeClr val="accent5">
                      <a:lumMod val="50000"/>
                    </a:schemeClr>
                  </a:solidFill>
                </a:rPr>
                <a:t>2023</a:t>
              </a:r>
              <a:r>
                <a:rPr lang="zh-CN" altLang="en-US" sz="1200" b="1" dirty="0">
                  <a:solidFill>
                    <a:schemeClr val="accent5">
                      <a:lumMod val="50000"/>
                    </a:schemeClr>
                  </a:solidFill>
                </a:rPr>
                <a:t>年度高校教师、学生创新情况调查</a:t>
              </a:r>
              <a:endParaRPr lang="en-US" altLang="zh-CN" sz="1200" b="1" dirty="0">
                <a:solidFill>
                  <a:schemeClr val="accent5">
                    <a:lumMod val="50000"/>
                  </a:schemeClr>
                </a:solidFill>
              </a:endParaRPr>
            </a:p>
            <a:p>
              <a:pPr algn="ctr"/>
              <a:r>
                <a:rPr lang="zh-CN" altLang="en-US" sz="1200" b="1" dirty="0">
                  <a:solidFill>
                    <a:schemeClr val="accent5">
                      <a:lumMod val="50000"/>
                    </a:schemeClr>
                  </a:solidFill>
                </a:rPr>
                <a:t>（</a:t>
              </a:r>
              <a:r>
                <a:rPr lang="en-US" altLang="zh-CN" sz="1200" b="1" dirty="0">
                  <a:solidFill>
                    <a:schemeClr val="accent5">
                      <a:lumMod val="50000"/>
                    </a:schemeClr>
                  </a:solidFill>
                </a:rPr>
                <a:t>2024</a:t>
              </a:r>
              <a:r>
                <a:rPr lang="zh-CN" altLang="en-US" sz="1200" b="1" dirty="0">
                  <a:solidFill>
                    <a:schemeClr val="accent5">
                      <a:lumMod val="50000"/>
                    </a:schemeClr>
                  </a:solidFill>
                </a:rPr>
                <a:t>年度开展）</a:t>
              </a:r>
              <a:endParaRPr lang="zh-CN" altLang="en-US" sz="1200" b="1" dirty="0">
                <a:solidFill>
                  <a:schemeClr val="accent5">
                    <a:lumMod val="50000"/>
                  </a:schemeClr>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2709941" y="6039485"/>
            <a:ext cx="2743200" cy="365125"/>
          </a:xfrm>
        </p:spPr>
        <p:txBody>
          <a:bodyPr/>
          <a:lstStyle/>
          <a:p>
            <a:fld id="{E184265B-C5CB-4AC6-A826-41101DB627D4}" type="slidenum">
              <a:rPr lang="zh-CN" altLang="en-US" smtClean="0"/>
            </a:fld>
            <a:endParaRPr lang="zh-CN" altLang="en-US"/>
          </a:p>
        </p:txBody>
      </p:sp>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
            </p:custDataLst>
          </p:nvPr>
        </p:nvSpPr>
        <p:spPr>
          <a:xfrm>
            <a:off x="533322" y="694046"/>
            <a:ext cx="2176619" cy="720879"/>
          </a:xfrm>
          <a:prstGeom prst="rect">
            <a:avLst/>
          </a:prstGeom>
          <a:noFill/>
        </p:spPr>
        <p:txBody>
          <a:bodyPr wrap="square" rtlCol="0">
            <a:normAutofit/>
          </a:bodyPr>
          <a:lstStyle/>
          <a:p>
            <a:pPr algn="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审核操作</a:t>
            </a:r>
            <a:endPar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8" name="文本框 7"/>
          <p:cNvSpPr txBox="1"/>
          <p:nvPr/>
        </p:nvSpPr>
        <p:spPr>
          <a:xfrm>
            <a:off x="2815180" y="937376"/>
            <a:ext cx="9072020" cy="416909"/>
          </a:xfrm>
          <a:prstGeom prst="rect">
            <a:avLst/>
          </a:prstGeom>
          <a:noFill/>
        </p:spPr>
        <p:txBody>
          <a:bodyPr wrap="square">
            <a:spAutoFit/>
          </a:bodyPr>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在本页面可以看到所有已经完成申报的学校，在右侧可以点击按钮进行信息审核。</a:t>
            </a:r>
            <a:endPar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pic>
        <p:nvPicPr>
          <p:cNvPr id="10" name="图片 6"/>
          <p:cNvPicPr>
            <a:picLocks noChangeAspect="1"/>
          </p:cNvPicPr>
          <p:nvPr/>
        </p:nvPicPr>
        <p:blipFill>
          <a:blip r:embed="rId2"/>
          <a:stretch>
            <a:fillRect/>
          </a:stretch>
        </p:blipFill>
        <p:spPr>
          <a:xfrm>
            <a:off x="1287688" y="1605280"/>
            <a:ext cx="10641733" cy="5050246"/>
          </a:xfrm>
          <a:prstGeom prst="rect">
            <a:avLst/>
          </a:prstGeom>
          <a:noFill/>
          <a:ln>
            <a:noFill/>
          </a:ln>
        </p:spPr>
      </p:pic>
      <p:pic>
        <p:nvPicPr>
          <p:cNvPr id="11" name="图片 7"/>
          <p:cNvPicPr>
            <a:picLocks noChangeAspect="1"/>
          </p:cNvPicPr>
          <p:nvPr/>
        </p:nvPicPr>
        <p:blipFill>
          <a:blip r:embed="rId3"/>
          <a:stretch>
            <a:fillRect/>
          </a:stretch>
        </p:blipFill>
        <p:spPr>
          <a:xfrm>
            <a:off x="247877" y="1921193"/>
            <a:ext cx="3579540" cy="4837346"/>
          </a:xfrm>
          <a:prstGeom prst="rect">
            <a:avLst/>
          </a:prstGeom>
          <a:noFill/>
          <a:ln>
            <a:noFill/>
          </a:ln>
        </p:spPr>
      </p:pic>
      <p:cxnSp>
        <p:nvCxnSpPr>
          <p:cNvPr id="12" name="直接箭头连接符 11"/>
          <p:cNvCxnSpPr/>
          <p:nvPr/>
        </p:nvCxnSpPr>
        <p:spPr>
          <a:xfrm flipH="1">
            <a:off x="3752124" y="3990703"/>
            <a:ext cx="6796133" cy="603522"/>
          </a:xfrm>
          <a:prstGeom prst="straightConnector1">
            <a:avLst/>
          </a:prstGeom>
          <a:ln w="41275">
            <a:solidFill>
              <a:srgbClr val="FF0000"/>
            </a:solidFill>
            <a:tailEnd type="triangle" w="med" len="med"/>
          </a:ln>
        </p:spPr>
        <p:style>
          <a:lnRef idx="3">
            <a:schemeClr val="accent1"/>
          </a:lnRef>
          <a:fillRef idx="0">
            <a:schemeClr val="accent1"/>
          </a:fillRef>
          <a:effectRef idx="2">
            <a:schemeClr val="accent1"/>
          </a:effectRef>
          <a:fontRef idx="minor">
            <a:schemeClr val="tx1"/>
          </a:fontRef>
        </p:style>
      </p:cxnSp>
      <p:sp>
        <p:nvSpPr>
          <p:cNvPr id="2" name="文本框 1"/>
          <p:cNvSpPr txBox="1"/>
          <p:nvPr/>
        </p:nvSpPr>
        <p:spPr>
          <a:xfrm>
            <a:off x="3992955" y="5142238"/>
            <a:ext cx="4062952" cy="646331"/>
          </a:xfrm>
          <a:prstGeom prst="rect">
            <a:avLst/>
          </a:prstGeom>
          <a:noFill/>
        </p:spPr>
        <p:txBody>
          <a:bodyPr wrap="square" rtlCol="0">
            <a:spAutoFit/>
          </a:bodyPr>
          <a:lstStyle/>
          <a:p>
            <a:r>
              <a:rPr lang="zh-CN" altLang="en-US" dirty="0">
                <a:solidFill>
                  <a:srgbClr val="00B0F0"/>
                </a:solidFill>
              </a:rPr>
              <a:t>（为了方便审核，在管理员界面也会增加前两年数据的对比参考）</a:t>
            </a:r>
            <a:endParaRPr lang="zh-CN" altLang="en-US" dirty="0">
              <a:solidFill>
                <a:srgbClr val="00B0F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
            </p:custDataLst>
          </p:nvPr>
        </p:nvSpPr>
        <p:spPr>
          <a:xfrm>
            <a:off x="533322" y="694046"/>
            <a:ext cx="2176619" cy="720879"/>
          </a:xfrm>
          <a:prstGeom prst="rect">
            <a:avLst/>
          </a:prstGeom>
          <a:noFill/>
        </p:spPr>
        <p:txBody>
          <a:bodyPr wrap="square" rtlCol="0">
            <a:normAutofit/>
          </a:bodyPr>
          <a:lstStyle/>
          <a:p>
            <a:pPr algn="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rPr>
              <a:t>审核操作</a:t>
            </a:r>
            <a:endPar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panose="020B0503020204020204" pitchFamily="34" charset="-122"/>
              <a:cs typeface="+mn-ea"/>
              <a:sym typeface="+mn-lt"/>
            </a:endParaRPr>
          </a:p>
        </p:txBody>
      </p:sp>
      <p:sp>
        <p:nvSpPr>
          <p:cNvPr id="8" name="文本框 7"/>
          <p:cNvSpPr txBox="1"/>
          <p:nvPr/>
        </p:nvSpPr>
        <p:spPr>
          <a:xfrm>
            <a:off x="2709941" y="766045"/>
            <a:ext cx="9072020" cy="777008"/>
          </a:xfrm>
          <a:prstGeom prst="rect">
            <a:avLst/>
          </a:prstGeom>
          <a:noFill/>
        </p:spPr>
        <p:txBody>
          <a:bodyPr wrap="square">
            <a:spAutoFit/>
          </a:bodyPr>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panose="020B0503020204020204" pitchFamily="34" charset="-122"/>
                <a:cs typeface="Hiragino Sans GB W3" panose="020B0300000000000000" charset="-122"/>
                <a:sym typeface="+mn-ea"/>
              </a:rPr>
              <a:t>选择是否通过或者驳回，并且填写审核意见。选择通过后提交到总管理员进行审核。</a:t>
            </a:r>
            <a:r>
              <a:rPr lang="zh-CN" altLang="en-US" spc="150" dirty="0">
                <a:solidFill>
                  <a:schemeClr val="accent2">
                    <a:lumMod val="75000"/>
                  </a:schemeClr>
                </a:solidFill>
                <a:latin typeface="Arial" panose="020B0604020202020204" pitchFamily="34" charset="0"/>
                <a:ea typeface="微软雅黑" panose="020B0503020204020204" pitchFamily="34" charset="-122"/>
                <a:cs typeface="Hiragino Sans GB W3" panose="020B0300000000000000" charset="-122"/>
                <a:sym typeface="+mn-ea"/>
              </a:rPr>
              <a:t>*如驳回的话，请通知学校联系人进行重新提交。</a:t>
            </a:r>
            <a:endParaRPr lang="zh-CN" altLang="en-US" spc="150" dirty="0">
              <a:solidFill>
                <a:schemeClr val="accent2">
                  <a:lumMod val="75000"/>
                </a:schemeClr>
              </a:solidFill>
              <a:latin typeface="Arial" panose="020B0604020202020204" pitchFamily="34" charset="0"/>
              <a:ea typeface="微软雅黑" panose="020B0503020204020204" pitchFamily="34" charset="-122"/>
              <a:cs typeface="Hiragino Sans GB W3" panose="020B0300000000000000" charset="-122"/>
              <a:sym typeface="+mn-ea"/>
            </a:endParaRPr>
          </a:p>
        </p:txBody>
      </p:sp>
      <p:pic>
        <p:nvPicPr>
          <p:cNvPr id="2" name="图片 9"/>
          <p:cNvPicPr>
            <a:picLocks noChangeAspect="1"/>
          </p:cNvPicPr>
          <p:nvPr/>
        </p:nvPicPr>
        <p:blipFill>
          <a:blip r:embed="rId2"/>
          <a:stretch>
            <a:fillRect/>
          </a:stretch>
        </p:blipFill>
        <p:spPr>
          <a:xfrm>
            <a:off x="764836" y="1799647"/>
            <a:ext cx="10717746" cy="3525475"/>
          </a:xfrm>
          <a:prstGeom prst="rect">
            <a:avLst/>
          </a:prstGeom>
          <a:noFill/>
          <a:ln>
            <a:noFill/>
          </a:ln>
        </p:spPr>
      </p:pic>
      <p:sp>
        <p:nvSpPr>
          <p:cNvPr id="3" name="矩形 2"/>
          <p:cNvSpPr/>
          <p:nvPr/>
        </p:nvSpPr>
        <p:spPr>
          <a:xfrm>
            <a:off x="764835" y="5709844"/>
            <a:ext cx="8767092" cy="646331"/>
          </a:xfrm>
          <a:prstGeom prst="rect">
            <a:avLst/>
          </a:prstGeom>
        </p:spPr>
        <p:txBody>
          <a:bodyPr wrap="square">
            <a:spAutoFit/>
          </a:bodyPr>
          <a:lstStyle/>
          <a:p>
            <a:r>
              <a:rPr lang="zh-CN" altLang="en-US" dirty="0"/>
              <a:t>*管理员账号下，已增加本省份的填报情况导出功能（</a:t>
            </a:r>
            <a:r>
              <a:rPr lang="en-US" altLang="zh-CN" dirty="0"/>
              <a:t>《</a:t>
            </a:r>
            <a:r>
              <a:rPr lang="zh-CN" altLang="en-US" dirty="0"/>
              <a:t>通知</a:t>
            </a:r>
            <a:r>
              <a:rPr lang="en-US" altLang="zh-CN" dirty="0"/>
              <a:t>》</a:t>
            </a:r>
            <a:r>
              <a:rPr lang="zh-CN" altLang="en-US" dirty="0"/>
              <a:t>附件</a:t>
            </a:r>
            <a:r>
              <a:rPr lang="en-US" altLang="zh-CN" dirty="0"/>
              <a:t>3</a:t>
            </a:r>
            <a:r>
              <a:rPr lang="zh-CN" altLang="en-US" dirty="0"/>
              <a:t>）。</a:t>
            </a:r>
            <a:endParaRPr lang="en-US" altLang="zh-CN" dirty="0"/>
          </a:p>
          <a:p>
            <a:r>
              <a:rPr lang="en-US" altLang="zh-CN" dirty="0"/>
              <a:t>*</a:t>
            </a:r>
            <a:r>
              <a:rPr lang="zh-CN" altLang="en-US" dirty="0"/>
              <a:t>管理员账号也优化了及时撤回等功能。</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389181" y="0"/>
            <a:ext cx="582116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组织填报的基本流程</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063609" y="1097597"/>
            <a:ext cx="7546991" cy="458908"/>
          </a:xfrm>
          <a:prstGeom prst="rect">
            <a:avLst/>
          </a:prstGeom>
          <a:noFill/>
        </p:spPr>
        <p:txBody>
          <a:bodyPr wrap="square">
            <a:spAutoFit/>
          </a:bodyPr>
          <a:lstStyle/>
          <a:p>
            <a:pPr>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今年采取在线完成填报后，导出并打印纸质报表的形式报送：</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dirty="0"/>
          </a:p>
        </p:txBody>
      </p:sp>
      <p:graphicFrame>
        <p:nvGraphicFramePr>
          <p:cNvPr id="5" name="图示 4"/>
          <p:cNvGraphicFramePr/>
          <p:nvPr/>
        </p:nvGraphicFramePr>
        <p:xfrm>
          <a:off x="1210509" y="1771655"/>
          <a:ext cx="10318472" cy="39106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389181" y="0"/>
            <a:ext cx="582116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组织实施</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填报及注意事项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40741" y="1071548"/>
            <a:ext cx="5821162" cy="5860387"/>
          </a:xfrm>
          <a:prstGeom prst="rect">
            <a:avLst/>
          </a:prstGeom>
          <a:noFill/>
        </p:spPr>
        <p:txBody>
          <a:bodyPr wrap="square">
            <a:spAutoFit/>
          </a:bodyPr>
          <a:lstStyle/>
          <a:p>
            <a:pPr>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高校相关部门填报需注意：</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开展调查前：认真学习培训内容，部署工作；</a:t>
            </a:r>
            <a:endParaRPr lang="zh-CN" altLang="en-US"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实施调查中：组织校内相关部门填报和汇总数据；</a:t>
            </a:r>
            <a:endParaRPr lang="zh-CN" altLang="en-US"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调查完成后：根据学校实际情况，按照“报表填写说明”的要求 ，认真审查核对数据</a:t>
            </a:r>
            <a:r>
              <a:rPr lang="zh-CN" altLang="en-US" b="1" dirty="0">
                <a:solidFill>
                  <a:srgbClr val="C00000"/>
                </a:solidFill>
                <a:latin typeface="微软雅黑" panose="020B0503020204020204" pitchFamily="34" charset="-122"/>
                <a:ea typeface="微软雅黑" panose="020B0503020204020204" pitchFamily="34" charset="-122"/>
              </a:rPr>
              <a:t>完成在线填报</a:t>
            </a:r>
            <a:r>
              <a:rPr lang="zh-CN" altLang="en-US" b="1" dirty="0">
                <a:solidFill>
                  <a:srgbClr val="1A605E"/>
                </a:solidFill>
                <a:latin typeface="微软雅黑" panose="020B0503020204020204" pitchFamily="34" charset="-122"/>
                <a:ea typeface="微软雅黑" panose="020B0503020204020204" pitchFamily="34" charset="-122"/>
              </a:rPr>
              <a:t>，严格把关质量；配合数据审核工作，及时修改错误填写的内容。</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en-US" altLang="zh-CN" b="1" dirty="0">
              <a:solidFill>
                <a:srgbClr val="1A605E"/>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各地教育行政部门需注意 ：</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开展调查前：开展相关培训，强调注意事项；</a:t>
            </a:r>
            <a:endParaRPr lang="zh-CN" altLang="en-US"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a:t>
            </a:r>
            <a:r>
              <a:rPr lang="zh-CN" altLang="en-US" b="1" dirty="0">
                <a:solidFill>
                  <a:srgbClr val="C00000"/>
                </a:solidFill>
                <a:latin typeface="微软雅黑" panose="020B0503020204020204" pitchFamily="34" charset="-122"/>
                <a:ea typeface="微软雅黑" panose="020B0503020204020204" pitchFamily="34" charset="-122"/>
              </a:rPr>
              <a:t>在线审核</a:t>
            </a:r>
            <a:r>
              <a:rPr lang="zh-CN" altLang="en-US" b="1" dirty="0">
                <a:solidFill>
                  <a:srgbClr val="1A605E"/>
                </a:solidFill>
                <a:latin typeface="微软雅黑" panose="020B0503020204020204" pitchFamily="34" charset="-122"/>
                <a:ea typeface="微软雅黑" panose="020B0503020204020204" pitchFamily="34" charset="-122"/>
              </a:rPr>
              <a:t>高校报表填写情况；</a:t>
            </a:r>
            <a:endParaRPr lang="zh-CN" altLang="en-US"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调查完成后：统计整理报表回收的情况，做好检查和质量把关；</a:t>
            </a:r>
            <a:r>
              <a:rPr lang="zh-CN" altLang="en-US" b="1" dirty="0">
                <a:solidFill>
                  <a:srgbClr val="C00000"/>
                </a:solidFill>
                <a:latin typeface="微软雅黑" panose="020B0503020204020204" pitchFamily="34" charset="-122"/>
                <a:ea typeface="微软雅黑" panose="020B0503020204020204" pitchFamily="34" charset="-122"/>
              </a:rPr>
              <a:t>核对学校提交的打印版为“导出表”</a:t>
            </a:r>
            <a:r>
              <a:rPr lang="zh-CN" altLang="en-US" b="1" dirty="0">
                <a:solidFill>
                  <a:srgbClr val="1A605E"/>
                </a:solidFill>
                <a:latin typeface="微软雅黑" panose="020B0503020204020204" pitchFamily="34" charset="-122"/>
                <a:ea typeface="微软雅黑" panose="020B0503020204020204" pitchFamily="34" charset="-122"/>
              </a:rPr>
              <a:t>。</a:t>
            </a:r>
            <a:endParaRPr lang="zh-CN" altLang="en-US" b="1" dirty="0">
              <a:solidFill>
                <a:srgbClr val="1A605E"/>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31957" y="1634162"/>
            <a:ext cx="5186772" cy="4221353"/>
            <a:chOff x="6423337" y="895998"/>
            <a:chExt cx="5186772" cy="3449566"/>
          </a:xfrm>
        </p:grpSpPr>
        <p:grpSp>
          <p:nvGrpSpPr>
            <p:cNvPr id="10" name="组合 9"/>
            <p:cNvGrpSpPr/>
            <p:nvPr/>
          </p:nvGrpSpPr>
          <p:grpSpPr>
            <a:xfrm>
              <a:off x="6423337" y="895998"/>
              <a:ext cx="5186772" cy="3449566"/>
              <a:chOff x="6782499" y="895998"/>
              <a:chExt cx="4841889" cy="3449566"/>
            </a:xfrm>
          </p:grpSpPr>
          <p:sp>
            <p:nvSpPr>
              <p:cNvPr id="12" name="矩形 11"/>
              <p:cNvSpPr/>
              <p:nvPr/>
            </p:nvSpPr>
            <p:spPr bwMode="auto">
              <a:xfrm>
                <a:off x="7333217" y="1603664"/>
                <a:ext cx="4291171" cy="2741900"/>
              </a:xfrm>
              <a:prstGeom prst="rect">
                <a:avLst/>
              </a:prstGeom>
              <a:solidFill>
                <a:schemeClr val="accent6">
                  <a:lumMod val="75000"/>
                </a:schemeClr>
              </a:solidFill>
              <a:ln>
                <a:solidFill>
                  <a:schemeClr val="accent6">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pPr>
                <a:r>
                  <a:rPr lang="zh-CN" altLang="en-US" b="1" u="sng" dirty="0">
                    <a:solidFill>
                      <a:schemeClr val="bg1"/>
                    </a:solidFill>
                    <a:latin typeface="Arial" panose="020B0604020202020204" pitchFamily="34" charset="0"/>
                    <a:ea typeface="宋体" panose="02010600030101010101" pitchFamily="2" charset="-122"/>
                  </a:rPr>
                  <a:t>负责此项工作的</a:t>
                </a:r>
                <a:r>
                  <a:rPr kumimoji="0" lang="zh-CN" altLang="en-US" sz="1800" b="1" i="0" u="sng" strike="noStrike" cap="none" normalizeH="0" baseline="0" dirty="0">
                    <a:ln>
                      <a:noFill/>
                    </a:ln>
                    <a:solidFill>
                      <a:schemeClr val="bg1"/>
                    </a:solidFill>
                    <a:effectLst/>
                    <a:latin typeface="Arial" panose="020B0604020202020204" pitchFamily="34" charset="0"/>
                    <a:ea typeface="宋体" panose="02010600030101010101" pitchFamily="2" charset="-122"/>
                  </a:rPr>
                  <a:t>人员如有调整，请及时交接工作，告知培训内容及工作要求。</a:t>
                </a:r>
                <a:endParaRPr kumimoji="0" lang="en-US" altLang="zh-CN" sz="1800" b="1" i="0" u="sng"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提交报表的学校是否在调查范围内？是否为普通高校？</a:t>
                </a:r>
                <a:endPar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536575" marR="0" algn="l" defTabSz="914400" rtl="0" eaLnBrk="1" fontAlgn="base" latinLnBrk="0" hangingPunct="1">
                  <a:lnSpc>
                    <a:spcPct val="150000"/>
                  </a:lnSpc>
                  <a:spcBef>
                    <a:spcPct val="0"/>
                  </a:spcBef>
                  <a:spcAft>
                    <a:spcPct val="0"/>
                  </a:spcAft>
                  <a:buClrTx/>
                  <a:buSzTx/>
                </a:pPr>
                <a:r>
                  <a:rPr lang="zh-CN" altLang="en-US" b="1" u="sng" dirty="0">
                    <a:solidFill>
                      <a:schemeClr val="bg1"/>
                    </a:solidFill>
                    <a:latin typeface="Arial" panose="020B0604020202020204" pitchFamily="34" charset="0"/>
                    <a:ea typeface="宋体" panose="02010600030101010101" pitchFamily="2" charset="-122"/>
                  </a:rPr>
                  <a:t>如果网站列表中没有学校名字和代码，及时联系技术人员。</a:t>
                </a:r>
                <a:endParaRPr kumimoji="0" lang="en-US" altLang="zh-CN" sz="1800" b="1" i="0" u="sng"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每所高校最终只</a:t>
                </a:r>
                <a:r>
                  <a:rPr lang="zh-CN" altLang="en-US" b="1" dirty="0">
                    <a:solidFill>
                      <a:schemeClr val="bg1"/>
                    </a:solidFill>
                    <a:latin typeface="Arial" panose="020B0604020202020204" pitchFamily="34" charset="0"/>
                    <a:ea typeface="宋体" panose="02010600030101010101" pitchFamily="2" charset="-122"/>
                  </a:rPr>
                  <a:t>提交</a:t>
                </a: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一份纸质报表。</a:t>
                </a:r>
                <a:endPar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电子版数据和纸质版所填数据是否一致？</a:t>
                </a:r>
                <a:endPar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13" name="星形: 五角 12"/>
              <p:cNvSpPr/>
              <p:nvPr/>
            </p:nvSpPr>
            <p:spPr bwMode="auto">
              <a:xfrm>
                <a:off x="6782499" y="895998"/>
                <a:ext cx="1101436" cy="976746"/>
              </a:xfrm>
              <a:prstGeom prst="star5">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1" name="文本框 10"/>
            <p:cNvSpPr txBox="1"/>
            <p:nvPr/>
          </p:nvSpPr>
          <p:spPr>
            <a:xfrm>
              <a:off x="7603227" y="1107279"/>
              <a:ext cx="3224100" cy="415498"/>
            </a:xfrm>
            <a:prstGeom prst="rect">
              <a:avLst/>
            </a:prstGeom>
            <a:noFill/>
          </p:spPr>
          <p:txBody>
            <a:bodyPr wrap="square" rtlCol="0">
              <a:spAutoFit/>
            </a:bodyPr>
            <a:lstStyle/>
            <a:p>
              <a:r>
                <a:rPr lang="zh-CN" altLang="en-US" sz="2100" b="1" dirty="0">
                  <a:solidFill>
                    <a:schemeClr val="accent2">
                      <a:lumMod val="75000"/>
                    </a:schemeClr>
                  </a:solidFill>
                </a:rPr>
                <a:t>请认真检查如下事项</a:t>
              </a:r>
              <a:endParaRPr lang="zh-CN" altLang="en-US" sz="2100" b="1" dirty="0">
                <a:solidFill>
                  <a:schemeClr val="accent2">
                    <a:lumMod val="75000"/>
                  </a:schemeClr>
                </a:solidFill>
              </a:endParaRPr>
            </a:p>
          </p:txBody>
        </p:sp>
      </p:gr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2998652" y="3965360"/>
            <a:ext cx="8627290" cy="988347"/>
          </a:xfrm>
          <a:prstGeom prst="rect">
            <a:avLst/>
          </a:prstGeom>
        </p:spPr>
        <p:txBody>
          <a:bodyPr wrap="square">
            <a:spAutoFit/>
          </a:bodyPr>
          <a:lstStyle/>
          <a:p>
            <a:pPr algn="just">
              <a:lnSpc>
                <a:spcPct val="150000"/>
              </a:lnSpc>
            </a:pPr>
            <a:r>
              <a:rPr lang="zh-CN" altLang="en-US" sz="4400" b="1" dirty="0">
                <a:solidFill>
                  <a:srgbClr val="1A605E"/>
                </a:solidFill>
                <a:latin typeface="微软雅黑" panose="020B0503020204020204" pitchFamily="34" charset="-122"/>
                <a:ea typeface="微软雅黑" panose="020B0503020204020204" pitchFamily="34" charset="-122"/>
              </a:rPr>
              <a:t>高校创新调查工作的背景</a:t>
            </a:r>
            <a:endParaRPr lang="zh-CN" altLang="en-US" sz="4400" b="1" dirty="0">
              <a:solidFill>
                <a:srgbClr val="1A605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9981" t="31667" r="38592" b="45416"/>
          <a:stretch>
            <a:fillRect/>
          </a:stretch>
        </p:blipFill>
        <p:spPr>
          <a:xfrm>
            <a:off x="1535204" y="2665661"/>
            <a:ext cx="1547949" cy="2364920"/>
          </a:xfrm>
          <a:prstGeom prst="rect">
            <a:avLst/>
          </a:prstGeom>
        </p:spPr>
      </p:pic>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37B3019-362F-4DB3-BC7A-E94AF8BC9FB4}" type="slidenum">
              <a:rPr lang="zh-CN" altLang="en-US" smtClean="0"/>
            </a:fld>
            <a:endParaRPr lang="zh-CN" altLang="en-US"/>
          </a:p>
        </p:txBody>
      </p:sp>
      <p:sp>
        <p:nvSpPr>
          <p:cNvPr id="10" name="文本框 9"/>
          <p:cNvSpPr txBox="1"/>
          <p:nvPr/>
        </p:nvSpPr>
        <p:spPr>
          <a:xfrm>
            <a:off x="697121" y="841842"/>
            <a:ext cx="11003158" cy="1938020"/>
          </a:xfrm>
          <a:prstGeom prst="rect">
            <a:avLst/>
          </a:prstGeom>
          <a:noFill/>
        </p:spPr>
        <p:txBody>
          <a:bodyPr wrap="square" lIns="91440" tIns="45720" rIns="91440" bIns="45720">
            <a:spAutoFit/>
          </a:bodyPr>
          <a:lstStyle/>
          <a:p>
            <a:pPr marL="342900" indent="-342900">
              <a:lnSpc>
                <a:spcPct val="150000"/>
              </a:lnSpc>
              <a:buFont typeface="Arial" panose="020B0604020202020204" pitchFamily="34" charset="0"/>
              <a:buChar char="•"/>
              <a:defRPr/>
            </a:pP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省级厅委工作要求：</a:t>
            </a:r>
            <a:r>
              <a:rPr lang="zh-CN" altLang="en-US" sz="2000" b="1" dirty="0">
                <a:solidFill>
                  <a:srgbClr val="1A605E"/>
                </a:solidFill>
                <a:latin typeface="微软雅黑" panose="020B0503020204020204" pitchFamily="34" charset="-122"/>
                <a:ea typeface="微软雅黑" panose="020B0503020204020204" pitchFamily="34" charset="-122"/>
              </a:rPr>
              <a:t>负责收集、整理和提交本省（自治区、直辖市）各高校电子版和纸质版表格，并提供本省（自治区、直辖市）“高校创新信息采集报表”完成情况的汇总表（如下图左）。</a:t>
            </a:r>
            <a:endParaRPr lang="en-US" altLang="zh-CN" sz="2000" b="1" dirty="0">
              <a:solidFill>
                <a:srgbClr val="1A605E"/>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defRPr/>
            </a:pP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注意事项：</a:t>
            </a:r>
            <a:r>
              <a:rPr lang="zh-CN" altLang="en-US" sz="2000" b="1" dirty="0">
                <a:solidFill>
                  <a:srgbClr val="1A605E"/>
                </a:solidFill>
                <a:latin typeface="微软雅黑" panose="020B0503020204020204" pitchFamily="34" charset="-122"/>
                <a:ea typeface="微软雅黑" panose="020B0503020204020204" pitchFamily="34" charset="-122"/>
              </a:rPr>
              <a:t>电子版报表为</a:t>
            </a:r>
            <a:r>
              <a:rPr lang="en-US" altLang="zh-CN" sz="2000" b="1" dirty="0">
                <a:solidFill>
                  <a:srgbClr val="1A605E"/>
                </a:solidFill>
                <a:latin typeface="微软雅黑" panose="020B0503020204020204" pitchFamily="34" charset="-122"/>
                <a:ea typeface="微软雅黑" panose="020B0503020204020204" pitchFamily="34" charset="-122"/>
              </a:rPr>
              <a:t>pdf</a:t>
            </a:r>
            <a:r>
              <a:rPr lang="zh-CN" altLang="en-US" sz="2000" b="1" dirty="0">
                <a:solidFill>
                  <a:srgbClr val="1A605E"/>
                </a:solidFill>
                <a:latin typeface="微软雅黑" panose="020B0503020204020204" pitchFamily="34" charset="-122"/>
                <a:ea typeface="微软雅黑" panose="020B0503020204020204" pitchFamily="34" charset="-122"/>
              </a:rPr>
              <a:t>版，文件名为“学校五位简码</a:t>
            </a:r>
            <a:r>
              <a:rPr lang="en-US" altLang="zh-CN" sz="2000" b="1" dirty="0">
                <a:solidFill>
                  <a:srgbClr val="1A605E"/>
                </a:solidFill>
                <a:latin typeface="微软雅黑" panose="020B0503020204020204" pitchFamily="34" charset="-122"/>
                <a:ea typeface="微软雅黑" panose="020B0503020204020204" pitchFamily="34" charset="-122"/>
              </a:rPr>
              <a:t>+</a:t>
            </a:r>
            <a:r>
              <a:rPr lang="zh-CN" altLang="en-US" sz="2000" b="1" dirty="0">
                <a:solidFill>
                  <a:srgbClr val="1A605E"/>
                </a:solidFill>
                <a:latin typeface="微软雅黑" panose="020B0503020204020204" pitchFamily="34" charset="-122"/>
                <a:ea typeface="微软雅黑" panose="020B0503020204020204" pitchFamily="34" charset="-122"/>
              </a:rPr>
              <a:t>学校准确名称”（如下图右）。</a:t>
            </a:r>
            <a:endParaRPr lang="en-US" altLang="zh-CN" sz="2000" b="1" dirty="0">
              <a:solidFill>
                <a:srgbClr val="1A605E"/>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15391" y="3058853"/>
            <a:ext cx="2694050" cy="35920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1284" t="8737" r="44521" b="6221"/>
          <a:stretch>
            <a:fillRect/>
          </a:stretch>
        </p:blipFill>
        <p:spPr>
          <a:xfrm>
            <a:off x="6306078" y="3041860"/>
            <a:ext cx="2994532" cy="36013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矩形 1"/>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省级厅委汇总本地</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的要求</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2998651" y="3965360"/>
            <a:ext cx="8952717"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教师、学生问卷调查工作说明</a:t>
            </a:r>
            <a:endParaRPr lang="zh-CN" altLang="en-US" sz="4000" b="1" dirty="0">
              <a:solidFill>
                <a:srgbClr val="1A605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4380" t="33125" r="35238" b="33958"/>
          <a:stretch>
            <a:fillRect/>
          </a:stretch>
        </p:blipFill>
        <p:spPr>
          <a:xfrm>
            <a:off x="1035438" y="1556066"/>
            <a:ext cx="2657882" cy="3558861"/>
          </a:xfrm>
          <a:prstGeom prst="rect">
            <a:avLst/>
          </a:prstGeom>
        </p:spPr>
      </p:pic>
      <p:sp>
        <p:nvSpPr>
          <p:cNvPr id="3" name="文本框 2"/>
          <p:cNvSpPr txBox="1"/>
          <p:nvPr/>
        </p:nvSpPr>
        <p:spPr>
          <a:xfrm>
            <a:off x="2651002" y="3688469"/>
            <a:ext cx="6696338" cy="430887"/>
          </a:xfrm>
          <a:prstGeom prst="rect">
            <a:avLst/>
          </a:prstGeom>
          <a:noFill/>
        </p:spPr>
        <p:txBody>
          <a:bodyPr wrap="square">
            <a:spAutoFit/>
          </a:bodyPr>
          <a:lstStyle/>
          <a:p>
            <a:pPr algn="ctr">
              <a:lnSpc>
                <a:spcPct val="110000"/>
              </a:lnSpc>
            </a:pP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2023</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年度高校创新调查工作（</a:t>
            </a: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u="sng" dirty="0">
              <a:solidFill>
                <a:srgbClr val="268785"/>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调查启动及组织</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56159" y="1452686"/>
            <a:ext cx="10447094" cy="4198393"/>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在整个高校创新调查工作体系中，普通高校教师、学生创新情况问卷调查是对</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高校创新信息采集报表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以及常规政府统计无法反映的高校创新相关信息进行必要补充。</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开展高校教师、学生创新情况调查，有助于把握高校科技创新人才培养、队伍建设、校企合作和科技服务等方面的工作进展情况，特别是开展科技创新活动过程中在人才培养方面的实际贡献，为制定高校科技创新政策、优化创新人才培养过程提供依据。</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高校教师、学生创新情况调查于每年第二季度开展（</a:t>
            </a:r>
            <a:r>
              <a:rPr lang="en-US" altLang="zh-CN" b="1" dirty="0">
                <a:solidFill>
                  <a:srgbClr val="1A605E"/>
                </a:solidFill>
                <a:latin typeface="微软雅黑" panose="020B0503020204020204" pitchFamily="34" charset="-122"/>
                <a:ea typeface="微软雅黑" panose="020B0503020204020204" pitchFamily="34" charset="-122"/>
              </a:rPr>
              <a:t>5-8</a:t>
            </a:r>
            <a:r>
              <a:rPr lang="zh-CN" altLang="en-US" b="1" dirty="0">
                <a:solidFill>
                  <a:srgbClr val="1A605E"/>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通常在</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5</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月中下旬正式下发</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教育部科技司关于组织开展</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XXXX</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年度普通本科高校教师、学生创新情况调查的通知</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。该项调查由两大部分组成：一是教师调查，二是学生调查，其中学生调查又分为本科生调查和研究生调查。具体采用分层抽样和网络问卷的办法收集数据。</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556560" y="0"/>
            <a:ext cx="5006467"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教师、学生调查抽样的要求</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56159" y="1452686"/>
            <a:ext cx="10447094" cy="4244560"/>
          </a:xfrm>
          <a:prstGeom prst="rect">
            <a:avLst/>
          </a:prstGeom>
          <a:noFill/>
        </p:spPr>
        <p:txBody>
          <a:bodyPr wrap="square">
            <a:spAutoFit/>
          </a:bodyPr>
          <a:lstStyle/>
          <a:p>
            <a:pPr indent="457200">
              <a:lnSpc>
                <a:spcPct val="150000"/>
              </a:lnSpc>
              <a:spcBef>
                <a:spcPts val="1200"/>
              </a:spcBef>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与</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报表</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填报范围不同的是，教师、学生创新情况调查主要针对全日制普通</a:t>
            </a:r>
            <a:r>
              <a:rPr lang="zh-CN" altLang="en-US" b="1" u="sng" dirty="0">
                <a:solidFill>
                  <a:schemeClr val="accent4">
                    <a:lumMod val="75000"/>
                  </a:schemeClr>
                </a:solidFill>
                <a:latin typeface="微软雅黑" panose="020B0503020204020204" pitchFamily="34" charset="-122"/>
                <a:ea typeface="微软雅黑" panose="020B0503020204020204" pitchFamily="34" charset="-122"/>
              </a:rPr>
              <a:t>本科</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高校，采用网络问卷直报的方式进行。</a:t>
            </a:r>
            <a:endParaRPr lang="zh-CN" altLang="en-US" b="1" dirty="0">
              <a:solidFill>
                <a:schemeClr val="accent4">
                  <a:lumMod val="75000"/>
                </a:schemeClr>
              </a:solidFill>
              <a:latin typeface="微软雅黑" panose="020B0503020204020204" pitchFamily="34" charset="-122"/>
              <a:ea typeface="微软雅黑" panose="020B0503020204020204" pitchFamily="34" charset="-122"/>
            </a:endParaRPr>
          </a:p>
          <a:p>
            <a:pPr indent="457200">
              <a:lnSpc>
                <a:spcPct val="150000"/>
              </a:lnSpc>
              <a:spcBef>
                <a:spcPts val="1200"/>
              </a:spcBef>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省级教育行政部门</a:t>
            </a:r>
            <a:r>
              <a:rPr lang="zh-CN" altLang="en-US" b="1" dirty="0">
                <a:solidFill>
                  <a:srgbClr val="1A605E"/>
                </a:solidFill>
                <a:latin typeface="微软雅黑" panose="020B0503020204020204" pitchFamily="34" charset="-122"/>
                <a:ea typeface="微软雅黑" panose="020B0503020204020204" pitchFamily="34" charset="-122"/>
              </a:rPr>
              <a:t>组织属地内相关高校参加调查。各省级教育行政部门按照通知要求</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自行抽样选取</a:t>
            </a:r>
            <a:r>
              <a:rPr lang="zh-CN" altLang="en-US" b="1" dirty="0">
                <a:solidFill>
                  <a:srgbClr val="1A605E"/>
                </a:solidFill>
                <a:latin typeface="微软雅黑" panose="020B0503020204020204" pitchFamily="34" charset="-122"/>
                <a:ea typeface="微软雅黑" panose="020B0503020204020204" pitchFamily="34" charset="-122"/>
              </a:rPr>
              <a:t>，应覆盖综合、理工、师范、行业、新升本科等不同类型高校。</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spcBef>
                <a:spcPts val="1200"/>
              </a:spcBef>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被抽样高校</a:t>
            </a:r>
            <a:r>
              <a:rPr lang="zh-CN" altLang="en-US" b="1" dirty="0">
                <a:solidFill>
                  <a:srgbClr val="1A605E"/>
                </a:solidFill>
                <a:latin typeface="微软雅黑" panose="020B0503020204020204" pitchFamily="34" charset="-122"/>
                <a:ea typeface="微软雅黑" panose="020B0503020204020204" pitchFamily="34" charset="-122"/>
              </a:rPr>
              <a:t>组织本校教师、学生参加调查。各高校按照通知要求确定样本数量，并自行抽取教师和学生样本。抽样范围是在调查年度</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同时承担教学和科研任务的专任教师</a:t>
            </a:r>
            <a:r>
              <a:rPr lang="zh-CN" altLang="en-US" b="1" dirty="0">
                <a:solidFill>
                  <a:srgbClr val="1A605E"/>
                </a:solidFill>
                <a:latin typeface="微软雅黑" panose="020B0503020204020204" pitchFamily="34" charset="-122"/>
                <a:ea typeface="微软雅黑" panose="020B0503020204020204" pitchFamily="34" charset="-122"/>
              </a:rPr>
              <a:t>，应覆盖不同学科、年龄、职称的教师群体。学生抽样范围是调查年度的</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毕业年级本科生</a:t>
            </a:r>
            <a:r>
              <a:rPr lang="zh-CN" altLang="en-US" b="1" dirty="0">
                <a:solidFill>
                  <a:srgbClr val="1A605E"/>
                </a:solidFill>
                <a:latin typeface="微软雅黑" panose="020B0503020204020204" pitchFamily="34" charset="-122"/>
                <a:ea typeface="微软雅黑" panose="020B0503020204020204" pitchFamily="34" charset="-122"/>
              </a:rPr>
              <a:t>以及</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毕业年级硕士和博士研究生</a:t>
            </a:r>
            <a:r>
              <a:rPr lang="zh-CN" altLang="en-US" b="1" dirty="0">
                <a:solidFill>
                  <a:srgbClr val="1A605E"/>
                </a:solidFill>
                <a:latin typeface="微软雅黑" panose="020B0503020204020204" pitchFamily="34" charset="-122"/>
                <a:ea typeface="微软雅黑" panose="020B0503020204020204" pitchFamily="34" charset="-122"/>
              </a:rPr>
              <a:t>，应覆盖不同学科的学生群体。被抽样教师、学生参与网络问卷调查填报。</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spcBef>
                <a:spcPts val="1200"/>
              </a:spcBef>
            </a:pP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556560" y="0"/>
            <a:ext cx="5006467"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教师、学生调查抽样的要求</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pic>
        <p:nvPicPr>
          <p:cNvPr id="5" name="图片 4"/>
          <p:cNvPicPr/>
          <p:nvPr/>
        </p:nvPicPr>
        <p:blipFill rotWithShape="1">
          <a:blip r:embed="rId1">
            <a:extLst>
              <a:ext uri="{28A0092B-C50C-407E-A947-70E740481C1C}">
                <a14:useLocalDpi xmlns:a14="http://schemas.microsoft.com/office/drawing/2010/main" val="0"/>
              </a:ext>
            </a:extLst>
          </a:blip>
          <a:srcRect r="1301"/>
          <a:stretch>
            <a:fillRect/>
          </a:stretch>
        </p:blipFill>
        <p:spPr bwMode="auto">
          <a:xfrm>
            <a:off x="1336594" y="795805"/>
            <a:ext cx="8757170" cy="584243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465627" y="0"/>
            <a:ext cx="502667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人员调查问卷在线填答方式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6" name="灯片编号占位符 3"/>
          <p:cNvSpPr txBox="1"/>
          <p:nvPr/>
        </p:nvSpPr>
        <p:spPr>
          <a:xfrm>
            <a:off x="8368108" y="604313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7B3019-362F-4DB3-BC7A-E94AF8BC9FB4}" type="slidenum">
              <a:rPr lang="zh-CN" altLang="en-US" smtClean="0"/>
            </a:fld>
            <a:endParaRPr lang="zh-CN" altLang="en-US"/>
          </a:p>
        </p:txBody>
      </p:sp>
      <p:pic>
        <p:nvPicPr>
          <p:cNvPr id="7" name="图片 6"/>
          <p:cNvPicPr>
            <a:picLocks noChangeAspect="1"/>
          </p:cNvPicPr>
          <p:nvPr/>
        </p:nvPicPr>
        <p:blipFill>
          <a:blip r:embed="rId1"/>
          <a:stretch>
            <a:fillRect/>
          </a:stretch>
        </p:blipFill>
        <p:spPr>
          <a:xfrm>
            <a:off x="748759" y="1331247"/>
            <a:ext cx="4424463" cy="3569066"/>
          </a:xfrm>
          <a:prstGeom prst="rect">
            <a:avLst/>
          </a:prstGeom>
        </p:spPr>
      </p:pic>
      <p:pic>
        <p:nvPicPr>
          <p:cNvPr id="8" name="图片 6" descr="e29a1146761d76a577dd3f50f8f6c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14" y="3778810"/>
            <a:ext cx="551329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830" y="2325618"/>
            <a:ext cx="3318241" cy="22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300334" y="1628459"/>
            <a:ext cx="4620532" cy="430887"/>
          </a:xfrm>
          <a:prstGeom prst="rect">
            <a:avLst/>
          </a:prstGeom>
        </p:spPr>
        <p:txBody>
          <a:bodyPr wrap="square">
            <a:spAutoFit/>
          </a:bodyPr>
          <a:lstStyle/>
          <a:p>
            <a:r>
              <a:rPr lang="zh-CN" altLang="en-US" sz="2200" b="1" dirty="0">
                <a:solidFill>
                  <a:schemeClr val="tx1">
                    <a:lumMod val="65000"/>
                    <a:lumOff val="35000"/>
                  </a:schemeClr>
                </a:solidFill>
                <a:sym typeface="Calibri Light" panose="020F0302020204030204" pitchFamily="34" charset="0"/>
              </a:rPr>
              <a:t>在线填答、在线查看数据</a:t>
            </a:r>
            <a:endParaRPr lang="zh-CN" altLang="en-US" sz="2200" dirty="0">
              <a:solidFill>
                <a:schemeClr val="tx1">
                  <a:lumMod val="65000"/>
                  <a:lumOff val="35000"/>
                </a:schemeClr>
              </a:solidFill>
            </a:endParaRPr>
          </a:p>
        </p:txBody>
      </p:sp>
      <p:pic>
        <p:nvPicPr>
          <p:cNvPr id="11"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8108" y="3929246"/>
            <a:ext cx="3318241" cy="237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91613" y="1548332"/>
            <a:ext cx="480766" cy="273377"/>
          </a:xfrm>
          <a:prstGeom prst="rect">
            <a:avLst/>
          </a:prstGeom>
          <a:ln>
            <a:no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en-US" altLang="zh-CN" sz="1500" b="1" dirty="0">
                <a:latin typeface="仿宋" panose="02010609060101010101" pitchFamily="49" charset="-122"/>
                <a:ea typeface="仿宋" panose="02010609060101010101" pitchFamily="49" charset="-122"/>
                <a:cs typeface="Times New Roman" panose="02020603050405020304" pitchFamily="18" charset="0"/>
              </a:rPr>
              <a:t>2023</a:t>
            </a:r>
            <a:endParaRPr lang="zh-CN" altLang="en-US" sz="1500" b="1" dirty="0">
              <a:latin typeface="仿宋" panose="02010609060101010101" pitchFamily="49" charset="-122"/>
              <a:ea typeface="仿宋" panose="02010609060101010101" pitchFamily="49" charset="-122"/>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465627" y="0"/>
            <a:ext cx="502667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网络调查平台的后台管理方式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15" name="矩形 14"/>
          <p:cNvSpPr/>
          <p:nvPr/>
        </p:nvSpPr>
        <p:spPr>
          <a:xfrm>
            <a:off x="5683622" y="794557"/>
            <a:ext cx="6172047" cy="430887"/>
          </a:xfrm>
          <a:prstGeom prst="rect">
            <a:avLst/>
          </a:prstGeom>
        </p:spPr>
        <p:txBody>
          <a:bodyPr wrap="square">
            <a:spAutoFit/>
          </a:bodyPr>
          <a:lstStyle/>
          <a:p>
            <a:r>
              <a:rPr lang="zh-CN" altLang="en-US" sz="2200" b="1" dirty="0">
                <a:solidFill>
                  <a:schemeClr val="accent4">
                    <a:lumMod val="75000"/>
                  </a:schemeClr>
                </a:solidFill>
                <a:sym typeface="Calibri Light" panose="020F0302020204030204" pitchFamily="34" charset="0"/>
              </a:rPr>
              <a:t>管理员实时查看、数据可视化、在线统计分析</a:t>
            </a:r>
            <a:endParaRPr lang="zh-CN" altLang="en-US" sz="2200" dirty="0">
              <a:solidFill>
                <a:schemeClr val="accent4">
                  <a:lumMod val="75000"/>
                </a:schemeClr>
              </a:solidFill>
            </a:endParaRPr>
          </a:p>
        </p:txBody>
      </p:sp>
      <p:pic>
        <p:nvPicPr>
          <p:cNvPr id="17"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74455" y="4185041"/>
            <a:ext cx="4029549" cy="24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8634" y="1537126"/>
            <a:ext cx="4029550" cy="241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609" y="4160828"/>
            <a:ext cx="4029550" cy="241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986348" y="1537126"/>
            <a:ext cx="4581617" cy="2292240"/>
          </a:xfrm>
          <a:prstGeom prst="rect">
            <a:avLst/>
          </a:prstGeom>
        </p:spPr>
      </p:pic>
      <p:sp>
        <p:nvSpPr>
          <p:cNvPr id="23" name="Oval 5"/>
          <p:cNvSpPr>
            <a:spLocks noChangeArrowheads="1"/>
          </p:cNvSpPr>
          <p:nvPr/>
        </p:nvSpPr>
        <p:spPr bwMode="auto">
          <a:xfrm>
            <a:off x="3729723" y="3005182"/>
            <a:ext cx="1555957" cy="1002022"/>
          </a:xfrm>
          <a:prstGeom prst="ellipse">
            <a:avLst/>
          </a:prstGeom>
          <a:noFill/>
          <a:ln w="19050">
            <a:solidFill>
              <a:srgbClr val="FF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2627006" y="0"/>
            <a:ext cx="665844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教师、学生调查组织工作中的注意事项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15744" y="1125954"/>
            <a:ext cx="10447094" cy="5029390"/>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在调查开展前、实施中以及完成后，各地教育行政部门和高校相关部门需注意如下事项。</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）各地教育行政部门需要注意：</a:t>
            </a:r>
            <a:endParaRPr lang="zh-CN" altLang="en-US" b="1" dirty="0">
              <a:solidFill>
                <a:schemeClr val="accent4">
                  <a:lumMod val="75000"/>
                </a:schemeClr>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开展调查前：抽取普通本科高校样本，报送样本学校名单，组织开展培训；</a:t>
            </a:r>
            <a:endParaRPr lang="zh-CN" altLang="en-US" b="1" dirty="0">
              <a:solidFill>
                <a:srgbClr val="1A605E"/>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实施调查中：解答高校的问题，及时登录后台查看并督促填报进度；</a:t>
            </a:r>
            <a:endParaRPr lang="zh-CN" altLang="en-US" b="1" dirty="0">
              <a:solidFill>
                <a:srgbClr val="1A605E"/>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调查完成后：查看并核对调查的完成情况。</a:t>
            </a:r>
            <a:endParaRPr lang="en-US" altLang="zh-CN" b="1" dirty="0">
              <a:solidFill>
                <a:srgbClr val="1A605E"/>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2</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）高校相关部门需要注意：</a:t>
            </a:r>
            <a:endParaRPr lang="zh-CN" altLang="en-US" b="1" dirty="0">
              <a:solidFill>
                <a:schemeClr val="accent4">
                  <a:lumMod val="75000"/>
                </a:schemeClr>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开展调查前：认真学习培训内容，部署工作，抽取本校教师、毕业年级学生样本；</a:t>
            </a:r>
            <a:endParaRPr lang="zh-CN" altLang="en-US" b="1" dirty="0">
              <a:solidFill>
                <a:srgbClr val="1A605E"/>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实施调查中：组织教师、学生在线填写问卷，并及时催答；</a:t>
            </a:r>
            <a:endParaRPr lang="zh-CN" altLang="en-US" b="1" dirty="0">
              <a:solidFill>
                <a:srgbClr val="1A605E"/>
              </a:solidFill>
              <a:latin typeface="微软雅黑" panose="020B0503020204020204" pitchFamily="34" charset="-122"/>
              <a:ea typeface="微软雅黑" panose="020B0503020204020204" pitchFamily="34" charset="-122"/>
            </a:endParaRPr>
          </a:p>
          <a:p>
            <a:pPr marL="116713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调查完成后：联系本地教育行政部门了解完成情况。</a:t>
            </a: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2998651" y="3965360"/>
            <a:ext cx="8952717" cy="1015663"/>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  各项工作的计划安排</a:t>
            </a:r>
            <a:endParaRPr lang="zh-CN" altLang="en-US" sz="4000" b="1" dirty="0">
              <a:solidFill>
                <a:srgbClr val="1A605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6559" t="33750" r="34213" b="34583"/>
          <a:stretch>
            <a:fillRect/>
          </a:stretch>
        </p:blipFill>
        <p:spPr>
          <a:xfrm>
            <a:off x="1200150" y="1882244"/>
            <a:ext cx="2200275" cy="3096683"/>
          </a:xfrm>
          <a:prstGeom prst="rect">
            <a:avLst/>
          </a:prstGeom>
        </p:spPr>
      </p:pic>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1813034" y="0"/>
            <a:ext cx="8229600"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2023</a:t>
            </a:r>
            <a:r>
              <a:rPr lang="zh-CN" altLang="en-US" sz="2800" b="1" dirty="0">
                <a:latin typeface="微软雅黑" panose="020B0503020204020204" pitchFamily="34" charset="-122"/>
                <a:ea typeface="微软雅黑" panose="020B0503020204020204" pitchFamily="34" charset="-122"/>
              </a:rPr>
              <a:t>年度高校创新调查后续工作的计划安排</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174532" y="1217887"/>
          <a:ext cx="10333638" cy="4422225"/>
        </p:xfrm>
        <a:graphic>
          <a:graphicData uri="http://schemas.openxmlformats.org/drawingml/2006/table">
            <a:tbl>
              <a:tblPr/>
              <a:tblGrid>
                <a:gridCol w="2139247"/>
                <a:gridCol w="8194391"/>
              </a:tblGrid>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11-12</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开展全国培训与交流，</a:t>
                      </a: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教育部下发</a:t>
                      </a:r>
                      <a:r>
                        <a:rPr lang="en-US" altLang="zh-CN" sz="2000" b="1" i="0" u="none" strike="noStrike"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报表</a:t>
                      </a:r>
                      <a:r>
                        <a:rPr lang="en-US" altLang="zh-CN" sz="2000" b="1" i="0" u="none" strike="noStrike"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填报通知</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a:t>
                      </a:r>
                      <a:endParaRPr lang="en-US" altLang="zh-CN"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861" marR="7861" marT="7861"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2000" b="1" i="0" u="none" strike="noStrike" dirty="0">
                          <a:solidFill>
                            <a:srgbClr val="1A605E"/>
                          </a:solidFill>
                          <a:latin typeface="微软雅黑" panose="020B0503020204020204" pitchFamily="34" charset="-122"/>
                          <a:ea typeface="微软雅黑" panose="020B0503020204020204" pitchFamily="34" charset="-122"/>
                        </a:rPr>
                        <a:t>各地组织高校填报</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高校创新情况信息采集报表</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，回收整理；</a:t>
                      </a:r>
                      <a:endParaRPr lang="zh-CN" altLang="en-US"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tr>
              <a:tr h="658630">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月末</a:t>
                      </a:r>
                      <a:endPar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各地随科技</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社科统计报送</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高校创新信息采集报表</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，核查数据质量。</a:t>
                      </a:r>
                      <a:endParaRPr lang="zh-CN" altLang="en-US"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教育部下发“高校教师、学生创新情况调查“的通知</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，启动线上调查平台；</a:t>
                      </a:r>
                      <a:endParaRPr lang="zh-CN" altLang="en-US"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6-8</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各地组织实施高校教师、学生创新情况的抽样调查；</a:t>
                      </a:r>
                      <a:endParaRPr lang="zh-CN" altLang="en-US"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9-11</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形成</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年度“高校创新</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报表</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人员问卷调查”的完整数据库。</a:t>
                      </a:r>
                      <a:endParaRPr lang="zh-CN" altLang="en-US"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tr>
            </a:tbl>
          </a:graphicData>
        </a:graphic>
      </p:graphicFrame>
      <p:grpSp>
        <p:nvGrpSpPr>
          <p:cNvPr id="6" name="组合 5"/>
          <p:cNvGrpSpPr/>
          <p:nvPr/>
        </p:nvGrpSpPr>
        <p:grpSpPr>
          <a:xfrm>
            <a:off x="767575" y="1182250"/>
            <a:ext cx="299290" cy="4693545"/>
            <a:chOff x="683568" y="2321263"/>
            <a:chExt cx="288032" cy="2620949"/>
          </a:xfrm>
        </p:grpSpPr>
        <p:cxnSp>
          <p:nvCxnSpPr>
            <p:cNvPr id="7" name="直接箭头连接符 6"/>
            <p:cNvCxnSpPr/>
            <p:nvPr/>
          </p:nvCxnSpPr>
          <p:spPr>
            <a:xfrm flipH="1" flipV="1">
              <a:off x="683568" y="2321263"/>
              <a:ext cx="11696" cy="2620949"/>
            </a:xfrm>
            <a:prstGeom prst="straightConnector1">
              <a:avLst/>
            </a:prstGeom>
            <a:ln w="41275">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83568" y="3741982"/>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83568" y="3322409"/>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3568" y="2902836"/>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3568" y="2499272"/>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3568" y="4603236"/>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568" y="4171188"/>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p:nvSpPr>
        <p:spPr>
          <a:xfrm>
            <a:off x="3731623" y="-30364"/>
            <a:ext cx="506838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国家创新调查制度的总体部署</a:t>
            </a:r>
            <a:endParaRPr lang="zh-CN" altLang="en-US" sz="28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437449" y="1984442"/>
            <a:ext cx="4411211" cy="3764325"/>
          </a:xfrm>
          <a:prstGeom prst="rect">
            <a:avLst/>
          </a:prstGeom>
        </p:spPr>
      </p:pic>
      <p:sp>
        <p:nvSpPr>
          <p:cNvPr id="14" name="文本框 13"/>
          <p:cNvSpPr txBox="1"/>
          <p:nvPr/>
        </p:nvSpPr>
        <p:spPr>
          <a:xfrm>
            <a:off x="568305" y="1984442"/>
            <a:ext cx="6694643" cy="4090672"/>
          </a:xfrm>
          <a:prstGeom prst="rect">
            <a:avLst/>
          </a:prstGeom>
          <a:noFill/>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l"/>
            </a:pP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任务提出：</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中共中央国务院关于深化科技体制改革加快国家创新体系建设的意见</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（中发</a:t>
            </a:r>
            <a:r>
              <a:rPr lang="en-US" altLang="zh-CN" sz="1800" b="1" dirty="0">
                <a:solidFill>
                  <a:srgbClr val="1A605E"/>
                </a:solidFill>
                <a:latin typeface="微软雅黑" panose="020B0503020204020204" pitchFamily="34" charset="-122"/>
                <a:ea typeface="微软雅黑" panose="020B0503020204020204" pitchFamily="34" charset="-122"/>
              </a:rPr>
              <a:t>[2012]6 </a:t>
            </a:r>
            <a:r>
              <a:rPr lang="zh-CN" altLang="en-US" sz="1800" b="1" dirty="0">
                <a:solidFill>
                  <a:srgbClr val="1A605E"/>
                </a:solidFill>
                <a:latin typeface="微软雅黑" panose="020B0503020204020204" pitchFamily="34" charset="-122"/>
                <a:ea typeface="微软雅黑" panose="020B0503020204020204" pitchFamily="34" charset="-122"/>
              </a:rPr>
              <a:t>号）第</a:t>
            </a:r>
            <a:r>
              <a:rPr lang="en-US" altLang="zh-CN" sz="1800" b="1" dirty="0">
                <a:solidFill>
                  <a:srgbClr val="1A605E"/>
                </a:solidFill>
                <a:latin typeface="微软雅黑" panose="020B0503020204020204" pitchFamily="34" charset="-122"/>
                <a:ea typeface="微软雅黑" panose="020B0503020204020204" pitchFamily="34" charset="-122"/>
              </a:rPr>
              <a:t>34</a:t>
            </a:r>
            <a:r>
              <a:rPr lang="zh-CN" altLang="en-US" sz="1800" b="1" dirty="0">
                <a:solidFill>
                  <a:srgbClr val="1A605E"/>
                </a:solidFill>
                <a:latin typeface="微软雅黑" panose="020B0503020204020204" pitchFamily="34" charset="-122"/>
                <a:ea typeface="微软雅黑" panose="020B0503020204020204" pitchFamily="34" charset="-122"/>
              </a:rPr>
              <a:t>条“</a:t>
            </a:r>
            <a:r>
              <a:rPr lang="zh-CN" altLang="en-US" sz="1800" b="1" u="sng" dirty="0">
                <a:solidFill>
                  <a:srgbClr val="1A605E"/>
                </a:solidFill>
                <a:latin typeface="微软雅黑" panose="020B0503020204020204" pitchFamily="34" charset="-122"/>
                <a:ea typeface="微软雅黑" panose="020B0503020204020204" pitchFamily="34" charset="-122"/>
              </a:rPr>
              <a:t>建立全国创新调查制度，加强国家创新体系建设监测评价</a:t>
            </a:r>
            <a:r>
              <a:rPr lang="zh-CN" altLang="en-US" sz="1800" b="1" dirty="0">
                <a:solidFill>
                  <a:srgbClr val="1A605E"/>
                </a:solidFill>
                <a:latin typeface="微软雅黑" panose="020B0503020204020204" pitchFamily="34" charset="-122"/>
                <a:ea typeface="微软雅黑" panose="020B0503020204020204" pitchFamily="34" charset="-122"/>
              </a:rPr>
              <a:t>”； </a:t>
            </a:r>
            <a:endParaRPr lang="zh-CN" altLang="en-US" sz="1800" b="1" dirty="0">
              <a:solidFill>
                <a:srgbClr val="1A605E"/>
              </a:solidFill>
              <a:latin typeface="微软雅黑" panose="020B0503020204020204" pitchFamily="34" charset="-122"/>
              <a:ea typeface="微软雅黑" panose="020B0503020204020204" pitchFamily="34" charset="-122"/>
            </a:endParaRPr>
          </a:p>
          <a:p>
            <a:pPr marL="457200" indent="-457200" algn="just">
              <a:lnSpc>
                <a:spcPct val="150000"/>
              </a:lnSpc>
              <a:spcBef>
                <a:spcPts val="600"/>
              </a:spcBef>
              <a:spcAft>
                <a:spcPts val="600"/>
              </a:spcAft>
              <a:buFont typeface="Wingdings" panose="05000000000000000000" pitchFamily="2" charset="2"/>
              <a:buChar char="l"/>
            </a:pP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全面实施：</a:t>
            </a:r>
            <a:r>
              <a:rPr lang="zh-CN" altLang="en-US" sz="1800" b="1" dirty="0">
                <a:solidFill>
                  <a:srgbClr val="1A605E"/>
                </a:solidFill>
                <a:latin typeface="微软雅黑" panose="020B0503020204020204" pitchFamily="34" charset="-122"/>
                <a:ea typeface="微软雅黑" panose="020B0503020204020204" pitchFamily="34" charset="-122"/>
              </a:rPr>
              <a:t>科技部 国家统计局关于印发</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国家创新调查制度实施办法</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的通知（国科发创</a:t>
            </a:r>
            <a:r>
              <a:rPr lang="en-US" altLang="zh-CN" sz="1800" b="1" dirty="0">
                <a:solidFill>
                  <a:srgbClr val="1A605E"/>
                </a:solidFill>
                <a:latin typeface="微软雅黑" panose="020B0503020204020204" pitchFamily="34" charset="-122"/>
                <a:ea typeface="微软雅黑" panose="020B0503020204020204" pitchFamily="34" charset="-122"/>
              </a:rPr>
              <a:t>〔2017〕96</a:t>
            </a:r>
            <a:r>
              <a:rPr lang="zh-CN" altLang="en-US" sz="1800" b="1" dirty="0">
                <a:solidFill>
                  <a:srgbClr val="1A605E"/>
                </a:solidFill>
                <a:latin typeface="微软雅黑" panose="020B0503020204020204" pitchFamily="34" charset="-122"/>
                <a:ea typeface="微软雅黑" panose="020B0503020204020204" pitchFamily="34" charset="-122"/>
              </a:rPr>
              <a:t>号），会同有关部门加快推进国家创新调查制度工作，准确研判，深入分析，为实施创新驱动发展战略提供决策支撑。</a:t>
            </a:r>
            <a:endParaRPr lang="en-US" altLang="zh-CN" sz="1800" b="1" dirty="0">
              <a:solidFill>
                <a:srgbClr val="1A605E"/>
              </a:solidFill>
              <a:latin typeface="微软雅黑" panose="020B0503020204020204" pitchFamily="34" charset="-122"/>
              <a:ea typeface="微软雅黑" panose="020B0503020204020204" pitchFamily="34" charset="-122"/>
            </a:endParaRPr>
          </a:p>
          <a:p>
            <a:pPr marL="457200" indent="-457200" algn="just">
              <a:lnSpc>
                <a:spcPct val="150000"/>
              </a:lnSpc>
              <a:spcBef>
                <a:spcPts val="600"/>
              </a:spcBef>
              <a:spcAft>
                <a:spcPts val="600"/>
              </a:spcAft>
              <a:buFont typeface="Wingdings" panose="05000000000000000000" pitchFamily="2" charset="2"/>
              <a:buChar char="l"/>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部门分工：</a:t>
            </a:r>
            <a:r>
              <a:rPr lang="zh-CN" altLang="en-US" b="1" dirty="0">
                <a:solidFill>
                  <a:srgbClr val="1A605E"/>
                </a:solidFill>
                <a:latin typeface="微软雅黑" panose="020B0503020204020204" pitchFamily="34" charset="-122"/>
                <a:ea typeface="微软雅黑" panose="020B0503020204020204" pitchFamily="34" charset="-122"/>
              </a:rPr>
              <a:t>科技部、统计局牵头，发改委、教育部、财政部、中科院、发展研究中心等</a:t>
            </a:r>
            <a:r>
              <a:rPr lang="en-US" altLang="zh-CN" b="1" dirty="0">
                <a:solidFill>
                  <a:srgbClr val="1A605E"/>
                </a:solidFill>
                <a:latin typeface="微软雅黑" panose="020B0503020204020204" pitchFamily="34" charset="-122"/>
                <a:ea typeface="微软雅黑" panose="020B0503020204020204" pitchFamily="34" charset="-122"/>
              </a:rPr>
              <a:t>17</a:t>
            </a:r>
            <a:r>
              <a:rPr lang="zh-CN" altLang="en-US" b="1" dirty="0">
                <a:solidFill>
                  <a:srgbClr val="1A605E"/>
                </a:solidFill>
                <a:latin typeface="微软雅黑" panose="020B0503020204020204" pitchFamily="34" charset="-122"/>
                <a:ea typeface="微软雅黑" panose="020B0503020204020204" pitchFamily="34" charset="-122"/>
              </a:rPr>
              <a:t>部门参加。</a:t>
            </a: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a:xfrm>
            <a:off x="8800011" y="6077243"/>
            <a:ext cx="2743200" cy="365125"/>
          </a:xfrm>
        </p:spPr>
        <p:txBody>
          <a:bodyPr/>
          <a:lstStyle/>
          <a:p>
            <a:fld id="{E184265B-C5CB-4AC6-A826-41101DB627D4}" type="slidenum">
              <a:rPr lang="zh-CN" altLang="en-US" smtClean="0"/>
            </a:fld>
            <a:endParaRPr lang="zh-CN" altLang="en-US"/>
          </a:p>
        </p:txBody>
      </p:sp>
      <p:sp>
        <p:nvSpPr>
          <p:cNvPr id="8" name="文本框 7"/>
          <p:cNvSpPr txBox="1"/>
          <p:nvPr/>
        </p:nvSpPr>
        <p:spPr>
          <a:xfrm>
            <a:off x="568306" y="931865"/>
            <a:ext cx="11032160" cy="874407"/>
          </a:xfrm>
          <a:prstGeom prst="rect">
            <a:avLst/>
          </a:prstGeom>
          <a:noFill/>
        </p:spPr>
        <p:txBody>
          <a:bodyPr wrap="square">
            <a:spAutoFit/>
          </a:bodyPr>
          <a:lstStyle/>
          <a:p>
            <a:pPr marL="285750" lvl="0" indent="-285750" eaLnBrk="1" hangingPunct="1">
              <a:lnSpc>
                <a:spcPct val="150000"/>
              </a:lnSpc>
              <a:spcBef>
                <a:spcPct val="0"/>
              </a:spcBef>
              <a:buFont typeface="Wingdings" panose="05000000000000000000" pitchFamily="2" charset="2"/>
              <a:buChar char="p"/>
            </a:pPr>
            <a:r>
              <a:rPr lang="en-US" altLang="zh-CN" b="1" dirty="0">
                <a:latin typeface="微软雅黑" panose="020B0503020204020204" pitchFamily="34" charset="-122"/>
                <a:ea typeface="微软雅黑" panose="020B0503020204020204" pitchFamily="34" charset="-122"/>
              </a:rPr>
              <a:t> </a:t>
            </a:r>
            <a:r>
              <a:rPr lang="en-US" altLang="zh-CN" b="1" dirty="0">
                <a:solidFill>
                  <a:srgbClr val="1A605E"/>
                </a:solidFill>
                <a:latin typeface="微软雅黑" panose="020B0503020204020204" pitchFamily="34" charset="-122"/>
                <a:ea typeface="微软雅黑" panose="020B0503020204020204" pitchFamily="34" charset="-122"/>
              </a:rPr>
              <a:t>2012</a:t>
            </a:r>
            <a:r>
              <a:rPr lang="zh-CN" altLang="en-US" b="1" dirty="0">
                <a:solidFill>
                  <a:srgbClr val="1A605E"/>
                </a:solidFill>
                <a:latin typeface="微软雅黑" panose="020B0503020204020204" pitchFamily="34" charset="-122"/>
                <a:ea typeface="微软雅黑" panose="020B0503020204020204" pitchFamily="34" charset="-122"/>
              </a:rPr>
              <a:t>年创新大会前夕，习近平同志指出</a:t>
            </a:r>
            <a:r>
              <a:rPr lang="zh-CN" altLang="en-US" sz="1800" b="1" dirty="0">
                <a:latin typeface="微软雅黑" panose="020B0503020204020204" pitchFamily="34" charset="-122"/>
                <a:ea typeface="微软雅黑" panose="020B0503020204020204" pitchFamily="34" charset="-122"/>
              </a:rPr>
              <a:t>：建立符合国情的</a:t>
            </a:r>
            <a:r>
              <a:rPr lang="zh-CN" altLang="en-US" sz="1800" b="1" dirty="0">
                <a:solidFill>
                  <a:srgbClr val="FF0000"/>
                </a:solidFill>
                <a:latin typeface="微软雅黑" panose="020B0503020204020204" pitchFamily="34" charset="-122"/>
                <a:ea typeface="微软雅黑" panose="020B0503020204020204" pitchFamily="34" charset="-122"/>
              </a:rPr>
              <a:t>全国创新调查制度</a:t>
            </a:r>
            <a:r>
              <a:rPr lang="zh-CN" altLang="en-US" sz="1800" b="1" dirty="0">
                <a:latin typeface="微软雅黑" panose="020B0503020204020204" pitchFamily="34" charset="-122"/>
                <a:ea typeface="微软雅黑" panose="020B0503020204020204" pitchFamily="34" charset="-122"/>
              </a:rPr>
              <a:t>，准确测算科技创新对经济社会的贡献，并为制定政策提供依据。</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4708402" y="4794284"/>
            <a:ext cx="6743109" cy="1862048"/>
          </a:xfrm>
          <a:prstGeom prst="rect">
            <a:avLst/>
          </a:prstGeom>
        </p:spPr>
        <p:txBody>
          <a:bodyPr wrap="square">
            <a:spAutoFit/>
          </a:bodyPr>
          <a:lstStyle/>
          <a:p>
            <a:pPr algn="ctr"/>
            <a:r>
              <a:rPr lang="en-US" altLang="zh-CN" sz="11500" b="1"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THANKS</a:t>
            </a:r>
            <a:endParaRPr lang="zh-CN" altLang="en-US" sz="11500" b="1"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582706" y="539936"/>
            <a:ext cx="9379536" cy="925794"/>
          </a:xfrm>
        </p:spPr>
        <p:txBody>
          <a:bodyPr>
            <a:normAutofit/>
          </a:bodyPr>
          <a:lstStyle/>
          <a:p>
            <a:r>
              <a:rPr lang="zh-CN" altLang="en-US" sz="4000" b="1" dirty="0">
                <a:solidFill>
                  <a:schemeClr val="accent4">
                    <a:lumMod val="75000"/>
                  </a:schemeClr>
                </a:solidFill>
                <a:latin typeface="黑体" panose="02010609060101010101" pitchFamily="49" charset="-122"/>
                <a:ea typeface="黑体" panose="02010609060101010101" pitchFamily="49" charset="-122"/>
              </a:rPr>
              <a:t>填报咨询联系方式</a:t>
            </a:r>
            <a:endParaRPr lang="zh-CN" altLang="en-US" sz="4000" b="1" dirty="0">
              <a:solidFill>
                <a:schemeClr val="accent4">
                  <a:lumMod val="75000"/>
                </a:schemeClr>
              </a:solidFill>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7" name="文本框 6"/>
          <p:cNvSpPr txBox="1"/>
          <p:nvPr/>
        </p:nvSpPr>
        <p:spPr>
          <a:xfrm>
            <a:off x="821271" y="1761475"/>
            <a:ext cx="7774262" cy="1938992"/>
          </a:xfrm>
          <a:prstGeom prst="rect">
            <a:avLst/>
          </a:prstGeom>
          <a:noFill/>
        </p:spPr>
        <p:txBody>
          <a:bodyPr wrap="square" lIns="91440" tIns="45720" rIns="91440" bIns="45720">
            <a:spAutoFit/>
          </a:bodyPr>
          <a:lstStyle/>
          <a:p>
            <a:pPr marL="342900" indent="-342900">
              <a:lnSpc>
                <a:spcPct val="150000"/>
              </a:lnSpc>
              <a:buFont typeface="Arial" panose="020B0604020202020204" pitchFamily="34" charset="0"/>
              <a:buChar char="•"/>
              <a:defRPr/>
            </a:pPr>
            <a:r>
              <a:rPr lang="zh-CN" altLang="en-US" sz="2000" b="1" dirty="0">
                <a:solidFill>
                  <a:srgbClr val="1A605E"/>
                </a:solidFill>
                <a:latin typeface="微软雅黑" panose="020B0503020204020204" pitchFamily="34" charset="-122"/>
                <a:ea typeface="微软雅黑" panose="020B0503020204020204" pitchFamily="34" charset="-122"/>
              </a:rPr>
              <a:t>填报咨询：</a:t>
            </a:r>
            <a:r>
              <a:rPr lang="zh-CN" altLang="en-US" sz="2000" dirty="0">
                <a:solidFill>
                  <a:srgbClr val="1A605E"/>
                </a:solidFill>
                <a:latin typeface="微软雅黑" panose="020B0503020204020204" pitchFamily="34" charset="-122"/>
                <a:ea typeface="微软雅黑" panose="020B0503020204020204" pitchFamily="34" charset="-122"/>
              </a:rPr>
              <a:t>中国教育科学研究院</a:t>
            </a:r>
            <a:r>
              <a:rPr lang="en-US" altLang="zh-CN" sz="2000" dirty="0">
                <a:solidFill>
                  <a:srgbClr val="1A605E"/>
                </a:solidFill>
                <a:latin typeface="微软雅黑" panose="020B0503020204020204" pitchFamily="34" charset="-122"/>
                <a:ea typeface="微软雅黑" panose="020B0503020204020204" pitchFamily="34" charset="-122"/>
              </a:rPr>
              <a:t>   </a:t>
            </a:r>
            <a:r>
              <a:rPr lang="zh-CN" altLang="en-US" sz="2000" dirty="0">
                <a:solidFill>
                  <a:srgbClr val="1A605E"/>
                </a:solidFill>
                <a:latin typeface="微软雅黑" panose="020B0503020204020204" pitchFamily="34" charset="-122"/>
                <a:ea typeface="微软雅黑" panose="020B0503020204020204" pitchFamily="34" charset="-122"/>
              </a:rPr>
              <a:t>王   纾   </a:t>
            </a:r>
            <a:r>
              <a:rPr lang="en-US" altLang="zh-CN" sz="2000" dirty="0">
                <a:solidFill>
                  <a:srgbClr val="1A605E"/>
                </a:solidFill>
                <a:latin typeface="微软雅黑" panose="020B0503020204020204" pitchFamily="34" charset="-122"/>
                <a:ea typeface="微软雅黑" panose="020B0503020204020204" pitchFamily="34" charset="-122"/>
              </a:rPr>
              <a:t>010-62003957</a:t>
            </a:r>
            <a:endParaRPr lang="en-US" altLang="zh-CN" sz="2000" dirty="0">
              <a:solidFill>
                <a:srgbClr val="1A605E"/>
              </a:solidFill>
              <a:latin typeface="微软雅黑" panose="020B0503020204020204" pitchFamily="34" charset="-122"/>
              <a:ea typeface="微软雅黑" panose="020B0503020204020204" pitchFamily="34" charset="-122"/>
            </a:endParaRPr>
          </a:p>
          <a:p>
            <a:pPr>
              <a:lnSpc>
                <a:spcPct val="150000"/>
              </a:lnSpc>
              <a:defRPr/>
            </a:pPr>
            <a:r>
              <a:rPr lang="en-US" altLang="zh-CN" sz="2000" dirty="0">
                <a:solidFill>
                  <a:srgbClr val="1A605E"/>
                </a:solidFill>
                <a:latin typeface="微软雅黑" panose="020B0503020204020204" pitchFamily="34" charset="-122"/>
                <a:ea typeface="微软雅黑" panose="020B0503020204020204" pitchFamily="34" charset="-122"/>
              </a:rPr>
              <a:t>                     </a:t>
            </a:r>
            <a:r>
              <a:rPr lang="zh-CN" altLang="en-US" sz="2000" dirty="0">
                <a:solidFill>
                  <a:srgbClr val="1A605E"/>
                </a:solidFill>
                <a:latin typeface="微软雅黑" panose="020B0503020204020204" pitchFamily="34" charset="-122"/>
                <a:ea typeface="微软雅黑" panose="020B0503020204020204" pitchFamily="34" charset="-122"/>
              </a:rPr>
              <a:t>中国教育科学研究院   杜云英   </a:t>
            </a:r>
            <a:r>
              <a:rPr lang="en-US" altLang="zh-CN" sz="2000" dirty="0">
                <a:solidFill>
                  <a:srgbClr val="1A605E"/>
                </a:solidFill>
                <a:latin typeface="微软雅黑" panose="020B0503020204020204" pitchFamily="34" charset="-122"/>
                <a:ea typeface="微软雅黑" panose="020B0503020204020204" pitchFamily="34" charset="-122"/>
              </a:rPr>
              <a:t>010-62003797</a:t>
            </a:r>
            <a:endParaRPr lang="en-US" altLang="zh-CN" sz="2000" dirty="0">
              <a:solidFill>
                <a:srgbClr val="1A605E"/>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defRPr/>
            </a:pPr>
            <a:r>
              <a:rPr lang="zh-CN" altLang="en-US" sz="2000" b="1" dirty="0">
                <a:solidFill>
                  <a:srgbClr val="1A605E"/>
                </a:solidFill>
                <a:latin typeface="微软雅黑" panose="020B0503020204020204" pitchFamily="34" charset="-122"/>
                <a:ea typeface="微软雅黑" panose="020B0503020204020204" pitchFamily="34" charset="-122"/>
              </a:rPr>
              <a:t>技术支持：</a:t>
            </a:r>
            <a:r>
              <a:rPr lang="zh-CN" altLang="en-US" sz="2000" dirty="0">
                <a:solidFill>
                  <a:srgbClr val="1A605E"/>
                </a:solidFill>
                <a:latin typeface="微软雅黑" panose="020B0503020204020204" pitchFamily="34" charset="-122"/>
                <a:ea typeface="微软雅黑" panose="020B0503020204020204" pitchFamily="34" charset="-122"/>
              </a:rPr>
              <a:t>王树娟 </a:t>
            </a:r>
            <a:r>
              <a:rPr lang="en-US" altLang="zh-CN" sz="2000" dirty="0">
                <a:solidFill>
                  <a:srgbClr val="1A605E"/>
                </a:solidFill>
                <a:latin typeface="微软雅黑" panose="020B0503020204020204" pitchFamily="34" charset="-122"/>
                <a:ea typeface="微软雅黑" panose="020B0503020204020204" pitchFamily="34" charset="-122"/>
              </a:rPr>
              <a:t>16647450549</a:t>
            </a:r>
            <a:endParaRPr lang="en-US" altLang="zh-CN" sz="2000" dirty="0">
              <a:solidFill>
                <a:srgbClr val="1A605E"/>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defRPr/>
            </a:pPr>
            <a:r>
              <a:rPr lang="zh-CN" altLang="en-US" sz="2000" b="1" dirty="0">
                <a:solidFill>
                  <a:srgbClr val="1A605E"/>
                </a:solidFill>
                <a:latin typeface="微软雅黑" panose="020B0503020204020204" pitchFamily="34" charset="-122"/>
                <a:ea typeface="微软雅黑" panose="020B0503020204020204" pitchFamily="34" charset="-122"/>
              </a:rPr>
              <a:t>政策咨询：</a:t>
            </a:r>
            <a:r>
              <a:rPr lang="zh-CN" altLang="en-US" sz="2000" dirty="0">
                <a:solidFill>
                  <a:srgbClr val="1A605E"/>
                </a:solidFill>
                <a:latin typeface="微软雅黑" panose="020B0503020204020204" pitchFamily="34" charset="-122"/>
                <a:ea typeface="微软雅黑" panose="020B0503020204020204" pitchFamily="34" charset="-122"/>
              </a:rPr>
              <a:t>教育部科学技术与信息化司  王骁  </a:t>
            </a:r>
            <a:r>
              <a:rPr lang="en-US" altLang="zh-CN" sz="2000" dirty="0">
                <a:solidFill>
                  <a:srgbClr val="1A605E"/>
                </a:solidFill>
                <a:latin typeface="微软雅黑" panose="020B0503020204020204" pitchFamily="34" charset="-122"/>
                <a:ea typeface="微软雅黑" panose="020B0503020204020204" pitchFamily="34" charset="-122"/>
              </a:rPr>
              <a:t>010-66096298</a:t>
            </a:r>
            <a:endParaRPr lang="en-US" altLang="zh-CN" sz="2000" dirty="0">
              <a:solidFill>
                <a:srgbClr val="1A605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9938" name="灯片编号占位符 1"/>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9945" name="圆角矩形 7"/>
          <p:cNvSpPr/>
          <p:nvPr/>
        </p:nvSpPr>
        <p:spPr>
          <a:xfrm>
            <a:off x="722312" y="1524426"/>
            <a:ext cx="10883900" cy="4465638"/>
          </a:xfrm>
          <a:prstGeom prst="roundRect">
            <a:avLst>
              <a:gd name="adj" fmla="val 9083"/>
            </a:avLst>
          </a:prstGeom>
          <a:noFill/>
          <a:ln w="12700" cap="flat" cmpd="sng">
            <a:solidFill>
              <a:srgbClr val="ADBACA"/>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39946" name="圆角矩形 11"/>
          <p:cNvSpPr/>
          <p:nvPr/>
        </p:nvSpPr>
        <p:spPr>
          <a:xfrm>
            <a:off x="2459037" y="1291064"/>
            <a:ext cx="7575550" cy="461962"/>
          </a:xfrm>
          <a:prstGeom prst="roundRect">
            <a:avLst>
              <a:gd name="adj" fmla="val 16667"/>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2400" b="1" dirty="0">
                <a:solidFill>
                  <a:srgbClr val="FFFFFF"/>
                </a:solidFill>
                <a:latin typeface="微软雅黑" panose="020B0503020204020204" pitchFamily="34" charset="-122"/>
                <a:ea typeface="微软雅黑" panose="020B0503020204020204" pitchFamily="34" charset="-122"/>
              </a:rPr>
              <a:t>调查对象及调查内容示意图</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nvGrpSpPr>
          <p:cNvPr id="39947" name="组合 12"/>
          <p:cNvGrpSpPr/>
          <p:nvPr/>
        </p:nvGrpSpPr>
        <p:grpSpPr>
          <a:xfrm>
            <a:off x="838200" y="1579989"/>
            <a:ext cx="10652125" cy="4846865"/>
            <a:chOff x="989189" y="2085181"/>
            <a:chExt cx="10653636" cy="4591972"/>
          </a:xfrm>
        </p:grpSpPr>
        <p:sp>
          <p:nvSpPr>
            <p:cNvPr id="39949" name="圆角矩形 7"/>
            <p:cNvSpPr/>
            <p:nvPr/>
          </p:nvSpPr>
          <p:spPr>
            <a:xfrm>
              <a:off x="989189" y="2347738"/>
              <a:ext cx="2743201" cy="4007907"/>
            </a:xfrm>
            <a:prstGeom prst="roundRect">
              <a:avLst>
                <a:gd name="adj" fmla="val 9083"/>
              </a:avLst>
            </a:prstGeom>
            <a:solidFill>
              <a:srgbClr val="00B0F0">
                <a:alpha val="18823"/>
              </a:srgbClr>
            </a:solidFill>
            <a:ln w="12700" cap="flat" cmpd="sng">
              <a:solidFill>
                <a:srgbClr val="ADBACA"/>
              </a:solidFill>
              <a:prstDash val="dash"/>
              <a:headEnd type="none" w="med" len="med"/>
              <a:tailEnd type="none" w="med" len="med"/>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已有统计内容</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en-US" altLang="zh-CN" sz="700" b="1" dirty="0">
                  <a:solidFill>
                    <a:srgbClr val="000000"/>
                  </a:solidFill>
                  <a:latin typeface="微软雅黑" panose="020B0503020204020204" pitchFamily="34" charset="-122"/>
                  <a:ea typeface="微软雅黑" panose="020B0503020204020204" pitchFamily="34" charset="-122"/>
                </a:rPr>
                <a:t> </a:t>
              </a:r>
              <a:endParaRPr lang="en-US" altLang="zh-CN" sz="7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高校、研究机构：</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rgbClr val="000000"/>
                  </a:solidFill>
                  <a:latin typeface="微软雅黑" panose="020B0503020204020204" pitchFamily="34" charset="-122"/>
                  <a:ea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rPr>
                <a:t>R&amp;D</a:t>
              </a:r>
              <a:r>
                <a:rPr lang="zh-CN" altLang="en-US" sz="1400" dirty="0">
                  <a:solidFill>
                    <a:srgbClr val="000000"/>
                  </a:solidFill>
                  <a:latin typeface="微软雅黑" panose="020B0503020204020204" pitchFamily="34" charset="-122"/>
                  <a:ea typeface="微软雅黑" panose="020B0503020204020204" pitchFamily="34" charset="-122"/>
                </a:rPr>
                <a:t>人员</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R&amp;D</a:t>
              </a:r>
              <a:r>
                <a:rPr lang="zh-CN" altLang="en-US" sz="1400" dirty="0">
                  <a:solidFill>
                    <a:srgbClr val="000000"/>
                  </a:solidFill>
                  <a:latin typeface="微软雅黑" panose="020B0503020204020204" pitchFamily="34" charset="-122"/>
                  <a:ea typeface="微软雅黑" panose="020B0503020204020204" pitchFamily="34" charset="-122"/>
                </a:rPr>
                <a:t>经费</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R&amp;D</a:t>
              </a:r>
              <a:r>
                <a:rPr lang="zh-CN" altLang="en-US" sz="1400" dirty="0">
                  <a:solidFill>
                    <a:srgbClr val="000000"/>
                  </a:solidFill>
                  <a:latin typeface="微软雅黑" panose="020B0503020204020204" pitchFamily="34" charset="-122"/>
                  <a:ea typeface="微软雅黑" panose="020B0503020204020204" pitchFamily="34" charset="-122"/>
                </a:rPr>
                <a:t>课题</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科技活动产出</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企业：</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R&amp;D</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人员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R&amp;D</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经费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企业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R&amp;D</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项目</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企业办研发机构</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专利及非专利技术</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新产品开发和生产</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技术获取和技术改造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创新创业服务机构和基地：</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基础设施建设情况</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企业生产经营情况</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服务和运行情况</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9950" name="组合 5"/>
            <p:cNvGrpSpPr/>
            <p:nvPr/>
          </p:nvGrpSpPr>
          <p:grpSpPr>
            <a:xfrm>
              <a:off x="3905664" y="2085181"/>
              <a:ext cx="4929931" cy="1495334"/>
              <a:chOff x="3905664" y="2085181"/>
              <a:chExt cx="4929931" cy="1495334"/>
            </a:xfrm>
          </p:grpSpPr>
          <p:grpSp>
            <p:nvGrpSpPr>
              <p:cNvPr id="39978" name="组合 4"/>
              <p:cNvGrpSpPr/>
              <p:nvPr/>
            </p:nvGrpSpPr>
            <p:grpSpPr>
              <a:xfrm>
                <a:off x="3905664" y="2085181"/>
                <a:ext cx="2330715" cy="1495334"/>
                <a:chOff x="3905664" y="2189685"/>
                <a:chExt cx="2330715" cy="1495334"/>
              </a:xfrm>
            </p:grpSpPr>
            <p:sp>
              <p:nvSpPr>
                <p:cNvPr id="39985"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86" name="组合 2"/>
                <p:cNvGrpSpPr/>
                <p:nvPr/>
              </p:nvGrpSpPr>
              <p:grpSpPr>
                <a:xfrm>
                  <a:off x="3952431" y="2189685"/>
                  <a:ext cx="2237180" cy="1495334"/>
                  <a:chOff x="4398750" y="2385630"/>
                  <a:chExt cx="2237180" cy="1495334"/>
                </a:xfrm>
              </p:grpSpPr>
              <p:sp>
                <p:nvSpPr>
                  <p:cNvPr id="39987" name="圆角矩形 7"/>
                  <p:cNvSpPr/>
                  <p:nvPr/>
                </p:nvSpPr>
                <p:spPr>
                  <a:xfrm>
                    <a:off x="4398750" y="2941505"/>
                    <a:ext cx="1031047" cy="461962"/>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高等学校</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9988" name="左大括号 1"/>
                  <p:cNvSpPr/>
                  <p:nvPr/>
                </p:nvSpPr>
                <p:spPr>
                  <a:xfrm>
                    <a:off x="5362222" y="2703822"/>
                    <a:ext cx="237541" cy="937329"/>
                  </a:xfrm>
                  <a:prstGeom prst="leftBrace">
                    <a:avLst>
                      <a:gd name="adj1" fmla="val 833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89" name="圆角矩形 7"/>
                  <p:cNvSpPr/>
                  <p:nvPr/>
                </p:nvSpPr>
                <p:spPr>
                  <a:xfrm>
                    <a:off x="5425864" y="2385630"/>
                    <a:ext cx="1210066"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本科院校</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高职专科</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grpSp>
          <p:grpSp>
            <p:nvGrpSpPr>
              <p:cNvPr id="39979" name="组合 62"/>
              <p:cNvGrpSpPr/>
              <p:nvPr/>
            </p:nvGrpSpPr>
            <p:grpSpPr>
              <a:xfrm>
                <a:off x="6441237" y="2085181"/>
                <a:ext cx="2394358" cy="1495334"/>
                <a:chOff x="3905664" y="2189685"/>
                <a:chExt cx="2394358" cy="1495334"/>
              </a:xfrm>
            </p:grpSpPr>
            <p:sp>
              <p:nvSpPr>
                <p:cNvPr id="39980"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81" name="组合 64"/>
                <p:cNvGrpSpPr/>
                <p:nvPr/>
              </p:nvGrpSpPr>
              <p:grpSpPr>
                <a:xfrm>
                  <a:off x="3952431" y="2189685"/>
                  <a:ext cx="2347591" cy="1495334"/>
                  <a:chOff x="4398750" y="2385630"/>
                  <a:chExt cx="2347591" cy="1495334"/>
                </a:xfrm>
              </p:grpSpPr>
              <p:sp>
                <p:nvSpPr>
                  <p:cNvPr id="39982" name="圆角矩形 7"/>
                  <p:cNvSpPr/>
                  <p:nvPr/>
                </p:nvSpPr>
                <p:spPr>
                  <a:xfrm>
                    <a:off x="4398750" y="2941505"/>
                    <a:ext cx="1031047" cy="461962"/>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研究机构</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983" name="左大括号 66"/>
                  <p:cNvSpPr/>
                  <p:nvPr/>
                </p:nvSpPr>
                <p:spPr>
                  <a:xfrm>
                    <a:off x="5362222" y="2703822"/>
                    <a:ext cx="237541" cy="937329"/>
                  </a:xfrm>
                  <a:prstGeom prst="leftBrace">
                    <a:avLst>
                      <a:gd name="adj1" fmla="val 833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84" name="圆角矩形 7"/>
                  <p:cNvSpPr/>
                  <p:nvPr/>
                </p:nvSpPr>
                <p:spPr>
                  <a:xfrm>
                    <a:off x="5425864" y="2385630"/>
                    <a:ext cx="1320477"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中央部门属</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地方部门属</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grpSp>
          <p:nvGrpSpPr>
            <p:cNvPr id="39951" name="组合 6"/>
            <p:cNvGrpSpPr/>
            <p:nvPr/>
          </p:nvGrpSpPr>
          <p:grpSpPr>
            <a:xfrm>
              <a:off x="3905664" y="5152289"/>
              <a:ext cx="5131003" cy="1524864"/>
              <a:chOff x="3905664" y="5152289"/>
              <a:chExt cx="5131003" cy="1524864"/>
            </a:xfrm>
          </p:grpSpPr>
          <p:grpSp>
            <p:nvGrpSpPr>
              <p:cNvPr id="39966" name="组合 68"/>
              <p:cNvGrpSpPr/>
              <p:nvPr/>
            </p:nvGrpSpPr>
            <p:grpSpPr>
              <a:xfrm>
                <a:off x="3905664" y="5152289"/>
                <a:ext cx="2569926" cy="1495334"/>
                <a:chOff x="3905664" y="2238533"/>
                <a:chExt cx="2569926" cy="1495334"/>
              </a:xfrm>
            </p:grpSpPr>
            <p:sp>
              <p:nvSpPr>
                <p:cNvPr id="39973"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chemeClr val="bg1">
                        <a:lumMod val="50000"/>
                      </a:schemeClr>
                    </a:solidFill>
                  </a:endParaRPr>
                </a:p>
              </p:txBody>
            </p:sp>
            <p:grpSp>
              <p:nvGrpSpPr>
                <p:cNvPr id="39974" name="组合 70"/>
                <p:cNvGrpSpPr/>
                <p:nvPr/>
              </p:nvGrpSpPr>
              <p:grpSpPr>
                <a:xfrm>
                  <a:off x="3952431" y="2238533"/>
                  <a:ext cx="2523159" cy="1495334"/>
                  <a:chOff x="4398750" y="2434478"/>
                  <a:chExt cx="2523159" cy="1495334"/>
                </a:xfrm>
              </p:grpSpPr>
              <p:sp>
                <p:nvSpPr>
                  <p:cNvPr id="39975" name="圆角矩形 7"/>
                  <p:cNvSpPr/>
                  <p:nvPr/>
                </p:nvSpPr>
                <p:spPr>
                  <a:xfrm>
                    <a:off x="4398750" y="2941505"/>
                    <a:ext cx="1031047" cy="461962"/>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创新创业</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服务机构</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976" name="左大括号 72"/>
                  <p:cNvSpPr/>
                  <p:nvPr/>
                </p:nvSpPr>
                <p:spPr>
                  <a:xfrm>
                    <a:off x="5362222" y="2703822"/>
                    <a:ext cx="237541" cy="937329"/>
                  </a:xfrm>
                  <a:prstGeom prst="leftBrace">
                    <a:avLst>
                      <a:gd name="adj1" fmla="val 8330"/>
                      <a:gd name="adj2" fmla="val 50000"/>
                    </a:avLst>
                  </a:prstGeom>
                  <a:noFill/>
                  <a:ln w="9525" cap="flat" cmpd="sng">
                    <a:solidFill>
                      <a:schemeClr val="bg1">
                        <a:lumMod val="50000"/>
                      </a:schemeClr>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77" name="圆角矩形 7"/>
                  <p:cNvSpPr/>
                  <p:nvPr/>
                </p:nvSpPr>
                <p:spPr>
                  <a:xfrm>
                    <a:off x="5491800" y="2434478"/>
                    <a:ext cx="1430109"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生产力中心</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大学科技园</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孵化器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众创空间</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ts val="6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9967" name="组合 74"/>
              <p:cNvGrpSpPr/>
              <p:nvPr/>
            </p:nvGrpSpPr>
            <p:grpSpPr>
              <a:xfrm>
                <a:off x="6441237" y="5181819"/>
                <a:ext cx="2595430" cy="1495334"/>
                <a:chOff x="3905664" y="2268063"/>
                <a:chExt cx="2595430" cy="1495334"/>
              </a:xfrm>
            </p:grpSpPr>
            <p:sp>
              <p:nvSpPr>
                <p:cNvPr id="39968"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69" name="组合 76"/>
                <p:cNvGrpSpPr/>
                <p:nvPr/>
              </p:nvGrpSpPr>
              <p:grpSpPr>
                <a:xfrm>
                  <a:off x="3952431" y="2268063"/>
                  <a:ext cx="2548663" cy="1495334"/>
                  <a:chOff x="4398750" y="2464008"/>
                  <a:chExt cx="2548663" cy="1495334"/>
                </a:xfrm>
              </p:grpSpPr>
              <p:sp>
                <p:nvSpPr>
                  <p:cNvPr id="39970" name="圆角矩形 7"/>
                  <p:cNvSpPr/>
                  <p:nvPr/>
                </p:nvSpPr>
                <p:spPr>
                  <a:xfrm>
                    <a:off x="4398750" y="2812102"/>
                    <a:ext cx="1031047" cy="71554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科研及产业化</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基地</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971" name="左大括号 78"/>
                  <p:cNvSpPr/>
                  <p:nvPr/>
                </p:nvSpPr>
                <p:spPr>
                  <a:xfrm>
                    <a:off x="5362222" y="2703822"/>
                    <a:ext cx="237541" cy="937329"/>
                  </a:xfrm>
                  <a:prstGeom prst="leftBrace">
                    <a:avLst>
                      <a:gd name="adj1" fmla="val 8330"/>
                      <a:gd name="adj2" fmla="val 50000"/>
                    </a:avLst>
                  </a:prstGeom>
                  <a:noFill/>
                  <a:ln w="9525" cap="flat" cmpd="sng">
                    <a:solidFill>
                      <a:schemeClr val="bg1">
                        <a:lumMod val="50000"/>
                      </a:schemeClr>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72" name="圆角矩形 7"/>
                  <p:cNvSpPr/>
                  <p:nvPr/>
                </p:nvSpPr>
                <p:spPr>
                  <a:xfrm>
                    <a:off x="5517305" y="2464008"/>
                    <a:ext cx="1430108"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8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重点实验室</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工程中心</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国家高新区</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农业科技园区</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可持续实验区</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grpSp>
          <p:nvGrpSpPr>
            <p:cNvPr id="39952" name="组合 9"/>
            <p:cNvGrpSpPr/>
            <p:nvPr/>
          </p:nvGrpSpPr>
          <p:grpSpPr>
            <a:xfrm>
              <a:off x="3915391" y="3426263"/>
              <a:ext cx="4856561" cy="1746109"/>
              <a:chOff x="3915391" y="3495713"/>
              <a:chExt cx="4856561" cy="1746109"/>
            </a:xfrm>
          </p:grpSpPr>
          <p:sp>
            <p:nvSpPr>
              <p:cNvPr id="39958" name="圆角矩形 7"/>
              <p:cNvSpPr/>
              <p:nvPr/>
            </p:nvSpPr>
            <p:spPr>
              <a:xfrm>
                <a:off x="3915391" y="3613660"/>
                <a:ext cx="4856561" cy="1628162"/>
              </a:xfrm>
              <a:prstGeom prst="roundRect">
                <a:avLst>
                  <a:gd name="adj" fmla="val 9083"/>
                </a:avLst>
              </a:prstGeom>
              <a:solidFill>
                <a:srgbClr val="FF66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chemeClr val="bg1">
                      <a:lumMod val="50000"/>
                    </a:schemeClr>
                  </a:solidFill>
                </a:endParaRPr>
              </a:p>
            </p:txBody>
          </p:sp>
          <p:sp>
            <p:nvSpPr>
              <p:cNvPr id="39959" name="圆角矩形 7"/>
              <p:cNvSpPr/>
              <p:nvPr/>
            </p:nvSpPr>
            <p:spPr>
              <a:xfrm>
                <a:off x="5269464" y="3495713"/>
                <a:ext cx="2148415" cy="733208"/>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3200" b="1" dirty="0">
                    <a:solidFill>
                      <a:schemeClr val="bg1">
                        <a:lumMod val="50000"/>
                      </a:schemeClr>
                    </a:solidFill>
                    <a:latin typeface="微软雅黑" panose="020B0503020204020204" pitchFamily="34" charset="-122"/>
                    <a:ea typeface="微软雅黑" panose="020B0503020204020204" pitchFamily="34" charset="-122"/>
                  </a:rPr>
                  <a:t>企  业</a:t>
                </a:r>
                <a:endParaRPr lang="en-US" altLang="zh-CN" sz="3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960" name="左大括号 84"/>
              <p:cNvSpPr/>
              <p:nvPr/>
            </p:nvSpPr>
            <p:spPr>
              <a:xfrm rot="5400000">
                <a:off x="6111828" y="2076803"/>
                <a:ext cx="463687" cy="4245429"/>
              </a:xfrm>
              <a:prstGeom prst="leftBrace">
                <a:avLst>
                  <a:gd name="adj1" fmla="val 8350"/>
                  <a:gd name="adj2" fmla="val 50000"/>
                </a:avLst>
              </a:prstGeom>
              <a:noFill/>
              <a:ln w="9525" cap="flat" cmpd="sng">
                <a:solidFill>
                  <a:schemeClr val="bg1">
                    <a:lumMod val="50000"/>
                  </a:schemeClr>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61" name="圆角矩形 7"/>
              <p:cNvSpPr/>
              <p:nvPr/>
            </p:nvSpPr>
            <p:spPr>
              <a:xfrm>
                <a:off x="4533881" y="4212801"/>
                <a:ext cx="1136902" cy="958786"/>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农业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工业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服务业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962" name="圆角矩形 7"/>
              <p:cNvSpPr/>
              <p:nvPr/>
            </p:nvSpPr>
            <p:spPr>
              <a:xfrm>
                <a:off x="5593514" y="4212801"/>
                <a:ext cx="1500315" cy="958786"/>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传统产业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高技术产业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战略新兴产业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963" name="圆角矩形 7"/>
              <p:cNvSpPr/>
              <p:nvPr/>
            </p:nvSpPr>
            <p:spPr>
              <a:xfrm>
                <a:off x="7044975" y="4212801"/>
                <a:ext cx="1500315" cy="958786"/>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规模以上企业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大中型企业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小微企业</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9964" name="直接连接符 8"/>
              <p:cNvCxnSpPr/>
              <p:nvPr/>
            </p:nvCxnSpPr>
            <p:spPr>
              <a:xfrm>
                <a:off x="5463252" y="4261644"/>
                <a:ext cx="0" cy="920175"/>
              </a:xfrm>
              <a:prstGeom prst="line">
                <a:avLst/>
              </a:prstGeom>
              <a:ln w="9525" cap="flat" cmpd="sng">
                <a:solidFill>
                  <a:schemeClr val="tx1"/>
                </a:solidFill>
                <a:prstDash val="dash"/>
                <a:headEnd type="none" w="med" len="med"/>
                <a:tailEnd type="none" w="med" len="med"/>
              </a:ln>
            </p:spPr>
          </p:cxnSp>
          <p:cxnSp>
            <p:nvCxnSpPr>
              <p:cNvPr id="39965" name="直接连接符 89"/>
              <p:cNvCxnSpPr/>
              <p:nvPr/>
            </p:nvCxnSpPr>
            <p:spPr>
              <a:xfrm>
                <a:off x="7044975" y="4261644"/>
                <a:ext cx="0" cy="920175"/>
              </a:xfrm>
              <a:prstGeom prst="line">
                <a:avLst/>
              </a:prstGeom>
              <a:ln w="9525" cap="flat" cmpd="sng">
                <a:solidFill>
                  <a:schemeClr val="tx1"/>
                </a:solidFill>
                <a:prstDash val="dash"/>
                <a:headEnd type="none" w="med" len="med"/>
                <a:tailEnd type="none" w="med" len="med"/>
              </a:ln>
            </p:spPr>
          </p:cxnSp>
        </p:grpSp>
        <p:sp>
          <p:nvSpPr>
            <p:cNvPr id="39953" name="箭头: 下 10"/>
            <p:cNvSpPr/>
            <p:nvPr/>
          </p:nvSpPr>
          <p:spPr>
            <a:xfrm>
              <a:off x="4700583" y="3267234"/>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4" name="箭头: 下 90"/>
            <p:cNvSpPr/>
            <p:nvPr/>
          </p:nvSpPr>
          <p:spPr>
            <a:xfrm>
              <a:off x="7139537" y="3267234"/>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5" name="箭头: 下 91"/>
            <p:cNvSpPr/>
            <p:nvPr/>
          </p:nvSpPr>
          <p:spPr>
            <a:xfrm rot="10800000">
              <a:off x="4773311" y="5099543"/>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6" name="箭头: 下 92"/>
            <p:cNvSpPr/>
            <p:nvPr/>
          </p:nvSpPr>
          <p:spPr>
            <a:xfrm rot="10800000">
              <a:off x="7212265" y="5099543"/>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7" name="圆角矩形 7"/>
            <p:cNvSpPr/>
            <p:nvPr/>
          </p:nvSpPr>
          <p:spPr>
            <a:xfrm>
              <a:off x="8899871" y="2354382"/>
              <a:ext cx="2742954" cy="4035476"/>
            </a:xfrm>
            <a:prstGeom prst="roundRect">
              <a:avLst>
                <a:gd name="adj" fmla="val 9083"/>
              </a:avLst>
            </a:prstGeom>
            <a:solidFill>
              <a:srgbClr val="00B0F0">
                <a:alpha val="18823"/>
              </a:srgbClr>
            </a:solidFill>
            <a:ln w="12700" cap="flat" cmpd="sng">
              <a:solidFill>
                <a:srgbClr val="ADBACA"/>
              </a:solidFill>
              <a:prstDash val="dash"/>
              <a:headEnd type="none" w="med" len="med"/>
              <a:tailEnd type="none" w="med" len="med"/>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新增调查内容</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en-US" altLang="zh-CN" sz="700" b="1" dirty="0">
                  <a:solidFill>
                    <a:srgbClr val="000000"/>
                  </a:solidFill>
                  <a:latin typeface="微软雅黑" panose="020B0503020204020204" pitchFamily="34" charset="-122"/>
                  <a:ea typeface="微软雅黑" panose="020B0503020204020204" pitchFamily="34" charset="-122"/>
                </a:rPr>
                <a:t> </a:t>
              </a:r>
              <a:endParaRPr lang="en-US" altLang="zh-CN" sz="7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高校、研究机构：</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rgbClr val="000000"/>
                  </a:solidFill>
                  <a:latin typeface="微软雅黑" panose="020B0503020204020204" pitchFamily="34" charset="-122"/>
                  <a:ea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产学研合作创新</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创新人才培养</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科技成果转化</a:t>
              </a:r>
              <a:r>
                <a:rPr lang="en-US" altLang="zh-CN" sz="1400" dirty="0">
                  <a:solidFill>
                    <a:srgbClr val="000000"/>
                  </a:solidFill>
                  <a:latin typeface="微软雅黑" panose="020B0503020204020204" pitchFamily="34" charset="-122"/>
                  <a:ea typeface="微软雅黑" panose="020B0503020204020204" pitchFamily="34" charset="-122"/>
                </a:rPr>
                <a:t>        </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企业：</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产品创新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工艺创新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营销创新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组织创新</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创新的障碍与困难</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创新政策响应</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创新中介和基地：</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融资服务</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专业技术服务</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商业服务</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政策咨询</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资源开放与共享</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200" dirty="0">
                  <a:solidFill>
                    <a:srgbClr val="000000"/>
                  </a:solidFill>
                  <a:latin typeface="微软雅黑" panose="020B0503020204020204" pitchFamily="34" charset="-122"/>
                  <a:ea typeface="微软雅黑" panose="020B0503020204020204" pitchFamily="34" charset="-122"/>
                </a:rPr>
                <a:t>        </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3542212" y="-10239"/>
            <a:ext cx="506838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国家创新调查的对象及内容</a:t>
            </a:r>
            <a:endParaRPr lang="zh-CN"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22311" y="6340971"/>
            <a:ext cx="8242405" cy="253916"/>
          </a:xfrm>
          <a:prstGeom prst="rect">
            <a:avLst/>
          </a:prstGeom>
          <a:noFill/>
        </p:spPr>
        <p:txBody>
          <a:bodyPr wrap="square" rtlCol="0">
            <a:spAutoFit/>
          </a:bodyPr>
          <a:lstStyle/>
          <a:p>
            <a:r>
              <a:rPr lang="zh-CN" altLang="en-US" sz="1050" dirty="0">
                <a:latin typeface="宋体" panose="02010600030101010101" pitchFamily="2" charset="-122"/>
                <a:ea typeface="宋体" panose="02010600030101010101" pitchFamily="2" charset="-122"/>
              </a:rPr>
              <a:t>图片来源：朱迎春</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科技部规划司</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国家创新调查与</a:t>
            </a:r>
            <a:r>
              <a:rPr lang="en-US" altLang="zh-CN" sz="1050" dirty="0">
                <a:latin typeface="宋体" panose="02010600030101010101" pitchFamily="2" charset="-122"/>
                <a:ea typeface="宋体" panose="02010600030101010101" pitchFamily="2" charset="-122"/>
              </a:rPr>
              <a:t>R&amp;D</a:t>
            </a:r>
            <a:r>
              <a:rPr lang="zh-CN" altLang="en-US" sz="1050" dirty="0">
                <a:latin typeface="宋体" panose="02010600030101010101" pitchFamily="2" charset="-122"/>
                <a:ea typeface="宋体" panose="02010600030101010101" pitchFamily="2" charset="-122"/>
              </a:rPr>
              <a:t>投入规范</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讲座</a:t>
            </a:r>
            <a:r>
              <a:rPr lang="en-US" altLang="zh-CN" sz="1050" dirty="0">
                <a:latin typeface="宋体" panose="02010600030101010101" pitchFamily="2" charset="-122"/>
                <a:ea typeface="宋体" panose="02010600030101010101" pitchFamily="2" charset="-122"/>
              </a:rPr>
              <a:t>,2019</a:t>
            </a:r>
            <a:r>
              <a:rPr lang="zh-CN" altLang="en-US" sz="1050" dirty="0">
                <a:latin typeface="宋体" panose="02010600030101010101" pitchFamily="2" charset="-122"/>
                <a:ea typeface="宋体" panose="02010600030101010101" pitchFamily="2" charset="-122"/>
              </a:rPr>
              <a:t>年度高校科技</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社科统计培训会</a:t>
            </a:r>
            <a:r>
              <a:rPr lang="en-US" altLang="zh-CN" sz="1050" dirty="0">
                <a:latin typeface="宋体" panose="02010600030101010101" pitchFamily="2" charset="-122"/>
                <a:ea typeface="宋体" panose="02010600030101010101" pitchFamily="2" charset="-122"/>
              </a:rPr>
              <a:t>PPT</a:t>
            </a:r>
            <a:r>
              <a:rPr lang="zh-CN" altLang="en-US" sz="1050" dirty="0">
                <a:latin typeface="宋体" panose="02010600030101010101" pitchFamily="2" charset="-122"/>
                <a:ea typeface="宋体" panose="02010600030101010101" pitchFamily="2" charset="-122"/>
              </a:rPr>
              <a:t>（</a:t>
            </a:r>
            <a:r>
              <a:rPr lang="en-US" altLang="zh-CN" sz="1050" dirty="0">
                <a:latin typeface="宋体" panose="02010600030101010101" pitchFamily="2" charset="-122"/>
                <a:ea typeface="宋体" panose="02010600030101010101" pitchFamily="2" charset="-122"/>
              </a:rPr>
              <a:t>2020,</a:t>
            </a:r>
            <a:r>
              <a:rPr lang="zh-CN" altLang="en-US" sz="1050" dirty="0">
                <a:latin typeface="宋体" panose="02010600030101010101" pitchFamily="2" charset="-122"/>
                <a:ea typeface="宋体" panose="02010600030101010101" pitchFamily="2" charset="-122"/>
              </a:rPr>
              <a:t>杭州）</a:t>
            </a:r>
            <a:endParaRPr lang="zh-CN" altLang="en-US" sz="1050" dirty="0">
              <a:latin typeface="宋体" panose="02010600030101010101" pitchFamily="2" charset="-122"/>
              <a:ea typeface="宋体" panose="02010600030101010101" pitchFamily="2" charset="-122"/>
            </a:endParaRPr>
          </a:p>
        </p:txBody>
      </p:sp>
      <p:sp>
        <p:nvSpPr>
          <p:cNvPr id="3" name="椭圆 2"/>
          <p:cNvSpPr/>
          <p:nvPr/>
        </p:nvSpPr>
        <p:spPr>
          <a:xfrm>
            <a:off x="3513681" y="1753026"/>
            <a:ext cx="2920017" cy="1332440"/>
          </a:xfrm>
          <a:prstGeom prst="ellipse">
            <a:avLst/>
          </a:prstGeom>
          <a:noFill/>
          <a:ln w="3492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 name="椭圆 3"/>
          <p:cNvSpPr/>
          <p:nvPr/>
        </p:nvSpPr>
        <p:spPr>
          <a:xfrm>
            <a:off x="8520302" y="1968487"/>
            <a:ext cx="2920017" cy="1332440"/>
          </a:xfrm>
          <a:prstGeom prst="ellipse">
            <a:avLst/>
          </a:prstGeom>
          <a:noFill/>
          <a:ln w="3492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5" name="椭圆 4"/>
          <p:cNvSpPr/>
          <p:nvPr/>
        </p:nvSpPr>
        <p:spPr>
          <a:xfrm>
            <a:off x="529713" y="2166720"/>
            <a:ext cx="2920017" cy="1332440"/>
          </a:xfrm>
          <a:prstGeom prst="ellipse">
            <a:avLst/>
          </a:prstGeom>
          <a:noFill/>
          <a:ln w="349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6" name="箭头: 下 5"/>
          <p:cNvSpPr/>
          <p:nvPr/>
        </p:nvSpPr>
        <p:spPr>
          <a:xfrm>
            <a:off x="10743492" y="1291065"/>
            <a:ext cx="220600" cy="880656"/>
          </a:xfrm>
          <a:prstGeom prst="downArrow">
            <a:avLst>
              <a:gd name="adj1" fmla="val 59524"/>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7" name="文本框 6"/>
          <p:cNvSpPr txBox="1"/>
          <p:nvPr/>
        </p:nvSpPr>
        <p:spPr>
          <a:xfrm>
            <a:off x="9841209" y="860661"/>
            <a:ext cx="2028050" cy="369332"/>
          </a:xfrm>
          <a:prstGeom prst="rect">
            <a:avLst/>
          </a:prstGeom>
          <a:noFill/>
        </p:spPr>
        <p:txBody>
          <a:bodyPr wrap="square" rtlCol="0">
            <a:spAutoFit/>
          </a:bodyPr>
          <a:lstStyle/>
          <a:p>
            <a:r>
              <a:rPr lang="zh-CN" altLang="en-US" dirty="0">
                <a:solidFill>
                  <a:srgbClr val="FF0000"/>
                </a:solidFill>
              </a:rPr>
              <a:t>普通高校创新调查</a:t>
            </a:r>
            <a:endParaRPr lang="zh-CN" altLang="en-US" dirty="0">
              <a:solidFill>
                <a:srgbClr val="FF0000"/>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5" name="矩形 4"/>
          <p:cNvSpPr/>
          <p:nvPr/>
        </p:nvSpPr>
        <p:spPr>
          <a:xfrm>
            <a:off x="3562455" y="0"/>
            <a:ext cx="5067089"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高校创新调查的工作方式</a:t>
            </a:r>
            <a:endParaRPr lang="zh-CN" altLang="en-US" sz="2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97550" y="1194917"/>
            <a:ext cx="5380838" cy="461389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部门牵头：</a:t>
            </a:r>
            <a:r>
              <a:rPr lang="zh-CN" altLang="en-US" b="1" dirty="0">
                <a:solidFill>
                  <a:srgbClr val="1A605E"/>
                </a:solidFill>
                <a:latin typeface="微软雅黑" panose="020B0503020204020204" pitchFamily="34" charset="-122"/>
                <a:ea typeface="微软雅黑" panose="020B0503020204020204" pitchFamily="34" charset="-122"/>
              </a:rPr>
              <a:t>科技部、教育部、国家统计局保持密切联系，形成创新调查制度，通过正式发文部署工作，加强培训、审核和监督，提升调查的权威性和规范性。</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机构支撑：</a:t>
            </a:r>
            <a:r>
              <a:rPr lang="zh-CN" altLang="en-US" b="1" dirty="0">
                <a:solidFill>
                  <a:srgbClr val="1A605E"/>
                </a:solidFill>
                <a:latin typeface="微软雅黑" panose="020B0503020204020204" pitchFamily="34" charset="-122"/>
                <a:ea typeface="微软雅黑" panose="020B0503020204020204" pitchFamily="34" charset="-122"/>
              </a:rPr>
              <a:t>依托中国教育科学研究院课题组进行，提升指标体系和监测报告的专业性和科学性。</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省厅组织：</a:t>
            </a:r>
            <a:r>
              <a:rPr lang="zh-CN" altLang="en-US" b="1" dirty="0">
                <a:solidFill>
                  <a:srgbClr val="1A605E"/>
                </a:solidFill>
                <a:latin typeface="微软雅黑" panose="020B0503020204020204" pitchFamily="34" charset="-122"/>
                <a:ea typeface="微软雅黑" panose="020B0503020204020204" pitchFamily="34" charset="-122"/>
              </a:rPr>
              <a:t>加强属地化管理，便于掌握区域高校创新情况，提升调查的组织效率。</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高校实施：</a:t>
            </a:r>
            <a:r>
              <a:rPr lang="zh-CN" altLang="en-US" b="1" dirty="0">
                <a:solidFill>
                  <a:srgbClr val="1A605E"/>
                </a:solidFill>
                <a:latin typeface="微软雅黑" panose="020B0503020204020204" pitchFamily="34" charset="-122"/>
                <a:ea typeface="微软雅黑" panose="020B0503020204020204" pitchFamily="34" charset="-122"/>
              </a:rPr>
              <a:t>聚焦创新调查目标，打通科研、教学、人事、就业等相关业务，提升数据的全面性和可靠性。 </a:t>
            </a:r>
            <a:endParaRPr lang="zh-CN" altLang="en-US" b="1" dirty="0">
              <a:solidFill>
                <a:srgbClr val="1A605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213614" y="2235628"/>
            <a:ext cx="5287087" cy="2826565"/>
            <a:chOff x="2926416" y="1773115"/>
            <a:chExt cx="7838400" cy="3871913"/>
          </a:xfrm>
        </p:grpSpPr>
        <p:sp>
          <p:nvSpPr>
            <p:cNvPr id="8" name="AutoShape 3"/>
            <p:cNvSpPr>
              <a:spLocks noChangeArrowheads="1"/>
            </p:cNvSpPr>
            <p:nvPr/>
          </p:nvSpPr>
          <p:spPr bwMode="gray">
            <a:xfrm rot="18900000">
              <a:off x="5747605" y="2485903"/>
              <a:ext cx="2454275" cy="2455862"/>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969696">
                    <a:gamma/>
                    <a:tint val="33725"/>
                    <a:invGamma/>
                  </a:srgbClr>
                </a:gs>
                <a:gs pos="100000">
                  <a:srgbClr val="969696"/>
                </a:gs>
              </a:gsLst>
              <a:path path="rect">
                <a:fillToRect l="50000" t="50000" r="50000" b="50000"/>
              </a:path>
            </a:gradFill>
            <a:ln w="9525" algn="ctr">
              <a:solidFill>
                <a:schemeClr val="tx1"/>
              </a:solidFill>
              <a:miter lim="800000"/>
            </a:ln>
            <a:effectLst>
              <a:outerShdw dist="28398" dir="3806097" algn="ctr" rotWithShape="0">
                <a:srgbClr val="000000">
                  <a:alpha val="50000"/>
                </a:srgbClr>
              </a:outerShdw>
            </a:effectLst>
          </p:spPr>
          <p:txBody>
            <a:bodyPr wrap="none" anchor="ctr"/>
            <a:lstStyle/>
            <a:p>
              <a:endParaRPr lang="zh-CN" altLang="en-US" sz="1200"/>
            </a:p>
          </p:txBody>
        </p:sp>
        <p:sp>
          <p:nvSpPr>
            <p:cNvPr id="9" name="Rectangle 4"/>
            <p:cNvSpPr>
              <a:spLocks noChangeArrowheads="1"/>
            </p:cNvSpPr>
            <p:nvPr/>
          </p:nvSpPr>
          <p:spPr bwMode="black">
            <a:xfrm>
              <a:off x="2926416" y="1988162"/>
              <a:ext cx="1746249" cy="4493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zh-CN" altLang="en-US" sz="1200" b="1" dirty="0">
                  <a:latin typeface="仿宋_GB2312" panose="02010609030101010101" pitchFamily="49" charset="-122"/>
                  <a:ea typeface="仿宋_GB2312" panose="02010609030101010101" pitchFamily="49" charset="-122"/>
                </a:rPr>
                <a:t>教育部</a:t>
              </a:r>
              <a:endParaRPr lang="en-US" altLang="zh-CN" sz="1200" b="1" dirty="0">
                <a:latin typeface="仿宋_GB2312" panose="02010609030101010101" pitchFamily="49" charset="-122"/>
                <a:ea typeface="仿宋_GB2312" panose="02010609030101010101" pitchFamily="49" charset="-122"/>
              </a:endParaRPr>
            </a:p>
          </p:txBody>
        </p:sp>
        <p:sp>
          <p:nvSpPr>
            <p:cNvPr id="10" name="Rectangle 5"/>
            <p:cNvSpPr>
              <a:spLocks noChangeArrowheads="1"/>
            </p:cNvSpPr>
            <p:nvPr/>
          </p:nvSpPr>
          <p:spPr bwMode="black">
            <a:xfrm>
              <a:off x="8952766" y="4568703"/>
              <a:ext cx="1739662" cy="74894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200" b="1" dirty="0">
                  <a:latin typeface="仿宋_GB2312" panose="02010609030101010101" pitchFamily="49" charset="-122"/>
                  <a:ea typeface="仿宋_GB2312" panose="02010609030101010101" pitchFamily="49" charset="-122"/>
                </a:rPr>
                <a:t>中国科技战略研究院</a:t>
              </a:r>
              <a:endParaRPr lang="en-US" altLang="zh-CN" sz="1200" b="1" dirty="0">
                <a:latin typeface="仿宋_GB2312" panose="02010609030101010101" pitchFamily="49" charset="-122"/>
                <a:ea typeface="仿宋_GB2312" panose="02010609030101010101" pitchFamily="49" charset="-122"/>
              </a:endParaRPr>
            </a:p>
          </p:txBody>
        </p:sp>
        <p:sp>
          <p:nvSpPr>
            <p:cNvPr id="11" name="Rectangle 6"/>
            <p:cNvSpPr>
              <a:spLocks noChangeArrowheads="1"/>
            </p:cNvSpPr>
            <p:nvPr/>
          </p:nvSpPr>
          <p:spPr bwMode="black">
            <a:xfrm>
              <a:off x="3056792" y="4603629"/>
              <a:ext cx="1925637" cy="74894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dirty="0">
                  <a:latin typeface="仿宋_GB2312" panose="02010609030101010101" pitchFamily="49" charset="-122"/>
                  <a:ea typeface="仿宋_GB2312" panose="02010609030101010101" pitchFamily="49" charset="-122"/>
                </a:rPr>
                <a:t>中国教育科学研究院</a:t>
              </a:r>
              <a:endParaRPr lang="en-US" altLang="zh-CN" sz="1200" b="1" dirty="0">
                <a:latin typeface="仿宋_GB2312" panose="02010609030101010101" pitchFamily="49" charset="-122"/>
                <a:ea typeface="仿宋_GB2312" panose="02010609030101010101" pitchFamily="49" charset="-122"/>
              </a:endParaRPr>
            </a:p>
          </p:txBody>
        </p:sp>
        <p:sp>
          <p:nvSpPr>
            <p:cNvPr id="12" name="Rectangle 7"/>
            <p:cNvSpPr>
              <a:spLocks noChangeArrowheads="1"/>
            </p:cNvSpPr>
            <p:nvPr/>
          </p:nvSpPr>
          <p:spPr bwMode="black">
            <a:xfrm>
              <a:off x="9166203" y="1931306"/>
              <a:ext cx="1598613" cy="4493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latin typeface="仿宋_GB2312" panose="02010609030101010101" pitchFamily="49" charset="-122"/>
                  <a:ea typeface="仿宋_GB2312" panose="02010609030101010101" pitchFamily="49" charset="-122"/>
                </a:rPr>
                <a:t>科技部</a:t>
              </a:r>
              <a:endParaRPr lang="en-US" altLang="zh-CN" sz="1200" b="1" dirty="0">
                <a:latin typeface="仿宋_GB2312" panose="02010609030101010101" pitchFamily="49" charset="-122"/>
                <a:ea typeface="仿宋_GB2312" panose="02010609030101010101" pitchFamily="49" charset="-122"/>
              </a:endParaRPr>
            </a:p>
          </p:txBody>
        </p:sp>
        <p:pic>
          <p:nvPicPr>
            <p:cNvPr id="13" name="Picture 8"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gray">
            <a:xfrm>
              <a:off x="4982430" y="1788990"/>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9"/>
            <p:cNvSpPr>
              <a:spLocks noChangeArrowheads="1"/>
            </p:cNvSpPr>
            <p:nvPr/>
          </p:nvSpPr>
          <p:spPr bwMode="gray">
            <a:xfrm>
              <a:off x="4982430" y="1785815"/>
              <a:ext cx="1214437" cy="1233488"/>
            </a:xfrm>
            <a:prstGeom prst="ellips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pic>
          <p:nvPicPr>
            <p:cNvPr id="15" name="Picture 1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gray">
            <a:xfrm>
              <a:off x="4984017" y="4414715"/>
              <a:ext cx="1220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1"/>
            <p:cNvSpPr>
              <a:spLocks noChangeArrowheads="1"/>
            </p:cNvSpPr>
            <p:nvPr/>
          </p:nvSpPr>
          <p:spPr bwMode="gray">
            <a:xfrm>
              <a:off x="4984017" y="4411540"/>
              <a:ext cx="1216025" cy="1233488"/>
            </a:xfrm>
            <a:prstGeom prst="ellipse">
              <a:avLst/>
            </a:prstGeom>
            <a:solidFill>
              <a:schemeClr val="hlink">
                <a:alpha val="5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pic>
          <p:nvPicPr>
            <p:cNvPr id="17" name="Picture 12"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gray">
            <a:xfrm>
              <a:off x="7728805" y="4403603"/>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3"/>
            <p:cNvSpPr>
              <a:spLocks noChangeArrowheads="1"/>
            </p:cNvSpPr>
            <p:nvPr/>
          </p:nvSpPr>
          <p:spPr bwMode="gray">
            <a:xfrm>
              <a:off x="7728805" y="4390903"/>
              <a:ext cx="1216025" cy="1233487"/>
            </a:xfrm>
            <a:prstGeom prst="ellips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pic>
          <p:nvPicPr>
            <p:cNvPr id="19" name="Picture 1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728805" y="1774703"/>
              <a:ext cx="12207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5"/>
            <p:cNvSpPr>
              <a:spLocks noChangeArrowheads="1"/>
            </p:cNvSpPr>
            <p:nvPr/>
          </p:nvSpPr>
          <p:spPr bwMode="gray">
            <a:xfrm>
              <a:off x="7728805" y="1773115"/>
              <a:ext cx="1216025" cy="1233488"/>
            </a:xfrm>
            <a:prstGeom prst="ellipse">
              <a:avLst/>
            </a:prstGeom>
            <a:solidFill>
              <a:schemeClr val="hlink">
                <a:alpha val="5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21" name="Text Box 16"/>
            <p:cNvSpPr txBox="1">
              <a:spLocks noChangeArrowheads="1"/>
            </p:cNvSpPr>
            <p:nvPr/>
          </p:nvSpPr>
          <p:spPr bwMode="auto">
            <a:xfrm>
              <a:off x="5218967" y="2449389"/>
              <a:ext cx="739775" cy="4493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200" dirty="0">
                  <a:solidFill>
                    <a:srgbClr val="1C1C1C"/>
                  </a:solidFill>
                  <a:ea typeface="宋体" panose="02010600030101010101" pitchFamily="2" charset="-122"/>
                </a:rPr>
                <a:t>1</a:t>
              </a:r>
              <a:endParaRPr lang="en-US" altLang="zh-CN" sz="1200" dirty="0">
                <a:solidFill>
                  <a:srgbClr val="1C1C1C"/>
                </a:solidFill>
                <a:ea typeface="宋体" panose="02010600030101010101" pitchFamily="2" charset="-122"/>
              </a:endParaRPr>
            </a:p>
          </p:txBody>
        </p:sp>
        <p:grpSp>
          <p:nvGrpSpPr>
            <p:cNvPr id="22" name="Group 17"/>
            <p:cNvGrpSpPr/>
            <p:nvPr/>
          </p:nvGrpSpPr>
          <p:grpSpPr bwMode="auto">
            <a:xfrm>
              <a:off x="8184270" y="2047636"/>
              <a:ext cx="360363" cy="363537"/>
              <a:chOff x="523" y="2809"/>
              <a:chExt cx="876" cy="882"/>
            </a:xfrm>
          </p:grpSpPr>
          <p:sp>
            <p:nvSpPr>
              <p:cNvPr id="50" name="Oval 18"/>
              <p:cNvSpPr>
                <a:spLocks noChangeArrowheads="1"/>
              </p:cNvSpPr>
              <p:nvPr/>
            </p:nvSpPr>
            <p:spPr bwMode="black">
              <a:xfrm>
                <a:off x="523" y="2809"/>
                <a:ext cx="876" cy="876"/>
              </a:xfrm>
              <a:prstGeom prst="ellipse">
                <a:avLst/>
              </a:prstGeom>
              <a:noFill/>
              <a:ln w="19050" algn="ctr">
                <a:solidFill>
                  <a:srgbClr val="FFFFFF"/>
                </a:solidFill>
                <a:round/>
              </a:ln>
              <a:effectLst/>
              <a:extLst>
                <a:ext uri="{909E8E84-426E-40DD-AFC4-6F175D3DCCD1}">
                  <a14:hiddenFill xmlns:a14="http://schemas.microsoft.com/office/drawing/2010/main">
                    <a:solidFill>
                      <a:schemeClr val="hlink">
                        <a:alpha val="50000"/>
                      </a:schemeClr>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zh-CN" altLang="en-US" sz="1200"/>
              </a:p>
            </p:txBody>
          </p:sp>
          <p:sp>
            <p:nvSpPr>
              <p:cNvPr id="51" name="Line 19"/>
              <p:cNvSpPr>
                <a:spLocks noChangeShapeType="1"/>
              </p:cNvSpPr>
              <p:nvPr/>
            </p:nvSpPr>
            <p:spPr bwMode="black">
              <a:xfrm>
                <a:off x="964" y="2809"/>
                <a:ext cx="0" cy="870"/>
              </a:xfrm>
              <a:prstGeom prst="line">
                <a:avLst/>
              </a:prstGeom>
              <a:noFill/>
              <a:ln w="19050">
                <a:solidFill>
                  <a:srgbClr val="FFFFFF"/>
                </a:solidFill>
                <a:rou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sp>
            <p:nvSpPr>
              <p:cNvPr id="52" name="Line 20"/>
              <p:cNvSpPr>
                <a:spLocks noChangeShapeType="1"/>
              </p:cNvSpPr>
              <p:nvPr/>
            </p:nvSpPr>
            <p:spPr bwMode="black">
              <a:xfrm>
                <a:off x="523" y="3244"/>
                <a:ext cx="876" cy="0"/>
              </a:xfrm>
              <a:prstGeom prst="line">
                <a:avLst/>
              </a:prstGeom>
              <a:noFill/>
              <a:ln w="19050">
                <a:solidFill>
                  <a:srgbClr val="FFFFFF"/>
                </a:solidFill>
                <a:rou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sp>
            <p:nvSpPr>
              <p:cNvPr id="53" name="Freeform 21"/>
              <p:cNvSpPr/>
              <p:nvPr/>
            </p:nvSpPr>
            <p:spPr bwMode="black">
              <a:xfrm>
                <a:off x="1023" y="2815"/>
                <a:ext cx="182" cy="864"/>
              </a:xfrm>
              <a:custGeom>
                <a:avLst/>
                <a:gdLst>
                  <a:gd name="T0" fmla="*/ 0 w 182"/>
                  <a:gd name="T1" fmla="*/ 0 h 864"/>
                  <a:gd name="T2" fmla="*/ 182 w 182"/>
                  <a:gd name="T3" fmla="*/ 435 h 864"/>
                  <a:gd name="T4" fmla="*/ 6 w 182"/>
                  <a:gd name="T5" fmla="*/ 864 h 864"/>
                </a:gdLst>
                <a:ahLst/>
                <a:cxnLst>
                  <a:cxn ang="0">
                    <a:pos x="T0" y="T1"/>
                  </a:cxn>
                  <a:cxn ang="0">
                    <a:pos x="T2" y="T3"/>
                  </a:cxn>
                  <a:cxn ang="0">
                    <a:pos x="T4" y="T5"/>
                  </a:cxn>
                </a:cxn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000"/>
                      </a:schemeClr>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sp>
            <p:nvSpPr>
              <p:cNvPr id="54" name="Freeform 22"/>
              <p:cNvSpPr/>
              <p:nvPr/>
            </p:nvSpPr>
            <p:spPr bwMode="black">
              <a:xfrm>
                <a:off x="726" y="2821"/>
                <a:ext cx="197" cy="870"/>
              </a:xfrm>
              <a:custGeom>
                <a:avLst/>
                <a:gdLst>
                  <a:gd name="T0" fmla="*/ 167 w 197"/>
                  <a:gd name="T1" fmla="*/ 0 h 870"/>
                  <a:gd name="T2" fmla="*/ 0 w 197"/>
                  <a:gd name="T3" fmla="*/ 436 h 870"/>
                  <a:gd name="T4" fmla="*/ 197 w 197"/>
                  <a:gd name="T5" fmla="*/ 870 h 870"/>
                </a:gdLst>
                <a:ahLst/>
                <a:cxnLst>
                  <a:cxn ang="0">
                    <a:pos x="T0" y="T1"/>
                  </a:cxn>
                  <a:cxn ang="0">
                    <a:pos x="T2" y="T3"/>
                  </a:cxn>
                  <a:cxn ang="0">
                    <a:pos x="T4" y="T5"/>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000"/>
                      </a:schemeClr>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sp>
            <p:nvSpPr>
              <p:cNvPr id="55" name="Freeform 23"/>
              <p:cNvSpPr/>
              <p:nvPr/>
            </p:nvSpPr>
            <p:spPr bwMode="black">
              <a:xfrm rot="5400000">
                <a:off x="892" y="3171"/>
                <a:ext cx="114" cy="653"/>
              </a:xfrm>
              <a:custGeom>
                <a:avLst/>
                <a:gdLst>
                  <a:gd name="T0" fmla="*/ 167 w 197"/>
                  <a:gd name="T1" fmla="*/ 0 h 870"/>
                  <a:gd name="T2" fmla="*/ 0 w 197"/>
                  <a:gd name="T3" fmla="*/ 436 h 870"/>
                  <a:gd name="T4" fmla="*/ 197 w 197"/>
                  <a:gd name="T5" fmla="*/ 870 h 870"/>
                </a:gdLst>
                <a:ahLst/>
                <a:cxnLst>
                  <a:cxn ang="0">
                    <a:pos x="T0" y="T1"/>
                  </a:cxn>
                  <a:cxn ang="0">
                    <a:pos x="T2" y="T3"/>
                  </a:cxn>
                  <a:cxn ang="0">
                    <a:pos x="T4" y="T5"/>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000"/>
                      </a:schemeClr>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sp>
            <p:nvSpPr>
              <p:cNvPr id="56" name="Freeform 24"/>
              <p:cNvSpPr/>
              <p:nvPr/>
            </p:nvSpPr>
            <p:spPr bwMode="black">
              <a:xfrm rot="16200000" flipV="1">
                <a:off x="900" y="2668"/>
                <a:ext cx="114" cy="653"/>
              </a:xfrm>
              <a:custGeom>
                <a:avLst/>
                <a:gdLst>
                  <a:gd name="T0" fmla="*/ 167 w 197"/>
                  <a:gd name="T1" fmla="*/ 0 h 870"/>
                  <a:gd name="T2" fmla="*/ 0 w 197"/>
                  <a:gd name="T3" fmla="*/ 436 h 870"/>
                  <a:gd name="T4" fmla="*/ 197 w 197"/>
                  <a:gd name="T5" fmla="*/ 870 h 870"/>
                </a:gdLst>
                <a:ahLst/>
                <a:cxnLst>
                  <a:cxn ang="0">
                    <a:pos x="T0" y="T1"/>
                  </a:cxn>
                  <a:cxn ang="0">
                    <a:pos x="T2" y="T3"/>
                  </a:cxn>
                  <a:cxn ang="0">
                    <a:pos x="T4" y="T5"/>
                  </a:cxn>
                </a:cxn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hlink">
                        <a:alpha val="50000"/>
                      </a:schemeClr>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grpSp>
        <p:grpSp>
          <p:nvGrpSpPr>
            <p:cNvPr id="23" name="Group 25"/>
            <p:cNvGrpSpPr/>
            <p:nvPr/>
          </p:nvGrpSpPr>
          <p:grpSpPr bwMode="auto">
            <a:xfrm>
              <a:off x="8128855" y="4649665"/>
              <a:ext cx="487362" cy="390525"/>
              <a:chOff x="768" y="2024"/>
              <a:chExt cx="422" cy="337"/>
            </a:xfrm>
          </p:grpSpPr>
          <p:sp>
            <p:nvSpPr>
              <p:cNvPr id="41" name="Freeform 26"/>
              <p:cNvSpPr/>
              <p:nvPr/>
            </p:nvSpPr>
            <p:spPr bwMode="black">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solidFill>
                <a:prstDash val="solid"/>
                <a:rou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2" name="Freeform 27"/>
              <p:cNvSpPr/>
              <p:nvPr/>
            </p:nvSpPr>
            <p:spPr bwMode="black">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Lst>
                <a:ahLst/>
                <a:cxnLst>
                  <a:cxn ang="0">
                    <a:pos x="T0" y="T1"/>
                  </a:cxn>
                  <a:cxn ang="0">
                    <a:pos x="T2" y="T3"/>
                  </a:cxn>
                  <a:cxn ang="0">
                    <a:pos x="T4" y="T5"/>
                  </a:cxn>
                  <a:cxn ang="0">
                    <a:pos x="T6" y="T7"/>
                  </a:cxn>
                  <a:cxn ang="0">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solidFill>
                <a:prstDash val="solid"/>
                <a:rou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3" name="Freeform 28"/>
              <p:cNvSpPr/>
              <p:nvPr/>
            </p:nvSpPr>
            <p:spPr bwMode="black">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Lst>
                <a:ahLst/>
                <a:cxnLst>
                  <a:cxn ang="0">
                    <a:pos x="T0" y="T1"/>
                  </a:cxn>
                  <a:cxn ang="0">
                    <a:pos x="T2" y="T3"/>
                  </a:cxn>
                  <a:cxn ang="0">
                    <a:pos x="T4" y="T5"/>
                  </a:cxn>
                  <a:cxn ang="0">
                    <a:pos x="T6" y="T7"/>
                  </a:cxn>
                  <a:cxn ang="0">
                    <a:pos x="T8" y="T9"/>
                  </a:cxn>
                </a:cxnLst>
                <a:rect l="0" t="0" r="r" b="b"/>
                <a:pathLst>
                  <a:path w="228" h="237">
                    <a:moveTo>
                      <a:pt x="21" y="172"/>
                    </a:moveTo>
                    <a:lnTo>
                      <a:pt x="0" y="237"/>
                    </a:lnTo>
                    <a:lnTo>
                      <a:pt x="219" y="64"/>
                    </a:lnTo>
                    <a:lnTo>
                      <a:pt x="228" y="0"/>
                    </a:lnTo>
                    <a:lnTo>
                      <a:pt x="21" y="172"/>
                    </a:lnTo>
                    <a:close/>
                  </a:path>
                </a:pathLst>
              </a:custGeom>
              <a:solidFill>
                <a:srgbClr val="FFFFFF"/>
              </a:solidFill>
              <a:ln w="9525" cap="flat" cmpd="sng">
                <a:solidFill>
                  <a:srgbClr val="FFFFFF"/>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4" name="Freeform 29"/>
              <p:cNvSpPr/>
              <p:nvPr/>
            </p:nvSpPr>
            <p:spPr bwMode="black">
              <a:xfrm>
                <a:off x="903" y="2129"/>
                <a:ext cx="281" cy="189"/>
              </a:xfrm>
              <a:custGeom>
                <a:avLst/>
                <a:gdLst>
                  <a:gd name="T0" fmla="*/ 63 w 281"/>
                  <a:gd name="T1" fmla="*/ 178 h 189"/>
                  <a:gd name="T2" fmla="*/ 0 w 281"/>
                  <a:gd name="T3" fmla="*/ 189 h 189"/>
                  <a:gd name="T4" fmla="*/ 227 w 281"/>
                  <a:gd name="T5" fmla="*/ 10 h 189"/>
                  <a:gd name="T6" fmla="*/ 281 w 281"/>
                  <a:gd name="T7" fmla="*/ 0 h 189"/>
                  <a:gd name="T8" fmla="*/ 63 w 281"/>
                  <a:gd name="T9" fmla="*/ 178 h 189"/>
                </a:gdLst>
                <a:ahLst/>
                <a:cxnLst>
                  <a:cxn ang="0">
                    <a:pos x="T0" y="T1"/>
                  </a:cxn>
                  <a:cxn ang="0">
                    <a:pos x="T2" y="T3"/>
                  </a:cxn>
                  <a:cxn ang="0">
                    <a:pos x="T4" y="T5"/>
                  </a:cxn>
                  <a:cxn ang="0">
                    <a:pos x="T6" y="T7"/>
                  </a:cxn>
                  <a:cxn ang="0">
                    <a:pos x="T8" y="T9"/>
                  </a:cxn>
                </a:cxnLst>
                <a:rect l="0" t="0" r="r" b="b"/>
                <a:pathLst>
                  <a:path w="281" h="189">
                    <a:moveTo>
                      <a:pt x="63" y="178"/>
                    </a:moveTo>
                    <a:lnTo>
                      <a:pt x="0" y="189"/>
                    </a:lnTo>
                    <a:lnTo>
                      <a:pt x="227" y="10"/>
                    </a:lnTo>
                    <a:lnTo>
                      <a:pt x="281" y="0"/>
                    </a:lnTo>
                    <a:lnTo>
                      <a:pt x="63" y="178"/>
                    </a:lnTo>
                    <a:close/>
                  </a:path>
                </a:pathLst>
              </a:custGeom>
              <a:solidFill>
                <a:srgbClr val="FFFFFF"/>
              </a:solidFill>
              <a:ln w="9525" cap="flat" cmpd="sng">
                <a:solidFill>
                  <a:srgbClr val="FFFFFF"/>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5" name="Freeform 30"/>
              <p:cNvSpPr/>
              <p:nvPr/>
            </p:nvSpPr>
            <p:spPr bwMode="black">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Lst>
                <a:ahLst/>
                <a:cxnLst>
                  <a:cxn ang="0">
                    <a:pos x="T0" y="T1"/>
                  </a:cxn>
                  <a:cxn ang="0">
                    <a:pos x="T2" y="T3"/>
                  </a:cxn>
                  <a:cxn ang="0">
                    <a:pos x="T4" y="T5"/>
                  </a:cxn>
                  <a:cxn ang="0">
                    <a:pos x="T6" y="T7"/>
                  </a:cxn>
                  <a:cxn ang="0">
                    <a:pos x="T8" y="T9"/>
                  </a:cxn>
                  <a:cxn ang="0">
                    <a:pos x="T10" y="T11"/>
                  </a:cxn>
                  <a:cxn ang="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solidFill>
                <a:prstDash val="solid"/>
                <a:rou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6" name="Freeform 31"/>
              <p:cNvSpPr/>
              <p:nvPr/>
            </p:nvSpPr>
            <p:spPr bwMode="black">
              <a:xfrm>
                <a:off x="768" y="2328"/>
                <a:ext cx="39" cy="33"/>
              </a:xfrm>
              <a:custGeom>
                <a:avLst/>
                <a:gdLst>
                  <a:gd name="T0" fmla="*/ 27 w 39"/>
                  <a:gd name="T1" fmla="*/ 0 h 33"/>
                  <a:gd name="T2" fmla="*/ 0 w 39"/>
                  <a:gd name="T3" fmla="*/ 33 h 33"/>
                  <a:gd name="T4" fmla="*/ 39 w 39"/>
                  <a:gd name="T5" fmla="*/ 25 h 33"/>
                  <a:gd name="T6" fmla="*/ 27 w 39"/>
                  <a:gd name="T7" fmla="*/ 0 h 33"/>
                </a:gdLst>
                <a:ahLst/>
                <a:cxnLst>
                  <a:cxn ang="0">
                    <a:pos x="T0" y="T1"/>
                  </a:cxn>
                  <a:cxn ang="0">
                    <a:pos x="T2" y="T3"/>
                  </a:cxn>
                  <a:cxn ang="0">
                    <a:pos x="T4" y="T5"/>
                  </a:cxn>
                  <a:cxn ang="0">
                    <a:pos x="T6" y="T7"/>
                  </a:cxn>
                </a:cxnLst>
                <a:rect l="0" t="0" r="r" b="b"/>
                <a:pathLst>
                  <a:path w="39" h="33">
                    <a:moveTo>
                      <a:pt x="27" y="0"/>
                    </a:moveTo>
                    <a:lnTo>
                      <a:pt x="0" y="33"/>
                    </a:lnTo>
                    <a:lnTo>
                      <a:pt x="39" y="25"/>
                    </a:lnTo>
                    <a:lnTo>
                      <a:pt x="27" y="0"/>
                    </a:lnTo>
                    <a:close/>
                  </a:path>
                </a:pathLst>
              </a:custGeom>
              <a:solidFill>
                <a:srgbClr val="FFFFFF"/>
              </a:solidFill>
              <a:ln w="9525" cap="flat"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7" name="Line 32"/>
              <p:cNvSpPr>
                <a:spLocks noChangeShapeType="1"/>
              </p:cNvSpPr>
              <p:nvPr/>
            </p:nvSpPr>
            <p:spPr bwMode="black">
              <a:xfrm flipV="1">
                <a:off x="797" y="2258"/>
                <a:ext cx="66" cy="72"/>
              </a:xfrm>
              <a:prstGeom prst="line">
                <a:avLst/>
              </a:prstGeom>
              <a:noFill/>
              <a:ln w="9525">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8" name="Line 33"/>
              <p:cNvSpPr>
                <a:spLocks noChangeShapeType="1"/>
              </p:cNvSpPr>
              <p:nvPr/>
            </p:nvSpPr>
            <p:spPr bwMode="black">
              <a:xfrm flipV="1">
                <a:off x="806" y="2315"/>
                <a:ext cx="100" cy="34"/>
              </a:xfrm>
              <a:prstGeom prst="line">
                <a:avLst/>
              </a:prstGeom>
              <a:noFill/>
              <a:ln w="9525">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49" name="Oval 34"/>
              <p:cNvSpPr>
                <a:spLocks noChangeArrowheads="1"/>
              </p:cNvSpPr>
              <p:nvPr/>
            </p:nvSpPr>
            <p:spPr bwMode="black">
              <a:xfrm rot="1507387">
                <a:off x="1116" y="2063"/>
                <a:ext cx="43" cy="27"/>
              </a:xfrm>
              <a:prstGeom prst="ellipse">
                <a:avLst/>
              </a:prstGeom>
              <a:solidFill>
                <a:srgbClr val="FFFFFF"/>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grpSp>
        <p:grpSp>
          <p:nvGrpSpPr>
            <p:cNvPr id="24" name="Group 35"/>
            <p:cNvGrpSpPr/>
            <p:nvPr/>
          </p:nvGrpSpPr>
          <p:grpSpPr bwMode="auto">
            <a:xfrm>
              <a:off x="5401530" y="4651253"/>
              <a:ext cx="409575" cy="355600"/>
              <a:chOff x="2310" y="3078"/>
              <a:chExt cx="312" cy="270"/>
            </a:xfrm>
          </p:grpSpPr>
          <p:sp>
            <p:nvSpPr>
              <p:cNvPr id="34" name="AutoShape 36"/>
              <p:cNvSpPr>
                <a:spLocks noChangeArrowheads="1"/>
              </p:cNvSpPr>
              <p:nvPr/>
            </p:nvSpPr>
            <p:spPr bwMode="black">
              <a:xfrm>
                <a:off x="2374" y="3078"/>
                <a:ext cx="186" cy="187"/>
              </a:xfrm>
              <a:prstGeom prst="roundRect">
                <a:avLst>
                  <a:gd name="adj" fmla="val 6250"/>
                </a:avLst>
              </a:prstGeom>
              <a:noFill/>
              <a:ln w="25400" algn="ctr">
                <a:solidFill>
                  <a:srgbClr val="FFFFFF"/>
                </a:solidFill>
                <a:round/>
              </a:ln>
              <a:effectLst/>
              <a:extLst>
                <a:ext uri="{909E8E84-426E-40DD-AFC4-6F175D3DCCD1}">
                  <a14:hiddenFill xmlns:a14="http://schemas.microsoft.com/office/drawing/2010/main">
                    <a:solidFill>
                      <a:srgbClr val="5F5F5F"/>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zh-CN" altLang="en-US" sz="1200"/>
              </a:p>
            </p:txBody>
          </p:sp>
          <p:sp>
            <p:nvSpPr>
              <p:cNvPr id="35" name="AutoShape 37"/>
              <p:cNvSpPr>
                <a:spLocks noChangeArrowheads="1"/>
              </p:cNvSpPr>
              <p:nvPr/>
            </p:nvSpPr>
            <p:spPr bwMode="black">
              <a:xfrm>
                <a:off x="2310" y="3265"/>
                <a:ext cx="312" cy="83"/>
              </a:xfrm>
              <a:prstGeom prst="roundRect">
                <a:avLst>
                  <a:gd name="adj" fmla="val 16667"/>
                </a:avLst>
              </a:prstGeom>
              <a:noFill/>
              <a:ln w="25400" algn="ctr">
                <a:solidFill>
                  <a:srgbClr val="FFFFFF"/>
                </a:solidFill>
                <a:round/>
              </a:ln>
              <a:effectLst/>
              <a:extLst>
                <a:ext uri="{909E8E84-426E-40DD-AFC4-6F175D3DCCD1}">
                  <a14:hiddenFill xmlns:a14="http://schemas.microsoft.com/office/drawing/2010/main">
                    <a:solidFill>
                      <a:srgbClr val="5F5F5F"/>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zh-CN" altLang="en-US" sz="1200"/>
              </a:p>
            </p:txBody>
          </p:sp>
          <p:sp>
            <p:nvSpPr>
              <p:cNvPr id="36" name="AutoShape 38"/>
              <p:cNvSpPr>
                <a:spLocks noChangeArrowheads="1"/>
              </p:cNvSpPr>
              <p:nvPr/>
            </p:nvSpPr>
            <p:spPr bwMode="black">
              <a:xfrm>
                <a:off x="2390" y="3096"/>
                <a:ext cx="154" cy="147"/>
              </a:xfrm>
              <a:prstGeom prst="roundRect">
                <a:avLst>
                  <a:gd name="adj" fmla="val 7972"/>
                </a:avLst>
              </a:prstGeom>
              <a:solidFill>
                <a:srgbClr val="FFFFFF"/>
              </a:solidFill>
              <a:ln>
                <a:noFill/>
              </a:ln>
              <a:effectLst/>
              <a:extLst>
                <a:ext uri="{91240B29-F687-4F45-9708-019B960494DF}">
                  <a14:hiddenLine xmlns:a14="http://schemas.microsoft.com/office/drawing/2010/main" w="2540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37" name="Line 39"/>
              <p:cNvSpPr>
                <a:spLocks noChangeShapeType="1"/>
              </p:cNvSpPr>
              <p:nvPr/>
            </p:nvSpPr>
            <p:spPr bwMode="black">
              <a:xfrm flipH="1">
                <a:off x="2530" y="3305"/>
                <a:ext cx="47" cy="0"/>
              </a:xfrm>
              <a:prstGeom prst="line">
                <a:avLst/>
              </a:prstGeom>
              <a:noFill/>
              <a:ln w="254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zh-CN" altLang="en-US" sz="1200"/>
              </a:p>
            </p:txBody>
          </p:sp>
          <p:sp>
            <p:nvSpPr>
              <p:cNvPr id="38" name="Line 40"/>
              <p:cNvSpPr>
                <a:spLocks noChangeShapeType="1"/>
              </p:cNvSpPr>
              <p:nvPr/>
            </p:nvSpPr>
            <p:spPr bwMode="black">
              <a:xfrm flipH="1">
                <a:off x="2447" y="3134"/>
                <a:ext cx="78" cy="0"/>
              </a:xfrm>
              <a:prstGeom prst="line">
                <a:avLst/>
              </a:prstGeom>
              <a:noFill/>
              <a:ln w="25400">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B2B2B2">
                          <a:gamma/>
                          <a:shade val="60000"/>
                          <a:invGamma/>
                        </a:srgbClr>
                      </a:outerShdw>
                    </a:effectLst>
                  </a14:hiddenEffects>
                </a:ext>
              </a:extLst>
            </p:spPr>
            <p:txBody>
              <a:bodyPr/>
              <a:lstStyle/>
              <a:p>
                <a:endParaRPr lang="zh-CN" altLang="en-US" sz="1200"/>
              </a:p>
            </p:txBody>
          </p:sp>
          <p:sp>
            <p:nvSpPr>
              <p:cNvPr id="39" name="Line 41"/>
              <p:cNvSpPr>
                <a:spLocks noChangeShapeType="1"/>
              </p:cNvSpPr>
              <p:nvPr/>
            </p:nvSpPr>
            <p:spPr bwMode="black">
              <a:xfrm flipH="1">
                <a:off x="2467" y="3154"/>
                <a:ext cx="48" cy="0"/>
              </a:xfrm>
              <a:prstGeom prst="line">
                <a:avLst/>
              </a:prstGeom>
              <a:noFill/>
              <a:ln w="25400">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B2B2B2">
                          <a:gamma/>
                          <a:shade val="60000"/>
                          <a:invGamma/>
                        </a:srgbClr>
                      </a:outerShdw>
                    </a:effectLst>
                  </a14:hiddenEffects>
                </a:ext>
              </a:extLst>
            </p:spPr>
            <p:txBody>
              <a:bodyPr/>
              <a:lstStyle/>
              <a:p>
                <a:endParaRPr lang="zh-CN" altLang="en-US" sz="1200"/>
              </a:p>
            </p:txBody>
          </p:sp>
          <p:sp>
            <p:nvSpPr>
              <p:cNvPr id="40" name="Line 42"/>
              <p:cNvSpPr>
                <a:spLocks noChangeShapeType="1"/>
              </p:cNvSpPr>
              <p:nvPr/>
            </p:nvSpPr>
            <p:spPr bwMode="black">
              <a:xfrm flipH="1">
                <a:off x="2480" y="3216"/>
                <a:ext cx="34" cy="0"/>
              </a:xfrm>
              <a:prstGeom prst="line">
                <a:avLst/>
              </a:prstGeom>
              <a:noFill/>
              <a:ln w="25400">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B2B2B2">
                          <a:gamma/>
                          <a:shade val="60000"/>
                          <a:invGamma/>
                        </a:srgbClr>
                      </a:outerShdw>
                    </a:effectLst>
                  </a14:hiddenEffects>
                </a:ext>
              </a:extLst>
            </p:spPr>
            <p:txBody>
              <a:bodyPr/>
              <a:lstStyle/>
              <a:p>
                <a:endParaRPr lang="zh-CN" altLang="en-US" sz="1200"/>
              </a:p>
            </p:txBody>
          </p:sp>
        </p:grpSp>
        <p:grpSp>
          <p:nvGrpSpPr>
            <p:cNvPr id="25" name="Group 43"/>
            <p:cNvGrpSpPr/>
            <p:nvPr/>
          </p:nvGrpSpPr>
          <p:grpSpPr bwMode="auto">
            <a:xfrm>
              <a:off x="5304201" y="2025591"/>
              <a:ext cx="519112" cy="330200"/>
              <a:chOff x="3824" y="1835"/>
              <a:chExt cx="491" cy="312"/>
            </a:xfrm>
          </p:grpSpPr>
          <p:grpSp>
            <p:nvGrpSpPr>
              <p:cNvPr id="29" name="Group 44"/>
              <p:cNvGrpSpPr/>
              <p:nvPr/>
            </p:nvGrpSpPr>
            <p:grpSpPr bwMode="auto">
              <a:xfrm>
                <a:off x="3824" y="1835"/>
                <a:ext cx="491" cy="312"/>
                <a:chOff x="347" y="2022"/>
                <a:chExt cx="491" cy="312"/>
              </a:xfrm>
            </p:grpSpPr>
            <p:sp>
              <p:nvSpPr>
                <p:cNvPr id="31" name="Freeform 45"/>
                <p:cNvSpPr/>
                <p:nvPr/>
              </p:nvSpPr>
              <p:spPr bwMode="black">
                <a:xfrm>
                  <a:off x="347" y="2022"/>
                  <a:ext cx="491" cy="312"/>
                </a:xfrm>
                <a:custGeom>
                  <a:avLst/>
                  <a:gdLst>
                    <a:gd name="T0" fmla="*/ 9 w 491"/>
                    <a:gd name="T1" fmla="*/ 96 h 312"/>
                    <a:gd name="T2" fmla="*/ 10 w 491"/>
                    <a:gd name="T3" fmla="*/ 159 h 312"/>
                    <a:gd name="T4" fmla="*/ 288 w 491"/>
                    <a:gd name="T5" fmla="*/ 312 h 312"/>
                    <a:gd name="T6" fmla="*/ 486 w 491"/>
                    <a:gd name="T7" fmla="*/ 184 h 312"/>
                    <a:gd name="T8" fmla="*/ 303 w 491"/>
                    <a:gd name="T9" fmla="*/ 302 h 312"/>
                    <a:gd name="T10" fmla="*/ 283 w 491"/>
                    <a:gd name="T11" fmla="*/ 246 h 312"/>
                    <a:gd name="T12" fmla="*/ 480 w 491"/>
                    <a:gd name="T13" fmla="*/ 128 h 312"/>
                    <a:gd name="T14" fmla="*/ 202 w 491"/>
                    <a:gd name="T15" fmla="*/ 0 h 312"/>
                    <a:gd name="T16" fmla="*/ 9 w 491"/>
                    <a:gd name="T17" fmla="*/ 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solidFill>
                  <a:schemeClr val="tx1">
                    <a:alpha val="60001"/>
                  </a:schemeClr>
                </a:solidFill>
                <a:ln w="19050" cap="flat" cmpd="sng">
                  <a:solidFill>
                    <a:srgbClr val="FFFFFF"/>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32" name="Freeform 46"/>
                <p:cNvSpPr/>
                <p:nvPr/>
              </p:nvSpPr>
              <p:spPr bwMode="black">
                <a:xfrm>
                  <a:off x="615" y="2154"/>
                  <a:ext cx="215" cy="171"/>
                </a:xfrm>
                <a:custGeom>
                  <a:avLst/>
                  <a:gdLst>
                    <a:gd name="T0" fmla="*/ 15 w 215"/>
                    <a:gd name="T1" fmla="*/ 117 h 171"/>
                    <a:gd name="T2" fmla="*/ 23 w 215"/>
                    <a:gd name="T3" fmla="*/ 171 h 171"/>
                    <a:gd name="T4" fmla="*/ 215 w 215"/>
                    <a:gd name="T5" fmla="*/ 48 h 171"/>
                    <a:gd name="T6" fmla="*/ 203 w 215"/>
                    <a:gd name="T7" fmla="*/ 0 h 171"/>
                    <a:gd name="T8" fmla="*/ 15 w 215"/>
                    <a:gd name="T9" fmla="*/ 117 h 171"/>
                  </a:gdLst>
                  <a:ahLst/>
                  <a:cxnLst>
                    <a:cxn ang="0">
                      <a:pos x="T0" y="T1"/>
                    </a:cxn>
                    <a:cxn ang="0">
                      <a:pos x="T2" y="T3"/>
                    </a:cxn>
                    <a:cxn ang="0">
                      <a:pos x="T4" y="T5"/>
                    </a:cxn>
                    <a:cxn ang="0">
                      <a:pos x="T6" y="T7"/>
                    </a:cxn>
                    <a:cxn ang="0">
                      <a:pos x="T8" y="T9"/>
                    </a:cxn>
                  </a:cxnLst>
                  <a:rect l="0" t="0" r="r" b="b"/>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solidFill>
                  <a:prstDash val="solid"/>
                  <a:rou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sp>
              <p:nvSpPr>
                <p:cNvPr id="33" name="Line 47"/>
                <p:cNvSpPr>
                  <a:spLocks noChangeShapeType="1"/>
                </p:cNvSpPr>
                <p:nvPr/>
              </p:nvSpPr>
              <p:spPr bwMode="black">
                <a:xfrm>
                  <a:off x="368" y="2128"/>
                  <a:ext cx="253" cy="137"/>
                </a:xfrm>
                <a:prstGeom prst="line">
                  <a:avLst/>
                </a:prstGeom>
                <a:noFill/>
                <a:ln w="1905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grpSp>
          <p:sp>
            <p:nvSpPr>
              <p:cNvPr id="30" name="Freeform 48"/>
              <p:cNvSpPr/>
              <p:nvPr/>
            </p:nvSpPr>
            <p:spPr bwMode="black">
              <a:xfrm>
                <a:off x="4169" y="2067"/>
                <a:ext cx="48" cy="44"/>
              </a:xfrm>
              <a:custGeom>
                <a:avLst/>
                <a:gdLst>
                  <a:gd name="T0" fmla="*/ 0 w 48"/>
                  <a:gd name="T1" fmla="*/ 14 h 44"/>
                  <a:gd name="T2" fmla="*/ 18 w 48"/>
                  <a:gd name="T3" fmla="*/ 0 h 44"/>
                  <a:gd name="T4" fmla="*/ 48 w 48"/>
                  <a:gd name="T5" fmla="*/ 26 h 44"/>
                  <a:gd name="T6" fmla="*/ 27 w 48"/>
                  <a:gd name="T7" fmla="*/ 44 h 44"/>
                  <a:gd name="T8" fmla="*/ 0 w 48"/>
                  <a:gd name="T9" fmla="*/ 14 h 44"/>
                </a:gdLst>
                <a:ahLst/>
                <a:cxnLst>
                  <a:cxn ang="0">
                    <a:pos x="T0" y="T1"/>
                  </a:cxn>
                  <a:cxn ang="0">
                    <a:pos x="T2" y="T3"/>
                  </a:cxn>
                  <a:cxn ang="0">
                    <a:pos x="T4" y="T5"/>
                  </a:cxn>
                  <a:cxn ang="0">
                    <a:pos x="T6" y="T7"/>
                  </a:cxn>
                  <a:cxn ang="0">
                    <a:pos x="T8" y="T9"/>
                  </a:cxn>
                </a:cxnLst>
                <a:rect l="0" t="0" r="r" b="b"/>
                <a:pathLst>
                  <a:path w="48" h="44">
                    <a:moveTo>
                      <a:pt x="0" y="14"/>
                    </a:moveTo>
                    <a:lnTo>
                      <a:pt x="18" y="0"/>
                    </a:lnTo>
                    <a:lnTo>
                      <a:pt x="48" y="26"/>
                    </a:lnTo>
                    <a:lnTo>
                      <a:pt x="27" y="44"/>
                    </a:lnTo>
                    <a:lnTo>
                      <a:pt x="0" y="14"/>
                    </a:lnTo>
                    <a:close/>
                  </a:path>
                </a:pathLst>
              </a:custGeom>
              <a:solidFill>
                <a:schemeClr val="tx1">
                  <a:alpha val="60001"/>
                </a:schemeClr>
              </a:solidFill>
              <a:ln w="19050" cap="flat"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p>
            </p:txBody>
          </p:sp>
        </p:grpSp>
        <p:sp>
          <p:nvSpPr>
            <p:cNvPr id="26" name="Text Box 49"/>
            <p:cNvSpPr txBox="1">
              <a:spLocks noChangeArrowheads="1"/>
            </p:cNvSpPr>
            <p:nvPr/>
          </p:nvSpPr>
          <p:spPr bwMode="auto">
            <a:xfrm>
              <a:off x="7995554" y="2448528"/>
              <a:ext cx="739775" cy="4493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200" dirty="0">
                  <a:solidFill>
                    <a:srgbClr val="1C1C1C"/>
                  </a:solidFill>
                  <a:ea typeface="宋体" panose="02010600030101010101" pitchFamily="2" charset="-122"/>
                </a:rPr>
                <a:t>2</a:t>
              </a:r>
              <a:endParaRPr lang="en-US" altLang="zh-CN" sz="1200" dirty="0">
                <a:solidFill>
                  <a:srgbClr val="1C1C1C"/>
                </a:solidFill>
                <a:ea typeface="宋体" panose="02010600030101010101" pitchFamily="2" charset="-122"/>
              </a:endParaRPr>
            </a:p>
          </p:txBody>
        </p:sp>
        <p:sp>
          <p:nvSpPr>
            <p:cNvPr id="27" name="Text Box 50"/>
            <p:cNvSpPr txBox="1">
              <a:spLocks noChangeArrowheads="1"/>
            </p:cNvSpPr>
            <p:nvPr/>
          </p:nvSpPr>
          <p:spPr bwMode="auto">
            <a:xfrm>
              <a:off x="5220556" y="5105278"/>
              <a:ext cx="739775" cy="4493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200" dirty="0">
                  <a:solidFill>
                    <a:srgbClr val="1C1C1C"/>
                  </a:solidFill>
                  <a:ea typeface="宋体" panose="02010600030101010101" pitchFamily="2" charset="-122"/>
                </a:rPr>
                <a:t>3</a:t>
              </a:r>
              <a:endParaRPr lang="en-US" altLang="zh-CN" sz="1200" dirty="0">
                <a:solidFill>
                  <a:srgbClr val="1C1C1C"/>
                </a:solidFill>
                <a:ea typeface="宋体" panose="02010600030101010101" pitchFamily="2" charset="-122"/>
              </a:endParaRPr>
            </a:p>
          </p:txBody>
        </p:sp>
        <p:sp>
          <p:nvSpPr>
            <p:cNvPr id="28" name="Text Box 51"/>
            <p:cNvSpPr txBox="1">
              <a:spLocks noChangeArrowheads="1"/>
            </p:cNvSpPr>
            <p:nvPr/>
          </p:nvSpPr>
          <p:spPr bwMode="auto">
            <a:xfrm>
              <a:off x="7965342" y="5105278"/>
              <a:ext cx="739775" cy="4493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200" dirty="0">
                  <a:solidFill>
                    <a:srgbClr val="1C1C1C"/>
                  </a:solidFill>
                  <a:ea typeface="宋体" panose="02010600030101010101" pitchFamily="2" charset="-122"/>
                </a:rPr>
                <a:t>4</a:t>
              </a:r>
              <a:endParaRPr lang="en-US" altLang="zh-CN" sz="1200" dirty="0">
                <a:solidFill>
                  <a:srgbClr val="1C1C1C"/>
                </a:solidFill>
                <a:ea typeface="宋体" panose="02010600030101010101" pitchFamily="2"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p:nvSpPr>
        <p:spPr>
          <a:xfrm>
            <a:off x="3415108" y="-30364"/>
            <a:ext cx="5592490"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高校创新调查对象及时间</a:t>
            </a:r>
            <a:endParaRPr lang="zh-CN" altLang="en-US" sz="2800" b="1" dirty="0">
              <a:latin typeface="微软雅黑" panose="020B0503020204020204" pitchFamily="34" charset="-122"/>
              <a:ea typeface="微软雅黑" panose="020B0503020204020204" pitchFamily="34" charset="-122"/>
            </a:endParaRPr>
          </a:p>
        </p:txBody>
      </p:sp>
      <p:sp>
        <p:nvSpPr>
          <p:cNvPr id="5" name="文本框 13"/>
          <p:cNvSpPr txBox="1">
            <a:spLocks noChangeArrowheads="1"/>
          </p:cNvSpPr>
          <p:nvPr/>
        </p:nvSpPr>
        <p:spPr bwMode="auto">
          <a:xfrm>
            <a:off x="864495" y="1185754"/>
            <a:ext cx="2207684" cy="448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第一季度</a:t>
            </a:r>
            <a:r>
              <a:rPr lang="zh-CN" altLang="en-US" sz="1600" b="1" dirty="0">
                <a:solidFill>
                  <a:srgbClr val="1A605E"/>
                </a:solidFill>
                <a:latin typeface="微软雅黑" panose="020B0503020204020204" pitchFamily="34" charset="-122"/>
                <a:ea typeface="微软雅黑" panose="020B0503020204020204" pitchFamily="34" charset="-122"/>
              </a:rPr>
              <a:t>随科技统计工作一起开展上一年度院校层面创新数据采集</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（正式通知</a:t>
            </a:r>
            <a:r>
              <a:rPr lang="en-US" altLang="zh-CN" sz="1600" b="1" dirty="0">
                <a:solidFill>
                  <a:schemeClr val="accent4">
                    <a:lumMod val="75000"/>
                  </a:schemeClr>
                </a:solidFill>
                <a:latin typeface="微软雅黑" panose="020B0503020204020204" pitchFamily="34" charset="-122"/>
                <a:ea typeface="微软雅黑" panose="020B0503020204020204" pitchFamily="34" charset="-122"/>
              </a:rPr>
              <a:t>1</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1600" b="1" dirty="0">
                <a:solidFill>
                  <a:srgbClr val="1A605E"/>
                </a:solidFill>
                <a:latin typeface="微软雅黑" panose="020B0503020204020204" pitchFamily="34" charset="-122"/>
                <a:ea typeface="微软雅黑" panose="020B0503020204020204" pitchFamily="34" charset="-122"/>
              </a:rPr>
              <a:t>；</a:t>
            </a:r>
            <a:endParaRPr lang="en-US" altLang="zh-CN" sz="1600"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en-US" altLang="zh-CN" sz="1600"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第二季度</a:t>
            </a:r>
            <a:r>
              <a:rPr lang="zh-CN" altLang="en-US" sz="1600" b="1" dirty="0">
                <a:solidFill>
                  <a:srgbClr val="1A605E"/>
                </a:solidFill>
                <a:latin typeface="微软雅黑" panose="020B0503020204020204" pitchFamily="34" charset="-122"/>
                <a:ea typeface="微软雅黑" panose="020B0503020204020204" pitchFamily="34" charset="-122"/>
              </a:rPr>
              <a:t>针对教师和在校生开展上一年度人员层面的创新情况问卷调查</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（正式通知</a:t>
            </a:r>
            <a:r>
              <a:rPr lang="en-US" altLang="zh-CN" sz="1600" b="1" dirty="0">
                <a:solidFill>
                  <a:schemeClr val="accent4">
                    <a:lumMod val="75000"/>
                  </a:schemeClr>
                </a:solidFill>
                <a:latin typeface="微软雅黑" panose="020B0503020204020204" pitchFamily="34" charset="-122"/>
                <a:ea typeface="微软雅黑" panose="020B0503020204020204" pitchFamily="34" charset="-122"/>
              </a:rPr>
              <a:t>2</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1600" b="1" dirty="0">
                <a:solidFill>
                  <a:srgbClr val="1A605E"/>
                </a:solidFill>
                <a:latin typeface="微软雅黑" panose="020B0503020204020204" pitchFamily="34" charset="-122"/>
                <a:ea typeface="微软雅黑" panose="020B0503020204020204" pitchFamily="34" charset="-122"/>
              </a:rPr>
              <a:t>。</a:t>
            </a:r>
            <a:endParaRPr lang="zh-CN" altLang="en-US" sz="1600" b="1" dirty="0">
              <a:solidFill>
                <a:srgbClr val="1A605E"/>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616236" y="1421140"/>
            <a:ext cx="6957696" cy="4741423"/>
            <a:chOff x="3015056" y="1259479"/>
            <a:chExt cx="6957696" cy="4741423"/>
          </a:xfrm>
        </p:grpSpPr>
        <p:sp>
          <p:nvSpPr>
            <p:cNvPr id="2" name="文本框 11"/>
            <p:cNvSpPr txBox="1">
              <a:spLocks noChangeArrowheads="1"/>
            </p:cNvSpPr>
            <p:nvPr/>
          </p:nvSpPr>
          <p:spPr bwMode="auto">
            <a:xfrm>
              <a:off x="3415108" y="1259479"/>
              <a:ext cx="6557644"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nSpc>
                  <a:spcPct val="150000"/>
                </a:lnSpc>
                <a:defRPr/>
              </a:pPr>
              <a:r>
                <a:rPr lang="zh-CN" altLang="en-US" sz="1865" b="1" dirty="0">
                  <a:solidFill>
                    <a:schemeClr val="accent4">
                      <a:lumMod val="75000"/>
                    </a:schemeClr>
                  </a:solidFill>
                  <a:latin typeface="微软雅黑" panose="020B0503020204020204" pitchFamily="34" charset="-122"/>
                  <a:ea typeface="微软雅黑" panose="020B0503020204020204" pitchFamily="34" charset="-122"/>
                </a:rPr>
                <a:t>普通高校创新信息采集报表：</a:t>
              </a:r>
              <a:endParaRPr lang="en-US" altLang="zh-CN" sz="1865" b="1" dirty="0">
                <a:solidFill>
                  <a:schemeClr val="accent4">
                    <a:lumMod val="7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865" b="1" u="sng" dirty="0">
                  <a:solidFill>
                    <a:srgbClr val="1A605E"/>
                  </a:solidFill>
                  <a:latin typeface="微软雅黑" panose="020B0503020204020204" pitchFamily="34" charset="-122"/>
                  <a:ea typeface="微软雅黑" panose="020B0503020204020204" pitchFamily="34" charset="-122"/>
                </a:rPr>
                <a:t>以报表形式，侧</a:t>
              </a:r>
              <a:r>
                <a:rPr lang="zh-CN" altLang="en-US" sz="1865" b="1" u="sng" dirty="0">
                  <a:solidFill>
                    <a:srgbClr val="1A605E"/>
                  </a:solidFill>
                  <a:latin typeface="微软雅黑" panose="020B0503020204020204" pitchFamily="34" charset="-122"/>
                  <a:ea typeface="微软雅黑" panose="020B0503020204020204" pitchFamily="34" charset="-122"/>
                  <a:sym typeface="Calibri" panose="020F0502020204030204" pitchFamily="34" charset="0"/>
                </a:rPr>
                <a:t>重高校创新整体情况的数据补充采集</a:t>
              </a:r>
              <a:endParaRPr lang="zh-CN" altLang="en-US" sz="1865" b="1" u="sng" dirty="0">
                <a:solidFill>
                  <a:srgbClr val="1A605E"/>
                </a:solidFill>
                <a:latin typeface="微软雅黑" panose="020B0503020204020204" pitchFamily="34" charset="-122"/>
                <a:ea typeface="微软雅黑" panose="020B0503020204020204" pitchFamily="34" charset="-122"/>
              </a:endParaRPr>
            </a:p>
          </p:txBody>
        </p:sp>
        <p:sp>
          <p:nvSpPr>
            <p:cNvPr id="3" name="文本框 30"/>
            <p:cNvSpPr txBox="1">
              <a:spLocks noChangeArrowheads="1"/>
            </p:cNvSpPr>
            <p:nvPr/>
          </p:nvSpPr>
          <p:spPr bwMode="auto">
            <a:xfrm>
              <a:off x="3486069" y="3390147"/>
              <a:ext cx="6486683"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nSpc>
                  <a:spcPct val="150000"/>
                </a:lnSpc>
                <a:defRPr/>
              </a:pPr>
              <a:r>
                <a:rPr lang="zh-CN" altLang="en-US" sz="1865" b="1" dirty="0">
                  <a:solidFill>
                    <a:schemeClr val="accent4">
                      <a:lumMod val="75000"/>
                    </a:schemeClr>
                  </a:solidFill>
                  <a:latin typeface="微软雅黑" panose="020B0503020204020204" pitchFamily="34" charset="-122"/>
                  <a:ea typeface="微软雅黑" panose="020B0503020204020204" pitchFamily="34" charset="-122"/>
                </a:rPr>
                <a:t>普通高校教师、学生创新情况调查：</a:t>
              </a:r>
              <a:endParaRPr lang="en-US" altLang="zh-CN" sz="1865" b="1" dirty="0">
                <a:solidFill>
                  <a:schemeClr val="accent4">
                    <a:lumMod val="7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865" b="1" u="sng" dirty="0">
                  <a:solidFill>
                    <a:srgbClr val="1A605E"/>
                  </a:solidFill>
                  <a:latin typeface="微软雅黑" panose="020B0503020204020204" pitchFamily="34" charset="-122"/>
                  <a:ea typeface="微软雅黑" panose="020B0503020204020204" pitchFamily="34" charset="-122"/>
                </a:rPr>
                <a:t>以问卷形式，侧重创新活动参与、环境感知、能力提升等</a:t>
              </a:r>
              <a:endParaRPr lang="zh-CN" altLang="en-US" sz="1865" b="1" u="sng" dirty="0">
                <a:solidFill>
                  <a:srgbClr val="1A605E"/>
                </a:solidFill>
                <a:latin typeface="微软雅黑" panose="020B0503020204020204" pitchFamily="34" charset="-122"/>
                <a:ea typeface="微软雅黑" panose="020B0503020204020204" pitchFamily="34" charset="-122"/>
              </a:endParaRPr>
            </a:p>
          </p:txBody>
        </p:sp>
        <p:sp>
          <p:nvSpPr>
            <p:cNvPr id="4" name="左大括号 3"/>
            <p:cNvSpPr/>
            <p:nvPr/>
          </p:nvSpPr>
          <p:spPr>
            <a:xfrm>
              <a:off x="3015056" y="1568512"/>
              <a:ext cx="355600" cy="2144183"/>
            </a:xfrm>
            <a:prstGeom prst="leftBrace">
              <a:avLst>
                <a:gd name="adj1" fmla="val 8333"/>
                <a:gd name="adj2" fmla="val 47648"/>
              </a:avLst>
            </a:prstGeom>
            <a:ln w="2857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5" b="1">
                <a:solidFill>
                  <a:srgbClr val="1A605E"/>
                </a:solidFill>
                <a:latin typeface="微软雅黑" panose="020B0503020204020204" pitchFamily="34" charset="-122"/>
                <a:ea typeface="微软雅黑" panose="020B0503020204020204" pitchFamily="34" charset="-122"/>
              </a:endParaRPr>
            </a:p>
          </p:txBody>
        </p:sp>
        <p:sp>
          <p:nvSpPr>
            <p:cNvPr id="6" name="矩形 15"/>
            <p:cNvSpPr>
              <a:spLocks noChangeArrowheads="1"/>
            </p:cNvSpPr>
            <p:nvPr/>
          </p:nvSpPr>
          <p:spPr bwMode="auto">
            <a:xfrm>
              <a:off x="5445354" y="2042443"/>
              <a:ext cx="1617751" cy="115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nSpc>
                  <a:spcPct val="200000"/>
                </a:lnSpc>
              </a:pPr>
              <a:r>
                <a:rPr lang="zh-CN" altLang="en-US" sz="1865" b="1" dirty="0">
                  <a:solidFill>
                    <a:srgbClr val="1A605E"/>
                  </a:solidFill>
                  <a:latin typeface="微软雅黑" panose="020B0503020204020204" pitchFamily="34" charset="-122"/>
                  <a:ea typeface="微软雅黑" panose="020B0503020204020204" pitchFamily="34" charset="-122"/>
                </a:rPr>
                <a:t>普通本科院校</a:t>
              </a:r>
              <a:endParaRPr lang="en-US" altLang="zh-CN" sz="1865" b="1" dirty="0">
                <a:solidFill>
                  <a:srgbClr val="1A605E"/>
                </a:solidFill>
                <a:latin typeface="微软雅黑" panose="020B0503020204020204" pitchFamily="34" charset="-122"/>
                <a:ea typeface="微软雅黑" panose="020B0503020204020204" pitchFamily="34" charset="-122"/>
              </a:endParaRPr>
            </a:p>
            <a:p>
              <a:pPr>
                <a:lnSpc>
                  <a:spcPct val="200000"/>
                </a:lnSpc>
              </a:pPr>
              <a:r>
                <a:rPr lang="zh-CN" altLang="en-US" sz="1865" b="1" dirty="0">
                  <a:solidFill>
                    <a:srgbClr val="1A605E"/>
                  </a:solidFill>
                  <a:latin typeface="微软雅黑" panose="020B0503020204020204" pitchFamily="34" charset="-122"/>
                  <a:ea typeface="微软雅黑" panose="020B0503020204020204" pitchFamily="34" charset="-122"/>
                </a:rPr>
                <a:t>高职专科院校</a:t>
              </a:r>
              <a:endParaRPr lang="zh-CN" altLang="en-US" sz="1865" b="1" dirty="0">
                <a:solidFill>
                  <a:srgbClr val="1A605E"/>
                </a:solidFill>
                <a:latin typeface="微软雅黑" panose="020B0503020204020204" pitchFamily="34" charset="-122"/>
                <a:ea typeface="微软雅黑" panose="020B0503020204020204" pitchFamily="34" charset="-122"/>
              </a:endParaRPr>
            </a:p>
          </p:txBody>
        </p:sp>
        <p:sp>
          <p:nvSpPr>
            <p:cNvPr id="8" name="左大括号 7"/>
            <p:cNvSpPr/>
            <p:nvPr/>
          </p:nvSpPr>
          <p:spPr>
            <a:xfrm>
              <a:off x="5252708" y="2363254"/>
              <a:ext cx="154516" cy="728133"/>
            </a:xfrm>
            <a:prstGeom prst="leftBrace">
              <a:avLst/>
            </a:prstGeom>
            <a:ln w="2222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5" b="1">
                <a:solidFill>
                  <a:srgbClr val="1A605E"/>
                </a:solidFill>
                <a:latin typeface="微软雅黑" panose="020B0503020204020204" pitchFamily="34" charset="-122"/>
                <a:ea typeface="微软雅黑" panose="020B0503020204020204" pitchFamily="34" charset="-122"/>
              </a:endParaRPr>
            </a:p>
          </p:txBody>
        </p:sp>
        <p:sp>
          <p:nvSpPr>
            <p:cNvPr id="9" name="左大括号 8"/>
            <p:cNvSpPr/>
            <p:nvPr/>
          </p:nvSpPr>
          <p:spPr>
            <a:xfrm>
              <a:off x="5252708" y="4673987"/>
              <a:ext cx="192617" cy="1009651"/>
            </a:xfrm>
            <a:prstGeom prst="leftBrace">
              <a:avLst>
                <a:gd name="adj1" fmla="val 17892"/>
                <a:gd name="adj2" fmla="val 50000"/>
              </a:avLst>
            </a:prstGeom>
            <a:ln w="2222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5" b="1">
                <a:solidFill>
                  <a:srgbClr val="1A605E"/>
                </a:solidFill>
                <a:latin typeface="微软雅黑" panose="020B0503020204020204" pitchFamily="34" charset="-122"/>
                <a:ea typeface="微软雅黑" panose="020B0503020204020204" pitchFamily="34" charset="-122"/>
              </a:endParaRPr>
            </a:p>
          </p:txBody>
        </p:sp>
        <p:sp>
          <p:nvSpPr>
            <p:cNvPr id="10" name="矩形 32"/>
            <p:cNvSpPr>
              <a:spLocks noChangeArrowheads="1"/>
            </p:cNvSpPr>
            <p:nvPr/>
          </p:nvSpPr>
          <p:spPr bwMode="auto">
            <a:xfrm>
              <a:off x="5433762" y="4436921"/>
              <a:ext cx="662361" cy="4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gn="ctr">
                <a:lnSpc>
                  <a:spcPct val="150000"/>
                </a:lnSpc>
              </a:pPr>
              <a:r>
                <a:rPr lang="zh-CN" altLang="en-US" sz="1865" b="1">
                  <a:solidFill>
                    <a:srgbClr val="1A605E"/>
                  </a:solidFill>
                  <a:latin typeface="微软雅黑" panose="020B0503020204020204" pitchFamily="34" charset="-122"/>
                  <a:ea typeface="微软雅黑" panose="020B0503020204020204" pitchFamily="34" charset="-122"/>
                </a:rPr>
                <a:t>教师</a:t>
              </a:r>
              <a:endParaRPr lang="en-US" altLang="zh-CN" sz="1865" b="1">
                <a:solidFill>
                  <a:srgbClr val="1A605E"/>
                </a:solidFill>
                <a:latin typeface="微软雅黑" panose="020B0503020204020204" pitchFamily="34" charset="-122"/>
                <a:ea typeface="微软雅黑" panose="020B0503020204020204" pitchFamily="34" charset="-122"/>
              </a:endParaRPr>
            </a:p>
          </p:txBody>
        </p:sp>
        <p:sp>
          <p:nvSpPr>
            <p:cNvPr id="33" name="矩形 33"/>
            <p:cNvSpPr>
              <a:spLocks noChangeArrowheads="1"/>
            </p:cNvSpPr>
            <p:nvPr/>
          </p:nvSpPr>
          <p:spPr bwMode="auto">
            <a:xfrm>
              <a:off x="6351258" y="5097321"/>
              <a:ext cx="1600200"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nSpc>
                  <a:spcPct val="150000"/>
                </a:lnSpc>
              </a:pPr>
              <a:r>
                <a:rPr lang="zh-CN" altLang="en-US" sz="1865" b="1">
                  <a:solidFill>
                    <a:srgbClr val="1A605E"/>
                  </a:solidFill>
                  <a:latin typeface="微软雅黑" panose="020B0503020204020204" pitchFamily="34" charset="-122"/>
                  <a:ea typeface="微软雅黑" panose="020B0503020204020204" pitchFamily="34" charset="-122"/>
                </a:rPr>
                <a:t>研究生</a:t>
              </a:r>
              <a:endParaRPr lang="en-US" altLang="zh-CN" sz="1865" b="1">
                <a:solidFill>
                  <a:srgbClr val="1A605E"/>
                </a:solidFill>
                <a:latin typeface="微软雅黑" panose="020B0503020204020204" pitchFamily="34" charset="-122"/>
                <a:ea typeface="微软雅黑" panose="020B0503020204020204" pitchFamily="34" charset="-122"/>
              </a:endParaRPr>
            </a:p>
            <a:p>
              <a:pPr>
                <a:lnSpc>
                  <a:spcPct val="150000"/>
                </a:lnSpc>
              </a:pPr>
              <a:r>
                <a:rPr lang="zh-CN" altLang="en-US" sz="1865" b="1">
                  <a:solidFill>
                    <a:srgbClr val="1A605E"/>
                  </a:solidFill>
                  <a:latin typeface="微软雅黑" panose="020B0503020204020204" pitchFamily="34" charset="-122"/>
                  <a:ea typeface="微软雅黑" panose="020B0503020204020204" pitchFamily="34" charset="-122"/>
                </a:rPr>
                <a:t>本科生</a:t>
              </a:r>
              <a:endParaRPr lang="en-US" altLang="zh-CN" sz="1865" b="1">
                <a:solidFill>
                  <a:srgbClr val="1A605E"/>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433762" y="5300521"/>
              <a:ext cx="662361" cy="4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gn="ctr">
                <a:lnSpc>
                  <a:spcPct val="150000"/>
                </a:lnSpc>
              </a:pPr>
              <a:r>
                <a:rPr lang="zh-CN" altLang="en-US" sz="1865" b="1">
                  <a:solidFill>
                    <a:srgbClr val="1A605E"/>
                  </a:solidFill>
                  <a:latin typeface="微软雅黑" panose="020B0503020204020204" pitchFamily="34" charset="-122"/>
                  <a:ea typeface="微软雅黑" panose="020B0503020204020204" pitchFamily="34" charset="-122"/>
                </a:rPr>
                <a:t>学生</a:t>
              </a:r>
              <a:endParaRPr lang="en-US" altLang="zh-CN" sz="1865" b="1">
                <a:solidFill>
                  <a:srgbClr val="1A605E"/>
                </a:solidFill>
                <a:latin typeface="微软雅黑" panose="020B0503020204020204" pitchFamily="34" charset="-122"/>
                <a:ea typeface="微软雅黑" panose="020B0503020204020204" pitchFamily="34" charset="-122"/>
              </a:endParaRPr>
            </a:p>
          </p:txBody>
        </p:sp>
        <p:sp>
          <p:nvSpPr>
            <p:cNvPr id="37" name="左大括号 36"/>
            <p:cNvSpPr/>
            <p:nvPr/>
          </p:nvSpPr>
          <p:spPr>
            <a:xfrm>
              <a:off x="6181925" y="5308987"/>
              <a:ext cx="165100" cy="508000"/>
            </a:xfrm>
            <a:prstGeom prst="leftBrace">
              <a:avLst/>
            </a:prstGeom>
            <a:ln w="1587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5" b="1" dirty="0">
                <a:solidFill>
                  <a:srgbClr val="1A605E"/>
                </a:solidFill>
                <a:latin typeface="微软雅黑" panose="020B0503020204020204" pitchFamily="34" charset="-122"/>
                <a:ea typeface="微软雅黑" panose="020B0503020204020204" pitchFamily="34" charset="-122"/>
              </a:endParaRPr>
            </a:p>
          </p:txBody>
        </p:sp>
        <p:sp>
          <p:nvSpPr>
            <p:cNvPr id="63" name="矩形 31"/>
            <p:cNvSpPr>
              <a:spLocks noChangeArrowheads="1"/>
            </p:cNvSpPr>
            <p:nvPr/>
          </p:nvSpPr>
          <p:spPr bwMode="auto">
            <a:xfrm>
              <a:off x="6222341" y="4436921"/>
              <a:ext cx="3649342"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sz="2400">
                  <a:solidFill>
                    <a:schemeClr val="tx1"/>
                  </a:solidFill>
                  <a:latin typeface="Calibri" panose="020F0502020204030204" pitchFamily="34" charset="0"/>
                  <a:ea typeface="幼圆" panose="02010509060101010101" pitchFamily="49" charset="-122"/>
                </a:defRPr>
              </a:lvl1pPr>
              <a:lvl2pPr marL="742950" indent="-285750">
                <a:defRPr sz="2400">
                  <a:solidFill>
                    <a:schemeClr val="tx1"/>
                  </a:solidFill>
                  <a:latin typeface="Calibri" panose="020F0502020204030204" pitchFamily="34" charset="0"/>
                  <a:ea typeface="幼圆" panose="02010509060101010101" pitchFamily="49" charset="-122"/>
                </a:defRPr>
              </a:lvl2pPr>
              <a:lvl3pPr marL="1143000" indent="-228600">
                <a:defRPr sz="2400">
                  <a:solidFill>
                    <a:schemeClr val="tx1"/>
                  </a:solidFill>
                  <a:latin typeface="Calibri" panose="020F0502020204030204" pitchFamily="34" charset="0"/>
                  <a:ea typeface="幼圆" panose="02010509060101010101" pitchFamily="49" charset="-122"/>
                </a:defRPr>
              </a:lvl3pPr>
              <a:lvl4pPr marL="1600200" indent="-228600">
                <a:defRPr sz="2400">
                  <a:solidFill>
                    <a:schemeClr val="tx1"/>
                  </a:solidFill>
                  <a:latin typeface="Calibri" panose="020F0502020204030204" pitchFamily="34" charset="0"/>
                  <a:ea typeface="幼圆" panose="02010509060101010101" pitchFamily="49" charset="-122"/>
                </a:defRPr>
              </a:lvl4pPr>
              <a:lvl5pPr marL="2057400" indent="-228600">
                <a:defRPr sz="2400">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anose="02010509060101010101" pitchFamily="49" charset="-122"/>
                </a:defRPr>
              </a:lvl9pPr>
            </a:lstStyle>
            <a:p>
              <a:pPr>
                <a:lnSpc>
                  <a:spcPct val="150000"/>
                </a:lnSpc>
              </a:pPr>
              <a:r>
                <a:rPr lang="zh-CN" altLang="en-US" sz="1865" b="1" dirty="0">
                  <a:solidFill>
                    <a:srgbClr val="1A605E"/>
                  </a:solidFill>
                  <a:latin typeface="微软雅黑" panose="020B0503020204020204" pitchFamily="34" charset="-122"/>
                  <a:ea typeface="微软雅黑" panose="020B0503020204020204" pitchFamily="34" charset="-122"/>
                </a:rPr>
                <a:t>同时担任教学和科研任务的教师</a:t>
              </a:r>
              <a:endParaRPr lang="en-US" altLang="zh-CN" sz="1865" b="1" dirty="0">
                <a:solidFill>
                  <a:srgbClr val="1A605E"/>
                </a:solidFill>
                <a:latin typeface="微软雅黑" panose="020B0503020204020204" pitchFamily="34" charset="-122"/>
                <a:ea typeface="微软雅黑" panose="020B0503020204020204" pitchFamily="34" charset="-122"/>
              </a:endParaRPr>
            </a:p>
          </p:txBody>
        </p:sp>
      </p:grpSp>
      <p:sp>
        <p:nvSpPr>
          <p:cNvPr id="12" name="灯片编号占位符 11"/>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3390536" y="3952297"/>
            <a:ext cx="7844965"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高校创新信息采集报表填报说明</a:t>
            </a:r>
            <a:endParaRPr lang="zh-CN" altLang="en-US" sz="4000" b="1" dirty="0">
              <a:solidFill>
                <a:srgbClr val="1A605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5544" t="29166" r="37283" b="45417"/>
          <a:stretch>
            <a:fillRect/>
          </a:stretch>
        </p:blipFill>
        <p:spPr>
          <a:xfrm>
            <a:off x="1447530" y="2565347"/>
            <a:ext cx="1927496" cy="2375297"/>
          </a:xfrm>
          <a:prstGeom prst="rect">
            <a:avLst/>
          </a:prstGeom>
        </p:spPr>
      </p:pic>
      <p:sp>
        <p:nvSpPr>
          <p:cNvPr id="4" name="灯片编号占位符 3"/>
          <p:cNvSpPr>
            <a:spLocks noGrp="1"/>
          </p:cNvSpPr>
          <p:nvPr>
            <p:ph type="sldNum" sz="quarter" idx="12"/>
          </p:nvPr>
        </p:nvSpPr>
        <p:spPr/>
        <p:txBody>
          <a:bodyPr/>
          <a:lstStyle/>
          <a:p>
            <a:fld id="{E184265B-C5CB-4AC6-A826-41101DB627D4}" type="slidenum">
              <a:rPr lang="zh-CN" altLang="en-US" smtClean="0"/>
            </a:fld>
            <a:endParaRPr lang="zh-CN" altLang="en-US"/>
          </a:p>
        </p:txBody>
      </p:sp>
      <p:sp>
        <p:nvSpPr>
          <p:cNvPr id="3" name="文本框 2"/>
          <p:cNvSpPr txBox="1"/>
          <p:nvPr/>
        </p:nvSpPr>
        <p:spPr>
          <a:xfrm>
            <a:off x="2176120" y="3653105"/>
            <a:ext cx="6696338" cy="430887"/>
          </a:xfrm>
          <a:prstGeom prst="rect">
            <a:avLst/>
          </a:prstGeom>
          <a:noFill/>
        </p:spPr>
        <p:txBody>
          <a:bodyPr wrap="square">
            <a:spAutoFit/>
          </a:bodyPr>
          <a:lstStyle/>
          <a:p>
            <a:pPr algn="ctr">
              <a:lnSpc>
                <a:spcPct val="110000"/>
              </a:lnSpc>
            </a:pP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2023</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年度高校创新调查工作（</a:t>
            </a: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u="sng" dirty="0">
              <a:solidFill>
                <a:srgbClr val="268785"/>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填报的启动及组织</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23618" y="1072451"/>
            <a:ext cx="10447094" cy="4613892"/>
          </a:xfrm>
          <a:prstGeom prst="rect">
            <a:avLst/>
          </a:prstGeom>
          <a:noFill/>
        </p:spPr>
        <p:txBody>
          <a:bodyPr wrap="square">
            <a:spAutoFit/>
          </a:bodyPr>
          <a:lstStyle/>
          <a:p>
            <a:pPr indent="457200" algn="just">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通常情况下，教育部科技司于</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每年</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12</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月底下发</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教育部办公厅关于组开展</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XXXX</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年度普通高校创新调查工作的通知</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（教技厅函</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〔XXXX〕YY</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号）</a:t>
            </a:r>
            <a:r>
              <a:rPr lang="zh-CN" altLang="en-US" b="1" dirty="0">
                <a:solidFill>
                  <a:srgbClr val="1A605E"/>
                </a:solidFill>
                <a:latin typeface="微软雅黑" panose="020B0503020204020204" pitchFamily="34" charset="-122"/>
                <a:ea typeface="微软雅黑" panose="020B0503020204020204" pitchFamily="34" charset="-122"/>
              </a:rPr>
              <a:t>，正式启动该年度</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普通高校创新信息采集报表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的填报工作。该项工作实行</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属地化全样本调查</a:t>
            </a:r>
            <a:r>
              <a:rPr lang="zh-CN" altLang="en-US" b="1" dirty="0">
                <a:solidFill>
                  <a:srgbClr val="1A605E"/>
                </a:solidFill>
                <a:latin typeface="微软雅黑" panose="020B0503020204020204" pitchFamily="34" charset="-122"/>
                <a:ea typeface="微软雅黑" panose="020B0503020204020204" pitchFamily="34" charset="-122"/>
              </a:rPr>
              <a:t>，主要针对全国全日制普通本科高校、高职（专科）院校和独立学院（不包括高校附属医院），采用纸质报表和电子报表的方式同时进行。报表内容为</a:t>
            </a:r>
            <a:r>
              <a:rPr lang="en-US" altLang="zh-CN" b="1" dirty="0">
                <a:solidFill>
                  <a:srgbClr val="1A605E"/>
                </a:solidFill>
                <a:latin typeface="微软雅黑" panose="020B0503020204020204" pitchFamily="34" charset="-122"/>
                <a:ea typeface="微软雅黑" panose="020B0503020204020204" pitchFamily="34" charset="-122"/>
              </a:rPr>
              <a:t>XXXX</a:t>
            </a:r>
            <a:r>
              <a:rPr lang="zh-CN" altLang="en-US" b="1" dirty="0">
                <a:solidFill>
                  <a:srgbClr val="1A605E"/>
                </a:solidFill>
                <a:latin typeface="微软雅黑" panose="020B0503020204020204" pitchFamily="34" charset="-122"/>
                <a:ea typeface="微软雅黑" panose="020B0503020204020204" pitchFamily="34" charset="-122"/>
              </a:rPr>
              <a:t>年度普通高校创新人才培养情况、师资队伍与社会服务、产学研合作科研创新以及创新技术转移与成果转化情况。</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gn="just">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接到通知后，各地教育行政部门负责组织辖区普通高校填写，并负责回收、整理和初步审核</a:t>
            </a:r>
            <a:r>
              <a:rPr lang="en-US" altLang="zh-CN" b="1" dirty="0">
                <a:solidFill>
                  <a:srgbClr val="1A605E"/>
                </a:solidFill>
                <a:latin typeface="微软雅黑" panose="020B0503020204020204" pitchFamily="34" charset="-122"/>
                <a:ea typeface="微软雅黑" panose="020B0503020204020204" pitchFamily="34" charset="-122"/>
              </a:rPr>
              <a:t>《XXXX</a:t>
            </a:r>
            <a:r>
              <a:rPr lang="zh-CN" altLang="en-US" b="1" dirty="0">
                <a:solidFill>
                  <a:srgbClr val="1A605E"/>
                </a:solidFill>
                <a:latin typeface="微软雅黑" panose="020B0503020204020204" pitchFamily="34" charset="-122"/>
                <a:ea typeface="微软雅黑" panose="020B0503020204020204" pitchFamily="34" charset="-122"/>
              </a:rPr>
              <a:t>年度普通高校创新信息采集报表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各参与高校需按规定时间到在线平台填报，经省级管理员审核通过后，下载打印表格并向所在省份厅委提交加盖学校公章的纸质表格。</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各地教育行政部门应于次年</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3</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月，随高校科技、社科统计数据报送时一并提交创新调查的纸质版</a:t>
            </a:r>
            <a:r>
              <a:rPr lang="zh-CN" altLang="en-US" b="1" dirty="0">
                <a:solidFill>
                  <a:srgbClr val="1A605E"/>
                </a:solidFill>
                <a:latin typeface="微软雅黑" panose="020B0503020204020204" pitchFamily="34" charset="-122"/>
                <a:ea typeface="微软雅黑" panose="020B0503020204020204" pitchFamily="34" charset="-122"/>
              </a:rPr>
              <a:t>（具体以最后通知为准）。</a:t>
            </a: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184265B-C5CB-4AC6-A826-41101DB627D4}" type="slidenum">
              <a:rPr lang="zh-CN" altLang="en-US" smtClean="0"/>
            </a:fld>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i*1_1_1"/>
  <p:tag name="KSO_WM_TEMPLATE_CATEGORY" val="custom"/>
  <p:tag name="KSO_WM_TEMPLATE_INDEX" val="20218864"/>
  <p:tag name="KSO_WM_UNIT_LAYERLEVEL" val="1_1_1"/>
  <p:tag name="KSO_WM_TAG_VERSION" val="1.0"/>
  <p:tag name="KSO_WM_BEAUTIFY_FLAG" val="#wm#"/>
  <p:tag name="KSO_WM_DIAGRAM_GROUP_CODE" val="l1-3"/>
  <p:tag name="KSO_WM_UNIT_TYPE" val="l_h_i"/>
  <p:tag name="KSO_WM_UNIT_INDEX" val="1_1_1"/>
  <p:tag name="KSO_WM_UNIT_FILL_FORE_SCHEMECOLOR_INDEX" val="5"/>
  <p:tag name="KSO_WM_UNI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COMMONDATA" val="eyJoZGlkIjoiMjQ2ZDIyNzc1NzkxMWJmNzcxNWE1MWI2Zjc1ZTQ5ZDk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i*1_1_1"/>
  <p:tag name="KSO_WM_TEMPLATE_CATEGORY" val="custom"/>
  <p:tag name="KSO_WM_TEMPLATE_INDEX" val="20218864"/>
  <p:tag name="KSO_WM_UNIT_LAYERLEVEL" val="1_1_1"/>
  <p:tag name="KSO_WM_TAG_VERSION" val="1.0"/>
  <p:tag name="KSO_WM_BEAUTIFY_FLAG" val="#wm#"/>
  <p:tag name="KSO_WM_DIAGRAM_GROUP_CODE" val="l1-3"/>
  <p:tag name="KSO_WM_UNIT_TYPE" val="l_h_i"/>
  <p:tag name="KSO_WM_UNIT_INDEX" val="1_1_1"/>
  <p:tag name="KSO_WM_UNIT_FILL_FORE_SCHEMECOLOR_INDEX" val="5"/>
  <p:tag name="KSO_WM_UNI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2"/>
        </a:lnRef>
        <a:fillRef idx="1">
          <a:schemeClr val="lt1"/>
        </a:fillRef>
        <a:effectRef idx="0">
          <a:schemeClr val="accent2"/>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6749</Words>
  <Application>WPS 演示</Application>
  <PresentationFormat>宽屏</PresentationFormat>
  <Paragraphs>538</Paragraphs>
  <Slides>40</Slides>
  <Notes>24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微软雅黑</vt:lpstr>
      <vt:lpstr>仿宋_GB2312</vt:lpstr>
      <vt:lpstr>Calibri</vt:lpstr>
      <vt:lpstr>幼圆</vt:lpstr>
      <vt:lpstr>等线</vt:lpstr>
      <vt:lpstr>Arial Unicode MS</vt:lpstr>
      <vt:lpstr>等线 Light</vt:lpstr>
      <vt:lpstr>Hiragino Sans GB W3</vt:lpstr>
      <vt:lpstr>Calibri Light</vt:lpstr>
      <vt:lpstr>仿宋</vt:lpstr>
      <vt:lpstr>Times New Roman</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填报咨询联系方式</vt:lpstr>
    </vt:vector>
  </TitlesOfParts>
  <Company>Dylan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DylanUser</dc:creator>
  <cp:lastModifiedBy>ZUFE</cp:lastModifiedBy>
  <cp:revision>461</cp:revision>
  <dcterms:created xsi:type="dcterms:W3CDTF">2020-07-14T09:14:00Z</dcterms:created>
  <dcterms:modified xsi:type="dcterms:W3CDTF">2023-11-09T03:09:42Z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05B911DD9BE44A848A4FD3A102F16F94_12</vt:lpwstr>
  </property>
</Properties>
</file>