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tags/tag4.xml" ContentType="application/vnd.openxmlformats-officedocument.presentationml.tags+xml"/>
  <Override PartName="/ppt/diagrams/colors11.xml" ContentType="application/vnd.openxmlformats-officedocument.drawingml.diagramColor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docProps/custom.xml" ContentType="application/vnd.openxmlformats-officedocument.custom-properties+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Default Extension="jpeg" ContentType="image/jpeg"/>
  <Override PartName="/ppt/tags/tag3.xml" ContentType="application/vnd.openxmlformats-officedocument.presentationml.tags+xml"/>
  <Override PartName="/ppt/diagrams/layout8.xml" ContentType="application/vnd.openxmlformats-officedocument.drawingml.diagramLayout+xml"/>
  <Override PartName="/ppt/diagrams/data12.xml" ContentType="application/vnd.openxmlformats-officedocument.drawingml.diagramData+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diagrams/quickStyle12.xml" ContentType="application/vnd.openxmlformats-officedocument.drawingml.diagramStyl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ppt/diagrams/layout12.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slides/slide7.xml" ContentType="application/vnd.openxmlformats-officedocument.presentationml.slide+xml"/>
  <Override PartName="/ppt/diagrams/drawing5.xml" ContentType="application/vnd.ms-office.drawingml.diagramDrawing+xml"/>
  <Override PartName="/ppt/diagrams/layout11.xml" ContentType="application/vnd.openxmlformats-officedocument.drawingml.diagram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diagrams/colors10.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65"/>
  </p:notesMasterIdLst>
  <p:handoutMasterIdLst>
    <p:handoutMasterId r:id="rId66"/>
  </p:handoutMasterIdLst>
  <p:sldIdLst>
    <p:sldId id="256" r:id="rId2"/>
    <p:sldId id="264" r:id="rId3"/>
    <p:sldId id="466" r:id="rId4"/>
    <p:sldId id="465" r:id="rId5"/>
    <p:sldId id="300" r:id="rId6"/>
    <p:sldId id="405" r:id="rId7"/>
    <p:sldId id="338" r:id="rId8"/>
    <p:sldId id="339" r:id="rId9"/>
    <p:sldId id="340" r:id="rId10"/>
    <p:sldId id="341" r:id="rId11"/>
    <p:sldId id="342" r:id="rId12"/>
    <p:sldId id="406" r:id="rId13"/>
    <p:sldId id="343" r:id="rId14"/>
    <p:sldId id="344" r:id="rId15"/>
    <p:sldId id="345" r:id="rId16"/>
    <p:sldId id="349" r:id="rId17"/>
    <p:sldId id="350" r:id="rId18"/>
    <p:sldId id="355" r:id="rId19"/>
    <p:sldId id="354" r:id="rId20"/>
    <p:sldId id="356" r:id="rId21"/>
    <p:sldId id="352" r:id="rId22"/>
    <p:sldId id="353" r:id="rId23"/>
    <p:sldId id="357" r:id="rId24"/>
    <p:sldId id="358" r:id="rId25"/>
    <p:sldId id="362" r:id="rId26"/>
    <p:sldId id="360" r:id="rId27"/>
    <p:sldId id="361" r:id="rId28"/>
    <p:sldId id="363" r:id="rId29"/>
    <p:sldId id="364" r:id="rId30"/>
    <p:sldId id="365" r:id="rId31"/>
    <p:sldId id="366" r:id="rId32"/>
    <p:sldId id="367" r:id="rId33"/>
    <p:sldId id="368" r:id="rId34"/>
    <p:sldId id="369" r:id="rId35"/>
    <p:sldId id="373" r:id="rId36"/>
    <p:sldId id="370" r:id="rId37"/>
    <p:sldId id="371" r:id="rId38"/>
    <p:sldId id="372" r:id="rId39"/>
    <p:sldId id="374" r:id="rId40"/>
    <p:sldId id="375" r:id="rId41"/>
    <p:sldId id="379" r:id="rId42"/>
    <p:sldId id="376" r:id="rId43"/>
    <p:sldId id="377" r:id="rId44"/>
    <p:sldId id="378" r:id="rId45"/>
    <p:sldId id="380" r:id="rId46"/>
    <p:sldId id="381" r:id="rId47"/>
    <p:sldId id="383" r:id="rId48"/>
    <p:sldId id="384" r:id="rId49"/>
    <p:sldId id="385" r:id="rId50"/>
    <p:sldId id="386" r:id="rId51"/>
    <p:sldId id="387" r:id="rId52"/>
    <p:sldId id="389" r:id="rId53"/>
    <p:sldId id="390" r:id="rId54"/>
    <p:sldId id="391" r:id="rId55"/>
    <p:sldId id="392" r:id="rId56"/>
    <p:sldId id="393" r:id="rId57"/>
    <p:sldId id="394" r:id="rId58"/>
    <p:sldId id="395" r:id="rId59"/>
    <p:sldId id="396" r:id="rId60"/>
    <p:sldId id="399" r:id="rId61"/>
    <p:sldId id="397" r:id="rId62"/>
    <p:sldId id="398" r:id="rId63"/>
    <p:sldId id="327" r:id="rId6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C5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75" d="100"/>
          <a:sy n="75" d="100"/>
        </p:scale>
        <p:origin x="-684" y="-84"/>
      </p:cViewPr>
      <p:guideLst>
        <p:guide orient="horz" pos="2198"/>
        <p:guide pos="385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1" Type="http://schemas.openxmlformats.org/officeDocument/2006/relationships/image" Target="../media/image3.jpeg"/></Relationships>
</file>

<file path=ppt/diagrams/_rels/data10.xml.rels><?xml version="1.0" encoding="UTF-8" standalone="yes"?>
<Relationships xmlns="http://schemas.openxmlformats.org/package/2006/relationships"><Relationship Id="rId1" Type="http://schemas.openxmlformats.org/officeDocument/2006/relationships/image" Target="../media/image3.jpeg"/></Relationships>
</file>

<file path=ppt/diagrams/_rels/data11.xml.rels><?xml version="1.0" encoding="UTF-8" standalone="yes"?>
<Relationships xmlns="http://schemas.openxmlformats.org/package/2006/relationships"><Relationship Id="rId1" Type="http://schemas.openxmlformats.org/officeDocument/2006/relationships/image" Target="../media/image3.jpeg"/></Relationships>
</file>

<file path=ppt/diagrams/_rels/data12.xml.rels><?xml version="1.0" encoding="UTF-8" standalone="yes"?>
<Relationships xmlns="http://schemas.openxmlformats.org/package/2006/relationships"><Relationship Id="rId1" Type="http://schemas.openxmlformats.org/officeDocument/2006/relationships/image" Target="../media/image3.jpeg"/></Relationships>
</file>

<file path=ppt/diagrams/_rels/data2.xml.rels><?xml version="1.0" encoding="UTF-8" standalone="yes"?>
<Relationships xmlns="http://schemas.openxmlformats.org/package/2006/relationships"><Relationship Id="rId1" Type="http://schemas.openxmlformats.org/officeDocument/2006/relationships/image" Target="../media/image3.jpeg"/></Relationships>
</file>

<file path=ppt/diagrams/_rels/data3.xml.rels><?xml version="1.0" encoding="UTF-8" standalone="yes"?>
<Relationships xmlns="http://schemas.openxmlformats.org/package/2006/relationships"><Relationship Id="rId1" Type="http://schemas.openxmlformats.org/officeDocument/2006/relationships/image" Target="../media/image3.jpeg"/></Relationships>
</file>

<file path=ppt/diagrams/_rels/data4.xml.rels><?xml version="1.0" encoding="UTF-8" standalone="yes"?>
<Relationships xmlns="http://schemas.openxmlformats.org/package/2006/relationships"><Relationship Id="rId1" Type="http://schemas.openxmlformats.org/officeDocument/2006/relationships/image" Target="../media/image3.jpeg"/></Relationships>
</file>

<file path=ppt/diagrams/_rels/data5.xml.rels><?xml version="1.0" encoding="UTF-8" standalone="yes"?>
<Relationships xmlns="http://schemas.openxmlformats.org/package/2006/relationships"><Relationship Id="rId1" Type="http://schemas.openxmlformats.org/officeDocument/2006/relationships/image" Target="../media/image3.jpeg"/></Relationships>
</file>

<file path=ppt/diagrams/_rels/data6.xml.rels><?xml version="1.0" encoding="UTF-8" standalone="yes"?>
<Relationships xmlns="http://schemas.openxmlformats.org/package/2006/relationships"><Relationship Id="rId1" Type="http://schemas.openxmlformats.org/officeDocument/2006/relationships/image" Target="../media/image3.jpeg"/></Relationships>
</file>

<file path=ppt/diagrams/_rels/data7.xml.rels><?xml version="1.0" encoding="UTF-8" standalone="yes"?>
<Relationships xmlns="http://schemas.openxmlformats.org/package/2006/relationships"><Relationship Id="rId1" Type="http://schemas.openxmlformats.org/officeDocument/2006/relationships/image" Target="../media/image3.jpeg"/></Relationships>
</file>

<file path=ppt/diagrams/_rels/data8.xml.rels><?xml version="1.0" encoding="UTF-8" standalone="yes"?>
<Relationships xmlns="http://schemas.openxmlformats.org/package/2006/relationships"><Relationship Id="rId1" Type="http://schemas.openxmlformats.org/officeDocument/2006/relationships/image" Target="../media/image3.jpeg"/></Relationships>
</file>

<file path=ppt/diagrams/_rels/data9.xml.rels><?xml version="1.0" encoding="UTF-8" standalone="yes"?>
<Relationships xmlns="http://schemas.openxmlformats.org/package/2006/relationships"><Relationship Id="rId1" Type="http://schemas.openxmlformats.org/officeDocument/2006/relationships/image" Target="../media/image3.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3.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3.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3.jpeg"/></Relationships>
</file>

<file path=ppt/diagrams/colors1.xml><?xml version="1.0" encoding="utf-8"?>
<dgm:colorsDef xmlns:dgm="http://schemas.openxmlformats.org/drawingml/2006/diagram" xmlns:a="http://schemas.openxmlformats.org/drawingml/2006/main" uniqueId="urn:microsoft.com/office/officeart/2005/8/colors/accent0_3#1">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3#9">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3#10">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3#11">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1">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2">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3">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4">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5">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3#6">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3#7">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3#8">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E4703A2-10FB-4869-A797-1EE97028710B}" type="doc">
      <dgm:prSet loTypeId="islide.smartart.onepicture" loCatId="picture" qsTypeId="urn:microsoft.com/office/officeart/2005/8/quickstyle/simple1#1" qsCatId="simple" csTypeId="urn:microsoft.com/office/officeart/2005/8/colors/accent0_3#1" csCatId="mainScheme" phldr="1"/>
      <dgm:spPr/>
      <dgm:t>
        <a:bodyPr/>
        <a:lstStyle/>
        <a:p>
          <a:endParaRPr lang="zh-CN" altLang="en-US"/>
        </a:p>
      </dgm:t>
    </dgm:pt>
    <dgm:pt modelId="{4161F128-FBC3-4E39-B6A1-34C7B5EF323B}">
      <dgm:prSet/>
      <dgm:spPr/>
      <dgm:t>
        <a:bodyPr/>
        <a:lstStyle/>
        <a:p>
          <a:endParaRPr lang="zh-CN" altLang="en-US" dirty="0">
            <a:latin typeface="+mn-lt"/>
            <a:ea typeface="+mn-ea"/>
            <a:cs typeface="+mn-ea"/>
            <a:sym typeface="+mn-lt"/>
          </a:endParaRPr>
        </a:p>
      </dgm:t>
    </dgm:pt>
    <dgm:pt modelId="{A35B93DF-E8B8-45C9-9825-017E52611F06}" type="parTrans" cxnId="{3BFD3D78-BDB1-4D69-9878-BFC1C0E8940E}">
      <dgm:prSet/>
      <dgm:spPr/>
      <dgm:t>
        <a:bodyPr/>
        <a:lstStyle/>
        <a:p>
          <a:endParaRPr lang="zh-CN" altLang="en-US"/>
        </a:p>
      </dgm:t>
    </dgm:pt>
    <dgm:pt modelId="{63B53EA4-050B-4C97-ABB7-336EE0895839}" type="sibTrans" cxnId="{3BFD3D78-BDB1-4D69-9878-BFC1C0E8940E}">
      <dgm:prSet/>
      <dgm:spPr/>
      <dgm:t>
        <a:bodyPr/>
        <a:lstStyle/>
        <a:p>
          <a:endParaRPr lang="zh-CN" altLang="en-US"/>
        </a:p>
      </dgm:t>
    </dgm:pt>
    <dgm:pt modelId="{CD4F4671-ACDE-4C23-B362-6ADD372920AA}">
      <dgm:prSet/>
      <dgm:spPr/>
      <dgm:t>
        <a:bodyPr/>
        <a:lstStyle/>
        <a:p>
          <a:endParaRPr lang="zh-CN" altLang="en-US">
            <a:latin typeface="+mn-lt"/>
            <a:ea typeface="+mn-ea"/>
            <a:cs typeface="+mn-ea"/>
            <a:sym typeface="+mn-lt"/>
          </a:endParaRPr>
        </a:p>
      </dgm:t>
    </dgm:pt>
    <dgm:pt modelId="{9844862B-BB9A-421C-AD39-9090704A225C}" type="parTrans" cxnId="{1E361C5B-C889-40A8-9F83-B2281D9B8DB2}">
      <dgm:prSet/>
      <dgm:spPr/>
      <dgm:t>
        <a:bodyPr/>
        <a:lstStyle/>
        <a:p>
          <a:endParaRPr lang="zh-CN" altLang="en-US"/>
        </a:p>
      </dgm:t>
    </dgm:pt>
    <dgm:pt modelId="{53EE4BE0-D329-42F6-AF46-D3F130E439E5}" type="sibTrans" cxnId="{1E361C5B-C889-40A8-9F83-B2281D9B8DB2}">
      <dgm:prSet/>
      <dgm:spPr/>
      <dgm:t>
        <a:bodyPr/>
        <a:lstStyle/>
        <a:p>
          <a:endParaRPr lang="zh-CN" altLang="en-US"/>
        </a:p>
      </dgm:t>
    </dgm:pt>
    <dgm:pt modelId="{6C8FAB9A-5ED5-4ED1-9385-16D9E48DD3D8}">
      <dgm:prSet/>
      <dgm:spPr/>
      <dgm:t>
        <a:bodyPr/>
        <a:lstStyle/>
        <a:p>
          <a:endParaRPr lang="zh-CN" altLang="en-US">
            <a:latin typeface="+mn-lt"/>
            <a:ea typeface="+mn-ea"/>
            <a:cs typeface="+mn-ea"/>
            <a:sym typeface="+mn-lt"/>
          </a:endParaRPr>
        </a:p>
      </dgm:t>
    </dgm:pt>
    <dgm:pt modelId="{FD67ED7A-1D06-481B-86AC-D8229A40D605}" type="parTrans" cxnId="{0E527868-A474-4F59-8B7D-8A0CF5A07AEA}">
      <dgm:prSet/>
      <dgm:spPr/>
      <dgm:t>
        <a:bodyPr/>
        <a:lstStyle/>
        <a:p>
          <a:endParaRPr lang="zh-CN" altLang="en-US"/>
        </a:p>
      </dgm:t>
    </dgm:pt>
    <dgm:pt modelId="{F36694EA-FC93-4EFA-812E-E91E7293C4B2}" type="sibTrans" cxnId="{0E527868-A474-4F59-8B7D-8A0CF5A07AEA}">
      <dgm:prSet/>
      <dgm:spPr/>
      <dgm:t>
        <a:bodyPr/>
        <a:lstStyle/>
        <a:p>
          <a:endParaRPr lang="zh-CN" altLang="en-US"/>
        </a:p>
      </dgm:t>
    </dgm:pt>
    <dgm:pt modelId="{FA769293-6C0D-4117-9EC0-6F43B97F8271}" type="pres">
      <dgm:prSet presAssocID="{9E4703A2-10FB-4869-A797-1EE97028710B}" presName="compNode" presStyleCnt="0"/>
      <dgm:spPr/>
      <dgm:t>
        <a:bodyPr/>
        <a:lstStyle/>
        <a:p>
          <a:endParaRPr lang="zh-CN" altLang="en-US"/>
        </a:p>
      </dgm:t>
    </dgm:pt>
    <dgm:pt modelId="{409CD644-6D84-42A3-A40F-54ED168C8E6F}" type="pres">
      <dgm:prSet presAssocID="{9E4703A2-10FB-4869-A797-1EE97028710B}" presName="pictRect" presStyleLbl="node1" presStyleIdx="0" presStyleCnt="1" custLinFactNeighborY="-1598"/>
      <dgm:spPr>
        <a:blipFill dpi="0" rotWithShape="1">
          <a:blip xmlns:r="http://schemas.openxmlformats.org/officeDocument/2006/relationships" r:embed="rId1"/>
          <a:srcRect/>
          <a:stretch>
            <a:fillRect t="-178014" b="-120714"/>
          </a:stretch>
        </a:blipFill>
        <a:ln>
          <a:noFill/>
        </a:ln>
      </dgm:spPr>
    </dgm:pt>
  </dgm:ptLst>
  <dgm:cxnLst>
    <dgm:cxn modelId="{1E361C5B-C889-40A8-9F83-B2281D9B8DB2}" srcId="{9E4703A2-10FB-4869-A797-1EE97028710B}" destId="{CD4F4671-ACDE-4C23-B362-6ADD372920AA}" srcOrd="1" destOrd="0" parTransId="{9844862B-BB9A-421C-AD39-9090704A225C}" sibTransId="{53EE4BE0-D329-42F6-AF46-D3F130E439E5}"/>
    <dgm:cxn modelId="{3BFD3D78-BDB1-4D69-9878-BFC1C0E8940E}" srcId="{9E4703A2-10FB-4869-A797-1EE97028710B}" destId="{4161F128-FBC3-4E39-B6A1-34C7B5EF323B}" srcOrd="0" destOrd="0" parTransId="{A35B93DF-E8B8-45C9-9825-017E52611F06}" sibTransId="{63B53EA4-050B-4C97-ABB7-336EE0895839}"/>
    <dgm:cxn modelId="{0E527868-A474-4F59-8B7D-8A0CF5A07AEA}" srcId="{9E4703A2-10FB-4869-A797-1EE97028710B}" destId="{6C8FAB9A-5ED5-4ED1-9385-16D9E48DD3D8}" srcOrd="2" destOrd="0" parTransId="{FD67ED7A-1D06-481B-86AC-D8229A40D605}" sibTransId="{F36694EA-FC93-4EFA-812E-E91E7293C4B2}"/>
    <dgm:cxn modelId="{8AC24D83-C67B-457A-8EBD-9CD065B50433}" type="presOf" srcId="{9E4703A2-10FB-4869-A797-1EE97028710B}" destId="{FA769293-6C0D-4117-9EC0-6F43B97F8271}" srcOrd="0" destOrd="0" presId="islide.smartart.onepicture"/>
    <dgm:cxn modelId="{35215C9E-120F-4C4B-A998-4C5D79160C39}" type="presParOf" srcId="{FA769293-6C0D-4117-9EC0-6F43B97F8271}" destId="{409CD644-6D84-42A3-A40F-54ED168C8E6F}" srcOrd="0" destOrd="0" presId="islide.smartart.onepicture"/>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E4703A2-10FB-4869-A797-1EE97028710B}" type="doc">
      <dgm:prSet loTypeId="islide.smartart.onepicture" loCatId="picture" qsTypeId="urn:microsoft.com/office/officeart/2005/8/quickstyle/simple1#9" qsCatId="simple" csTypeId="urn:microsoft.com/office/officeart/2005/8/colors/accent0_3#9" csCatId="mainScheme" phldr="1"/>
      <dgm:spPr/>
      <dgm:t>
        <a:bodyPr/>
        <a:lstStyle/>
        <a:p>
          <a:endParaRPr lang="zh-CN" altLang="en-US"/>
        </a:p>
      </dgm:t>
    </dgm:pt>
    <dgm:pt modelId="{4161F128-FBC3-4E39-B6A1-34C7B5EF323B}">
      <dgm:prSet/>
      <dgm:spPr/>
      <dgm:t>
        <a:bodyPr/>
        <a:lstStyle/>
        <a:p>
          <a:endParaRPr lang="zh-CN" altLang="en-US" dirty="0">
            <a:latin typeface="+mn-lt"/>
            <a:ea typeface="+mn-ea"/>
            <a:cs typeface="+mn-ea"/>
            <a:sym typeface="+mn-lt"/>
          </a:endParaRPr>
        </a:p>
      </dgm:t>
    </dgm:pt>
    <dgm:pt modelId="{A35B93DF-E8B8-45C9-9825-017E52611F06}" type="parTrans" cxnId="{3BFD3D78-BDB1-4D69-9878-BFC1C0E8940E}">
      <dgm:prSet/>
      <dgm:spPr/>
      <dgm:t>
        <a:bodyPr/>
        <a:lstStyle/>
        <a:p>
          <a:endParaRPr lang="zh-CN" altLang="en-US"/>
        </a:p>
      </dgm:t>
    </dgm:pt>
    <dgm:pt modelId="{63B53EA4-050B-4C97-ABB7-336EE0895839}" type="sibTrans" cxnId="{3BFD3D78-BDB1-4D69-9878-BFC1C0E8940E}">
      <dgm:prSet/>
      <dgm:spPr/>
      <dgm:t>
        <a:bodyPr/>
        <a:lstStyle/>
        <a:p>
          <a:endParaRPr lang="zh-CN" altLang="en-US"/>
        </a:p>
      </dgm:t>
    </dgm:pt>
    <dgm:pt modelId="{CD4F4671-ACDE-4C23-B362-6ADD372920AA}">
      <dgm:prSet/>
      <dgm:spPr/>
      <dgm:t>
        <a:bodyPr/>
        <a:lstStyle/>
        <a:p>
          <a:endParaRPr lang="zh-CN" altLang="en-US">
            <a:latin typeface="+mn-lt"/>
            <a:ea typeface="+mn-ea"/>
            <a:cs typeface="+mn-ea"/>
            <a:sym typeface="+mn-lt"/>
          </a:endParaRPr>
        </a:p>
      </dgm:t>
    </dgm:pt>
    <dgm:pt modelId="{9844862B-BB9A-421C-AD39-9090704A225C}" type="parTrans" cxnId="{1E361C5B-C889-40A8-9F83-B2281D9B8DB2}">
      <dgm:prSet/>
      <dgm:spPr/>
      <dgm:t>
        <a:bodyPr/>
        <a:lstStyle/>
        <a:p>
          <a:endParaRPr lang="zh-CN" altLang="en-US"/>
        </a:p>
      </dgm:t>
    </dgm:pt>
    <dgm:pt modelId="{53EE4BE0-D329-42F6-AF46-D3F130E439E5}" type="sibTrans" cxnId="{1E361C5B-C889-40A8-9F83-B2281D9B8DB2}">
      <dgm:prSet/>
      <dgm:spPr/>
      <dgm:t>
        <a:bodyPr/>
        <a:lstStyle/>
        <a:p>
          <a:endParaRPr lang="zh-CN" altLang="en-US"/>
        </a:p>
      </dgm:t>
    </dgm:pt>
    <dgm:pt modelId="{6C8FAB9A-5ED5-4ED1-9385-16D9E48DD3D8}">
      <dgm:prSet/>
      <dgm:spPr/>
      <dgm:t>
        <a:bodyPr/>
        <a:lstStyle/>
        <a:p>
          <a:endParaRPr lang="zh-CN" altLang="en-US">
            <a:latin typeface="+mn-lt"/>
            <a:ea typeface="+mn-ea"/>
            <a:cs typeface="+mn-ea"/>
            <a:sym typeface="+mn-lt"/>
          </a:endParaRPr>
        </a:p>
      </dgm:t>
    </dgm:pt>
    <dgm:pt modelId="{FD67ED7A-1D06-481B-86AC-D8229A40D605}" type="parTrans" cxnId="{0E527868-A474-4F59-8B7D-8A0CF5A07AEA}">
      <dgm:prSet/>
      <dgm:spPr/>
      <dgm:t>
        <a:bodyPr/>
        <a:lstStyle/>
        <a:p>
          <a:endParaRPr lang="zh-CN" altLang="en-US"/>
        </a:p>
      </dgm:t>
    </dgm:pt>
    <dgm:pt modelId="{F36694EA-FC93-4EFA-812E-E91E7293C4B2}" type="sibTrans" cxnId="{0E527868-A474-4F59-8B7D-8A0CF5A07AEA}">
      <dgm:prSet/>
      <dgm:spPr/>
      <dgm:t>
        <a:bodyPr/>
        <a:lstStyle/>
        <a:p>
          <a:endParaRPr lang="zh-CN" altLang="en-US"/>
        </a:p>
      </dgm:t>
    </dgm:pt>
    <dgm:pt modelId="{FA769293-6C0D-4117-9EC0-6F43B97F8271}" type="pres">
      <dgm:prSet presAssocID="{9E4703A2-10FB-4869-A797-1EE97028710B}" presName="compNode" presStyleCnt="0"/>
      <dgm:spPr/>
      <dgm:t>
        <a:bodyPr/>
        <a:lstStyle/>
        <a:p>
          <a:endParaRPr lang="zh-CN" altLang="en-US"/>
        </a:p>
      </dgm:t>
    </dgm:pt>
    <dgm:pt modelId="{409CD644-6D84-42A3-A40F-54ED168C8E6F}" type="pres">
      <dgm:prSet presAssocID="{9E4703A2-10FB-4869-A797-1EE97028710B}" presName="pictRect" presStyleLbl="node1" presStyleIdx="0" presStyleCnt="1" custLinFactNeighborY="-1598"/>
      <dgm:spPr>
        <a:blipFill dpi="0" rotWithShape="1">
          <a:blip xmlns:r="http://schemas.openxmlformats.org/officeDocument/2006/relationships" r:embed="rId1"/>
          <a:srcRect/>
          <a:stretch>
            <a:fillRect t="-178014" b="-120714"/>
          </a:stretch>
        </a:blipFill>
        <a:ln>
          <a:noFill/>
        </a:ln>
      </dgm:spPr>
    </dgm:pt>
  </dgm:ptLst>
  <dgm:cxnLst>
    <dgm:cxn modelId="{1E361C5B-C889-40A8-9F83-B2281D9B8DB2}" srcId="{9E4703A2-10FB-4869-A797-1EE97028710B}" destId="{CD4F4671-ACDE-4C23-B362-6ADD372920AA}" srcOrd="1" destOrd="0" parTransId="{9844862B-BB9A-421C-AD39-9090704A225C}" sibTransId="{53EE4BE0-D329-42F6-AF46-D3F130E439E5}"/>
    <dgm:cxn modelId="{3BFD3D78-BDB1-4D69-9878-BFC1C0E8940E}" srcId="{9E4703A2-10FB-4869-A797-1EE97028710B}" destId="{4161F128-FBC3-4E39-B6A1-34C7B5EF323B}" srcOrd="0" destOrd="0" parTransId="{A35B93DF-E8B8-45C9-9825-017E52611F06}" sibTransId="{63B53EA4-050B-4C97-ABB7-336EE0895839}"/>
    <dgm:cxn modelId="{0E527868-A474-4F59-8B7D-8A0CF5A07AEA}" srcId="{9E4703A2-10FB-4869-A797-1EE97028710B}" destId="{6C8FAB9A-5ED5-4ED1-9385-16D9E48DD3D8}" srcOrd="2" destOrd="0" parTransId="{FD67ED7A-1D06-481B-86AC-D8229A40D605}" sibTransId="{F36694EA-FC93-4EFA-812E-E91E7293C4B2}"/>
    <dgm:cxn modelId="{8AC24D83-C67B-457A-8EBD-9CD065B50433}" type="presOf" srcId="{9E4703A2-10FB-4869-A797-1EE97028710B}" destId="{FA769293-6C0D-4117-9EC0-6F43B97F8271}" srcOrd="0" destOrd="0" presId="islide.smartart.onepicture"/>
    <dgm:cxn modelId="{35215C9E-120F-4C4B-A998-4C5D79160C39}" type="presParOf" srcId="{FA769293-6C0D-4117-9EC0-6F43B97F8271}" destId="{409CD644-6D84-42A3-A40F-54ED168C8E6F}" srcOrd="0" destOrd="0" presId="islide.smartart.onepicture"/>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E4703A2-10FB-4869-A797-1EE97028710B}" type="doc">
      <dgm:prSet loTypeId="islide.smartart.onepicture" loCatId="picture" qsTypeId="urn:microsoft.com/office/officeart/2005/8/quickstyle/simple1#10" qsCatId="simple" csTypeId="urn:microsoft.com/office/officeart/2005/8/colors/accent0_3#10" csCatId="mainScheme" phldr="1"/>
      <dgm:spPr/>
      <dgm:t>
        <a:bodyPr/>
        <a:lstStyle/>
        <a:p>
          <a:endParaRPr lang="zh-CN" altLang="en-US"/>
        </a:p>
      </dgm:t>
    </dgm:pt>
    <dgm:pt modelId="{4161F128-FBC3-4E39-B6A1-34C7B5EF323B}">
      <dgm:prSet/>
      <dgm:spPr/>
      <dgm:t>
        <a:bodyPr/>
        <a:lstStyle/>
        <a:p>
          <a:endParaRPr lang="zh-CN" altLang="en-US" dirty="0">
            <a:latin typeface="+mn-lt"/>
            <a:ea typeface="+mn-ea"/>
            <a:cs typeface="+mn-ea"/>
            <a:sym typeface="+mn-lt"/>
          </a:endParaRPr>
        </a:p>
      </dgm:t>
    </dgm:pt>
    <dgm:pt modelId="{A35B93DF-E8B8-45C9-9825-017E52611F06}" type="parTrans" cxnId="{3BFD3D78-BDB1-4D69-9878-BFC1C0E8940E}">
      <dgm:prSet/>
      <dgm:spPr/>
      <dgm:t>
        <a:bodyPr/>
        <a:lstStyle/>
        <a:p>
          <a:endParaRPr lang="zh-CN" altLang="en-US"/>
        </a:p>
      </dgm:t>
    </dgm:pt>
    <dgm:pt modelId="{63B53EA4-050B-4C97-ABB7-336EE0895839}" type="sibTrans" cxnId="{3BFD3D78-BDB1-4D69-9878-BFC1C0E8940E}">
      <dgm:prSet/>
      <dgm:spPr/>
      <dgm:t>
        <a:bodyPr/>
        <a:lstStyle/>
        <a:p>
          <a:endParaRPr lang="zh-CN" altLang="en-US"/>
        </a:p>
      </dgm:t>
    </dgm:pt>
    <dgm:pt modelId="{CD4F4671-ACDE-4C23-B362-6ADD372920AA}">
      <dgm:prSet/>
      <dgm:spPr/>
      <dgm:t>
        <a:bodyPr/>
        <a:lstStyle/>
        <a:p>
          <a:endParaRPr lang="zh-CN" altLang="en-US">
            <a:latin typeface="+mn-lt"/>
            <a:ea typeface="+mn-ea"/>
            <a:cs typeface="+mn-ea"/>
            <a:sym typeface="+mn-lt"/>
          </a:endParaRPr>
        </a:p>
      </dgm:t>
    </dgm:pt>
    <dgm:pt modelId="{9844862B-BB9A-421C-AD39-9090704A225C}" type="parTrans" cxnId="{1E361C5B-C889-40A8-9F83-B2281D9B8DB2}">
      <dgm:prSet/>
      <dgm:spPr/>
      <dgm:t>
        <a:bodyPr/>
        <a:lstStyle/>
        <a:p>
          <a:endParaRPr lang="zh-CN" altLang="en-US"/>
        </a:p>
      </dgm:t>
    </dgm:pt>
    <dgm:pt modelId="{53EE4BE0-D329-42F6-AF46-D3F130E439E5}" type="sibTrans" cxnId="{1E361C5B-C889-40A8-9F83-B2281D9B8DB2}">
      <dgm:prSet/>
      <dgm:spPr/>
      <dgm:t>
        <a:bodyPr/>
        <a:lstStyle/>
        <a:p>
          <a:endParaRPr lang="zh-CN" altLang="en-US"/>
        </a:p>
      </dgm:t>
    </dgm:pt>
    <dgm:pt modelId="{6C8FAB9A-5ED5-4ED1-9385-16D9E48DD3D8}">
      <dgm:prSet/>
      <dgm:spPr/>
      <dgm:t>
        <a:bodyPr/>
        <a:lstStyle/>
        <a:p>
          <a:endParaRPr lang="zh-CN" altLang="en-US">
            <a:latin typeface="+mn-lt"/>
            <a:ea typeface="+mn-ea"/>
            <a:cs typeface="+mn-ea"/>
            <a:sym typeface="+mn-lt"/>
          </a:endParaRPr>
        </a:p>
      </dgm:t>
    </dgm:pt>
    <dgm:pt modelId="{FD67ED7A-1D06-481B-86AC-D8229A40D605}" type="parTrans" cxnId="{0E527868-A474-4F59-8B7D-8A0CF5A07AEA}">
      <dgm:prSet/>
      <dgm:spPr/>
      <dgm:t>
        <a:bodyPr/>
        <a:lstStyle/>
        <a:p>
          <a:endParaRPr lang="zh-CN" altLang="en-US"/>
        </a:p>
      </dgm:t>
    </dgm:pt>
    <dgm:pt modelId="{F36694EA-FC93-4EFA-812E-E91E7293C4B2}" type="sibTrans" cxnId="{0E527868-A474-4F59-8B7D-8A0CF5A07AEA}">
      <dgm:prSet/>
      <dgm:spPr/>
      <dgm:t>
        <a:bodyPr/>
        <a:lstStyle/>
        <a:p>
          <a:endParaRPr lang="zh-CN" altLang="en-US"/>
        </a:p>
      </dgm:t>
    </dgm:pt>
    <dgm:pt modelId="{FA769293-6C0D-4117-9EC0-6F43B97F8271}" type="pres">
      <dgm:prSet presAssocID="{9E4703A2-10FB-4869-A797-1EE97028710B}" presName="compNode" presStyleCnt="0"/>
      <dgm:spPr/>
      <dgm:t>
        <a:bodyPr/>
        <a:lstStyle/>
        <a:p>
          <a:endParaRPr lang="zh-CN" altLang="en-US"/>
        </a:p>
      </dgm:t>
    </dgm:pt>
    <dgm:pt modelId="{409CD644-6D84-42A3-A40F-54ED168C8E6F}" type="pres">
      <dgm:prSet presAssocID="{9E4703A2-10FB-4869-A797-1EE97028710B}" presName="pictRect" presStyleLbl="node1" presStyleIdx="0" presStyleCnt="1" custLinFactNeighborY="-1598"/>
      <dgm:spPr>
        <a:blipFill dpi="0" rotWithShape="1">
          <a:blip xmlns:r="http://schemas.openxmlformats.org/officeDocument/2006/relationships" r:embed="rId1"/>
          <a:srcRect/>
          <a:stretch>
            <a:fillRect t="-178014" b="-120714"/>
          </a:stretch>
        </a:blipFill>
        <a:ln>
          <a:noFill/>
        </a:ln>
      </dgm:spPr>
    </dgm:pt>
  </dgm:ptLst>
  <dgm:cxnLst>
    <dgm:cxn modelId="{1E361C5B-C889-40A8-9F83-B2281D9B8DB2}" srcId="{9E4703A2-10FB-4869-A797-1EE97028710B}" destId="{CD4F4671-ACDE-4C23-B362-6ADD372920AA}" srcOrd="1" destOrd="0" parTransId="{9844862B-BB9A-421C-AD39-9090704A225C}" sibTransId="{53EE4BE0-D329-42F6-AF46-D3F130E439E5}"/>
    <dgm:cxn modelId="{3BFD3D78-BDB1-4D69-9878-BFC1C0E8940E}" srcId="{9E4703A2-10FB-4869-A797-1EE97028710B}" destId="{4161F128-FBC3-4E39-B6A1-34C7B5EF323B}" srcOrd="0" destOrd="0" parTransId="{A35B93DF-E8B8-45C9-9825-017E52611F06}" sibTransId="{63B53EA4-050B-4C97-ABB7-336EE0895839}"/>
    <dgm:cxn modelId="{0E527868-A474-4F59-8B7D-8A0CF5A07AEA}" srcId="{9E4703A2-10FB-4869-A797-1EE97028710B}" destId="{6C8FAB9A-5ED5-4ED1-9385-16D9E48DD3D8}" srcOrd="2" destOrd="0" parTransId="{FD67ED7A-1D06-481B-86AC-D8229A40D605}" sibTransId="{F36694EA-FC93-4EFA-812E-E91E7293C4B2}"/>
    <dgm:cxn modelId="{8AC24D83-C67B-457A-8EBD-9CD065B50433}" type="presOf" srcId="{9E4703A2-10FB-4869-A797-1EE97028710B}" destId="{FA769293-6C0D-4117-9EC0-6F43B97F8271}" srcOrd="0" destOrd="0" presId="islide.smartart.onepicture"/>
    <dgm:cxn modelId="{35215C9E-120F-4C4B-A998-4C5D79160C39}" type="presParOf" srcId="{FA769293-6C0D-4117-9EC0-6F43B97F8271}" destId="{409CD644-6D84-42A3-A40F-54ED168C8E6F}" srcOrd="0" destOrd="0" presId="islide.smartart.onepicture"/>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E4703A2-10FB-4869-A797-1EE97028710B}" type="doc">
      <dgm:prSet loTypeId="islide.smartart.onepicture" loCatId="picture" qsTypeId="urn:microsoft.com/office/officeart/2005/8/quickstyle/simple1#11" qsCatId="simple" csTypeId="urn:microsoft.com/office/officeart/2005/8/colors/accent0_3#11" csCatId="mainScheme" phldr="1"/>
      <dgm:spPr/>
      <dgm:t>
        <a:bodyPr/>
        <a:lstStyle/>
        <a:p>
          <a:endParaRPr lang="zh-CN" altLang="en-US"/>
        </a:p>
      </dgm:t>
    </dgm:pt>
    <dgm:pt modelId="{4161F128-FBC3-4E39-B6A1-34C7B5EF323B}">
      <dgm:prSet/>
      <dgm:spPr/>
      <dgm:t>
        <a:bodyPr/>
        <a:lstStyle/>
        <a:p>
          <a:endParaRPr lang="zh-CN" altLang="en-US" dirty="0">
            <a:latin typeface="+mn-lt"/>
            <a:ea typeface="+mn-ea"/>
            <a:cs typeface="+mn-ea"/>
            <a:sym typeface="+mn-lt"/>
          </a:endParaRPr>
        </a:p>
      </dgm:t>
    </dgm:pt>
    <dgm:pt modelId="{A35B93DF-E8B8-45C9-9825-017E52611F06}" type="parTrans" cxnId="{3BFD3D78-BDB1-4D69-9878-BFC1C0E8940E}">
      <dgm:prSet/>
      <dgm:spPr/>
      <dgm:t>
        <a:bodyPr/>
        <a:lstStyle/>
        <a:p>
          <a:endParaRPr lang="zh-CN" altLang="en-US"/>
        </a:p>
      </dgm:t>
    </dgm:pt>
    <dgm:pt modelId="{63B53EA4-050B-4C97-ABB7-336EE0895839}" type="sibTrans" cxnId="{3BFD3D78-BDB1-4D69-9878-BFC1C0E8940E}">
      <dgm:prSet/>
      <dgm:spPr/>
      <dgm:t>
        <a:bodyPr/>
        <a:lstStyle/>
        <a:p>
          <a:endParaRPr lang="zh-CN" altLang="en-US"/>
        </a:p>
      </dgm:t>
    </dgm:pt>
    <dgm:pt modelId="{CD4F4671-ACDE-4C23-B362-6ADD372920AA}">
      <dgm:prSet/>
      <dgm:spPr/>
      <dgm:t>
        <a:bodyPr/>
        <a:lstStyle/>
        <a:p>
          <a:endParaRPr lang="zh-CN" altLang="en-US">
            <a:latin typeface="+mn-lt"/>
            <a:ea typeface="+mn-ea"/>
            <a:cs typeface="+mn-ea"/>
            <a:sym typeface="+mn-lt"/>
          </a:endParaRPr>
        </a:p>
      </dgm:t>
    </dgm:pt>
    <dgm:pt modelId="{9844862B-BB9A-421C-AD39-9090704A225C}" type="parTrans" cxnId="{1E361C5B-C889-40A8-9F83-B2281D9B8DB2}">
      <dgm:prSet/>
      <dgm:spPr/>
      <dgm:t>
        <a:bodyPr/>
        <a:lstStyle/>
        <a:p>
          <a:endParaRPr lang="zh-CN" altLang="en-US"/>
        </a:p>
      </dgm:t>
    </dgm:pt>
    <dgm:pt modelId="{53EE4BE0-D329-42F6-AF46-D3F130E439E5}" type="sibTrans" cxnId="{1E361C5B-C889-40A8-9F83-B2281D9B8DB2}">
      <dgm:prSet/>
      <dgm:spPr/>
      <dgm:t>
        <a:bodyPr/>
        <a:lstStyle/>
        <a:p>
          <a:endParaRPr lang="zh-CN" altLang="en-US"/>
        </a:p>
      </dgm:t>
    </dgm:pt>
    <dgm:pt modelId="{6C8FAB9A-5ED5-4ED1-9385-16D9E48DD3D8}">
      <dgm:prSet/>
      <dgm:spPr/>
      <dgm:t>
        <a:bodyPr/>
        <a:lstStyle/>
        <a:p>
          <a:endParaRPr lang="zh-CN" altLang="en-US">
            <a:latin typeface="+mn-lt"/>
            <a:ea typeface="+mn-ea"/>
            <a:cs typeface="+mn-ea"/>
            <a:sym typeface="+mn-lt"/>
          </a:endParaRPr>
        </a:p>
      </dgm:t>
    </dgm:pt>
    <dgm:pt modelId="{FD67ED7A-1D06-481B-86AC-D8229A40D605}" type="parTrans" cxnId="{0E527868-A474-4F59-8B7D-8A0CF5A07AEA}">
      <dgm:prSet/>
      <dgm:spPr/>
      <dgm:t>
        <a:bodyPr/>
        <a:lstStyle/>
        <a:p>
          <a:endParaRPr lang="zh-CN" altLang="en-US"/>
        </a:p>
      </dgm:t>
    </dgm:pt>
    <dgm:pt modelId="{F36694EA-FC93-4EFA-812E-E91E7293C4B2}" type="sibTrans" cxnId="{0E527868-A474-4F59-8B7D-8A0CF5A07AEA}">
      <dgm:prSet/>
      <dgm:spPr/>
      <dgm:t>
        <a:bodyPr/>
        <a:lstStyle/>
        <a:p>
          <a:endParaRPr lang="zh-CN" altLang="en-US"/>
        </a:p>
      </dgm:t>
    </dgm:pt>
    <dgm:pt modelId="{FA769293-6C0D-4117-9EC0-6F43B97F8271}" type="pres">
      <dgm:prSet presAssocID="{9E4703A2-10FB-4869-A797-1EE97028710B}" presName="compNode" presStyleCnt="0"/>
      <dgm:spPr/>
      <dgm:t>
        <a:bodyPr/>
        <a:lstStyle/>
        <a:p>
          <a:endParaRPr lang="zh-CN" altLang="en-US"/>
        </a:p>
      </dgm:t>
    </dgm:pt>
    <dgm:pt modelId="{409CD644-6D84-42A3-A40F-54ED168C8E6F}" type="pres">
      <dgm:prSet presAssocID="{9E4703A2-10FB-4869-A797-1EE97028710B}" presName="pictRect" presStyleLbl="node1" presStyleIdx="0" presStyleCnt="1" custLinFactNeighborY="-1598"/>
      <dgm:spPr>
        <a:blipFill dpi="0" rotWithShape="1">
          <a:blip xmlns:r="http://schemas.openxmlformats.org/officeDocument/2006/relationships" r:embed="rId1"/>
          <a:srcRect/>
          <a:stretch>
            <a:fillRect t="-178014" b="-120714"/>
          </a:stretch>
        </a:blipFill>
        <a:ln>
          <a:noFill/>
        </a:ln>
      </dgm:spPr>
    </dgm:pt>
  </dgm:ptLst>
  <dgm:cxnLst>
    <dgm:cxn modelId="{1E361C5B-C889-40A8-9F83-B2281D9B8DB2}" srcId="{9E4703A2-10FB-4869-A797-1EE97028710B}" destId="{CD4F4671-ACDE-4C23-B362-6ADD372920AA}" srcOrd="1" destOrd="0" parTransId="{9844862B-BB9A-421C-AD39-9090704A225C}" sibTransId="{53EE4BE0-D329-42F6-AF46-D3F130E439E5}"/>
    <dgm:cxn modelId="{3BFD3D78-BDB1-4D69-9878-BFC1C0E8940E}" srcId="{9E4703A2-10FB-4869-A797-1EE97028710B}" destId="{4161F128-FBC3-4E39-B6A1-34C7B5EF323B}" srcOrd="0" destOrd="0" parTransId="{A35B93DF-E8B8-45C9-9825-017E52611F06}" sibTransId="{63B53EA4-050B-4C97-ABB7-336EE0895839}"/>
    <dgm:cxn modelId="{0E527868-A474-4F59-8B7D-8A0CF5A07AEA}" srcId="{9E4703A2-10FB-4869-A797-1EE97028710B}" destId="{6C8FAB9A-5ED5-4ED1-9385-16D9E48DD3D8}" srcOrd="2" destOrd="0" parTransId="{FD67ED7A-1D06-481B-86AC-D8229A40D605}" sibTransId="{F36694EA-FC93-4EFA-812E-E91E7293C4B2}"/>
    <dgm:cxn modelId="{8AC24D83-C67B-457A-8EBD-9CD065B50433}" type="presOf" srcId="{9E4703A2-10FB-4869-A797-1EE97028710B}" destId="{FA769293-6C0D-4117-9EC0-6F43B97F8271}" srcOrd="0" destOrd="0" presId="islide.smartart.onepicture"/>
    <dgm:cxn modelId="{35215C9E-120F-4C4B-A998-4C5D79160C39}" type="presParOf" srcId="{FA769293-6C0D-4117-9EC0-6F43B97F8271}" destId="{409CD644-6D84-42A3-A40F-54ED168C8E6F}" srcOrd="0" destOrd="0" presId="islide.smartart.onepicture"/>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E4703A2-10FB-4869-A797-1EE97028710B}" type="doc">
      <dgm:prSet loTypeId="islide.smartart.onepicture" loCatId="picture" qsTypeId="urn:microsoft.com/office/officeart/2005/8/quickstyle/simple1#1" qsCatId="simple" csTypeId="urn:microsoft.com/office/officeart/2005/8/colors/accent0_3#1" csCatId="mainScheme" phldr="1"/>
      <dgm:spPr/>
      <dgm:t>
        <a:bodyPr/>
        <a:lstStyle/>
        <a:p>
          <a:endParaRPr lang="zh-CN" altLang="en-US"/>
        </a:p>
      </dgm:t>
    </dgm:pt>
    <dgm:pt modelId="{4161F128-FBC3-4E39-B6A1-34C7B5EF323B}">
      <dgm:prSet/>
      <dgm:spPr/>
      <dgm:t>
        <a:bodyPr/>
        <a:lstStyle/>
        <a:p>
          <a:endParaRPr lang="zh-CN" altLang="en-US" dirty="0">
            <a:latin typeface="+mn-lt"/>
            <a:ea typeface="+mn-ea"/>
            <a:cs typeface="+mn-ea"/>
            <a:sym typeface="+mn-lt"/>
          </a:endParaRPr>
        </a:p>
      </dgm:t>
    </dgm:pt>
    <dgm:pt modelId="{A35B93DF-E8B8-45C9-9825-017E52611F06}" type="parTrans" cxnId="{3BFD3D78-BDB1-4D69-9878-BFC1C0E8940E}">
      <dgm:prSet/>
      <dgm:spPr/>
      <dgm:t>
        <a:bodyPr/>
        <a:lstStyle/>
        <a:p>
          <a:endParaRPr lang="zh-CN" altLang="en-US"/>
        </a:p>
      </dgm:t>
    </dgm:pt>
    <dgm:pt modelId="{63B53EA4-050B-4C97-ABB7-336EE0895839}" type="sibTrans" cxnId="{3BFD3D78-BDB1-4D69-9878-BFC1C0E8940E}">
      <dgm:prSet/>
      <dgm:spPr/>
      <dgm:t>
        <a:bodyPr/>
        <a:lstStyle/>
        <a:p>
          <a:endParaRPr lang="zh-CN" altLang="en-US"/>
        </a:p>
      </dgm:t>
    </dgm:pt>
    <dgm:pt modelId="{CD4F4671-ACDE-4C23-B362-6ADD372920AA}">
      <dgm:prSet/>
      <dgm:spPr/>
      <dgm:t>
        <a:bodyPr/>
        <a:lstStyle/>
        <a:p>
          <a:endParaRPr lang="zh-CN" altLang="en-US">
            <a:latin typeface="+mn-lt"/>
            <a:ea typeface="+mn-ea"/>
            <a:cs typeface="+mn-ea"/>
            <a:sym typeface="+mn-lt"/>
          </a:endParaRPr>
        </a:p>
      </dgm:t>
    </dgm:pt>
    <dgm:pt modelId="{9844862B-BB9A-421C-AD39-9090704A225C}" type="parTrans" cxnId="{1E361C5B-C889-40A8-9F83-B2281D9B8DB2}">
      <dgm:prSet/>
      <dgm:spPr/>
      <dgm:t>
        <a:bodyPr/>
        <a:lstStyle/>
        <a:p>
          <a:endParaRPr lang="zh-CN" altLang="en-US"/>
        </a:p>
      </dgm:t>
    </dgm:pt>
    <dgm:pt modelId="{53EE4BE0-D329-42F6-AF46-D3F130E439E5}" type="sibTrans" cxnId="{1E361C5B-C889-40A8-9F83-B2281D9B8DB2}">
      <dgm:prSet/>
      <dgm:spPr/>
      <dgm:t>
        <a:bodyPr/>
        <a:lstStyle/>
        <a:p>
          <a:endParaRPr lang="zh-CN" altLang="en-US"/>
        </a:p>
      </dgm:t>
    </dgm:pt>
    <dgm:pt modelId="{6C8FAB9A-5ED5-4ED1-9385-16D9E48DD3D8}">
      <dgm:prSet/>
      <dgm:spPr/>
      <dgm:t>
        <a:bodyPr/>
        <a:lstStyle/>
        <a:p>
          <a:endParaRPr lang="zh-CN" altLang="en-US">
            <a:latin typeface="+mn-lt"/>
            <a:ea typeface="+mn-ea"/>
            <a:cs typeface="+mn-ea"/>
            <a:sym typeface="+mn-lt"/>
          </a:endParaRPr>
        </a:p>
      </dgm:t>
    </dgm:pt>
    <dgm:pt modelId="{FD67ED7A-1D06-481B-86AC-D8229A40D605}" type="parTrans" cxnId="{0E527868-A474-4F59-8B7D-8A0CF5A07AEA}">
      <dgm:prSet/>
      <dgm:spPr/>
      <dgm:t>
        <a:bodyPr/>
        <a:lstStyle/>
        <a:p>
          <a:endParaRPr lang="zh-CN" altLang="en-US"/>
        </a:p>
      </dgm:t>
    </dgm:pt>
    <dgm:pt modelId="{F36694EA-FC93-4EFA-812E-E91E7293C4B2}" type="sibTrans" cxnId="{0E527868-A474-4F59-8B7D-8A0CF5A07AEA}">
      <dgm:prSet/>
      <dgm:spPr/>
      <dgm:t>
        <a:bodyPr/>
        <a:lstStyle/>
        <a:p>
          <a:endParaRPr lang="zh-CN" altLang="en-US"/>
        </a:p>
      </dgm:t>
    </dgm:pt>
    <dgm:pt modelId="{FA769293-6C0D-4117-9EC0-6F43B97F8271}" type="pres">
      <dgm:prSet presAssocID="{9E4703A2-10FB-4869-A797-1EE97028710B}" presName="compNode" presStyleCnt="0"/>
      <dgm:spPr/>
      <dgm:t>
        <a:bodyPr/>
        <a:lstStyle/>
        <a:p>
          <a:endParaRPr lang="zh-CN" altLang="en-US"/>
        </a:p>
      </dgm:t>
    </dgm:pt>
    <dgm:pt modelId="{409CD644-6D84-42A3-A40F-54ED168C8E6F}" type="pres">
      <dgm:prSet presAssocID="{9E4703A2-10FB-4869-A797-1EE97028710B}" presName="pictRect" presStyleLbl="node1" presStyleIdx="0" presStyleCnt="1" custLinFactNeighborY="-1598"/>
      <dgm:spPr>
        <a:blipFill dpi="0" rotWithShape="1">
          <a:blip xmlns:r="http://schemas.openxmlformats.org/officeDocument/2006/relationships" r:embed="rId1"/>
          <a:srcRect/>
          <a:stretch>
            <a:fillRect t="-178014" b="-120714"/>
          </a:stretch>
        </a:blipFill>
        <a:ln>
          <a:noFill/>
        </a:ln>
      </dgm:spPr>
    </dgm:pt>
  </dgm:ptLst>
  <dgm:cxnLst>
    <dgm:cxn modelId="{1E361C5B-C889-40A8-9F83-B2281D9B8DB2}" srcId="{9E4703A2-10FB-4869-A797-1EE97028710B}" destId="{CD4F4671-ACDE-4C23-B362-6ADD372920AA}" srcOrd="1" destOrd="0" parTransId="{9844862B-BB9A-421C-AD39-9090704A225C}" sibTransId="{53EE4BE0-D329-42F6-AF46-D3F130E439E5}"/>
    <dgm:cxn modelId="{3BFD3D78-BDB1-4D69-9878-BFC1C0E8940E}" srcId="{9E4703A2-10FB-4869-A797-1EE97028710B}" destId="{4161F128-FBC3-4E39-B6A1-34C7B5EF323B}" srcOrd="0" destOrd="0" parTransId="{A35B93DF-E8B8-45C9-9825-017E52611F06}" sibTransId="{63B53EA4-050B-4C97-ABB7-336EE0895839}"/>
    <dgm:cxn modelId="{0E527868-A474-4F59-8B7D-8A0CF5A07AEA}" srcId="{9E4703A2-10FB-4869-A797-1EE97028710B}" destId="{6C8FAB9A-5ED5-4ED1-9385-16D9E48DD3D8}" srcOrd="2" destOrd="0" parTransId="{FD67ED7A-1D06-481B-86AC-D8229A40D605}" sibTransId="{F36694EA-FC93-4EFA-812E-E91E7293C4B2}"/>
    <dgm:cxn modelId="{8AC24D83-C67B-457A-8EBD-9CD065B50433}" type="presOf" srcId="{9E4703A2-10FB-4869-A797-1EE97028710B}" destId="{FA769293-6C0D-4117-9EC0-6F43B97F8271}" srcOrd="0" destOrd="0" presId="islide.smartart.onepicture"/>
    <dgm:cxn modelId="{35215C9E-120F-4C4B-A998-4C5D79160C39}" type="presParOf" srcId="{FA769293-6C0D-4117-9EC0-6F43B97F8271}" destId="{409CD644-6D84-42A3-A40F-54ED168C8E6F}" srcOrd="0" destOrd="0" presId="islide.smartart.onepicture"/>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E4703A2-10FB-4869-A797-1EE97028710B}" type="doc">
      <dgm:prSet loTypeId="islide.smartart.onepicture" loCatId="picture" qsTypeId="urn:microsoft.com/office/officeart/2005/8/quickstyle/simple1#2" qsCatId="simple" csTypeId="urn:microsoft.com/office/officeart/2005/8/colors/accent0_3#2" csCatId="mainScheme" phldr="1"/>
      <dgm:spPr/>
      <dgm:t>
        <a:bodyPr/>
        <a:lstStyle/>
        <a:p>
          <a:endParaRPr lang="zh-CN" altLang="en-US"/>
        </a:p>
      </dgm:t>
    </dgm:pt>
    <dgm:pt modelId="{4161F128-FBC3-4E39-B6A1-34C7B5EF323B}">
      <dgm:prSet/>
      <dgm:spPr/>
      <dgm:t>
        <a:bodyPr/>
        <a:lstStyle/>
        <a:p>
          <a:endParaRPr lang="zh-CN" altLang="en-US" dirty="0">
            <a:latin typeface="+mn-lt"/>
            <a:ea typeface="+mn-ea"/>
            <a:cs typeface="+mn-ea"/>
            <a:sym typeface="+mn-lt"/>
          </a:endParaRPr>
        </a:p>
      </dgm:t>
    </dgm:pt>
    <dgm:pt modelId="{A35B93DF-E8B8-45C9-9825-017E52611F06}" type="parTrans" cxnId="{3BFD3D78-BDB1-4D69-9878-BFC1C0E8940E}">
      <dgm:prSet/>
      <dgm:spPr/>
      <dgm:t>
        <a:bodyPr/>
        <a:lstStyle/>
        <a:p>
          <a:endParaRPr lang="zh-CN" altLang="en-US"/>
        </a:p>
      </dgm:t>
    </dgm:pt>
    <dgm:pt modelId="{63B53EA4-050B-4C97-ABB7-336EE0895839}" type="sibTrans" cxnId="{3BFD3D78-BDB1-4D69-9878-BFC1C0E8940E}">
      <dgm:prSet/>
      <dgm:spPr/>
      <dgm:t>
        <a:bodyPr/>
        <a:lstStyle/>
        <a:p>
          <a:endParaRPr lang="zh-CN" altLang="en-US"/>
        </a:p>
      </dgm:t>
    </dgm:pt>
    <dgm:pt modelId="{CD4F4671-ACDE-4C23-B362-6ADD372920AA}">
      <dgm:prSet/>
      <dgm:spPr/>
      <dgm:t>
        <a:bodyPr/>
        <a:lstStyle/>
        <a:p>
          <a:endParaRPr lang="zh-CN" altLang="en-US">
            <a:latin typeface="+mn-lt"/>
            <a:ea typeface="+mn-ea"/>
            <a:cs typeface="+mn-ea"/>
            <a:sym typeface="+mn-lt"/>
          </a:endParaRPr>
        </a:p>
      </dgm:t>
    </dgm:pt>
    <dgm:pt modelId="{9844862B-BB9A-421C-AD39-9090704A225C}" type="parTrans" cxnId="{1E361C5B-C889-40A8-9F83-B2281D9B8DB2}">
      <dgm:prSet/>
      <dgm:spPr/>
      <dgm:t>
        <a:bodyPr/>
        <a:lstStyle/>
        <a:p>
          <a:endParaRPr lang="zh-CN" altLang="en-US"/>
        </a:p>
      </dgm:t>
    </dgm:pt>
    <dgm:pt modelId="{53EE4BE0-D329-42F6-AF46-D3F130E439E5}" type="sibTrans" cxnId="{1E361C5B-C889-40A8-9F83-B2281D9B8DB2}">
      <dgm:prSet/>
      <dgm:spPr/>
      <dgm:t>
        <a:bodyPr/>
        <a:lstStyle/>
        <a:p>
          <a:endParaRPr lang="zh-CN" altLang="en-US"/>
        </a:p>
      </dgm:t>
    </dgm:pt>
    <dgm:pt modelId="{6C8FAB9A-5ED5-4ED1-9385-16D9E48DD3D8}">
      <dgm:prSet/>
      <dgm:spPr/>
      <dgm:t>
        <a:bodyPr/>
        <a:lstStyle/>
        <a:p>
          <a:endParaRPr lang="zh-CN" altLang="en-US">
            <a:latin typeface="+mn-lt"/>
            <a:ea typeface="+mn-ea"/>
            <a:cs typeface="+mn-ea"/>
            <a:sym typeface="+mn-lt"/>
          </a:endParaRPr>
        </a:p>
      </dgm:t>
    </dgm:pt>
    <dgm:pt modelId="{FD67ED7A-1D06-481B-86AC-D8229A40D605}" type="parTrans" cxnId="{0E527868-A474-4F59-8B7D-8A0CF5A07AEA}">
      <dgm:prSet/>
      <dgm:spPr/>
      <dgm:t>
        <a:bodyPr/>
        <a:lstStyle/>
        <a:p>
          <a:endParaRPr lang="zh-CN" altLang="en-US"/>
        </a:p>
      </dgm:t>
    </dgm:pt>
    <dgm:pt modelId="{F36694EA-FC93-4EFA-812E-E91E7293C4B2}" type="sibTrans" cxnId="{0E527868-A474-4F59-8B7D-8A0CF5A07AEA}">
      <dgm:prSet/>
      <dgm:spPr/>
      <dgm:t>
        <a:bodyPr/>
        <a:lstStyle/>
        <a:p>
          <a:endParaRPr lang="zh-CN" altLang="en-US"/>
        </a:p>
      </dgm:t>
    </dgm:pt>
    <dgm:pt modelId="{FA769293-6C0D-4117-9EC0-6F43B97F8271}" type="pres">
      <dgm:prSet presAssocID="{9E4703A2-10FB-4869-A797-1EE97028710B}" presName="compNode" presStyleCnt="0"/>
      <dgm:spPr/>
      <dgm:t>
        <a:bodyPr/>
        <a:lstStyle/>
        <a:p>
          <a:endParaRPr lang="zh-CN" altLang="en-US"/>
        </a:p>
      </dgm:t>
    </dgm:pt>
    <dgm:pt modelId="{409CD644-6D84-42A3-A40F-54ED168C8E6F}" type="pres">
      <dgm:prSet presAssocID="{9E4703A2-10FB-4869-A797-1EE97028710B}" presName="pictRect" presStyleLbl="node1" presStyleIdx="0" presStyleCnt="1" custLinFactNeighborY="-1598"/>
      <dgm:spPr>
        <a:blipFill dpi="0" rotWithShape="1">
          <a:blip xmlns:r="http://schemas.openxmlformats.org/officeDocument/2006/relationships" r:embed="rId1"/>
          <a:srcRect/>
          <a:stretch>
            <a:fillRect t="-178014" b="-120714"/>
          </a:stretch>
        </a:blipFill>
        <a:ln>
          <a:noFill/>
        </a:ln>
      </dgm:spPr>
    </dgm:pt>
  </dgm:ptLst>
  <dgm:cxnLst>
    <dgm:cxn modelId="{1E361C5B-C889-40A8-9F83-B2281D9B8DB2}" srcId="{9E4703A2-10FB-4869-A797-1EE97028710B}" destId="{CD4F4671-ACDE-4C23-B362-6ADD372920AA}" srcOrd="1" destOrd="0" parTransId="{9844862B-BB9A-421C-AD39-9090704A225C}" sibTransId="{53EE4BE0-D329-42F6-AF46-D3F130E439E5}"/>
    <dgm:cxn modelId="{3BFD3D78-BDB1-4D69-9878-BFC1C0E8940E}" srcId="{9E4703A2-10FB-4869-A797-1EE97028710B}" destId="{4161F128-FBC3-4E39-B6A1-34C7B5EF323B}" srcOrd="0" destOrd="0" parTransId="{A35B93DF-E8B8-45C9-9825-017E52611F06}" sibTransId="{63B53EA4-050B-4C97-ABB7-336EE0895839}"/>
    <dgm:cxn modelId="{0E527868-A474-4F59-8B7D-8A0CF5A07AEA}" srcId="{9E4703A2-10FB-4869-A797-1EE97028710B}" destId="{6C8FAB9A-5ED5-4ED1-9385-16D9E48DD3D8}" srcOrd="2" destOrd="0" parTransId="{FD67ED7A-1D06-481B-86AC-D8229A40D605}" sibTransId="{F36694EA-FC93-4EFA-812E-E91E7293C4B2}"/>
    <dgm:cxn modelId="{8AC24D83-C67B-457A-8EBD-9CD065B50433}" type="presOf" srcId="{9E4703A2-10FB-4869-A797-1EE97028710B}" destId="{FA769293-6C0D-4117-9EC0-6F43B97F8271}" srcOrd="0" destOrd="0" presId="islide.smartart.onepicture"/>
    <dgm:cxn modelId="{35215C9E-120F-4C4B-A998-4C5D79160C39}" type="presParOf" srcId="{FA769293-6C0D-4117-9EC0-6F43B97F8271}" destId="{409CD644-6D84-42A3-A40F-54ED168C8E6F}" srcOrd="0" destOrd="0" presId="islide.smartart.onepicture"/>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E4703A2-10FB-4869-A797-1EE97028710B}" type="doc">
      <dgm:prSet loTypeId="islide.smartart.onepicture" loCatId="picture" qsTypeId="urn:microsoft.com/office/officeart/2005/8/quickstyle/simple1#3" qsCatId="simple" csTypeId="urn:microsoft.com/office/officeart/2005/8/colors/accent0_3#3" csCatId="mainScheme" phldr="1"/>
      <dgm:spPr/>
      <dgm:t>
        <a:bodyPr/>
        <a:lstStyle/>
        <a:p>
          <a:endParaRPr lang="zh-CN" altLang="en-US"/>
        </a:p>
      </dgm:t>
    </dgm:pt>
    <dgm:pt modelId="{4161F128-FBC3-4E39-B6A1-34C7B5EF323B}">
      <dgm:prSet/>
      <dgm:spPr/>
      <dgm:t>
        <a:bodyPr/>
        <a:lstStyle/>
        <a:p>
          <a:endParaRPr lang="zh-CN" altLang="en-US" dirty="0">
            <a:latin typeface="+mn-lt"/>
            <a:ea typeface="+mn-ea"/>
            <a:cs typeface="+mn-ea"/>
            <a:sym typeface="+mn-lt"/>
          </a:endParaRPr>
        </a:p>
      </dgm:t>
    </dgm:pt>
    <dgm:pt modelId="{A35B93DF-E8B8-45C9-9825-017E52611F06}" type="parTrans" cxnId="{3BFD3D78-BDB1-4D69-9878-BFC1C0E8940E}">
      <dgm:prSet/>
      <dgm:spPr/>
      <dgm:t>
        <a:bodyPr/>
        <a:lstStyle/>
        <a:p>
          <a:endParaRPr lang="zh-CN" altLang="en-US"/>
        </a:p>
      </dgm:t>
    </dgm:pt>
    <dgm:pt modelId="{63B53EA4-050B-4C97-ABB7-336EE0895839}" type="sibTrans" cxnId="{3BFD3D78-BDB1-4D69-9878-BFC1C0E8940E}">
      <dgm:prSet/>
      <dgm:spPr/>
      <dgm:t>
        <a:bodyPr/>
        <a:lstStyle/>
        <a:p>
          <a:endParaRPr lang="zh-CN" altLang="en-US"/>
        </a:p>
      </dgm:t>
    </dgm:pt>
    <dgm:pt modelId="{CD4F4671-ACDE-4C23-B362-6ADD372920AA}">
      <dgm:prSet/>
      <dgm:spPr/>
      <dgm:t>
        <a:bodyPr/>
        <a:lstStyle/>
        <a:p>
          <a:endParaRPr lang="zh-CN" altLang="en-US">
            <a:latin typeface="+mn-lt"/>
            <a:ea typeface="+mn-ea"/>
            <a:cs typeface="+mn-ea"/>
            <a:sym typeface="+mn-lt"/>
          </a:endParaRPr>
        </a:p>
      </dgm:t>
    </dgm:pt>
    <dgm:pt modelId="{9844862B-BB9A-421C-AD39-9090704A225C}" type="parTrans" cxnId="{1E361C5B-C889-40A8-9F83-B2281D9B8DB2}">
      <dgm:prSet/>
      <dgm:spPr/>
      <dgm:t>
        <a:bodyPr/>
        <a:lstStyle/>
        <a:p>
          <a:endParaRPr lang="zh-CN" altLang="en-US"/>
        </a:p>
      </dgm:t>
    </dgm:pt>
    <dgm:pt modelId="{53EE4BE0-D329-42F6-AF46-D3F130E439E5}" type="sibTrans" cxnId="{1E361C5B-C889-40A8-9F83-B2281D9B8DB2}">
      <dgm:prSet/>
      <dgm:spPr/>
      <dgm:t>
        <a:bodyPr/>
        <a:lstStyle/>
        <a:p>
          <a:endParaRPr lang="zh-CN" altLang="en-US"/>
        </a:p>
      </dgm:t>
    </dgm:pt>
    <dgm:pt modelId="{6C8FAB9A-5ED5-4ED1-9385-16D9E48DD3D8}">
      <dgm:prSet/>
      <dgm:spPr/>
      <dgm:t>
        <a:bodyPr/>
        <a:lstStyle/>
        <a:p>
          <a:endParaRPr lang="zh-CN" altLang="en-US">
            <a:latin typeface="+mn-lt"/>
            <a:ea typeface="+mn-ea"/>
            <a:cs typeface="+mn-ea"/>
            <a:sym typeface="+mn-lt"/>
          </a:endParaRPr>
        </a:p>
      </dgm:t>
    </dgm:pt>
    <dgm:pt modelId="{FD67ED7A-1D06-481B-86AC-D8229A40D605}" type="parTrans" cxnId="{0E527868-A474-4F59-8B7D-8A0CF5A07AEA}">
      <dgm:prSet/>
      <dgm:spPr/>
      <dgm:t>
        <a:bodyPr/>
        <a:lstStyle/>
        <a:p>
          <a:endParaRPr lang="zh-CN" altLang="en-US"/>
        </a:p>
      </dgm:t>
    </dgm:pt>
    <dgm:pt modelId="{F36694EA-FC93-4EFA-812E-E91E7293C4B2}" type="sibTrans" cxnId="{0E527868-A474-4F59-8B7D-8A0CF5A07AEA}">
      <dgm:prSet/>
      <dgm:spPr/>
      <dgm:t>
        <a:bodyPr/>
        <a:lstStyle/>
        <a:p>
          <a:endParaRPr lang="zh-CN" altLang="en-US"/>
        </a:p>
      </dgm:t>
    </dgm:pt>
    <dgm:pt modelId="{FA769293-6C0D-4117-9EC0-6F43B97F8271}" type="pres">
      <dgm:prSet presAssocID="{9E4703A2-10FB-4869-A797-1EE97028710B}" presName="compNode" presStyleCnt="0"/>
      <dgm:spPr/>
      <dgm:t>
        <a:bodyPr/>
        <a:lstStyle/>
        <a:p>
          <a:endParaRPr lang="zh-CN" altLang="en-US"/>
        </a:p>
      </dgm:t>
    </dgm:pt>
    <dgm:pt modelId="{409CD644-6D84-42A3-A40F-54ED168C8E6F}" type="pres">
      <dgm:prSet presAssocID="{9E4703A2-10FB-4869-A797-1EE97028710B}" presName="pictRect" presStyleLbl="node1" presStyleIdx="0" presStyleCnt="1" custLinFactNeighborY="-1598"/>
      <dgm:spPr>
        <a:blipFill dpi="0" rotWithShape="1">
          <a:blip xmlns:r="http://schemas.openxmlformats.org/officeDocument/2006/relationships" r:embed="rId1"/>
          <a:srcRect/>
          <a:stretch>
            <a:fillRect t="-178014" b="-120714"/>
          </a:stretch>
        </a:blipFill>
        <a:ln>
          <a:noFill/>
        </a:ln>
      </dgm:spPr>
    </dgm:pt>
  </dgm:ptLst>
  <dgm:cxnLst>
    <dgm:cxn modelId="{1E361C5B-C889-40A8-9F83-B2281D9B8DB2}" srcId="{9E4703A2-10FB-4869-A797-1EE97028710B}" destId="{CD4F4671-ACDE-4C23-B362-6ADD372920AA}" srcOrd="1" destOrd="0" parTransId="{9844862B-BB9A-421C-AD39-9090704A225C}" sibTransId="{53EE4BE0-D329-42F6-AF46-D3F130E439E5}"/>
    <dgm:cxn modelId="{3BFD3D78-BDB1-4D69-9878-BFC1C0E8940E}" srcId="{9E4703A2-10FB-4869-A797-1EE97028710B}" destId="{4161F128-FBC3-4E39-B6A1-34C7B5EF323B}" srcOrd="0" destOrd="0" parTransId="{A35B93DF-E8B8-45C9-9825-017E52611F06}" sibTransId="{63B53EA4-050B-4C97-ABB7-336EE0895839}"/>
    <dgm:cxn modelId="{0E527868-A474-4F59-8B7D-8A0CF5A07AEA}" srcId="{9E4703A2-10FB-4869-A797-1EE97028710B}" destId="{6C8FAB9A-5ED5-4ED1-9385-16D9E48DD3D8}" srcOrd="2" destOrd="0" parTransId="{FD67ED7A-1D06-481B-86AC-D8229A40D605}" sibTransId="{F36694EA-FC93-4EFA-812E-E91E7293C4B2}"/>
    <dgm:cxn modelId="{8AC24D83-C67B-457A-8EBD-9CD065B50433}" type="presOf" srcId="{9E4703A2-10FB-4869-A797-1EE97028710B}" destId="{FA769293-6C0D-4117-9EC0-6F43B97F8271}" srcOrd="0" destOrd="0" presId="islide.smartart.onepicture"/>
    <dgm:cxn modelId="{35215C9E-120F-4C4B-A998-4C5D79160C39}" type="presParOf" srcId="{FA769293-6C0D-4117-9EC0-6F43B97F8271}" destId="{409CD644-6D84-42A3-A40F-54ED168C8E6F}" srcOrd="0" destOrd="0" presId="islide.smartart.onepicture"/>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E4703A2-10FB-4869-A797-1EE97028710B}" type="doc">
      <dgm:prSet loTypeId="islide.smartart.onepicture" loCatId="picture" qsTypeId="urn:microsoft.com/office/officeart/2005/8/quickstyle/simple1#4" qsCatId="simple" csTypeId="urn:microsoft.com/office/officeart/2005/8/colors/accent0_3#4" csCatId="mainScheme" phldr="1"/>
      <dgm:spPr/>
      <dgm:t>
        <a:bodyPr/>
        <a:lstStyle/>
        <a:p>
          <a:endParaRPr lang="zh-CN" altLang="en-US"/>
        </a:p>
      </dgm:t>
    </dgm:pt>
    <dgm:pt modelId="{4161F128-FBC3-4E39-B6A1-34C7B5EF323B}">
      <dgm:prSet/>
      <dgm:spPr/>
      <dgm:t>
        <a:bodyPr/>
        <a:lstStyle/>
        <a:p>
          <a:endParaRPr lang="zh-CN" altLang="en-US" dirty="0">
            <a:latin typeface="+mn-lt"/>
            <a:ea typeface="+mn-ea"/>
            <a:cs typeface="+mn-ea"/>
            <a:sym typeface="+mn-lt"/>
          </a:endParaRPr>
        </a:p>
      </dgm:t>
    </dgm:pt>
    <dgm:pt modelId="{A35B93DF-E8B8-45C9-9825-017E52611F06}" type="parTrans" cxnId="{3BFD3D78-BDB1-4D69-9878-BFC1C0E8940E}">
      <dgm:prSet/>
      <dgm:spPr/>
      <dgm:t>
        <a:bodyPr/>
        <a:lstStyle/>
        <a:p>
          <a:endParaRPr lang="zh-CN" altLang="en-US"/>
        </a:p>
      </dgm:t>
    </dgm:pt>
    <dgm:pt modelId="{63B53EA4-050B-4C97-ABB7-336EE0895839}" type="sibTrans" cxnId="{3BFD3D78-BDB1-4D69-9878-BFC1C0E8940E}">
      <dgm:prSet/>
      <dgm:spPr/>
      <dgm:t>
        <a:bodyPr/>
        <a:lstStyle/>
        <a:p>
          <a:endParaRPr lang="zh-CN" altLang="en-US"/>
        </a:p>
      </dgm:t>
    </dgm:pt>
    <dgm:pt modelId="{CD4F4671-ACDE-4C23-B362-6ADD372920AA}">
      <dgm:prSet/>
      <dgm:spPr/>
      <dgm:t>
        <a:bodyPr/>
        <a:lstStyle/>
        <a:p>
          <a:endParaRPr lang="zh-CN" altLang="en-US">
            <a:latin typeface="+mn-lt"/>
            <a:ea typeface="+mn-ea"/>
            <a:cs typeface="+mn-ea"/>
            <a:sym typeface="+mn-lt"/>
          </a:endParaRPr>
        </a:p>
      </dgm:t>
    </dgm:pt>
    <dgm:pt modelId="{9844862B-BB9A-421C-AD39-9090704A225C}" type="parTrans" cxnId="{1E361C5B-C889-40A8-9F83-B2281D9B8DB2}">
      <dgm:prSet/>
      <dgm:spPr/>
      <dgm:t>
        <a:bodyPr/>
        <a:lstStyle/>
        <a:p>
          <a:endParaRPr lang="zh-CN" altLang="en-US"/>
        </a:p>
      </dgm:t>
    </dgm:pt>
    <dgm:pt modelId="{53EE4BE0-D329-42F6-AF46-D3F130E439E5}" type="sibTrans" cxnId="{1E361C5B-C889-40A8-9F83-B2281D9B8DB2}">
      <dgm:prSet/>
      <dgm:spPr/>
      <dgm:t>
        <a:bodyPr/>
        <a:lstStyle/>
        <a:p>
          <a:endParaRPr lang="zh-CN" altLang="en-US"/>
        </a:p>
      </dgm:t>
    </dgm:pt>
    <dgm:pt modelId="{6C8FAB9A-5ED5-4ED1-9385-16D9E48DD3D8}">
      <dgm:prSet/>
      <dgm:spPr/>
      <dgm:t>
        <a:bodyPr/>
        <a:lstStyle/>
        <a:p>
          <a:endParaRPr lang="zh-CN" altLang="en-US">
            <a:latin typeface="+mn-lt"/>
            <a:ea typeface="+mn-ea"/>
            <a:cs typeface="+mn-ea"/>
            <a:sym typeface="+mn-lt"/>
          </a:endParaRPr>
        </a:p>
      </dgm:t>
    </dgm:pt>
    <dgm:pt modelId="{FD67ED7A-1D06-481B-86AC-D8229A40D605}" type="parTrans" cxnId="{0E527868-A474-4F59-8B7D-8A0CF5A07AEA}">
      <dgm:prSet/>
      <dgm:spPr/>
      <dgm:t>
        <a:bodyPr/>
        <a:lstStyle/>
        <a:p>
          <a:endParaRPr lang="zh-CN" altLang="en-US"/>
        </a:p>
      </dgm:t>
    </dgm:pt>
    <dgm:pt modelId="{F36694EA-FC93-4EFA-812E-E91E7293C4B2}" type="sibTrans" cxnId="{0E527868-A474-4F59-8B7D-8A0CF5A07AEA}">
      <dgm:prSet/>
      <dgm:spPr/>
      <dgm:t>
        <a:bodyPr/>
        <a:lstStyle/>
        <a:p>
          <a:endParaRPr lang="zh-CN" altLang="en-US"/>
        </a:p>
      </dgm:t>
    </dgm:pt>
    <dgm:pt modelId="{FA769293-6C0D-4117-9EC0-6F43B97F8271}" type="pres">
      <dgm:prSet presAssocID="{9E4703A2-10FB-4869-A797-1EE97028710B}" presName="compNode" presStyleCnt="0"/>
      <dgm:spPr/>
      <dgm:t>
        <a:bodyPr/>
        <a:lstStyle/>
        <a:p>
          <a:endParaRPr lang="zh-CN" altLang="en-US"/>
        </a:p>
      </dgm:t>
    </dgm:pt>
    <dgm:pt modelId="{409CD644-6D84-42A3-A40F-54ED168C8E6F}" type="pres">
      <dgm:prSet presAssocID="{9E4703A2-10FB-4869-A797-1EE97028710B}" presName="pictRect" presStyleLbl="node1" presStyleIdx="0" presStyleCnt="1" custLinFactNeighborY="-1598"/>
      <dgm:spPr>
        <a:blipFill dpi="0" rotWithShape="1">
          <a:blip xmlns:r="http://schemas.openxmlformats.org/officeDocument/2006/relationships" r:embed="rId1"/>
          <a:srcRect/>
          <a:stretch>
            <a:fillRect t="-178014" b="-120714"/>
          </a:stretch>
        </a:blipFill>
        <a:ln>
          <a:noFill/>
        </a:ln>
      </dgm:spPr>
    </dgm:pt>
  </dgm:ptLst>
  <dgm:cxnLst>
    <dgm:cxn modelId="{1E361C5B-C889-40A8-9F83-B2281D9B8DB2}" srcId="{9E4703A2-10FB-4869-A797-1EE97028710B}" destId="{CD4F4671-ACDE-4C23-B362-6ADD372920AA}" srcOrd="1" destOrd="0" parTransId="{9844862B-BB9A-421C-AD39-9090704A225C}" sibTransId="{53EE4BE0-D329-42F6-AF46-D3F130E439E5}"/>
    <dgm:cxn modelId="{3BFD3D78-BDB1-4D69-9878-BFC1C0E8940E}" srcId="{9E4703A2-10FB-4869-A797-1EE97028710B}" destId="{4161F128-FBC3-4E39-B6A1-34C7B5EF323B}" srcOrd="0" destOrd="0" parTransId="{A35B93DF-E8B8-45C9-9825-017E52611F06}" sibTransId="{63B53EA4-050B-4C97-ABB7-336EE0895839}"/>
    <dgm:cxn modelId="{0E527868-A474-4F59-8B7D-8A0CF5A07AEA}" srcId="{9E4703A2-10FB-4869-A797-1EE97028710B}" destId="{6C8FAB9A-5ED5-4ED1-9385-16D9E48DD3D8}" srcOrd="2" destOrd="0" parTransId="{FD67ED7A-1D06-481B-86AC-D8229A40D605}" sibTransId="{F36694EA-FC93-4EFA-812E-E91E7293C4B2}"/>
    <dgm:cxn modelId="{8AC24D83-C67B-457A-8EBD-9CD065B50433}" type="presOf" srcId="{9E4703A2-10FB-4869-A797-1EE97028710B}" destId="{FA769293-6C0D-4117-9EC0-6F43B97F8271}" srcOrd="0" destOrd="0" presId="islide.smartart.onepicture"/>
    <dgm:cxn modelId="{35215C9E-120F-4C4B-A998-4C5D79160C39}" type="presParOf" srcId="{FA769293-6C0D-4117-9EC0-6F43B97F8271}" destId="{409CD644-6D84-42A3-A40F-54ED168C8E6F}" srcOrd="0" destOrd="0" presId="islide.smartart.onepicture"/>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E4703A2-10FB-4869-A797-1EE97028710B}" type="doc">
      <dgm:prSet loTypeId="islide.smartart.onepicture" loCatId="picture" qsTypeId="urn:microsoft.com/office/officeart/2005/8/quickstyle/simple1#5" qsCatId="simple" csTypeId="urn:microsoft.com/office/officeart/2005/8/colors/accent0_3#5" csCatId="mainScheme" phldr="1"/>
      <dgm:spPr/>
      <dgm:t>
        <a:bodyPr/>
        <a:lstStyle/>
        <a:p>
          <a:endParaRPr lang="zh-CN" altLang="en-US"/>
        </a:p>
      </dgm:t>
    </dgm:pt>
    <dgm:pt modelId="{4161F128-FBC3-4E39-B6A1-34C7B5EF323B}">
      <dgm:prSet/>
      <dgm:spPr/>
      <dgm:t>
        <a:bodyPr/>
        <a:lstStyle/>
        <a:p>
          <a:endParaRPr lang="zh-CN" altLang="en-US" dirty="0">
            <a:latin typeface="+mn-lt"/>
            <a:ea typeface="+mn-ea"/>
            <a:cs typeface="+mn-ea"/>
            <a:sym typeface="+mn-lt"/>
          </a:endParaRPr>
        </a:p>
      </dgm:t>
    </dgm:pt>
    <dgm:pt modelId="{A35B93DF-E8B8-45C9-9825-017E52611F06}" type="parTrans" cxnId="{3BFD3D78-BDB1-4D69-9878-BFC1C0E8940E}">
      <dgm:prSet/>
      <dgm:spPr/>
      <dgm:t>
        <a:bodyPr/>
        <a:lstStyle/>
        <a:p>
          <a:endParaRPr lang="zh-CN" altLang="en-US"/>
        </a:p>
      </dgm:t>
    </dgm:pt>
    <dgm:pt modelId="{63B53EA4-050B-4C97-ABB7-336EE0895839}" type="sibTrans" cxnId="{3BFD3D78-BDB1-4D69-9878-BFC1C0E8940E}">
      <dgm:prSet/>
      <dgm:spPr/>
      <dgm:t>
        <a:bodyPr/>
        <a:lstStyle/>
        <a:p>
          <a:endParaRPr lang="zh-CN" altLang="en-US"/>
        </a:p>
      </dgm:t>
    </dgm:pt>
    <dgm:pt modelId="{CD4F4671-ACDE-4C23-B362-6ADD372920AA}">
      <dgm:prSet/>
      <dgm:spPr/>
      <dgm:t>
        <a:bodyPr/>
        <a:lstStyle/>
        <a:p>
          <a:endParaRPr lang="zh-CN" altLang="en-US">
            <a:latin typeface="+mn-lt"/>
            <a:ea typeface="+mn-ea"/>
            <a:cs typeface="+mn-ea"/>
            <a:sym typeface="+mn-lt"/>
          </a:endParaRPr>
        </a:p>
      </dgm:t>
    </dgm:pt>
    <dgm:pt modelId="{9844862B-BB9A-421C-AD39-9090704A225C}" type="parTrans" cxnId="{1E361C5B-C889-40A8-9F83-B2281D9B8DB2}">
      <dgm:prSet/>
      <dgm:spPr/>
      <dgm:t>
        <a:bodyPr/>
        <a:lstStyle/>
        <a:p>
          <a:endParaRPr lang="zh-CN" altLang="en-US"/>
        </a:p>
      </dgm:t>
    </dgm:pt>
    <dgm:pt modelId="{53EE4BE0-D329-42F6-AF46-D3F130E439E5}" type="sibTrans" cxnId="{1E361C5B-C889-40A8-9F83-B2281D9B8DB2}">
      <dgm:prSet/>
      <dgm:spPr/>
      <dgm:t>
        <a:bodyPr/>
        <a:lstStyle/>
        <a:p>
          <a:endParaRPr lang="zh-CN" altLang="en-US"/>
        </a:p>
      </dgm:t>
    </dgm:pt>
    <dgm:pt modelId="{6C8FAB9A-5ED5-4ED1-9385-16D9E48DD3D8}">
      <dgm:prSet/>
      <dgm:spPr/>
      <dgm:t>
        <a:bodyPr/>
        <a:lstStyle/>
        <a:p>
          <a:endParaRPr lang="zh-CN" altLang="en-US">
            <a:latin typeface="+mn-lt"/>
            <a:ea typeface="+mn-ea"/>
            <a:cs typeface="+mn-ea"/>
            <a:sym typeface="+mn-lt"/>
          </a:endParaRPr>
        </a:p>
      </dgm:t>
    </dgm:pt>
    <dgm:pt modelId="{FD67ED7A-1D06-481B-86AC-D8229A40D605}" type="parTrans" cxnId="{0E527868-A474-4F59-8B7D-8A0CF5A07AEA}">
      <dgm:prSet/>
      <dgm:spPr/>
      <dgm:t>
        <a:bodyPr/>
        <a:lstStyle/>
        <a:p>
          <a:endParaRPr lang="zh-CN" altLang="en-US"/>
        </a:p>
      </dgm:t>
    </dgm:pt>
    <dgm:pt modelId="{F36694EA-FC93-4EFA-812E-E91E7293C4B2}" type="sibTrans" cxnId="{0E527868-A474-4F59-8B7D-8A0CF5A07AEA}">
      <dgm:prSet/>
      <dgm:spPr/>
      <dgm:t>
        <a:bodyPr/>
        <a:lstStyle/>
        <a:p>
          <a:endParaRPr lang="zh-CN" altLang="en-US"/>
        </a:p>
      </dgm:t>
    </dgm:pt>
    <dgm:pt modelId="{FA769293-6C0D-4117-9EC0-6F43B97F8271}" type="pres">
      <dgm:prSet presAssocID="{9E4703A2-10FB-4869-A797-1EE97028710B}" presName="compNode" presStyleCnt="0"/>
      <dgm:spPr/>
      <dgm:t>
        <a:bodyPr/>
        <a:lstStyle/>
        <a:p>
          <a:endParaRPr lang="zh-CN" altLang="en-US"/>
        </a:p>
      </dgm:t>
    </dgm:pt>
    <dgm:pt modelId="{409CD644-6D84-42A3-A40F-54ED168C8E6F}" type="pres">
      <dgm:prSet presAssocID="{9E4703A2-10FB-4869-A797-1EE97028710B}" presName="pictRect" presStyleLbl="node1" presStyleIdx="0" presStyleCnt="1" custLinFactNeighborY="-1598"/>
      <dgm:spPr>
        <a:blipFill dpi="0" rotWithShape="1">
          <a:blip xmlns:r="http://schemas.openxmlformats.org/officeDocument/2006/relationships" r:embed="rId1"/>
          <a:srcRect/>
          <a:stretch>
            <a:fillRect t="-178014" b="-120714"/>
          </a:stretch>
        </a:blipFill>
        <a:ln>
          <a:noFill/>
        </a:ln>
      </dgm:spPr>
    </dgm:pt>
  </dgm:ptLst>
  <dgm:cxnLst>
    <dgm:cxn modelId="{1E361C5B-C889-40A8-9F83-B2281D9B8DB2}" srcId="{9E4703A2-10FB-4869-A797-1EE97028710B}" destId="{CD4F4671-ACDE-4C23-B362-6ADD372920AA}" srcOrd="1" destOrd="0" parTransId="{9844862B-BB9A-421C-AD39-9090704A225C}" sibTransId="{53EE4BE0-D329-42F6-AF46-D3F130E439E5}"/>
    <dgm:cxn modelId="{3BFD3D78-BDB1-4D69-9878-BFC1C0E8940E}" srcId="{9E4703A2-10FB-4869-A797-1EE97028710B}" destId="{4161F128-FBC3-4E39-B6A1-34C7B5EF323B}" srcOrd="0" destOrd="0" parTransId="{A35B93DF-E8B8-45C9-9825-017E52611F06}" sibTransId="{63B53EA4-050B-4C97-ABB7-336EE0895839}"/>
    <dgm:cxn modelId="{0E527868-A474-4F59-8B7D-8A0CF5A07AEA}" srcId="{9E4703A2-10FB-4869-A797-1EE97028710B}" destId="{6C8FAB9A-5ED5-4ED1-9385-16D9E48DD3D8}" srcOrd="2" destOrd="0" parTransId="{FD67ED7A-1D06-481B-86AC-D8229A40D605}" sibTransId="{F36694EA-FC93-4EFA-812E-E91E7293C4B2}"/>
    <dgm:cxn modelId="{8AC24D83-C67B-457A-8EBD-9CD065B50433}" type="presOf" srcId="{9E4703A2-10FB-4869-A797-1EE97028710B}" destId="{FA769293-6C0D-4117-9EC0-6F43B97F8271}" srcOrd="0" destOrd="0" presId="islide.smartart.onepicture"/>
    <dgm:cxn modelId="{35215C9E-120F-4C4B-A998-4C5D79160C39}" type="presParOf" srcId="{FA769293-6C0D-4117-9EC0-6F43B97F8271}" destId="{409CD644-6D84-42A3-A40F-54ED168C8E6F}" srcOrd="0" destOrd="0" presId="islide.smartart.onepicture"/>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E4703A2-10FB-4869-A797-1EE97028710B}" type="doc">
      <dgm:prSet loTypeId="islide.smartart.onepicture" loCatId="picture" qsTypeId="urn:microsoft.com/office/officeart/2005/8/quickstyle/simple1#6" qsCatId="simple" csTypeId="urn:microsoft.com/office/officeart/2005/8/colors/accent0_3#6" csCatId="mainScheme" phldr="1"/>
      <dgm:spPr/>
      <dgm:t>
        <a:bodyPr/>
        <a:lstStyle/>
        <a:p>
          <a:endParaRPr lang="zh-CN" altLang="en-US"/>
        </a:p>
      </dgm:t>
    </dgm:pt>
    <dgm:pt modelId="{4161F128-FBC3-4E39-B6A1-34C7B5EF323B}">
      <dgm:prSet/>
      <dgm:spPr/>
      <dgm:t>
        <a:bodyPr/>
        <a:lstStyle/>
        <a:p>
          <a:endParaRPr lang="zh-CN" altLang="en-US" dirty="0">
            <a:latin typeface="+mn-lt"/>
            <a:ea typeface="+mn-ea"/>
            <a:cs typeface="+mn-ea"/>
            <a:sym typeface="+mn-lt"/>
          </a:endParaRPr>
        </a:p>
      </dgm:t>
    </dgm:pt>
    <dgm:pt modelId="{A35B93DF-E8B8-45C9-9825-017E52611F06}" type="parTrans" cxnId="{3BFD3D78-BDB1-4D69-9878-BFC1C0E8940E}">
      <dgm:prSet/>
      <dgm:spPr/>
      <dgm:t>
        <a:bodyPr/>
        <a:lstStyle/>
        <a:p>
          <a:endParaRPr lang="zh-CN" altLang="en-US"/>
        </a:p>
      </dgm:t>
    </dgm:pt>
    <dgm:pt modelId="{63B53EA4-050B-4C97-ABB7-336EE0895839}" type="sibTrans" cxnId="{3BFD3D78-BDB1-4D69-9878-BFC1C0E8940E}">
      <dgm:prSet/>
      <dgm:spPr/>
      <dgm:t>
        <a:bodyPr/>
        <a:lstStyle/>
        <a:p>
          <a:endParaRPr lang="zh-CN" altLang="en-US"/>
        </a:p>
      </dgm:t>
    </dgm:pt>
    <dgm:pt modelId="{CD4F4671-ACDE-4C23-B362-6ADD372920AA}">
      <dgm:prSet/>
      <dgm:spPr/>
      <dgm:t>
        <a:bodyPr/>
        <a:lstStyle/>
        <a:p>
          <a:endParaRPr lang="zh-CN" altLang="en-US">
            <a:latin typeface="+mn-lt"/>
            <a:ea typeface="+mn-ea"/>
            <a:cs typeface="+mn-ea"/>
            <a:sym typeface="+mn-lt"/>
          </a:endParaRPr>
        </a:p>
      </dgm:t>
    </dgm:pt>
    <dgm:pt modelId="{9844862B-BB9A-421C-AD39-9090704A225C}" type="parTrans" cxnId="{1E361C5B-C889-40A8-9F83-B2281D9B8DB2}">
      <dgm:prSet/>
      <dgm:spPr/>
      <dgm:t>
        <a:bodyPr/>
        <a:lstStyle/>
        <a:p>
          <a:endParaRPr lang="zh-CN" altLang="en-US"/>
        </a:p>
      </dgm:t>
    </dgm:pt>
    <dgm:pt modelId="{53EE4BE0-D329-42F6-AF46-D3F130E439E5}" type="sibTrans" cxnId="{1E361C5B-C889-40A8-9F83-B2281D9B8DB2}">
      <dgm:prSet/>
      <dgm:spPr/>
      <dgm:t>
        <a:bodyPr/>
        <a:lstStyle/>
        <a:p>
          <a:endParaRPr lang="zh-CN" altLang="en-US"/>
        </a:p>
      </dgm:t>
    </dgm:pt>
    <dgm:pt modelId="{6C8FAB9A-5ED5-4ED1-9385-16D9E48DD3D8}">
      <dgm:prSet/>
      <dgm:spPr/>
      <dgm:t>
        <a:bodyPr/>
        <a:lstStyle/>
        <a:p>
          <a:endParaRPr lang="zh-CN" altLang="en-US">
            <a:latin typeface="+mn-lt"/>
            <a:ea typeface="+mn-ea"/>
            <a:cs typeface="+mn-ea"/>
            <a:sym typeface="+mn-lt"/>
          </a:endParaRPr>
        </a:p>
      </dgm:t>
    </dgm:pt>
    <dgm:pt modelId="{FD67ED7A-1D06-481B-86AC-D8229A40D605}" type="parTrans" cxnId="{0E527868-A474-4F59-8B7D-8A0CF5A07AEA}">
      <dgm:prSet/>
      <dgm:spPr/>
      <dgm:t>
        <a:bodyPr/>
        <a:lstStyle/>
        <a:p>
          <a:endParaRPr lang="zh-CN" altLang="en-US"/>
        </a:p>
      </dgm:t>
    </dgm:pt>
    <dgm:pt modelId="{F36694EA-FC93-4EFA-812E-E91E7293C4B2}" type="sibTrans" cxnId="{0E527868-A474-4F59-8B7D-8A0CF5A07AEA}">
      <dgm:prSet/>
      <dgm:spPr/>
      <dgm:t>
        <a:bodyPr/>
        <a:lstStyle/>
        <a:p>
          <a:endParaRPr lang="zh-CN" altLang="en-US"/>
        </a:p>
      </dgm:t>
    </dgm:pt>
    <dgm:pt modelId="{FA769293-6C0D-4117-9EC0-6F43B97F8271}" type="pres">
      <dgm:prSet presAssocID="{9E4703A2-10FB-4869-A797-1EE97028710B}" presName="compNode" presStyleCnt="0"/>
      <dgm:spPr/>
      <dgm:t>
        <a:bodyPr/>
        <a:lstStyle/>
        <a:p>
          <a:endParaRPr lang="zh-CN" altLang="en-US"/>
        </a:p>
      </dgm:t>
    </dgm:pt>
    <dgm:pt modelId="{409CD644-6D84-42A3-A40F-54ED168C8E6F}" type="pres">
      <dgm:prSet presAssocID="{9E4703A2-10FB-4869-A797-1EE97028710B}" presName="pictRect" presStyleLbl="node1" presStyleIdx="0" presStyleCnt="1" custLinFactNeighborY="-1598"/>
      <dgm:spPr>
        <a:blipFill dpi="0" rotWithShape="1">
          <a:blip xmlns:r="http://schemas.openxmlformats.org/officeDocument/2006/relationships" r:embed="rId1"/>
          <a:srcRect/>
          <a:stretch>
            <a:fillRect t="-178014" b="-120714"/>
          </a:stretch>
        </a:blipFill>
        <a:ln>
          <a:noFill/>
        </a:ln>
      </dgm:spPr>
    </dgm:pt>
  </dgm:ptLst>
  <dgm:cxnLst>
    <dgm:cxn modelId="{1E361C5B-C889-40A8-9F83-B2281D9B8DB2}" srcId="{9E4703A2-10FB-4869-A797-1EE97028710B}" destId="{CD4F4671-ACDE-4C23-B362-6ADD372920AA}" srcOrd="1" destOrd="0" parTransId="{9844862B-BB9A-421C-AD39-9090704A225C}" sibTransId="{53EE4BE0-D329-42F6-AF46-D3F130E439E5}"/>
    <dgm:cxn modelId="{3BFD3D78-BDB1-4D69-9878-BFC1C0E8940E}" srcId="{9E4703A2-10FB-4869-A797-1EE97028710B}" destId="{4161F128-FBC3-4E39-B6A1-34C7B5EF323B}" srcOrd="0" destOrd="0" parTransId="{A35B93DF-E8B8-45C9-9825-017E52611F06}" sibTransId="{63B53EA4-050B-4C97-ABB7-336EE0895839}"/>
    <dgm:cxn modelId="{0E527868-A474-4F59-8B7D-8A0CF5A07AEA}" srcId="{9E4703A2-10FB-4869-A797-1EE97028710B}" destId="{6C8FAB9A-5ED5-4ED1-9385-16D9E48DD3D8}" srcOrd="2" destOrd="0" parTransId="{FD67ED7A-1D06-481B-86AC-D8229A40D605}" sibTransId="{F36694EA-FC93-4EFA-812E-E91E7293C4B2}"/>
    <dgm:cxn modelId="{8AC24D83-C67B-457A-8EBD-9CD065B50433}" type="presOf" srcId="{9E4703A2-10FB-4869-A797-1EE97028710B}" destId="{FA769293-6C0D-4117-9EC0-6F43B97F8271}" srcOrd="0" destOrd="0" presId="islide.smartart.onepicture"/>
    <dgm:cxn modelId="{35215C9E-120F-4C4B-A998-4C5D79160C39}" type="presParOf" srcId="{FA769293-6C0D-4117-9EC0-6F43B97F8271}" destId="{409CD644-6D84-42A3-A40F-54ED168C8E6F}" srcOrd="0" destOrd="0" presId="islide.smartart.onepicture"/>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E4703A2-10FB-4869-A797-1EE97028710B}" type="doc">
      <dgm:prSet loTypeId="islide.smartart.onepicture" loCatId="picture" qsTypeId="urn:microsoft.com/office/officeart/2005/8/quickstyle/simple1#7" qsCatId="simple" csTypeId="urn:microsoft.com/office/officeart/2005/8/colors/accent0_3#7" csCatId="mainScheme" phldr="1"/>
      <dgm:spPr/>
      <dgm:t>
        <a:bodyPr/>
        <a:lstStyle/>
        <a:p>
          <a:endParaRPr lang="zh-CN" altLang="en-US"/>
        </a:p>
      </dgm:t>
    </dgm:pt>
    <dgm:pt modelId="{4161F128-FBC3-4E39-B6A1-34C7B5EF323B}">
      <dgm:prSet/>
      <dgm:spPr/>
      <dgm:t>
        <a:bodyPr/>
        <a:lstStyle/>
        <a:p>
          <a:endParaRPr lang="zh-CN" altLang="en-US" dirty="0">
            <a:latin typeface="+mn-lt"/>
            <a:ea typeface="+mn-ea"/>
            <a:cs typeface="+mn-ea"/>
            <a:sym typeface="+mn-lt"/>
          </a:endParaRPr>
        </a:p>
      </dgm:t>
    </dgm:pt>
    <dgm:pt modelId="{A35B93DF-E8B8-45C9-9825-017E52611F06}" type="parTrans" cxnId="{3BFD3D78-BDB1-4D69-9878-BFC1C0E8940E}">
      <dgm:prSet/>
      <dgm:spPr/>
      <dgm:t>
        <a:bodyPr/>
        <a:lstStyle/>
        <a:p>
          <a:endParaRPr lang="zh-CN" altLang="en-US"/>
        </a:p>
      </dgm:t>
    </dgm:pt>
    <dgm:pt modelId="{63B53EA4-050B-4C97-ABB7-336EE0895839}" type="sibTrans" cxnId="{3BFD3D78-BDB1-4D69-9878-BFC1C0E8940E}">
      <dgm:prSet/>
      <dgm:spPr/>
      <dgm:t>
        <a:bodyPr/>
        <a:lstStyle/>
        <a:p>
          <a:endParaRPr lang="zh-CN" altLang="en-US"/>
        </a:p>
      </dgm:t>
    </dgm:pt>
    <dgm:pt modelId="{CD4F4671-ACDE-4C23-B362-6ADD372920AA}">
      <dgm:prSet/>
      <dgm:spPr/>
      <dgm:t>
        <a:bodyPr/>
        <a:lstStyle/>
        <a:p>
          <a:endParaRPr lang="zh-CN" altLang="en-US">
            <a:latin typeface="+mn-lt"/>
            <a:ea typeface="+mn-ea"/>
            <a:cs typeface="+mn-ea"/>
            <a:sym typeface="+mn-lt"/>
          </a:endParaRPr>
        </a:p>
      </dgm:t>
    </dgm:pt>
    <dgm:pt modelId="{9844862B-BB9A-421C-AD39-9090704A225C}" type="parTrans" cxnId="{1E361C5B-C889-40A8-9F83-B2281D9B8DB2}">
      <dgm:prSet/>
      <dgm:spPr/>
      <dgm:t>
        <a:bodyPr/>
        <a:lstStyle/>
        <a:p>
          <a:endParaRPr lang="zh-CN" altLang="en-US"/>
        </a:p>
      </dgm:t>
    </dgm:pt>
    <dgm:pt modelId="{53EE4BE0-D329-42F6-AF46-D3F130E439E5}" type="sibTrans" cxnId="{1E361C5B-C889-40A8-9F83-B2281D9B8DB2}">
      <dgm:prSet/>
      <dgm:spPr/>
      <dgm:t>
        <a:bodyPr/>
        <a:lstStyle/>
        <a:p>
          <a:endParaRPr lang="zh-CN" altLang="en-US"/>
        </a:p>
      </dgm:t>
    </dgm:pt>
    <dgm:pt modelId="{6C8FAB9A-5ED5-4ED1-9385-16D9E48DD3D8}">
      <dgm:prSet/>
      <dgm:spPr/>
      <dgm:t>
        <a:bodyPr/>
        <a:lstStyle/>
        <a:p>
          <a:endParaRPr lang="zh-CN" altLang="en-US">
            <a:latin typeface="+mn-lt"/>
            <a:ea typeface="+mn-ea"/>
            <a:cs typeface="+mn-ea"/>
            <a:sym typeface="+mn-lt"/>
          </a:endParaRPr>
        </a:p>
      </dgm:t>
    </dgm:pt>
    <dgm:pt modelId="{FD67ED7A-1D06-481B-86AC-D8229A40D605}" type="parTrans" cxnId="{0E527868-A474-4F59-8B7D-8A0CF5A07AEA}">
      <dgm:prSet/>
      <dgm:spPr/>
      <dgm:t>
        <a:bodyPr/>
        <a:lstStyle/>
        <a:p>
          <a:endParaRPr lang="zh-CN" altLang="en-US"/>
        </a:p>
      </dgm:t>
    </dgm:pt>
    <dgm:pt modelId="{F36694EA-FC93-4EFA-812E-E91E7293C4B2}" type="sibTrans" cxnId="{0E527868-A474-4F59-8B7D-8A0CF5A07AEA}">
      <dgm:prSet/>
      <dgm:spPr/>
      <dgm:t>
        <a:bodyPr/>
        <a:lstStyle/>
        <a:p>
          <a:endParaRPr lang="zh-CN" altLang="en-US"/>
        </a:p>
      </dgm:t>
    </dgm:pt>
    <dgm:pt modelId="{FA769293-6C0D-4117-9EC0-6F43B97F8271}" type="pres">
      <dgm:prSet presAssocID="{9E4703A2-10FB-4869-A797-1EE97028710B}" presName="compNode" presStyleCnt="0"/>
      <dgm:spPr/>
      <dgm:t>
        <a:bodyPr/>
        <a:lstStyle/>
        <a:p>
          <a:endParaRPr lang="zh-CN" altLang="en-US"/>
        </a:p>
      </dgm:t>
    </dgm:pt>
    <dgm:pt modelId="{409CD644-6D84-42A3-A40F-54ED168C8E6F}" type="pres">
      <dgm:prSet presAssocID="{9E4703A2-10FB-4869-A797-1EE97028710B}" presName="pictRect" presStyleLbl="node1" presStyleIdx="0" presStyleCnt="1" custLinFactNeighborY="-1598"/>
      <dgm:spPr>
        <a:blipFill dpi="0" rotWithShape="1">
          <a:blip xmlns:r="http://schemas.openxmlformats.org/officeDocument/2006/relationships" r:embed="rId1"/>
          <a:srcRect/>
          <a:stretch>
            <a:fillRect t="-178014" b="-120714"/>
          </a:stretch>
        </a:blipFill>
        <a:ln>
          <a:noFill/>
        </a:ln>
      </dgm:spPr>
    </dgm:pt>
  </dgm:ptLst>
  <dgm:cxnLst>
    <dgm:cxn modelId="{1E361C5B-C889-40A8-9F83-B2281D9B8DB2}" srcId="{9E4703A2-10FB-4869-A797-1EE97028710B}" destId="{CD4F4671-ACDE-4C23-B362-6ADD372920AA}" srcOrd="1" destOrd="0" parTransId="{9844862B-BB9A-421C-AD39-9090704A225C}" sibTransId="{53EE4BE0-D329-42F6-AF46-D3F130E439E5}"/>
    <dgm:cxn modelId="{3BFD3D78-BDB1-4D69-9878-BFC1C0E8940E}" srcId="{9E4703A2-10FB-4869-A797-1EE97028710B}" destId="{4161F128-FBC3-4E39-B6A1-34C7B5EF323B}" srcOrd="0" destOrd="0" parTransId="{A35B93DF-E8B8-45C9-9825-017E52611F06}" sibTransId="{63B53EA4-050B-4C97-ABB7-336EE0895839}"/>
    <dgm:cxn modelId="{0E527868-A474-4F59-8B7D-8A0CF5A07AEA}" srcId="{9E4703A2-10FB-4869-A797-1EE97028710B}" destId="{6C8FAB9A-5ED5-4ED1-9385-16D9E48DD3D8}" srcOrd="2" destOrd="0" parTransId="{FD67ED7A-1D06-481B-86AC-D8229A40D605}" sibTransId="{F36694EA-FC93-4EFA-812E-E91E7293C4B2}"/>
    <dgm:cxn modelId="{8AC24D83-C67B-457A-8EBD-9CD065B50433}" type="presOf" srcId="{9E4703A2-10FB-4869-A797-1EE97028710B}" destId="{FA769293-6C0D-4117-9EC0-6F43B97F8271}" srcOrd="0" destOrd="0" presId="islide.smartart.onepicture"/>
    <dgm:cxn modelId="{35215C9E-120F-4C4B-A998-4C5D79160C39}" type="presParOf" srcId="{FA769293-6C0D-4117-9EC0-6F43B97F8271}" destId="{409CD644-6D84-42A3-A40F-54ED168C8E6F}" srcOrd="0" destOrd="0" presId="islide.smartart.onepicture"/>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E4703A2-10FB-4869-A797-1EE97028710B}" type="doc">
      <dgm:prSet loTypeId="islide.smartart.onepicture" loCatId="picture" qsTypeId="urn:microsoft.com/office/officeart/2005/8/quickstyle/simple1#8" qsCatId="simple" csTypeId="urn:microsoft.com/office/officeart/2005/8/colors/accent0_3#8" csCatId="mainScheme" phldr="1"/>
      <dgm:spPr/>
      <dgm:t>
        <a:bodyPr/>
        <a:lstStyle/>
        <a:p>
          <a:endParaRPr lang="zh-CN" altLang="en-US"/>
        </a:p>
      </dgm:t>
    </dgm:pt>
    <dgm:pt modelId="{4161F128-FBC3-4E39-B6A1-34C7B5EF323B}">
      <dgm:prSet/>
      <dgm:spPr/>
      <dgm:t>
        <a:bodyPr/>
        <a:lstStyle/>
        <a:p>
          <a:endParaRPr lang="zh-CN" altLang="en-US" dirty="0">
            <a:latin typeface="+mn-lt"/>
            <a:ea typeface="+mn-ea"/>
            <a:cs typeface="+mn-ea"/>
            <a:sym typeface="+mn-lt"/>
          </a:endParaRPr>
        </a:p>
      </dgm:t>
    </dgm:pt>
    <dgm:pt modelId="{A35B93DF-E8B8-45C9-9825-017E52611F06}" type="parTrans" cxnId="{3BFD3D78-BDB1-4D69-9878-BFC1C0E8940E}">
      <dgm:prSet/>
      <dgm:spPr/>
      <dgm:t>
        <a:bodyPr/>
        <a:lstStyle/>
        <a:p>
          <a:endParaRPr lang="zh-CN" altLang="en-US"/>
        </a:p>
      </dgm:t>
    </dgm:pt>
    <dgm:pt modelId="{63B53EA4-050B-4C97-ABB7-336EE0895839}" type="sibTrans" cxnId="{3BFD3D78-BDB1-4D69-9878-BFC1C0E8940E}">
      <dgm:prSet/>
      <dgm:spPr/>
      <dgm:t>
        <a:bodyPr/>
        <a:lstStyle/>
        <a:p>
          <a:endParaRPr lang="zh-CN" altLang="en-US"/>
        </a:p>
      </dgm:t>
    </dgm:pt>
    <dgm:pt modelId="{CD4F4671-ACDE-4C23-B362-6ADD372920AA}">
      <dgm:prSet/>
      <dgm:spPr/>
      <dgm:t>
        <a:bodyPr/>
        <a:lstStyle/>
        <a:p>
          <a:endParaRPr lang="zh-CN" altLang="en-US">
            <a:latin typeface="+mn-lt"/>
            <a:ea typeface="+mn-ea"/>
            <a:cs typeface="+mn-ea"/>
            <a:sym typeface="+mn-lt"/>
          </a:endParaRPr>
        </a:p>
      </dgm:t>
    </dgm:pt>
    <dgm:pt modelId="{9844862B-BB9A-421C-AD39-9090704A225C}" type="parTrans" cxnId="{1E361C5B-C889-40A8-9F83-B2281D9B8DB2}">
      <dgm:prSet/>
      <dgm:spPr/>
      <dgm:t>
        <a:bodyPr/>
        <a:lstStyle/>
        <a:p>
          <a:endParaRPr lang="zh-CN" altLang="en-US"/>
        </a:p>
      </dgm:t>
    </dgm:pt>
    <dgm:pt modelId="{53EE4BE0-D329-42F6-AF46-D3F130E439E5}" type="sibTrans" cxnId="{1E361C5B-C889-40A8-9F83-B2281D9B8DB2}">
      <dgm:prSet/>
      <dgm:spPr/>
      <dgm:t>
        <a:bodyPr/>
        <a:lstStyle/>
        <a:p>
          <a:endParaRPr lang="zh-CN" altLang="en-US"/>
        </a:p>
      </dgm:t>
    </dgm:pt>
    <dgm:pt modelId="{6C8FAB9A-5ED5-4ED1-9385-16D9E48DD3D8}">
      <dgm:prSet/>
      <dgm:spPr/>
      <dgm:t>
        <a:bodyPr/>
        <a:lstStyle/>
        <a:p>
          <a:endParaRPr lang="zh-CN" altLang="en-US">
            <a:latin typeface="+mn-lt"/>
            <a:ea typeface="+mn-ea"/>
            <a:cs typeface="+mn-ea"/>
            <a:sym typeface="+mn-lt"/>
          </a:endParaRPr>
        </a:p>
      </dgm:t>
    </dgm:pt>
    <dgm:pt modelId="{FD67ED7A-1D06-481B-86AC-D8229A40D605}" type="parTrans" cxnId="{0E527868-A474-4F59-8B7D-8A0CF5A07AEA}">
      <dgm:prSet/>
      <dgm:spPr/>
      <dgm:t>
        <a:bodyPr/>
        <a:lstStyle/>
        <a:p>
          <a:endParaRPr lang="zh-CN" altLang="en-US"/>
        </a:p>
      </dgm:t>
    </dgm:pt>
    <dgm:pt modelId="{F36694EA-FC93-4EFA-812E-E91E7293C4B2}" type="sibTrans" cxnId="{0E527868-A474-4F59-8B7D-8A0CF5A07AEA}">
      <dgm:prSet/>
      <dgm:spPr/>
      <dgm:t>
        <a:bodyPr/>
        <a:lstStyle/>
        <a:p>
          <a:endParaRPr lang="zh-CN" altLang="en-US"/>
        </a:p>
      </dgm:t>
    </dgm:pt>
    <dgm:pt modelId="{FA769293-6C0D-4117-9EC0-6F43B97F8271}" type="pres">
      <dgm:prSet presAssocID="{9E4703A2-10FB-4869-A797-1EE97028710B}" presName="compNode" presStyleCnt="0"/>
      <dgm:spPr/>
      <dgm:t>
        <a:bodyPr/>
        <a:lstStyle/>
        <a:p>
          <a:endParaRPr lang="zh-CN" altLang="en-US"/>
        </a:p>
      </dgm:t>
    </dgm:pt>
    <dgm:pt modelId="{409CD644-6D84-42A3-A40F-54ED168C8E6F}" type="pres">
      <dgm:prSet presAssocID="{9E4703A2-10FB-4869-A797-1EE97028710B}" presName="pictRect" presStyleLbl="node1" presStyleIdx="0" presStyleCnt="1" custLinFactNeighborY="-1598"/>
      <dgm:spPr>
        <a:blipFill dpi="0" rotWithShape="1">
          <a:blip xmlns:r="http://schemas.openxmlformats.org/officeDocument/2006/relationships" r:embed="rId1"/>
          <a:srcRect/>
          <a:stretch>
            <a:fillRect t="-178014" b="-120714"/>
          </a:stretch>
        </a:blipFill>
        <a:ln>
          <a:noFill/>
        </a:ln>
      </dgm:spPr>
    </dgm:pt>
  </dgm:ptLst>
  <dgm:cxnLst>
    <dgm:cxn modelId="{1E361C5B-C889-40A8-9F83-B2281D9B8DB2}" srcId="{9E4703A2-10FB-4869-A797-1EE97028710B}" destId="{CD4F4671-ACDE-4C23-B362-6ADD372920AA}" srcOrd="1" destOrd="0" parTransId="{9844862B-BB9A-421C-AD39-9090704A225C}" sibTransId="{53EE4BE0-D329-42F6-AF46-D3F130E439E5}"/>
    <dgm:cxn modelId="{3BFD3D78-BDB1-4D69-9878-BFC1C0E8940E}" srcId="{9E4703A2-10FB-4869-A797-1EE97028710B}" destId="{4161F128-FBC3-4E39-B6A1-34C7B5EF323B}" srcOrd="0" destOrd="0" parTransId="{A35B93DF-E8B8-45C9-9825-017E52611F06}" sibTransId="{63B53EA4-050B-4C97-ABB7-336EE0895839}"/>
    <dgm:cxn modelId="{0E527868-A474-4F59-8B7D-8A0CF5A07AEA}" srcId="{9E4703A2-10FB-4869-A797-1EE97028710B}" destId="{6C8FAB9A-5ED5-4ED1-9385-16D9E48DD3D8}" srcOrd="2" destOrd="0" parTransId="{FD67ED7A-1D06-481B-86AC-D8229A40D605}" sibTransId="{F36694EA-FC93-4EFA-812E-E91E7293C4B2}"/>
    <dgm:cxn modelId="{8AC24D83-C67B-457A-8EBD-9CD065B50433}" type="presOf" srcId="{9E4703A2-10FB-4869-A797-1EE97028710B}" destId="{FA769293-6C0D-4117-9EC0-6F43B97F8271}" srcOrd="0" destOrd="0" presId="islide.smartart.onepicture"/>
    <dgm:cxn modelId="{35215C9E-120F-4C4B-A998-4C5D79160C39}" type="presParOf" srcId="{FA769293-6C0D-4117-9EC0-6F43B97F8271}" destId="{409CD644-6D84-42A3-A40F-54ED168C8E6F}" srcOrd="0" destOrd="0" presId="islide.smartart.onepicture"/>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09CD644-6D84-42A3-A40F-54ED168C8E6F}">
      <dsp:nvSpPr>
        <dsp:cNvPr id="0" name=""/>
        <dsp:cNvSpPr/>
      </dsp:nvSpPr>
      <dsp:spPr>
        <a:xfrm>
          <a:off x="0" y="0"/>
          <a:ext cx="12192000" cy="2030514"/>
        </a:xfrm>
        <a:prstGeom prst="rect">
          <a:avLst/>
        </a:prstGeom>
        <a:blipFill dpi="0" rotWithShape="1">
          <a:blip xmlns:r="http://schemas.openxmlformats.org/officeDocument/2006/relationships" r:embed="rId1"/>
          <a:srcRect/>
          <a:stretch>
            <a:fillRect t="-178014" b="-120714"/>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09CD644-6D84-42A3-A40F-54ED168C8E6F}">
      <dsp:nvSpPr>
        <dsp:cNvPr id="0" name=""/>
        <dsp:cNvSpPr/>
      </dsp:nvSpPr>
      <dsp:spPr>
        <a:xfrm>
          <a:off x="0" y="0"/>
          <a:ext cx="12192000" cy="2030514"/>
        </a:xfrm>
        <a:prstGeom prst="rect">
          <a:avLst/>
        </a:prstGeom>
        <a:blipFill dpi="0" rotWithShape="1">
          <a:blip xmlns:r="http://schemas.openxmlformats.org/officeDocument/2006/relationships" r:embed="rId1"/>
          <a:srcRect/>
          <a:stretch>
            <a:fillRect t="-178014" b="-120714"/>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09CD644-6D84-42A3-A40F-54ED168C8E6F}">
      <dsp:nvSpPr>
        <dsp:cNvPr id="0" name=""/>
        <dsp:cNvSpPr/>
      </dsp:nvSpPr>
      <dsp:spPr>
        <a:xfrm>
          <a:off x="0" y="0"/>
          <a:ext cx="12192000" cy="2030514"/>
        </a:xfrm>
        <a:prstGeom prst="rect">
          <a:avLst/>
        </a:prstGeom>
        <a:blipFill dpi="0" rotWithShape="1">
          <a:blip xmlns:r="http://schemas.openxmlformats.org/officeDocument/2006/relationships" r:embed="rId1"/>
          <a:srcRect/>
          <a:stretch>
            <a:fillRect t="-178014" b="-120714"/>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islide.smartart.onepicture">
  <dgm:title val="iSlide"/>
  <dgm:desc val="iSlide，让PPT设计简单起来！"/>
  <dgm:catLst>
    <dgm:cat type="picture" pri="0"/>
  </dgm:catLst>
  <dgm:sampData>
    <dgm:dataModel>
      <dgm:ptLst>
        <dgm:pt modelId="0"/>
      </dgm:ptLst>
      <dgm:bg/>
      <dgm:whole/>
    </dgm:dataModel>
  </dgm:sampData>
  <dgm:styleData useDef="1">
    <dgm:dataModel>
      <dgm:ptLst/>
      <dgm:bg/>
      <dgm:whole/>
    </dgm:dataModel>
  </dgm:styleData>
  <dgm:clrData useDef="1">
    <dgm:dataModel>
      <dgm:ptLst/>
      <dgm:bg/>
      <dgm:whole/>
    </dgm:dataModel>
  </dgm:clrData>
  <dgm:layoutNode name="compNode">
    <dgm:alg type="composite"/>
    <dgm:shape xmlns:r="http://schemas.openxmlformats.org/officeDocument/2006/relationships" r:blip="">
      <dgm:adjLst/>
    </dgm:shape>
    <dgm:presOf axis="self"/>
    <dgm:constrLst>
      <dgm:constr type="h" for="ch" forName="pictRect" refType="h"/>
      <dgm:constr type="w" for="ch" forName="pictRect" refType="w"/>
      <dgm:constr type="l" for="ch" forName="pictRect"/>
      <dgm:constr type="t" for="ch" forName="pictRect"/>
    </dgm:constrLst>
    <dgm:ruleLst/>
    <dgm:layoutNode name="pictRect">
      <dgm:alg type="sp"/>
      <dgm:shape xmlns:r="http://schemas.openxmlformats.org/officeDocument/2006/relationships" type="rect" r:blip="" blipPhldr="1">
        <dgm:adjLst/>
      </dgm:shape>
      <dgm:presOf/>
      <dgm:constrLst/>
      <dgm:ruleLst/>
    </dgm:layoutNode>
  </dgm:layoutNode>
</dgm:layoutDef>
</file>

<file path=ppt/diagrams/layout10.xml><?xml version="1.0" encoding="utf-8"?>
<dgm:layoutDef xmlns:dgm="http://schemas.openxmlformats.org/drawingml/2006/diagram" xmlns:a="http://schemas.openxmlformats.org/drawingml/2006/main" uniqueId="islide.smartart.onepicture">
  <dgm:title val="iSlide"/>
  <dgm:desc val="iSlide，让PPT设计简单起来！"/>
  <dgm:catLst>
    <dgm:cat type="picture" pri="0"/>
  </dgm:catLst>
  <dgm:sampData>
    <dgm:dataModel>
      <dgm:ptLst>
        <dgm:pt modelId="0"/>
      </dgm:ptLst>
      <dgm:bg/>
      <dgm:whole/>
    </dgm:dataModel>
  </dgm:sampData>
  <dgm:styleData useDef="1">
    <dgm:dataModel>
      <dgm:ptLst/>
      <dgm:bg/>
      <dgm:whole/>
    </dgm:dataModel>
  </dgm:styleData>
  <dgm:clrData useDef="1">
    <dgm:dataModel>
      <dgm:ptLst/>
      <dgm:bg/>
      <dgm:whole/>
    </dgm:dataModel>
  </dgm:clrData>
  <dgm:layoutNode name="compNode">
    <dgm:alg type="composite"/>
    <dgm:shape xmlns:r="http://schemas.openxmlformats.org/officeDocument/2006/relationships" r:blip="">
      <dgm:adjLst/>
    </dgm:shape>
    <dgm:presOf axis="self"/>
    <dgm:constrLst>
      <dgm:constr type="h" for="ch" forName="pictRect" refType="h"/>
      <dgm:constr type="w" for="ch" forName="pictRect" refType="w"/>
      <dgm:constr type="l" for="ch" forName="pictRect"/>
      <dgm:constr type="t" for="ch" forName="pictRect"/>
    </dgm:constrLst>
    <dgm:ruleLst/>
    <dgm:layoutNode name="pictRect">
      <dgm:alg type="sp"/>
      <dgm:shape xmlns:r="http://schemas.openxmlformats.org/officeDocument/2006/relationships" type="rect" r:blip="" blipPhldr="1">
        <dgm:adjLst/>
      </dgm:shape>
      <dgm:presOf/>
      <dgm:constrLst/>
      <dgm:ruleLst/>
    </dgm:layoutNode>
  </dgm:layoutNode>
</dgm:layoutDef>
</file>

<file path=ppt/diagrams/layout11.xml><?xml version="1.0" encoding="utf-8"?>
<dgm:layoutDef xmlns:dgm="http://schemas.openxmlformats.org/drawingml/2006/diagram" xmlns:a="http://schemas.openxmlformats.org/drawingml/2006/main" uniqueId="islide.smartart.onepicture">
  <dgm:title val="iSlide"/>
  <dgm:desc val="iSlide，让PPT设计简单起来！"/>
  <dgm:catLst>
    <dgm:cat type="picture" pri="0"/>
  </dgm:catLst>
  <dgm:sampData>
    <dgm:dataModel>
      <dgm:ptLst>
        <dgm:pt modelId="0"/>
      </dgm:ptLst>
      <dgm:bg/>
      <dgm:whole/>
    </dgm:dataModel>
  </dgm:sampData>
  <dgm:styleData useDef="1">
    <dgm:dataModel>
      <dgm:ptLst/>
      <dgm:bg/>
      <dgm:whole/>
    </dgm:dataModel>
  </dgm:styleData>
  <dgm:clrData useDef="1">
    <dgm:dataModel>
      <dgm:ptLst/>
      <dgm:bg/>
      <dgm:whole/>
    </dgm:dataModel>
  </dgm:clrData>
  <dgm:layoutNode name="compNode">
    <dgm:alg type="composite"/>
    <dgm:shape xmlns:r="http://schemas.openxmlformats.org/officeDocument/2006/relationships" r:blip="">
      <dgm:adjLst/>
    </dgm:shape>
    <dgm:presOf axis="self"/>
    <dgm:constrLst>
      <dgm:constr type="h" for="ch" forName="pictRect" refType="h"/>
      <dgm:constr type="w" for="ch" forName="pictRect" refType="w"/>
      <dgm:constr type="l" for="ch" forName="pictRect"/>
      <dgm:constr type="t" for="ch" forName="pictRect"/>
    </dgm:constrLst>
    <dgm:ruleLst/>
    <dgm:layoutNode name="pictRect">
      <dgm:alg type="sp"/>
      <dgm:shape xmlns:r="http://schemas.openxmlformats.org/officeDocument/2006/relationships" type="rect" r:blip="" blipPhldr="1">
        <dgm:adjLst/>
      </dgm:shape>
      <dgm:presOf/>
      <dgm:constrLst/>
      <dgm:ruleLst/>
    </dgm:layoutNode>
  </dgm:layoutNode>
</dgm:layoutDef>
</file>

<file path=ppt/diagrams/layout12.xml><?xml version="1.0" encoding="utf-8"?>
<dgm:layoutDef xmlns:dgm="http://schemas.openxmlformats.org/drawingml/2006/diagram" xmlns:a="http://schemas.openxmlformats.org/drawingml/2006/main" uniqueId="islide.smartart.onepicture">
  <dgm:title val="iSlide"/>
  <dgm:desc val="iSlide，让PPT设计简单起来！"/>
  <dgm:catLst>
    <dgm:cat type="picture" pri="0"/>
  </dgm:catLst>
  <dgm:sampData>
    <dgm:dataModel>
      <dgm:ptLst>
        <dgm:pt modelId="0"/>
      </dgm:ptLst>
      <dgm:bg/>
      <dgm:whole/>
    </dgm:dataModel>
  </dgm:sampData>
  <dgm:styleData useDef="1">
    <dgm:dataModel>
      <dgm:ptLst/>
      <dgm:bg/>
      <dgm:whole/>
    </dgm:dataModel>
  </dgm:styleData>
  <dgm:clrData useDef="1">
    <dgm:dataModel>
      <dgm:ptLst/>
      <dgm:bg/>
      <dgm:whole/>
    </dgm:dataModel>
  </dgm:clrData>
  <dgm:layoutNode name="compNode">
    <dgm:alg type="composite"/>
    <dgm:shape xmlns:r="http://schemas.openxmlformats.org/officeDocument/2006/relationships" r:blip="">
      <dgm:adjLst/>
    </dgm:shape>
    <dgm:presOf axis="self"/>
    <dgm:constrLst>
      <dgm:constr type="h" for="ch" forName="pictRect" refType="h"/>
      <dgm:constr type="w" for="ch" forName="pictRect" refType="w"/>
      <dgm:constr type="l" for="ch" forName="pictRect"/>
      <dgm:constr type="t" for="ch" forName="pictRect"/>
    </dgm:constrLst>
    <dgm:ruleLst/>
    <dgm:layoutNode name="pictRect">
      <dgm:alg type="sp"/>
      <dgm:shape xmlns:r="http://schemas.openxmlformats.org/officeDocument/2006/relationships" type="rect" r:blip="" blipPhldr="1">
        <dgm:adjLst/>
      </dgm:shape>
      <dgm:presOf/>
      <dgm:constrLst/>
      <dgm:ruleLst/>
    </dgm:layoutNode>
  </dgm:layoutNode>
</dgm:layoutDef>
</file>

<file path=ppt/diagrams/layout2.xml><?xml version="1.0" encoding="utf-8"?>
<dgm:layoutDef xmlns:dgm="http://schemas.openxmlformats.org/drawingml/2006/diagram" xmlns:a="http://schemas.openxmlformats.org/drawingml/2006/main" uniqueId="islide.smartart.onepicture">
  <dgm:title val="iSlide"/>
  <dgm:desc val="iSlide，让PPT设计简单起来！"/>
  <dgm:catLst>
    <dgm:cat type="picture" pri="0"/>
  </dgm:catLst>
  <dgm:sampData>
    <dgm:dataModel>
      <dgm:ptLst>
        <dgm:pt modelId="0"/>
      </dgm:ptLst>
      <dgm:bg/>
      <dgm:whole/>
    </dgm:dataModel>
  </dgm:sampData>
  <dgm:styleData useDef="1">
    <dgm:dataModel>
      <dgm:ptLst/>
      <dgm:bg/>
      <dgm:whole/>
    </dgm:dataModel>
  </dgm:styleData>
  <dgm:clrData useDef="1">
    <dgm:dataModel>
      <dgm:ptLst/>
      <dgm:bg/>
      <dgm:whole/>
    </dgm:dataModel>
  </dgm:clrData>
  <dgm:layoutNode name="compNode">
    <dgm:alg type="composite"/>
    <dgm:shape xmlns:r="http://schemas.openxmlformats.org/officeDocument/2006/relationships" r:blip="">
      <dgm:adjLst/>
    </dgm:shape>
    <dgm:presOf axis="self"/>
    <dgm:constrLst>
      <dgm:constr type="h" for="ch" forName="pictRect" refType="h"/>
      <dgm:constr type="w" for="ch" forName="pictRect" refType="w"/>
      <dgm:constr type="l" for="ch" forName="pictRect"/>
      <dgm:constr type="t" for="ch" forName="pictRect"/>
    </dgm:constrLst>
    <dgm:ruleLst/>
    <dgm:layoutNode name="pictRect">
      <dgm:alg type="sp"/>
      <dgm:shape xmlns:r="http://schemas.openxmlformats.org/officeDocument/2006/relationships" type="rect" r:blip="" blipPhldr="1">
        <dgm:adjLst/>
      </dgm:shape>
      <dgm:presOf/>
      <dgm:constrLst/>
      <dgm:ruleLst/>
    </dgm:layoutNode>
  </dgm:layoutNode>
</dgm:layoutDef>
</file>

<file path=ppt/diagrams/layout3.xml><?xml version="1.0" encoding="utf-8"?>
<dgm:layoutDef xmlns:dgm="http://schemas.openxmlformats.org/drawingml/2006/diagram" xmlns:a="http://schemas.openxmlformats.org/drawingml/2006/main" uniqueId="islide.smartart.onepicture">
  <dgm:title val="iSlide"/>
  <dgm:desc val="iSlide，让PPT设计简单起来！"/>
  <dgm:catLst>
    <dgm:cat type="picture" pri="0"/>
  </dgm:catLst>
  <dgm:sampData>
    <dgm:dataModel>
      <dgm:ptLst>
        <dgm:pt modelId="0"/>
      </dgm:ptLst>
      <dgm:bg/>
      <dgm:whole/>
    </dgm:dataModel>
  </dgm:sampData>
  <dgm:styleData useDef="1">
    <dgm:dataModel>
      <dgm:ptLst/>
      <dgm:bg/>
      <dgm:whole/>
    </dgm:dataModel>
  </dgm:styleData>
  <dgm:clrData useDef="1">
    <dgm:dataModel>
      <dgm:ptLst/>
      <dgm:bg/>
      <dgm:whole/>
    </dgm:dataModel>
  </dgm:clrData>
  <dgm:layoutNode name="compNode">
    <dgm:alg type="composite"/>
    <dgm:shape xmlns:r="http://schemas.openxmlformats.org/officeDocument/2006/relationships" r:blip="">
      <dgm:adjLst/>
    </dgm:shape>
    <dgm:presOf axis="self"/>
    <dgm:constrLst>
      <dgm:constr type="h" for="ch" forName="pictRect" refType="h"/>
      <dgm:constr type="w" for="ch" forName="pictRect" refType="w"/>
      <dgm:constr type="l" for="ch" forName="pictRect"/>
      <dgm:constr type="t" for="ch" forName="pictRect"/>
    </dgm:constrLst>
    <dgm:ruleLst/>
    <dgm:layoutNode name="pictRect">
      <dgm:alg type="sp"/>
      <dgm:shape xmlns:r="http://schemas.openxmlformats.org/officeDocument/2006/relationships" type="rect" r:blip="" blipPhldr="1">
        <dgm:adjLst/>
      </dgm:shape>
      <dgm:presOf/>
      <dgm:constrLst/>
      <dgm:ruleLst/>
    </dgm:layoutNode>
  </dgm:layoutNode>
</dgm:layoutDef>
</file>

<file path=ppt/diagrams/layout4.xml><?xml version="1.0" encoding="utf-8"?>
<dgm:layoutDef xmlns:dgm="http://schemas.openxmlformats.org/drawingml/2006/diagram" xmlns:a="http://schemas.openxmlformats.org/drawingml/2006/main" uniqueId="islide.smartart.onepicture">
  <dgm:title val="iSlide"/>
  <dgm:desc val="iSlide，让PPT设计简单起来！"/>
  <dgm:catLst>
    <dgm:cat type="picture" pri="0"/>
  </dgm:catLst>
  <dgm:sampData>
    <dgm:dataModel>
      <dgm:ptLst>
        <dgm:pt modelId="0"/>
      </dgm:ptLst>
      <dgm:bg/>
      <dgm:whole/>
    </dgm:dataModel>
  </dgm:sampData>
  <dgm:styleData useDef="1">
    <dgm:dataModel>
      <dgm:ptLst/>
      <dgm:bg/>
      <dgm:whole/>
    </dgm:dataModel>
  </dgm:styleData>
  <dgm:clrData useDef="1">
    <dgm:dataModel>
      <dgm:ptLst/>
      <dgm:bg/>
      <dgm:whole/>
    </dgm:dataModel>
  </dgm:clrData>
  <dgm:layoutNode name="compNode">
    <dgm:alg type="composite"/>
    <dgm:shape xmlns:r="http://schemas.openxmlformats.org/officeDocument/2006/relationships" r:blip="">
      <dgm:adjLst/>
    </dgm:shape>
    <dgm:presOf axis="self"/>
    <dgm:constrLst>
      <dgm:constr type="h" for="ch" forName="pictRect" refType="h"/>
      <dgm:constr type="w" for="ch" forName="pictRect" refType="w"/>
      <dgm:constr type="l" for="ch" forName="pictRect"/>
      <dgm:constr type="t" for="ch" forName="pictRect"/>
    </dgm:constrLst>
    <dgm:ruleLst/>
    <dgm:layoutNode name="pictRect">
      <dgm:alg type="sp"/>
      <dgm:shape xmlns:r="http://schemas.openxmlformats.org/officeDocument/2006/relationships" type="rect" r:blip="" blipPhldr="1">
        <dgm:adjLst/>
      </dgm:shape>
      <dgm:presOf/>
      <dgm:constrLst/>
      <dgm:ruleLst/>
    </dgm:layoutNode>
  </dgm:layoutNode>
</dgm:layoutDef>
</file>

<file path=ppt/diagrams/layout5.xml><?xml version="1.0" encoding="utf-8"?>
<dgm:layoutDef xmlns:dgm="http://schemas.openxmlformats.org/drawingml/2006/diagram" xmlns:a="http://schemas.openxmlformats.org/drawingml/2006/main" uniqueId="islide.smartart.onepicture">
  <dgm:title val="iSlide"/>
  <dgm:desc val="iSlide，让PPT设计简单起来！"/>
  <dgm:catLst>
    <dgm:cat type="picture" pri="0"/>
  </dgm:catLst>
  <dgm:sampData>
    <dgm:dataModel>
      <dgm:ptLst>
        <dgm:pt modelId="0"/>
      </dgm:ptLst>
      <dgm:bg/>
      <dgm:whole/>
    </dgm:dataModel>
  </dgm:sampData>
  <dgm:styleData useDef="1">
    <dgm:dataModel>
      <dgm:ptLst/>
      <dgm:bg/>
      <dgm:whole/>
    </dgm:dataModel>
  </dgm:styleData>
  <dgm:clrData useDef="1">
    <dgm:dataModel>
      <dgm:ptLst/>
      <dgm:bg/>
      <dgm:whole/>
    </dgm:dataModel>
  </dgm:clrData>
  <dgm:layoutNode name="compNode">
    <dgm:alg type="composite"/>
    <dgm:shape xmlns:r="http://schemas.openxmlformats.org/officeDocument/2006/relationships" r:blip="">
      <dgm:adjLst/>
    </dgm:shape>
    <dgm:presOf axis="self"/>
    <dgm:constrLst>
      <dgm:constr type="h" for="ch" forName="pictRect" refType="h"/>
      <dgm:constr type="w" for="ch" forName="pictRect" refType="w"/>
      <dgm:constr type="l" for="ch" forName="pictRect"/>
      <dgm:constr type="t" for="ch" forName="pictRect"/>
    </dgm:constrLst>
    <dgm:ruleLst/>
    <dgm:layoutNode name="pictRect">
      <dgm:alg type="sp"/>
      <dgm:shape xmlns:r="http://schemas.openxmlformats.org/officeDocument/2006/relationships" type="rect" r:blip="" blipPhldr="1">
        <dgm:adjLst/>
      </dgm:shape>
      <dgm:presOf/>
      <dgm:constrLst/>
      <dgm:ruleLst/>
    </dgm:layoutNode>
  </dgm:layoutNode>
</dgm:layoutDef>
</file>

<file path=ppt/diagrams/layout6.xml><?xml version="1.0" encoding="utf-8"?>
<dgm:layoutDef xmlns:dgm="http://schemas.openxmlformats.org/drawingml/2006/diagram" xmlns:a="http://schemas.openxmlformats.org/drawingml/2006/main" uniqueId="islide.smartart.onepicture">
  <dgm:title val="iSlide"/>
  <dgm:desc val="iSlide，让PPT设计简单起来！"/>
  <dgm:catLst>
    <dgm:cat type="picture" pri="0"/>
  </dgm:catLst>
  <dgm:sampData>
    <dgm:dataModel>
      <dgm:ptLst>
        <dgm:pt modelId="0"/>
      </dgm:ptLst>
      <dgm:bg/>
      <dgm:whole/>
    </dgm:dataModel>
  </dgm:sampData>
  <dgm:styleData useDef="1">
    <dgm:dataModel>
      <dgm:ptLst/>
      <dgm:bg/>
      <dgm:whole/>
    </dgm:dataModel>
  </dgm:styleData>
  <dgm:clrData useDef="1">
    <dgm:dataModel>
      <dgm:ptLst/>
      <dgm:bg/>
      <dgm:whole/>
    </dgm:dataModel>
  </dgm:clrData>
  <dgm:layoutNode name="compNode">
    <dgm:alg type="composite"/>
    <dgm:shape xmlns:r="http://schemas.openxmlformats.org/officeDocument/2006/relationships" r:blip="">
      <dgm:adjLst/>
    </dgm:shape>
    <dgm:presOf axis="self"/>
    <dgm:constrLst>
      <dgm:constr type="h" for="ch" forName="pictRect" refType="h"/>
      <dgm:constr type="w" for="ch" forName="pictRect" refType="w"/>
      <dgm:constr type="l" for="ch" forName="pictRect"/>
      <dgm:constr type="t" for="ch" forName="pictRect"/>
    </dgm:constrLst>
    <dgm:ruleLst/>
    <dgm:layoutNode name="pictRect">
      <dgm:alg type="sp"/>
      <dgm:shape xmlns:r="http://schemas.openxmlformats.org/officeDocument/2006/relationships" type="rect" r:blip="" blipPhldr="1">
        <dgm:adjLst/>
      </dgm:shape>
      <dgm:presOf/>
      <dgm:constrLst/>
      <dgm:ruleLst/>
    </dgm:layoutNode>
  </dgm:layoutNode>
</dgm:layoutDef>
</file>

<file path=ppt/diagrams/layout7.xml><?xml version="1.0" encoding="utf-8"?>
<dgm:layoutDef xmlns:dgm="http://schemas.openxmlformats.org/drawingml/2006/diagram" xmlns:a="http://schemas.openxmlformats.org/drawingml/2006/main" uniqueId="islide.smartart.onepicture">
  <dgm:title val="iSlide"/>
  <dgm:desc val="iSlide，让PPT设计简单起来！"/>
  <dgm:catLst>
    <dgm:cat type="picture" pri="0"/>
  </dgm:catLst>
  <dgm:sampData>
    <dgm:dataModel>
      <dgm:ptLst>
        <dgm:pt modelId="0"/>
      </dgm:ptLst>
      <dgm:bg/>
      <dgm:whole/>
    </dgm:dataModel>
  </dgm:sampData>
  <dgm:styleData useDef="1">
    <dgm:dataModel>
      <dgm:ptLst/>
      <dgm:bg/>
      <dgm:whole/>
    </dgm:dataModel>
  </dgm:styleData>
  <dgm:clrData useDef="1">
    <dgm:dataModel>
      <dgm:ptLst/>
      <dgm:bg/>
      <dgm:whole/>
    </dgm:dataModel>
  </dgm:clrData>
  <dgm:layoutNode name="compNode">
    <dgm:alg type="composite"/>
    <dgm:shape xmlns:r="http://schemas.openxmlformats.org/officeDocument/2006/relationships" r:blip="">
      <dgm:adjLst/>
    </dgm:shape>
    <dgm:presOf axis="self"/>
    <dgm:constrLst>
      <dgm:constr type="h" for="ch" forName="pictRect" refType="h"/>
      <dgm:constr type="w" for="ch" forName="pictRect" refType="w"/>
      <dgm:constr type="l" for="ch" forName="pictRect"/>
      <dgm:constr type="t" for="ch" forName="pictRect"/>
    </dgm:constrLst>
    <dgm:ruleLst/>
    <dgm:layoutNode name="pictRect">
      <dgm:alg type="sp"/>
      <dgm:shape xmlns:r="http://schemas.openxmlformats.org/officeDocument/2006/relationships" type="rect" r:blip="" blipPhldr="1">
        <dgm:adjLst/>
      </dgm:shape>
      <dgm:presOf/>
      <dgm:constrLst/>
      <dgm:ruleLst/>
    </dgm:layoutNode>
  </dgm:layoutNode>
</dgm:layoutDef>
</file>

<file path=ppt/diagrams/layout8.xml><?xml version="1.0" encoding="utf-8"?>
<dgm:layoutDef xmlns:dgm="http://schemas.openxmlformats.org/drawingml/2006/diagram" xmlns:a="http://schemas.openxmlformats.org/drawingml/2006/main" uniqueId="islide.smartart.onepicture">
  <dgm:title val="iSlide"/>
  <dgm:desc val="iSlide，让PPT设计简单起来！"/>
  <dgm:catLst>
    <dgm:cat type="picture" pri="0"/>
  </dgm:catLst>
  <dgm:sampData>
    <dgm:dataModel>
      <dgm:ptLst>
        <dgm:pt modelId="0"/>
      </dgm:ptLst>
      <dgm:bg/>
      <dgm:whole/>
    </dgm:dataModel>
  </dgm:sampData>
  <dgm:styleData useDef="1">
    <dgm:dataModel>
      <dgm:ptLst/>
      <dgm:bg/>
      <dgm:whole/>
    </dgm:dataModel>
  </dgm:styleData>
  <dgm:clrData useDef="1">
    <dgm:dataModel>
      <dgm:ptLst/>
      <dgm:bg/>
      <dgm:whole/>
    </dgm:dataModel>
  </dgm:clrData>
  <dgm:layoutNode name="compNode">
    <dgm:alg type="composite"/>
    <dgm:shape xmlns:r="http://schemas.openxmlformats.org/officeDocument/2006/relationships" r:blip="">
      <dgm:adjLst/>
    </dgm:shape>
    <dgm:presOf axis="self"/>
    <dgm:constrLst>
      <dgm:constr type="h" for="ch" forName="pictRect" refType="h"/>
      <dgm:constr type="w" for="ch" forName="pictRect" refType="w"/>
      <dgm:constr type="l" for="ch" forName="pictRect"/>
      <dgm:constr type="t" for="ch" forName="pictRect"/>
    </dgm:constrLst>
    <dgm:ruleLst/>
    <dgm:layoutNode name="pictRect">
      <dgm:alg type="sp"/>
      <dgm:shape xmlns:r="http://schemas.openxmlformats.org/officeDocument/2006/relationships" type="rect" r:blip="" blipPhldr="1">
        <dgm:adjLst/>
      </dgm:shape>
      <dgm:presOf/>
      <dgm:constrLst/>
      <dgm:ruleLst/>
    </dgm:layoutNode>
  </dgm:layoutNode>
</dgm:layoutDef>
</file>

<file path=ppt/diagrams/layout9.xml><?xml version="1.0" encoding="utf-8"?>
<dgm:layoutDef xmlns:dgm="http://schemas.openxmlformats.org/drawingml/2006/diagram" xmlns:a="http://schemas.openxmlformats.org/drawingml/2006/main" uniqueId="islide.smartart.onepicture">
  <dgm:title val="iSlide"/>
  <dgm:desc val="iSlide，让PPT设计简单起来！"/>
  <dgm:catLst>
    <dgm:cat type="picture" pri="0"/>
  </dgm:catLst>
  <dgm:sampData>
    <dgm:dataModel>
      <dgm:ptLst>
        <dgm:pt modelId="0"/>
      </dgm:ptLst>
      <dgm:bg/>
      <dgm:whole/>
    </dgm:dataModel>
  </dgm:sampData>
  <dgm:styleData useDef="1">
    <dgm:dataModel>
      <dgm:ptLst/>
      <dgm:bg/>
      <dgm:whole/>
    </dgm:dataModel>
  </dgm:styleData>
  <dgm:clrData useDef="1">
    <dgm:dataModel>
      <dgm:ptLst/>
      <dgm:bg/>
      <dgm:whole/>
    </dgm:dataModel>
  </dgm:clrData>
  <dgm:layoutNode name="compNode">
    <dgm:alg type="composite"/>
    <dgm:shape xmlns:r="http://schemas.openxmlformats.org/officeDocument/2006/relationships" r:blip="">
      <dgm:adjLst/>
    </dgm:shape>
    <dgm:presOf axis="self"/>
    <dgm:constrLst>
      <dgm:constr type="h" for="ch" forName="pictRect" refType="h"/>
      <dgm:constr type="w" for="ch" forName="pictRect" refType="w"/>
      <dgm:constr type="l" for="ch" forName="pictRect"/>
      <dgm:constr type="t" for="ch" forName="pictRect"/>
    </dgm:constrLst>
    <dgm:ruleLst/>
    <dgm:layoutNode name="pictRect">
      <dgm:alg type="sp"/>
      <dgm:shape xmlns:r="http://schemas.openxmlformats.org/officeDocument/2006/relationships" type="rect" r:blip="" blipPhldr="1">
        <dgm:adjLst/>
      </dgm:shape>
      <dgm:presOf/>
      <dgm:constrLst/>
      <dgm:ruleLst/>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9">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10">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2019-12-4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E7FAE1-3CDB-4B16-9900-BC826497684B}" type="datetimeFigureOut">
              <a:rPr lang="zh-CN" altLang="en-US" smtClean="0"/>
              <a:pPr/>
              <a:t>2019-12-4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6CE8A3-6E88-4043-A1FA-B2CB20BAFD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3200" algn="l" defTabSz="913765" rtl="0" eaLnBrk="1" latinLnBrk="0" hangingPunct="1">
      <a:defRPr sz="1200" kern="1200">
        <a:solidFill>
          <a:schemeClr val="tx1"/>
        </a:solidFill>
        <a:latin typeface="+mn-lt"/>
        <a:ea typeface="+mn-ea"/>
        <a:cs typeface="+mn-cs"/>
      </a:defRPr>
    </a:lvl7pPr>
    <a:lvl8pPr marL="3200400" algn="l" defTabSz="913765" rtl="0" eaLnBrk="1" latinLnBrk="0" hangingPunct="1">
      <a:defRPr sz="1200" kern="1200">
        <a:solidFill>
          <a:schemeClr val="tx1"/>
        </a:solidFill>
        <a:latin typeface="+mn-lt"/>
        <a:ea typeface="+mn-ea"/>
        <a:cs typeface="+mn-cs"/>
      </a:defRPr>
    </a:lvl8pPr>
    <a:lvl9pPr marL="3657600" algn="l" defTabSz="913765"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399">
        <p:fad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空白">
    <p:spTree>
      <p:nvGrpSpPr>
        <p:cNvPr id="1" name=""/>
        <p:cNvGrpSpPr/>
        <p:nvPr/>
      </p:nvGrpSpPr>
      <p:grpSpPr>
        <a:xfrm>
          <a:off x="0" y="0"/>
          <a:ext cx="0" cy="0"/>
          <a:chOff x="0" y="0"/>
          <a:chExt cx="0" cy="0"/>
        </a:xfrm>
      </p:grpSpPr>
      <p:sp>
        <p:nvSpPr>
          <p:cNvPr id="5" name="灯片编号占位符 5"/>
          <p:cNvSpPr>
            <a:spLocks noGrp="1"/>
          </p:cNvSpPr>
          <p:nvPr>
            <p:ph type="sldNum" sz="quarter" idx="4"/>
          </p:nvPr>
        </p:nvSpPr>
        <p:spPr>
          <a:xfrm>
            <a:off x="10529888" y="6241745"/>
            <a:ext cx="939240" cy="144787"/>
          </a:xfrm>
          <a:prstGeom prst="rect">
            <a:avLst/>
          </a:prstGeom>
        </p:spPr>
        <p:txBody>
          <a:bodyPr vert="horz" lIns="0" tIns="0" rIns="0" bIns="0" rtlCol="0" anchor="ctr"/>
          <a:lstStyle>
            <a:lvl1pPr algn="r">
              <a:defRPr sz="800" b="1">
                <a:solidFill>
                  <a:schemeClr val="accent1"/>
                </a:solidFill>
              </a:defRPr>
            </a:lvl1pPr>
          </a:lstStyle>
          <a:p>
            <a:r>
              <a:rPr lang="zh-CN" altLang="en-US" dirty="0"/>
              <a:t>第 </a:t>
            </a:r>
            <a:fld id="{75168D04-7926-484C-B90B-2D13ABC6EC67}" type="slidenum">
              <a:rPr lang="zh-CN" altLang="en-US" dirty="0" smtClean="0"/>
              <a:pPr/>
              <a:t>‹#›</a:t>
            </a:fld>
            <a:r>
              <a:rPr lang="zh-CN" altLang="en-US" dirty="0"/>
              <a:t> 页</a:t>
            </a:r>
          </a:p>
        </p:txBody>
      </p:sp>
      <p:sp>
        <p:nvSpPr>
          <p:cNvPr id="6" name="页脚占位符 3"/>
          <p:cNvSpPr>
            <a:spLocks noGrp="1"/>
          </p:cNvSpPr>
          <p:nvPr>
            <p:ph type="ftr" sz="quarter" idx="3"/>
          </p:nvPr>
        </p:nvSpPr>
        <p:spPr>
          <a:xfrm>
            <a:off x="10529888" y="6434735"/>
            <a:ext cx="939240" cy="123111"/>
          </a:xfrm>
          <a:prstGeom prst="rect">
            <a:avLst/>
          </a:prstGeom>
        </p:spPr>
        <p:txBody>
          <a:bodyPr vert="horz" wrap="square" lIns="0" tIns="0" rIns="0" bIns="0" rtlCol="0" anchor="ctr">
            <a:spAutoFit/>
          </a:bodyPr>
          <a:lstStyle>
            <a:lvl1pPr algn="dist">
              <a:defRPr lang="zh-CN" altLang="en-US" sz="800" b="0" dirty="0">
                <a:solidFill>
                  <a:schemeClr val="tx1">
                    <a:lumMod val="50000"/>
                    <a:lumOff val="50000"/>
                  </a:schemeClr>
                </a:solidFill>
                <a:latin typeface="+mn-lt"/>
                <a:ea typeface="+mn-ea"/>
              </a:defRPr>
            </a:lvl1pPr>
          </a:lstStyle>
          <a:p>
            <a:r>
              <a:rPr lang="zh-CN" altLang="en-US"/>
              <a:t>竢实扬华，自强不息</a:t>
            </a:r>
          </a:p>
        </p:txBody>
      </p:sp>
    </p:spTree>
  </p:cSld>
  <p:clrMapOvr>
    <a:masterClrMapping/>
  </p:clrMapOvr>
  <mc:AlternateContent xmlns:mc="http://schemas.openxmlformats.org/markup-compatibility/2006">
    <mc:Choice xmlns:p14="http://schemas.microsoft.com/office/powerpoint/2010/main" xmlns="" Requires="p14">
      <p:transition spd="slow" p14:dur="1399">
        <p:fad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cxnSp>
        <p:nvCxnSpPr>
          <p:cNvPr id="3" name="直接连接符 2"/>
          <p:cNvCxnSpPr/>
          <p:nvPr userDrawn="1"/>
        </p:nvCxnSpPr>
        <p:spPr>
          <a:xfrm>
            <a:off x="1400175" y="1004888"/>
            <a:ext cx="7453880"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KSO_Shape"/>
          <p:cNvSpPr/>
          <p:nvPr userDrawn="1"/>
        </p:nvSpPr>
        <p:spPr bwMode="auto">
          <a:xfrm>
            <a:off x="695325" y="608012"/>
            <a:ext cx="840652" cy="489268"/>
          </a:xfrm>
          <a:custGeom>
            <a:avLst/>
            <a:gdLst>
              <a:gd name="T0" fmla="*/ 523582 w 5574"/>
              <a:gd name="T1" fmla="*/ 1026353 h 3244"/>
              <a:gd name="T2" fmla="*/ 164730 w 5574"/>
              <a:gd name="T3" fmla="*/ 1048328 h 3244"/>
              <a:gd name="T4" fmla="*/ 0 w 5574"/>
              <a:gd name="T5" fmla="*/ 1009549 h 3244"/>
              <a:gd name="T6" fmla="*/ 319446 w 5574"/>
              <a:gd name="T7" fmla="*/ 836336 h 3244"/>
              <a:gd name="T8" fmla="*/ 613375 w 5574"/>
              <a:gd name="T9" fmla="*/ 882224 h 3244"/>
              <a:gd name="T10" fmla="*/ 764539 w 5574"/>
              <a:gd name="T11" fmla="*/ 841183 h 3244"/>
              <a:gd name="T12" fmla="*/ 1800397 w 5574"/>
              <a:gd name="T13" fmla="*/ 867682 h 3244"/>
              <a:gd name="T14" fmla="*/ 693802 w 5574"/>
              <a:gd name="T15" fmla="*/ 1048005 h 3244"/>
              <a:gd name="T16" fmla="*/ 556850 w 5574"/>
              <a:gd name="T17" fmla="*/ 973032 h 3244"/>
              <a:gd name="T18" fmla="*/ 247094 w 5574"/>
              <a:gd name="T19" fmla="*/ 935545 h 3244"/>
              <a:gd name="T20" fmla="*/ 556850 w 5574"/>
              <a:gd name="T21" fmla="*/ 973032 h 3244"/>
              <a:gd name="T22" fmla="*/ 1014540 w 5574"/>
              <a:gd name="T23" fmla="*/ 156732 h 3244"/>
              <a:gd name="T24" fmla="*/ 1066866 w 5574"/>
              <a:gd name="T25" fmla="*/ 790124 h 3244"/>
              <a:gd name="T26" fmla="*/ 98515 w 5574"/>
              <a:gd name="T27" fmla="*/ 789801 h 3244"/>
              <a:gd name="T28" fmla="*/ 52649 w 5574"/>
              <a:gd name="T29" fmla="*/ 743912 h 3244"/>
              <a:gd name="T30" fmla="*/ 52649 w 5574"/>
              <a:gd name="T31" fmla="*/ 149623 h 3244"/>
              <a:gd name="T32" fmla="*/ 150841 w 5574"/>
              <a:gd name="T33" fmla="*/ 18420 h 3244"/>
              <a:gd name="T34" fmla="*/ 187339 w 5574"/>
              <a:gd name="T35" fmla="*/ 0 h 3244"/>
              <a:gd name="T36" fmla="*/ 734500 w 5574"/>
              <a:gd name="T37" fmla="*/ 0 h 3244"/>
              <a:gd name="T38" fmla="*/ 132107 w 5574"/>
              <a:gd name="T39" fmla="*/ 596228 h 3244"/>
              <a:gd name="T40" fmla="*/ 257753 w 5574"/>
              <a:gd name="T41" fmla="*/ 596228 h 3244"/>
              <a:gd name="T42" fmla="*/ 688311 w 5574"/>
              <a:gd name="T43" fmla="*/ 533536 h 3244"/>
              <a:gd name="T44" fmla="*/ 688311 w 5574"/>
              <a:gd name="T45" fmla="*/ 659244 h 3244"/>
              <a:gd name="T46" fmla="*/ 688311 w 5574"/>
              <a:gd name="T47" fmla="*/ 533536 h 3244"/>
              <a:gd name="T48" fmla="*/ 748066 w 5574"/>
              <a:gd name="T49" fmla="*/ 439819 h 3244"/>
              <a:gd name="T50" fmla="*/ 688311 w 5574"/>
              <a:gd name="T51" fmla="*/ 91777 h 3244"/>
              <a:gd name="T52" fmla="*/ 144381 w 5574"/>
              <a:gd name="T53" fmla="*/ 179676 h 3244"/>
              <a:gd name="T54" fmla="*/ 1106272 w 5574"/>
              <a:gd name="T55" fmla="*/ 207791 h 3244"/>
              <a:gd name="T56" fmla="*/ 1385343 w 5574"/>
              <a:gd name="T57" fmla="*/ 790447 h 3244"/>
              <a:gd name="T58" fmla="*/ 1119515 w 5574"/>
              <a:gd name="T59" fmla="*/ 236876 h 3244"/>
              <a:gd name="T60" fmla="*/ 1115639 w 5574"/>
              <a:gd name="T61" fmla="*/ 223626 h 3244"/>
              <a:gd name="T62" fmla="*/ 1437669 w 5574"/>
              <a:gd name="T63" fmla="*/ 393608 h 3244"/>
              <a:gd name="T64" fmla="*/ 1634375 w 5574"/>
              <a:gd name="T65" fmla="*/ 791093 h 3244"/>
              <a:gd name="T66" fmla="*/ 1437669 w 5574"/>
              <a:gd name="T67" fmla="*/ 393608 h 3244"/>
              <a:gd name="T68" fmla="*/ 1746133 w 5574"/>
              <a:gd name="T69" fmla="*/ 566175 h 3244"/>
              <a:gd name="T70" fmla="*/ 1686701 w 5574"/>
              <a:gd name="T71" fmla="*/ 791093 h 32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574" h="3244">
                <a:moveTo>
                  <a:pt x="1585" y="3235"/>
                </a:moveTo>
                <a:cubicBezTo>
                  <a:pt x="1621" y="3176"/>
                  <a:pt x="1621" y="3176"/>
                  <a:pt x="1621" y="3176"/>
                </a:cubicBezTo>
                <a:cubicBezTo>
                  <a:pt x="560" y="3176"/>
                  <a:pt x="560" y="3176"/>
                  <a:pt x="560" y="3176"/>
                </a:cubicBezTo>
                <a:cubicBezTo>
                  <a:pt x="510" y="3244"/>
                  <a:pt x="510" y="3244"/>
                  <a:pt x="510" y="3244"/>
                </a:cubicBezTo>
                <a:cubicBezTo>
                  <a:pt x="3" y="3244"/>
                  <a:pt x="3" y="3244"/>
                  <a:pt x="3" y="3244"/>
                </a:cubicBezTo>
                <a:cubicBezTo>
                  <a:pt x="0" y="3124"/>
                  <a:pt x="0" y="3124"/>
                  <a:pt x="0" y="3124"/>
                </a:cubicBezTo>
                <a:cubicBezTo>
                  <a:pt x="552" y="2588"/>
                  <a:pt x="552" y="2588"/>
                  <a:pt x="552" y="2588"/>
                </a:cubicBezTo>
                <a:cubicBezTo>
                  <a:pt x="989" y="2588"/>
                  <a:pt x="989" y="2588"/>
                  <a:pt x="989" y="2588"/>
                </a:cubicBezTo>
                <a:cubicBezTo>
                  <a:pt x="886" y="2730"/>
                  <a:pt x="886" y="2730"/>
                  <a:pt x="886" y="2730"/>
                </a:cubicBezTo>
                <a:cubicBezTo>
                  <a:pt x="1899" y="2730"/>
                  <a:pt x="1899" y="2730"/>
                  <a:pt x="1899" y="2730"/>
                </a:cubicBezTo>
                <a:cubicBezTo>
                  <a:pt x="1978" y="2603"/>
                  <a:pt x="1978" y="2603"/>
                  <a:pt x="1978" y="2603"/>
                </a:cubicBezTo>
                <a:cubicBezTo>
                  <a:pt x="2367" y="2603"/>
                  <a:pt x="2367" y="2603"/>
                  <a:pt x="2367" y="2603"/>
                </a:cubicBezTo>
                <a:cubicBezTo>
                  <a:pt x="5574" y="2603"/>
                  <a:pt x="5574" y="2603"/>
                  <a:pt x="5574" y="2603"/>
                </a:cubicBezTo>
                <a:cubicBezTo>
                  <a:pt x="5574" y="2685"/>
                  <a:pt x="5574" y="2685"/>
                  <a:pt x="5574" y="2685"/>
                </a:cubicBezTo>
                <a:cubicBezTo>
                  <a:pt x="2290" y="2828"/>
                  <a:pt x="2290" y="2828"/>
                  <a:pt x="2290" y="2828"/>
                </a:cubicBezTo>
                <a:cubicBezTo>
                  <a:pt x="2148" y="3243"/>
                  <a:pt x="2148" y="3243"/>
                  <a:pt x="2148" y="3243"/>
                </a:cubicBezTo>
                <a:cubicBezTo>
                  <a:pt x="1585" y="3235"/>
                  <a:pt x="1585" y="3235"/>
                  <a:pt x="1585" y="3235"/>
                </a:cubicBezTo>
                <a:close/>
                <a:moveTo>
                  <a:pt x="1724" y="3011"/>
                </a:moveTo>
                <a:cubicBezTo>
                  <a:pt x="1796" y="2895"/>
                  <a:pt x="1796" y="2895"/>
                  <a:pt x="1796" y="2895"/>
                </a:cubicBezTo>
                <a:cubicBezTo>
                  <a:pt x="765" y="2895"/>
                  <a:pt x="765" y="2895"/>
                  <a:pt x="765" y="2895"/>
                </a:cubicBezTo>
                <a:cubicBezTo>
                  <a:pt x="681" y="3011"/>
                  <a:pt x="681" y="3011"/>
                  <a:pt x="681" y="3011"/>
                </a:cubicBezTo>
                <a:cubicBezTo>
                  <a:pt x="1724" y="3011"/>
                  <a:pt x="1724" y="3011"/>
                  <a:pt x="1724" y="3011"/>
                </a:cubicBezTo>
                <a:close/>
                <a:moveTo>
                  <a:pt x="2274" y="0"/>
                </a:moveTo>
                <a:cubicBezTo>
                  <a:pt x="3141" y="485"/>
                  <a:pt x="3141" y="485"/>
                  <a:pt x="3141" y="485"/>
                </a:cubicBezTo>
                <a:cubicBezTo>
                  <a:pt x="3303" y="755"/>
                  <a:pt x="3303" y="755"/>
                  <a:pt x="3303" y="755"/>
                </a:cubicBezTo>
                <a:cubicBezTo>
                  <a:pt x="3303" y="2445"/>
                  <a:pt x="3303" y="2445"/>
                  <a:pt x="3303" y="2445"/>
                </a:cubicBezTo>
                <a:cubicBezTo>
                  <a:pt x="2600" y="2444"/>
                  <a:pt x="2600" y="2444"/>
                  <a:pt x="2600" y="2444"/>
                </a:cubicBezTo>
                <a:cubicBezTo>
                  <a:pt x="2180" y="2444"/>
                  <a:pt x="638" y="2444"/>
                  <a:pt x="305" y="2444"/>
                </a:cubicBezTo>
                <a:cubicBezTo>
                  <a:pt x="163" y="2444"/>
                  <a:pt x="163" y="2444"/>
                  <a:pt x="163" y="2444"/>
                </a:cubicBezTo>
                <a:cubicBezTo>
                  <a:pt x="163" y="2302"/>
                  <a:pt x="163" y="2302"/>
                  <a:pt x="163" y="2302"/>
                </a:cubicBezTo>
                <a:cubicBezTo>
                  <a:pt x="163" y="1569"/>
                  <a:pt x="163" y="1871"/>
                  <a:pt x="163" y="509"/>
                </a:cubicBezTo>
                <a:cubicBezTo>
                  <a:pt x="163" y="463"/>
                  <a:pt x="163" y="463"/>
                  <a:pt x="163" y="463"/>
                </a:cubicBezTo>
                <a:cubicBezTo>
                  <a:pt x="192" y="425"/>
                  <a:pt x="192" y="425"/>
                  <a:pt x="192" y="425"/>
                </a:cubicBezTo>
                <a:cubicBezTo>
                  <a:pt x="467" y="57"/>
                  <a:pt x="467" y="57"/>
                  <a:pt x="467" y="57"/>
                </a:cubicBezTo>
                <a:cubicBezTo>
                  <a:pt x="510" y="0"/>
                  <a:pt x="510" y="0"/>
                  <a:pt x="510" y="0"/>
                </a:cubicBezTo>
                <a:cubicBezTo>
                  <a:pt x="580" y="0"/>
                  <a:pt x="580" y="0"/>
                  <a:pt x="580" y="0"/>
                </a:cubicBezTo>
                <a:cubicBezTo>
                  <a:pt x="2202" y="0"/>
                  <a:pt x="2202" y="0"/>
                  <a:pt x="2202" y="0"/>
                </a:cubicBezTo>
                <a:cubicBezTo>
                  <a:pt x="2274" y="0"/>
                  <a:pt x="2274" y="0"/>
                  <a:pt x="2274" y="0"/>
                </a:cubicBezTo>
                <a:close/>
                <a:moveTo>
                  <a:pt x="604" y="1651"/>
                </a:moveTo>
                <a:cubicBezTo>
                  <a:pt x="496" y="1651"/>
                  <a:pt x="409" y="1738"/>
                  <a:pt x="409" y="1845"/>
                </a:cubicBezTo>
                <a:cubicBezTo>
                  <a:pt x="409" y="1953"/>
                  <a:pt x="496" y="2040"/>
                  <a:pt x="604" y="2040"/>
                </a:cubicBezTo>
                <a:cubicBezTo>
                  <a:pt x="711" y="2040"/>
                  <a:pt x="798" y="1953"/>
                  <a:pt x="798" y="1845"/>
                </a:cubicBezTo>
                <a:cubicBezTo>
                  <a:pt x="798" y="1738"/>
                  <a:pt x="711" y="1651"/>
                  <a:pt x="604" y="1651"/>
                </a:cubicBezTo>
                <a:close/>
                <a:moveTo>
                  <a:pt x="2131" y="1651"/>
                </a:moveTo>
                <a:cubicBezTo>
                  <a:pt x="2024" y="1651"/>
                  <a:pt x="1937" y="1738"/>
                  <a:pt x="1937" y="1845"/>
                </a:cubicBezTo>
                <a:cubicBezTo>
                  <a:pt x="1937" y="1953"/>
                  <a:pt x="2024" y="2040"/>
                  <a:pt x="2131" y="2040"/>
                </a:cubicBezTo>
                <a:cubicBezTo>
                  <a:pt x="2239" y="2040"/>
                  <a:pt x="2326" y="1953"/>
                  <a:pt x="2326" y="1845"/>
                </a:cubicBezTo>
                <a:cubicBezTo>
                  <a:pt x="2326" y="1738"/>
                  <a:pt x="2239" y="1651"/>
                  <a:pt x="2131" y="1651"/>
                </a:cubicBezTo>
                <a:close/>
                <a:moveTo>
                  <a:pt x="447" y="1361"/>
                </a:moveTo>
                <a:cubicBezTo>
                  <a:pt x="2316" y="1361"/>
                  <a:pt x="2316" y="1361"/>
                  <a:pt x="2316" y="1361"/>
                </a:cubicBezTo>
                <a:cubicBezTo>
                  <a:pt x="2316" y="536"/>
                  <a:pt x="2316" y="536"/>
                  <a:pt x="2316" y="536"/>
                </a:cubicBezTo>
                <a:cubicBezTo>
                  <a:pt x="2131" y="284"/>
                  <a:pt x="2131" y="284"/>
                  <a:pt x="2131" y="284"/>
                </a:cubicBezTo>
                <a:cubicBezTo>
                  <a:pt x="650" y="284"/>
                  <a:pt x="650" y="284"/>
                  <a:pt x="650" y="284"/>
                </a:cubicBezTo>
                <a:cubicBezTo>
                  <a:pt x="447" y="556"/>
                  <a:pt x="447" y="556"/>
                  <a:pt x="447" y="556"/>
                </a:cubicBezTo>
                <a:cubicBezTo>
                  <a:pt x="447" y="1361"/>
                  <a:pt x="447" y="1361"/>
                  <a:pt x="447" y="1361"/>
                </a:cubicBezTo>
                <a:close/>
                <a:moveTo>
                  <a:pt x="3425" y="643"/>
                </a:moveTo>
                <a:cubicBezTo>
                  <a:pt x="4289" y="1127"/>
                  <a:pt x="4289" y="1127"/>
                  <a:pt x="4289" y="1127"/>
                </a:cubicBezTo>
                <a:cubicBezTo>
                  <a:pt x="4289" y="2446"/>
                  <a:pt x="4289" y="2446"/>
                  <a:pt x="4289" y="2446"/>
                </a:cubicBezTo>
                <a:cubicBezTo>
                  <a:pt x="3466" y="2445"/>
                  <a:pt x="3466" y="2445"/>
                  <a:pt x="3466" y="2445"/>
                </a:cubicBezTo>
                <a:cubicBezTo>
                  <a:pt x="3466" y="733"/>
                  <a:pt x="3466" y="733"/>
                  <a:pt x="3466" y="733"/>
                </a:cubicBezTo>
                <a:cubicBezTo>
                  <a:pt x="3466" y="712"/>
                  <a:pt x="3466" y="712"/>
                  <a:pt x="3466" y="712"/>
                </a:cubicBezTo>
                <a:cubicBezTo>
                  <a:pt x="3454" y="692"/>
                  <a:pt x="3454" y="692"/>
                  <a:pt x="3454" y="692"/>
                </a:cubicBezTo>
                <a:cubicBezTo>
                  <a:pt x="3425" y="643"/>
                  <a:pt x="3425" y="643"/>
                  <a:pt x="3425" y="643"/>
                </a:cubicBezTo>
                <a:close/>
                <a:moveTo>
                  <a:pt x="4451" y="1218"/>
                </a:moveTo>
                <a:cubicBezTo>
                  <a:pt x="5060" y="1558"/>
                  <a:pt x="5060" y="1558"/>
                  <a:pt x="5060" y="1558"/>
                </a:cubicBezTo>
                <a:cubicBezTo>
                  <a:pt x="5060" y="2448"/>
                  <a:pt x="5060" y="2448"/>
                  <a:pt x="5060" y="2448"/>
                </a:cubicBezTo>
                <a:cubicBezTo>
                  <a:pt x="4451" y="2447"/>
                  <a:pt x="4451" y="2447"/>
                  <a:pt x="4451" y="2447"/>
                </a:cubicBezTo>
                <a:cubicBezTo>
                  <a:pt x="4451" y="1218"/>
                  <a:pt x="4451" y="1218"/>
                  <a:pt x="4451" y="1218"/>
                </a:cubicBezTo>
                <a:close/>
                <a:moveTo>
                  <a:pt x="5222" y="1649"/>
                </a:moveTo>
                <a:cubicBezTo>
                  <a:pt x="5406" y="1752"/>
                  <a:pt x="5406" y="1752"/>
                  <a:pt x="5406" y="1752"/>
                </a:cubicBezTo>
                <a:cubicBezTo>
                  <a:pt x="5406" y="2448"/>
                  <a:pt x="5406" y="2448"/>
                  <a:pt x="5406" y="2448"/>
                </a:cubicBezTo>
                <a:cubicBezTo>
                  <a:pt x="5222" y="2448"/>
                  <a:pt x="5222" y="2448"/>
                  <a:pt x="5222" y="2448"/>
                </a:cubicBezTo>
                <a:lnTo>
                  <a:pt x="5222" y="1649"/>
                </a:ln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6" name="KSO_Shape"/>
          <p:cNvSpPr/>
          <p:nvPr userDrawn="1"/>
        </p:nvSpPr>
        <p:spPr bwMode="auto">
          <a:xfrm>
            <a:off x="10648111"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7" name="KSO_Shape"/>
          <p:cNvSpPr/>
          <p:nvPr userDrawn="1"/>
        </p:nvSpPr>
        <p:spPr bwMode="auto">
          <a:xfrm>
            <a:off x="10199597"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8" name="KSO_Shape"/>
          <p:cNvSpPr/>
          <p:nvPr userDrawn="1"/>
        </p:nvSpPr>
        <p:spPr bwMode="auto">
          <a:xfrm>
            <a:off x="9751083"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9" name="KSO_Shape"/>
          <p:cNvSpPr/>
          <p:nvPr userDrawn="1"/>
        </p:nvSpPr>
        <p:spPr bwMode="auto">
          <a:xfrm>
            <a:off x="9302569"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0" name="KSO_Shape"/>
          <p:cNvSpPr/>
          <p:nvPr userDrawn="1"/>
        </p:nvSpPr>
        <p:spPr bwMode="auto">
          <a:xfrm>
            <a:off x="8854055"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1" name="灯片编号占位符 5"/>
          <p:cNvSpPr>
            <a:spLocks noGrp="1"/>
          </p:cNvSpPr>
          <p:nvPr>
            <p:ph type="sldNum" sz="quarter" idx="4"/>
          </p:nvPr>
        </p:nvSpPr>
        <p:spPr>
          <a:xfrm>
            <a:off x="10529888" y="6241745"/>
            <a:ext cx="939240" cy="144787"/>
          </a:xfrm>
          <a:prstGeom prst="rect">
            <a:avLst/>
          </a:prstGeom>
        </p:spPr>
        <p:txBody>
          <a:bodyPr vert="horz" lIns="0" tIns="0" rIns="0" bIns="0" rtlCol="0" anchor="ctr"/>
          <a:lstStyle>
            <a:lvl1pPr algn="r">
              <a:defRPr sz="800" b="1">
                <a:solidFill>
                  <a:schemeClr val="accent1"/>
                </a:solidFill>
              </a:defRPr>
            </a:lvl1pPr>
          </a:lstStyle>
          <a:p>
            <a:r>
              <a:rPr lang="zh-CN" altLang="en-US" dirty="0"/>
              <a:t>第 </a:t>
            </a:r>
            <a:fld id="{75168D04-7926-484C-B90B-2D13ABC6EC67}" type="slidenum">
              <a:rPr lang="zh-CN" altLang="en-US" dirty="0" smtClean="0"/>
              <a:pPr/>
              <a:t>‹#›</a:t>
            </a:fld>
            <a:r>
              <a:rPr lang="zh-CN" altLang="en-US" dirty="0"/>
              <a:t> 页</a:t>
            </a:r>
          </a:p>
        </p:txBody>
      </p:sp>
      <p:sp>
        <p:nvSpPr>
          <p:cNvPr id="12" name="页脚占位符 3"/>
          <p:cNvSpPr>
            <a:spLocks noGrp="1"/>
          </p:cNvSpPr>
          <p:nvPr>
            <p:ph type="ftr" sz="quarter" idx="3"/>
          </p:nvPr>
        </p:nvSpPr>
        <p:spPr>
          <a:xfrm>
            <a:off x="10529888" y="6434735"/>
            <a:ext cx="939240" cy="123111"/>
          </a:xfrm>
          <a:prstGeom prst="rect">
            <a:avLst/>
          </a:prstGeom>
        </p:spPr>
        <p:txBody>
          <a:bodyPr vert="horz" wrap="square" lIns="0" tIns="0" rIns="0" bIns="0" rtlCol="0" anchor="ctr">
            <a:spAutoFit/>
          </a:bodyPr>
          <a:lstStyle>
            <a:lvl1pPr algn="dist">
              <a:defRPr lang="zh-CN" altLang="en-US" sz="800" b="0" dirty="0">
                <a:solidFill>
                  <a:schemeClr val="tx1">
                    <a:lumMod val="50000"/>
                    <a:lumOff val="50000"/>
                  </a:schemeClr>
                </a:solidFill>
                <a:latin typeface="+mn-lt"/>
                <a:ea typeface="+mn-ea"/>
              </a:defRPr>
            </a:lvl1pPr>
          </a:lstStyle>
          <a:p>
            <a:r>
              <a:rPr lang="zh-CN" altLang="en-US"/>
              <a:t>竢实扬华，自强不息</a:t>
            </a:r>
          </a:p>
        </p:txBody>
      </p:sp>
      <p:sp>
        <p:nvSpPr>
          <p:cNvPr id="17" name="文本占位符 16"/>
          <p:cNvSpPr>
            <a:spLocks noGrp="1"/>
          </p:cNvSpPr>
          <p:nvPr>
            <p:ph type="body" sz="quarter" idx="10" hasCustomPrompt="1"/>
          </p:nvPr>
        </p:nvSpPr>
        <p:spPr>
          <a:xfrm>
            <a:off x="1621701" y="739001"/>
            <a:ext cx="3188423" cy="249299"/>
          </a:xfrm>
          <a:noFill/>
        </p:spPr>
        <p:txBody>
          <a:bodyPr wrap="square" lIns="0" tIns="0" rIns="0" bIns="0" rtlCol="0" anchor="b" anchorCtr="0">
            <a:spAutoFit/>
          </a:bodyPr>
          <a:lstStyle>
            <a:lvl1pPr marL="0" indent="0">
              <a:buFontTx/>
              <a:buNone/>
              <a:defRPr lang="zh-CN" altLang="en-US" sz="1800" b="1" dirty="0" smtClean="0">
                <a:solidFill>
                  <a:schemeClr val="accent1"/>
                </a:solidFill>
                <a:latin typeface="+mn-lt"/>
                <a:ea typeface="+mn-ea"/>
                <a:cs typeface="+mn-cs"/>
              </a:defRPr>
            </a:lvl1pPr>
          </a:lstStyle>
          <a:p>
            <a:pPr marL="0" lvl="0" defTabSz="457200"/>
            <a:r>
              <a:rPr lang="zh-CN" altLang="en-US" dirty="0"/>
              <a:t>编辑母版文本样式</a:t>
            </a:r>
          </a:p>
        </p:txBody>
      </p:sp>
      <p:sp>
        <p:nvSpPr>
          <p:cNvPr id="18" name="KSO_Shape"/>
          <p:cNvSpPr/>
          <p:nvPr userDrawn="1"/>
        </p:nvSpPr>
        <p:spPr bwMode="auto">
          <a:xfrm>
            <a:off x="11096625"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399">
        <p:fad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spTree>
      <p:nvGrpSpPr>
        <p:cNvPr id="1" name=""/>
        <p:cNvGrpSpPr/>
        <p:nvPr/>
      </p:nvGrpSpPr>
      <p:grpSpPr>
        <a:xfrm>
          <a:off x="0" y="0"/>
          <a:ext cx="0" cy="0"/>
          <a:chOff x="0" y="0"/>
          <a:chExt cx="0" cy="0"/>
        </a:xfrm>
      </p:grpSpPr>
      <p:sp>
        <p:nvSpPr>
          <p:cNvPr id="4" name="KSO_Shape"/>
          <p:cNvSpPr/>
          <p:nvPr userDrawn="1"/>
        </p:nvSpPr>
        <p:spPr bwMode="auto">
          <a:xfrm>
            <a:off x="695325" y="608012"/>
            <a:ext cx="840652" cy="489268"/>
          </a:xfrm>
          <a:custGeom>
            <a:avLst/>
            <a:gdLst>
              <a:gd name="T0" fmla="*/ 523582 w 5574"/>
              <a:gd name="T1" fmla="*/ 1026353 h 3244"/>
              <a:gd name="T2" fmla="*/ 164730 w 5574"/>
              <a:gd name="T3" fmla="*/ 1048328 h 3244"/>
              <a:gd name="T4" fmla="*/ 0 w 5574"/>
              <a:gd name="T5" fmla="*/ 1009549 h 3244"/>
              <a:gd name="T6" fmla="*/ 319446 w 5574"/>
              <a:gd name="T7" fmla="*/ 836336 h 3244"/>
              <a:gd name="T8" fmla="*/ 613375 w 5574"/>
              <a:gd name="T9" fmla="*/ 882224 h 3244"/>
              <a:gd name="T10" fmla="*/ 764539 w 5574"/>
              <a:gd name="T11" fmla="*/ 841183 h 3244"/>
              <a:gd name="T12" fmla="*/ 1800397 w 5574"/>
              <a:gd name="T13" fmla="*/ 867682 h 3244"/>
              <a:gd name="T14" fmla="*/ 693802 w 5574"/>
              <a:gd name="T15" fmla="*/ 1048005 h 3244"/>
              <a:gd name="T16" fmla="*/ 556850 w 5574"/>
              <a:gd name="T17" fmla="*/ 973032 h 3244"/>
              <a:gd name="T18" fmla="*/ 247094 w 5574"/>
              <a:gd name="T19" fmla="*/ 935545 h 3244"/>
              <a:gd name="T20" fmla="*/ 556850 w 5574"/>
              <a:gd name="T21" fmla="*/ 973032 h 3244"/>
              <a:gd name="T22" fmla="*/ 1014540 w 5574"/>
              <a:gd name="T23" fmla="*/ 156732 h 3244"/>
              <a:gd name="T24" fmla="*/ 1066866 w 5574"/>
              <a:gd name="T25" fmla="*/ 790124 h 3244"/>
              <a:gd name="T26" fmla="*/ 98515 w 5574"/>
              <a:gd name="T27" fmla="*/ 789801 h 3244"/>
              <a:gd name="T28" fmla="*/ 52649 w 5574"/>
              <a:gd name="T29" fmla="*/ 743912 h 3244"/>
              <a:gd name="T30" fmla="*/ 52649 w 5574"/>
              <a:gd name="T31" fmla="*/ 149623 h 3244"/>
              <a:gd name="T32" fmla="*/ 150841 w 5574"/>
              <a:gd name="T33" fmla="*/ 18420 h 3244"/>
              <a:gd name="T34" fmla="*/ 187339 w 5574"/>
              <a:gd name="T35" fmla="*/ 0 h 3244"/>
              <a:gd name="T36" fmla="*/ 734500 w 5574"/>
              <a:gd name="T37" fmla="*/ 0 h 3244"/>
              <a:gd name="T38" fmla="*/ 132107 w 5574"/>
              <a:gd name="T39" fmla="*/ 596228 h 3244"/>
              <a:gd name="T40" fmla="*/ 257753 w 5574"/>
              <a:gd name="T41" fmla="*/ 596228 h 3244"/>
              <a:gd name="T42" fmla="*/ 688311 w 5574"/>
              <a:gd name="T43" fmla="*/ 533536 h 3244"/>
              <a:gd name="T44" fmla="*/ 688311 w 5574"/>
              <a:gd name="T45" fmla="*/ 659244 h 3244"/>
              <a:gd name="T46" fmla="*/ 688311 w 5574"/>
              <a:gd name="T47" fmla="*/ 533536 h 3244"/>
              <a:gd name="T48" fmla="*/ 748066 w 5574"/>
              <a:gd name="T49" fmla="*/ 439819 h 3244"/>
              <a:gd name="T50" fmla="*/ 688311 w 5574"/>
              <a:gd name="T51" fmla="*/ 91777 h 3244"/>
              <a:gd name="T52" fmla="*/ 144381 w 5574"/>
              <a:gd name="T53" fmla="*/ 179676 h 3244"/>
              <a:gd name="T54" fmla="*/ 1106272 w 5574"/>
              <a:gd name="T55" fmla="*/ 207791 h 3244"/>
              <a:gd name="T56" fmla="*/ 1385343 w 5574"/>
              <a:gd name="T57" fmla="*/ 790447 h 3244"/>
              <a:gd name="T58" fmla="*/ 1119515 w 5574"/>
              <a:gd name="T59" fmla="*/ 236876 h 3244"/>
              <a:gd name="T60" fmla="*/ 1115639 w 5574"/>
              <a:gd name="T61" fmla="*/ 223626 h 3244"/>
              <a:gd name="T62" fmla="*/ 1437669 w 5574"/>
              <a:gd name="T63" fmla="*/ 393608 h 3244"/>
              <a:gd name="T64" fmla="*/ 1634375 w 5574"/>
              <a:gd name="T65" fmla="*/ 791093 h 3244"/>
              <a:gd name="T66" fmla="*/ 1437669 w 5574"/>
              <a:gd name="T67" fmla="*/ 393608 h 3244"/>
              <a:gd name="T68" fmla="*/ 1746133 w 5574"/>
              <a:gd name="T69" fmla="*/ 566175 h 3244"/>
              <a:gd name="T70" fmla="*/ 1686701 w 5574"/>
              <a:gd name="T71" fmla="*/ 791093 h 32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574" h="3244">
                <a:moveTo>
                  <a:pt x="1585" y="3235"/>
                </a:moveTo>
                <a:cubicBezTo>
                  <a:pt x="1621" y="3176"/>
                  <a:pt x="1621" y="3176"/>
                  <a:pt x="1621" y="3176"/>
                </a:cubicBezTo>
                <a:cubicBezTo>
                  <a:pt x="560" y="3176"/>
                  <a:pt x="560" y="3176"/>
                  <a:pt x="560" y="3176"/>
                </a:cubicBezTo>
                <a:cubicBezTo>
                  <a:pt x="510" y="3244"/>
                  <a:pt x="510" y="3244"/>
                  <a:pt x="510" y="3244"/>
                </a:cubicBezTo>
                <a:cubicBezTo>
                  <a:pt x="3" y="3244"/>
                  <a:pt x="3" y="3244"/>
                  <a:pt x="3" y="3244"/>
                </a:cubicBezTo>
                <a:cubicBezTo>
                  <a:pt x="0" y="3124"/>
                  <a:pt x="0" y="3124"/>
                  <a:pt x="0" y="3124"/>
                </a:cubicBezTo>
                <a:cubicBezTo>
                  <a:pt x="552" y="2588"/>
                  <a:pt x="552" y="2588"/>
                  <a:pt x="552" y="2588"/>
                </a:cubicBezTo>
                <a:cubicBezTo>
                  <a:pt x="989" y="2588"/>
                  <a:pt x="989" y="2588"/>
                  <a:pt x="989" y="2588"/>
                </a:cubicBezTo>
                <a:cubicBezTo>
                  <a:pt x="886" y="2730"/>
                  <a:pt x="886" y="2730"/>
                  <a:pt x="886" y="2730"/>
                </a:cubicBezTo>
                <a:cubicBezTo>
                  <a:pt x="1899" y="2730"/>
                  <a:pt x="1899" y="2730"/>
                  <a:pt x="1899" y="2730"/>
                </a:cubicBezTo>
                <a:cubicBezTo>
                  <a:pt x="1978" y="2603"/>
                  <a:pt x="1978" y="2603"/>
                  <a:pt x="1978" y="2603"/>
                </a:cubicBezTo>
                <a:cubicBezTo>
                  <a:pt x="2367" y="2603"/>
                  <a:pt x="2367" y="2603"/>
                  <a:pt x="2367" y="2603"/>
                </a:cubicBezTo>
                <a:cubicBezTo>
                  <a:pt x="5574" y="2603"/>
                  <a:pt x="5574" y="2603"/>
                  <a:pt x="5574" y="2603"/>
                </a:cubicBezTo>
                <a:cubicBezTo>
                  <a:pt x="5574" y="2685"/>
                  <a:pt x="5574" y="2685"/>
                  <a:pt x="5574" y="2685"/>
                </a:cubicBezTo>
                <a:cubicBezTo>
                  <a:pt x="2290" y="2828"/>
                  <a:pt x="2290" y="2828"/>
                  <a:pt x="2290" y="2828"/>
                </a:cubicBezTo>
                <a:cubicBezTo>
                  <a:pt x="2148" y="3243"/>
                  <a:pt x="2148" y="3243"/>
                  <a:pt x="2148" y="3243"/>
                </a:cubicBezTo>
                <a:cubicBezTo>
                  <a:pt x="1585" y="3235"/>
                  <a:pt x="1585" y="3235"/>
                  <a:pt x="1585" y="3235"/>
                </a:cubicBezTo>
                <a:close/>
                <a:moveTo>
                  <a:pt x="1724" y="3011"/>
                </a:moveTo>
                <a:cubicBezTo>
                  <a:pt x="1796" y="2895"/>
                  <a:pt x="1796" y="2895"/>
                  <a:pt x="1796" y="2895"/>
                </a:cubicBezTo>
                <a:cubicBezTo>
                  <a:pt x="765" y="2895"/>
                  <a:pt x="765" y="2895"/>
                  <a:pt x="765" y="2895"/>
                </a:cubicBezTo>
                <a:cubicBezTo>
                  <a:pt x="681" y="3011"/>
                  <a:pt x="681" y="3011"/>
                  <a:pt x="681" y="3011"/>
                </a:cubicBezTo>
                <a:cubicBezTo>
                  <a:pt x="1724" y="3011"/>
                  <a:pt x="1724" y="3011"/>
                  <a:pt x="1724" y="3011"/>
                </a:cubicBezTo>
                <a:close/>
                <a:moveTo>
                  <a:pt x="2274" y="0"/>
                </a:moveTo>
                <a:cubicBezTo>
                  <a:pt x="3141" y="485"/>
                  <a:pt x="3141" y="485"/>
                  <a:pt x="3141" y="485"/>
                </a:cubicBezTo>
                <a:cubicBezTo>
                  <a:pt x="3303" y="755"/>
                  <a:pt x="3303" y="755"/>
                  <a:pt x="3303" y="755"/>
                </a:cubicBezTo>
                <a:cubicBezTo>
                  <a:pt x="3303" y="2445"/>
                  <a:pt x="3303" y="2445"/>
                  <a:pt x="3303" y="2445"/>
                </a:cubicBezTo>
                <a:cubicBezTo>
                  <a:pt x="2600" y="2444"/>
                  <a:pt x="2600" y="2444"/>
                  <a:pt x="2600" y="2444"/>
                </a:cubicBezTo>
                <a:cubicBezTo>
                  <a:pt x="2180" y="2444"/>
                  <a:pt x="638" y="2444"/>
                  <a:pt x="305" y="2444"/>
                </a:cubicBezTo>
                <a:cubicBezTo>
                  <a:pt x="163" y="2444"/>
                  <a:pt x="163" y="2444"/>
                  <a:pt x="163" y="2444"/>
                </a:cubicBezTo>
                <a:cubicBezTo>
                  <a:pt x="163" y="2302"/>
                  <a:pt x="163" y="2302"/>
                  <a:pt x="163" y="2302"/>
                </a:cubicBezTo>
                <a:cubicBezTo>
                  <a:pt x="163" y="1569"/>
                  <a:pt x="163" y="1871"/>
                  <a:pt x="163" y="509"/>
                </a:cubicBezTo>
                <a:cubicBezTo>
                  <a:pt x="163" y="463"/>
                  <a:pt x="163" y="463"/>
                  <a:pt x="163" y="463"/>
                </a:cubicBezTo>
                <a:cubicBezTo>
                  <a:pt x="192" y="425"/>
                  <a:pt x="192" y="425"/>
                  <a:pt x="192" y="425"/>
                </a:cubicBezTo>
                <a:cubicBezTo>
                  <a:pt x="467" y="57"/>
                  <a:pt x="467" y="57"/>
                  <a:pt x="467" y="57"/>
                </a:cubicBezTo>
                <a:cubicBezTo>
                  <a:pt x="510" y="0"/>
                  <a:pt x="510" y="0"/>
                  <a:pt x="510" y="0"/>
                </a:cubicBezTo>
                <a:cubicBezTo>
                  <a:pt x="580" y="0"/>
                  <a:pt x="580" y="0"/>
                  <a:pt x="580" y="0"/>
                </a:cubicBezTo>
                <a:cubicBezTo>
                  <a:pt x="2202" y="0"/>
                  <a:pt x="2202" y="0"/>
                  <a:pt x="2202" y="0"/>
                </a:cubicBezTo>
                <a:cubicBezTo>
                  <a:pt x="2274" y="0"/>
                  <a:pt x="2274" y="0"/>
                  <a:pt x="2274" y="0"/>
                </a:cubicBezTo>
                <a:close/>
                <a:moveTo>
                  <a:pt x="604" y="1651"/>
                </a:moveTo>
                <a:cubicBezTo>
                  <a:pt x="496" y="1651"/>
                  <a:pt x="409" y="1738"/>
                  <a:pt x="409" y="1845"/>
                </a:cubicBezTo>
                <a:cubicBezTo>
                  <a:pt x="409" y="1953"/>
                  <a:pt x="496" y="2040"/>
                  <a:pt x="604" y="2040"/>
                </a:cubicBezTo>
                <a:cubicBezTo>
                  <a:pt x="711" y="2040"/>
                  <a:pt x="798" y="1953"/>
                  <a:pt x="798" y="1845"/>
                </a:cubicBezTo>
                <a:cubicBezTo>
                  <a:pt x="798" y="1738"/>
                  <a:pt x="711" y="1651"/>
                  <a:pt x="604" y="1651"/>
                </a:cubicBezTo>
                <a:close/>
                <a:moveTo>
                  <a:pt x="2131" y="1651"/>
                </a:moveTo>
                <a:cubicBezTo>
                  <a:pt x="2024" y="1651"/>
                  <a:pt x="1937" y="1738"/>
                  <a:pt x="1937" y="1845"/>
                </a:cubicBezTo>
                <a:cubicBezTo>
                  <a:pt x="1937" y="1953"/>
                  <a:pt x="2024" y="2040"/>
                  <a:pt x="2131" y="2040"/>
                </a:cubicBezTo>
                <a:cubicBezTo>
                  <a:pt x="2239" y="2040"/>
                  <a:pt x="2326" y="1953"/>
                  <a:pt x="2326" y="1845"/>
                </a:cubicBezTo>
                <a:cubicBezTo>
                  <a:pt x="2326" y="1738"/>
                  <a:pt x="2239" y="1651"/>
                  <a:pt x="2131" y="1651"/>
                </a:cubicBezTo>
                <a:close/>
                <a:moveTo>
                  <a:pt x="447" y="1361"/>
                </a:moveTo>
                <a:cubicBezTo>
                  <a:pt x="2316" y="1361"/>
                  <a:pt x="2316" y="1361"/>
                  <a:pt x="2316" y="1361"/>
                </a:cubicBezTo>
                <a:cubicBezTo>
                  <a:pt x="2316" y="536"/>
                  <a:pt x="2316" y="536"/>
                  <a:pt x="2316" y="536"/>
                </a:cubicBezTo>
                <a:cubicBezTo>
                  <a:pt x="2131" y="284"/>
                  <a:pt x="2131" y="284"/>
                  <a:pt x="2131" y="284"/>
                </a:cubicBezTo>
                <a:cubicBezTo>
                  <a:pt x="650" y="284"/>
                  <a:pt x="650" y="284"/>
                  <a:pt x="650" y="284"/>
                </a:cubicBezTo>
                <a:cubicBezTo>
                  <a:pt x="447" y="556"/>
                  <a:pt x="447" y="556"/>
                  <a:pt x="447" y="556"/>
                </a:cubicBezTo>
                <a:cubicBezTo>
                  <a:pt x="447" y="1361"/>
                  <a:pt x="447" y="1361"/>
                  <a:pt x="447" y="1361"/>
                </a:cubicBezTo>
                <a:close/>
                <a:moveTo>
                  <a:pt x="3425" y="643"/>
                </a:moveTo>
                <a:cubicBezTo>
                  <a:pt x="4289" y="1127"/>
                  <a:pt x="4289" y="1127"/>
                  <a:pt x="4289" y="1127"/>
                </a:cubicBezTo>
                <a:cubicBezTo>
                  <a:pt x="4289" y="2446"/>
                  <a:pt x="4289" y="2446"/>
                  <a:pt x="4289" y="2446"/>
                </a:cubicBezTo>
                <a:cubicBezTo>
                  <a:pt x="3466" y="2445"/>
                  <a:pt x="3466" y="2445"/>
                  <a:pt x="3466" y="2445"/>
                </a:cubicBezTo>
                <a:cubicBezTo>
                  <a:pt x="3466" y="733"/>
                  <a:pt x="3466" y="733"/>
                  <a:pt x="3466" y="733"/>
                </a:cubicBezTo>
                <a:cubicBezTo>
                  <a:pt x="3466" y="712"/>
                  <a:pt x="3466" y="712"/>
                  <a:pt x="3466" y="712"/>
                </a:cubicBezTo>
                <a:cubicBezTo>
                  <a:pt x="3454" y="692"/>
                  <a:pt x="3454" y="692"/>
                  <a:pt x="3454" y="692"/>
                </a:cubicBezTo>
                <a:cubicBezTo>
                  <a:pt x="3425" y="643"/>
                  <a:pt x="3425" y="643"/>
                  <a:pt x="3425" y="643"/>
                </a:cubicBezTo>
                <a:close/>
                <a:moveTo>
                  <a:pt x="4451" y="1218"/>
                </a:moveTo>
                <a:cubicBezTo>
                  <a:pt x="5060" y="1558"/>
                  <a:pt x="5060" y="1558"/>
                  <a:pt x="5060" y="1558"/>
                </a:cubicBezTo>
                <a:cubicBezTo>
                  <a:pt x="5060" y="2448"/>
                  <a:pt x="5060" y="2448"/>
                  <a:pt x="5060" y="2448"/>
                </a:cubicBezTo>
                <a:cubicBezTo>
                  <a:pt x="4451" y="2447"/>
                  <a:pt x="4451" y="2447"/>
                  <a:pt x="4451" y="2447"/>
                </a:cubicBezTo>
                <a:cubicBezTo>
                  <a:pt x="4451" y="1218"/>
                  <a:pt x="4451" y="1218"/>
                  <a:pt x="4451" y="1218"/>
                </a:cubicBezTo>
                <a:close/>
                <a:moveTo>
                  <a:pt x="5222" y="1649"/>
                </a:moveTo>
                <a:cubicBezTo>
                  <a:pt x="5406" y="1752"/>
                  <a:pt x="5406" y="1752"/>
                  <a:pt x="5406" y="1752"/>
                </a:cubicBezTo>
                <a:cubicBezTo>
                  <a:pt x="5406" y="2448"/>
                  <a:pt x="5406" y="2448"/>
                  <a:pt x="5406" y="2448"/>
                </a:cubicBezTo>
                <a:cubicBezTo>
                  <a:pt x="5222" y="2448"/>
                  <a:pt x="5222" y="2448"/>
                  <a:pt x="5222" y="2448"/>
                </a:cubicBezTo>
                <a:lnTo>
                  <a:pt x="5222" y="1649"/>
                </a:ln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6" name="KSO_Shape"/>
          <p:cNvSpPr/>
          <p:nvPr userDrawn="1"/>
        </p:nvSpPr>
        <p:spPr bwMode="auto">
          <a:xfrm>
            <a:off x="11096625"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7" name="KSO_Shape"/>
          <p:cNvSpPr/>
          <p:nvPr userDrawn="1"/>
        </p:nvSpPr>
        <p:spPr bwMode="auto">
          <a:xfrm>
            <a:off x="10648111"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8" name="KSO_Shape"/>
          <p:cNvSpPr/>
          <p:nvPr userDrawn="1"/>
        </p:nvSpPr>
        <p:spPr bwMode="auto">
          <a:xfrm>
            <a:off x="10199597"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9" name="KSO_Shape"/>
          <p:cNvSpPr/>
          <p:nvPr userDrawn="1"/>
        </p:nvSpPr>
        <p:spPr bwMode="auto">
          <a:xfrm>
            <a:off x="9751083"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sp>
        <p:nvSpPr>
          <p:cNvPr id="10" name="KSO_Shape"/>
          <p:cNvSpPr/>
          <p:nvPr userDrawn="1"/>
        </p:nvSpPr>
        <p:spPr bwMode="auto">
          <a:xfrm>
            <a:off x="9302569"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sp>
        <p:nvSpPr>
          <p:cNvPr id="11" name="灯片编号占位符 5"/>
          <p:cNvSpPr>
            <a:spLocks noGrp="1"/>
          </p:cNvSpPr>
          <p:nvPr>
            <p:ph type="sldNum" sz="quarter" idx="4"/>
          </p:nvPr>
        </p:nvSpPr>
        <p:spPr>
          <a:xfrm>
            <a:off x="10529888" y="6241745"/>
            <a:ext cx="939240" cy="144787"/>
          </a:xfrm>
          <a:prstGeom prst="rect">
            <a:avLst/>
          </a:prstGeom>
        </p:spPr>
        <p:txBody>
          <a:bodyPr vert="horz" lIns="0" tIns="0" rIns="0" bIns="0" rtlCol="0" anchor="ctr"/>
          <a:lstStyle>
            <a:lvl1pPr algn="r">
              <a:defRPr sz="800" b="1">
                <a:solidFill>
                  <a:schemeClr val="accent1"/>
                </a:solidFill>
              </a:defRPr>
            </a:lvl1pPr>
          </a:lstStyle>
          <a:p>
            <a:r>
              <a:rPr lang="zh-CN" altLang="en-US" dirty="0"/>
              <a:t>第 </a:t>
            </a:r>
            <a:fld id="{75168D04-7926-484C-B90B-2D13ABC6EC67}" type="slidenum">
              <a:rPr lang="zh-CN" altLang="en-US" dirty="0" smtClean="0"/>
              <a:pPr/>
              <a:t>‹#›</a:t>
            </a:fld>
            <a:r>
              <a:rPr lang="zh-CN" altLang="en-US" dirty="0"/>
              <a:t> 页</a:t>
            </a:r>
          </a:p>
        </p:txBody>
      </p:sp>
      <p:sp>
        <p:nvSpPr>
          <p:cNvPr id="12" name="页脚占位符 3"/>
          <p:cNvSpPr>
            <a:spLocks noGrp="1"/>
          </p:cNvSpPr>
          <p:nvPr>
            <p:ph type="ftr" sz="quarter" idx="3"/>
          </p:nvPr>
        </p:nvSpPr>
        <p:spPr>
          <a:xfrm>
            <a:off x="10529888" y="6434735"/>
            <a:ext cx="939240" cy="123111"/>
          </a:xfrm>
          <a:prstGeom prst="rect">
            <a:avLst/>
          </a:prstGeom>
        </p:spPr>
        <p:txBody>
          <a:bodyPr vert="horz" wrap="square" lIns="0" tIns="0" rIns="0" bIns="0" rtlCol="0" anchor="ctr">
            <a:spAutoFit/>
          </a:bodyPr>
          <a:lstStyle>
            <a:lvl1pPr algn="dist">
              <a:defRPr lang="zh-CN" altLang="en-US" sz="800" b="0" dirty="0">
                <a:solidFill>
                  <a:schemeClr val="tx1">
                    <a:lumMod val="50000"/>
                    <a:lumOff val="50000"/>
                  </a:schemeClr>
                </a:solidFill>
                <a:latin typeface="+mn-lt"/>
                <a:ea typeface="+mn-ea"/>
              </a:defRPr>
            </a:lvl1pPr>
          </a:lstStyle>
          <a:p>
            <a:r>
              <a:rPr lang="zh-CN" altLang="en-US"/>
              <a:t>竢实扬华，自强不息</a:t>
            </a:r>
          </a:p>
        </p:txBody>
      </p:sp>
      <p:grpSp>
        <p:nvGrpSpPr>
          <p:cNvPr id="13" name="组合 12"/>
          <p:cNvGrpSpPr/>
          <p:nvPr userDrawn="1"/>
        </p:nvGrpSpPr>
        <p:grpSpPr>
          <a:xfrm>
            <a:off x="680554" y="6220914"/>
            <a:ext cx="1395392" cy="357686"/>
            <a:chOff x="504825" y="327025"/>
            <a:chExt cx="2482851" cy="636440"/>
          </a:xfrm>
        </p:grpSpPr>
        <p:pic>
          <p:nvPicPr>
            <p:cNvPr id="14" name="图片 13"/>
            <p:cNvPicPr>
              <a:picLocks noChangeAspect="1"/>
            </p:cNvPicPr>
            <p:nvPr/>
          </p:nvPicPr>
          <p:blipFill rotWithShape="1">
            <a:blip r:embed="rId2" cstate="print"/>
            <a:srcRect l="8955" t="8651" r="74262" b="8651"/>
            <a:stretch>
              <a:fillRect/>
            </a:stretch>
          </p:blipFill>
          <p:spPr>
            <a:xfrm>
              <a:off x="504825" y="327025"/>
              <a:ext cx="593725" cy="636440"/>
            </a:xfrm>
            <a:prstGeom prst="rect">
              <a:avLst/>
            </a:prstGeom>
          </p:spPr>
        </p:pic>
        <p:pic>
          <p:nvPicPr>
            <p:cNvPr id="15" name="图片 14"/>
            <p:cNvPicPr>
              <a:picLocks noChangeAspect="1"/>
            </p:cNvPicPr>
            <p:nvPr/>
          </p:nvPicPr>
          <p:blipFill rotWithShape="1">
            <a:blip r:embed="rId2" cstate="print"/>
            <a:srcRect l="36206" t="8651" r="14969" b="8651"/>
            <a:stretch>
              <a:fillRect/>
            </a:stretch>
          </p:blipFill>
          <p:spPr>
            <a:xfrm>
              <a:off x="1260475" y="327025"/>
              <a:ext cx="1727201" cy="636440"/>
            </a:xfrm>
            <a:prstGeom prst="rect">
              <a:avLst/>
            </a:prstGeom>
          </p:spPr>
        </p:pic>
      </p:grpSp>
      <p:sp>
        <p:nvSpPr>
          <p:cNvPr id="16" name="文本占位符 16"/>
          <p:cNvSpPr>
            <a:spLocks noGrp="1"/>
          </p:cNvSpPr>
          <p:nvPr>
            <p:ph type="body" sz="quarter" idx="10" hasCustomPrompt="1"/>
          </p:nvPr>
        </p:nvSpPr>
        <p:spPr>
          <a:xfrm>
            <a:off x="1621701" y="739001"/>
            <a:ext cx="3188423" cy="249299"/>
          </a:xfrm>
          <a:noFill/>
        </p:spPr>
        <p:txBody>
          <a:bodyPr wrap="square" lIns="0" tIns="0" rIns="0" bIns="0" rtlCol="0" anchor="b" anchorCtr="0">
            <a:spAutoFit/>
          </a:bodyPr>
          <a:lstStyle>
            <a:lvl1pPr marL="0" indent="0">
              <a:buFontTx/>
              <a:buNone/>
              <a:defRPr lang="zh-CN" altLang="en-US" sz="1800" b="1" dirty="0" smtClean="0">
                <a:solidFill>
                  <a:schemeClr val="accent1"/>
                </a:solidFill>
                <a:latin typeface="+mn-lt"/>
                <a:ea typeface="+mn-ea"/>
                <a:cs typeface="+mn-cs"/>
              </a:defRPr>
            </a:lvl1pPr>
          </a:lstStyle>
          <a:p>
            <a:pPr marL="0" lvl="0" defTabSz="457200"/>
            <a:r>
              <a:rPr lang="zh-CN" altLang="en-US" dirty="0"/>
              <a:t>编辑母版文本样式</a:t>
            </a:r>
          </a:p>
        </p:txBody>
      </p:sp>
      <p:sp>
        <p:nvSpPr>
          <p:cNvPr id="17" name="KSO_Shape"/>
          <p:cNvSpPr/>
          <p:nvPr userDrawn="1"/>
        </p:nvSpPr>
        <p:spPr bwMode="auto">
          <a:xfrm>
            <a:off x="8854055"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cxnSp>
        <p:nvCxnSpPr>
          <p:cNvPr id="18" name="直接连接符 17"/>
          <p:cNvCxnSpPr/>
          <p:nvPr userDrawn="1"/>
        </p:nvCxnSpPr>
        <p:spPr>
          <a:xfrm>
            <a:off x="1400175" y="1004888"/>
            <a:ext cx="7453880"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99">
        <p:fad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6_自定义版式">
    <p:spTree>
      <p:nvGrpSpPr>
        <p:cNvPr id="1" name=""/>
        <p:cNvGrpSpPr/>
        <p:nvPr/>
      </p:nvGrpSpPr>
      <p:grpSpPr>
        <a:xfrm>
          <a:off x="0" y="0"/>
          <a:ext cx="0" cy="0"/>
          <a:chOff x="0" y="0"/>
          <a:chExt cx="0" cy="0"/>
        </a:xfrm>
      </p:grpSpPr>
      <p:sp>
        <p:nvSpPr>
          <p:cNvPr id="4" name="KSO_Shape"/>
          <p:cNvSpPr/>
          <p:nvPr userDrawn="1"/>
        </p:nvSpPr>
        <p:spPr bwMode="auto">
          <a:xfrm>
            <a:off x="695325" y="608012"/>
            <a:ext cx="840652" cy="489268"/>
          </a:xfrm>
          <a:custGeom>
            <a:avLst/>
            <a:gdLst>
              <a:gd name="T0" fmla="*/ 523582 w 5574"/>
              <a:gd name="T1" fmla="*/ 1026353 h 3244"/>
              <a:gd name="T2" fmla="*/ 164730 w 5574"/>
              <a:gd name="T3" fmla="*/ 1048328 h 3244"/>
              <a:gd name="T4" fmla="*/ 0 w 5574"/>
              <a:gd name="T5" fmla="*/ 1009549 h 3244"/>
              <a:gd name="T6" fmla="*/ 319446 w 5574"/>
              <a:gd name="T7" fmla="*/ 836336 h 3244"/>
              <a:gd name="T8" fmla="*/ 613375 w 5574"/>
              <a:gd name="T9" fmla="*/ 882224 h 3244"/>
              <a:gd name="T10" fmla="*/ 764539 w 5574"/>
              <a:gd name="T11" fmla="*/ 841183 h 3244"/>
              <a:gd name="T12" fmla="*/ 1800397 w 5574"/>
              <a:gd name="T13" fmla="*/ 867682 h 3244"/>
              <a:gd name="T14" fmla="*/ 693802 w 5574"/>
              <a:gd name="T15" fmla="*/ 1048005 h 3244"/>
              <a:gd name="T16" fmla="*/ 556850 w 5574"/>
              <a:gd name="T17" fmla="*/ 973032 h 3244"/>
              <a:gd name="T18" fmla="*/ 247094 w 5574"/>
              <a:gd name="T19" fmla="*/ 935545 h 3244"/>
              <a:gd name="T20" fmla="*/ 556850 w 5574"/>
              <a:gd name="T21" fmla="*/ 973032 h 3244"/>
              <a:gd name="T22" fmla="*/ 1014540 w 5574"/>
              <a:gd name="T23" fmla="*/ 156732 h 3244"/>
              <a:gd name="T24" fmla="*/ 1066866 w 5574"/>
              <a:gd name="T25" fmla="*/ 790124 h 3244"/>
              <a:gd name="T26" fmla="*/ 98515 w 5574"/>
              <a:gd name="T27" fmla="*/ 789801 h 3244"/>
              <a:gd name="T28" fmla="*/ 52649 w 5574"/>
              <a:gd name="T29" fmla="*/ 743912 h 3244"/>
              <a:gd name="T30" fmla="*/ 52649 w 5574"/>
              <a:gd name="T31" fmla="*/ 149623 h 3244"/>
              <a:gd name="T32" fmla="*/ 150841 w 5574"/>
              <a:gd name="T33" fmla="*/ 18420 h 3244"/>
              <a:gd name="T34" fmla="*/ 187339 w 5574"/>
              <a:gd name="T35" fmla="*/ 0 h 3244"/>
              <a:gd name="T36" fmla="*/ 734500 w 5574"/>
              <a:gd name="T37" fmla="*/ 0 h 3244"/>
              <a:gd name="T38" fmla="*/ 132107 w 5574"/>
              <a:gd name="T39" fmla="*/ 596228 h 3244"/>
              <a:gd name="T40" fmla="*/ 257753 w 5574"/>
              <a:gd name="T41" fmla="*/ 596228 h 3244"/>
              <a:gd name="T42" fmla="*/ 688311 w 5574"/>
              <a:gd name="T43" fmla="*/ 533536 h 3244"/>
              <a:gd name="T44" fmla="*/ 688311 w 5574"/>
              <a:gd name="T45" fmla="*/ 659244 h 3244"/>
              <a:gd name="T46" fmla="*/ 688311 w 5574"/>
              <a:gd name="T47" fmla="*/ 533536 h 3244"/>
              <a:gd name="T48" fmla="*/ 748066 w 5574"/>
              <a:gd name="T49" fmla="*/ 439819 h 3244"/>
              <a:gd name="T50" fmla="*/ 688311 w 5574"/>
              <a:gd name="T51" fmla="*/ 91777 h 3244"/>
              <a:gd name="T52" fmla="*/ 144381 w 5574"/>
              <a:gd name="T53" fmla="*/ 179676 h 3244"/>
              <a:gd name="T54" fmla="*/ 1106272 w 5574"/>
              <a:gd name="T55" fmla="*/ 207791 h 3244"/>
              <a:gd name="T56" fmla="*/ 1385343 w 5574"/>
              <a:gd name="T57" fmla="*/ 790447 h 3244"/>
              <a:gd name="T58" fmla="*/ 1119515 w 5574"/>
              <a:gd name="T59" fmla="*/ 236876 h 3244"/>
              <a:gd name="T60" fmla="*/ 1115639 w 5574"/>
              <a:gd name="T61" fmla="*/ 223626 h 3244"/>
              <a:gd name="T62" fmla="*/ 1437669 w 5574"/>
              <a:gd name="T63" fmla="*/ 393608 h 3244"/>
              <a:gd name="T64" fmla="*/ 1634375 w 5574"/>
              <a:gd name="T65" fmla="*/ 791093 h 3244"/>
              <a:gd name="T66" fmla="*/ 1437669 w 5574"/>
              <a:gd name="T67" fmla="*/ 393608 h 3244"/>
              <a:gd name="T68" fmla="*/ 1746133 w 5574"/>
              <a:gd name="T69" fmla="*/ 566175 h 3244"/>
              <a:gd name="T70" fmla="*/ 1686701 w 5574"/>
              <a:gd name="T71" fmla="*/ 791093 h 32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574" h="3244">
                <a:moveTo>
                  <a:pt x="1585" y="3235"/>
                </a:moveTo>
                <a:cubicBezTo>
                  <a:pt x="1621" y="3176"/>
                  <a:pt x="1621" y="3176"/>
                  <a:pt x="1621" y="3176"/>
                </a:cubicBezTo>
                <a:cubicBezTo>
                  <a:pt x="560" y="3176"/>
                  <a:pt x="560" y="3176"/>
                  <a:pt x="560" y="3176"/>
                </a:cubicBezTo>
                <a:cubicBezTo>
                  <a:pt x="510" y="3244"/>
                  <a:pt x="510" y="3244"/>
                  <a:pt x="510" y="3244"/>
                </a:cubicBezTo>
                <a:cubicBezTo>
                  <a:pt x="3" y="3244"/>
                  <a:pt x="3" y="3244"/>
                  <a:pt x="3" y="3244"/>
                </a:cubicBezTo>
                <a:cubicBezTo>
                  <a:pt x="0" y="3124"/>
                  <a:pt x="0" y="3124"/>
                  <a:pt x="0" y="3124"/>
                </a:cubicBezTo>
                <a:cubicBezTo>
                  <a:pt x="552" y="2588"/>
                  <a:pt x="552" y="2588"/>
                  <a:pt x="552" y="2588"/>
                </a:cubicBezTo>
                <a:cubicBezTo>
                  <a:pt x="989" y="2588"/>
                  <a:pt x="989" y="2588"/>
                  <a:pt x="989" y="2588"/>
                </a:cubicBezTo>
                <a:cubicBezTo>
                  <a:pt x="886" y="2730"/>
                  <a:pt x="886" y="2730"/>
                  <a:pt x="886" y="2730"/>
                </a:cubicBezTo>
                <a:cubicBezTo>
                  <a:pt x="1899" y="2730"/>
                  <a:pt x="1899" y="2730"/>
                  <a:pt x="1899" y="2730"/>
                </a:cubicBezTo>
                <a:cubicBezTo>
                  <a:pt x="1978" y="2603"/>
                  <a:pt x="1978" y="2603"/>
                  <a:pt x="1978" y="2603"/>
                </a:cubicBezTo>
                <a:cubicBezTo>
                  <a:pt x="2367" y="2603"/>
                  <a:pt x="2367" y="2603"/>
                  <a:pt x="2367" y="2603"/>
                </a:cubicBezTo>
                <a:cubicBezTo>
                  <a:pt x="5574" y="2603"/>
                  <a:pt x="5574" y="2603"/>
                  <a:pt x="5574" y="2603"/>
                </a:cubicBezTo>
                <a:cubicBezTo>
                  <a:pt x="5574" y="2685"/>
                  <a:pt x="5574" y="2685"/>
                  <a:pt x="5574" y="2685"/>
                </a:cubicBezTo>
                <a:cubicBezTo>
                  <a:pt x="2290" y="2828"/>
                  <a:pt x="2290" y="2828"/>
                  <a:pt x="2290" y="2828"/>
                </a:cubicBezTo>
                <a:cubicBezTo>
                  <a:pt x="2148" y="3243"/>
                  <a:pt x="2148" y="3243"/>
                  <a:pt x="2148" y="3243"/>
                </a:cubicBezTo>
                <a:cubicBezTo>
                  <a:pt x="1585" y="3235"/>
                  <a:pt x="1585" y="3235"/>
                  <a:pt x="1585" y="3235"/>
                </a:cubicBezTo>
                <a:close/>
                <a:moveTo>
                  <a:pt x="1724" y="3011"/>
                </a:moveTo>
                <a:cubicBezTo>
                  <a:pt x="1796" y="2895"/>
                  <a:pt x="1796" y="2895"/>
                  <a:pt x="1796" y="2895"/>
                </a:cubicBezTo>
                <a:cubicBezTo>
                  <a:pt x="765" y="2895"/>
                  <a:pt x="765" y="2895"/>
                  <a:pt x="765" y="2895"/>
                </a:cubicBezTo>
                <a:cubicBezTo>
                  <a:pt x="681" y="3011"/>
                  <a:pt x="681" y="3011"/>
                  <a:pt x="681" y="3011"/>
                </a:cubicBezTo>
                <a:cubicBezTo>
                  <a:pt x="1724" y="3011"/>
                  <a:pt x="1724" y="3011"/>
                  <a:pt x="1724" y="3011"/>
                </a:cubicBezTo>
                <a:close/>
                <a:moveTo>
                  <a:pt x="2274" y="0"/>
                </a:moveTo>
                <a:cubicBezTo>
                  <a:pt x="3141" y="485"/>
                  <a:pt x="3141" y="485"/>
                  <a:pt x="3141" y="485"/>
                </a:cubicBezTo>
                <a:cubicBezTo>
                  <a:pt x="3303" y="755"/>
                  <a:pt x="3303" y="755"/>
                  <a:pt x="3303" y="755"/>
                </a:cubicBezTo>
                <a:cubicBezTo>
                  <a:pt x="3303" y="2445"/>
                  <a:pt x="3303" y="2445"/>
                  <a:pt x="3303" y="2445"/>
                </a:cubicBezTo>
                <a:cubicBezTo>
                  <a:pt x="2600" y="2444"/>
                  <a:pt x="2600" y="2444"/>
                  <a:pt x="2600" y="2444"/>
                </a:cubicBezTo>
                <a:cubicBezTo>
                  <a:pt x="2180" y="2444"/>
                  <a:pt x="638" y="2444"/>
                  <a:pt x="305" y="2444"/>
                </a:cubicBezTo>
                <a:cubicBezTo>
                  <a:pt x="163" y="2444"/>
                  <a:pt x="163" y="2444"/>
                  <a:pt x="163" y="2444"/>
                </a:cubicBezTo>
                <a:cubicBezTo>
                  <a:pt x="163" y="2302"/>
                  <a:pt x="163" y="2302"/>
                  <a:pt x="163" y="2302"/>
                </a:cubicBezTo>
                <a:cubicBezTo>
                  <a:pt x="163" y="1569"/>
                  <a:pt x="163" y="1871"/>
                  <a:pt x="163" y="509"/>
                </a:cubicBezTo>
                <a:cubicBezTo>
                  <a:pt x="163" y="463"/>
                  <a:pt x="163" y="463"/>
                  <a:pt x="163" y="463"/>
                </a:cubicBezTo>
                <a:cubicBezTo>
                  <a:pt x="192" y="425"/>
                  <a:pt x="192" y="425"/>
                  <a:pt x="192" y="425"/>
                </a:cubicBezTo>
                <a:cubicBezTo>
                  <a:pt x="467" y="57"/>
                  <a:pt x="467" y="57"/>
                  <a:pt x="467" y="57"/>
                </a:cubicBezTo>
                <a:cubicBezTo>
                  <a:pt x="510" y="0"/>
                  <a:pt x="510" y="0"/>
                  <a:pt x="510" y="0"/>
                </a:cubicBezTo>
                <a:cubicBezTo>
                  <a:pt x="580" y="0"/>
                  <a:pt x="580" y="0"/>
                  <a:pt x="580" y="0"/>
                </a:cubicBezTo>
                <a:cubicBezTo>
                  <a:pt x="2202" y="0"/>
                  <a:pt x="2202" y="0"/>
                  <a:pt x="2202" y="0"/>
                </a:cubicBezTo>
                <a:cubicBezTo>
                  <a:pt x="2274" y="0"/>
                  <a:pt x="2274" y="0"/>
                  <a:pt x="2274" y="0"/>
                </a:cubicBezTo>
                <a:close/>
                <a:moveTo>
                  <a:pt x="604" y="1651"/>
                </a:moveTo>
                <a:cubicBezTo>
                  <a:pt x="496" y="1651"/>
                  <a:pt x="409" y="1738"/>
                  <a:pt x="409" y="1845"/>
                </a:cubicBezTo>
                <a:cubicBezTo>
                  <a:pt x="409" y="1953"/>
                  <a:pt x="496" y="2040"/>
                  <a:pt x="604" y="2040"/>
                </a:cubicBezTo>
                <a:cubicBezTo>
                  <a:pt x="711" y="2040"/>
                  <a:pt x="798" y="1953"/>
                  <a:pt x="798" y="1845"/>
                </a:cubicBezTo>
                <a:cubicBezTo>
                  <a:pt x="798" y="1738"/>
                  <a:pt x="711" y="1651"/>
                  <a:pt x="604" y="1651"/>
                </a:cubicBezTo>
                <a:close/>
                <a:moveTo>
                  <a:pt x="2131" y="1651"/>
                </a:moveTo>
                <a:cubicBezTo>
                  <a:pt x="2024" y="1651"/>
                  <a:pt x="1937" y="1738"/>
                  <a:pt x="1937" y="1845"/>
                </a:cubicBezTo>
                <a:cubicBezTo>
                  <a:pt x="1937" y="1953"/>
                  <a:pt x="2024" y="2040"/>
                  <a:pt x="2131" y="2040"/>
                </a:cubicBezTo>
                <a:cubicBezTo>
                  <a:pt x="2239" y="2040"/>
                  <a:pt x="2326" y="1953"/>
                  <a:pt x="2326" y="1845"/>
                </a:cubicBezTo>
                <a:cubicBezTo>
                  <a:pt x="2326" y="1738"/>
                  <a:pt x="2239" y="1651"/>
                  <a:pt x="2131" y="1651"/>
                </a:cubicBezTo>
                <a:close/>
                <a:moveTo>
                  <a:pt x="447" y="1361"/>
                </a:moveTo>
                <a:cubicBezTo>
                  <a:pt x="2316" y="1361"/>
                  <a:pt x="2316" y="1361"/>
                  <a:pt x="2316" y="1361"/>
                </a:cubicBezTo>
                <a:cubicBezTo>
                  <a:pt x="2316" y="536"/>
                  <a:pt x="2316" y="536"/>
                  <a:pt x="2316" y="536"/>
                </a:cubicBezTo>
                <a:cubicBezTo>
                  <a:pt x="2131" y="284"/>
                  <a:pt x="2131" y="284"/>
                  <a:pt x="2131" y="284"/>
                </a:cubicBezTo>
                <a:cubicBezTo>
                  <a:pt x="650" y="284"/>
                  <a:pt x="650" y="284"/>
                  <a:pt x="650" y="284"/>
                </a:cubicBezTo>
                <a:cubicBezTo>
                  <a:pt x="447" y="556"/>
                  <a:pt x="447" y="556"/>
                  <a:pt x="447" y="556"/>
                </a:cubicBezTo>
                <a:cubicBezTo>
                  <a:pt x="447" y="1361"/>
                  <a:pt x="447" y="1361"/>
                  <a:pt x="447" y="1361"/>
                </a:cubicBezTo>
                <a:close/>
                <a:moveTo>
                  <a:pt x="3425" y="643"/>
                </a:moveTo>
                <a:cubicBezTo>
                  <a:pt x="4289" y="1127"/>
                  <a:pt x="4289" y="1127"/>
                  <a:pt x="4289" y="1127"/>
                </a:cubicBezTo>
                <a:cubicBezTo>
                  <a:pt x="4289" y="2446"/>
                  <a:pt x="4289" y="2446"/>
                  <a:pt x="4289" y="2446"/>
                </a:cubicBezTo>
                <a:cubicBezTo>
                  <a:pt x="3466" y="2445"/>
                  <a:pt x="3466" y="2445"/>
                  <a:pt x="3466" y="2445"/>
                </a:cubicBezTo>
                <a:cubicBezTo>
                  <a:pt x="3466" y="733"/>
                  <a:pt x="3466" y="733"/>
                  <a:pt x="3466" y="733"/>
                </a:cubicBezTo>
                <a:cubicBezTo>
                  <a:pt x="3466" y="712"/>
                  <a:pt x="3466" y="712"/>
                  <a:pt x="3466" y="712"/>
                </a:cubicBezTo>
                <a:cubicBezTo>
                  <a:pt x="3454" y="692"/>
                  <a:pt x="3454" y="692"/>
                  <a:pt x="3454" y="692"/>
                </a:cubicBezTo>
                <a:cubicBezTo>
                  <a:pt x="3425" y="643"/>
                  <a:pt x="3425" y="643"/>
                  <a:pt x="3425" y="643"/>
                </a:cubicBezTo>
                <a:close/>
                <a:moveTo>
                  <a:pt x="4451" y="1218"/>
                </a:moveTo>
                <a:cubicBezTo>
                  <a:pt x="5060" y="1558"/>
                  <a:pt x="5060" y="1558"/>
                  <a:pt x="5060" y="1558"/>
                </a:cubicBezTo>
                <a:cubicBezTo>
                  <a:pt x="5060" y="2448"/>
                  <a:pt x="5060" y="2448"/>
                  <a:pt x="5060" y="2448"/>
                </a:cubicBezTo>
                <a:cubicBezTo>
                  <a:pt x="4451" y="2447"/>
                  <a:pt x="4451" y="2447"/>
                  <a:pt x="4451" y="2447"/>
                </a:cubicBezTo>
                <a:cubicBezTo>
                  <a:pt x="4451" y="1218"/>
                  <a:pt x="4451" y="1218"/>
                  <a:pt x="4451" y="1218"/>
                </a:cubicBezTo>
                <a:close/>
                <a:moveTo>
                  <a:pt x="5222" y="1649"/>
                </a:moveTo>
                <a:cubicBezTo>
                  <a:pt x="5406" y="1752"/>
                  <a:pt x="5406" y="1752"/>
                  <a:pt x="5406" y="1752"/>
                </a:cubicBezTo>
                <a:cubicBezTo>
                  <a:pt x="5406" y="2448"/>
                  <a:pt x="5406" y="2448"/>
                  <a:pt x="5406" y="2448"/>
                </a:cubicBezTo>
                <a:cubicBezTo>
                  <a:pt x="5222" y="2448"/>
                  <a:pt x="5222" y="2448"/>
                  <a:pt x="5222" y="2448"/>
                </a:cubicBezTo>
                <a:lnTo>
                  <a:pt x="5222" y="1649"/>
                </a:ln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6" name="KSO_Shape"/>
          <p:cNvSpPr/>
          <p:nvPr userDrawn="1"/>
        </p:nvSpPr>
        <p:spPr bwMode="auto">
          <a:xfrm>
            <a:off x="11096625"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7" name="KSO_Shape"/>
          <p:cNvSpPr/>
          <p:nvPr userDrawn="1"/>
        </p:nvSpPr>
        <p:spPr bwMode="auto">
          <a:xfrm>
            <a:off x="10648111"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8" name="KSO_Shape"/>
          <p:cNvSpPr/>
          <p:nvPr userDrawn="1"/>
        </p:nvSpPr>
        <p:spPr bwMode="auto">
          <a:xfrm>
            <a:off x="10199597"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9" name="KSO_Shape"/>
          <p:cNvSpPr/>
          <p:nvPr userDrawn="1"/>
        </p:nvSpPr>
        <p:spPr bwMode="auto">
          <a:xfrm>
            <a:off x="9751083"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sp>
        <p:nvSpPr>
          <p:cNvPr id="10" name="KSO_Shape"/>
          <p:cNvSpPr/>
          <p:nvPr userDrawn="1"/>
        </p:nvSpPr>
        <p:spPr bwMode="auto">
          <a:xfrm>
            <a:off x="9302569"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sp>
        <p:nvSpPr>
          <p:cNvPr id="11" name="灯片编号占位符 5"/>
          <p:cNvSpPr>
            <a:spLocks noGrp="1"/>
          </p:cNvSpPr>
          <p:nvPr>
            <p:ph type="sldNum" sz="quarter" idx="4"/>
          </p:nvPr>
        </p:nvSpPr>
        <p:spPr>
          <a:xfrm>
            <a:off x="10529888" y="6241745"/>
            <a:ext cx="939240" cy="144787"/>
          </a:xfrm>
          <a:prstGeom prst="rect">
            <a:avLst/>
          </a:prstGeom>
        </p:spPr>
        <p:txBody>
          <a:bodyPr vert="horz" lIns="0" tIns="0" rIns="0" bIns="0" rtlCol="0" anchor="ctr"/>
          <a:lstStyle>
            <a:lvl1pPr algn="r">
              <a:defRPr sz="800" b="1">
                <a:solidFill>
                  <a:schemeClr val="accent1"/>
                </a:solidFill>
              </a:defRPr>
            </a:lvl1pPr>
          </a:lstStyle>
          <a:p>
            <a:r>
              <a:rPr lang="zh-CN" altLang="en-US" dirty="0"/>
              <a:t>第 </a:t>
            </a:r>
            <a:fld id="{75168D04-7926-484C-B90B-2D13ABC6EC67}" type="slidenum">
              <a:rPr lang="zh-CN" altLang="en-US" dirty="0" smtClean="0"/>
              <a:pPr/>
              <a:t>‹#›</a:t>
            </a:fld>
            <a:r>
              <a:rPr lang="zh-CN" altLang="en-US" dirty="0"/>
              <a:t> 页</a:t>
            </a:r>
          </a:p>
        </p:txBody>
      </p:sp>
      <p:sp>
        <p:nvSpPr>
          <p:cNvPr id="12" name="页脚占位符 3"/>
          <p:cNvSpPr>
            <a:spLocks noGrp="1"/>
          </p:cNvSpPr>
          <p:nvPr>
            <p:ph type="ftr" sz="quarter" idx="3"/>
          </p:nvPr>
        </p:nvSpPr>
        <p:spPr>
          <a:xfrm>
            <a:off x="10529888" y="6434735"/>
            <a:ext cx="939240" cy="123111"/>
          </a:xfrm>
          <a:prstGeom prst="rect">
            <a:avLst/>
          </a:prstGeom>
        </p:spPr>
        <p:txBody>
          <a:bodyPr vert="horz" wrap="square" lIns="0" tIns="0" rIns="0" bIns="0" rtlCol="0" anchor="ctr">
            <a:spAutoFit/>
          </a:bodyPr>
          <a:lstStyle>
            <a:lvl1pPr algn="dist">
              <a:defRPr lang="zh-CN" altLang="en-US" sz="800" b="0" dirty="0">
                <a:solidFill>
                  <a:schemeClr val="tx1">
                    <a:lumMod val="50000"/>
                    <a:lumOff val="50000"/>
                  </a:schemeClr>
                </a:solidFill>
                <a:latin typeface="+mn-lt"/>
                <a:ea typeface="+mn-ea"/>
              </a:defRPr>
            </a:lvl1pPr>
          </a:lstStyle>
          <a:p>
            <a:r>
              <a:rPr lang="zh-CN" altLang="en-US"/>
              <a:t>竢实扬华，自强不息</a:t>
            </a:r>
          </a:p>
        </p:txBody>
      </p:sp>
      <p:sp>
        <p:nvSpPr>
          <p:cNvPr id="16" name="文本占位符 16"/>
          <p:cNvSpPr>
            <a:spLocks noGrp="1"/>
          </p:cNvSpPr>
          <p:nvPr>
            <p:ph type="body" sz="quarter" idx="10" hasCustomPrompt="1"/>
          </p:nvPr>
        </p:nvSpPr>
        <p:spPr>
          <a:xfrm>
            <a:off x="1621701" y="739001"/>
            <a:ext cx="3188423" cy="249299"/>
          </a:xfrm>
          <a:noFill/>
        </p:spPr>
        <p:txBody>
          <a:bodyPr wrap="square" lIns="0" tIns="0" rIns="0" bIns="0" rtlCol="0" anchor="b" anchorCtr="0">
            <a:spAutoFit/>
          </a:bodyPr>
          <a:lstStyle>
            <a:lvl1pPr marL="0" indent="0">
              <a:buFontTx/>
              <a:buNone/>
              <a:defRPr lang="zh-CN" altLang="en-US" sz="1800" b="1" dirty="0" smtClean="0">
                <a:solidFill>
                  <a:schemeClr val="accent1"/>
                </a:solidFill>
                <a:latin typeface="+mn-lt"/>
                <a:ea typeface="+mn-ea"/>
                <a:cs typeface="+mn-cs"/>
              </a:defRPr>
            </a:lvl1pPr>
          </a:lstStyle>
          <a:p>
            <a:pPr marL="0" lvl="0" defTabSz="457200"/>
            <a:r>
              <a:rPr lang="zh-CN" altLang="en-US" dirty="0"/>
              <a:t>编辑母版文本样式</a:t>
            </a:r>
          </a:p>
        </p:txBody>
      </p:sp>
      <p:sp>
        <p:nvSpPr>
          <p:cNvPr id="17" name="KSO_Shape"/>
          <p:cNvSpPr/>
          <p:nvPr userDrawn="1"/>
        </p:nvSpPr>
        <p:spPr bwMode="auto">
          <a:xfrm>
            <a:off x="8854055"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cxnSp>
        <p:nvCxnSpPr>
          <p:cNvPr id="18" name="直接连接符 17"/>
          <p:cNvCxnSpPr/>
          <p:nvPr userDrawn="1"/>
        </p:nvCxnSpPr>
        <p:spPr>
          <a:xfrm>
            <a:off x="1400175" y="1004888"/>
            <a:ext cx="7453880"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99">
        <p:fad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sp>
        <p:nvSpPr>
          <p:cNvPr id="4" name="KSO_Shape"/>
          <p:cNvSpPr/>
          <p:nvPr userDrawn="1"/>
        </p:nvSpPr>
        <p:spPr bwMode="auto">
          <a:xfrm>
            <a:off x="695325" y="608012"/>
            <a:ext cx="840652" cy="489268"/>
          </a:xfrm>
          <a:custGeom>
            <a:avLst/>
            <a:gdLst>
              <a:gd name="T0" fmla="*/ 523582 w 5574"/>
              <a:gd name="T1" fmla="*/ 1026353 h 3244"/>
              <a:gd name="T2" fmla="*/ 164730 w 5574"/>
              <a:gd name="T3" fmla="*/ 1048328 h 3244"/>
              <a:gd name="T4" fmla="*/ 0 w 5574"/>
              <a:gd name="T5" fmla="*/ 1009549 h 3244"/>
              <a:gd name="T6" fmla="*/ 319446 w 5574"/>
              <a:gd name="T7" fmla="*/ 836336 h 3244"/>
              <a:gd name="T8" fmla="*/ 613375 w 5574"/>
              <a:gd name="T9" fmla="*/ 882224 h 3244"/>
              <a:gd name="T10" fmla="*/ 764539 w 5574"/>
              <a:gd name="T11" fmla="*/ 841183 h 3244"/>
              <a:gd name="T12" fmla="*/ 1800397 w 5574"/>
              <a:gd name="T13" fmla="*/ 867682 h 3244"/>
              <a:gd name="T14" fmla="*/ 693802 w 5574"/>
              <a:gd name="T15" fmla="*/ 1048005 h 3244"/>
              <a:gd name="T16" fmla="*/ 556850 w 5574"/>
              <a:gd name="T17" fmla="*/ 973032 h 3244"/>
              <a:gd name="T18" fmla="*/ 247094 w 5574"/>
              <a:gd name="T19" fmla="*/ 935545 h 3244"/>
              <a:gd name="T20" fmla="*/ 556850 w 5574"/>
              <a:gd name="T21" fmla="*/ 973032 h 3244"/>
              <a:gd name="T22" fmla="*/ 1014540 w 5574"/>
              <a:gd name="T23" fmla="*/ 156732 h 3244"/>
              <a:gd name="T24" fmla="*/ 1066866 w 5574"/>
              <a:gd name="T25" fmla="*/ 790124 h 3244"/>
              <a:gd name="T26" fmla="*/ 98515 w 5574"/>
              <a:gd name="T27" fmla="*/ 789801 h 3244"/>
              <a:gd name="T28" fmla="*/ 52649 w 5574"/>
              <a:gd name="T29" fmla="*/ 743912 h 3244"/>
              <a:gd name="T30" fmla="*/ 52649 w 5574"/>
              <a:gd name="T31" fmla="*/ 149623 h 3244"/>
              <a:gd name="T32" fmla="*/ 150841 w 5574"/>
              <a:gd name="T33" fmla="*/ 18420 h 3244"/>
              <a:gd name="T34" fmla="*/ 187339 w 5574"/>
              <a:gd name="T35" fmla="*/ 0 h 3244"/>
              <a:gd name="T36" fmla="*/ 734500 w 5574"/>
              <a:gd name="T37" fmla="*/ 0 h 3244"/>
              <a:gd name="T38" fmla="*/ 132107 w 5574"/>
              <a:gd name="T39" fmla="*/ 596228 h 3244"/>
              <a:gd name="T40" fmla="*/ 257753 w 5574"/>
              <a:gd name="T41" fmla="*/ 596228 h 3244"/>
              <a:gd name="T42" fmla="*/ 688311 w 5574"/>
              <a:gd name="T43" fmla="*/ 533536 h 3244"/>
              <a:gd name="T44" fmla="*/ 688311 w 5574"/>
              <a:gd name="T45" fmla="*/ 659244 h 3244"/>
              <a:gd name="T46" fmla="*/ 688311 w 5574"/>
              <a:gd name="T47" fmla="*/ 533536 h 3244"/>
              <a:gd name="T48" fmla="*/ 748066 w 5574"/>
              <a:gd name="T49" fmla="*/ 439819 h 3244"/>
              <a:gd name="T50" fmla="*/ 688311 w 5574"/>
              <a:gd name="T51" fmla="*/ 91777 h 3244"/>
              <a:gd name="T52" fmla="*/ 144381 w 5574"/>
              <a:gd name="T53" fmla="*/ 179676 h 3244"/>
              <a:gd name="T54" fmla="*/ 1106272 w 5574"/>
              <a:gd name="T55" fmla="*/ 207791 h 3244"/>
              <a:gd name="T56" fmla="*/ 1385343 w 5574"/>
              <a:gd name="T57" fmla="*/ 790447 h 3244"/>
              <a:gd name="T58" fmla="*/ 1119515 w 5574"/>
              <a:gd name="T59" fmla="*/ 236876 h 3244"/>
              <a:gd name="T60" fmla="*/ 1115639 w 5574"/>
              <a:gd name="T61" fmla="*/ 223626 h 3244"/>
              <a:gd name="T62" fmla="*/ 1437669 w 5574"/>
              <a:gd name="T63" fmla="*/ 393608 h 3244"/>
              <a:gd name="T64" fmla="*/ 1634375 w 5574"/>
              <a:gd name="T65" fmla="*/ 791093 h 3244"/>
              <a:gd name="T66" fmla="*/ 1437669 w 5574"/>
              <a:gd name="T67" fmla="*/ 393608 h 3244"/>
              <a:gd name="T68" fmla="*/ 1746133 w 5574"/>
              <a:gd name="T69" fmla="*/ 566175 h 3244"/>
              <a:gd name="T70" fmla="*/ 1686701 w 5574"/>
              <a:gd name="T71" fmla="*/ 791093 h 32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574" h="3244">
                <a:moveTo>
                  <a:pt x="1585" y="3235"/>
                </a:moveTo>
                <a:cubicBezTo>
                  <a:pt x="1621" y="3176"/>
                  <a:pt x="1621" y="3176"/>
                  <a:pt x="1621" y="3176"/>
                </a:cubicBezTo>
                <a:cubicBezTo>
                  <a:pt x="560" y="3176"/>
                  <a:pt x="560" y="3176"/>
                  <a:pt x="560" y="3176"/>
                </a:cubicBezTo>
                <a:cubicBezTo>
                  <a:pt x="510" y="3244"/>
                  <a:pt x="510" y="3244"/>
                  <a:pt x="510" y="3244"/>
                </a:cubicBezTo>
                <a:cubicBezTo>
                  <a:pt x="3" y="3244"/>
                  <a:pt x="3" y="3244"/>
                  <a:pt x="3" y="3244"/>
                </a:cubicBezTo>
                <a:cubicBezTo>
                  <a:pt x="0" y="3124"/>
                  <a:pt x="0" y="3124"/>
                  <a:pt x="0" y="3124"/>
                </a:cubicBezTo>
                <a:cubicBezTo>
                  <a:pt x="552" y="2588"/>
                  <a:pt x="552" y="2588"/>
                  <a:pt x="552" y="2588"/>
                </a:cubicBezTo>
                <a:cubicBezTo>
                  <a:pt x="989" y="2588"/>
                  <a:pt x="989" y="2588"/>
                  <a:pt x="989" y="2588"/>
                </a:cubicBezTo>
                <a:cubicBezTo>
                  <a:pt x="886" y="2730"/>
                  <a:pt x="886" y="2730"/>
                  <a:pt x="886" y="2730"/>
                </a:cubicBezTo>
                <a:cubicBezTo>
                  <a:pt x="1899" y="2730"/>
                  <a:pt x="1899" y="2730"/>
                  <a:pt x="1899" y="2730"/>
                </a:cubicBezTo>
                <a:cubicBezTo>
                  <a:pt x="1978" y="2603"/>
                  <a:pt x="1978" y="2603"/>
                  <a:pt x="1978" y="2603"/>
                </a:cubicBezTo>
                <a:cubicBezTo>
                  <a:pt x="2367" y="2603"/>
                  <a:pt x="2367" y="2603"/>
                  <a:pt x="2367" y="2603"/>
                </a:cubicBezTo>
                <a:cubicBezTo>
                  <a:pt x="5574" y="2603"/>
                  <a:pt x="5574" y="2603"/>
                  <a:pt x="5574" y="2603"/>
                </a:cubicBezTo>
                <a:cubicBezTo>
                  <a:pt x="5574" y="2685"/>
                  <a:pt x="5574" y="2685"/>
                  <a:pt x="5574" y="2685"/>
                </a:cubicBezTo>
                <a:cubicBezTo>
                  <a:pt x="2290" y="2828"/>
                  <a:pt x="2290" y="2828"/>
                  <a:pt x="2290" y="2828"/>
                </a:cubicBezTo>
                <a:cubicBezTo>
                  <a:pt x="2148" y="3243"/>
                  <a:pt x="2148" y="3243"/>
                  <a:pt x="2148" y="3243"/>
                </a:cubicBezTo>
                <a:cubicBezTo>
                  <a:pt x="1585" y="3235"/>
                  <a:pt x="1585" y="3235"/>
                  <a:pt x="1585" y="3235"/>
                </a:cubicBezTo>
                <a:close/>
                <a:moveTo>
                  <a:pt x="1724" y="3011"/>
                </a:moveTo>
                <a:cubicBezTo>
                  <a:pt x="1796" y="2895"/>
                  <a:pt x="1796" y="2895"/>
                  <a:pt x="1796" y="2895"/>
                </a:cubicBezTo>
                <a:cubicBezTo>
                  <a:pt x="765" y="2895"/>
                  <a:pt x="765" y="2895"/>
                  <a:pt x="765" y="2895"/>
                </a:cubicBezTo>
                <a:cubicBezTo>
                  <a:pt x="681" y="3011"/>
                  <a:pt x="681" y="3011"/>
                  <a:pt x="681" y="3011"/>
                </a:cubicBezTo>
                <a:cubicBezTo>
                  <a:pt x="1724" y="3011"/>
                  <a:pt x="1724" y="3011"/>
                  <a:pt x="1724" y="3011"/>
                </a:cubicBezTo>
                <a:close/>
                <a:moveTo>
                  <a:pt x="2274" y="0"/>
                </a:moveTo>
                <a:cubicBezTo>
                  <a:pt x="3141" y="485"/>
                  <a:pt x="3141" y="485"/>
                  <a:pt x="3141" y="485"/>
                </a:cubicBezTo>
                <a:cubicBezTo>
                  <a:pt x="3303" y="755"/>
                  <a:pt x="3303" y="755"/>
                  <a:pt x="3303" y="755"/>
                </a:cubicBezTo>
                <a:cubicBezTo>
                  <a:pt x="3303" y="2445"/>
                  <a:pt x="3303" y="2445"/>
                  <a:pt x="3303" y="2445"/>
                </a:cubicBezTo>
                <a:cubicBezTo>
                  <a:pt x="2600" y="2444"/>
                  <a:pt x="2600" y="2444"/>
                  <a:pt x="2600" y="2444"/>
                </a:cubicBezTo>
                <a:cubicBezTo>
                  <a:pt x="2180" y="2444"/>
                  <a:pt x="638" y="2444"/>
                  <a:pt x="305" y="2444"/>
                </a:cubicBezTo>
                <a:cubicBezTo>
                  <a:pt x="163" y="2444"/>
                  <a:pt x="163" y="2444"/>
                  <a:pt x="163" y="2444"/>
                </a:cubicBezTo>
                <a:cubicBezTo>
                  <a:pt x="163" y="2302"/>
                  <a:pt x="163" y="2302"/>
                  <a:pt x="163" y="2302"/>
                </a:cubicBezTo>
                <a:cubicBezTo>
                  <a:pt x="163" y="1569"/>
                  <a:pt x="163" y="1871"/>
                  <a:pt x="163" y="509"/>
                </a:cubicBezTo>
                <a:cubicBezTo>
                  <a:pt x="163" y="463"/>
                  <a:pt x="163" y="463"/>
                  <a:pt x="163" y="463"/>
                </a:cubicBezTo>
                <a:cubicBezTo>
                  <a:pt x="192" y="425"/>
                  <a:pt x="192" y="425"/>
                  <a:pt x="192" y="425"/>
                </a:cubicBezTo>
                <a:cubicBezTo>
                  <a:pt x="467" y="57"/>
                  <a:pt x="467" y="57"/>
                  <a:pt x="467" y="57"/>
                </a:cubicBezTo>
                <a:cubicBezTo>
                  <a:pt x="510" y="0"/>
                  <a:pt x="510" y="0"/>
                  <a:pt x="510" y="0"/>
                </a:cubicBezTo>
                <a:cubicBezTo>
                  <a:pt x="580" y="0"/>
                  <a:pt x="580" y="0"/>
                  <a:pt x="580" y="0"/>
                </a:cubicBezTo>
                <a:cubicBezTo>
                  <a:pt x="2202" y="0"/>
                  <a:pt x="2202" y="0"/>
                  <a:pt x="2202" y="0"/>
                </a:cubicBezTo>
                <a:cubicBezTo>
                  <a:pt x="2274" y="0"/>
                  <a:pt x="2274" y="0"/>
                  <a:pt x="2274" y="0"/>
                </a:cubicBezTo>
                <a:close/>
                <a:moveTo>
                  <a:pt x="604" y="1651"/>
                </a:moveTo>
                <a:cubicBezTo>
                  <a:pt x="496" y="1651"/>
                  <a:pt x="409" y="1738"/>
                  <a:pt x="409" y="1845"/>
                </a:cubicBezTo>
                <a:cubicBezTo>
                  <a:pt x="409" y="1953"/>
                  <a:pt x="496" y="2040"/>
                  <a:pt x="604" y="2040"/>
                </a:cubicBezTo>
                <a:cubicBezTo>
                  <a:pt x="711" y="2040"/>
                  <a:pt x="798" y="1953"/>
                  <a:pt x="798" y="1845"/>
                </a:cubicBezTo>
                <a:cubicBezTo>
                  <a:pt x="798" y="1738"/>
                  <a:pt x="711" y="1651"/>
                  <a:pt x="604" y="1651"/>
                </a:cubicBezTo>
                <a:close/>
                <a:moveTo>
                  <a:pt x="2131" y="1651"/>
                </a:moveTo>
                <a:cubicBezTo>
                  <a:pt x="2024" y="1651"/>
                  <a:pt x="1937" y="1738"/>
                  <a:pt x="1937" y="1845"/>
                </a:cubicBezTo>
                <a:cubicBezTo>
                  <a:pt x="1937" y="1953"/>
                  <a:pt x="2024" y="2040"/>
                  <a:pt x="2131" y="2040"/>
                </a:cubicBezTo>
                <a:cubicBezTo>
                  <a:pt x="2239" y="2040"/>
                  <a:pt x="2326" y="1953"/>
                  <a:pt x="2326" y="1845"/>
                </a:cubicBezTo>
                <a:cubicBezTo>
                  <a:pt x="2326" y="1738"/>
                  <a:pt x="2239" y="1651"/>
                  <a:pt x="2131" y="1651"/>
                </a:cubicBezTo>
                <a:close/>
                <a:moveTo>
                  <a:pt x="447" y="1361"/>
                </a:moveTo>
                <a:cubicBezTo>
                  <a:pt x="2316" y="1361"/>
                  <a:pt x="2316" y="1361"/>
                  <a:pt x="2316" y="1361"/>
                </a:cubicBezTo>
                <a:cubicBezTo>
                  <a:pt x="2316" y="536"/>
                  <a:pt x="2316" y="536"/>
                  <a:pt x="2316" y="536"/>
                </a:cubicBezTo>
                <a:cubicBezTo>
                  <a:pt x="2131" y="284"/>
                  <a:pt x="2131" y="284"/>
                  <a:pt x="2131" y="284"/>
                </a:cubicBezTo>
                <a:cubicBezTo>
                  <a:pt x="650" y="284"/>
                  <a:pt x="650" y="284"/>
                  <a:pt x="650" y="284"/>
                </a:cubicBezTo>
                <a:cubicBezTo>
                  <a:pt x="447" y="556"/>
                  <a:pt x="447" y="556"/>
                  <a:pt x="447" y="556"/>
                </a:cubicBezTo>
                <a:cubicBezTo>
                  <a:pt x="447" y="1361"/>
                  <a:pt x="447" y="1361"/>
                  <a:pt x="447" y="1361"/>
                </a:cubicBezTo>
                <a:close/>
                <a:moveTo>
                  <a:pt x="3425" y="643"/>
                </a:moveTo>
                <a:cubicBezTo>
                  <a:pt x="4289" y="1127"/>
                  <a:pt x="4289" y="1127"/>
                  <a:pt x="4289" y="1127"/>
                </a:cubicBezTo>
                <a:cubicBezTo>
                  <a:pt x="4289" y="2446"/>
                  <a:pt x="4289" y="2446"/>
                  <a:pt x="4289" y="2446"/>
                </a:cubicBezTo>
                <a:cubicBezTo>
                  <a:pt x="3466" y="2445"/>
                  <a:pt x="3466" y="2445"/>
                  <a:pt x="3466" y="2445"/>
                </a:cubicBezTo>
                <a:cubicBezTo>
                  <a:pt x="3466" y="733"/>
                  <a:pt x="3466" y="733"/>
                  <a:pt x="3466" y="733"/>
                </a:cubicBezTo>
                <a:cubicBezTo>
                  <a:pt x="3466" y="712"/>
                  <a:pt x="3466" y="712"/>
                  <a:pt x="3466" y="712"/>
                </a:cubicBezTo>
                <a:cubicBezTo>
                  <a:pt x="3454" y="692"/>
                  <a:pt x="3454" y="692"/>
                  <a:pt x="3454" y="692"/>
                </a:cubicBezTo>
                <a:cubicBezTo>
                  <a:pt x="3425" y="643"/>
                  <a:pt x="3425" y="643"/>
                  <a:pt x="3425" y="643"/>
                </a:cubicBezTo>
                <a:close/>
                <a:moveTo>
                  <a:pt x="4451" y="1218"/>
                </a:moveTo>
                <a:cubicBezTo>
                  <a:pt x="5060" y="1558"/>
                  <a:pt x="5060" y="1558"/>
                  <a:pt x="5060" y="1558"/>
                </a:cubicBezTo>
                <a:cubicBezTo>
                  <a:pt x="5060" y="2448"/>
                  <a:pt x="5060" y="2448"/>
                  <a:pt x="5060" y="2448"/>
                </a:cubicBezTo>
                <a:cubicBezTo>
                  <a:pt x="4451" y="2447"/>
                  <a:pt x="4451" y="2447"/>
                  <a:pt x="4451" y="2447"/>
                </a:cubicBezTo>
                <a:cubicBezTo>
                  <a:pt x="4451" y="1218"/>
                  <a:pt x="4451" y="1218"/>
                  <a:pt x="4451" y="1218"/>
                </a:cubicBezTo>
                <a:close/>
                <a:moveTo>
                  <a:pt x="5222" y="1649"/>
                </a:moveTo>
                <a:cubicBezTo>
                  <a:pt x="5406" y="1752"/>
                  <a:pt x="5406" y="1752"/>
                  <a:pt x="5406" y="1752"/>
                </a:cubicBezTo>
                <a:cubicBezTo>
                  <a:pt x="5406" y="2448"/>
                  <a:pt x="5406" y="2448"/>
                  <a:pt x="5406" y="2448"/>
                </a:cubicBezTo>
                <a:cubicBezTo>
                  <a:pt x="5222" y="2448"/>
                  <a:pt x="5222" y="2448"/>
                  <a:pt x="5222" y="2448"/>
                </a:cubicBezTo>
                <a:lnTo>
                  <a:pt x="5222" y="1649"/>
                </a:ln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6" name="KSO_Shape"/>
          <p:cNvSpPr/>
          <p:nvPr userDrawn="1"/>
        </p:nvSpPr>
        <p:spPr bwMode="auto">
          <a:xfrm>
            <a:off x="11096625"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7" name="KSO_Shape"/>
          <p:cNvSpPr/>
          <p:nvPr userDrawn="1"/>
        </p:nvSpPr>
        <p:spPr bwMode="auto">
          <a:xfrm>
            <a:off x="10648111"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8" name="KSO_Shape"/>
          <p:cNvSpPr/>
          <p:nvPr userDrawn="1"/>
        </p:nvSpPr>
        <p:spPr bwMode="auto">
          <a:xfrm>
            <a:off x="10199597"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sp>
        <p:nvSpPr>
          <p:cNvPr id="9" name="KSO_Shape"/>
          <p:cNvSpPr/>
          <p:nvPr userDrawn="1"/>
        </p:nvSpPr>
        <p:spPr bwMode="auto">
          <a:xfrm>
            <a:off x="9751083"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sp>
        <p:nvSpPr>
          <p:cNvPr id="10" name="KSO_Shape"/>
          <p:cNvSpPr/>
          <p:nvPr userDrawn="1"/>
        </p:nvSpPr>
        <p:spPr bwMode="auto">
          <a:xfrm>
            <a:off x="9302569"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sp>
        <p:nvSpPr>
          <p:cNvPr id="11" name="灯片编号占位符 5"/>
          <p:cNvSpPr>
            <a:spLocks noGrp="1"/>
          </p:cNvSpPr>
          <p:nvPr>
            <p:ph type="sldNum" sz="quarter" idx="4"/>
          </p:nvPr>
        </p:nvSpPr>
        <p:spPr>
          <a:xfrm>
            <a:off x="10529888" y="6241745"/>
            <a:ext cx="939240" cy="144787"/>
          </a:xfrm>
          <a:prstGeom prst="rect">
            <a:avLst/>
          </a:prstGeom>
        </p:spPr>
        <p:txBody>
          <a:bodyPr vert="horz" lIns="0" tIns="0" rIns="0" bIns="0" rtlCol="0" anchor="ctr"/>
          <a:lstStyle>
            <a:lvl1pPr algn="r">
              <a:defRPr sz="800" b="1">
                <a:solidFill>
                  <a:schemeClr val="accent1"/>
                </a:solidFill>
              </a:defRPr>
            </a:lvl1pPr>
          </a:lstStyle>
          <a:p>
            <a:r>
              <a:rPr lang="zh-CN" altLang="en-US" dirty="0"/>
              <a:t>第 </a:t>
            </a:r>
            <a:fld id="{75168D04-7926-484C-B90B-2D13ABC6EC67}" type="slidenum">
              <a:rPr lang="zh-CN" altLang="en-US" dirty="0" smtClean="0"/>
              <a:pPr/>
              <a:t>‹#›</a:t>
            </a:fld>
            <a:r>
              <a:rPr lang="zh-CN" altLang="en-US" dirty="0"/>
              <a:t> 页</a:t>
            </a:r>
          </a:p>
        </p:txBody>
      </p:sp>
      <p:sp>
        <p:nvSpPr>
          <p:cNvPr id="12" name="页脚占位符 3"/>
          <p:cNvSpPr>
            <a:spLocks noGrp="1"/>
          </p:cNvSpPr>
          <p:nvPr>
            <p:ph type="ftr" sz="quarter" idx="3"/>
          </p:nvPr>
        </p:nvSpPr>
        <p:spPr>
          <a:xfrm>
            <a:off x="10529888" y="6434735"/>
            <a:ext cx="939240" cy="123111"/>
          </a:xfrm>
          <a:prstGeom prst="rect">
            <a:avLst/>
          </a:prstGeom>
        </p:spPr>
        <p:txBody>
          <a:bodyPr vert="horz" wrap="square" lIns="0" tIns="0" rIns="0" bIns="0" rtlCol="0" anchor="ctr">
            <a:spAutoFit/>
          </a:bodyPr>
          <a:lstStyle>
            <a:lvl1pPr algn="dist">
              <a:defRPr lang="zh-CN" altLang="en-US" sz="800" b="0" dirty="0">
                <a:solidFill>
                  <a:schemeClr val="tx1">
                    <a:lumMod val="50000"/>
                    <a:lumOff val="50000"/>
                  </a:schemeClr>
                </a:solidFill>
                <a:latin typeface="+mn-lt"/>
                <a:ea typeface="+mn-ea"/>
              </a:defRPr>
            </a:lvl1pPr>
          </a:lstStyle>
          <a:p>
            <a:r>
              <a:rPr lang="zh-CN" altLang="en-US"/>
              <a:t>竢实扬华，自强不息</a:t>
            </a:r>
          </a:p>
        </p:txBody>
      </p:sp>
      <p:sp>
        <p:nvSpPr>
          <p:cNvPr id="16" name="文本占位符 16"/>
          <p:cNvSpPr>
            <a:spLocks noGrp="1"/>
          </p:cNvSpPr>
          <p:nvPr>
            <p:ph type="body" sz="quarter" idx="10" hasCustomPrompt="1"/>
          </p:nvPr>
        </p:nvSpPr>
        <p:spPr>
          <a:xfrm>
            <a:off x="1621701" y="739001"/>
            <a:ext cx="3188423" cy="249299"/>
          </a:xfrm>
          <a:noFill/>
        </p:spPr>
        <p:txBody>
          <a:bodyPr wrap="square" lIns="0" tIns="0" rIns="0" bIns="0" rtlCol="0" anchor="b" anchorCtr="0">
            <a:spAutoFit/>
          </a:bodyPr>
          <a:lstStyle>
            <a:lvl1pPr marL="0" indent="0">
              <a:buFontTx/>
              <a:buNone/>
              <a:defRPr lang="zh-CN" altLang="en-US" sz="1800" b="1" dirty="0" smtClean="0">
                <a:solidFill>
                  <a:schemeClr val="accent1"/>
                </a:solidFill>
                <a:latin typeface="+mn-lt"/>
                <a:ea typeface="+mn-ea"/>
                <a:cs typeface="+mn-cs"/>
              </a:defRPr>
            </a:lvl1pPr>
          </a:lstStyle>
          <a:p>
            <a:pPr marL="0" lvl="0" defTabSz="457200"/>
            <a:r>
              <a:rPr lang="zh-CN" altLang="en-US" dirty="0"/>
              <a:t>编辑母版文本样式</a:t>
            </a:r>
          </a:p>
        </p:txBody>
      </p:sp>
      <p:sp>
        <p:nvSpPr>
          <p:cNvPr id="17" name="KSO_Shape"/>
          <p:cNvSpPr/>
          <p:nvPr userDrawn="1"/>
        </p:nvSpPr>
        <p:spPr bwMode="auto">
          <a:xfrm>
            <a:off x="8854055"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cxnSp>
        <p:nvCxnSpPr>
          <p:cNvPr id="18" name="直接连接符 17"/>
          <p:cNvCxnSpPr/>
          <p:nvPr userDrawn="1"/>
        </p:nvCxnSpPr>
        <p:spPr>
          <a:xfrm>
            <a:off x="1400175" y="1004888"/>
            <a:ext cx="7453880"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99">
        <p:fad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4_自定义版式">
    <p:spTree>
      <p:nvGrpSpPr>
        <p:cNvPr id="1" name=""/>
        <p:cNvGrpSpPr/>
        <p:nvPr/>
      </p:nvGrpSpPr>
      <p:grpSpPr>
        <a:xfrm>
          <a:off x="0" y="0"/>
          <a:ext cx="0" cy="0"/>
          <a:chOff x="0" y="0"/>
          <a:chExt cx="0" cy="0"/>
        </a:xfrm>
      </p:grpSpPr>
      <p:sp>
        <p:nvSpPr>
          <p:cNvPr id="4" name="KSO_Shape"/>
          <p:cNvSpPr/>
          <p:nvPr userDrawn="1"/>
        </p:nvSpPr>
        <p:spPr bwMode="auto">
          <a:xfrm>
            <a:off x="695325" y="608012"/>
            <a:ext cx="840652" cy="489268"/>
          </a:xfrm>
          <a:custGeom>
            <a:avLst/>
            <a:gdLst>
              <a:gd name="T0" fmla="*/ 523582 w 5574"/>
              <a:gd name="T1" fmla="*/ 1026353 h 3244"/>
              <a:gd name="T2" fmla="*/ 164730 w 5574"/>
              <a:gd name="T3" fmla="*/ 1048328 h 3244"/>
              <a:gd name="T4" fmla="*/ 0 w 5574"/>
              <a:gd name="T5" fmla="*/ 1009549 h 3244"/>
              <a:gd name="T6" fmla="*/ 319446 w 5574"/>
              <a:gd name="T7" fmla="*/ 836336 h 3244"/>
              <a:gd name="T8" fmla="*/ 613375 w 5574"/>
              <a:gd name="T9" fmla="*/ 882224 h 3244"/>
              <a:gd name="T10" fmla="*/ 764539 w 5574"/>
              <a:gd name="T11" fmla="*/ 841183 h 3244"/>
              <a:gd name="T12" fmla="*/ 1800397 w 5574"/>
              <a:gd name="T13" fmla="*/ 867682 h 3244"/>
              <a:gd name="T14" fmla="*/ 693802 w 5574"/>
              <a:gd name="T15" fmla="*/ 1048005 h 3244"/>
              <a:gd name="T16" fmla="*/ 556850 w 5574"/>
              <a:gd name="T17" fmla="*/ 973032 h 3244"/>
              <a:gd name="T18" fmla="*/ 247094 w 5574"/>
              <a:gd name="T19" fmla="*/ 935545 h 3244"/>
              <a:gd name="T20" fmla="*/ 556850 w 5574"/>
              <a:gd name="T21" fmla="*/ 973032 h 3244"/>
              <a:gd name="T22" fmla="*/ 1014540 w 5574"/>
              <a:gd name="T23" fmla="*/ 156732 h 3244"/>
              <a:gd name="T24" fmla="*/ 1066866 w 5574"/>
              <a:gd name="T25" fmla="*/ 790124 h 3244"/>
              <a:gd name="T26" fmla="*/ 98515 w 5574"/>
              <a:gd name="T27" fmla="*/ 789801 h 3244"/>
              <a:gd name="T28" fmla="*/ 52649 w 5574"/>
              <a:gd name="T29" fmla="*/ 743912 h 3244"/>
              <a:gd name="T30" fmla="*/ 52649 w 5574"/>
              <a:gd name="T31" fmla="*/ 149623 h 3244"/>
              <a:gd name="T32" fmla="*/ 150841 w 5574"/>
              <a:gd name="T33" fmla="*/ 18420 h 3244"/>
              <a:gd name="T34" fmla="*/ 187339 w 5574"/>
              <a:gd name="T35" fmla="*/ 0 h 3244"/>
              <a:gd name="T36" fmla="*/ 734500 w 5574"/>
              <a:gd name="T37" fmla="*/ 0 h 3244"/>
              <a:gd name="T38" fmla="*/ 132107 w 5574"/>
              <a:gd name="T39" fmla="*/ 596228 h 3244"/>
              <a:gd name="T40" fmla="*/ 257753 w 5574"/>
              <a:gd name="T41" fmla="*/ 596228 h 3244"/>
              <a:gd name="T42" fmla="*/ 688311 w 5574"/>
              <a:gd name="T43" fmla="*/ 533536 h 3244"/>
              <a:gd name="T44" fmla="*/ 688311 w 5574"/>
              <a:gd name="T45" fmla="*/ 659244 h 3244"/>
              <a:gd name="T46" fmla="*/ 688311 w 5574"/>
              <a:gd name="T47" fmla="*/ 533536 h 3244"/>
              <a:gd name="T48" fmla="*/ 748066 w 5574"/>
              <a:gd name="T49" fmla="*/ 439819 h 3244"/>
              <a:gd name="T50" fmla="*/ 688311 w 5574"/>
              <a:gd name="T51" fmla="*/ 91777 h 3244"/>
              <a:gd name="T52" fmla="*/ 144381 w 5574"/>
              <a:gd name="T53" fmla="*/ 179676 h 3244"/>
              <a:gd name="T54" fmla="*/ 1106272 w 5574"/>
              <a:gd name="T55" fmla="*/ 207791 h 3244"/>
              <a:gd name="T56" fmla="*/ 1385343 w 5574"/>
              <a:gd name="T57" fmla="*/ 790447 h 3244"/>
              <a:gd name="T58" fmla="*/ 1119515 w 5574"/>
              <a:gd name="T59" fmla="*/ 236876 h 3244"/>
              <a:gd name="T60" fmla="*/ 1115639 w 5574"/>
              <a:gd name="T61" fmla="*/ 223626 h 3244"/>
              <a:gd name="T62" fmla="*/ 1437669 w 5574"/>
              <a:gd name="T63" fmla="*/ 393608 h 3244"/>
              <a:gd name="T64" fmla="*/ 1634375 w 5574"/>
              <a:gd name="T65" fmla="*/ 791093 h 3244"/>
              <a:gd name="T66" fmla="*/ 1437669 w 5574"/>
              <a:gd name="T67" fmla="*/ 393608 h 3244"/>
              <a:gd name="T68" fmla="*/ 1746133 w 5574"/>
              <a:gd name="T69" fmla="*/ 566175 h 3244"/>
              <a:gd name="T70" fmla="*/ 1686701 w 5574"/>
              <a:gd name="T71" fmla="*/ 791093 h 32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574" h="3244">
                <a:moveTo>
                  <a:pt x="1585" y="3235"/>
                </a:moveTo>
                <a:cubicBezTo>
                  <a:pt x="1621" y="3176"/>
                  <a:pt x="1621" y="3176"/>
                  <a:pt x="1621" y="3176"/>
                </a:cubicBezTo>
                <a:cubicBezTo>
                  <a:pt x="560" y="3176"/>
                  <a:pt x="560" y="3176"/>
                  <a:pt x="560" y="3176"/>
                </a:cubicBezTo>
                <a:cubicBezTo>
                  <a:pt x="510" y="3244"/>
                  <a:pt x="510" y="3244"/>
                  <a:pt x="510" y="3244"/>
                </a:cubicBezTo>
                <a:cubicBezTo>
                  <a:pt x="3" y="3244"/>
                  <a:pt x="3" y="3244"/>
                  <a:pt x="3" y="3244"/>
                </a:cubicBezTo>
                <a:cubicBezTo>
                  <a:pt x="0" y="3124"/>
                  <a:pt x="0" y="3124"/>
                  <a:pt x="0" y="3124"/>
                </a:cubicBezTo>
                <a:cubicBezTo>
                  <a:pt x="552" y="2588"/>
                  <a:pt x="552" y="2588"/>
                  <a:pt x="552" y="2588"/>
                </a:cubicBezTo>
                <a:cubicBezTo>
                  <a:pt x="989" y="2588"/>
                  <a:pt x="989" y="2588"/>
                  <a:pt x="989" y="2588"/>
                </a:cubicBezTo>
                <a:cubicBezTo>
                  <a:pt x="886" y="2730"/>
                  <a:pt x="886" y="2730"/>
                  <a:pt x="886" y="2730"/>
                </a:cubicBezTo>
                <a:cubicBezTo>
                  <a:pt x="1899" y="2730"/>
                  <a:pt x="1899" y="2730"/>
                  <a:pt x="1899" y="2730"/>
                </a:cubicBezTo>
                <a:cubicBezTo>
                  <a:pt x="1978" y="2603"/>
                  <a:pt x="1978" y="2603"/>
                  <a:pt x="1978" y="2603"/>
                </a:cubicBezTo>
                <a:cubicBezTo>
                  <a:pt x="2367" y="2603"/>
                  <a:pt x="2367" y="2603"/>
                  <a:pt x="2367" y="2603"/>
                </a:cubicBezTo>
                <a:cubicBezTo>
                  <a:pt x="5574" y="2603"/>
                  <a:pt x="5574" y="2603"/>
                  <a:pt x="5574" y="2603"/>
                </a:cubicBezTo>
                <a:cubicBezTo>
                  <a:pt x="5574" y="2685"/>
                  <a:pt x="5574" y="2685"/>
                  <a:pt x="5574" y="2685"/>
                </a:cubicBezTo>
                <a:cubicBezTo>
                  <a:pt x="2290" y="2828"/>
                  <a:pt x="2290" y="2828"/>
                  <a:pt x="2290" y="2828"/>
                </a:cubicBezTo>
                <a:cubicBezTo>
                  <a:pt x="2148" y="3243"/>
                  <a:pt x="2148" y="3243"/>
                  <a:pt x="2148" y="3243"/>
                </a:cubicBezTo>
                <a:cubicBezTo>
                  <a:pt x="1585" y="3235"/>
                  <a:pt x="1585" y="3235"/>
                  <a:pt x="1585" y="3235"/>
                </a:cubicBezTo>
                <a:close/>
                <a:moveTo>
                  <a:pt x="1724" y="3011"/>
                </a:moveTo>
                <a:cubicBezTo>
                  <a:pt x="1796" y="2895"/>
                  <a:pt x="1796" y="2895"/>
                  <a:pt x="1796" y="2895"/>
                </a:cubicBezTo>
                <a:cubicBezTo>
                  <a:pt x="765" y="2895"/>
                  <a:pt x="765" y="2895"/>
                  <a:pt x="765" y="2895"/>
                </a:cubicBezTo>
                <a:cubicBezTo>
                  <a:pt x="681" y="3011"/>
                  <a:pt x="681" y="3011"/>
                  <a:pt x="681" y="3011"/>
                </a:cubicBezTo>
                <a:cubicBezTo>
                  <a:pt x="1724" y="3011"/>
                  <a:pt x="1724" y="3011"/>
                  <a:pt x="1724" y="3011"/>
                </a:cubicBezTo>
                <a:close/>
                <a:moveTo>
                  <a:pt x="2274" y="0"/>
                </a:moveTo>
                <a:cubicBezTo>
                  <a:pt x="3141" y="485"/>
                  <a:pt x="3141" y="485"/>
                  <a:pt x="3141" y="485"/>
                </a:cubicBezTo>
                <a:cubicBezTo>
                  <a:pt x="3303" y="755"/>
                  <a:pt x="3303" y="755"/>
                  <a:pt x="3303" y="755"/>
                </a:cubicBezTo>
                <a:cubicBezTo>
                  <a:pt x="3303" y="2445"/>
                  <a:pt x="3303" y="2445"/>
                  <a:pt x="3303" y="2445"/>
                </a:cubicBezTo>
                <a:cubicBezTo>
                  <a:pt x="2600" y="2444"/>
                  <a:pt x="2600" y="2444"/>
                  <a:pt x="2600" y="2444"/>
                </a:cubicBezTo>
                <a:cubicBezTo>
                  <a:pt x="2180" y="2444"/>
                  <a:pt x="638" y="2444"/>
                  <a:pt x="305" y="2444"/>
                </a:cubicBezTo>
                <a:cubicBezTo>
                  <a:pt x="163" y="2444"/>
                  <a:pt x="163" y="2444"/>
                  <a:pt x="163" y="2444"/>
                </a:cubicBezTo>
                <a:cubicBezTo>
                  <a:pt x="163" y="2302"/>
                  <a:pt x="163" y="2302"/>
                  <a:pt x="163" y="2302"/>
                </a:cubicBezTo>
                <a:cubicBezTo>
                  <a:pt x="163" y="1569"/>
                  <a:pt x="163" y="1871"/>
                  <a:pt x="163" y="509"/>
                </a:cubicBezTo>
                <a:cubicBezTo>
                  <a:pt x="163" y="463"/>
                  <a:pt x="163" y="463"/>
                  <a:pt x="163" y="463"/>
                </a:cubicBezTo>
                <a:cubicBezTo>
                  <a:pt x="192" y="425"/>
                  <a:pt x="192" y="425"/>
                  <a:pt x="192" y="425"/>
                </a:cubicBezTo>
                <a:cubicBezTo>
                  <a:pt x="467" y="57"/>
                  <a:pt x="467" y="57"/>
                  <a:pt x="467" y="57"/>
                </a:cubicBezTo>
                <a:cubicBezTo>
                  <a:pt x="510" y="0"/>
                  <a:pt x="510" y="0"/>
                  <a:pt x="510" y="0"/>
                </a:cubicBezTo>
                <a:cubicBezTo>
                  <a:pt x="580" y="0"/>
                  <a:pt x="580" y="0"/>
                  <a:pt x="580" y="0"/>
                </a:cubicBezTo>
                <a:cubicBezTo>
                  <a:pt x="2202" y="0"/>
                  <a:pt x="2202" y="0"/>
                  <a:pt x="2202" y="0"/>
                </a:cubicBezTo>
                <a:cubicBezTo>
                  <a:pt x="2274" y="0"/>
                  <a:pt x="2274" y="0"/>
                  <a:pt x="2274" y="0"/>
                </a:cubicBezTo>
                <a:close/>
                <a:moveTo>
                  <a:pt x="604" y="1651"/>
                </a:moveTo>
                <a:cubicBezTo>
                  <a:pt x="496" y="1651"/>
                  <a:pt x="409" y="1738"/>
                  <a:pt x="409" y="1845"/>
                </a:cubicBezTo>
                <a:cubicBezTo>
                  <a:pt x="409" y="1953"/>
                  <a:pt x="496" y="2040"/>
                  <a:pt x="604" y="2040"/>
                </a:cubicBezTo>
                <a:cubicBezTo>
                  <a:pt x="711" y="2040"/>
                  <a:pt x="798" y="1953"/>
                  <a:pt x="798" y="1845"/>
                </a:cubicBezTo>
                <a:cubicBezTo>
                  <a:pt x="798" y="1738"/>
                  <a:pt x="711" y="1651"/>
                  <a:pt x="604" y="1651"/>
                </a:cubicBezTo>
                <a:close/>
                <a:moveTo>
                  <a:pt x="2131" y="1651"/>
                </a:moveTo>
                <a:cubicBezTo>
                  <a:pt x="2024" y="1651"/>
                  <a:pt x="1937" y="1738"/>
                  <a:pt x="1937" y="1845"/>
                </a:cubicBezTo>
                <a:cubicBezTo>
                  <a:pt x="1937" y="1953"/>
                  <a:pt x="2024" y="2040"/>
                  <a:pt x="2131" y="2040"/>
                </a:cubicBezTo>
                <a:cubicBezTo>
                  <a:pt x="2239" y="2040"/>
                  <a:pt x="2326" y="1953"/>
                  <a:pt x="2326" y="1845"/>
                </a:cubicBezTo>
                <a:cubicBezTo>
                  <a:pt x="2326" y="1738"/>
                  <a:pt x="2239" y="1651"/>
                  <a:pt x="2131" y="1651"/>
                </a:cubicBezTo>
                <a:close/>
                <a:moveTo>
                  <a:pt x="447" y="1361"/>
                </a:moveTo>
                <a:cubicBezTo>
                  <a:pt x="2316" y="1361"/>
                  <a:pt x="2316" y="1361"/>
                  <a:pt x="2316" y="1361"/>
                </a:cubicBezTo>
                <a:cubicBezTo>
                  <a:pt x="2316" y="536"/>
                  <a:pt x="2316" y="536"/>
                  <a:pt x="2316" y="536"/>
                </a:cubicBezTo>
                <a:cubicBezTo>
                  <a:pt x="2131" y="284"/>
                  <a:pt x="2131" y="284"/>
                  <a:pt x="2131" y="284"/>
                </a:cubicBezTo>
                <a:cubicBezTo>
                  <a:pt x="650" y="284"/>
                  <a:pt x="650" y="284"/>
                  <a:pt x="650" y="284"/>
                </a:cubicBezTo>
                <a:cubicBezTo>
                  <a:pt x="447" y="556"/>
                  <a:pt x="447" y="556"/>
                  <a:pt x="447" y="556"/>
                </a:cubicBezTo>
                <a:cubicBezTo>
                  <a:pt x="447" y="1361"/>
                  <a:pt x="447" y="1361"/>
                  <a:pt x="447" y="1361"/>
                </a:cubicBezTo>
                <a:close/>
                <a:moveTo>
                  <a:pt x="3425" y="643"/>
                </a:moveTo>
                <a:cubicBezTo>
                  <a:pt x="4289" y="1127"/>
                  <a:pt x="4289" y="1127"/>
                  <a:pt x="4289" y="1127"/>
                </a:cubicBezTo>
                <a:cubicBezTo>
                  <a:pt x="4289" y="2446"/>
                  <a:pt x="4289" y="2446"/>
                  <a:pt x="4289" y="2446"/>
                </a:cubicBezTo>
                <a:cubicBezTo>
                  <a:pt x="3466" y="2445"/>
                  <a:pt x="3466" y="2445"/>
                  <a:pt x="3466" y="2445"/>
                </a:cubicBezTo>
                <a:cubicBezTo>
                  <a:pt x="3466" y="733"/>
                  <a:pt x="3466" y="733"/>
                  <a:pt x="3466" y="733"/>
                </a:cubicBezTo>
                <a:cubicBezTo>
                  <a:pt x="3466" y="712"/>
                  <a:pt x="3466" y="712"/>
                  <a:pt x="3466" y="712"/>
                </a:cubicBezTo>
                <a:cubicBezTo>
                  <a:pt x="3454" y="692"/>
                  <a:pt x="3454" y="692"/>
                  <a:pt x="3454" y="692"/>
                </a:cubicBezTo>
                <a:cubicBezTo>
                  <a:pt x="3425" y="643"/>
                  <a:pt x="3425" y="643"/>
                  <a:pt x="3425" y="643"/>
                </a:cubicBezTo>
                <a:close/>
                <a:moveTo>
                  <a:pt x="4451" y="1218"/>
                </a:moveTo>
                <a:cubicBezTo>
                  <a:pt x="5060" y="1558"/>
                  <a:pt x="5060" y="1558"/>
                  <a:pt x="5060" y="1558"/>
                </a:cubicBezTo>
                <a:cubicBezTo>
                  <a:pt x="5060" y="2448"/>
                  <a:pt x="5060" y="2448"/>
                  <a:pt x="5060" y="2448"/>
                </a:cubicBezTo>
                <a:cubicBezTo>
                  <a:pt x="4451" y="2447"/>
                  <a:pt x="4451" y="2447"/>
                  <a:pt x="4451" y="2447"/>
                </a:cubicBezTo>
                <a:cubicBezTo>
                  <a:pt x="4451" y="1218"/>
                  <a:pt x="4451" y="1218"/>
                  <a:pt x="4451" y="1218"/>
                </a:cubicBezTo>
                <a:close/>
                <a:moveTo>
                  <a:pt x="5222" y="1649"/>
                </a:moveTo>
                <a:cubicBezTo>
                  <a:pt x="5406" y="1752"/>
                  <a:pt x="5406" y="1752"/>
                  <a:pt x="5406" y="1752"/>
                </a:cubicBezTo>
                <a:cubicBezTo>
                  <a:pt x="5406" y="2448"/>
                  <a:pt x="5406" y="2448"/>
                  <a:pt x="5406" y="2448"/>
                </a:cubicBezTo>
                <a:cubicBezTo>
                  <a:pt x="5222" y="2448"/>
                  <a:pt x="5222" y="2448"/>
                  <a:pt x="5222" y="2448"/>
                </a:cubicBezTo>
                <a:lnTo>
                  <a:pt x="5222" y="1649"/>
                </a:ln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6" name="KSO_Shape"/>
          <p:cNvSpPr/>
          <p:nvPr userDrawn="1"/>
        </p:nvSpPr>
        <p:spPr bwMode="auto">
          <a:xfrm>
            <a:off x="11096625"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7" name="KSO_Shape"/>
          <p:cNvSpPr/>
          <p:nvPr userDrawn="1"/>
        </p:nvSpPr>
        <p:spPr bwMode="auto">
          <a:xfrm>
            <a:off x="10648111"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sp>
        <p:nvSpPr>
          <p:cNvPr id="8" name="KSO_Shape"/>
          <p:cNvSpPr/>
          <p:nvPr userDrawn="1"/>
        </p:nvSpPr>
        <p:spPr bwMode="auto">
          <a:xfrm>
            <a:off x="10199597"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sp>
        <p:nvSpPr>
          <p:cNvPr id="9" name="KSO_Shape"/>
          <p:cNvSpPr/>
          <p:nvPr userDrawn="1"/>
        </p:nvSpPr>
        <p:spPr bwMode="auto">
          <a:xfrm>
            <a:off x="9751083"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sp>
        <p:nvSpPr>
          <p:cNvPr id="10" name="KSO_Shape"/>
          <p:cNvSpPr/>
          <p:nvPr userDrawn="1"/>
        </p:nvSpPr>
        <p:spPr bwMode="auto">
          <a:xfrm>
            <a:off x="9302569"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sp>
        <p:nvSpPr>
          <p:cNvPr id="11" name="灯片编号占位符 5"/>
          <p:cNvSpPr>
            <a:spLocks noGrp="1"/>
          </p:cNvSpPr>
          <p:nvPr>
            <p:ph type="sldNum" sz="quarter" idx="4"/>
          </p:nvPr>
        </p:nvSpPr>
        <p:spPr>
          <a:xfrm>
            <a:off x="10529888" y="6241745"/>
            <a:ext cx="939240" cy="144787"/>
          </a:xfrm>
          <a:prstGeom prst="rect">
            <a:avLst/>
          </a:prstGeom>
        </p:spPr>
        <p:txBody>
          <a:bodyPr vert="horz" lIns="0" tIns="0" rIns="0" bIns="0" rtlCol="0" anchor="ctr"/>
          <a:lstStyle>
            <a:lvl1pPr algn="r">
              <a:defRPr sz="800" b="1">
                <a:solidFill>
                  <a:schemeClr val="accent1"/>
                </a:solidFill>
              </a:defRPr>
            </a:lvl1pPr>
          </a:lstStyle>
          <a:p>
            <a:r>
              <a:rPr lang="zh-CN" altLang="en-US" dirty="0"/>
              <a:t>第 </a:t>
            </a:r>
            <a:fld id="{75168D04-7926-484C-B90B-2D13ABC6EC67}" type="slidenum">
              <a:rPr lang="zh-CN" altLang="en-US" dirty="0" smtClean="0"/>
              <a:pPr/>
              <a:t>‹#›</a:t>
            </a:fld>
            <a:r>
              <a:rPr lang="zh-CN" altLang="en-US" dirty="0"/>
              <a:t> 页</a:t>
            </a:r>
          </a:p>
        </p:txBody>
      </p:sp>
      <p:sp>
        <p:nvSpPr>
          <p:cNvPr id="12" name="页脚占位符 3"/>
          <p:cNvSpPr>
            <a:spLocks noGrp="1"/>
          </p:cNvSpPr>
          <p:nvPr>
            <p:ph type="ftr" sz="quarter" idx="3"/>
          </p:nvPr>
        </p:nvSpPr>
        <p:spPr>
          <a:xfrm>
            <a:off x="10529888" y="6434735"/>
            <a:ext cx="939240" cy="123111"/>
          </a:xfrm>
          <a:prstGeom prst="rect">
            <a:avLst/>
          </a:prstGeom>
        </p:spPr>
        <p:txBody>
          <a:bodyPr vert="horz" wrap="square" lIns="0" tIns="0" rIns="0" bIns="0" rtlCol="0" anchor="ctr">
            <a:spAutoFit/>
          </a:bodyPr>
          <a:lstStyle>
            <a:lvl1pPr algn="dist">
              <a:defRPr lang="zh-CN" altLang="en-US" sz="800" b="0" dirty="0">
                <a:solidFill>
                  <a:schemeClr val="tx1">
                    <a:lumMod val="50000"/>
                    <a:lumOff val="50000"/>
                  </a:schemeClr>
                </a:solidFill>
                <a:latin typeface="+mn-lt"/>
                <a:ea typeface="+mn-ea"/>
              </a:defRPr>
            </a:lvl1pPr>
          </a:lstStyle>
          <a:p>
            <a:r>
              <a:rPr lang="zh-CN" altLang="en-US"/>
              <a:t>竢实扬华，自强不息</a:t>
            </a:r>
          </a:p>
        </p:txBody>
      </p:sp>
      <p:sp>
        <p:nvSpPr>
          <p:cNvPr id="16" name="文本占位符 16"/>
          <p:cNvSpPr>
            <a:spLocks noGrp="1"/>
          </p:cNvSpPr>
          <p:nvPr>
            <p:ph type="body" sz="quarter" idx="10" hasCustomPrompt="1"/>
          </p:nvPr>
        </p:nvSpPr>
        <p:spPr>
          <a:xfrm>
            <a:off x="1621701" y="739001"/>
            <a:ext cx="3188423" cy="249299"/>
          </a:xfrm>
          <a:noFill/>
        </p:spPr>
        <p:txBody>
          <a:bodyPr wrap="square" lIns="0" tIns="0" rIns="0" bIns="0" rtlCol="0" anchor="b" anchorCtr="0">
            <a:spAutoFit/>
          </a:bodyPr>
          <a:lstStyle>
            <a:lvl1pPr marL="0" indent="0">
              <a:buFontTx/>
              <a:buNone/>
              <a:defRPr lang="zh-CN" altLang="en-US" sz="1800" b="1" dirty="0" smtClean="0">
                <a:solidFill>
                  <a:schemeClr val="accent1"/>
                </a:solidFill>
                <a:latin typeface="+mn-lt"/>
                <a:ea typeface="+mn-ea"/>
                <a:cs typeface="+mn-cs"/>
              </a:defRPr>
            </a:lvl1pPr>
          </a:lstStyle>
          <a:p>
            <a:pPr marL="0" lvl="0" defTabSz="457200"/>
            <a:r>
              <a:rPr lang="zh-CN" altLang="en-US" dirty="0"/>
              <a:t>编辑母版文本样式</a:t>
            </a:r>
          </a:p>
        </p:txBody>
      </p:sp>
      <p:sp>
        <p:nvSpPr>
          <p:cNvPr id="17" name="KSO_Shape"/>
          <p:cNvSpPr/>
          <p:nvPr userDrawn="1"/>
        </p:nvSpPr>
        <p:spPr bwMode="auto">
          <a:xfrm>
            <a:off x="8854055"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cxnSp>
        <p:nvCxnSpPr>
          <p:cNvPr id="18" name="直接连接符 17"/>
          <p:cNvCxnSpPr/>
          <p:nvPr userDrawn="1"/>
        </p:nvCxnSpPr>
        <p:spPr>
          <a:xfrm>
            <a:off x="1400175" y="1004888"/>
            <a:ext cx="7453880"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99">
        <p:fad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5_自定义版式">
    <p:spTree>
      <p:nvGrpSpPr>
        <p:cNvPr id="1" name=""/>
        <p:cNvGrpSpPr/>
        <p:nvPr/>
      </p:nvGrpSpPr>
      <p:grpSpPr>
        <a:xfrm>
          <a:off x="0" y="0"/>
          <a:ext cx="0" cy="0"/>
          <a:chOff x="0" y="0"/>
          <a:chExt cx="0" cy="0"/>
        </a:xfrm>
      </p:grpSpPr>
      <p:sp>
        <p:nvSpPr>
          <p:cNvPr id="4" name="KSO_Shape"/>
          <p:cNvSpPr/>
          <p:nvPr userDrawn="1"/>
        </p:nvSpPr>
        <p:spPr bwMode="auto">
          <a:xfrm>
            <a:off x="695325" y="608012"/>
            <a:ext cx="840652" cy="489268"/>
          </a:xfrm>
          <a:custGeom>
            <a:avLst/>
            <a:gdLst>
              <a:gd name="T0" fmla="*/ 523582 w 5574"/>
              <a:gd name="T1" fmla="*/ 1026353 h 3244"/>
              <a:gd name="T2" fmla="*/ 164730 w 5574"/>
              <a:gd name="T3" fmla="*/ 1048328 h 3244"/>
              <a:gd name="T4" fmla="*/ 0 w 5574"/>
              <a:gd name="T5" fmla="*/ 1009549 h 3244"/>
              <a:gd name="T6" fmla="*/ 319446 w 5574"/>
              <a:gd name="T7" fmla="*/ 836336 h 3244"/>
              <a:gd name="T8" fmla="*/ 613375 w 5574"/>
              <a:gd name="T9" fmla="*/ 882224 h 3244"/>
              <a:gd name="T10" fmla="*/ 764539 w 5574"/>
              <a:gd name="T11" fmla="*/ 841183 h 3244"/>
              <a:gd name="T12" fmla="*/ 1800397 w 5574"/>
              <a:gd name="T13" fmla="*/ 867682 h 3244"/>
              <a:gd name="T14" fmla="*/ 693802 w 5574"/>
              <a:gd name="T15" fmla="*/ 1048005 h 3244"/>
              <a:gd name="T16" fmla="*/ 556850 w 5574"/>
              <a:gd name="T17" fmla="*/ 973032 h 3244"/>
              <a:gd name="T18" fmla="*/ 247094 w 5574"/>
              <a:gd name="T19" fmla="*/ 935545 h 3244"/>
              <a:gd name="T20" fmla="*/ 556850 w 5574"/>
              <a:gd name="T21" fmla="*/ 973032 h 3244"/>
              <a:gd name="T22" fmla="*/ 1014540 w 5574"/>
              <a:gd name="T23" fmla="*/ 156732 h 3244"/>
              <a:gd name="T24" fmla="*/ 1066866 w 5574"/>
              <a:gd name="T25" fmla="*/ 790124 h 3244"/>
              <a:gd name="T26" fmla="*/ 98515 w 5574"/>
              <a:gd name="T27" fmla="*/ 789801 h 3244"/>
              <a:gd name="T28" fmla="*/ 52649 w 5574"/>
              <a:gd name="T29" fmla="*/ 743912 h 3244"/>
              <a:gd name="T30" fmla="*/ 52649 w 5574"/>
              <a:gd name="T31" fmla="*/ 149623 h 3244"/>
              <a:gd name="T32" fmla="*/ 150841 w 5574"/>
              <a:gd name="T33" fmla="*/ 18420 h 3244"/>
              <a:gd name="T34" fmla="*/ 187339 w 5574"/>
              <a:gd name="T35" fmla="*/ 0 h 3244"/>
              <a:gd name="T36" fmla="*/ 734500 w 5574"/>
              <a:gd name="T37" fmla="*/ 0 h 3244"/>
              <a:gd name="T38" fmla="*/ 132107 w 5574"/>
              <a:gd name="T39" fmla="*/ 596228 h 3244"/>
              <a:gd name="T40" fmla="*/ 257753 w 5574"/>
              <a:gd name="T41" fmla="*/ 596228 h 3244"/>
              <a:gd name="T42" fmla="*/ 688311 w 5574"/>
              <a:gd name="T43" fmla="*/ 533536 h 3244"/>
              <a:gd name="T44" fmla="*/ 688311 w 5574"/>
              <a:gd name="T45" fmla="*/ 659244 h 3244"/>
              <a:gd name="T46" fmla="*/ 688311 w 5574"/>
              <a:gd name="T47" fmla="*/ 533536 h 3244"/>
              <a:gd name="T48" fmla="*/ 748066 w 5574"/>
              <a:gd name="T49" fmla="*/ 439819 h 3244"/>
              <a:gd name="T50" fmla="*/ 688311 w 5574"/>
              <a:gd name="T51" fmla="*/ 91777 h 3244"/>
              <a:gd name="T52" fmla="*/ 144381 w 5574"/>
              <a:gd name="T53" fmla="*/ 179676 h 3244"/>
              <a:gd name="T54" fmla="*/ 1106272 w 5574"/>
              <a:gd name="T55" fmla="*/ 207791 h 3244"/>
              <a:gd name="T56" fmla="*/ 1385343 w 5574"/>
              <a:gd name="T57" fmla="*/ 790447 h 3244"/>
              <a:gd name="T58" fmla="*/ 1119515 w 5574"/>
              <a:gd name="T59" fmla="*/ 236876 h 3244"/>
              <a:gd name="T60" fmla="*/ 1115639 w 5574"/>
              <a:gd name="T61" fmla="*/ 223626 h 3244"/>
              <a:gd name="T62" fmla="*/ 1437669 w 5574"/>
              <a:gd name="T63" fmla="*/ 393608 h 3244"/>
              <a:gd name="T64" fmla="*/ 1634375 w 5574"/>
              <a:gd name="T65" fmla="*/ 791093 h 3244"/>
              <a:gd name="T66" fmla="*/ 1437669 w 5574"/>
              <a:gd name="T67" fmla="*/ 393608 h 3244"/>
              <a:gd name="T68" fmla="*/ 1746133 w 5574"/>
              <a:gd name="T69" fmla="*/ 566175 h 3244"/>
              <a:gd name="T70" fmla="*/ 1686701 w 5574"/>
              <a:gd name="T71" fmla="*/ 791093 h 32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574" h="3244">
                <a:moveTo>
                  <a:pt x="1585" y="3235"/>
                </a:moveTo>
                <a:cubicBezTo>
                  <a:pt x="1621" y="3176"/>
                  <a:pt x="1621" y="3176"/>
                  <a:pt x="1621" y="3176"/>
                </a:cubicBezTo>
                <a:cubicBezTo>
                  <a:pt x="560" y="3176"/>
                  <a:pt x="560" y="3176"/>
                  <a:pt x="560" y="3176"/>
                </a:cubicBezTo>
                <a:cubicBezTo>
                  <a:pt x="510" y="3244"/>
                  <a:pt x="510" y="3244"/>
                  <a:pt x="510" y="3244"/>
                </a:cubicBezTo>
                <a:cubicBezTo>
                  <a:pt x="3" y="3244"/>
                  <a:pt x="3" y="3244"/>
                  <a:pt x="3" y="3244"/>
                </a:cubicBezTo>
                <a:cubicBezTo>
                  <a:pt x="0" y="3124"/>
                  <a:pt x="0" y="3124"/>
                  <a:pt x="0" y="3124"/>
                </a:cubicBezTo>
                <a:cubicBezTo>
                  <a:pt x="552" y="2588"/>
                  <a:pt x="552" y="2588"/>
                  <a:pt x="552" y="2588"/>
                </a:cubicBezTo>
                <a:cubicBezTo>
                  <a:pt x="989" y="2588"/>
                  <a:pt x="989" y="2588"/>
                  <a:pt x="989" y="2588"/>
                </a:cubicBezTo>
                <a:cubicBezTo>
                  <a:pt x="886" y="2730"/>
                  <a:pt x="886" y="2730"/>
                  <a:pt x="886" y="2730"/>
                </a:cubicBezTo>
                <a:cubicBezTo>
                  <a:pt x="1899" y="2730"/>
                  <a:pt x="1899" y="2730"/>
                  <a:pt x="1899" y="2730"/>
                </a:cubicBezTo>
                <a:cubicBezTo>
                  <a:pt x="1978" y="2603"/>
                  <a:pt x="1978" y="2603"/>
                  <a:pt x="1978" y="2603"/>
                </a:cubicBezTo>
                <a:cubicBezTo>
                  <a:pt x="2367" y="2603"/>
                  <a:pt x="2367" y="2603"/>
                  <a:pt x="2367" y="2603"/>
                </a:cubicBezTo>
                <a:cubicBezTo>
                  <a:pt x="5574" y="2603"/>
                  <a:pt x="5574" y="2603"/>
                  <a:pt x="5574" y="2603"/>
                </a:cubicBezTo>
                <a:cubicBezTo>
                  <a:pt x="5574" y="2685"/>
                  <a:pt x="5574" y="2685"/>
                  <a:pt x="5574" y="2685"/>
                </a:cubicBezTo>
                <a:cubicBezTo>
                  <a:pt x="2290" y="2828"/>
                  <a:pt x="2290" y="2828"/>
                  <a:pt x="2290" y="2828"/>
                </a:cubicBezTo>
                <a:cubicBezTo>
                  <a:pt x="2148" y="3243"/>
                  <a:pt x="2148" y="3243"/>
                  <a:pt x="2148" y="3243"/>
                </a:cubicBezTo>
                <a:cubicBezTo>
                  <a:pt x="1585" y="3235"/>
                  <a:pt x="1585" y="3235"/>
                  <a:pt x="1585" y="3235"/>
                </a:cubicBezTo>
                <a:close/>
                <a:moveTo>
                  <a:pt x="1724" y="3011"/>
                </a:moveTo>
                <a:cubicBezTo>
                  <a:pt x="1796" y="2895"/>
                  <a:pt x="1796" y="2895"/>
                  <a:pt x="1796" y="2895"/>
                </a:cubicBezTo>
                <a:cubicBezTo>
                  <a:pt x="765" y="2895"/>
                  <a:pt x="765" y="2895"/>
                  <a:pt x="765" y="2895"/>
                </a:cubicBezTo>
                <a:cubicBezTo>
                  <a:pt x="681" y="3011"/>
                  <a:pt x="681" y="3011"/>
                  <a:pt x="681" y="3011"/>
                </a:cubicBezTo>
                <a:cubicBezTo>
                  <a:pt x="1724" y="3011"/>
                  <a:pt x="1724" y="3011"/>
                  <a:pt x="1724" y="3011"/>
                </a:cubicBezTo>
                <a:close/>
                <a:moveTo>
                  <a:pt x="2274" y="0"/>
                </a:moveTo>
                <a:cubicBezTo>
                  <a:pt x="3141" y="485"/>
                  <a:pt x="3141" y="485"/>
                  <a:pt x="3141" y="485"/>
                </a:cubicBezTo>
                <a:cubicBezTo>
                  <a:pt x="3303" y="755"/>
                  <a:pt x="3303" y="755"/>
                  <a:pt x="3303" y="755"/>
                </a:cubicBezTo>
                <a:cubicBezTo>
                  <a:pt x="3303" y="2445"/>
                  <a:pt x="3303" y="2445"/>
                  <a:pt x="3303" y="2445"/>
                </a:cubicBezTo>
                <a:cubicBezTo>
                  <a:pt x="2600" y="2444"/>
                  <a:pt x="2600" y="2444"/>
                  <a:pt x="2600" y="2444"/>
                </a:cubicBezTo>
                <a:cubicBezTo>
                  <a:pt x="2180" y="2444"/>
                  <a:pt x="638" y="2444"/>
                  <a:pt x="305" y="2444"/>
                </a:cubicBezTo>
                <a:cubicBezTo>
                  <a:pt x="163" y="2444"/>
                  <a:pt x="163" y="2444"/>
                  <a:pt x="163" y="2444"/>
                </a:cubicBezTo>
                <a:cubicBezTo>
                  <a:pt x="163" y="2302"/>
                  <a:pt x="163" y="2302"/>
                  <a:pt x="163" y="2302"/>
                </a:cubicBezTo>
                <a:cubicBezTo>
                  <a:pt x="163" y="1569"/>
                  <a:pt x="163" y="1871"/>
                  <a:pt x="163" y="509"/>
                </a:cubicBezTo>
                <a:cubicBezTo>
                  <a:pt x="163" y="463"/>
                  <a:pt x="163" y="463"/>
                  <a:pt x="163" y="463"/>
                </a:cubicBezTo>
                <a:cubicBezTo>
                  <a:pt x="192" y="425"/>
                  <a:pt x="192" y="425"/>
                  <a:pt x="192" y="425"/>
                </a:cubicBezTo>
                <a:cubicBezTo>
                  <a:pt x="467" y="57"/>
                  <a:pt x="467" y="57"/>
                  <a:pt x="467" y="57"/>
                </a:cubicBezTo>
                <a:cubicBezTo>
                  <a:pt x="510" y="0"/>
                  <a:pt x="510" y="0"/>
                  <a:pt x="510" y="0"/>
                </a:cubicBezTo>
                <a:cubicBezTo>
                  <a:pt x="580" y="0"/>
                  <a:pt x="580" y="0"/>
                  <a:pt x="580" y="0"/>
                </a:cubicBezTo>
                <a:cubicBezTo>
                  <a:pt x="2202" y="0"/>
                  <a:pt x="2202" y="0"/>
                  <a:pt x="2202" y="0"/>
                </a:cubicBezTo>
                <a:cubicBezTo>
                  <a:pt x="2274" y="0"/>
                  <a:pt x="2274" y="0"/>
                  <a:pt x="2274" y="0"/>
                </a:cubicBezTo>
                <a:close/>
                <a:moveTo>
                  <a:pt x="604" y="1651"/>
                </a:moveTo>
                <a:cubicBezTo>
                  <a:pt x="496" y="1651"/>
                  <a:pt x="409" y="1738"/>
                  <a:pt x="409" y="1845"/>
                </a:cubicBezTo>
                <a:cubicBezTo>
                  <a:pt x="409" y="1953"/>
                  <a:pt x="496" y="2040"/>
                  <a:pt x="604" y="2040"/>
                </a:cubicBezTo>
                <a:cubicBezTo>
                  <a:pt x="711" y="2040"/>
                  <a:pt x="798" y="1953"/>
                  <a:pt x="798" y="1845"/>
                </a:cubicBezTo>
                <a:cubicBezTo>
                  <a:pt x="798" y="1738"/>
                  <a:pt x="711" y="1651"/>
                  <a:pt x="604" y="1651"/>
                </a:cubicBezTo>
                <a:close/>
                <a:moveTo>
                  <a:pt x="2131" y="1651"/>
                </a:moveTo>
                <a:cubicBezTo>
                  <a:pt x="2024" y="1651"/>
                  <a:pt x="1937" y="1738"/>
                  <a:pt x="1937" y="1845"/>
                </a:cubicBezTo>
                <a:cubicBezTo>
                  <a:pt x="1937" y="1953"/>
                  <a:pt x="2024" y="2040"/>
                  <a:pt x="2131" y="2040"/>
                </a:cubicBezTo>
                <a:cubicBezTo>
                  <a:pt x="2239" y="2040"/>
                  <a:pt x="2326" y="1953"/>
                  <a:pt x="2326" y="1845"/>
                </a:cubicBezTo>
                <a:cubicBezTo>
                  <a:pt x="2326" y="1738"/>
                  <a:pt x="2239" y="1651"/>
                  <a:pt x="2131" y="1651"/>
                </a:cubicBezTo>
                <a:close/>
                <a:moveTo>
                  <a:pt x="447" y="1361"/>
                </a:moveTo>
                <a:cubicBezTo>
                  <a:pt x="2316" y="1361"/>
                  <a:pt x="2316" y="1361"/>
                  <a:pt x="2316" y="1361"/>
                </a:cubicBezTo>
                <a:cubicBezTo>
                  <a:pt x="2316" y="536"/>
                  <a:pt x="2316" y="536"/>
                  <a:pt x="2316" y="536"/>
                </a:cubicBezTo>
                <a:cubicBezTo>
                  <a:pt x="2131" y="284"/>
                  <a:pt x="2131" y="284"/>
                  <a:pt x="2131" y="284"/>
                </a:cubicBezTo>
                <a:cubicBezTo>
                  <a:pt x="650" y="284"/>
                  <a:pt x="650" y="284"/>
                  <a:pt x="650" y="284"/>
                </a:cubicBezTo>
                <a:cubicBezTo>
                  <a:pt x="447" y="556"/>
                  <a:pt x="447" y="556"/>
                  <a:pt x="447" y="556"/>
                </a:cubicBezTo>
                <a:cubicBezTo>
                  <a:pt x="447" y="1361"/>
                  <a:pt x="447" y="1361"/>
                  <a:pt x="447" y="1361"/>
                </a:cubicBezTo>
                <a:close/>
                <a:moveTo>
                  <a:pt x="3425" y="643"/>
                </a:moveTo>
                <a:cubicBezTo>
                  <a:pt x="4289" y="1127"/>
                  <a:pt x="4289" y="1127"/>
                  <a:pt x="4289" y="1127"/>
                </a:cubicBezTo>
                <a:cubicBezTo>
                  <a:pt x="4289" y="2446"/>
                  <a:pt x="4289" y="2446"/>
                  <a:pt x="4289" y="2446"/>
                </a:cubicBezTo>
                <a:cubicBezTo>
                  <a:pt x="3466" y="2445"/>
                  <a:pt x="3466" y="2445"/>
                  <a:pt x="3466" y="2445"/>
                </a:cubicBezTo>
                <a:cubicBezTo>
                  <a:pt x="3466" y="733"/>
                  <a:pt x="3466" y="733"/>
                  <a:pt x="3466" y="733"/>
                </a:cubicBezTo>
                <a:cubicBezTo>
                  <a:pt x="3466" y="712"/>
                  <a:pt x="3466" y="712"/>
                  <a:pt x="3466" y="712"/>
                </a:cubicBezTo>
                <a:cubicBezTo>
                  <a:pt x="3454" y="692"/>
                  <a:pt x="3454" y="692"/>
                  <a:pt x="3454" y="692"/>
                </a:cubicBezTo>
                <a:cubicBezTo>
                  <a:pt x="3425" y="643"/>
                  <a:pt x="3425" y="643"/>
                  <a:pt x="3425" y="643"/>
                </a:cubicBezTo>
                <a:close/>
                <a:moveTo>
                  <a:pt x="4451" y="1218"/>
                </a:moveTo>
                <a:cubicBezTo>
                  <a:pt x="5060" y="1558"/>
                  <a:pt x="5060" y="1558"/>
                  <a:pt x="5060" y="1558"/>
                </a:cubicBezTo>
                <a:cubicBezTo>
                  <a:pt x="5060" y="2448"/>
                  <a:pt x="5060" y="2448"/>
                  <a:pt x="5060" y="2448"/>
                </a:cubicBezTo>
                <a:cubicBezTo>
                  <a:pt x="4451" y="2447"/>
                  <a:pt x="4451" y="2447"/>
                  <a:pt x="4451" y="2447"/>
                </a:cubicBezTo>
                <a:cubicBezTo>
                  <a:pt x="4451" y="1218"/>
                  <a:pt x="4451" y="1218"/>
                  <a:pt x="4451" y="1218"/>
                </a:cubicBezTo>
                <a:close/>
                <a:moveTo>
                  <a:pt x="5222" y="1649"/>
                </a:moveTo>
                <a:cubicBezTo>
                  <a:pt x="5406" y="1752"/>
                  <a:pt x="5406" y="1752"/>
                  <a:pt x="5406" y="1752"/>
                </a:cubicBezTo>
                <a:cubicBezTo>
                  <a:pt x="5406" y="2448"/>
                  <a:pt x="5406" y="2448"/>
                  <a:pt x="5406" y="2448"/>
                </a:cubicBezTo>
                <a:cubicBezTo>
                  <a:pt x="5222" y="2448"/>
                  <a:pt x="5222" y="2448"/>
                  <a:pt x="5222" y="2448"/>
                </a:cubicBezTo>
                <a:lnTo>
                  <a:pt x="5222" y="1649"/>
                </a:ln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6" name="KSO_Shape"/>
          <p:cNvSpPr/>
          <p:nvPr userDrawn="1"/>
        </p:nvSpPr>
        <p:spPr bwMode="auto">
          <a:xfrm>
            <a:off x="11096625"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sp>
        <p:nvSpPr>
          <p:cNvPr id="7" name="KSO_Shape"/>
          <p:cNvSpPr/>
          <p:nvPr userDrawn="1"/>
        </p:nvSpPr>
        <p:spPr bwMode="auto">
          <a:xfrm>
            <a:off x="10648111"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sp>
        <p:nvSpPr>
          <p:cNvPr id="8" name="KSO_Shape"/>
          <p:cNvSpPr/>
          <p:nvPr userDrawn="1"/>
        </p:nvSpPr>
        <p:spPr bwMode="auto">
          <a:xfrm>
            <a:off x="10199597"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sp>
        <p:nvSpPr>
          <p:cNvPr id="9" name="KSO_Shape"/>
          <p:cNvSpPr/>
          <p:nvPr userDrawn="1"/>
        </p:nvSpPr>
        <p:spPr bwMode="auto">
          <a:xfrm>
            <a:off x="9751083"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sp>
        <p:nvSpPr>
          <p:cNvPr id="10" name="KSO_Shape"/>
          <p:cNvSpPr/>
          <p:nvPr userDrawn="1"/>
        </p:nvSpPr>
        <p:spPr bwMode="auto">
          <a:xfrm>
            <a:off x="9302569"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lvl="0"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sp>
        <p:nvSpPr>
          <p:cNvPr id="11" name="灯片编号占位符 5"/>
          <p:cNvSpPr>
            <a:spLocks noGrp="1"/>
          </p:cNvSpPr>
          <p:nvPr>
            <p:ph type="sldNum" sz="quarter" idx="4"/>
          </p:nvPr>
        </p:nvSpPr>
        <p:spPr>
          <a:xfrm>
            <a:off x="10529888" y="6241745"/>
            <a:ext cx="939240" cy="144787"/>
          </a:xfrm>
          <a:prstGeom prst="rect">
            <a:avLst/>
          </a:prstGeom>
        </p:spPr>
        <p:txBody>
          <a:bodyPr vert="horz" lIns="0" tIns="0" rIns="0" bIns="0" rtlCol="0" anchor="ctr"/>
          <a:lstStyle>
            <a:lvl1pPr algn="r">
              <a:defRPr sz="800" b="1">
                <a:solidFill>
                  <a:schemeClr val="accent1"/>
                </a:solidFill>
              </a:defRPr>
            </a:lvl1pPr>
          </a:lstStyle>
          <a:p>
            <a:r>
              <a:rPr lang="zh-CN" altLang="en-US" dirty="0"/>
              <a:t>第 </a:t>
            </a:r>
            <a:fld id="{75168D04-7926-484C-B90B-2D13ABC6EC67}" type="slidenum">
              <a:rPr lang="zh-CN" altLang="en-US" dirty="0" smtClean="0"/>
              <a:pPr/>
              <a:t>‹#›</a:t>
            </a:fld>
            <a:r>
              <a:rPr lang="zh-CN" altLang="en-US" dirty="0"/>
              <a:t> 页</a:t>
            </a:r>
          </a:p>
        </p:txBody>
      </p:sp>
      <p:sp>
        <p:nvSpPr>
          <p:cNvPr id="12" name="页脚占位符 3"/>
          <p:cNvSpPr>
            <a:spLocks noGrp="1"/>
          </p:cNvSpPr>
          <p:nvPr>
            <p:ph type="ftr" sz="quarter" idx="3"/>
          </p:nvPr>
        </p:nvSpPr>
        <p:spPr>
          <a:xfrm>
            <a:off x="10529888" y="6434735"/>
            <a:ext cx="939240" cy="123111"/>
          </a:xfrm>
          <a:prstGeom prst="rect">
            <a:avLst/>
          </a:prstGeom>
        </p:spPr>
        <p:txBody>
          <a:bodyPr vert="horz" wrap="square" lIns="0" tIns="0" rIns="0" bIns="0" rtlCol="0" anchor="ctr">
            <a:spAutoFit/>
          </a:bodyPr>
          <a:lstStyle>
            <a:lvl1pPr algn="dist">
              <a:defRPr lang="zh-CN" altLang="en-US" sz="800" b="0" dirty="0">
                <a:solidFill>
                  <a:schemeClr val="tx1">
                    <a:lumMod val="50000"/>
                    <a:lumOff val="50000"/>
                  </a:schemeClr>
                </a:solidFill>
                <a:latin typeface="+mn-lt"/>
                <a:ea typeface="+mn-ea"/>
              </a:defRPr>
            </a:lvl1pPr>
          </a:lstStyle>
          <a:p>
            <a:r>
              <a:rPr lang="zh-CN" altLang="en-US"/>
              <a:t>竢实扬华，自强不息</a:t>
            </a:r>
          </a:p>
        </p:txBody>
      </p:sp>
      <p:sp>
        <p:nvSpPr>
          <p:cNvPr id="16" name="文本占位符 16"/>
          <p:cNvSpPr>
            <a:spLocks noGrp="1"/>
          </p:cNvSpPr>
          <p:nvPr>
            <p:ph type="body" sz="quarter" idx="10" hasCustomPrompt="1"/>
          </p:nvPr>
        </p:nvSpPr>
        <p:spPr>
          <a:xfrm>
            <a:off x="1621701" y="739001"/>
            <a:ext cx="3188423" cy="249299"/>
          </a:xfrm>
          <a:noFill/>
        </p:spPr>
        <p:txBody>
          <a:bodyPr wrap="square" lIns="0" tIns="0" rIns="0" bIns="0" rtlCol="0" anchor="b" anchorCtr="0">
            <a:spAutoFit/>
          </a:bodyPr>
          <a:lstStyle>
            <a:lvl1pPr marL="0" indent="0">
              <a:buFontTx/>
              <a:buNone/>
              <a:defRPr lang="zh-CN" altLang="en-US" sz="1800" b="1" dirty="0" smtClean="0">
                <a:solidFill>
                  <a:schemeClr val="accent1"/>
                </a:solidFill>
                <a:latin typeface="+mn-lt"/>
                <a:ea typeface="+mn-ea"/>
                <a:cs typeface="+mn-cs"/>
              </a:defRPr>
            </a:lvl1pPr>
          </a:lstStyle>
          <a:p>
            <a:pPr marL="0" lvl="0" defTabSz="457200"/>
            <a:r>
              <a:rPr lang="zh-CN" altLang="en-US" dirty="0"/>
              <a:t>编辑母版文本样式</a:t>
            </a:r>
          </a:p>
        </p:txBody>
      </p:sp>
      <p:sp>
        <p:nvSpPr>
          <p:cNvPr id="17" name="KSO_Shape"/>
          <p:cNvSpPr/>
          <p:nvPr userDrawn="1"/>
        </p:nvSpPr>
        <p:spPr bwMode="auto">
          <a:xfrm>
            <a:off x="8854055" y="804863"/>
            <a:ext cx="400050" cy="400050"/>
          </a:xfrm>
          <a:custGeom>
            <a:avLst/>
            <a:gdLst>
              <a:gd name="T0" fmla="*/ 899372 w 2764"/>
              <a:gd name="T1" fmla="*/ 1800397 h 2764"/>
              <a:gd name="T2" fmla="*/ 0 w 2764"/>
              <a:gd name="T3" fmla="*/ 900198 h 2764"/>
              <a:gd name="T4" fmla="*/ 899372 w 2764"/>
              <a:gd name="T5" fmla="*/ 0 h 2764"/>
              <a:gd name="T6" fmla="*/ 1798743 w 2764"/>
              <a:gd name="T7" fmla="*/ 900198 h 2764"/>
              <a:gd name="T8" fmla="*/ 899372 w 2764"/>
              <a:gd name="T9" fmla="*/ 1800397 h 2764"/>
              <a:gd name="T10" fmla="*/ 811517 w 2764"/>
              <a:gd name="T11" fmla="*/ 110734 h 2764"/>
              <a:gd name="T12" fmla="*/ 748392 w 2764"/>
              <a:gd name="T13" fmla="*/ 173917 h 2764"/>
              <a:gd name="T14" fmla="*/ 811517 w 2764"/>
              <a:gd name="T15" fmla="*/ 237751 h 2764"/>
              <a:gd name="T16" fmla="*/ 875293 w 2764"/>
              <a:gd name="T17" fmla="*/ 173917 h 2764"/>
              <a:gd name="T18" fmla="*/ 811517 w 2764"/>
              <a:gd name="T19" fmla="*/ 110734 h 2764"/>
              <a:gd name="T20" fmla="*/ 980068 w 2764"/>
              <a:gd name="T21" fmla="*/ 110734 h 2764"/>
              <a:gd name="T22" fmla="*/ 916942 w 2764"/>
              <a:gd name="T23" fmla="*/ 173917 h 2764"/>
              <a:gd name="T24" fmla="*/ 980068 w 2764"/>
              <a:gd name="T25" fmla="*/ 237751 h 2764"/>
              <a:gd name="T26" fmla="*/ 1043193 w 2764"/>
              <a:gd name="T27" fmla="*/ 173917 h 2764"/>
              <a:gd name="T28" fmla="*/ 980068 w 2764"/>
              <a:gd name="T29" fmla="*/ 110734 h 2764"/>
              <a:gd name="T30" fmla="*/ 1365327 w 2764"/>
              <a:gd name="T31" fmla="*/ 455310 h 2764"/>
              <a:gd name="T32" fmla="*/ 1147317 w 2764"/>
              <a:gd name="T33" fmla="*/ 248825 h 2764"/>
              <a:gd name="T34" fmla="*/ 896768 w 2764"/>
              <a:gd name="T35" fmla="*/ 248825 h 2764"/>
              <a:gd name="T36" fmla="*/ 644268 w 2764"/>
              <a:gd name="T37" fmla="*/ 248825 h 2764"/>
              <a:gd name="T38" fmla="*/ 426258 w 2764"/>
              <a:gd name="T39" fmla="*/ 455310 h 2764"/>
              <a:gd name="T40" fmla="*/ 426258 w 2764"/>
              <a:gd name="T41" fmla="*/ 1194619 h 2764"/>
              <a:gd name="T42" fmla="*/ 596110 w 2764"/>
              <a:gd name="T43" fmla="*/ 1388729 h 2764"/>
              <a:gd name="T44" fmla="*/ 442527 w 2764"/>
              <a:gd name="T45" fmla="*/ 1590655 h 2764"/>
              <a:gd name="T46" fmla="*/ 579841 w 2764"/>
              <a:gd name="T47" fmla="*/ 1590655 h 2764"/>
              <a:gd name="T48" fmla="*/ 665092 w 2764"/>
              <a:gd name="T49" fmla="*/ 1481875 h 2764"/>
              <a:gd name="T50" fmla="*/ 1126492 w 2764"/>
              <a:gd name="T51" fmla="*/ 1481875 h 2764"/>
              <a:gd name="T52" fmla="*/ 1211744 w 2764"/>
              <a:gd name="T53" fmla="*/ 1590655 h 2764"/>
              <a:gd name="T54" fmla="*/ 1349708 w 2764"/>
              <a:gd name="T55" fmla="*/ 1590655 h 2764"/>
              <a:gd name="T56" fmla="*/ 1195474 w 2764"/>
              <a:gd name="T57" fmla="*/ 1388729 h 2764"/>
              <a:gd name="T58" fmla="*/ 1365327 w 2764"/>
              <a:gd name="T59" fmla="*/ 1194619 h 2764"/>
              <a:gd name="T60" fmla="*/ 1365327 w 2764"/>
              <a:gd name="T61" fmla="*/ 455310 h 2764"/>
              <a:gd name="T62" fmla="*/ 1140809 w 2764"/>
              <a:gd name="T63" fmla="*/ 794676 h 2764"/>
              <a:gd name="T64" fmla="*/ 650775 w 2764"/>
              <a:gd name="T65" fmla="*/ 794676 h 2764"/>
              <a:gd name="T66" fmla="*/ 535588 w 2764"/>
              <a:gd name="T67" fmla="*/ 706089 h 2764"/>
              <a:gd name="T68" fmla="*/ 535588 w 2764"/>
              <a:gd name="T69" fmla="*/ 575163 h 2764"/>
              <a:gd name="T70" fmla="*/ 650775 w 2764"/>
              <a:gd name="T71" fmla="*/ 469640 h 2764"/>
              <a:gd name="T72" fmla="*/ 1140809 w 2764"/>
              <a:gd name="T73" fmla="*/ 469640 h 2764"/>
              <a:gd name="T74" fmla="*/ 1255996 w 2764"/>
              <a:gd name="T75" fmla="*/ 575163 h 2764"/>
              <a:gd name="T76" fmla="*/ 1255996 w 2764"/>
              <a:gd name="T77" fmla="*/ 706089 h 2764"/>
              <a:gd name="T78" fmla="*/ 1140809 w 2764"/>
              <a:gd name="T79" fmla="*/ 794676 h 2764"/>
              <a:gd name="T80" fmla="*/ 1012606 w 2764"/>
              <a:gd name="T81" fmla="*/ 398641 h 2764"/>
              <a:gd name="T82" fmla="*/ 778978 w 2764"/>
              <a:gd name="T83" fmla="*/ 398641 h 2764"/>
              <a:gd name="T84" fmla="*/ 739281 w 2764"/>
              <a:gd name="T85" fmla="*/ 371934 h 2764"/>
              <a:gd name="T86" fmla="*/ 739281 w 2764"/>
              <a:gd name="T87" fmla="*/ 326338 h 2764"/>
              <a:gd name="T88" fmla="*/ 778978 w 2764"/>
              <a:gd name="T89" fmla="*/ 323733 h 2764"/>
              <a:gd name="T90" fmla="*/ 1012606 w 2764"/>
              <a:gd name="T91" fmla="*/ 323733 h 2764"/>
              <a:gd name="T92" fmla="*/ 1052304 w 2764"/>
              <a:gd name="T93" fmla="*/ 350439 h 2764"/>
              <a:gd name="T94" fmla="*/ 1052304 w 2764"/>
              <a:gd name="T95" fmla="*/ 371934 h 2764"/>
              <a:gd name="T96" fmla="*/ 1012606 w 2764"/>
              <a:gd name="T97" fmla="*/ 398641 h 2764"/>
              <a:gd name="T98" fmla="*/ 646871 w 2764"/>
              <a:gd name="T99" fmla="*/ 1103427 h 2764"/>
              <a:gd name="T100" fmla="*/ 736027 w 2764"/>
              <a:gd name="T101" fmla="*/ 1192665 h 2764"/>
              <a:gd name="T102" fmla="*/ 646871 w 2764"/>
              <a:gd name="T103" fmla="*/ 1282555 h 2764"/>
              <a:gd name="T104" fmla="*/ 557064 w 2764"/>
              <a:gd name="T105" fmla="*/ 1192665 h 2764"/>
              <a:gd name="T106" fmla="*/ 646871 w 2764"/>
              <a:gd name="T107" fmla="*/ 1103427 h 2764"/>
              <a:gd name="T108" fmla="*/ 1142761 w 2764"/>
              <a:gd name="T109" fmla="*/ 1103427 h 2764"/>
              <a:gd name="T110" fmla="*/ 1232568 w 2764"/>
              <a:gd name="T111" fmla="*/ 1193317 h 2764"/>
              <a:gd name="T112" fmla="*/ 1142761 w 2764"/>
              <a:gd name="T113" fmla="*/ 1282555 h 2764"/>
              <a:gd name="T114" fmla="*/ 1053605 w 2764"/>
              <a:gd name="T115" fmla="*/ 1193317 h 2764"/>
              <a:gd name="T116" fmla="*/ 1142761 w 2764"/>
              <a:gd name="T117" fmla="*/ 1103427 h 27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4" h="2764">
                <a:moveTo>
                  <a:pt x="1382" y="2764"/>
                </a:moveTo>
                <a:cubicBezTo>
                  <a:pt x="619" y="2764"/>
                  <a:pt x="0" y="2145"/>
                  <a:pt x="0" y="1382"/>
                </a:cubicBezTo>
                <a:cubicBezTo>
                  <a:pt x="0" y="619"/>
                  <a:pt x="619" y="0"/>
                  <a:pt x="1382" y="0"/>
                </a:cubicBezTo>
                <a:cubicBezTo>
                  <a:pt x="2145" y="0"/>
                  <a:pt x="2764" y="619"/>
                  <a:pt x="2764" y="1382"/>
                </a:cubicBezTo>
                <a:cubicBezTo>
                  <a:pt x="2764" y="2145"/>
                  <a:pt x="2145" y="2764"/>
                  <a:pt x="1382" y="2764"/>
                </a:cubicBezTo>
                <a:close/>
                <a:moveTo>
                  <a:pt x="1247" y="170"/>
                </a:moveTo>
                <a:cubicBezTo>
                  <a:pt x="1193" y="170"/>
                  <a:pt x="1150" y="214"/>
                  <a:pt x="1150" y="267"/>
                </a:cubicBezTo>
                <a:cubicBezTo>
                  <a:pt x="1150" y="321"/>
                  <a:pt x="1193" y="365"/>
                  <a:pt x="1247" y="365"/>
                </a:cubicBezTo>
                <a:cubicBezTo>
                  <a:pt x="1301" y="365"/>
                  <a:pt x="1345" y="321"/>
                  <a:pt x="1345" y="267"/>
                </a:cubicBezTo>
                <a:cubicBezTo>
                  <a:pt x="1345" y="214"/>
                  <a:pt x="1301" y="170"/>
                  <a:pt x="1247" y="170"/>
                </a:cubicBezTo>
                <a:close/>
                <a:moveTo>
                  <a:pt x="1506" y="170"/>
                </a:moveTo>
                <a:cubicBezTo>
                  <a:pt x="1452" y="170"/>
                  <a:pt x="1409" y="214"/>
                  <a:pt x="1409" y="267"/>
                </a:cubicBezTo>
                <a:cubicBezTo>
                  <a:pt x="1409" y="321"/>
                  <a:pt x="1452" y="365"/>
                  <a:pt x="1506" y="365"/>
                </a:cubicBezTo>
                <a:cubicBezTo>
                  <a:pt x="1560" y="365"/>
                  <a:pt x="1603" y="321"/>
                  <a:pt x="1603" y="267"/>
                </a:cubicBezTo>
                <a:cubicBezTo>
                  <a:pt x="1603" y="214"/>
                  <a:pt x="1560" y="170"/>
                  <a:pt x="1506" y="170"/>
                </a:cubicBezTo>
                <a:close/>
                <a:moveTo>
                  <a:pt x="2098" y="699"/>
                </a:moveTo>
                <a:cubicBezTo>
                  <a:pt x="2098" y="541"/>
                  <a:pt x="1944" y="382"/>
                  <a:pt x="1763" y="382"/>
                </a:cubicBezTo>
                <a:cubicBezTo>
                  <a:pt x="1378" y="382"/>
                  <a:pt x="1378" y="382"/>
                  <a:pt x="1378" y="382"/>
                </a:cubicBezTo>
                <a:cubicBezTo>
                  <a:pt x="990" y="382"/>
                  <a:pt x="990" y="382"/>
                  <a:pt x="990" y="382"/>
                </a:cubicBezTo>
                <a:cubicBezTo>
                  <a:pt x="809" y="382"/>
                  <a:pt x="655" y="541"/>
                  <a:pt x="655" y="699"/>
                </a:cubicBezTo>
                <a:cubicBezTo>
                  <a:pt x="655" y="1834"/>
                  <a:pt x="655" y="1834"/>
                  <a:pt x="655" y="1834"/>
                </a:cubicBezTo>
                <a:cubicBezTo>
                  <a:pt x="655" y="1987"/>
                  <a:pt x="796" y="2113"/>
                  <a:pt x="916" y="2132"/>
                </a:cubicBezTo>
                <a:cubicBezTo>
                  <a:pt x="680" y="2442"/>
                  <a:pt x="680" y="2442"/>
                  <a:pt x="680" y="2442"/>
                </a:cubicBezTo>
                <a:cubicBezTo>
                  <a:pt x="891" y="2442"/>
                  <a:pt x="891" y="2442"/>
                  <a:pt x="891" y="2442"/>
                </a:cubicBezTo>
                <a:cubicBezTo>
                  <a:pt x="1022" y="2275"/>
                  <a:pt x="1022" y="2275"/>
                  <a:pt x="1022" y="2275"/>
                </a:cubicBezTo>
                <a:cubicBezTo>
                  <a:pt x="1731" y="2275"/>
                  <a:pt x="1731" y="2275"/>
                  <a:pt x="1731" y="2275"/>
                </a:cubicBezTo>
                <a:cubicBezTo>
                  <a:pt x="1862" y="2442"/>
                  <a:pt x="1862" y="2442"/>
                  <a:pt x="1862" y="2442"/>
                </a:cubicBezTo>
                <a:cubicBezTo>
                  <a:pt x="2074" y="2442"/>
                  <a:pt x="2074" y="2442"/>
                  <a:pt x="2074" y="2442"/>
                </a:cubicBezTo>
                <a:cubicBezTo>
                  <a:pt x="1837" y="2132"/>
                  <a:pt x="1837" y="2132"/>
                  <a:pt x="1837" y="2132"/>
                </a:cubicBezTo>
                <a:cubicBezTo>
                  <a:pt x="1957" y="2113"/>
                  <a:pt x="2098" y="1987"/>
                  <a:pt x="2098" y="1834"/>
                </a:cubicBezTo>
                <a:lnTo>
                  <a:pt x="2098" y="699"/>
                </a:lnTo>
                <a:close/>
                <a:moveTo>
                  <a:pt x="1753" y="1220"/>
                </a:moveTo>
                <a:cubicBezTo>
                  <a:pt x="1000" y="1220"/>
                  <a:pt x="1000" y="1220"/>
                  <a:pt x="1000" y="1220"/>
                </a:cubicBezTo>
                <a:cubicBezTo>
                  <a:pt x="914" y="1220"/>
                  <a:pt x="822" y="1182"/>
                  <a:pt x="823" y="1084"/>
                </a:cubicBezTo>
                <a:cubicBezTo>
                  <a:pt x="823" y="883"/>
                  <a:pt x="823" y="883"/>
                  <a:pt x="823" y="883"/>
                </a:cubicBezTo>
                <a:cubicBezTo>
                  <a:pt x="823" y="799"/>
                  <a:pt x="898" y="721"/>
                  <a:pt x="1000" y="721"/>
                </a:cubicBezTo>
                <a:cubicBezTo>
                  <a:pt x="1753" y="721"/>
                  <a:pt x="1753" y="721"/>
                  <a:pt x="1753" y="721"/>
                </a:cubicBezTo>
                <a:cubicBezTo>
                  <a:pt x="1855" y="721"/>
                  <a:pt x="1930" y="799"/>
                  <a:pt x="1930" y="883"/>
                </a:cubicBezTo>
                <a:cubicBezTo>
                  <a:pt x="1930" y="1084"/>
                  <a:pt x="1930" y="1084"/>
                  <a:pt x="1930" y="1084"/>
                </a:cubicBezTo>
                <a:cubicBezTo>
                  <a:pt x="1931" y="1182"/>
                  <a:pt x="1839" y="1220"/>
                  <a:pt x="1753" y="1220"/>
                </a:cubicBezTo>
                <a:close/>
                <a:moveTo>
                  <a:pt x="1556" y="612"/>
                </a:moveTo>
                <a:cubicBezTo>
                  <a:pt x="1197" y="612"/>
                  <a:pt x="1197" y="612"/>
                  <a:pt x="1197" y="612"/>
                </a:cubicBezTo>
                <a:cubicBezTo>
                  <a:pt x="1163" y="612"/>
                  <a:pt x="1136" y="593"/>
                  <a:pt x="1136" y="571"/>
                </a:cubicBezTo>
                <a:cubicBezTo>
                  <a:pt x="1136" y="501"/>
                  <a:pt x="1136" y="501"/>
                  <a:pt x="1136" y="501"/>
                </a:cubicBezTo>
                <a:cubicBezTo>
                  <a:pt x="1136" y="479"/>
                  <a:pt x="1164" y="497"/>
                  <a:pt x="1197" y="497"/>
                </a:cubicBezTo>
                <a:cubicBezTo>
                  <a:pt x="1556" y="497"/>
                  <a:pt x="1556" y="497"/>
                  <a:pt x="1556" y="497"/>
                </a:cubicBezTo>
                <a:cubicBezTo>
                  <a:pt x="1589" y="497"/>
                  <a:pt x="1617" y="516"/>
                  <a:pt x="1617" y="538"/>
                </a:cubicBezTo>
                <a:cubicBezTo>
                  <a:pt x="1617" y="571"/>
                  <a:pt x="1617" y="571"/>
                  <a:pt x="1617" y="571"/>
                </a:cubicBezTo>
                <a:cubicBezTo>
                  <a:pt x="1617" y="593"/>
                  <a:pt x="1590" y="612"/>
                  <a:pt x="1556" y="612"/>
                </a:cubicBezTo>
                <a:close/>
                <a:moveTo>
                  <a:pt x="994" y="1694"/>
                </a:moveTo>
                <a:cubicBezTo>
                  <a:pt x="1070" y="1694"/>
                  <a:pt x="1131" y="1755"/>
                  <a:pt x="1131" y="1831"/>
                </a:cubicBezTo>
                <a:cubicBezTo>
                  <a:pt x="1131" y="1907"/>
                  <a:pt x="1070" y="1969"/>
                  <a:pt x="994" y="1969"/>
                </a:cubicBezTo>
                <a:cubicBezTo>
                  <a:pt x="918" y="1969"/>
                  <a:pt x="856" y="1907"/>
                  <a:pt x="856" y="1831"/>
                </a:cubicBezTo>
                <a:cubicBezTo>
                  <a:pt x="856" y="1755"/>
                  <a:pt x="918" y="1694"/>
                  <a:pt x="994" y="1694"/>
                </a:cubicBezTo>
                <a:close/>
                <a:moveTo>
                  <a:pt x="1756" y="1694"/>
                </a:moveTo>
                <a:cubicBezTo>
                  <a:pt x="1832" y="1694"/>
                  <a:pt x="1894" y="1755"/>
                  <a:pt x="1894" y="1832"/>
                </a:cubicBezTo>
                <a:cubicBezTo>
                  <a:pt x="1894" y="1907"/>
                  <a:pt x="1832" y="1969"/>
                  <a:pt x="1756" y="1969"/>
                </a:cubicBezTo>
                <a:cubicBezTo>
                  <a:pt x="1680" y="1969"/>
                  <a:pt x="1619" y="1907"/>
                  <a:pt x="1619" y="1832"/>
                </a:cubicBezTo>
                <a:cubicBezTo>
                  <a:pt x="1619" y="1755"/>
                  <a:pt x="1680" y="1694"/>
                  <a:pt x="1756" y="1694"/>
                </a:cubicBezTo>
                <a:close/>
              </a:path>
            </a:pathLst>
          </a:custGeom>
          <a:solidFill>
            <a:schemeClr val="bg2">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cxnSp>
        <p:nvCxnSpPr>
          <p:cNvPr id="18" name="直接连接符 17"/>
          <p:cNvCxnSpPr/>
          <p:nvPr userDrawn="1"/>
        </p:nvCxnSpPr>
        <p:spPr>
          <a:xfrm>
            <a:off x="1400175" y="1004888"/>
            <a:ext cx="7453880"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99">
        <p:fad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10" cstate="print">
            <a:duotone>
              <a:schemeClr val="bg2">
                <a:shade val="45000"/>
                <a:satMod val="135000"/>
              </a:schemeClr>
              <a:prstClr val="white"/>
            </a:duotone>
          </a:blip>
          <a:srcRect t="14505" b="56847"/>
          <a:stretch>
            <a:fillRect/>
          </a:stretch>
        </p:blipFill>
        <p:spPr>
          <a:xfrm>
            <a:off x="-1" y="5442444"/>
            <a:ext cx="12186319" cy="1415557"/>
          </a:xfrm>
          <a:prstGeom prst="rect">
            <a:avLst/>
          </a:prstGeom>
        </p:spPr>
      </p:pic>
      <p:sp>
        <p:nvSpPr>
          <p:cNvPr id="8" name="标题占位符 1"/>
          <p:cNvSpPr>
            <a:spLocks noGrp="1"/>
          </p:cNvSpPr>
          <p:nvPr>
            <p:ph type="title"/>
          </p:nvPr>
        </p:nvSpPr>
        <p:spPr>
          <a:xfrm>
            <a:off x="719668" y="116637"/>
            <a:ext cx="10755197" cy="912067"/>
          </a:xfrm>
          <a:prstGeom prst="rect">
            <a:avLst/>
          </a:prstGeom>
        </p:spPr>
        <p:txBody>
          <a:bodyPr vert="horz" lIns="121917" tIns="60958" rIns="121917" bIns="60958" rtlCol="0" anchor="b">
            <a:noAutofit/>
          </a:bodyPr>
          <a:lstStyle/>
          <a:p>
            <a:pPr lvl="0" defTabSz="685165"/>
            <a:r>
              <a:rPr lang="zh-CN" altLang="en-US" dirty="0"/>
              <a:t>单击此处编辑母版标题样式</a:t>
            </a:r>
          </a:p>
        </p:txBody>
      </p:sp>
      <p:sp>
        <p:nvSpPr>
          <p:cNvPr id="19" name="文本占位符 3"/>
          <p:cNvSpPr>
            <a:spLocks noGrp="1"/>
          </p:cNvSpPr>
          <p:nvPr>
            <p:ph type="body" idx="1"/>
          </p:nvPr>
        </p:nvSpPr>
        <p:spPr>
          <a:xfrm>
            <a:off x="719667" y="1149201"/>
            <a:ext cx="10749461" cy="4952511"/>
          </a:xfrm>
          <a:prstGeom prst="rect">
            <a:avLst/>
          </a:prstGeom>
        </p:spPr>
        <p:txBody>
          <a:bodyPr vert="horz" lIns="91440" tIns="45720" rIns="91440" bIns="45720" rtlCol="0">
            <a:normAutofit/>
          </a:bodyPr>
          <a:lstStyle/>
          <a:p>
            <a:pPr marL="160655" marR="0" lvl="0" indent="-160655" defTabSz="685165" fontAlgn="auto">
              <a:lnSpc>
                <a:spcPct val="120000"/>
              </a:lnSpc>
              <a:spcBef>
                <a:spcPts val="0"/>
              </a:spcBef>
              <a:spcAft>
                <a:spcPts val="0"/>
              </a:spcAft>
              <a:buClr>
                <a:srgbClr val="717171"/>
              </a:buClr>
              <a:buSzPct val="80000"/>
              <a:buFont typeface="Wingdings" panose="05000000000000000000" pitchFamily="2" charset="2"/>
              <a:buChar char="l"/>
            </a:pPr>
            <a:r>
              <a:rPr lang="zh-CN" altLang="en-US" dirty="0"/>
              <a:t>单击此处编辑母版文本样式</a:t>
            </a:r>
          </a:p>
          <a:p>
            <a:pPr marL="349250" marR="0" lvl="1" indent="-160655" defTabSz="685165" fontAlgn="auto">
              <a:lnSpc>
                <a:spcPct val="120000"/>
              </a:lnSpc>
              <a:spcBef>
                <a:spcPts val="0"/>
              </a:spcBef>
              <a:spcAft>
                <a:spcPts val="0"/>
              </a:spcAft>
              <a:buClr>
                <a:srgbClr val="717171"/>
              </a:buClr>
              <a:buSzTx/>
            </a:pPr>
            <a:r>
              <a:rPr lang="zh-CN" altLang="en-US" dirty="0"/>
              <a:t>第二级</a:t>
            </a:r>
          </a:p>
          <a:p>
            <a:pPr marL="503555" marR="0" lvl="2" indent="-160655" defTabSz="685165" fontAlgn="auto">
              <a:lnSpc>
                <a:spcPct val="120000"/>
              </a:lnSpc>
              <a:spcBef>
                <a:spcPts val="0"/>
              </a:spcBef>
              <a:spcAft>
                <a:spcPts val="0"/>
              </a:spcAft>
              <a:buClr>
                <a:srgbClr val="717171"/>
              </a:buClr>
              <a:buSzTx/>
            </a:pPr>
            <a:r>
              <a:rPr lang="zh-CN" altLang="en-US" dirty="0"/>
              <a:t>第三级</a:t>
            </a:r>
          </a:p>
          <a:p>
            <a:pPr marL="654685" marR="0" lvl="3" indent="-160655" defTabSz="685165" fontAlgn="auto">
              <a:lnSpc>
                <a:spcPct val="120000"/>
              </a:lnSpc>
              <a:spcBef>
                <a:spcPts val="0"/>
              </a:spcBef>
              <a:spcAft>
                <a:spcPts val="0"/>
              </a:spcAft>
              <a:buClr>
                <a:srgbClr val="717171"/>
              </a:buClr>
              <a:buSzTx/>
            </a:pPr>
            <a:r>
              <a:rPr lang="zh-CN" altLang="en-US" dirty="0"/>
              <a:t>第四级</a:t>
            </a:r>
          </a:p>
          <a:p>
            <a:pPr marL="808990" marR="0" lvl="4" indent="-160655" defTabSz="685165" fontAlgn="auto">
              <a:lnSpc>
                <a:spcPct val="120000"/>
              </a:lnSpc>
              <a:spcBef>
                <a:spcPts val="0"/>
              </a:spcBef>
              <a:spcAft>
                <a:spcPts val="0"/>
              </a:spcAft>
              <a:buClr>
                <a:srgbClr val="717171"/>
              </a:buClr>
              <a:buSzTx/>
            </a:pPr>
            <a:r>
              <a:rPr lang="zh-CN" altLang="en-US" dirty="0"/>
              <a:t>第五级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xmlns="" Requires="p14">
      <p:transition spd="slow" p14:dur="1399">
        <p:fade/>
      </p:transition>
    </mc:Choice>
    <mc:Fallback>
      <p:transition spd="slow">
        <p:fade/>
      </p:transition>
    </mc:Fallback>
  </mc:AlternateContent>
  <p:hf hdr="0" ftr="0" dt="0"/>
  <p:txStyles>
    <p:titleStyle>
      <a:lvl1pPr algn="l" defTabSz="914400" rtl="0" eaLnBrk="1" latinLnBrk="0" hangingPunct="1">
        <a:lnSpc>
          <a:spcPct val="90000"/>
        </a:lnSpc>
        <a:spcBef>
          <a:spcPct val="0"/>
        </a:spcBef>
        <a:buNone/>
        <a:defRPr lang="zh-CN" altLang="en-US" sz="2100" b="1" kern="1200" dirty="0">
          <a:solidFill>
            <a:schemeClr val="tx1"/>
          </a:solidFill>
          <a:latin typeface="+mj-lt"/>
          <a:ea typeface="微软雅黑" panose="020B0503020204020204" pitchFamily="34" charset="-122"/>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zh-CN" altLang="en-US" sz="14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200" kern="1200" dirty="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100" kern="1200" dirty="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lang="zh-CN" altLang="en-US" sz="1000" kern="1200" dirty="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000" kern="1200" dirty="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8.xml"/><Relationship Id="rId1" Type="http://schemas.openxmlformats.org/officeDocument/2006/relationships/tags" Target="../tags/tag1.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8.xml"/><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8.xm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8.xml"/><Relationship Id="rId1" Type="http://schemas.openxmlformats.org/officeDocument/2006/relationships/tags" Target="../tags/tag4.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8.xml"/><Relationship Id="rId1" Type="http://schemas.openxmlformats.org/officeDocument/2006/relationships/tags" Target="../tags/tag5.xml"/><Relationship Id="rId4" Type="http://schemas.openxmlformats.org/officeDocument/2006/relationships/image" Target="../media/image37.png"/></Relationships>
</file>

<file path=ppt/slides/_rels/slide5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5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8.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矩形 27"/>
          <p:cNvSpPr/>
          <p:nvPr/>
        </p:nvSpPr>
        <p:spPr>
          <a:xfrm>
            <a:off x="0" y="1624036"/>
            <a:ext cx="12192000" cy="29763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83" tIns="42842" rIns="85683" bIns="42842" numCol="1" spcCol="0" rtlCol="0" fromWordArt="0" anchor="ctr" anchorCtr="0" forceAA="0" compatLnSpc="1">
            <a:noAutofit/>
          </a:bodyPr>
          <a:lstStyle/>
          <a:p>
            <a:pPr algn="ctr"/>
            <a:r>
              <a:rPr lang="zh-CN" altLang="en-US" sz="4125" b="1" dirty="0" smtClean="0"/>
              <a:t>全国普通高等学校科技（人文、社科类）</a:t>
            </a:r>
            <a:endParaRPr lang="en-US" altLang="zh-CN" sz="4125" b="1" dirty="0" smtClean="0"/>
          </a:p>
          <a:p>
            <a:pPr algn="ctr"/>
            <a:r>
              <a:rPr lang="zh-CN" altLang="en-US" sz="4125" b="1" dirty="0" smtClean="0"/>
              <a:t>统计报表指标讲解</a:t>
            </a:r>
            <a:endParaRPr lang="zh-CN" altLang="en-US" sz="4125" b="1" dirty="0"/>
          </a:p>
        </p:txBody>
      </p:sp>
      <p:sp>
        <p:nvSpPr>
          <p:cNvPr id="116" name="等腰三角形 115"/>
          <p:cNvSpPr/>
          <p:nvPr/>
        </p:nvSpPr>
        <p:spPr>
          <a:xfrm flipV="1">
            <a:off x="5939807" y="4600379"/>
            <a:ext cx="312387" cy="18765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83" tIns="42842" rIns="85683" bIns="42842" numCol="1" spcCol="0" rtlCol="0" fromWordArt="0" anchor="ctr" anchorCtr="0" forceAA="0" compatLnSpc="1">
            <a:noAutofit/>
          </a:bodyPr>
          <a:lstStyle/>
          <a:p>
            <a:pPr algn="ctr"/>
            <a:endParaRPr lang="zh-CN" altLang="en-US" sz="1580"/>
          </a:p>
        </p:txBody>
      </p:sp>
      <p:sp>
        <p:nvSpPr>
          <p:cNvPr id="119" name="文本框 118"/>
          <p:cNvSpPr txBox="1"/>
          <p:nvPr/>
        </p:nvSpPr>
        <p:spPr>
          <a:xfrm>
            <a:off x="5191468" y="5738252"/>
            <a:ext cx="1819730" cy="369332"/>
          </a:xfrm>
          <a:prstGeom prst="rect">
            <a:avLst/>
          </a:prstGeom>
          <a:noFill/>
        </p:spPr>
        <p:txBody>
          <a:bodyPr wrap="none" rtlCol="0">
            <a:spAutoFit/>
          </a:bodyPr>
          <a:lstStyle/>
          <a:p>
            <a:pPr algn="ctr"/>
            <a:r>
              <a:rPr lang="en-US" altLang="zh-CN" dirty="0">
                <a:solidFill>
                  <a:schemeClr val="tx2"/>
                </a:solidFill>
                <a:latin typeface="微软雅黑" panose="020B0503020204020204" pitchFamily="34" charset="-122"/>
                <a:ea typeface="微软雅黑" panose="020B0503020204020204" pitchFamily="34" charset="-122"/>
              </a:rPr>
              <a:t>2019</a:t>
            </a:r>
            <a:r>
              <a:rPr lang="zh-CN" altLang="en-US" dirty="0" smtClean="0">
                <a:solidFill>
                  <a:schemeClr val="tx2"/>
                </a:solidFill>
                <a:latin typeface="微软雅黑" panose="020B0503020204020204" pitchFamily="34" charset="-122"/>
                <a:ea typeface="微软雅黑" panose="020B0503020204020204" pitchFamily="34" charset="-122"/>
              </a:rPr>
              <a:t>年</a:t>
            </a:r>
            <a:r>
              <a:rPr lang="en-US" altLang="zh-CN" dirty="0" smtClean="0">
                <a:solidFill>
                  <a:schemeClr val="tx2"/>
                </a:solidFill>
                <a:latin typeface="微软雅黑" panose="020B0503020204020204" pitchFamily="34" charset="-122"/>
                <a:ea typeface="微软雅黑" panose="020B0503020204020204" pitchFamily="34" charset="-122"/>
              </a:rPr>
              <a:t>12</a:t>
            </a:r>
            <a:r>
              <a:rPr lang="zh-CN" altLang="en-US" dirty="0" smtClean="0">
                <a:solidFill>
                  <a:schemeClr val="tx2"/>
                </a:solidFill>
                <a:latin typeface="微软雅黑" panose="020B0503020204020204" pitchFamily="34" charset="-122"/>
                <a:ea typeface="微软雅黑" panose="020B0503020204020204" pitchFamily="34" charset="-122"/>
              </a:rPr>
              <a:t>月</a:t>
            </a:r>
            <a:r>
              <a:rPr lang="en-US" altLang="zh-CN" dirty="0" smtClean="0">
                <a:solidFill>
                  <a:schemeClr val="tx2"/>
                </a:solidFill>
                <a:latin typeface="微软雅黑" panose="020B0503020204020204" pitchFamily="34" charset="-122"/>
                <a:ea typeface="微软雅黑" panose="020B0503020204020204" pitchFamily="34" charset="-122"/>
              </a:rPr>
              <a:t>7</a:t>
            </a:r>
            <a:r>
              <a:rPr lang="zh-CN" altLang="en-US" dirty="0" smtClean="0">
                <a:solidFill>
                  <a:schemeClr val="tx2"/>
                </a:solidFill>
                <a:latin typeface="微软雅黑" panose="020B0503020204020204" pitchFamily="34" charset="-122"/>
                <a:ea typeface="微软雅黑" panose="020B0503020204020204" pitchFamily="34" charset="-122"/>
              </a:rPr>
              <a:t>日</a:t>
            </a:r>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36245" y="483235"/>
            <a:ext cx="4378960" cy="398780"/>
          </a:xfrm>
          <a:prstGeom prst="rect">
            <a:avLst/>
          </a:prstGeom>
          <a:noFill/>
        </p:spPr>
        <p:txBody>
          <a:bodyPr wrap="square" rtlCol="0">
            <a:spAutoFit/>
          </a:bodyPr>
          <a:lstStyle/>
          <a:p>
            <a:r>
              <a:rPr lang="zh-CN" sz="2000" b="1" dirty="0">
                <a:solidFill>
                  <a:schemeClr val="tx2"/>
                </a:solidFill>
                <a:latin typeface="微软雅黑" panose="020B0503020204020204" pitchFamily="34" charset="-122"/>
                <a:ea typeface="微软雅黑" panose="020B0503020204020204" pitchFamily="34" charset="-122"/>
                <a:sym typeface="+mn-ea"/>
              </a:rPr>
              <a:t>教育部科技统计</a:t>
            </a:r>
            <a:r>
              <a:rPr lang="en-US" altLang="zh-CN" sz="2000" b="1" dirty="0">
                <a:solidFill>
                  <a:schemeClr val="tx2"/>
                </a:solidFill>
                <a:latin typeface="微软雅黑" panose="020B0503020204020204" pitchFamily="34" charset="-122"/>
                <a:ea typeface="微软雅黑" panose="020B0503020204020204" pitchFamily="34" charset="-122"/>
                <a:sym typeface="+mn-ea"/>
              </a:rPr>
              <a:t>(</a:t>
            </a:r>
            <a:r>
              <a:rPr lang="zh-CN" altLang="en-US" sz="2000" b="1" dirty="0">
                <a:solidFill>
                  <a:schemeClr val="tx2"/>
                </a:solidFill>
                <a:latin typeface="微软雅黑" panose="020B0503020204020204" pitchFamily="34" charset="-122"/>
                <a:ea typeface="微软雅黑" panose="020B0503020204020204" pitchFamily="34" charset="-122"/>
                <a:sym typeface="+mn-ea"/>
              </a:rPr>
              <a:t>社科类</a:t>
            </a:r>
            <a:r>
              <a:rPr lang="en-US" altLang="zh-CN" sz="2000" b="1" dirty="0">
                <a:solidFill>
                  <a:schemeClr val="tx2"/>
                </a:solidFill>
                <a:latin typeface="微软雅黑" panose="020B0503020204020204" pitchFamily="34" charset="-122"/>
                <a:ea typeface="微软雅黑" panose="020B0503020204020204" pitchFamily="34" charset="-122"/>
                <a:sym typeface="+mn-ea"/>
              </a:rPr>
              <a:t>)</a:t>
            </a:r>
            <a:r>
              <a:rPr lang="zh-CN" sz="2000" b="1" dirty="0" smtClean="0">
                <a:solidFill>
                  <a:schemeClr val="tx2"/>
                </a:solidFill>
                <a:latin typeface="微软雅黑" panose="020B0503020204020204" pitchFamily="34" charset="-122"/>
                <a:ea typeface="微软雅黑" panose="020B0503020204020204" pitchFamily="34" charset="-122"/>
                <a:sym typeface="+mn-ea"/>
              </a:rPr>
              <a:t>培训</a:t>
            </a:r>
            <a:r>
              <a:rPr lang="zh-CN" altLang="en-US" sz="2000" b="1" dirty="0" smtClean="0">
                <a:solidFill>
                  <a:schemeClr val="tx2"/>
                </a:solidFill>
                <a:latin typeface="微软雅黑" panose="020B0503020204020204" pitchFamily="34" charset="-122"/>
                <a:ea typeface="微软雅黑" panose="020B0503020204020204" pitchFamily="34" charset="-122"/>
                <a:sym typeface="+mn-ea"/>
              </a:rPr>
              <a:t>（二）</a:t>
            </a:r>
            <a:endParaRPr lang="en-US" altLang="zh-CN" sz="2000" b="1" dirty="0">
              <a:solidFill>
                <a:schemeClr val="tx2"/>
              </a:solidFill>
              <a:latin typeface="微软雅黑" panose="020B0503020204020204" pitchFamily="34" charset="-122"/>
              <a:ea typeface="微软雅黑" panose="020B0503020204020204" pitchFamily="34" charset="-122"/>
              <a:sym typeface="+mn-ea"/>
            </a:endParaRPr>
          </a:p>
        </p:txBody>
      </p:sp>
      <p:sp>
        <p:nvSpPr>
          <p:cNvPr id="14" name="TextBox 13"/>
          <p:cNvSpPr txBox="1"/>
          <p:nvPr/>
        </p:nvSpPr>
        <p:spPr>
          <a:xfrm>
            <a:off x="0" y="5219700"/>
            <a:ext cx="12192000" cy="523220"/>
          </a:xfrm>
          <a:prstGeom prst="rect">
            <a:avLst/>
          </a:prstGeom>
          <a:noFill/>
        </p:spPr>
        <p:txBody>
          <a:bodyPr wrap="square" rtlCol="0">
            <a:spAutoFit/>
          </a:bodyPr>
          <a:lstStyle/>
          <a:p>
            <a:pPr algn="ctr"/>
            <a:r>
              <a:rPr lang="zh-CN" altLang="en-US" sz="2800" b="1" dirty="0" smtClean="0">
                <a:solidFill>
                  <a:schemeClr val="tx2"/>
                </a:solidFill>
                <a:latin typeface="微软雅黑" panose="020B0503020204020204" pitchFamily="34" charset="-122"/>
                <a:ea typeface="微软雅黑" panose="020B0503020204020204" pitchFamily="34" charset="-122"/>
              </a:rPr>
              <a:t>冯文晖</a:t>
            </a:r>
            <a:endParaRPr lang="zh-CN" altLang="en-US" sz="2800" b="1"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16"/>
                                        </p:tgtEl>
                                        <p:attrNameLst>
                                          <p:attrName>style.visibility</p:attrName>
                                        </p:attrNameLst>
                                      </p:cBhvr>
                                      <p:to>
                                        <p:strVal val="visible"/>
                                      </p:to>
                                    </p:set>
                                    <p:animEffect transition="in" filter="fade">
                                      <p:cBhvr>
                                        <p:cTn id="13" dur="500"/>
                                        <p:tgtEl>
                                          <p:spTgt spid="116"/>
                                        </p:tgtEl>
                                      </p:cBhvr>
                                    </p:animEffect>
                                    <p:anim calcmode="lin" valueType="num">
                                      <p:cBhvr>
                                        <p:cTn id="14" dur="500" fill="hold"/>
                                        <p:tgtEl>
                                          <p:spTgt spid="116"/>
                                        </p:tgtEl>
                                        <p:attrNameLst>
                                          <p:attrName>ppt_x</p:attrName>
                                        </p:attrNameLst>
                                      </p:cBhvr>
                                      <p:tavLst>
                                        <p:tav tm="0">
                                          <p:val>
                                            <p:strVal val="#ppt_x"/>
                                          </p:val>
                                        </p:tav>
                                        <p:tav tm="100000">
                                          <p:val>
                                            <p:strVal val="#ppt_x"/>
                                          </p:val>
                                        </p:tav>
                                      </p:tavLst>
                                    </p:anim>
                                    <p:anim calcmode="lin" valueType="num">
                                      <p:cBhvr>
                                        <p:cTn id="15" dur="500" fill="hold"/>
                                        <p:tgtEl>
                                          <p:spTgt spid="116"/>
                                        </p:tgtEl>
                                        <p:attrNameLst>
                                          <p:attrName>ppt_y</p:attrName>
                                        </p:attrNameLst>
                                      </p:cBhvr>
                                      <p:tavLst>
                                        <p:tav tm="0">
                                          <p:val>
                                            <p:strVal val="#ppt_y-.1"/>
                                          </p:val>
                                        </p:tav>
                                        <p:tav tm="100000">
                                          <p:val>
                                            <p:strVal val="#ppt_y"/>
                                          </p:val>
                                        </p:tav>
                                      </p:tavLst>
                                    </p:anim>
                                  </p:childTnLst>
                                </p:cTn>
                              </p:par>
                              <p:par>
                                <p:cTn id="16" presetID="10" presetClass="entr" presetSubtype="0" fill="hold" grpId="0" nodeType="withEffect">
                                  <p:stCondLst>
                                    <p:cond delay="725"/>
                                  </p:stCondLst>
                                  <p:iterate type="lt">
                                    <p:tmPct val="15000"/>
                                  </p:iterate>
                                  <p:childTnLst>
                                    <p:set>
                                      <p:cBhvr>
                                        <p:cTn id="17" dur="1" fill="hold">
                                          <p:stCondLst>
                                            <p:cond delay="0"/>
                                          </p:stCondLst>
                                        </p:cTn>
                                        <p:tgtEl>
                                          <p:spTgt spid="119"/>
                                        </p:tgtEl>
                                        <p:attrNameLst>
                                          <p:attrName>style.visibility</p:attrName>
                                        </p:attrNameLst>
                                      </p:cBhvr>
                                      <p:to>
                                        <p:strVal val="visible"/>
                                      </p:to>
                                    </p:set>
                                    <p:animEffect transition="in" filter="fade">
                                      <p:cBhvr>
                                        <p:cTn id="18" dur="500"/>
                                        <p:tgtEl>
                                          <p:spTgt spid="119"/>
                                        </p:tgtEl>
                                      </p:cBhvr>
                                    </p:animEffect>
                                    <p:animScale>
                                      <p:cBhvr additive="base">
                                        <p:cTn id="19" dur="250" fill="hold">
                                          <p:stCondLst>
                                            <p:cond delay="0"/>
                                          </p:stCondLst>
                                        </p:cTn>
                                        <p:tgtEl>
                                          <p:spTgt spid="119"/>
                                        </p:tgtEl>
                                      </p:cBhvr>
                                      <p:from x="500000" y="500000"/>
                                      <p:to x="120000" y="120000"/>
                                    </p:animScale>
                                    <p:animScale>
                                      <p:cBhvr additive="base">
                                        <p:cTn id="20" dur="250" fill="hold">
                                          <p:stCondLst>
                                            <p:cond delay="250"/>
                                          </p:stCondLst>
                                        </p:cTn>
                                        <p:tgtEl>
                                          <p:spTgt spid="119"/>
                                        </p:tgtEl>
                                      </p:cBhvr>
                                      <p:from x="120000" y="120000"/>
                                      <p:to x="100000" y="100000"/>
                                    </p:animScale>
                                  </p:childTnLst>
                                </p:cTn>
                              </p:par>
                              <p:par>
                                <p:cTn id="21" presetID="47"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50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16" grpId="0" animBg="1"/>
      <p:bldP spid="119" grpId="0"/>
      <p:bldP spid="2"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平行四边形 3"/>
          <p:cNvSpPr/>
          <p:nvPr/>
        </p:nvSpPr>
        <p:spPr bwMode="auto">
          <a:xfrm>
            <a:off x="4762" y="1919093"/>
            <a:ext cx="2730880" cy="360040"/>
          </a:xfrm>
          <a:prstGeom prst="parallelogram">
            <a:avLst>
              <a:gd name="adj" fmla="val 76283"/>
            </a:avLst>
          </a:prstGeom>
          <a:solidFill>
            <a:schemeClr val="accent1">
              <a:lumMod val="50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sz="1200" b="1" dirty="0">
              <a:solidFill>
                <a:schemeClr val="bg1">
                  <a:lumMod val="100000"/>
                </a:schemeClr>
              </a:solidFill>
              <a:cs typeface="+mn-ea"/>
              <a:sym typeface="+mn-lt"/>
            </a:endParaRPr>
          </a:p>
        </p:txBody>
      </p:sp>
      <p:graphicFrame>
        <p:nvGraphicFramePr>
          <p:cNvPr id="5" name="图示 4"/>
          <p:cNvGraphicFramePr/>
          <p:nvPr/>
        </p:nvGraphicFramePr>
        <p:xfrm>
          <a:off x="0" y="0"/>
          <a:ext cx="12192000" cy="20305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2" name="矩形 31"/>
          <p:cNvSpPr/>
          <p:nvPr/>
        </p:nvSpPr>
        <p:spPr>
          <a:xfrm>
            <a:off x="0" y="-13014"/>
            <a:ext cx="12192000" cy="2036321"/>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10</a:t>
            </a:fld>
            <a:r>
              <a:rPr lang="zh-CN" altLang="en-US"/>
              <a:t> 页</a:t>
            </a:r>
            <a:endParaRPr lang="zh-CN" altLang="en-US" dirty="0"/>
          </a:p>
        </p:txBody>
      </p:sp>
      <p:sp>
        <p:nvSpPr>
          <p:cNvPr id="6" name="矩形 5"/>
          <p:cNvSpPr/>
          <p:nvPr/>
        </p:nvSpPr>
        <p:spPr bwMode="auto">
          <a:xfrm>
            <a:off x="0" y="1523365"/>
            <a:ext cx="8557895" cy="756285"/>
          </a:xfrm>
          <a:prstGeom prst="rect">
            <a:avLst/>
          </a:prstGeom>
          <a:solidFill>
            <a:schemeClr val="accent1">
              <a:lumMod val="75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r>
              <a:rPr lang="zh-CN" altLang="en-US" sz="2400" b="1" dirty="0">
                <a:solidFill>
                  <a:schemeClr val="bg1">
                    <a:lumMod val="100000"/>
                  </a:schemeClr>
                </a:solidFill>
                <a:cs typeface="+mn-ea"/>
                <a:sym typeface="+mn-lt"/>
              </a:rPr>
              <a:t>统计</a:t>
            </a:r>
            <a:r>
              <a:rPr lang="en-US" altLang="zh-CN" sz="2400" b="1" dirty="0">
                <a:solidFill>
                  <a:schemeClr val="bg1">
                    <a:lumMod val="100000"/>
                  </a:schemeClr>
                </a:solidFill>
                <a:cs typeface="+mn-ea"/>
                <a:sym typeface="+mn-lt"/>
              </a:rPr>
              <a:t>2</a:t>
            </a:r>
            <a:r>
              <a:rPr lang="zh-CN" altLang="en-US" sz="2400" b="1" dirty="0">
                <a:solidFill>
                  <a:schemeClr val="bg1">
                    <a:lumMod val="100000"/>
                  </a:schemeClr>
                </a:solidFill>
                <a:cs typeface="+mn-ea"/>
                <a:sym typeface="+mn-lt"/>
              </a:rPr>
              <a:t>表：人文、社会科学R&amp;D人员情况表</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457325" y="3328670"/>
            <a:ext cx="3596005" cy="321310"/>
            <a:chOff x="2295" y="5242"/>
            <a:chExt cx="5663" cy="506"/>
          </a:xfrm>
        </p:grpSpPr>
        <p:sp>
          <p:nvSpPr>
            <p:cNvPr id="7" name="Rectangle 73"/>
            <p:cNvSpPr/>
            <p:nvPr/>
          </p:nvSpPr>
          <p:spPr>
            <a:xfrm>
              <a:off x="3884" y="5253"/>
              <a:ext cx="4074" cy="486"/>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指标解释</a:t>
              </a:r>
            </a:p>
          </p:txBody>
        </p:sp>
        <p:sp>
          <p:nvSpPr>
            <p:cNvPr id="9" name="矩形 8"/>
            <p:cNvSpPr/>
            <p:nvPr/>
          </p:nvSpPr>
          <p:spPr>
            <a:xfrm>
              <a:off x="2295" y="52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p>
          </p:txBody>
        </p:sp>
      </p:grpSp>
      <p:grpSp>
        <p:nvGrpSpPr>
          <p:cNvPr id="12" name="组合 11"/>
          <p:cNvGrpSpPr/>
          <p:nvPr/>
        </p:nvGrpSpPr>
        <p:grpSpPr>
          <a:xfrm>
            <a:off x="1457325" y="4090670"/>
            <a:ext cx="3596005" cy="321310"/>
            <a:chOff x="2295" y="6442"/>
            <a:chExt cx="5663" cy="506"/>
          </a:xfrm>
        </p:grpSpPr>
        <p:sp>
          <p:nvSpPr>
            <p:cNvPr id="14" name="Rectangle 73"/>
            <p:cNvSpPr/>
            <p:nvPr/>
          </p:nvSpPr>
          <p:spPr>
            <a:xfrm>
              <a:off x="3884" y="6478"/>
              <a:ext cx="4074" cy="436"/>
            </a:xfrm>
            <a:prstGeom prst="rect">
              <a:avLst/>
            </a:prstGeom>
          </p:spPr>
          <p:txBody>
            <a:bodyPr wrap="square" lIns="144000" tIns="0" rIns="144000" bIns="0">
              <a:noAutofit/>
            </a:bodyPr>
            <a:lstStyle/>
            <a:p>
              <a:pPr eaLnBrk="0" hangingPunct="0">
                <a:buFont typeface="Wingdings" panose="05000000000000000000" pitchFamily="2" charset="2"/>
                <a:buNone/>
              </a:pPr>
              <a:r>
                <a:rPr lang="zh-CN" sz="2000" dirty="0">
                  <a:solidFill>
                    <a:schemeClr val="accent1"/>
                  </a:solidFill>
                  <a:latin typeface="微软雅黑" panose="020B0503020204020204" pitchFamily="34" charset="-122"/>
                  <a:ea typeface="微软雅黑" panose="020B0503020204020204" pitchFamily="34" charset="-122"/>
                </a:rPr>
                <a:t>数据来源</a:t>
              </a:r>
            </a:p>
          </p:txBody>
        </p:sp>
        <p:sp>
          <p:nvSpPr>
            <p:cNvPr id="15" name="矩形 14"/>
            <p:cNvSpPr/>
            <p:nvPr/>
          </p:nvSpPr>
          <p:spPr>
            <a:xfrm>
              <a:off x="2295" y="64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p>
          </p:txBody>
        </p:sp>
      </p:grpSp>
      <p:grpSp>
        <p:nvGrpSpPr>
          <p:cNvPr id="16" name="组合 15"/>
          <p:cNvGrpSpPr/>
          <p:nvPr/>
        </p:nvGrpSpPr>
        <p:grpSpPr>
          <a:xfrm>
            <a:off x="1457325" y="4852670"/>
            <a:ext cx="4378325" cy="321310"/>
            <a:chOff x="2295" y="7642"/>
            <a:chExt cx="6895" cy="506"/>
          </a:xfrm>
        </p:grpSpPr>
        <p:sp>
          <p:nvSpPr>
            <p:cNvPr id="17" name="Rectangle 73"/>
            <p:cNvSpPr/>
            <p:nvPr/>
          </p:nvSpPr>
          <p:spPr>
            <a:xfrm>
              <a:off x="3884" y="7660"/>
              <a:ext cx="5307" cy="472"/>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审核要点及常见问题</a:t>
              </a:r>
            </a:p>
          </p:txBody>
        </p:sp>
        <p:sp>
          <p:nvSpPr>
            <p:cNvPr id="18" name="矩形 17"/>
            <p:cNvSpPr/>
            <p:nvPr/>
          </p:nvSpPr>
          <p:spPr>
            <a:xfrm>
              <a:off x="2295" y="76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a:t>
              </a:r>
            </a:p>
          </p:txBody>
        </p:sp>
      </p:grpSp>
    </p:spTree>
  </p:cSld>
  <p:clrMapOvr>
    <a:masterClrMapping/>
  </p:clrMapOvr>
  <mc:AlternateContent xmlns:mc="http://schemas.openxmlformats.org/markup-compatibility/2006">
    <mc:Choice xmlns:p14="http://schemas.microsoft.com/office/powerpoint/2010/main" xmlns="" Requires="p14">
      <p:transition p14:dur="250">
        <p:pull/>
      </p:transition>
    </mc:Choice>
    <mc:Fallback>
      <p:transition>
        <p:pull/>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文本框 16"/>
          <p:cNvSpPr txBox="1"/>
          <p:nvPr/>
        </p:nvSpPr>
        <p:spPr>
          <a:xfrm>
            <a:off x="2940685" y="3168015"/>
            <a:ext cx="6310630" cy="521970"/>
          </a:xfrm>
          <a:prstGeom prst="rect">
            <a:avLst/>
          </a:prstGeom>
          <a:noFill/>
        </p:spPr>
        <p:txBody>
          <a:bodyPr wrap="none" rtlCol="0" anchor="t">
            <a:spAutoFit/>
          </a:bodyPr>
          <a:lstStyle/>
          <a:p>
            <a:r>
              <a:rPr lang="zh-CN" altLang="en-US" sz="2800" b="1" dirty="0">
                <a:solidFill>
                  <a:srgbClr val="006C54"/>
                </a:solidFill>
                <a:latin typeface="+mn-ea"/>
                <a:sym typeface="+mn-ea"/>
              </a:rPr>
              <a:t>统计</a:t>
            </a:r>
            <a:r>
              <a:rPr lang="en-US" altLang="zh-CN" sz="2800" b="1" dirty="0">
                <a:solidFill>
                  <a:srgbClr val="006C54"/>
                </a:solidFill>
                <a:latin typeface="+mn-ea"/>
                <a:sym typeface="+mn-ea"/>
              </a:rPr>
              <a:t>2</a:t>
            </a:r>
            <a:r>
              <a:rPr lang="zh-CN" altLang="en-US" sz="2800" b="1" dirty="0">
                <a:solidFill>
                  <a:srgbClr val="006C54"/>
                </a:solidFill>
                <a:latin typeface="+mn-ea"/>
                <a:sym typeface="+mn-ea"/>
              </a:rPr>
              <a:t>表（</a:t>
            </a:r>
            <a:r>
              <a:rPr lang="en-US" altLang="zh-CN" sz="2800" b="1" dirty="0">
                <a:solidFill>
                  <a:srgbClr val="006C54"/>
                </a:solidFill>
                <a:latin typeface="+mn-ea"/>
                <a:sym typeface="+mn-ea"/>
              </a:rPr>
              <a:t>1</a:t>
            </a:r>
            <a:r>
              <a:rPr lang="zh-CN" altLang="en-US" sz="2800" b="1" dirty="0">
                <a:solidFill>
                  <a:srgbClr val="006C54"/>
                </a:solidFill>
                <a:latin typeface="+mn-ea"/>
                <a:sym typeface="+mn-ea"/>
              </a:rPr>
              <a:t>）：指标解释（</a:t>
            </a:r>
            <a:r>
              <a:rPr sz="2800" b="1" dirty="0">
                <a:solidFill>
                  <a:srgbClr val="006C54"/>
                </a:solidFill>
                <a:latin typeface="+mn-ea"/>
                <a:sym typeface="+mn-ea"/>
              </a:rPr>
              <a:t>横向表头</a:t>
            </a:r>
            <a:r>
              <a:rPr lang="zh-CN" altLang="en-US" sz="2800" b="1" dirty="0">
                <a:solidFill>
                  <a:srgbClr val="006C54"/>
                </a:solidFill>
                <a:latin typeface="+mn-ea"/>
                <a:sym typeface="+mn-ea"/>
              </a:rPr>
              <a:t>）</a:t>
            </a:r>
          </a:p>
        </p:txBody>
      </p:sp>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11</a:t>
            </a:fld>
            <a:r>
              <a:rPr lang="zh-CN" altLang="en-US"/>
              <a:t> 页</a:t>
            </a:r>
            <a:endParaRPr lang="zh-CN" altLang="en-US" dirty="0"/>
          </a:p>
        </p:txBody>
      </p:sp>
      <p:sp>
        <p:nvSpPr>
          <p:cNvPr id="4" name="文本占位符 3"/>
          <p:cNvSpPr>
            <a:spLocks noGrp="1"/>
          </p:cNvSpPr>
          <p:nvPr>
            <p:ph type="body" sz="quarter" idx="10"/>
          </p:nvPr>
        </p:nvSpPr>
        <p:spPr>
          <a:xfrm>
            <a:off x="1621790" y="655955"/>
            <a:ext cx="6372860" cy="332105"/>
          </a:xfrm>
        </p:spPr>
        <p:txBody>
          <a:bodyPr wrap="square"/>
          <a:lstStyle/>
          <a:p>
            <a:r>
              <a:rPr lang="en-US" altLang="zh-CN" sz="2400" dirty="0">
                <a:latin typeface="+mn-ea"/>
              </a:rPr>
              <a:t>  </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0" y="-14605"/>
            <a:ext cx="12190730" cy="6887210"/>
            <a:chOff x="0" y="9057"/>
            <a:chExt cx="19198" cy="10846"/>
          </a:xfrm>
        </p:grpSpPr>
        <p:sp>
          <p:nvSpPr>
            <p:cNvPr id="19" name="矩形 18"/>
            <p:cNvSpPr/>
            <p:nvPr/>
          </p:nvSpPr>
          <p:spPr>
            <a:xfrm>
              <a:off x="0" y="9057"/>
              <a:ext cx="19199" cy="108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460" y="13510"/>
              <a:ext cx="16599" cy="1161"/>
            </a:xfrm>
            <a:prstGeom prst="rect">
              <a:avLst/>
            </a:prstGeom>
            <a:noFill/>
          </p:spPr>
          <p:txBody>
            <a:bodyPr wrap="square" rtlCol="0">
              <a:spAutoFit/>
            </a:bodyPr>
            <a:lstStyle/>
            <a:p>
              <a:pPr algn="l" eaLnBrk="0" hangingPunct="0">
                <a:lnSpc>
                  <a:spcPct val="150000"/>
                </a:lnSpc>
                <a:buFont typeface="Wingdings" panose="05000000000000000000" pitchFamily="2" charset="2"/>
                <a:buNone/>
              </a:pPr>
              <a:r>
                <a:rPr lang="zh-CN" altLang="en-US" sz="1400" b="1" dirty="0">
                  <a:solidFill>
                    <a:schemeClr val="bg1"/>
                  </a:solidFill>
                  <a:latin typeface="微软雅黑" panose="020B0503020204020204" pitchFamily="34" charset="-122"/>
                  <a:ea typeface="微软雅黑" panose="020B0503020204020204" pitchFamily="34" charset="-122"/>
                  <a:sym typeface="+mn-ea"/>
                </a:rPr>
                <a:t>统计范围：</a:t>
              </a:r>
              <a:r>
                <a:rPr lang="zh-CN" altLang="en-US" sz="1400" dirty="0">
                  <a:solidFill>
                    <a:schemeClr val="bg1"/>
                  </a:solidFill>
                  <a:latin typeface="微软雅黑" panose="020B0503020204020204" pitchFamily="34" charset="-122"/>
                  <a:ea typeface="微软雅黑" panose="020B0503020204020204" pitchFamily="34" charset="-122"/>
                  <a:sym typeface="+mn-ea"/>
                </a:rPr>
                <a:t>本年内、投入人文社科R&amp;D活动的人</a:t>
              </a:r>
              <a:r>
                <a:rPr lang="zh-CN" altLang="en-US" sz="1400" dirty="0" smtClean="0">
                  <a:solidFill>
                    <a:schemeClr val="bg1"/>
                  </a:solidFill>
                  <a:latin typeface="微软雅黑" panose="020B0503020204020204" pitchFamily="34" charset="-122"/>
                  <a:ea typeface="微软雅黑" panose="020B0503020204020204" pitchFamily="34" charset="-122"/>
                  <a:sym typeface="+mn-ea"/>
                </a:rPr>
                <a:t>力，全</a:t>
              </a:r>
              <a:r>
                <a:rPr lang="zh-CN" altLang="en-US" sz="1400" dirty="0">
                  <a:solidFill>
                    <a:schemeClr val="bg1"/>
                  </a:solidFill>
                  <a:latin typeface="微软雅黑" panose="020B0503020204020204" pitchFamily="34" charset="-122"/>
                  <a:ea typeface="微软雅黑" panose="020B0503020204020204" pitchFamily="34" charset="-122"/>
                  <a:sym typeface="+mn-ea"/>
                </a:rPr>
                <a:t>年从事人文社科研究工作累计</a:t>
              </a:r>
              <a:r>
                <a:rPr lang="zh-CN" altLang="en-US" sz="1400" dirty="0" smtClean="0">
                  <a:solidFill>
                    <a:schemeClr val="bg1"/>
                  </a:solidFill>
                  <a:latin typeface="微软雅黑" panose="020B0503020204020204" pitchFamily="34" charset="-122"/>
                  <a:ea typeface="微软雅黑" panose="020B0503020204020204" pitchFamily="34" charset="-122"/>
                  <a:sym typeface="+mn-ea"/>
                </a:rPr>
                <a:t>1个</a:t>
              </a:r>
              <a:r>
                <a:rPr lang="zh-CN" altLang="en-US" sz="1400" dirty="0">
                  <a:solidFill>
                    <a:schemeClr val="bg1"/>
                  </a:solidFill>
                  <a:latin typeface="微软雅黑" panose="020B0503020204020204" pitchFamily="34" charset="-122"/>
                  <a:ea typeface="微软雅黑" panose="020B0503020204020204" pitchFamily="34" charset="-122"/>
                  <a:sym typeface="+mn-ea"/>
                </a:rPr>
                <a:t>月以上、</a:t>
              </a:r>
              <a:r>
                <a:rPr sz="1400" dirty="0" err="1" smtClean="0">
                  <a:solidFill>
                    <a:schemeClr val="bg1"/>
                  </a:solidFill>
                  <a:latin typeface="微软雅黑" panose="020B0503020204020204" pitchFamily="34" charset="-122"/>
                  <a:ea typeface="微软雅黑" panose="020B0503020204020204" pitchFamily="34" charset="-122"/>
                  <a:sym typeface="+mn-ea"/>
                </a:rPr>
                <a:t>本校职工和领取报酬的外籍或高校系统以外的专家和访问学者</a:t>
              </a:r>
              <a:r>
                <a:rPr lang="zh-CN" altLang="en-US" sz="1400" dirty="0" smtClean="0">
                  <a:solidFill>
                    <a:schemeClr val="bg1"/>
                  </a:solidFill>
                  <a:latin typeface="微软雅黑" panose="020B0503020204020204" pitchFamily="34" charset="-122"/>
                  <a:ea typeface="微软雅黑" panose="020B0503020204020204" pitchFamily="34" charset="-122"/>
                  <a:sym typeface="+mn-ea"/>
                </a:rPr>
                <a:t>均应该统计。</a:t>
              </a:r>
              <a:endParaRPr lang="zh-CN" altLang="en-US" sz="1400" dirty="0">
                <a:solidFill>
                  <a:schemeClr val="bg1"/>
                </a:solidFill>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1460" y="15873"/>
              <a:ext cx="16600" cy="483"/>
            </a:xfrm>
            <a:prstGeom prst="rect">
              <a:avLst/>
            </a:prstGeom>
            <a:noFill/>
          </p:spPr>
          <p:txBody>
            <a:bodyPr wrap="square" rtlCol="0">
              <a:spAutoFit/>
            </a:bodyPr>
            <a:lstStyle/>
            <a:p>
              <a:pPr algn="l" eaLnBrk="0" hangingPunct="0">
                <a:buFont typeface="Wingdings" panose="05000000000000000000" pitchFamily="2" charset="2"/>
                <a:buNone/>
              </a:pPr>
              <a:r>
                <a:rPr lang="zh-CN" altLang="en-US" sz="1400" b="1" kern="0">
                  <a:solidFill>
                    <a:schemeClr val="bg1"/>
                  </a:solidFill>
                  <a:latin typeface="+mn-ea"/>
                  <a:sym typeface="+mn-ea"/>
                </a:rPr>
                <a:t>统计口径：</a:t>
              </a:r>
              <a:r>
                <a:rPr lang="zh-CN" altLang="en-US" sz="1400" kern="0">
                  <a:solidFill>
                    <a:schemeClr val="bg1"/>
                  </a:solidFill>
                  <a:latin typeface="+mn-ea"/>
                  <a:sym typeface="+mn-ea"/>
                </a:rPr>
                <a:t>这里学科是指人文、社会科学R&amp;D人员现从事研究的</a:t>
              </a:r>
              <a:r>
                <a:rPr lang="zh-CN" altLang="en-US" sz="1400" b="1" kern="0">
                  <a:solidFill>
                    <a:schemeClr val="bg1"/>
                  </a:solidFill>
                  <a:latin typeface="+mn-ea"/>
                  <a:sym typeface="+mn-ea"/>
                </a:rPr>
                <a:t>项目</a:t>
              </a:r>
              <a:r>
                <a:rPr lang="zh-CN" altLang="en-US" sz="1400" kern="0">
                  <a:solidFill>
                    <a:schemeClr val="bg1"/>
                  </a:solidFill>
                  <a:latin typeface="+mn-ea"/>
                  <a:sym typeface="+mn-ea"/>
                </a:rPr>
                <a:t>的学科领域</a:t>
              </a:r>
              <a:endParaRPr lang="zh-CN" altLang="en-US" sz="1400" kern="0" dirty="0">
                <a:solidFill>
                  <a:schemeClr val="bg1"/>
                </a:solidFill>
                <a:latin typeface="+mn-ea"/>
                <a:ea typeface="微软雅黑" panose="020B0503020204020204" pitchFamily="34" charset="-122"/>
                <a:sym typeface="+mn-ea"/>
              </a:endParaRPr>
            </a:p>
          </p:txBody>
        </p:sp>
        <p:sp>
          <p:nvSpPr>
            <p:cNvPr id="25" name="文本框 24"/>
            <p:cNvSpPr txBox="1"/>
            <p:nvPr/>
          </p:nvSpPr>
          <p:spPr>
            <a:xfrm>
              <a:off x="1460" y="15161"/>
              <a:ext cx="2808" cy="580"/>
            </a:xfrm>
            <a:prstGeom prst="rect">
              <a:avLst/>
            </a:prstGeom>
            <a:noFill/>
          </p:spPr>
          <p:txBody>
            <a:bodyPr wrap="none" rtlCol="0">
              <a:spAutoFit/>
            </a:bodyPr>
            <a:lstStyle/>
            <a:p>
              <a:pPr algn="l"/>
              <a:r>
                <a:rPr lang="zh-CN" altLang="en-US" b="1">
                  <a:solidFill>
                    <a:schemeClr val="bg1"/>
                  </a:solidFill>
                  <a:latin typeface="Impact" panose="020B0806030902050204" pitchFamily="34" charset="0"/>
                  <a:sym typeface="+mn-ea"/>
                </a:rPr>
                <a:t>一、按学科划分</a:t>
              </a:r>
              <a:endParaRPr lang="zh-CN" altLang="en-US" b="1"/>
            </a:p>
          </p:txBody>
        </p:sp>
        <p:sp>
          <p:nvSpPr>
            <p:cNvPr id="26" name="文本框 25"/>
            <p:cNvSpPr txBox="1"/>
            <p:nvPr/>
          </p:nvSpPr>
          <p:spPr>
            <a:xfrm>
              <a:off x="1462" y="12882"/>
              <a:ext cx="4688" cy="628"/>
            </a:xfrm>
            <a:prstGeom prst="rect">
              <a:avLst/>
            </a:prstGeom>
            <a:noFill/>
          </p:spPr>
          <p:txBody>
            <a:bodyPr wrap="none" rtlCol="0">
              <a:spAutoFit/>
            </a:bodyPr>
            <a:lstStyle/>
            <a:p>
              <a:pPr algn="l"/>
              <a:r>
                <a:rPr lang="zh-CN" altLang="en-US" sz="2000" b="1" dirty="0">
                  <a:solidFill>
                    <a:schemeClr val="bg1"/>
                  </a:solidFill>
                  <a:latin typeface="Impact" panose="020B0806030902050204" pitchFamily="34" charset="0"/>
                  <a:sym typeface="+mn-ea"/>
                </a:rPr>
                <a:t>人文、社会科学活动人员</a:t>
              </a:r>
              <a:endParaRPr lang="zh-CN" altLang="en-US" sz="2000">
                <a:latin typeface="+mj-ea"/>
                <a:ea typeface="+mj-ea"/>
              </a:endParaRPr>
            </a:p>
          </p:txBody>
        </p:sp>
        <p:pic>
          <p:nvPicPr>
            <p:cNvPr id="5" name="图片 4"/>
            <p:cNvPicPr>
              <a:picLocks noChangeAspect="1"/>
            </p:cNvPicPr>
            <p:nvPr/>
          </p:nvPicPr>
          <p:blipFill>
            <a:blip r:embed="rId2" cstate="print"/>
            <a:stretch>
              <a:fillRect/>
            </a:stretch>
          </p:blipFill>
          <p:spPr>
            <a:xfrm>
              <a:off x="1462" y="10389"/>
              <a:ext cx="13485" cy="2055"/>
            </a:xfrm>
            <a:prstGeom prst="rect">
              <a:avLst/>
            </a:prstGeom>
          </p:spPr>
        </p:pic>
        <p:sp>
          <p:nvSpPr>
            <p:cNvPr id="7" name="文本框 6"/>
            <p:cNvSpPr txBox="1"/>
            <p:nvPr/>
          </p:nvSpPr>
          <p:spPr>
            <a:xfrm>
              <a:off x="1459" y="17512"/>
              <a:ext cx="16600" cy="1161"/>
            </a:xfrm>
            <a:prstGeom prst="rect">
              <a:avLst/>
            </a:prstGeom>
            <a:noFill/>
          </p:spPr>
          <p:txBody>
            <a:bodyPr wrap="square" rtlCol="0">
              <a:spAutoFit/>
            </a:bodyPr>
            <a:lstStyle/>
            <a:p>
              <a:pPr algn="l" eaLnBrk="0" hangingPunct="0">
                <a:lnSpc>
                  <a:spcPct val="150000"/>
                </a:lnSpc>
                <a:buFont typeface="Wingdings" panose="05000000000000000000" pitchFamily="2" charset="2"/>
                <a:buNone/>
              </a:pPr>
              <a:r>
                <a:rPr lang="zh-CN" altLang="en-US" sz="1400" b="1" dirty="0">
                  <a:solidFill>
                    <a:schemeClr val="bg1"/>
                  </a:solidFill>
                  <a:latin typeface="微软雅黑" panose="020B0503020204020204" pitchFamily="34" charset="-122"/>
                  <a:ea typeface="微软雅黑" panose="020B0503020204020204" pitchFamily="34" charset="-122"/>
                  <a:sym typeface="+mn-ea"/>
                </a:rPr>
                <a:t>指标含义：</a:t>
              </a:r>
              <a:r>
                <a:rPr sz="1400" dirty="0">
                  <a:solidFill>
                    <a:schemeClr val="bg1"/>
                  </a:solidFill>
                  <a:latin typeface="微软雅黑" panose="020B0503020204020204" pitchFamily="34" charset="-122"/>
                  <a:ea typeface="微软雅黑" panose="020B0503020204020204" pitchFamily="34" charset="-122"/>
                  <a:sym typeface="+mn-ea"/>
                </a:rPr>
                <a:t>指在本年度内从事人文社科研究（科研管理）工作时间占本人全部工作时间90％以上（既9个月以上，含9个月，超过9个月者只能按一个全时人数填报）的人员数</a:t>
              </a:r>
              <a:endParaRPr lang="zh-CN" altLang="en-US" sz="1400" kern="0" dirty="0">
                <a:solidFill>
                  <a:schemeClr val="bg1"/>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1459" y="16880"/>
              <a:ext cx="2448" cy="580"/>
            </a:xfrm>
            <a:prstGeom prst="rect">
              <a:avLst/>
            </a:prstGeom>
            <a:noFill/>
          </p:spPr>
          <p:txBody>
            <a:bodyPr wrap="none" rtlCol="0">
              <a:spAutoFit/>
            </a:bodyPr>
            <a:lstStyle/>
            <a:p>
              <a:pPr algn="l"/>
              <a:r>
                <a:rPr lang="zh-CN" altLang="en-US" b="1">
                  <a:solidFill>
                    <a:schemeClr val="bg1"/>
                  </a:solidFill>
                  <a:latin typeface="Impact" panose="020B0806030902050204" pitchFamily="34" charset="0"/>
                  <a:sym typeface="+mn-ea"/>
                </a:rPr>
                <a:t>二、全时人数</a:t>
              </a:r>
              <a:endParaRPr lang="zh-CN" altLang="en-US" b="1"/>
            </a:p>
          </p:txBody>
        </p:sp>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12</a:t>
            </a:fld>
            <a:r>
              <a:rPr lang="zh-CN" altLang="en-US"/>
              <a:t> 页</a:t>
            </a:r>
            <a:endParaRPr lang="zh-CN" altLang="en-US" dirty="0"/>
          </a:p>
        </p:txBody>
      </p:sp>
      <p:sp>
        <p:nvSpPr>
          <p:cNvPr id="4" name="文本占位符 3"/>
          <p:cNvSpPr>
            <a:spLocks noGrp="1"/>
          </p:cNvSpPr>
          <p:nvPr>
            <p:ph type="body" sz="quarter" idx="10"/>
          </p:nvPr>
        </p:nvSpPr>
        <p:spPr>
          <a:xfrm>
            <a:off x="1621790" y="655955"/>
            <a:ext cx="6372860" cy="332105"/>
          </a:xfrm>
        </p:spPr>
        <p:txBody>
          <a:bodyPr wrap="square"/>
          <a:lstStyle/>
          <a:p>
            <a:r>
              <a:rPr lang="en-US" altLang="zh-CN" sz="2400" dirty="0">
                <a:latin typeface="+mn-ea"/>
              </a:rPr>
              <a:t> </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0" y="-14605"/>
            <a:ext cx="12191365" cy="6887845"/>
            <a:chOff x="0" y="9057"/>
            <a:chExt cx="19199" cy="10847"/>
          </a:xfrm>
        </p:grpSpPr>
        <p:sp>
          <p:nvSpPr>
            <p:cNvPr id="19" name="矩形 18"/>
            <p:cNvSpPr/>
            <p:nvPr/>
          </p:nvSpPr>
          <p:spPr>
            <a:xfrm>
              <a:off x="0" y="9057"/>
              <a:ext cx="19199" cy="108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462" y="14310"/>
              <a:ext cx="16599" cy="1161"/>
            </a:xfrm>
            <a:prstGeom prst="rect">
              <a:avLst/>
            </a:prstGeom>
            <a:noFill/>
          </p:spPr>
          <p:txBody>
            <a:bodyPr wrap="square" rtlCol="0">
              <a:spAutoFit/>
            </a:bodyPr>
            <a:lstStyle/>
            <a:p>
              <a:pPr algn="l" eaLnBrk="0" hangingPunct="0">
                <a:lnSpc>
                  <a:spcPct val="150000"/>
                </a:lnSpc>
                <a:buClrTx/>
                <a:buSzTx/>
                <a:buFont typeface="Wingdings" panose="05000000000000000000" pitchFamily="2" charset="2"/>
                <a:buNone/>
              </a:pPr>
              <a:r>
                <a:rPr lang="zh-CN" altLang="en-US" sz="1400" b="1" kern="0">
                  <a:solidFill>
                    <a:schemeClr val="bg1"/>
                  </a:solidFill>
                  <a:latin typeface="+mn-ea"/>
                  <a:sym typeface="+mn-ea"/>
                </a:rPr>
                <a:t>指标含义：</a:t>
              </a:r>
              <a:r>
                <a:rPr lang="zh-CN" altLang="en-US" sz="1400" kern="0">
                  <a:solidFill>
                    <a:schemeClr val="bg1"/>
                  </a:solidFill>
                  <a:latin typeface="+mn-ea"/>
                  <a:sym typeface="+mn-ea"/>
                </a:rPr>
                <a:t>指在本年度内从事人文社科研究（科研管理）工作时间占本人全部工作时间10％－90％（即1－8个月，含8个月）的人员数</a:t>
              </a:r>
              <a:endParaRPr lang="zh-CN" altLang="en-US" sz="1400" kern="0" dirty="0">
                <a:solidFill>
                  <a:schemeClr val="bg1"/>
                </a:solidFill>
                <a:latin typeface="+mn-ea"/>
                <a:ea typeface="微软雅黑" panose="020B0503020204020204" pitchFamily="34" charset="-122"/>
                <a:sym typeface="+mn-ea"/>
              </a:endParaRPr>
            </a:p>
          </p:txBody>
        </p:sp>
        <p:sp>
          <p:nvSpPr>
            <p:cNvPr id="23" name="文本框 22"/>
            <p:cNvSpPr txBox="1"/>
            <p:nvPr/>
          </p:nvSpPr>
          <p:spPr>
            <a:xfrm>
              <a:off x="1462" y="16673"/>
              <a:ext cx="16600" cy="652"/>
            </a:xfrm>
            <a:prstGeom prst="rect">
              <a:avLst/>
            </a:prstGeom>
            <a:noFill/>
          </p:spPr>
          <p:txBody>
            <a:bodyPr wrap="square" rtlCol="0">
              <a:spAutoFit/>
            </a:bodyPr>
            <a:lstStyle/>
            <a:p>
              <a:pPr algn="l" eaLnBrk="0" hangingPunct="0">
                <a:lnSpc>
                  <a:spcPct val="150000"/>
                </a:lnSpc>
                <a:buClrTx/>
                <a:buSzTx/>
                <a:buFont typeface="Wingdings" panose="05000000000000000000" pitchFamily="2" charset="2"/>
                <a:buNone/>
              </a:pPr>
              <a:r>
                <a:rPr lang="zh-CN" altLang="en-US" sz="1400" b="1" dirty="0">
                  <a:solidFill>
                    <a:schemeClr val="bg1"/>
                  </a:solidFill>
                  <a:latin typeface="微软雅黑" panose="020B0503020204020204" pitchFamily="34" charset="-122"/>
                  <a:ea typeface="微软雅黑" panose="020B0503020204020204" pitchFamily="34" charset="-122"/>
                  <a:sym typeface="+mn-ea"/>
                </a:rPr>
                <a:t>指标含义：</a:t>
              </a:r>
              <a:r>
                <a:rPr lang="zh-CN" altLang="en-US" sz="1400" dirty="0">
                  <a:solidFill>
                    <a:schemeClr val="bg1"/>
                  </a:solidFill>
                  <a:latin typeface="微软雅黑" panose="020B0503020204020204" pitchFamily="34" charset="-122"/>
                  <a:ea typeface="微软雅黑" panose="020B0503020204020204" pitchFamily="34" charset="-122"/>
                  <a:sym typeface="+mn-ea"/>
                </a:rPr>
                <a:t>指几个非全时人员从事人文社科研究（科研管理）工作时间的百分比相加达100％（10个月），即折合一个全时人数</a:t>
              </a:r>
              <a:endParaRPr lang="zh-CN" altLang="en-US" sz="1400" kern="0" dirty="0">
                <a:solidFill>
                  <a:schemeClr val="bg1"/>
                </a:solidFill>
                <a:latin typeface="微软雅黑" panose="020B0503020204020204" pitchFamily="34" charset="-122"/>
                <a:ea typeface="微软雅黑" panose="020B0503020204020204" pitchFamily="34" charset="-122"/>
                <a:sym typeface="+mn-ea"/>
              </a:endParaRPr>
            </a:p>
          </p:txBody>
        </p:sp>
        <p:sp>
          <p:nvSpPr>
            <p:cNvPr id="25" name="文本框 24"/>
            <p:cNvSpPr txBox="1"/>
            <p:nvPr/>
          </p:nvSpPr>
          <p:spPr>
            <a:xfrm>
              <a:off x="1462" y="15961"/>
              <a:ext cx="4248" cy="580"/>
            </a:xfrm>
            <a:prstGeom prst="rect">
              <a:avLst/>
            </a:prstGeom>
            <a:noFill/>
          </p:spPr>
          <p:txBody>
            <a:bodyPr wrap="none" rtlCol="0">
              <a:spAutoFit/>
            </a:bodyPr>
            <a:lstStyle/>
            <a:p>
              <a:pPr algn="l"/>
              <a:r>
                <a:rPr lang="zh-CN" altLang="en-US" b="1">
                  <a:solidFill>
                    <a:schemeClr val="bg1"/>
                  </a:solidFill>
                  <a:latin typeface="Impact" panose="020B0806030902050204" pitchFamily="34" charset="0"/>
                  <a:sym typeface="+mn-ea"/>
                </a:rPr>
                <a:t>四、非全时折合全时人数</a:t>
              </a:r>
              <a:endParaRPr lang="zh-CN" altLang="en-US" b="1"/>
            </a:p>
          </p:txBody>
        </p:sp>
        <p:sp>
          <p:nvSpPr>
            <p:cNvPr id="26" name="文本框 25"/>
            <p:cNvSpPr txBox="1"/>
            <p:nvPr/>
          </p:nvSpPr>
          <p:spPr>
            <a:xfrm>
              <a:off x="1464" y="13682"/>
              <a:ext cx="3088" cy="628"/>
            </a:xfrm>
            <a:prstGeom prst="rect">
              <a:avLst/>
            </a:prstGeom>
            <a:noFill/>
          </p:spPr>
          <p:txBody>
            <a:bodyPr wrap="none" rtlCol="0">
              <a:spAutoFit/>
            </a:bodyPr>
            <a:lstStyle/>
            <a:p>
              <a:pPr algn="l"/>
              <a:r>
                <a:rPr lang="zh-CN" altLang="en-US" sz="2000" b="1">
                  <a:solidFill>
                    <a:schemeClr val="bg1"/>
                  </a:solidFill>
                  <a:latin typeface="Impact" panose="020B0806030902050204" pitchFamily="34" charset="0"/>
                  <a:sym typeface="+mn-ea"/>
                </a:rPr>
                <a:t>三、非全时人数</a:t>
              </a:r>
              <a:endParaRPr lang="zh-CN" altLang="en-US" sz="2000">
                <a:latin typeface="+mj-ea"/>
                <a:ea typeface="+mj-ea"/>
              </a:endParaRPr>
            </a:p>
          </p:txBody>
        </p:sp>
        <p:pic>
          <p:nvPicPr>
            <p:cNvPr id="5" name="图片 4"/>
            <p:cNvPicPr>
              <a:picLocks noChangeAspect="1"/>
            </p:cNvPicPr>
            <p:nvPr/>
          </p:nvPicPr>
          <p:blipFill>
            <a:blip r:embed="rId2" cstate="print"/>
            <a:stretch>
              <a:fillRect/>
            </a:stretch>
          </p:blipFill>
          <p:spPr>
            <a:xfrm>
              <a:off x="1462" y="10389"/>
              <a:ext cx="13485" cy="2055"/>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9"/>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13</a:t>
            </a:fld>
            <a:r>
              <a:rPr lang="zh-CN" altLang="en-US"/>
              <a:t> 页</a:t>
            </a:r>
            <a:endParaRPr lang="zh-CN" altLang="en-US" dirty="0"/>
          </a:p>
        </p:txBody>
      </p:sp>
      <p:sp>
        <p:nvSpPr>
          <p:cNvPr id="4" name="文本占位符 3"/>
          <p:cNvSpPr>
            <a:spLocks noGrp="1"/>
          </p:cNvSpPr>
          <p:nvPr>
            <p:ph type="body" sz="quarter" idx="10"/>
          </p:nvPr>
        </p:nvSpPr>
        <p:spPr>
          <a:xfrm>
            <a:off x="1621790" y="655955"/>
            <a:ext cx="6261100" cy="332105"/>
          </a:xfrm>
        </p:spPr>
        <p:txBody>
          <a:bodyPr wrap="square"/>
          <a:lstStyle/>
          <a:p>
            <a:r>
              <a:rPr lang="zh-CN" altLang="en-US" sz="2400" dirty="0">
                <a:latin typeface="+mn-ea"/>
              </a:rPr>
              <a:t>统计</a:t>
            </a:r>
            <a:r>
              <a:rPr lang="en-US" altLang="zh-CN" sz="2400" dirty="0">
                <a:latin typeface="+mn-ea"/>
              </a:rPr>
              <a:t>2</a:t>
            </a:r>
            <a:r>
              <a:rPr lang="zh-CN" altLang="en-US" sz="2400" dirty="0">
                <a:latin typeface="+mn-ea"/>
              </a:rPr>
              <a:t>表</a:t>
            </a:r>
            <a:r>
              <a:rPr sz="2400">
                <a:latin typeface="+mn-ea"/>
                <a:sym typeface="+mn-ea"/>
              </a:rPr>
              <a:t>（</a:t>
            </a:r>
            <a:r>
              <a:rPr lang="en-US" altLang="zh-CN" sz="2400">
                <a:latin typeface="+mn-ea"/>
                <a:sym typeface="+mn-ea"/>
              </a:rPr>
              <a:t>1</a:t>
            </a:r>
            <a:r>
              <a:rPr sz="2400">
                <a:latin typeface="+mn-ea"/>
                <a:sym typeface="+mn-ea"/>
              </a:rPr>
              <a:t>）</a:t>
            </a:r>
            <a:r>
              <a:rPr lang="zh-CN" altLang="en-US" sz="2400" dirty="0">
                <a:latin typeface="+mn-ea"/>
              </a:rPr>
              <a:t>：指标解释（纵向表头）</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stretch>
            <a:fillRect/>
          </a:stretch>
        </p:blipFill>
        <p:spPr>
          <a:xfrm>
            <a:off x="222885" y="1858645"/>
            <a:ext cx="2553970" cy="3715385"/>
          </a:xfrm>
          <a:prstGeom prst="rect">
            <a:avLst/>
          </a:prstGeom>
        </p:spPr>
      </p:pic>
      <p:grpSp>
        <p:nvGrpSpPr>
          <p:cNvPr id="23" name="组合 22"/>
          <p:cNvGrpSpPr/>
          <p:nvPr/>
        </p:nvGrpSpPr>
        <p:grpSpPr>
          <a:xfrm>
            <a:off x="8354060" y="3225800"/>
            <a:ext cx="3549650" cy="2348230"/>
            <a:chOff x="13156" y="5080"/>
            <a:chExt cx="5590" cy="3698"/>
          </a:xfrm>
        </p:grpSpPr>
        <p:sp>
          <p:nvSpPr>
            <p:cNvPr id="13" name="Rounded Rectangle 58"/>
            <p:cNvSpPr/>
            <p:nvPr/>
          </p:nvSpPr>
          <p:spPr>
            <a:xfrm>
              <a:off x="13156" y="5080"/>
              <a:ext cx="5591" cy="3699"/>
            </a:xfrm>
            <a:prstGeom prst="roundRect">
              <a:avLst>
                <a:gd name="adj" fmla="val 2415"/>
              </a:avLst>
            </a:prstGeom>
            <a:solidFill>
              <a:schemeClr val="bg1">
                <a:alpha val="40000"/>
              </a:schemeClr>
            </a:solidFill>
            <a:ln w="190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5" name="矩形 4"/>
            <p:cNvSpPr/>
            <p:nvPr/>
          </p:nvSpPr>
          <p:spPr>
            <a:xfrm>
              <a:off x="13647" y="5404"/>
              <a:ext cx="4900" cy="3053"/>
            </a:xfrm>
            <a:prstGeom prst="rect">
              <a:avLst/>
            </a:prstGeom>
          </p:spPr>
          <p:txBody>
            <a:bodyPr wrap="square" lIns="0" tIns="0" rIns="0" bIns="0">
              <a:spAutoFit/>
            </a:bodyPr>
            <a:lstStyle/>
            <a:p>
              <a:pPr>
                <a:lnSpc>
                  <a:spcPct val="150000"/>
                </a:lnSpc>
              </a:pPr>
              <a:r>
                <a:rPr lang="zh-CN" altLang="en-US" sz="1400" b="1" kern="0">
                  <a:solidFill>
                    <a:schemeClr val="accent1"/>
                  </a:solidFill>
                  <a:latin typeface="+mn-ea"/>
                </a:rPr>
                <a:t>研究人员：</a:t>
              </a:r>
              <a:r>
                <a:rPr lang="zh-CN" altLang="en-US" sz="1400" kern="0">
                  <a:solidFill>
                    <a:schemeClr val="accent1"/>
                  </a:solidFill>
                  <a:latin typeface="+mn-ea"/>
                </a:rPr>
                <a:t>指从事新知识、新产品、新工艺、新方法、新系统的构想或创造的专业人员及R&amp;D项目（课题）或R&amp;D机构的高级管理人员。研究人员一般应具备中级以上职称或博士学历。从事R&amp;D的博士研究生应被视作研究人员</a:t>
              </a:r>
            </a:p>
          </p:txBody>
        </p:sp>
      </p:grpSp>
      <p:grpSp>
        <p:nvGrpSpPr>
          <p:cNvPr id="22" name="组合 21"/>
          <p:cNvGrpSpPr/>
          <p:nvPr/>
        </p:nvGrpSpPr>
        <p:grpSpPr>
          <a:xfrm>
            <a:off x="8354060" y="1858645"/>
            <a:ext cx="3549650" cy="1170940"/>
            <a:chOff x="13156" y="2927"/>
            <a:chExt cx="5590" cy="1844"/>
          </a:xfrm>
        </p:grpSpPr>
        <p:sp>
          <p:nvSpPr>
            <p:cNvPr id="11" name="Rounded Rectangle 58"/>
            <p:cNvSpPr/>
            <p:nvPr/>
          </p:nvSpPr>
          <p:spPr>
            <a:xfrm>
              <a:off x="13156" y="2927"/>
              <a:ext cx="5591" cy="1845"/>
            </a:xfrm>
            <a:prstGeom prst="roundRect">
              <a:avLst>
                <a:gd name="adj" fmla="val 2415"/>
              </a:avLst>
            </a:prstGeom>
            <a:solidFill>
              <a:schemeClr val="bg1">
                <a:alpha val="40000"/>
              </a:schemeClr>
            </a:solidFill>
            <a:ln w="190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8" name="矩形 7"/>
            <p:cNvSpPr/>
            <p:nvPr/>
          </p:nvSpPr>
          <p:spPr>
            <a:xfrm>
              <a:off x="13647" y="3192"/>
              <a:ext cx="4203" cy="1526"/>
            </a:xfrm>
            <a:prstGeom prst="rect">
              <a:avLst/>
            </a:prstGeom>
          </p:spPr>
          <p:txBody>
            <a:bodyPr wrap="square" lIns="0" tIns="0" rIns="0" bIns="0">
              <a:spAutoFit/>
            </a:bodyPr>
            <a:lstStyle/>
            <a:p>
              <a:pPr>
                <a:lnSpc>
                  <a:spcPct val="150000"/>
                </a:lnSpc>
              </a:pPr>
              <a:r>
                <a:rPr lang="zh-CN" altLang="en-US" sz="1400" b="1" kern="0">
                  <a:solidFill>
                    <a:schemeClr val="accent1"/>
                  </a:solidFill>
                  <a:latin typeface="+mn-ea"/>
                </a:rPr>
                <a:t>研究生（学生）</a:t>
              </a:r>
              <a:r>
                <a:rPr lang="zh-CN" altLang="en-US" sz="1400" kern="0">
                  <a:solidFill>
                    <a:schemeClr val="accent1"/>
                  </a:solidFill>
                  <a:latin typeface="+mn-ea"/>
                </a:rPr>
                <a:t>：指人文、社会科学R&amp;D人员中具有研究生学历的学生</a:t>
              </a:r>
            </a:p>
          </p:txBody>
        </p:sp>
      </p:grpSp>
      <p:grpSp>
        <p:nvGrpSpPr>
          <p:cNvPr id="12" name="组合 11"/>
          <p:cNvGrpSpPr/>
          <p:nvPr/>
        </p:nvGrpSpPr>
        <p:grpSpPr>
          <a:xfrm>
            <a:off x="2776855" y="1838325"/>
            <a:ext cx="5695315" cy="1191895"/>
            <a:chOff x="4440" y="2943"/>
            <a:chExt cx="8969" cy="1877"/>
          </a:xfrm>
        </p:grpSpPr>
        <p:sp>
          <p:nvSpPr>
            <p:cNvPr id="14" name="矩形 13"/>
            <p:cNvSpPr/>
            <p:nvPr/>
          </p:nvSpPr>
          <p:spPr>
            <a:xfrm>
              <a:off x="4440" y="2943"/>
              <a:ext cx="8969" cy="187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799" y="3240"/>
              <a:ext cx="2088" cy="580"/>
            </a:xfrm>
            <a:prstGeom prst="rect">
              <a:avLst/>
            </a:prstGeom>
            <a:noFill/>
          </p:spPr>
          <p:txBody>
            <a:bodyPr wrap="none" rtlCol="0">
              <a:spAutoFit/>
            </a:bodyPr>
            <a:lstStyle/>
            <a:p>
              <a:pPr algn="l"/>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按职称划分</a:t>
              </a:r>
              <a:endParaRPr lang="zh-CN" altLang="en-US"/>
            </a:p>
          </p:txBody>
        </p:sp>
        <p:sp>
          <p:nvSpPr>
            <p:cNvPr id="16" name="文本框 15"/>
            <p:cNvSpPr txBox="1"/>
            <p:nvPr/>
          </p:nvSpPr>
          <p:spPr>
            <a:xfrm>
              <a:off x="4799" y="3820"/>
              <a:ext cx="5492" cy="652"/>
            </a:xfrm>
            <a:prstGeom prst="rect">
              <a:avLst/>
            </a:prstGeom>
            <a:noFill/>
          </p:spPr>
          <p:txBody>
            <a:bodyPr wrap="none" rtlCol="0">
              <a:spAutoFit/>
            </a:bodyPr>
            <a:lstStyle/>
            <a:p>
              <a:pPr algn="l">
                <a:lnSpc>
                  <a:spcPct val="150000"/>
                </a:lnSpc>
              </a:pPr>
              <a:r>
                <a:rPr lang="zh-CN" altLang="en-US" sz="1400" dirty="0">
                  <a:solidFill>
                    <a:schemeClr val="bg1"/>
                  </a:solidFill>
                  <a:latin typeface="+mn-ea"/>
                  <a:sym typeface="+mn-ea"/>
                </a:rPr>
                <a:t>职称分类及其他人员划分方式参见统计</a:t>
              </a:r>
              <a:r>
                <a:rPr lang="en-US" altLang="zh-CN" sz="1400" dirty="0">
                  <a:solidFill>
                    <a:schemeClr val="bg1"/>
                  </a:solidFill>
                  <a:latin typeface="+mn-ea"/>
                  <a:sym typeface="+mn-ea"/>
                </a:rPr>
                <a:t>1</a:t>
              </a:r>
              <a:r>
                <a:rPr lang="zh-CN" altLang="en-US" sz="1400" dirty="0">
                  <a:solidFill>
                    <a:schemeClr val="bg1"/>
                  </a:solidFill>
                  <a:latin typeface="+mn-ea"/>
                  <a:sym typeface="+mn-ea"/>
                </a:rPr>
                <a:t>表</a:t>
              </a:r>
            </a:p>
          </p:txBody>
        </p:sp>
      </p:grpSp>
      <p:grpSp>
        <p:nvGrpSpPr>
          <p:cNvPr id="18" name="组合 17"/>
          <p:cNvGrpSpPr/>
          <p:nvPr/>
        </p:nvGrpSpPr>
        <p:grpSpPr>
          <a:xfrm>
            <a:off x="2776855" y="3225800"/>
            <a:ext cx="5695950" cy="2349500"/>
            <a:chOff x="4440" y="2943"/>
            <a:chExt cx="8970" cy="3700"/>
          </a:xfrm>
        </p:grpSpPr>
        <p:sp>
          <p:nvSpPr>
            <p:cNvPr id="19" name="矩形 18"/>
            <p:cNvSpPr/>
            <p:nvPr/>
          </p:nvSpPr>
          <p:spPr>
            <a:xfrm>
              <a:off x="4440" y="2943"/>
              <a:ext cx="8970" cy="3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4799" y="3240"/>
              <a:ext cx="2808" cy="580"/>
            </a:xfrm>
            <a:prstGeom prst="rect">
              <a:avLst/>
            </a:prstGeom>
            <a:noFill/>
          </p:spPr>
          <p:txBody>
            <a:bodyPr wrap="none" rtlCol="0">
              <a:spAutoFit/>
            </a:bodyPr>
            <a:lstStyle/>
            <a:p>
              <a:pPr algn="l"/>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按学历学位划分</a:t>
              </a:r>
              <a:endParaRPr lang="zh-CN" altLang="en-US"/>
            </a:p>
          </p:txBody>
        </p:sp>
        <p:sp>
          <p:nvSpPr>
            <p:cNvPr id="21" name="文本框 20"/>
            <p:cNvSpPr txBox="1"/>
            <p:nvPr/>
          </p:nvSpPr>
          <p:spPr>
            <a:xfrm>
              <a:off x="4799" y="3820"/>
              <a:ext cx="7681" cy="2688"/>
            </a:xfrm>
            <a:prstGeom prst="rect">
              <a:avLst/>
            </a:prstGeom>
            <a:noFill/>
          </p:spPr>
          <p:txBody>
            <a:bodyPr wrap="square" rtlCol="0">
              <a:spAutoFit/>
            </a:bodyPr>
            <a:lstStyle/>
            <a:p>
              <a:pPr algn="l">
                <a:lnSpc>
                  <a:spcPct val="150000"/>
                </a:lnSpc>
              </a:pPr>
              <a:r>
                <a:rPr lang="en-US" sz="1400" b="1" dirty="0">
                  <a:solidFill>
                    <a:schemeClr val="bg1"/>
                  </a:solidFill>
                  <a:latin typeface="+mn-ea"/>
                  <a:sym typeface="+mn-ea"/>
                </a:rPr>
                <a:t>1.</a:t>
              </a:r>
              <a:r>
                <a:rPr sz="1400" b="1" dirty="0">
                  <a:solidFill>
                    <a:schemeClr val="bg1"/>
                  </a:solidFill>
                  <a:latin typeface="+mn-ea"/>
                  <a:sym typeface="+mn-ea"/>
                </a:rPr>
                <a:t>博士毕业：</a:t>
              </a:r>
              <a:r>
                <a:rPr sz="1400" dirty="0">
                  <a:solidFill>
                    <a:schemeClr val="bg1"/>
                  </a:solidFill>
                  <a:latin typeface="+mn-ea"/>
                  <a:sym typeface="+mn-ea"/>
                </a:rPr>
                <a:t>指研发人员中具有博士学历（学位）的人员。</a:t>
              </a:r>
              <a:endParaRPr sz="1400" dirty="0">
                <a:solidFill>
                  <a:schemeClr val="bg1"/>
                </a:solidFill>
                <a:latin typeface="+mn-ea"/>
              </a:endParaRPr>
            </a:p>
            <a:p>
              <a:pPr algn="l">
                <a:lnSpc>
                  <a:spcPct val="150000"/>
                </a:lnSpc>
              </a:pPr>
              <a:r>
                <a:rPr lang="en-US" sz="1400" b="1" dirty="0">
                  <a:solidFill>
                    <a:schemeClr val="bg1"/>
                  </a:solidFill>
                  <a:latin typeface="+mn-ea"/>
                  <a:sym typeface="+mn-ea"/>
                </a:rPr>
                <a:t>2.</a:t>
              </a:r>
              <a:r>
                <a:rPr sz="1400" b="1" dirty="0">
                  <a:solidFill>
                    <a:schemeClr val="bg1"/>
                  </a:solidFill>
                  <a:latin typeface="+mn-ea"/>
                  <a:sym typeface="+mn-ea"/>
                </a:rPr>
                <a:t>硕士毕业：</a:t>
              </a:r>
              <a:r>
                <a:rPr sz="1400" dirty="0">
                  <a:solidFill>
                    <a:schemeClr val="bg1"/>
                  </a:solidFill>
                  <a:latin typeface="+mn-ea"/>
                  <a:sym typeface="+mn-ea"/>
                </a:rPr>
                <a:t>指研发人员中具有硕士学历（学位）的人员。</a:t>
              </a:r>
              <a:endParaRPr sz="1400" dirty="0">
                <a:solidFill>
                  <a:schemeClr val="bg1"/>
                </a:solidFill>
                <a:latin typeface="+mn-ea"/>
              </a:endParaRPr>
            </a:p>
            <a:p>
              <a:pPr algn="l">
                <a:lnSpc>
                  <a:spcPct val="150000"/>
                </a:lnSpc>
              </a:pPr>
              <a:r>
                <a:rPr lang="en-US" sz="1400" b="1" dirty="0">
                  <a:solidFill>
                    <a:schemeClr val="bg1"/>
                  </a:solidFill>
                  <a:latin typeface="+mn-ea"/>
                  <a:sym typeface="+mn-ea"/>
                </a:rPr>
                <a:t>3.</a:t>
              </a:r>
              <a:r>
                <a:rPr sz="1400" b="1" dirty="0">
                  <a:solidFill>
                    <a:schemeClr val="bg1"/>
                  </a:solidFill>
                  <a:latin typeface="+mn-ea"/>
                  <a:sym typeface="+mn-ea"/>
                </a:rPr>
                <a:t>本科毕业：</a:t>
              </a:r>
              <a:r>
                <a:rPr sz="1400" dirty="0">
                  <a:solidFill>
                    <a:schemeClr val="bg1"/>
                  </a:solidFill>
                  <a:latin typeface="+mn-ea"/>
                  <a:sym typeface="+mn-ea"/>
                </a:rPr>
                <a:t>指研发人员中具有本科学历（学位）的人员。</a:t>
              </a:r>
              <a:endParaRPr sz="1400" dirty="0">
                <a:solidFill>
                  <a:schemeClr val="bg1"/>
                </a:solidFill>
                <a:latin typeface="+mn-ea"/>
              </a:endParaRPr>
            </a:p>
            <a:p>
              <a:pPr algn="l">
                <a:lnSpc>
                  <a:spcPct val="150000"/>
                </a:lnSpc>
              </a:pPr>
              <a:r>
                <a:rPr lang="en-US" sz="1400" b="1" dirty="0">
                  <a:solidFill>
                    <a:schemeClr val="bg1"/>
                  </a:solidFill>
                  <a:latin typeface="+mn-ea"/>
                  <a:sym typeface="+mn-ea"/>
                </a:rPr>
                <a:t>4.</a:t>
              </a:r>
              <a:r>
                <a:rPr sz="1400" b="1" dirty="0">
                  <a:solidFill>
                    <a:schemeClr val="bg1"/>
                  </a:solidFill>
                  <a:latin typeface="+mn-ea"/>
                  <a:sym typeface="+mn-ea"/>
                </a:rPr>
                <a:t>其他学历：</a:t>
              </a:r>
              <a:r>
                <a:rPr sz="1400" dirty="0">
                  <a:solidFill>
                    <a:schemeClr val="bg1"/>
                  </a:solidFill>
                  <a:latin typeface="+mn-ea"/>
                  <a:sym typeface="+mn-ea"/>
                </a:rPr>
                <a:t>指研发人员中不具有上述博士、硕士和本科学历（学位）的人员。</a:t>
              </a:r>
              <a:endParaRPr lang="zh-CN" altLang="en-US" sz="1400" dirty="0">
                <a:solidFill>
                  <a:schemeClr val="bg1"/>
                </a:solidFill>
                <a:latin typeface="+mn-ea"/>
                <a:sym typeface="+mn-ea"/>
              </a:endParaRPr>
            </a:p>
          </p:txBody>
        </p:sp>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14</a:t>
            </a:fld>
            <a:r>
              <a:rPr lang="zh-CN" altLang="en-US"/>
              <a:t> 页</a:t>
            </a:r>
            <a:endParaRPr lang="zh-CN" altLang="en-US" dirty="0"/>
          </a:p>
        </p:txBody>
      </p:sp>
      <p:sp>
        <p:nvSpPr>
          <p:cNvPr id="4" name="文本占位符 3"/>
          <p:cNvSpPr>
            <a:spLocks noGrp="1"/>
          </p:cNvSpPr>
          <p:nvPr>
            <p:ph type="body" sz="quarter" idx="10"/>
          </p:nvPr>
        </p:nvSpPr>
        <p:spPr>
          <a:xfrm>
            <a:off x="1621790" y="655955"/>
            <a:ext cx="4802505" cy="332105"/>
          </a:xfrm>
        </p:spPr>
        <p:txBody>
          <a:bodyPr wrap="square"/>
          <a:lstStyle/>
          <a:p>
            <a:r>
              <a:rPr lang="zh-CN" altLang="en-US" sz="2400" dirty="0">
                <a:latin typeface="+mn-ea"/>
              </a:rPr>
              <a:t>统计</a:t>
            </a:r>
            <a:r>
              <a:rPr lang="en-US" altLang="zh-CN" sz="2400" dirty="0">
                <a:latin typeface="+mn-ea"/>
              </a:rPr>
              <a:t>2</a:t>
            </a:r>
            <a:r>
              <a:rPr lang="zh-CN" altLang="en-US" sz="2400" dirty="0">
                <a:latin typeface="+mn-ea"/>
              </a:rPr>
              <a:t>表（</a:t>
            </a:r>
            <a:r>
              <a:rPr lang="en-US" altLang="zh-CN" sz="2400" dirty="0">
                <a:latin typeface="+mn-ea"/>
              </a:rPr>
              <a:t>2</a:t>
            </a:r>
            <a:r>
              <a:rPr lang="zh-CN" altLang="en-US" sz="2400" dirty="0">
                <a:latin typeface="+mn-ea"/>
              </a:rPr>
              <a:t>）：数据来源</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cstate="print"/>
          <a:stretch>
            <a:fillRect/>
          </a:stretch>
        </p:blipFill>
        <p:spPr>
          <a:xfrm>
            <a:off x="3076575" y="1897380"/>
            <a:ext cx="9544050" cy="4152900"/>
          </a:xfrm>
          <a:prstGeom prst="rect">
            <a:avLst/>
          </a:prstGeom>
        </p:spPr>
      </p:pic>
      <p:grpSp>
        <p:nvGrpSpPr>
          <p:cNvPr id="9" name="组合 8"/>
          <p:cNvGrpSpPr/>
          <p:nvPr/>
        </p:nvGrpSpPr>
        <p:grpSpPr>
          <a:xfrm>
            <a:off x="-10795" y="1898015"/>
            <a:ext cx="3051810" cy="4152265"/>
            <a:chOff x="14498" y="2496"/>
            <a:chExt cx="4806" cy="6539"/>
          </a:xfrm>
        </p:grpSpPr>
        <p:sp>
          <p:nvSpPr>
            <p:cNvPr id="6" name="矩形 5"/>
            <p:cNvSpPr/>
            <p:nvPr/>
          </p:nvSpPr>
          <p:spPr>
            <a:xfrm>
              <a:off x="14498" y="2496"/>
              <a:ext cx="4806" cy="65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4874" y="3940"/>
              <a:ext cx="4053" cy="3706"/>
            </a:xfrm>
            <a:prstGeom prst="rect">
              <a:avLst/>
            </a:prstGeom>
            <a:noFill/>
          </p:spPr>
          <p:txBody>
            <a:bodyPr wrap="square" rtlCol="0">
              <a:spAutoFit/>
            </a:bodyPr>
            <a:lstStyle/>
            <a:p>
              <a:pPr>
                <a:lnSpc>
                  <a:spcPct val="150000"/>
                </a:lnSpc>
              </a:pPr>
              <a:r>
                <a:rPr lang="en-US" altLang="zh-CN" sz="1400" dirty="0">
                  <a:solidFill>
                    <a:schemeClr val="bg1"/>
                  </a:solidFill>
                  <a:latin typeface="+mn-ea"/>
                  <a:sym typeface="+mn-ea"/>
                </a:rPr>
                <a:t>1</a:t>
              </a:r>
              <a:r>
                <a:rPr lang="zh-CN" altLang="en-US" sz="1400" dirty="0">
                  <a:solidFill>
                    <a:schemeClr val="bg1"/>
                  </a:solidFill>
                  <a:latin typeface="+mn-ea"/>
                  <a:sym typeface="+mn-ea"/>
                </a:rPr>
                <a:t>、人文社科统计</a:t>
              </a:r>
              <a:r>
                <a:rPr lang="en-US" altLang="zh-CN" sz="1400" dirty="0">
                  <a:solidFill>
                    <a:schemeClr val="bg1"/>
                  </a:solidFill>
                  <a:latin typeface="+mn-ea"/>
                  <a:sym typeface="+mn-ea"/>
                </a:rPr>
                <a:t>2</a:t>
              </a:r>
              <a:r>
                <a:rPr lang="zh-CN" altLang="en-US" sz="1400" dirty="0">
                  <a:solidFill>
                    <a:schemeClr val="bg1"/>
                  </a:solidFill>
                  <a:latin typeface="+mn-ea"/>
                  <a:sym typeface="+mn-ea"/>
                </a:rPr>
                <a:t>表数据来源于统计系统的项目管理和项目工作量模块，学科的统计口径来源字段是项目信息里面的学科门类；其他统计口径来源字段都是来自项目年度工作量情况；具体对应字段见右图：</a:t>
              </a:r>
              <a:endParaRPr lang="zh-CN" altLang="en-US" sz="1400" b="1" dirty="0">
                <a:solidFill>
                  <a:schemeClr val="bg1"/>
                </a:solidFill>
                <a:latin typeface="+mn-ea"/>
                <a:sym typeface="+mn-ea"/>
              </a:endParaRPr>
            </a:p>
          </p:txBody>
        </p:sp>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 name="组合 9"/>
          <p:cNvGrpSpPr/>
          <p:nvPr/>
        </p:nvGrpSpPr>
        <p:grpSpPr>
          <a:xfrm>
            <a:off x="635" y="2075815"/>
            <a:ext cx="12191365" cy="3973830"/>
            <a:chOff x="1" y="3269"/>
            <a:chExt cx="19199" cy="6258"/>
          </a:xfrm>
        </p:grpSpPr>
        <p:sp>
          <p:nvSpPr>
            <p:cNvPr id="6" name="矩形 5"/>
            <p:cNvSpPr/>
            <p:nvPr/>
          </p:nvSpPr>
          <p:spPr>
            <a:xfrm>
              <a:off x="1" y="3269"/>
              <a:ext cx="19199" cy="62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384" y="4490"/>
              <a:ext cx="14489" cy="4217"/>
            </a:xfrm>
            <a:prstGeom prst="rect">
              <a:avLst/>
            </a:prstGeom>
            <a:noFill/>
          </p:spPr>
          <p:txBody>
            <a:bodyPr wrap="square" rtlCol="0">
              <a:spAutoFit/>
            </a:bodyPr>
            <a:lstStyle/>
            <a:p>
              <a:pPr>
                <a:lnSpc>
                  <a:spcPct val="200000"/>
                </a:lnSpc>
              </a:pPr>
              <a:r>
                <a:rPr lang="zh-CN" altLang="en-US" sz="1400" b="1" dirty="0">
                  <a:solidFill>
                    <a:schemeClr val="bg1"/>
                  </a:solidFill>
                  <a:latin typeface="+mn-ea"/>
                  <a:sym typeface="+mn-ea"/>
                </a:rPr>
                <a:t>1. 此表只填报统计年度内开展了社科R&amp;D活动的人员，主要是计划课题活动人员和与此相关的管理人员</a:t>
              </a:r>
              <a:r>
                <a:rPr lang="zh-CN" altLang="en-US" sz="1400" b="1" dirty="0" smtClean="0">
                  <a:solidFill>
                    <a:schemeClr val="bg1"/>
                  </a:solidFill>
                  <a:latin typeface="+mn-ea"/>
                  <a:sym typeface="+mn-ea"/>
                </a:rPr>
                <a:t>。全校R&amp;D人数应该与学校的项目数、成果数、经费数相协调。全时人数问题：规模小且没有研究机构的学校，人数不应太多，没有也正常。</a:t>
              </a:r>
              <a:endParaRPr lang="zh-CN" altLang="en-US" sz="1400" b="1" dirty="0">
                <a:solidFill>
                  <a:schemeClr val="bg1"/>
                </a:solidFill>
                <a:latin typeface="+mn-ea"/>
              </a:endParaRPr>
            </a:p>
            <a:p>
              <a:pPr>
                <a:lnSpc>
                  <a:spcPct val="200000"/>
                </a:lnSpc>
              </a:pPr>
              <a:r>
                <a:rPr lang="zh-CN" altLang="en-US" sz="1400" b="1" dirty="0">
                  <a:solidFill>
                    <a:schemeClr val="bg1"/>
                  </a:solidFill>
                  <a:latin typeface="+mn-ea"/>
                  <a:sym typeface="+mn-ea"/>
                </a:rPr>
                <a:t>2. 某些学科栏目无数据的情况虽属正常，但应与5-1表相应学科的情况基本一致。</a:t>
              </a:r>
              <a:endParaRPr lang="zh-CN" altLang="en-US" sz="1400" b="1" dirty="0">
                <a:solidFill>
                  <a:schemeClr val="bg1"/>
                </a:solidFill>
                <a:latin typeface="+mn-ea"/>
              </a:endParaRPr>
            </a:p>
            <a:p>
              <a:pPr>
                <a:lnSpc>
                  <a:spcPct val="200000"/>
                </a:lnSpc>
              </a:pPr>
              <a:r>
                <a:rPr lang="zh-CN" altLang="en-US" sz="1400" b="1" dirty="0">
                  <a:solidFill>
                    <a:schemeClr val="bg1"/>
                  </a:solidFill>
                  <a:latin typeface="+mn-ea"/>
                  <a:sym typeface="+mn-ea"/>
                </a:rPr>
                <a:t>3. 研究生（学生）的数据应该与5-1表研究生的数据情况一致。</a:t>
              </a:r>
              <a:endParaRPr lang="zh-CN" altLang="en-US" sz="1400" b="1" dirty="0">
                <a:solidFill>
                  <a:schemeClr val="bg1"/>
                </a:solidFill>
                <a:latin typeface="+mn-ea"/>
              </a:endParaRPr>
            </a:p>
            <a:p>
              <a:pPr>
                <a:lnSpc>
                  <a:spcPct val="200000"/>
                </a:lnSpc>
              </a:pPr>
              <a:r>
                <a:rPr lang="zh-CN" altLang="en-US" sz="1400" b="1" dirty="0">
                  <a:solidFill>
                    <a:schemeClr val="bg1"/>
                  </a:solidFill>
                  <a:latin typeface="+mn-ea"/>
                  <a:sym typeface="+mn-ea"/>
                </a:rPr>
                <a:t>4. 注意研究人员占总人数的比例是否合理；按学历学位分的数据分布是否合理，其他人员数据不应太大。</a:t>
              </a:r>
            </a:p>
          </p:txBody>
        </p:sp>
        <p:pic>
          <p:nvPicPr>
            <p:cNvPr id="9" name="图片 8" descr="问题"/>
            <p:cNvPicPr>
              <a:picLocks noChangeAspect="1"/>
            </p:cNvPicPr>
            <p:nvPr/>
          </p:nvPicPr>
          <p:blipFill>
            <a:blip r:embed="rId2" cstate="print"/>
            <a:stretch>
              <a:fillRect/>
            </a:stretch>
          </p:blipFill>
          <p:spPr>
            <a:xfrm>
              <a:off x="1438" y="4764"/>
              <a:ext cx="1116" cy="1272"/>
            </a:xfrm>
            <a:prstGeom prst="rect">
              <a:avLst/>
            </a:prstGeom>
          </p:spPr>
        </p:pic>
      </p:grpSp>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15</a:t>
            </a:fld>
            <a:r>
              <a:rPr lang="zh-CN" altLang="en-US"/>
              <a:t> 页</a:t>
            </a:r>
            <a:endParaRPr lang="zh-CN" altLang="en-US" dirty="0"/>
          </a:p>
        </p:txBody>
      </p:sp>
      <p:sp>
        <p:nvSpPr>
          <p:cNvPr id="4" name="文本占位符 3"/>
          <p:cNvSpPr>
            <a:spLocks noGrp="1"/>
          </p:cNvSpPr>
          <p:nvPr>
            <p:ph type="body" sz="quarter" idx="10"/>
          </p:nvPr>
        </p:nvSpPr>
        <p:spPr>
          <a:xfrm>
            <a:off x="1621790" y="655955"/>
            <a:ext cx="6373495" cy="332105"/>
          </a:xfrm>
        </p:spPr>
        <p:txBody>
          <a:bodyPr wrap="square"/>
          <a:lstStyle/>
          <a:p>
            <a:r>
              <a:rPr lang="zh-CN" altLang="en-US" sz="2400" dirty="0">
                <a:latin typeface="+mn-ea"/>
              </a:rPr>
              <a:t>统计</a:t>
            </a:r>
            <a:r>
              <a:rPr lang="en-US" altLang="zh-CN" sz="2400" dirty="0">
                <a:latin typeface="+mn-ea"/>
              </a:rPr>
              <a:t>2</a:t>
            </a:r>
            <a:r>
              <a:rPr lang="zh-CN" altLang="en-US" sz="2400" dirty="0">
                <a:latin typeface="+mn-ea"/>
              </a:rPr>
              <a:t>表</a:t>
            </a:r>
            <a:r>
              <a:rPr sz="2400">
                <a:latin typeface="+mn-ea"/>
                <a:sym typeface="+mn-ea"/>
              </a:rPr>
              <a:t>（</a:t>
            </a:r>
            <a:r>
              <a:rPr lang="en-US" altLang="zh-CN" sz="2400">
                <a:latin typeface="+mn-ea"/>
                <a:sym typeface="+mn-ea"/>
              </a:rPr>
              <a:t>3</a:t>
            </a:r>
            <a:r>
              <a:rPr sz="2400">
                <a:latin typeface="+mn-ea"/>
                <a:sym typeface="+mn-ea"/>
              </a:rPr>
              <a:t>）</a:t>
            </a:r>
            <a:r>
              <a:rPr lang="zh-CN" altLang="en-US" sz="2400" dirty="0">
                <a:latin typeface="+mn-ea"/>
              </a:rPr>
              <a:t>：</a:t>
            </a:r>
            <a:r>
              <a:rPr sz="2400">
                <a:latin typeface="微软雅黑" panose="020B0503020204020204" pitchFamily="34" charset="-122"/>
                <a:ea typeface="微软雅黑" panose="020B0503020204020204" pitchFamily="34" charset="-122"/>
                <a:sym typeface="+mn-ea"/>
              </a:rPr>
              <a:t>审核要点及</a:t>
            </a:r>
            <a:r>
              <a:rPr lang="zh-CN" altLang="en-US" sz="2400" dirty="0">
                <a:latin typeface="+mn-ea"/>
              </a:rPr>
              <a:t>常见问题</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平行四边形 3"/>
          <p:cNvSpPr/>
          <p:nvPr/>
        </p:nvSpPr>
        <p:spPr bwMode="auto">
          <a:xfrm>
            <a:off x="4762" y="1919093"/>
            <a:ext cx="2730880" cy="360040"/>
          </a:xfrm>
          <a:prstGeom prst="parallelogram">
            <a:avLst>
              <a:gd name="adj" fmla="val 76283"/>
            </a:avLst>
          </a:prstGeom>
          <a:solidFill>
            <a:schemeClr val="accent1">
              <a:lumMod val="50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sz="1200" b="1" dirty="0">
              <a:solidFill>
                <a:schemeClr val="bg1">
                  <a:lumMod val="100000"/>
                </a:schemeClr>
              </a:solidFill>
              <a:cs typeface="+mn-ea"/>
              <a:sym typeface="+mn-lt"/>
            </a:endParaRPr>
          </a:p>
        </p:txBody>
      </p:sp>
      <p:graphicFrame>
        <p:nvGraphicFramePr>
          <p:cNvPr id="5" name="图示 4"/>
          <p:cNvGraphicFramePr/>
          <p:nvPr/>
        </p:nvGraphicFramePr>
        <p:xfrm>
          <a:off x="0" y="0"/>
          <a:ext cx="12192000" cy="20305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2" name="矩形 31"/>
          <p:cNvSpPr/>
          <p:nvPr/>
        </p:nvSpPr>
        <p:spPr>
          <a:xfrm>
            <a:off x="0" y="-13014"/>
            <a:ext cx="12192000" cy="2036321"/>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16</a:t>
            </a:fld>
            <a:r>
              <a:rPr lang="zh-CN" altLang="en-US"/>
              <a:t> 页</a:t>
            </a:r>
            <a:endParaRPr lang="zh-CN" altLang="en-US" dirty="0"/>
          </a:p>
        </p:txBody>
      </p:sp>
      <p:sp>
        <p:nvSpPr>
          <p:cNvPr id="6" name="矩形 5"/>
          <p:cNvSpPr/>
          <p:nvPr/>
        </p:nvSpPr>
        <p:spPr bwMode="auto">
          <a:xfrm>
            <a:off x="0" y="1523365"/>
            <a:ext cx="8557895" cy="756285"/>
          </a:xfrm>
          <a:prstGeom prst="rect">
            <a:avLst/>
          </a:prstGeom>
          <a:solidFill>
            <a:schemeClr val="accent1">
              <a:lumMod val="75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r>
              <a:rPr lang="zh-CN" altLang="en-US" sz="2400" b="1" dirty="0">
                <a:solidFill>
                  <a:schemeClr val="bg1">
                    <a:lumMod val="100000"/>
                  </a:schemeClr>
                </a:solidFill>
                <a:cs typeface="+mn-ea"/>
                <a:sym typeface="+mn-lt"/>
              </a:rPr>
              <a:t>统计</a:t>
            </a:r>
            <a:r>
              <a:rPr lang="en-US" altLang="zh-CN" sz="2400" b="1" dirty="0">
                <a:solidFill>
                  <a:schemeClr val="bg1">
                    <a:lumMod val="100000"/>
                  </a:schemeClr>
                </a:solidFill>
                <a:cs typeface="+mn-ea"/>
                <a:sym typeface="+mn-lt"/>
              </a:rPr>
              <a:t>3</a:t>
            </a:r>
            <a:r>
              <a:rPr lang="zh-CN" altLang="en-US" sz="2400" b="1" dirty="0">
                <a:solidFill>
                  <a:schemeClr val="bg1">
                    <a:lumMod val="100000"/>
                  </a:schemeClr>
                </a:solidFill>
                <a:cs typeface="+mn-ea"/>
                <a:sym typeface="+mn-lt"/>
              </a:rPr>
              <a:t>表：人文、社会科学R&amp;D经费情况表</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457325" y="3328670"/>
            <a:ext cx="3596005" cy="321310"/>
            <a:chOff x="2295" y="5242"/>
            <a:chExt cx="5663" cy="506"/>
          </a:xfrm>
        </p:grpSpPr>
        <p:sp>
          <p:nvSpPr>
            <p:cNvPr id="7" name="Rectangle 73"/>
            <p:cNvSpPr/>
            <p:nvPr/>
          </p:nvSpPr>
          <p:spPr>
            <a:xfrm>
              <a:off x="3884" y="5253"/>
              <a:ext cx="4074" cy="486"/>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指标解释</a:t>
              </a:r>
            </a:p>
          </p:txBody>
        </p:sp>
        <p:sp>
          <p:nvSpPr>
            <p:cNvPr id="9" name="矩形 8"/>
            <p:cNvSpPr/>
            <p:nvPr/>
          </p:nvSpPr>
          <p:spPr>
            <a:xfrm>
              <a:off x="2295" y="52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p>
          </p:txBody>
        </p:sp>
      </p:grpSp>
      <p:grpSp>
        <p:nvGrpSpPr>
          <p:cNvPr id="12" name="组合 11"/>
          <p:cNvGrpSpPr/>
          <p:nvPr/>
        </p:nvGrpSpPr>
        <p:grpSpPr>
          <a:xfrm>
            <a:off x="1457325" y="4090670"/>
            <a:ext cx="3596005" cy="321310"/>
            <a:chOff x="2295" y="6442"/>
            <a:chExt cx="5663" cy="506"/>
          </a:xfrm>
        </p:grpSpPr>
        <p:sp>
          <p:nvSpPr>
            <p:cNvPr id="14" name="Rectangle 73"/>
            <p:cNvSpPr/>
            <p:nvPr/>
          </p:nvSpPr>
          <p:spPr>
            <a:xfrm>
              <a:off x="3884" y="6478"/>
              <a:ext cx="4074" cy="436"/>
            </a:xfrm>
            <a:prstGeom prst="rect">
              <a:avLst/>
            </a:prstGeom>
          </p:spPr>
          <p:txBody>
            <a:bodyPr wrap="square" lIns="144000" tIns="0" rIns="144000" bIns="0">
              <a:noAutofit/>
            </a:bodyPr>
            <a:lstStyle/>
            <a:p>
              <a:pPr eaLnBrk="0" hangingPunct="0">
                <a:buFont typeface="Wingdings" panose="05000000000000000000" pitchFamily="2" charset="2"/>
                <a:buNone/>
              </a:pPr>
              <a:r>
                <a:rPr lang="zh-CN" sz="2000" dirty="0">
                  <a:solidFill>
                    <a:schemeClr val="accent1"/>
                  </a:solidFill>
                  <a:latin typeface="微软雅黑" panose="020B0503020204020204" pitchFamily="34" charset="-122"/>
                  <a:ea typeface="微软雅黑" panose="020B0503020204020204" pitchFamily="34" charset="-122"/>
                </a:rPr>
                <a:t>数据来源</a:t>
              </a:r>
            </a:p>
          </p:txBody>
        </p:sp>
        <p:sp>
          <p:nvSpPr>
            <p:cNvPr id="15" name="矩形 14"/>
            <p:cNvSpPr/>
            <p:nvPr/>
          </p:nvSpPr>
          <p:spPr>
            <a:xfrm>
              <a:off x="2295" y="64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p>
          </p:txBody>
        </p:sp>
      </p:grpSp>
      <p:grpSp>
        <p:nvGrpSpPr>
          <p:cNvPr id="16" name="组合 15"/>
          <p:cNvGrpSpPr/>
          <p:nvPr/>
        </p:nvGrpSpPr>
        <p:grpSpPr>
          <a:xfrm>
            <a:off x="1457325" y="4852670"/>
            <a:ext cx="4378325" cy="321310"/>
            <a:chOff x="2295" y="7642"/>
            <a:chExt cx="6895" cy="506"/>
          </a:xfrm>
        </p:grpSpPr>
        <p:sp>
          <p:nvSpPr>
            <p:cNvPr id="17" name="Rectangle 73"/>
            <p:cNvSpPr/>
            <p:nvPr/>
          </p:nvSpPr>
          <p:spPr>
            <a:xfrm>
              <a:off x="3884" y="7660"/>
              <a:ext cx="5307" cy="472"/>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审核要点及常见问题</a:t>
              </a:r>
            </a:p>
          </p:txBody>
        </p:sp>
        <p:sp>
          <p:nvSpPr>
            <p:cNvPr id="18" name="矩形 17"/>
            <p:cNvSpPr/>
            <p:nvPr/>
          </p:nvSpPr>
          <p:spPr>
            <a:xfrm>
              <a:off x="2295" y="76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a:t>
              </a:r>
            </a:p>
          </p:txBody>
        </p:sp>
      </p:grpSp>
    </p:spTree>
  </p:cSld>
  <p:clrMapOvr>
    <a:masterClrMapping/>
  </p:clrMapOvr>
  <mc:AlternateContent xmlns:mc="http://schemas.openxmlformats.org/markup-compatibility/2006">
    <mc:Choice xmlns:p14="http://schemas.microsoft.com/office/powerpoint/2010/main" xmlns="" Requires="p14">
      <p:transition p14:dur="250">
        <p:pull/>
      </p:transition>
    </mc:Choice>
    <mc:Fallback>
      <p:transition>
        <p:pull/>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p:cNvSpPr txBox="1"/>
          <p:nvPr/>
        </p:nvSpPr>
        <p:spPr>
          <a:xfrm>
            <a:off x="2831148" y="3168015"/>
            <a:ext cx="6529705" cy="521970"/>
          </a:xfrm>
          <a:prstGeom prst="rect">
            <a:avLst/>
          </a:prstGeom>
          <a:noFill/>
        </p:spPr>
        <p:txBody>
          <a:bodyPr wrap="none" rtlCol="0" anchor="t">
            <a:spAutoFit/>
          </a:bodyPr>
          <a:lstStyle/>
          <a:p>
            <a:r>
              <a:rPr lang="zh-CN" altLang="en-US" sz="2800" b="1" dirty="0">
                <a:solidFill>
                  <a:srgbClr val="006C54"/>
                </a:solidFill>
                <a:latin typeface="+mn-ea"/>
                <a:sym typeface="+mn-ea"/>
              </a:rPr>
              <a:t>统计</a:t>
            </a:r>
            <a:r>
              <a:rPr lang="en-US" altLang="zh-CN" sz="2800" b="1" dirty="0">
                <a:solidFill>
                  <a:srgbClr val="006C54"/>
                </a:solidFill>
                <a:latin typeface="+mn-ea"/>
                <a:sym typeface="+mn-ea"/>
              </a:rPr>
              <a:t>3</a:t>
            </a:r>
            <a:r>
              <a:rPr lang="zh-CN" altLang="en-US" sz="2800" b="1" dirty="0">
                <a:solidFill>
                  <a:srgbClr val="006C54"/>
                </a:solidFill>
                <a:latin typeface="+mn-ea"/>
                <a:sym typeface="+mn-ea"/>
              </a:rPr>
              <a:t>表（</a:t>
            </a:r>
            <a:r>
              <a:rPr lang="en-US" altLang="zh-CN" sz="2800" b="1" dirty="0">
                <a:solidFill>
                  <a:srgbClr val="006C54"/>
                </a:solidFill>
                <a:latin typeface="+mn-ea"/>
                <a:sym typeface="+mn-ea"/>
              </a:rPr>
              <a:t>1</a:t>
            </a:r>
            <a:r>
              <a:rPr lang="zh-CN" altLang="en-US" sz="2800" b="1" dirty="0">
                <a:solidFill>
                  <a:srgbClr val="006C54"/>
                </a:solidFill>
                <a:latin typeface="+mn-ea"/>
                <a:sym typeface="+mn-ea"/>
              </a:rPr>
              <a:t>）：指标解释（左侧</a:t>
            </a:r>
            <a:r>
              <a:rPr sz="2800" b="1" dirty="0">
                <a:solidFill>
                  <a:srgbClr val="006C54"/>
                </a:solidFill>
                <a:latin typeface="+mn-ea"/>
                <a:sym typeface="+mn-ea"/>
              </a:rPr>
              <a:t>表头</a:t>
            </a:r>
            <a:r>
              <a:rPr lang="en-US" altLang="zh-CN" sz="2800" b="1" dirty="0">
                <a:solidFill>
                  <a:srgbClr val="006C54"/>
                </a:solidFill>
                <a:latin typeface="+mn-ea"/>
                <a:sym typeface="+mn-ea"/>
              </a:rPr>
              <a:t>1</a:t>
            </a:r>
            <a:r>
              <a:rPr lang="zh-CN" altLang="en-US" sz="2800" b="1" dirty="0">
                <a:solidFill>
                  <a:srgbClr val="006C54"/>
                </a:solidFill>
                <a:latin typeface="+mn-ea"/>
                <a:sym typeface="+mn-ea"/>
              </a:rPr>
              <a:t>）</a:t>
            </a:r>
          </a:p>
        </p:txBody>
      </p:sp>
      <p:sp>
        <p:nvSpPr>
          <p:cNvPr id="2" name="灯片编号占位符 1"/>
          <p:cNvSpPr>
            <a:spLocks noGrp="1"/>
          </p:cNvSpPr>
          <p:nvPr>
            <p:ph type="sldNum" sz="quarter" idx="4"/>
          </p:nvPr>
        </p:nvSpPr>
        <p:spPr>
          <a:xfrm>
            <a:off x="10689908" y="6335090"/>
            <a:ext cx="939240" cy="144787"/>
          </a:xfrm>
        </p:spPr>
        <p:txBody>
          <a:bodyPr/>
          <a:lstStyle/>
          <a:p>
            <a:r>
              <a:rPr lang="zh-CN" altLang="en-US"/>
              <a:t>第 </a:t>
            </a:r>
            <a:fld id="{75168D04-7926-484C-B90B-2D13ABC6EC67}" type="slidenum">
              <a:rPr lang="zh-CN" altLang="en-US" smtClean="0"/>
              <a:pPr/>
              <a:t>17</a:t>
            </a:fld>
            <a:r>
              <a:rPr lang="zh-CN" altLang="en-US"/>
              <a:t> 页</a:t>
            </a:r>
            <a:endParaRPr lang="zh-CN" altLang="en-US" dirty="0"/>
          </a:p>
        </p:txBody>
      </p:sp>
      <p:sp>
        <p:nvSpPr>
          <p:cNvPr id="4" name="文本占位符 3"/>
          <p:cNvSpPr>
            <a:spLocks noGrp="1"/>
          </p:cNvSpPr>
          <p:nvPr>
            <p:ph type="body" sz="quarter" idx="10"/>
          </p:nvPr>
        </p:nvSpPr>
        <p:spPr>
          <a:xfrm>
            <a:off x="1621790" y="655955"/>
            <a:ext cx="6372860" cy="332105"/>
          </a:xfrm>
        </p:spPr>
        <p:txBody>
          <a:bodyPr wrap="square"/>
          <a:lstStyle/>
          <a:p>
            <a:r>
              <a:rPr lang="en-US" altLang="zh-CN" sz="2400" dirty="0">
                <a:latin typeface="+mn-ea"/>
              </a:rPr>
              <a:t> </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8890" y="-64770"/>
            <a:ext cx="12208510" cy="6987540"/>
            <a:chOff x="-14" y="-102"/>
            <a:chExt cx="19226" cy="11004"/>
          </a:xfrm>
        </p:grpSpPr>
        <p:grpSp>
          <p:nvGrpSpPr>
            <p:cNvPr id="15" name="组合 14"/>
            <p:cNvGrpSpPr/>
            <p:nvPr/>
          </p:nvGrpSpPr>
          <p:grpSpPr>
            <a:xfrm>
              <a:off x="-14" y="-102"/>
              <a:ext cx="19227" cy="11004"/>
              <a:chOff x="-14" y="-147"/>
              <a:chExt cx="19227" cy="11004"/>
            </a:xfrm>
          </p:grpSpPr>
          <p:sp>
            <p:nvSpPr>
              <p:cNvPr id="6" name="矩形 5"/>
              <p:cNvSpPr/>
              <p:nvPr/>
            </p:nvSpPr>
            <p:spPr>
              <a:xfrm>
                <a:off x="-14" y="-147"/>
                <a:ext cx="19227" cy="110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839" y="2877"/>
                <a:ext cx="12374" cy="6761"/>
              </a:xfrm>
              <a:prstGeom prst="rect">
                <a:avLst/>
              </a:prstGeom>
              <a:noFill/>
            </p:spPr>
            <p:txBody>
              <a:bodyPr wrap="square" rtlCol="0">
                <a:spAutoFit/>
              </a:bodyPr>
              <a:lstStyle/>
              <a:p>
                <a:pPr>
                  <a:lnSpc>
                    <a:spcPct val="150000"/>
                  </a:lnSpc>
                </a:pPr>
                <a:r>
                  <a:rPr lang="zh-CN" sz="1400" b="1" dirty="0">
                    <a:solidFill>
                      <a:schemeClr val="bg1"/>
                    </a:solidFill>
                    <a:latin typeface="+mn-ea"/>
                    <a:cs typeface="+mn-ea"/>
                    <a:sym typeface="+mn-ea"/>
                  </a:rPr>
                  <a:t>统计范围：</a:t>
                </a:r>
                <a:r>
                  <a:rPr lang="zh-CN" sz="1400" dirty="0">
                    <a:solidFill>
                      <a:schemeClr val="bg1"/>
                    </a:solidFill>
                    <a:latin typeface="+mn-ea"/>
                    <a:cs typeface="+mn-ea"/>
                    <a:sym typeface="+mn-ea"/>
                  </a:rPr>
                  <a:t>统计本年度全校人文、社科R&amp;D经费收入、支出和结余情况。</a:t>
                </a:r>
                <a:endParaRPr lang="zh-CN" sz="1400" dirty="0">
                  <a:solidFill>
                    <a:schemeClr val="bg1"/>
                  </a:solidFill>
                  <a:latin typeface="+mn-ea"/>
                  <a:cs typeface="+mn-ea"/>
                </a:endParaRPr>
              </a:p>
              <a:p>
                <a:pPr>
                  <a:lnSpc>
                    <a:spcPct val="150000"/>
                  </a:lnSpc>
                </a:pPr>
                <a:r>
                  <a:rPr lang="en-US" altLang="zh-CN" sz="1400" dirty="0">
                    <a:solidFill>
                      <a:schemeClr val="bg1"/>
                    </a:solidFill>
                    <a:latin typeface="+mn-ea"/>
                    <a:cs typeface="+mn-ea"/>
                    <a:sym typeface="+mn-ea"/>
                  </a:rPr>
                  <a:t>04</a:t>
                </a:r>
                <a:r>
                  <a:rPr lang="zh-CN" altLang="en-US" sz="1400" dirty="0">
                    <a:solidFill>
                      <a:schemeClr val="bg1"/>
                    </a:solidFill>
                    <a:latin typeface="+mn-ea"/>
                    <a:cs typeface="+mn-ea"/>
                    <a:sym typeface="+mn-ea"/>
                  </a:rPr>
                  <a:t>栏：</a:t>
                </a:r>
                <a:r>
                  <a:rPr lang="en-US" altLang="zh-CN" sz="1400" dirty="0">
                    <a:solidFill>
                      <a:schemeClr val="bg1"/>
                    </a:solidFill>
                    <a:latin typeface="+mn-ea"/>
                    <a:cs typeface="+mn-ea"/>
                    <a:sym typeface="+mn-ea"/>
                  </a:rPr>
                  <a:t>指本年度由各级政府部门下拨的用于R&amp;D活动的经费。</a:t>
                </a:r>
                <a:endParaRPr lang="en-US" altLang="zh-CN" sz="1400" dirty="0">
                  <a:solidFill>
                    <a:schemeClr val="bg1"/>
                  </a:solidFill>
                  <a:latin typeface="+mn-ea"/>
                  <a:cs typeface="+mn-ea"/>
                </a:endParaRPr>
              </a:p>
              <a:p>
                <a:pPr>
                  <a:lnSpc>
                    <a:spcPct val="150000"/>
                  </a:lnSpc>
                </a:pPr>
                <a:r>
                  <a:rPr lang="en-US" altLang="zh-CN" sz="1400" dirty="0">
                    <a:solidFill>
                      <a:schemeClr val="bg1"/>
                    </a:solidFill>
                    <a:latin typeface="+mn-ea"/>
                    <a:cs typeface="+mn-ea"/>
                    <a:sym typeface="+mn-ea"/>
                  </a:rPr>
                  <a:t>05</a:t>
                </a:r>
                <a:r>
                  <a:rPr lang="zh-CN" altLang="en-US" sz="1400" dirty="0">
                    <a:solidFill>
                      <a:schemeClr val="bg1"/>
                    </a:solidFill>
                    <a:latin typeface="+mn-ea"/>
                    <a:cs typeface="+mn-ea"/>
                    <a:sym typeface="+mn-ea"/>
                  </a:rPr>
                  <a:t>栏：</a:t>
                </a:r>
                <a:r>
                  <a:rPr lang="en-US" altLang="zh-CN" sz="1400" dirty="0">
                    <a:solidFill>
                      <a:schemeClr val="bg1"/>
                    </a:solidFill>
                    <a:latin typeface="+mn-ea"/>
                    <a:cs typeface="+mn-ea"/>
                    <a:sym typeface="+mn-ea"/>
                  </a:rPr>
                  <a:t>指由教育部批准设立的人文社科规划及专项研究项目。</a:t>
                </a:r>
                <a:endParaRPr lang="en-US" altLang="zh-CN" sz="1400" dirty="0">
                  <a:solidFill>
                    <a:schemeClr val="bg1"/>
                  </a:solidFill>
                  <a:latin typeface="+mn-ea"/>
                  <a:cs typeface="+mn-ea"/>
                </a:endParaRPr>
              </a:p>
              <a:p>
                <a:pPr>
                  <a:lnSpc>
                    <a:spcPct val="150000"/>
                  </a:lnSpc>
                </a:pPr>
                <a:r>
                  <a:rPr lang="en-US" altLang="zh-CN" sz="1400" dirty="0">
                    <a:solidFill>
                      <a:schemeClr val="bg1"/>
                    </a:solidFill>
                    <a:latin typeface="+mn-ea"/>
                    <a:cs typeface="+mn-ea"/>
                    <a:sym typeface="+mn-ea"/>
                  </a:rPr>
                  <a:t>06</a:t>
                </a:r>
                <a:r>
                  <a:rPr lang="zh-CN" altLang="en-US" sz="1400" dirty="0">
                    <a:solidFill>
                      <a:schemeClr val="bg1"/>
                    </a:solidFill>
                    <a:latin typeface="+mn-ea"/>
                    <a:cs typeface="+mn-ea"/>
                    <a:sym typeface="+mn-ea"/>
                  </a:rPr>
                  <a:t>栏：</a:t>
                </a:r>
                <a:r>
                  <a:rPr lang="en-US" altLang="zh-CN" sz="1400" dirty="0">
                    <a:solidFill>
                      <a:schemeClr val="bg1"/>
                    </a:solidFill>
                    <a:latin typeface="+mn-ea"/>
                    <a:cs typeface="+mn-ea"/>
                    <a:sym typeface="+mn-ea"/>
                  </a:rPr>
                  <a:t>指教育部下拨的除科研项目经费以外的用于人文社会科学R&amp;D活动的经费。</a:t>
                </a:r>
                <a:endParaRPr lang="en-US" altLang="zh-CN" sz="1400" dirty="0">
                  <a:solidFill>
                    <a:schemeClr val="bg1"/>
                  </a:solidFill>
                  <a:latin typeface="+mn-ea"/>
                  <a:cs typeface="+mn-ea"/>
                </a:endParaRPr>
              </a:p>
              <a:p>
                <a:pPr>
                  <a:lnSpc>
                    <a:spcPct val="150000"/>
                  </a:lnSpc>
                </a:pPr>
                <a:r>
                  <a:rPr lang="en-US" altLang="zh-CN" sz="1400" dirty="0">
                    <a:solidFill>
                      <a:schemeClr val="bg1"/>
                    </a:solidFill>
                    <a:latin typeface="+mn-ea"/>
                    <a:cs typeface="+mn-ea"/>
                    <a:sym typeface="+mn-ea"/>
                  </a:rPr>
                  <a:t>07</a:t>
                </a:r>
                <a:r>
                  <a:rPr lang="zh-CN" altLang="en-US" sz="1400" dirty="0">
                    <a:solidFill>
                      <a:schemeClr val="bg1"/>
                    </a:solidFill>
                    <a:latin typeface="+mn-ea"/>
                    <a:cs typeface="+mn-ea"/>
                    <a:sym typeface="+mn-ea"/>
                  </a:rPr>
                  <a:t>栏：</a:t>
                </a:r>
                <a:r>
                  <a:rPr lang="en-US" altLang="zh-CN" sz="1400" dirty="0" err="1">
                    <a:solidFill>
                      <a:schemeClr val="bg1"/>
                    </a:solidFill>
                    <a:latin typeface="+mn-ea"/>
                    <a:cs typeface="+mn-ea"/>
                    <a:sym typeface="+mn-ea"/>
                  </a:rPr>
                  <a:t>指中央财政设立的中央级高校基本科研业务费专项资金的总额</a:t>
                </a:r>
                <a:r>
                  <a:rPr lang="en-US" altLang="zh-CN" sz="1400" dirty="0" smtClean="0">
                    <a:solidFill>
                      <a:schemeClr val="bg1"/>
                    </a:solidFill>
                    <a:latin typeface="+mn-ea"/>
                    <a:cs typeface="+mn-ea"/>
                    <a:sym typeface="+mn-ea"/>
                  </a:rPr>
                  <a:t>。</a:t>
                </a:r>
                <a:r>
                  <a:rPr lang="zh-CN" altLang="en-US" sz="1400" dirty="0" smtClean="0">
                    <a:solidFill>
                      <a:schemeClr val="bg1"/>
                    </a:solidFill>
                    <a:latin typeface="+mn-ea"/>
                    <a:cs typeface="+mn-ea"/>
                    <a:sym typeface="+mn-ea"/>
                  </a:rPr>
                  <a:t>高校用此经费设立的项目属于校级项目，项目经费在系统中填</a:t>
                </a:r>
                <a:r>
                  <a:rPr lang="en-US" altLang="zh-CN" sz="1400" dirty="0" smtClean="0">
                    <a:solidFill>
                      <a:schemeClr val="bg1"/>
                    </a:solidFill>
                    <a:latin typeface="+mn-ea"/>
                    <a:cs typeface="+mn-ea"/>
                    <a:sym typeface="+mn-ea"/>
                  </a:rPr>
                  <a:t>0</a:t>
                </a:r>
                <a:r>
                  <a:rPr lang="zh-CN" altLang="en-US" sz="1400" dirty="0" smtClean="0">
                    <a:solidFill>
                      <a:schemeClr val="bg1"/>
                    </a:solidFill>
                    <a:latin typeface="+mn-ea"/>
                    <a:cs typeface="+mn-ea"/>
                    <a:sym typeface="+mn-ea"/>
                  </a:rPr>
                  <a:t>，避免这笔经费在系统中重复填报。</a:t>
                </a:r>
                <a:endParaRPr lang="en-US" altLang="zh-CN" sz="1400" dirty="0">
                  <a:solidFill>
                    <a:schemeClr val="bg1"/>
                  </a:solidFill>
                  <a:latin typeface="+mn-ea"/>
                  <a:cs typeface="+mn-ea"/>
                </a:endParaRPr>
              </a:p>
              <a:p>
                <a:pPr>
                  <a:lnSpc>
                    <a:spcPct val="150000"/>
                  </a:lnSpc>
                </a:pPr>
                <a:r>
                  <a:rPr lang="en-US" altLang="zh-CN" sz="1400" dirty="0">
                    <a:solidFill>
                      <a:schemeClr val="bg1"/>
                    </a:solidFill>
                    <a:latin typeface="+mn-ea"/>
                    <a:cs typeface="+mn-ea"/>
                    <a:sym typeface="+mn-ea"/>
                  </a:rPr>
                  <a:t>08</a:t>
                </a:r>
                <a:r>
                  <a:rPr lang="zh-CN" altLang="en-US" sz="1400" dirty="0">
                    <a:solidFill>
                      <a:schemeClr val="bg1"/>
                    </a:solidFill>
                    <a:latin typeface="+mn-ea"/>
                    <a:cs typeface="+mn-ea"/>
                    <a:sym typeface="+mn-ea"/>
                  </a:rPr>
                  <a:t>栏：</a:t>
                </a:r>
                <a:r>
                  <a:rPr lang="en-US" altLang="zh-CN" sz="1400" dirty="0">
                    <a:solidFill>
                      <a:schemeClr val="bg1"/>
                    </a:solidFill>
                    <a:latin typeface="+mn-ea"/>
                    <a:cs typeface="+mn-ea"/>
                    <a:sym typeface="+mn-ea"/>
                  </a:rPr>
                  <a:t>指教育部以外中央（国务院）各部门下拨的各专项科研经费。</a:t>
                </a:r>
                <a:r>
                  <a:rPr lang="zh-CN" altLang="en-US" sz="1400" dirty="0">
                    <a:solidFill>
                      <a:schemeClr val="bg1"/>
                    </a:solidFill>
                    <a:latin typeface="+mn-ea"/>
                    <a:cs typeface="+mn-ea"/>
                    <a:sym typeface="+mn-ea"/>
                  </a:rPr>
                  <a:t>（包括全国社科基金项目经费、国家自然科学基金项目经费、全国教育科学规划（教育部）</a:t>
                </a:r>
                <a:r>
                  <a:rPr lang="en-US" altLang="zh-CN" sz="1400" dirty="0">
                    <a:solidFill>
                      <a:schemeClr val="bg1"/>
                    </a:solidFill>
                    <a:latin typeface="+mn-ea"/>
                    <a:cs typeface="+mn-ea"/>
                    <a:sym typeface="+mn-ea"/>
                  </a:rPr>
                  <a:t>	</a:t>
                </a:r>
                <a:r>
                  <a:rPr lang="zh-CN" altLang="en-US" sz="1400" dirty="0">
                    <a:solidFill>
                      <a:schemeClr val="bg1"/>
                    </a:solidFill>
                    <a:latin typeface="+mn-ea"/>
                    <a:cs typeface="+mn-ea"/>
                    <a:sym typeface="+mn-ea"/>
                  </a:rPr>
                  <a:t>项目经费等）</a:t>
                </a:r>
                <a:endParaRPr lang="en-US" altLang="zh-CN" sz="1400" dirty="0">
                  <a:solidFill>
                    <a:schemeClr val="bg1"/>
                  </a:solidFill>
                  <a:latin typeface="+mn-ea"/>
                  <a:cs typeface="+mn-ea"/>
                </a:endParaRPr>
              </a:p>
              <a:p>
                <a:pPr>
                  <a:lnSpc>
                    <a:spcPct val="150000"/>
                  </a:lnSpc>
                </a:pPr>
                <a:r>
                  <a:rPr lang="en-US" altLang="zh-CN" sz="1400" dirty="0">
                    <a:solidFill>
                      <a:schemeClr val="bg1"/>
                    </a:solidFill>
                    <a:latin typeface="+mn-ea"/>
                    <a:cs typeface="+mn-ea"/>
                    <a:sym typeface="+mn-ea"/>
                  </a:rPr>
                  <a:t>09</a:t>
                </a:r>
                <a:r>
                  <a:rPr lang="zh-CN" altLang="en-US" sz="1400" dirty="0">
                    <a:solidFill>
                      <a:schemeClr val="bg1"/>
                    </a:solidFill>
                    <a:latin typeface="+mn-ea"/>
                    <a:cs typeface="+mn-ea"/>
                    <a:sym typeface="+mn-ea"/>
                  </a:rPr>
                  <a:t>栏：</a:t>
                </a:r>
                <a:r>
                  <a:rPr lang="en-US" altLang="zh-CN" sz="1400" dirty="0">
                    <a:solidFill>
                      <a:schemeClr val="bg1"/>
                    </a:solidFill>
                    <a:latin typeface="+mn-ea"/>
                    <a:cs typeface="+mn-ea"/>
                    <a:sym typeface="+mn-ea"/>
                  </a:rPr>
                  <a:t>指省、自治区、直辖市社科规划办下拨的社科基金项目经费，以及省、市、自治区党委</a:t>
                </a:r>
                <a:r>
                  <a:rPr lang="zh-CN" altLang="en-US" sz="1400" dirty="0">
                    <a:solidFill>
                      <a:schemeClr val="bg1"/>
                    </a:solidFill>
                    <a:latin typeface="+mn-ea"/>
                    <a:cs typeface="+mn-ea"/>
                    <a:sym typeface="+mn-ea"/>
                  </a:rPr>
                  <a:t>、</a:t>
                </a:r>
                <a:r>
                  <a:rPr lang="en-US" altLang="zh-CN" sz="1400" dirty="0">
                    <a:solidFill>
                      <a:schemeClr val="bg1"/>
                    </a:solidFill>
                    <a:latin typeface="+mn-ea"/>
                    <a:cs typeface="+mn-ea"/>
                    <a:sym typeface="+mn-ea"/>
                  </a:rPr>
                  <a:t>政府下拨的专项科研经费。</a:t>
                </a:r>
                <a:endParaRPr lang="en-US" altLang="zh-CN" sz="1400" dirty="0">
                  <a:solidFill>
                    <a:schemeClr val="bg1"/>
                  </a:solidFill>
                  <a:latin typeface="+mn-ea"/>
                  <a:cs typeface="+mn-ea"/>
                </a:endParaRPr>
              </a:p>
              <a:p>
                <a:pPr>
                  <a:lnSpc>
                    <a:spcPct val="150000"/>
                  </a:lnSpc>
                </a:pPr>
                <a:r>
                  <a:rPr lang="en-US" altLang="zh-CN" sz="1400" dirty="0">
                    <a:solidFill>
                      <a:schemeClr val="bg1"/>
                    </a:solidFill>
                    <a:latin typeface="+mn-ea"/>
                    <a:cs typeface="+mn-ea"/>
                    <a:sym typeface="+mn-ea"/>
                  </a:rPr>
                  <a:t>10</a:t>
                </a:r>
                <a:r>
                  <a:rPr lang="zh-CN" altLang="en-US" sz="1400" dirty="0">
                    <a:solidFill>
                      <a:schemeClr val="bg1"/>
                    </a:solidFill>
                    <a:latin typeface="+mn-ea"/>
                    <a:cs typeface="+mn-ea"/>
                    <a:sym typeface="+mn-ea"/>
                  </a:rPr>
                  <a:t>栏：</a:t>
                </a:r>
                <a:r>
                  <a:rPr lang="en-US" altLang="zh-CN" sz="1400" dirty="0">
                    <a:solidFill>
                      <a:schemeClr val="bg1"/>
                    </a:solidFill>
                    <a:latin typeface="+mn-ea"/>
                    <a:cs typeface="+mn-ea"/>
                    <a:sym typeface="+mn-ea"/>
                  </a:rPr>
                  <a:t>指由各省教育厅立项的人文社会科学项目经费。</a:t>
                </a:r>
                <a:endParaRPr lang="en-US" altLang="zh-CN" sz="1400" dirty="0">
                  <a:solidFill>
                    <a:schemeClr val="bg1"/>
                  </a:solidFill>
                  <a:latin typeface="+mn-ea"/>
                  <a:cs typeface="+mn-ea"/>
                </a:endParaRPr>
              </a:p>
              <a:p>
                <a:pPr>
                  <a:lnSpc>
                    <a:spcPct val="150000"/>
                  </a:lnSpc>
                </a:pPr>
                <a:r>
                  <a:rPr lang="en-US" altLang="zh-CN" sz="1400" dirty="0">
                    <a:solidFill>
                      <a:schemeClr val="bg1"/>
                    </a:solidFill>
                    <a:latin typeface="+mn-ea"/>
                    <a:cs typeface="+mn-ea"/>
                    <a:sym typeface="+mn-ea"/>
                  </a:rPr>
                  <a:t>11</a:t>
                </a:r>
                <a:r>
                  <a:rPr lang="zh-CN" altLang="en-US" sz="1400" dirty="0">
                    <a:solidFill>
                      <a:schemeClr val="bg1"/>
                    </a:solidFill>
                    <a:latin typeface="+mn-ea"/>
                    <a:cs typeface="+mn-ea"/>
                    <a:sym typeface="+mn-ea"/>
                  </a:rPr>
                  <a:t>栏：</a:t>
                </a:r>
                <a:r>
                  <a:rPr lang="en-US" altLang="zh-CN" sz="1400" dirty="0">
                    <a:solidFill>
                      <a:schemeClr val="bg1"/>
                    </a:solidFill>
                    <a:latin typeface="+mn-ea"/>
                    <a:cs typeface="+mn-ea"/>
                    <a:sym typeface="+mn-ea"/>
                  </a:rPr>
                  <a:t>指由各省教育厅下拨的除科研项目经费外用于人文社会科学R&amp;D活动的经费。</a:t>
                </a:r>
                <a:endParaRPr lang="en-US" altLang="zh-CN" sz="1400" dirty="0">
                  <a:solidFill>
                    <a:schemeClr val="bg1"/>
                  </a:solidFill>
                  <a:latin typeface="+mn-ea"/>
                  <a:cs typeface="+mn-ea"/>
                </a:endParaRPr>
              </a:p>
              <a:p>
                <a:pPr>
                  <a:lnSpc>
                    <a:spcPct val="150000"/>
                  </a:lnSpc>
                </a:pPr>
                <a:r>
                  <a:rPr lang="en-US" altLang="zh-CN" sz="1400" dirty="0">
                    <a:solidFill>
                      <a:schemeClr val="bg1"/>
                    </a:solidFill>
                    <a:latin typeface="+mn-ea"/>
                    <a:cs typeface="+mn-ea"/>
                    <a:sym typeface="+mn-ea"/>
                  </a:rPr>
                  <a:t>12</a:t>
                </a:r>
                <a:r>
                  <a:rPr lang="zh-CN" altLang="en-US" sz="1400" dirty="0">
                    <a:solidFill>
                      <a:schemeClr val="bg1"/>
                    </a:solidFill>
                    <a:latin typeface="+mn-ea"/>
                    <a:cs typeface="+mn-ea"/>
                    <a:sym typeface="+mn-ea"/>
                  </a:rPr>
                  <a:t>栏：</a:t>
                </a:r>
                <a:r>
                  <a:rPr lang="en-US" altLang="zh-CN" sz="1400" dirty="0">
                    <a:solidFill>
                      <a:schemeClr val="bg1"/>
                    </a:solidFill>
                    <a:latin typeface="+mn-ea"/>
                    <a:cs typeface="+mn-ea"/>
                    <a:sym typeface="+mn-ea"/>
                  </a:rPr>
                  <a:t>指由各地、市、厅、局立项下拨的人文社会科学项目经费。</a:t>
                </a:r>
                <a:endParaRPr lang="en-US" altLang="zh-CN" sz="1400" b="1" dirty="0">
                  <a:solidFill>
                    <a:schemeClr val="bg1"/>
                  </a:solidFill>
                  <a:latin typeface="+mn-ea"/>
                  <a:cs typeface="+mn-ea"/>
                  <a:sym typeface="+mn-ea"/>
                </a:endParaRPr>
              </a:p>
            </p:txBody>
          </p:sp>
          <p:sp>
            <p:nvSpPr>
              <p:cNvPr id="13" name="文本框 12"/>
              <p:cNvSpPr txBox="1"/>
              <p:nvPr/>
            </p:nvSpPr>
            <p:spPr>
              <a:xfrm>
                <a:off x="6839" y="2104"/>
                <a:ext cx="6048" cy="580"/>
              </a:xfrm>
              <a:prstGeom prst="rect">
                <a:avLst/>
              </a:prstGeom>
              <a:noFill/>
            </p:spPr>
            <p:txBody>
              <a:bodyPr wrap="none" rtlCol="0">
                <a:spAutoFit/>
              </a:bodyPr>
              <a:lstStyle/>
              <a:p>
                <a:pPr algn="ctr" latinLnBrk="0">
                  <a:lnSpc>
                    <a:spcPct val="90000"/>
                  </a:lnSpc>
                  <a:buClr>
                    <a:prstClr val="white"/>
                  </a:buClr>
                  <a:defRPr/>
                </a:pP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人文、社会科学R&amp;D经费情况表</a:t>
                </a:r>
                <a:endParaRPr lang="zh-CN" altLang="en-US" sz="2000"/>
              </a:p>
            </p:txBody>
          </p:sp>
        </p:grpSp>
        <p:pic>
          <p:nvPicPr>
            <p:cNvPr id="11" name="图片 10"/>
            <p:cNvPicPr>
              <a:picLocks noChangeAspect="1"/>
            </p:cNvPicPr>
            <p:nvPr/>
          </p:nvPicPr>
          <p:blipFill>
            <a:blip r:embed="rId3" cstate="print"/>
            <a:stretch>
              <a:fillRect/>
            </a:stretch>
          </p:blipFill>
          <p:spPr>
            <a:xfrm>
              <a:off x="940" y="2149"/>
              <a:ext cx="5484" cy="6864"/>
            </a:xfrm>
            <a:prstGeom prst="rect">
              <a:avLst/>
            </a:prstGeom>
          </p:spPr>
        </p:pic>
      </p:grpSp>
    </p:spTree>
    <p:custDataLst>
      <p:tags r:id="rId1"/>
    </p:custData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p:cNvSpPr txBox="1"/>
          <p:nvPr/>
        </p:nvSpPr>
        <p:spPr>
          <a:xfrm>
            <a:off x="2831148" y="3168015"/>
            <a:ext cx="6529705" cy="521970"/>
          </a:xfrm>
          <a:prstGeom prst="rect">
            <a:avLst/>
          </a:prstGeom>
          <a:noFill/>
        </p:spPr>
        <p:txBody>
          <a:bodyPr wrap="none" rtlCol="0" anchor="t">
            <a:spAutoFit/>
          </a:bodyPr>
          <a:lstStyle/>
          <a:p>
            <a:r>
              <a:rPr lang="zh-CN" altLang="en-US" sz="2800" b="1" dirty="0">
                <a:solidFill>
                  <a:srgbClr val="006C54"/>
                </a:solidFill>
                <a:latin typeface="+mn-ea"/>
                <a:sym typeface="+mn-ea"/>
              </a:rPr>
              <a:t>统计</a:t>
            </a:r>
            <a:r>
              <a:rPr lang="en-US" altLang="zh-CN" sz="2800" b="1" dirty="0">
                <a:solidFill>
                  <a:srgbClr val="006C54"/>
                </a:solidFill>
                <a:latin typeface="+mn-ea"/>
                <a:sym typeface="+mn-ea"/>
              </a:rPr>
              <a:t>3</a:t>
            </a:r>
            <a:r>
              <a:rPr lang="zh-CN" altLang="en-US" sz="2800" b="1" dirty="0">
                <a:solidFill>
                  <a:srgbClr val="006C54"/>
                </a:solidFill>
                <a:latin typeface="+mn-ea"/>
                <a:sym typeface="+mn-ea"/>
              </a:rPr>
              <a:t>表（</a:t>
            </a:r>
            <a:r>
              <a:rPr lang="en-US" altLang="zh-CN" sz="2800" b="1" dirty="0">
                <a:solidFill>
                  <a:srgbClr val="006C54"/>
                </a:solidFill>
                <a:latin typeface="+mn-ea"/>
                <a:sym typeface="+mn-ea"/>
              </a:rPr>
              <a:t>1</a:t>
            </a:r>
            <a:r>
              <a:rPr lang="zh-CN" altLang="en-US" sz="2800" b="1" dirty="0">
                <a:solidFill>
                  <a:srgbClr val="006C54"/>
                </a:solidFill>
                <a:latin typeface="+mn-ea"/>
                <a:sym typeface="+mn-ea"/>
              </a:rPr>
              <a:t>）：指标解释（左侧</a:t>
            </a:r>
            <a:r>
              <a:rPr sz="2800" b="1" dirty="0">
                <a:solidFill>
                  <a:srgbClr val="006C54"/>
                </a:solidFill>
                <a:latin typeface="+mn-ea"/>
                <a:sym typeface="+mn-ea"/>
              </a:rPr>
              <a:t>表头</a:t>
            </a:r>
            <a:r>
              <a:rPr lang="en-US" altLang="zh-CN" sz="2800" b="1" dirty="0">
                <a:solidFill>
                  <a:srgbClr val="006C54"/>
                </a:solidFill>
                <a:latin typeface="+mn-ea"/>
                <a:sym typeface="+mn-ea"/>
              </a:rPr>
              <a:t>2</a:t>
            </a:r>
            <a:r>
              <a:rPr lang="zh-CN" altLang="en-US" sz="2800" b="1" dirty="0">
                <a:solidFill>
                  <a:srgbClr val="006C54"/>
                </a:solidFill>
                <a:latin typeface="+mn-ea"/>
                <a:sym typeface="+mn-ea"/>
              </a:rPr>
              <a:t>）</a:t>
            </a:r>
          </a:p>
        </p:txBody>
      </p:sp>
      <p:sp>
        <p:nvSpPr>
          <p:cNvPr id="2" name="灯片编号占位符 1"/>
          <p:cNvSpPr>
            <a:spLocks noGrp="1"/>
          </p:cNvSpPr>
          <p:nvPr>
            <p:ph type="sldNum" sz="quarter" idx="4"/>
          </p:nvPr>
        </p:nvSpPr>
        <p:spPr>
          <a:xfrm>
            <a:off x="10916603" y="6428435"/>
            <a:ext cx="939240" cy="144787"/>
          </a:xfrm>
        </p:spPr>
        <p:txBody>
          <a:bodyPr/>
          <a:lstStyle/>
          <a:p>
            <a:r>
              <a:rPr lang="zh-CN" altLang="en-US"/>
              <a:t>第 </a:t>
            </a:r>
            <a:fld id="{75168D04-7926-484C-B90B-2D13ABC6EC67}" type="slidenum">
              <a:rPr lang="zh-CN" altLang="en-US" smtClean="0"/>
              <a:pPr/>
              <a:t>18</a:t>
            </a:fld>
            <a:r>
              <a:rPr lang="zh-CN" altLang="en-US"/>
              <a:t> 页</a:t>
            </a:r>
            <a:endParaRPr lang="zh-CN" altLang="en-US" dirty="0"/>
          </a:p>
        </p:txBody>
      </p:sp>
      <p:sp>
        <p:nvSpPr>
          <p:cNvPr id="4" name="文本占位符 3"/>
          <p:cNvSpPr>
            <a:spLocks noGrp="1"/>
          </p:cNvSpPr>
          <p:nvPr>
            <p:ph type="body" sz="quarter" idx="10"/>
          </p:nvPr>
        </p:nvSpPr>
        <p:spPr>
          <a:xfrm>
            <a:off x="1621790" y="655955"/>
            <a:ext cx="6372860" cy="332105"/>
          </a:xfrm>
        </p:spPr>
        <p:txBody>
          <a:bodyPr wrap="square"/>
          <a:lstStyle/>
          <a:p>
            <a:r>
              <a:rPr lang="zh-CN" altLang="en-US" sz="2400" dirty="0">
                <a:latin typeface="+mn-ea"/>
              </a:rPr>
              <a:t>统计</a:t>
            </a:r>
            <a:r>
              <a:rPr lang="en-US" altLang="zh-CN" sz="2400" dirty="0">
                <a:latin typeface="+mn-ea"/>
              </a:rPr>
              <a:t>3</a:t>
            </a:r>
            <a:r>
              <a:rPr lang="zh-CN" altLang="en-US" sz="2400" dirty="0">
                <a:latin typeface="+mn-ea"/>
              </a:rPr>
              <a:t>表（</a:t>
            </a:r>
            <a:r>
              <a:rPr lang="en-US" altLang="zh-CN" sz="2400" dirty="0">
                <a:latin typeface="+mn-ea"/>
              </a:rPr>
              <a:t>1</a:t>
            </a:r>
            <a:r>
              <a:rPr lang="zh-CN" altLang="en-US" sz="2400" dirty="0">
                <a:latin typeface="+mn-ea"/>
              </a:rPr>
              <a:t>）：指标解释（左侧</a:t>
            </a:r>
            <a:r>
              <a:rPr sz="2400" dirty="0">
                <a:latin typeface="+mn-ea"/>
              </a:rPr>
              <a:t>表头</a:t>
            </a:r>
            <a:r>
              <a:rPr lang="en-US" altLang="zh-CN" sz="2400" dirty="0">
                <a:latin typeface="+mn-ea"/>
              </a:rPr>
              <a:t>2</a:t>
            </a:r>
            <a:r>
              <a:rPr lang="zh-CN" altLang="en-US" sz="2400" dirty="0">
                <a:latin typeface="+mn-ea"/>
              </a:rPr>
              <a:t>）</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8890" y="-64770"/>
            <a:ext cx="12208510" cy="6987540"/>
            <a:chOff x="-14" y="-102"/>
            <a:chExt cx="19226" cy="11004"/>
          </a:xfrm>
        </p:grpSpPr>
        <p:grpSp>
          <p:nvGrpSpPr>
            <p:cNvPr id="15" name="组合 14"/>
            <p:cNvGrpSpPr/>
            <p:nvPr/>
          </p:nvGrpSpPr>
          <p:grpSpPr>
            <a:xfrm>
              <a:off x="-14" y="-102"/>
              <a:ext cx="19227" cy="11004"/>
              <a:chOff x="-14" y="-147"/>
              <a:chExt cx="19227" cy="11004"/>
            </a:xfrm>
          </p:grpSpPr>
          <p:sp>
            <p:nvSpPr>
              <p:cNvPr id="9" name="矩形 8"/>
              <p:cNvSpPr/>
              <p:nvPr/>
            </p:nvSpPr>
            <p:spPr>
              <a:xfrm>
                <a:off x="-14" y="-147"/>
                <a:ext cx="19227" cy="110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839" y="2877"/>
                <a:ext cx="12374" cy="6252"/>
              </a:xfrm>
              <a:prstGeom prst="rect">
                <a:avLst/>
              </a:prstGeom>
              <a:noFill/>
            </p:spPr>
            <p:txBody>
              <a:bodyPr wrap="square" rtlCol="0">
                <a:spAutoFit/>
              </a:bodyPr>
              <a:lstStyle/>
              <a:p>
                <a:pPr>
                  <a:lnSpc>
                    <a:spcPct val="150000"/>
                  </a:lnSpc>
                </a:pPr>
                <a:r>
                  <a:rPr lang="en-US" altLang="zh-CN" sz="1400" dirty="0">
                    <a:solidFill>
                      <a:schemeClr val="bg1"/>
                    </a:solidFill>
                    <a:latin typeface="+mn-ea"/>
                    <a:cs typeface="+mn-ea"/>
                    <a:sym typeface="+mn-ea"/>
                  </a:rPr>
                  <a:t>13</a:t>
                </a:r>
                <a:r>
                  <a:rPr lang="zh-CN" altLang="en-US" sz="1400" dirty="0">
                    <a:solidFill>
                      <a:schemeClr val="bg1"/>
                    </a:solidFill>
                    <a:latin typeface="+mn-ea"/>
                    <a:cs typeface="+mn-ea"/>
                    <a:sym typeface="+mn-ea"/>
                  </a:rPr>
                  <a:t>栏：</a:t>
                </a:r>
                <a:r>
                  <a:rPr lang="en-US" altLang="zh-CN" sz="1400" dirty="0">
                    <a:solidFill>
                      <a:schemeClr val="bg1"/>
                    </a:solidFill>
                    <a:latin typeface="+mn-ea"/>
                    <a:cs typeface="+mn-ea"/>
                    <a:sym typeface="+mn-ea"/>
                  </a:rPr>
                  <a:t>指公办高校上级主管政府部门下达的工资总额中用于R&amp;D活动人员的部分。</a:t>
                </a:r>
              </a:p>
              <a:p>
                <a:pPr>
                  <a:lnSpc>
                    <a:spcPct val="150000"/>
                  </a:lnSpc>
                </a:pPr>
                <a:r>
                  <a:rPr lang="en-US" altLang="zh-CN" sz="1400" dirty="0">
                    <a:solidFill>
                      <a:schemeClr val="bg1"/>
                    </a:solidFill>
                    <a:latin typeface="+mn-ea"/>
                    <a:cs typeface="+mn-ea"/>
                    <a:sym typeface="+mn-ea"/>
                  </a:rPr>
                  <a:t>14</a:t>
                </a:r>
                <a:r>
                  <a:rPr lang="zh-CN" altLang="en-US" sz="1400" dirty="0">
                    <a:solidFill>
                      <a:schemeClr val="bg1"/>
                    </a:solidFill>
                    <a:latin typeface="+mn-ea"/>
                    <a:cs typeface="+mn-ea"/>
                    <a:sym typeface="+mn-ea"/>
                  </a:rPr>
                  <a:t>栏：</a:t>
                </a:r>
                <a:r>
                  <a:rPr lang="en-US" altLang="zh-CN" sz="1400" dirty="0" err="1">
                    <a:solidFill>
                      <a:schemeClr val="bg1"/>
                    </a:solidFill>
                    <a:latin typeface="+mn-ea"/>
                    <a:cs typeface="+mn-ea"/>
                    <a:sym typeface="+mn-ea"/>
                  </a:rPr>
                  <a:t>指各级政府部门下拨的用于科研的基建专项经费</a:t>
                </a:r>
                <a:r>
                  <a:rPr lang="en-US" altLang="zh-CN" sz="1400" dirty="0" smtClean="0">
                    <a:solidFill>
                      <a:schemeClr val="bg1"/>
                    </a:solidFill>
                    <a:latin typeface="+mn-ea"/>
                    <a:cs typeface="+mn-ea"/>
                    <a:sym typeface="+mn-ea"/>
                  </a:rPr>
                  <a:t>。</a:t>
                </a:r>
                <a:r>
                  <a:rPr lang="zh-CN" altLang="en-US" sz="1400" dirty="0" smtClean="0">
                    <a:solidFill>
                      <a:schemeClr val="bg1"/>
                    </a:solidFill>
                    <a:latin typeface="+mn-ea"/>
                    <a:cs typeface="+mn-ea"/>
                    <a:sym typeface="+mn-ea"/>
                  </a:rPr>
                  <a:t>统一在科技报表填报。无科技统计的文科高校才可填报。</a:t>
                </a:r>
                <a:endParaRPr lang="en-US" altLang="zh-CN" sz="1400" dirty="0">
                  <a:solidFill>
                    <a:schemeClr val="bg1"/>
                  </a:solidFill>
                  <a:latin typeface="+mn-ea"/>
                  <a:cs typeface="+mn-ea"/>
                </a:endParaRPr>
              </a:p>
              <a:p>
                <a:pPr>
                  <a:lnSpc>
                    <a:spcPct val="150000"/>
                  </a:lnSpc>
                </a:pPr>
                <a:r>
                  <a:rPr lang="en-US" altLang="zh-CN" sz="1400" dirty="0">
                    <a:solidFill>
                      <a:schemeClr val="bg1"/>
                    </a:solidFill>
                    <a:latin typeface="+mn-ea"/>
                    <a:cs typeface="+mn-ea"/>
                    <a:sym typeface="+mn-ea"/>
                  </a:rPr>
                  <a:t>16</a:t>
                </a:r>
                <a:r>
                  <a:rPr lang="zh-CN" altLang="en-US" sz="1400" dirty="0">
                    <a:solidFill>
                      <a:schemeClr val="bg1"/>
                    </a:solidFill>
                    <a:latin typeface="+mn-ea"/>
                    <a:cs typeface="+mn-ea"/>
                    <a:sym typeface="+mn-ea"/>
                  </a:rPr>
                  <a:t>栏：</a:t>
                </a:r>
                <a:r>
                  <a:rPr sz="1400" dirty="0">
                    <a:solidFill>
                      <a:schemeClr val="bg1"/>
                    </a:solidFill>
                    <a:latin typeface="+mn-ea"/>
                    <a:cs typeface="+mn-ea"/>
                    <a:sym typeface="+mn-ea"/>
                  </a:rPr>
                  <a:t>指学校从校外企、事业单位获得的人文、社会科学R&amp;D活动项目经费。外单位转拨经费如果是政府资金（原始来源划分是政府资金的）应计入本表的05</a:t>
                </a:r>
                <a:r>
                  <a:rPr lang="zh-CN" sz="1400" dirty="0">
                    <a:solidFill>
                      <a:schemeClr val="bg1"/>
                    </a:solidFill>
                    <a:latin typeface="+mn-ea"/>
                    <a:cs typeface="+mn-ea"/>
                    <a:sym typeface="+mn-ea"/>
                  </a:rPr>
                  <a:t>至</a:t>
                </a:r>
                <a:r>
                  <a:rPr sz="1400" dirty="0">
                    <a:solidFill>
                      <a:schemeClr val="bg1"/>
                    </a:solidFill>
                    <a:latin typeface="+mn-ea"/>
                    <a:cs typeface="+mn-ea"/>
                    <a:sym typeface="+mn-ea"/>
                  </a:rPr>
                  <a:t>11栏。</a:t>
                </a:r>
                <a:endParaRPr sz="1400" dirty="0">
                  <a:solidFill>
                    <a:schemeClr val="bg1"/>
                  </a:solidFill>
                  <a:latin typeface="+mn-ea"/>
                  <a:cs typeface="+mn-ea"/>
                </a:endParaRPr>
              </a:p>
              <a:p>
                <a:pPr>
                  <a:lnSpc>
                    <a:spcPct val="150000"/>
                  </a:lnSpc>
                </a:pPr>
                <a:r>
                  <a:rPr lang="en-US" altLang="zh-CN" sz="1400" dirty="0">
                    <a:solidFill>
                      <a:schemeClr val="bg1"/>
                    </a:solidFill>
                    <a:latin typeface="+mn-ea"/>
                    <a:cs typeface="+mn-ea"/>
                    <a:sym typeface="+mn-ea"/>
                  </a:rPr>
                  <a:t>17</a:t>
                </a:r>
                <a:r>
                  <a:rPr lang="zh-CN" altLang="en-US" sz="1400" dirty="0">
                    <a:solidFill>
                      <a:schemeClr val="bg1"/>
                    </a:solidFill>
                    <a:latin typeface="+mn-ea"/>
                    <a:cs typeface="+mn-ea"/>
                    <a:sym typeface="+mn-ea"/>
                  </a:rPr>
                  <a:t>栏：</a:t>
                </a:r>
                <a:r>
                  <a:rPr sz="1400" dirty="0">
                    <a:solidFill>
                      <a:schemeClr val="bg1"/>
                    </a:solidFill>
                    <a:latin typeface="+mn-ea"/>
                    <a:cs typeface="+mn-ea"/>
                    <a:sym typeface="+mn-ea"/>
                  </a:rPr>
                  <a:t>指在报告期内从金融机构获得的用于R&amp;D活动的各种贷款。</a:t>
                </a:r>
                <a:endParaRPr sz="1400" dirty="0">
                  <a:solidFill>
                    <a:schemeClr val="bg1"/>
                  </a:solidFill>
                  <a:latin typeface="+mn-ea"/>
                  <a:cs typeface="+mn-ea"/>
                </a:endParaRPr>
              </a:p>
              <a:p>
                <a:pPr>
                  <a:lnSpc>
                    <a:spcPct val="150000"/>
                  </a:lnSpc>
                </a:pPr>
                <a:r>
                  <a:rPr lang="en-US" altLang="zh-CN" sz="1400" dirty="0">
                    <a:solidFill>
                      <a:schemeClr val="bg1"/>
                    </a:solidFill>
                    <a:latin typeface="+mn-ea"/>
                    <a:cs typeface="+mn-ea"/>
                    <a:sym typeface="+mn-ea"/>
                  </a:rPr>
                  <a:t>18</a:t>
                </a:r>
                <a:r>
                  <a:rPr lang="zh-CN" altLang="en-US" sz="1400" dirty="0">
                    <a:solidFill>
                      <a:schemeClr val="bg1"/>
                    </a:solidFill>
                    <a:latin typeface="+mn-ea"/>
                    <a:cs typeface="+mn-ea"/>
                    <a:sym typeface="+mn-ea"/>
                  </a:rPr>
                  <a:t>栏：</a:t>
                </a:r>
                <a:r>
                  <a:rPr sz="1400" dirty="0">
                    <a:solidFill>
                      <a:schemeClr val="bg1"/>
                    </a:solidFill>
                    <a:latin typeface="+mn-ea"/>
                    <a:cs typeface="+mn-ea"/>
                    <a:sym typeface="+mn-ea"/>
                  </a:rPr>
                  <a:t>指学校从自有资金或其他收入中提取并转用于社科R&amp;D活动的经费。</a:t>
                </a:r>
                <a:endParaRPr sz="1400" dirty="0">
                  <a:solidFill>
                    <a:schemeClr val="bg1"/>
                  </a:solidFill>
                  <a:latin typeface="+mn-ea"/>
                  <a:cs typeface="+mn-ea"/>
                </a:endParaRPr>
              </a:p>
              <a:p>
                <a:pPr>
                  <a:lnSpc>
                    <a:spcPct val="150000"/>
                  </a:lnSpc>
                </a:pPr>
                <a:r>
                  <a:rPr lang="en-US" altLang="zh-CN" sz="1400" dirty="0">
                    <a:solidFill>
                      <a:schemeClr val="bg1"/>
                    </a:solidFill>
                    <a:latin typeface="+mn-ea"/>
                    <a:cs typeface="+mn-ea"/>
                    <a:sym typeface="+mn-ea"/>
                  </a:rPr>
                  <a:t>19</a:t>
                </a:r>
                <a:r>
                  <a:rPr lang="zh-CN" altLang="en-US" sz="1400" dirty="0">
                    <a:solidFill>
                      <a:schemeClr val="bg1"/>
                    </a:solidFill>
                    <a:latin typeface="+mn-ea"/>
                    <a:cs typeface="+mn-ea"/>
                    <a:sym typeface="+mn-ea"/>
                  </a:rPr>
                  <a:t>栏：</a:t>
                </a:r>
                <a:r>
                  <a:rPr sz="1400" dirty="0">
                    <a:solidFill>
                      <a:schemeClr val="bg1"/>
                    </a:solidFill>
                    <a:latin typeface="+mn-ea"/>
                    <a:cs typeface="+mn-ea"/>
                    <a:sym typeface="+mn-ea"/>
                  </a:rPr>
                  <a:t>指从中国境外的各种组织、机构、企业、大学等获得的用于R&amp;D活动的经费。包括合作研究、捐赠等。</a:t>
                </a:r>
                <a:endParaRPr sz="1400" dirty="0">
                  <a:solidFill>
                    <a:schemeClr val="bg1"/>
                  </a:solidFill>
                  <a:latin typeface="+mn-ea"/>
                  <a:cs typeface="+mn-ea"/>
                </a:endParaRPr>
              </a:p>
              <a:p>
                <a:pPr>
                  <a:lnSpc>
                    <a:spcPct val="150000"/>
                  </a:lnSpc>
                </a:pPr>
                <a:r>
                  <a:rPr lang="en-US" altLang="zh-CN" sz="1400" dirty="0">
                    <a:solidFill>
                      <a:schemeClr val="bg1"/>
                    </a:solidFill>
                    <a:latin typeface="+mn-ea"/>
                    <a:cs typeface="+mn-ea"/>
                    <a:sym typeface="+mn-ea"/>
                  </a:rPr>
                  <a:t>20</a:t>
                </a:r>
                <a:r>
                  <a:rPr lang="zh-CN" altLang="en-US" sz="1400" dirty="0">
                    <a:solidFill>
                      <a:schemeClr val="bg1"/>
                    </a:solidFill>
                    <a:latin typeface="+mn-ea"/>
                    <a:cs typeface="+mn-ea"/>
                    <a:sym typeface="+mn-ea"/>
                  </a:rPr>
                  <a:t>栏：</a:t>
                </a:r>
                <a:r>
                  <a:rPr sz="1400" dirty="0">
                    <a:solidFill>
                      <a:schemeClr val="bg1"/>
                    </a:solidFill>
                    <a:latin typeface="+mn-ea"/>
                    <a:cs typeface="+mn-ea"/>
                    <a:sym typeface="+mn-ea"/>
                  </a:rPr>
                  <a:t>指从港澳台地区获得的合作研究、捐赠等科研经费，如霍英东基金等。</a:t>
                </a:r>
                <a:endParaRPr sz="1400" dirty="0">
                  <a:solidFill>
                    <a:schemeClr val="bg1"/>
                  </a:solidFill>
                  <a:latin typeface="+mn-ea"/>
                  <a:cs typeface="+mn-ea"/>
                </a:endParaRPr>
              </a:p>
              <a:p>
                <a:pPr>
                  <a:lnSpc>
                    <a:spcPct val="150000"/>
                  </a:lnSpc>
                </a:pPr>
                <a:r>
                  <a:rPr lang="en-US" altLang="zh-CN" sz="1400" dirty="0">
                    <a:solidFill>
                      <a:schemeClr val="bg1"/>
                    </a:solidFill>
                    <a:latin typeface="+mn-ea"/>
                    <a:cs typeface="+mn-ea"/>
                    <a:sym typeface="+mn-ea"/>
                  </a:rPr>
                  <a:t>21</a:t>
                </a:r>
                <a:r>
                  <a:rPr lang="zh-CN" altLang="en-US" sz="1400" dirty="0">
                    <a:solidFill>
                      <a:schemeClr val="bg1"/>
                    </a:solidFill>
                    <a:latin typeface="+mn-ea"/>
                    <a:cs typeface="+mn-ea"/>
                    <a:sym typeface="+mn-ea"/>
                  </a:rPr>
                  <a:t>栏：</a:t>
                </a:r>
                <a:r>
                  <a:rPr sz="1400" dirty="0">
                    <a:solidFill>
                      <a:schemeClr val="bg1"/>
                    </a:solidFill>
                    <a:latin typeface="+mn-ea"/>
                    <a:cs typeface="+mn-ea"/>
                    <a:sym typeface="+mn-ea"/>
                  </a:rPr>
                  <a:t>指难以计入上述各栏的其他社科R&amp;D经费。</a:t>
                </a:r>
                <a:endParaRPr sz="1400" dirty="0">
                  <a:solidFill>
                    <a:schemeClr val="bg1"/>
                  </a:solidFill>
                  <a:latin typeface="+mn-ea"/>
                  <a:cs typeface="+mn-ea"/>
                </a:endParaRPr>
              </a:p>
              <a:p>
                <a:pPr>
                  <a:lnSpc>
                    <a:spcPct val="150000"/>
                  </a:lnSpc>
                </a:pPr>
                <a:r>
                  <a:rPr lang="en-US" altLang="zh-CN" sz="1400" dirty="0">
                    <a:solidFill>
                      <a:schemeClr val="bg1"/>
                    </a:solidFill>
                    <a:latin typeface="+mn-ea"/>
                    <a:cs typeface="+mn-ea"/>
                    <a:sym typeface="+mn-ea"/>
                  </a:rPr>
                  <a:t>22</a:t>
                </a:r>
                <a:r>
                  <a:rPr lang="zh-CN" altLang="en-US" sz="1400" dirty="0">
                    <a:solidFill>
                      <a:schemeClr val="bg1"/>
                    </a:solidFill>
                    <a:latin typeface="+mn-ea"/>
                    <a:cs typeface="+mn-ea"/>
                    <a:sym typeface="+mn-ea"/>
                  </a:rPr>
                  <a:t>栏：</a:t>
                </a:r>
                <a:r>
                  <a:rPr sz="1400" dirty="0">
                    <a:solidFill>
                      <a:schemeClr val="bg1"/>
                    </a:solidFill>
                    <a:latin typeface="+mn-ea"/>
                    <a:cs typeface="+mn-ea"/>
                    <a:sym typeface="+mn-ea"/>
                  </a:rPr>
                  <a:t>指民办高校下发的工资总额中用于R&amp;D活动人员的部分。</a:t>
                </a:r>
                <a:endParaRPr lang="en-US" altLang="zh-CN" sz="1400" b="1" dirty="0">
                  <a:solidFill>
                    <a:schemeClr val="bg1"/>
                  </a:solidFill>
                  <a:latin typeface="+mn-ea"/>
                  <a:cs typeface="+mn-ea"/>
                  <a:sym typeface="+mn-ea"/>
                </a:endParaRPr>
              </a:p>
            </p:txBody>
          </p:sp>
          <p:sp>
            <p:nvSpPr>
              <p:cNvPr id="13" name="文本框 12"/>
              <p:cNvSpPr txBox="1"/>
              <p:nvPr/>
            </p:nvSpPr>
            <p:spPr>
              <a:xfrm>
                <a:off x="6839" y="2104"/>
                <a:ext cx="6048" cy="580"/>
              </a:xfrm>
              <a:prstGeom prst="rect">
                <a:avLst/>
              </a:prstGeom>
              <a:noFill/>
            </p:spPr>
            <p:txBody>
              <a:bodyPr wrap="none" rtlCol="0">
                <a:spAutoFit/>
              </a:bodyPr>
              <a:lstStyle/>
              <a:p>
                <a:pPr algn="ctr" latinLnBrk="0">
                  <a:lnSpc>
                    <a:spcPct val="90000"/>
                  </a:lnSpc>
                  <a:buClr>
                    <a:prstClr val="white"/>
                  </a:buClr>
                  <a:defRPr/>
                </a:pP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人文、社会科学R&amp;D经费情况表</a:t>
                </a:r>
                <a:endParaRPr lang="zh-CN" altLang="en-US" sz="2000"/>
              </a:p>
            </p:txBody>
          </p:sp>
        </p:grpSp>
        <p:pic>
          <p:nvPicPr>
            <p:cNvPr id="6" name="图片 5"/>
            <p:cNvPicPr>
              <a:picLocks noChangeAspect="1"/>
            </p:cNvPicPr>
            <p:nvPr/>
          </p:nvPicPr>
          <p:blipFill>
            <a:blip r:embed="rId3" cstate="print"/>
            <a:stretch>
              <a:fillRect/>
            </a:stretch>
          </p:blipFill>
          <p:spPr>
            <a:xfrm>
              <a:off x="900" y="2149"/>
              <a:ext cx="5207" cy="6514"/>
            </a:xfrm>
            <a:prstGeom prst="rect">
              <a:avLst/>
            </a:prstGeom>
          </p:spPr>
        </p:pic>
      </p:grpSp>
    </p:spTree>
    <p:custDataLst>
      <p:tags r:id="rId1"/>
    </p:custDataLst>
  </p:cSld>
  <p:clrMapOvr>
    <a:masterClrMapping/>
  </p:clrMapOvr>
  <mc:AlternateContent xmlns:mc="http://schemas.openxmlformats.org/markup-compatibility/2006">
    <mc:Choice xmlns:p14="http://schemas.microsoft.com/office/powerpoint/2010/main" xmlns=""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p:cNvSpPr txBox="1"/>
          <p:nvPr/>
        </p:nvSpPr>
        <p:spPr>
          <a:xfrm>
            <a:off x="2831148" y="3168015"/>
            <a:ext cx="6529705" cy="521970"/>
          </a:xfrm>
          <a:prstGeom prst="rect">
            <a:avLst/>
          </a:prstGeom>
          <a:noFill/>
        </p:spPr>
        <p:txBody>
          <a:bodyPr wrap="none" rtlCol="0" anchor="t">
            <a:spAutoFit/>
          </a:bodyPr>
          <a:lstStyle/>
          <a:p>
            <a:r>
              <a:rPr lang="zh-CN" altLang="en-US" sz="2800" b="1" dirty="0">
                <a:solidFill>
                  <a:srgbClr val="006C54"/>
                </a:solidFill>
                <a:latin typeface="+mn-ea"/>
                <a:sym typeface="+mn-ea"/>
              </a:rPr>
              <a:t>统计</a:t>
            </a:r>
            <a:r>
              <a:rPr lang="en-US" altLang="zh-CN" sz="2800" b="1" dirty="0">
                <a:solidFill>
                  <a:srgbClr val="006C54"/>
                </a:solidFill>
                <a:latin typeface="+mn-ea"/>
                <a:sym typeface="+mn-ea"/>
              </a:rPr>
              <a:t>3</a:t>
            </a:r>
            <a:r>
              <a:rPr lang="zh-CN" altLang="en-US" sz="2800" b="1" dirty="0">
                <a:solidFill>
                  <a:srgbClr val="006C54"/>
                </a:solidFill>
                <a:latin typeface="+mn-ea"/>
                <a:sym typeface="+mn-ea"/>
              </a:rPr>
              <a:t>表（</a:t>
            </a:r>
            <a:r>
              <a:rPr lang="en-US" altLang="zh-CN" sz="2800" b="1" dirty="0">
                <a:solidFill>
                  <a:srgbClr val="006C54"/>
                </a:solidFill>
                <a:latin typeface="+mn-ea"/>
                <a:sym typeface="+mn-ea"/>
              </a:rPr>
              <a:t>1</a:t>
            </a:r>
            <a:r>
              <a:rPr lang="zh-CN" altLang="en-US" sz="2800" b="1" dirty="0">
                <a:solidFill>
                  <a:srgbClr val="006C54"/>
                </a:solidFill>
                <a:latin typeface="+mn-ea"/>
                <a:sym typeface="+mn-ea"/>
              </a:rPr>
              <a:t>）：指标解释（右侧</a:t>
            </a:r>
            <a:r>
              <a:rPr sz="2800" b="1" dirty="0">
                <a:solidFill>
                  <a:srgbClr val="006C54"/>
                </a:solidFill>
                <a:latin typeface="+mn-ea"/>
                <a:sym typeface="+mn-ea"/>
              </a:rPr>
              <a:t>表头</a:t>
            </a:r>
            <a:r>
              <a:rPr lang="en-US" altLang="zh-CN" sz="2800" b="1" dirty="0">
                <a:solidFill>
                  <a:srgbClr val="006C54"/>
                </a:solidFill>
                <a:latin typeface="+mn-ea"/>
                <a:sym typeface="+mn-ea"/>
              </a:rPr>
              <a:t>1</a:t>
            </a:r>
            <a:r>
              <a:rPr lang="zh-CN" altLang="en-US" sz="2800" b="1" dirty="0">
                <a:solidFill>
                  <a:srgbClr val="006C54"/>
                </a:solidFill>
                <a:latin typeface="+mn-ea"/>
                <a:sym typeface="+mn-ea"/>
              </a:rPr>
              <a:t>）</a:t>
            </a:r>
          </a:p>
        </p:txBody>
      </p:sp>
      <p:sp>
        <p:nvSpPr>
          <p:cNvPr id="2" name="灯片编号占位符 1"/>
          <p:cNvSpPr>
            <a:spLocks noGrp="1"/>
          </p:cNvSpPr>
          <p:nvPr>
            <p:ph type="sldNum" sz="quarter" idx="4"/>
          </p:nvPr>
        </p:nvSpPr>
        <p:spPr>
          <a:xfrm>
            <a:off x="10916603" y="6428435"/>
            <a:ext cx="939240" cy="144787"/>
          </a:xfrm>
        </p:spPr>
        <p:txBody>
          <a:bodyPr/>
          <a:lstStyle/>
          <a:p>
            <a:r>
              <a:rPr lang="zh-CN" altLang="en-US"/>
              <a:t>第 </a:t>
            </a:r>
            <a:fld id="{75168D04-7926-484C-B90B-2D13ABC6EC67}" type="slidenum">
              <a:rPr lang="zh-CN" altLang="en-US" smtClean="0"/>
              <a:pPr/>
              <a:t>19</a:t>
            </a:fld>
            <a:r>
              <a:rPr lang="zh-CN" altLang="en-US"/>
              <a:t> 页</a:t>
            </a:r>
            <a:endParaRPr lang="zh-CN" altLang="en-US" dirty="0"/>
          </a:p>
        </p:txBody>
      </p:sp>
      <p:sp>
        <p:nvSpPr>
          <p:cNvPr id="4" name="文本占位符 3"/>
          <p:cNvSpPr>
            <a:spLocks noGrp="1"/>
          </p:cNvSpPr>
          <p:nvPr>
            <p:ph type="body" sz="quarter" idx="10"/>
          </p:nvPr>
        </p:nvSpPr>
        <p:spPr>
          <a:xfrm>
            <a:off x="1621790" y="655955"/>
            <a:ext cx="6372860" cy="332105"/>
          </a:xfrm>
        </p:spPr>
        <p:txBody>
          <a:bodyPr wrap="square"/>
          <a:lstStyle/>
          <a:p>
            <a:r>
              <a:rPr lang="en-US" altLang="zh-CN" sz="2400" dirty="0">
                <a:latin typeface="+mn-ea"/>
              </a:rPr>
              <a:t> </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4290" y="-64770"/>
            <a:ext cx="12209145" cy="6987540"/>
            <a:chOff x="-14" y="8138"/>
            <a:chExt cx="19227" cy="11004"/>
          </a:xfrm>
        </p:grpSpPr>
        <p:grpSp>
          <p:nvGrpSpPr>
            <p:cNvPr id="15" name="组合 14"/>
            <p:cNvGrpSpPr/>
            <p:nvPr/>
          </p:nvGrpSpPr>
          <p:grpSpPr>
            <a:xfrm>
              <a:off x="-14" y="8138"/>
              <a:ext cx="19227" cy="11004"/>
              <a:chOff x="-14" y="-147"/>
              <a:chExt cx="19227" cy="11004"/>
            </a:xfrm>
          </p:grpSpPr>
          <p:sp>
            <p:nvSpPr>
              <p:cNvPr id="9" name="矩形 8"/>
              <p:cNvSpPr/>
              <p:nvPr/>
            </p:nvSpPr>
            <p:spPr>
              <a:xfrm>
                <a:off x="-14" y="-147"/>
                <a:ext cx="19227" cy="110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06" y="2597"/>
                <a:ext cx="11824" cy="6251"/>
              </a:xfrm>
              <a:prstGeom prst="rect">
                <a:avLst/>
              </a:prstGeom>
              <a:noFill/>
            </p:spPr>
            <p:txBody>
              <a:bodyPr wrap="square" rtlCol="0">
                <a:spAutoFit/>
              </a:bodyPr>
              <a:lstStyle/>
              <a:p>
                <a:pPr>
                  <a:lnSpc>
                    <a:spcPct val="150000"/>
                  </a:lnSpc>
                </a:pPr>
                <a:r>
                  <a:rPr lang="en-US" altLang="zh-CN" sz="1400" dirty="0">
                    <a:solidFill>
                      <a:schemeClr val="bg1"/>
                    </a:solidFill>
                    <a:latin typeface="+mn-ea"/>
                    <a:cs typeface="+mn-ea"/>
                    <a:sym typeface="+mn-ea"/>
                  </a:rPr>
                  <a:t>24</a:t>
                </a:r>
                <a:r>
                  <a:rPr lang="zh-CN" altLang="en-US" sz="1400" dirty="0">
                    <a:solidFill>
                      <a:schemeClr val="bg1"/>
                    </a:solidFill>
                    <a:latin typeface="+mn-ea"/>
                    <a:cs typeface="+mn-ea"/>
                    <a:sym typeface="+mn-ea"/>
                  </a:rPr>
                  <a:t>栏：</a:t>
                </a:r>
                <a:r>
                  <a:rPr sz="1400" dirty="0">
                    <a:solidFill>
                      <a:schemeClr val="bg1"/>
                    </a:solidFill>
                    <a:latin typeface="+mn-ea"/>
                    <a:cs typeface="+mn-ea"/>
                    <a:sym typeface="+mn-ea"/>
                  </a:rPr>
                  <a:t>指学校委托外单位或与外单位合作进行社科R&amp;D活动而拨付给对方的经费。</a:t>
                </a:r>
              </a:p>
              <a:p>
                <a:pPr>
                  <a:lnSpc>
                    <a:spcPct val="150000"/>
                  </a:lnSpc>
                </a:pPr>
                <a:r>
                  <a:rPr lang="en-US" altLang="zh-CN" sz="1400" dirty="0">
                    <a:solidFill>
                      <a:schemeClr val="bg1"/>
                    </a:solidFill>
                    <a:latin typeface="+mn-ea"/>
                    <a:cs typeface="+mn-ea"/>
                    <a:sym typeface="+mn-ea"/>
                  </a:rPr>
                  <a:t>25</a:t>
                </a:r>
                <a:r>
                  <a:rPr lang="zh-CN" altLang="en-US" sz="1400" dirty="0">
                    <a:solidFill>
                      <a:schemeClr val="bg1"/>
                    </a:solidFill>
                    <a:latin typeface="+mn-ea"/>
                    <a:cs typeface="+mn-ea"/>
                    <a:sym typeface="+mn-ea"/>
                  </a:rPr>
                  <a:t>栏：</a:t>
                </a:r>
                <a:r>
                  <a:rPr sz="1400" dirty="0">
                    <a:solidFill>
                      <a:schemeClr val="bg1"/>
                    </a:solidFill>
                    <a:latin typeface="+mn-ea"/>
                    <a:cs typeface="+mn-ea"/>
                    <a:sym typeface="+mn-ea"/>
                  </a:rPr>
                  <a:t>指学校委托或与境内独立研究机构合作开展R&amp;D活动而支付予其的经费。</a:t>
                </a:r>
              </a:p>
              <a:p>
                <a:pPr>
                  <a:lnSpc>
                    <a:spcPct val="150000"/>
                  </a:lnSpc>
                </a:pPr>
                <a:r>
                  <a:rPr lang="en-US" altLang="zh-CN" sz="1400" dirty="0">
                    <a:solidFill>
                      <a:schemeClr val="bg1"/>
                    </a:solidFill>
                    <a:latin typeface="+mn-ea"/>
                    <a:cs typeface="+mn-ea"/>
                    <a:sym typeface="+mn-ea"/>
                  </a:rPr>
                  <a:t>26</a:t>
                </a:r>
                <a:r>
                  <a:rPr lang="zh-CN" altLang="en-US" sz="1400" dirty="0">
                    <a:solidFill>
                      <a:schemeClr val="bg1"/>
                    </a:solidFill>
                    <a:latin typeface="+mn-ea"/>
                    <a:cs typeface="+mn-ea"/>
                    <a:sym typeface="+mn-ea"/>
                  </a:rPr>
                  <a:t>栏：</a:t>
                </a:r>
                <a:r>
                  <a:rPr sz="1400" dirty="0">
                    <a:solidFill>
                      <a:schemeClr val="bg1"/>
                    </a:solidFill>
                    <a:latin typeface="+mn-ea"/>
                    <a:cs typeface="+mn-ea"/>
                    <a:sym typeface="+mn-ea"/>
                  </a:rPr>
                  <a:t>指学校委托或与境内高等学校合作开展R&amp;D活动而支付予其的经费。</a:t>
                </a:r>
              </a:p>
              <a:p>
                <a:pPr>
                  <a:lnSpc>
                    <a:spcPct val="150000"/>
                  </a:lnSpc>
                </a:pPr>
                <a:r>
                  <a:rPr lang="en-US" altLang="zh-CN" sz="1400" dirty="0">
                    <a:solidFill>
                      <a:schemeClr val="bg1"/>
                    </a:solidFill>
                    <a:latin typeface="+mn-ea"/>
                    <a:cs typeface="+mn-ea"/>
                    <a:sym typeface="+mn-ea"/>
                  </a:rPr>
                  <a:t>27</a:t>
                </a:r>
                <a:r>
                  <a:rPr lang="zh-CN" altLang="en-US" sz="1400" dirty="0">
                    <a:solidFill>
                      <a:schemeClr val="bg1"/>
                    </a:solidFill>
                    <a:latin typeface="+mn-ea"/>
                    <a:cs typeface="+mn-ea"/>
                    <a:sym typeface="+mn-ea"/>
                  </a:rPr>
                  <a:t>栏：</a:t>
                </a:r>
                <a:r>
                  <a:rPr sz="1400" dirty="0">
                    <a:solidFill>
                      <a:schemeClr val="bg1"/>
                    </a:solidFill>
                    <a:latin typeface="+mn-ea"/>
                    <a:cs typeface="+mn-ea"/>
                    <a:sym typeface="+mn-ea"/>
                  </a:rPr>
                  <a:t>指学校委托或与境内其他企业合作开展R&amp;D活动而支付予其的经费。</a:t>
                </a:r>
              </a:p>
              <a:p>
                <a:pPr>
                  <a:lnSpc>
                    <a:spcPct val="150000"/>
                  </a:lnSpc>
                </a:pPr>
                <a:r>
                  <a:rPr lang="en-US" altLang="zh-CN" sz="1400" dirty="0">
                    <a:solidFill>
                      <a:schemeClr val="bg1"/>
                    </a:solidFill>
                    <a:latin typeface="+mn-ea"/>
                    <a:cs typeface="+mn-ea"/>
                    <a:sym typeface="+mn-ea"/>
                  </a:rPr>
                  <a:t>28</a:t>
                </a:r>
                <a:r>
                  <a:rPr lang="zh-CN" altLang="en-US" sz="1400" dirty="0">
                    <a:solidFill>
                      <a:schemeClr val="bg1"/>
                    </a:solidFill>
                    <a:latin typeface="+mn-ea"/>
                    <a:cs typeface="+mn-ea"/>
                    <a:sym typeface="+mn-ea"/>
                  </a:rPr>
                  <a:t>栏：</a:t>
                </a:r>
                <a:r>
                  <a:rPr sz="1400" dirty="0">
                    <a:solidFill>
                      <a:schemeClr val="bg1"/>
                    </a:solidFill>
                    <a:latin typeface="+mn-ea"/>
                    <a:cs typeface="+mn-ea"/>
                    <a:sym typeface="+mn-ea"/>
                  </a:rPr>
                  <a:t>指学校委托或与境外机构合作开展R&amp;D活动而支付其的经费。</a:t>
                </a:r>
              </a:p>
              <a:p>
                <a:pPr>
                  <a:lnSpc>
                    <a:spcPct val="150000"/>
                  </a:lnSpc>
                </a:pPr>
                <a:r>
                  <a:rPr lang="en-US" altLang="zh-CN" sz="1400" dirty="0">
                    <a:solidFill>
                      <a:schemeClr val="bg1"/>
                    </a:solidFill>
                    <a:latin typeface="+mn-ea"/>
                    <a:cs typeface="+mn-ea"/>
                    <a:sym typeface="+mn-ea"/>
                  </a:rPr>
                  <a:t>30</a:t>
                </a:r>
                <a:r>
                  <a:rPr lang="zh-CN" altLang="en-US" sz="1400" dirty="0">
                    <a:solidFill>
                      <a:schemeClr val="bg1"/>
                    </a:solidFill>
                    <a:latin typeface="+mn-ea"/>
                    <a:cs typeface="+mn-ea"/>
                    <a:sym typeface="+mn-ea"/>
                  </a:rPr>
                  <a:t>栏</a:t>
                </a:r>
                <a:r>
                  <a:rPr lang="en-US" altLang="zh-CN" sz="1400" dirty="0">
                    <a:solidFill>
                      <a:schemeClr val="bg1"/>
                    </a:solidFill>
                    <a:latin typeface="+mn-ea"/>
                    <a:cs typeface="+mn-ea"/>
                    <a:sym typeface="+mn-ea"/>
                  </a:rPr>
                  <a:t>-32</a:t>
                </a:r>
                <a:r>
                  <a:rPr lang="zh-CN" altLang="en-US" sz="1400" dirty="0">
                    <a:solidFill>
                      <a:schemeClr val="bg1"/>
                    </a:solidFill>
                    <a:latin typeface="+mn-ea"/>
                    <a:cs typeface="+mn-ea"/>
                    <a:sym typeface="+mn-ea"/>
                  </a:rPr>
                  <a:t>栏：</a:t>
                </a:r>
                <a:r>
                  <a:rPr sz="1400" dirty="0">
                    <a:solidFill>
                      <a:schemeClr val="bg1"/>
                    </a:solidFill>
                    <a:latin typeface="+mn-ea"/>
                    <a:cs typeface="+mn-ea"/>
                    <a:sym typeface="+mn-ea"/>
                  </a:rPr>
                  <a:t>指学校内部基础研究</a:t>
                </a:r>
                <a:r>
                  <a:rPr lang="zh-CN" sz="1400" dirty="0">
                    <a:solidFill>
                      <a:schemeClr val="bg1"/>
                    </a:solidFill>
                    <a:latin typeface="+mn-ea"/>
                    <a:cs typeface="+mn-ea"/>
                    <a:sym typeface="+mn-ea"/>
                  </a:rPr>
                  <a:t>、</a:t>
                </a:r>
                <a:r>
                  <a:rPr sz="1400" dirty="0">
                    <a:solidFill>
                      <a:schemeClr val="bg1"/>
                    </a:solidFill>
                    <a:latin typeface="+mn-ea"/>
                    <a:cs typeface="+mn-ea"/>
                    <a:sym typeface="+mn-ea"/>
                  </a:rPr>
                  <a:t>应用研究</a:t>
                </a:r>
                <a:r>
                  <a:rPr lang="zh-CN" sz="1400" dirty="0">
                    <a:solidFill>
                      <a:schemeClr val="bg1"/>
                    </a:solidFill>
                    <a:latin typeface="+mn-ea"/>
                    <a:cs typeface="+mn-ea"/>
                    <a:sym typeface="+mn-ea"/>
                  </a:rPr>
                  <a:t>、</a:t>
                </a:r>
                <a:r>
                  <a:rPr sz="1400" dirty="0">
                    <a:solidFill>
                      <a:schemeClr val="bg1"/>
                    </a:solidFill>
                    <a:latin typeface="+mn-ea"/>
                    <a:cs typeface="+mn-ea"/>
                    <a:sym typeface="+mn-ea"/>
                  </a:rPr>
                  <a:t>试验发展项目的实际经费支出，以及应分摊在这类项目上的管理费用、直接服务费用和其他费用。</a:t>
                </a:r>
              </a:p>
              <a:p>
                <a:pPr>
                  <a:lnSpc>
                    <a:spcPct val="150000"/>
                  </a:lnSpc>
                </a:pPr>
                <a:r>
                  <a:rPr lang="en-US" altLang="zh-CN" sz="1400" dirty="0">
                    <a:solidFill>
                      <a:schemeClr val="bg1"/>
                    </a:solidFill>
                    <a:latin typeface="+mn-ea"/>
                    <a:cs typeface="+mn-ea"/>
                    <a:sym typeface="+mn-ea"/>
                  </a:rPr>
                  <a:t>33</a:t>
                </a:r>
                <a:r>
                  <a:rPr lang="zh-CN" altLang="en-US" sz="1400" dirty="0">
                    <a:solidFill>
                      <a:schemeClr val="bg1"/>
                    </a:solidFill>
                    <a:latin typeface="+mn-ea"/>
                    <a:cs typeface="+mn-ea"/>
                    <a:sym typeface="+mn-ea"/>
                  </a:rPr>
                  <a:t>栏：</a:t>
                </a:r>
                <a:r>
                  <a:rPr sz="1400" dirty="0">
                    <a:solidFill>
                      <a:schemeClr val="bg1"/>
                    </a:solidFill>
                    <a:latin typeface="+mn-ea"/>
                    <a:cs typeface="+mn-ea"/>
                    <a:sym typeface="+mn-ea"/>
                  </a:rPr>
                  <a:t>指学校来自各级政府部门的各类资金实际支出。</a:t>
                </a:r>
              </a:p>
              <a:p>
                <a:pPr>
                  <a:lnSpc>
                    <a:spcPct val="150000"/>
                  </a:lnSpc>
                </a:pPr>
                <a:r>
                  <a:rPr lang="en-US" altLang="zh-CN" sz="1400" dirty="0">
                    <a:solidFill>
                      <a:schemeClr val="bg1"/>
                    </a:solidFill>
                    <a:latin typeface="+mn-ea"/>
                    <a:cs typeface="+mn-ea"/>
                    <a:sym typeface="+mn-ea"/>
                  </a:rPr>
                  <a:t>34</a:t>
                </a:r>
                <a:r>
                  <a:rPr lang="zh-CN" altLang="en-US" sz="1400" dirty="0">
                    <a:solidFill>
                      <a:schemeClr val="bg1"/>
                    </a:solidFill>
                    <a:latin typeface="+mn-ea"/>
                    <a:cs typeface="+mn-ea"/>
                    <a:sym typeface="+mn-ea"/>
                  </a:rPr>
                  <a:t>栏：</a:t>
                </a:r>
                <a:r>
                  <a:rPr sz="1400" dirty="0">
                    <a:solidFill>
                      <a:schemeClr val="bg1"/>
                    </a:solidFill>
                    <a:latin typeface="+mn-ea"/>
                    <a:cs typeface="+mn-ea"/>
                    <a:sym typeface="+mn-ea"/>
                  </a:rPr>
                  <a:t>指学校来自本企业的自有资金和接受其他企业委托而获得的经费，以及科研院所、高校等事业单位从企业获得的资金的实际支出。</a:t>
                </a:r>
              </a:p>
              <a:p>
                <a:pPr>
                  <a:lnSpc>
                    <a:spcPct val="150000"/>
                  </a:lnSpc>
                </a:pPr>
                <a:r>
                  <a:rPr lang="en-US" altLang="zh-CN" sz="1400" dirty="0">
                    <a:solidFill>
                      <a:schemeClr val="bg1"/>
                    </a:solidFill>
                    <a:latin typeface="+mn-ea"/>
                    <a:cs typeface="+mn-ea"/>
                    <a:sym typeface="+mn-ea"/>
                  </a:rPr>
                  <a:t>35</a:t>
                </a:r>
                <a:r>
                  <a:rPr lang="zh-CN" altLang="en-US" sz="1400" dirty="0">
                    <a:solidFill>
                      <a:schemeClr val="bg1"/>
                    </a:solidFill>
                    <a:latin typeface="+mn-ea"/>
                    <a:cs typeface="+mn-ea"/>
                    <a:sym typeface="+mn-ea"/>
                  </a:rPr>
                  <a:t>栏：</a:t>
                </a:r>
                <a:r>
                  <a:rPr sz="1400" dirty="0">
                    <a:solidFill>
                      <a:schemeClr val="bg1"/>
                    </a:solidFill>
                    <a:latin typeface="+mn-ea"/>
                    <a:cs typeface="+mn-ea"/>
                    <a:sym typeface="+mn-ea"/>
                  </a:rPr>
                  <a:t>指学校来自中国境外的资金的实际支出。</a:t>
                </a:r>
              </a:p>
              <a:p>
                <a:pPr>
                  <a:lnSpc>
                    <a:spcPct val="150000"/>
                  </a:lnSpc>
                </a:pPr>
                <a:r>
                  <a:rPr lang="en-US" altLang="zh-CN" sz="1400" dirty="0">
                    <a:solidFill>
                      <a:schemeClr val="bg1"/>
                    </a:solidFill>
                    <a:latin typeface="+mn-ea"/>
                    <a:cs typeface="+mn-ea"/>
                    <a:sym typeface="+mn-ea"/>
                  </a:rPr>
                  <a:t>36</a:t>
                </a:r>
                <a:r>
                  <a:rPr lang="zh-CN" altLang="en-US" sz="1400" dirty="0">
                    <a:solidFill>
                      <a:schemeClr val="bg1"/>
                    </a:solidFill>
                    <a:latin typeface="+mn-ea"/>
                    <a:cs typeface="+mn-ea"/>
                    <a:sym typeface="+mn-ea"/>
                  </a:rPr>
                  <a:t>栏：</a:t>
                </a:r>
                <a:r>
                  <a:rPr sz="1400" dirty="0">
                    <a:solidFill>
                      <a:schemeClr val="bg1"/>
                    </a:solidFill>
                    <a:latin typeface="+mn-ea"/>
                    <a:cs typeface="+mn-ea"/>
                    <a:sym typeface="+mn-ea"/>
                  </a:rPr>
                  <a:t>指从上述渠道以外获得的计划用于R&amp;D活动的经费的实际支出。</a:t>
                </a:r>
                <a:endParaRPr lang="en-US" altLang="zh-CN" sz="1400" b="1" dirty="0">
                  <a:solidFill>
                    <a:schemeClr val="bg1"/>
                  </a:solidFill>
                  <a:latin typeface="+mn-ea"/>
                  <a:cs typeface="+mn-ea"/>
                  <a:sym typeface="+mn-ea"/>
                </a:endParaRPr>
              </a:p>
            </p:txBody>
          </p:sp>
          <p:sp>
            <p:nvSpPr>
              <p:cNvPr id="13" name="文本框 12"/>
              <p:cNvSpPr txBox="1"/>
              <p:nvPr/>
            </p:nvSpPr>
            <p:spPr>
              <a:xfrm>
                <a:off x="806" y="1824"/>
                <a:ext cx="6048" cy="580"/>
              </a:xfrm>
              <a:prstGeom prst="rect">
                <a:avLst/>
              </a:prstGeom>
              <a:noFill/>
            </p:spPr>
            <p:txBody>
              <a:bodyPr wrap="square" rtlCol="0">
                <a:spAutoFit/>
              </a:bodyPr>
              <a:lstStyle/>
              <a:p>
                <a:pPr algn="ctr" latinLnBrk="0">
                  <a:lnSpc>
                    <a:spcPct val="90000"/>
                  </a:lnSpc>
                  <a:buClr>
                    <a:prstClr val="white"/>
                  </a:buClr>
                  <a:defRPr/>
                </a:pP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人文、社会科学R&amp;D经费情况表</a:t>
                </a:r>
                <a:endParaRPr lang="zh-CN" altLang="en-US" sz="2000"/>
              </a:p>
            </p:txBody>
          </p:sp>
        </p:grpSp>
        <p:pic>
          <p:nvPicPr>
            <p:cNvPr id="8" name="图片 7"/>
            <p:cNvPicPr>
              <a:picLocks noChangeAspect="1"/>
            </p:cNvPicPr>
            <p:nvPr/>
          </p:nvPicPr>
          <p:blipFill>
            <a:blip r:embed="rId3" cstate="print"/>
            <a:stretch>
              <a:fillRect/>
            </a:stretch>
          </p:blipFill>
          <p:spPr>
            <a:xfrm>
              <a:off x="13300" y="9868"/>
              <a:ext cx="5010" cy="7545"/>
            </a:xfrm>
            <a:prstGeom prst="rect">
              <a:avLst/>
            </a:prstGeom>
          </p:spPr>
        </p:pic>
      </p:grpSp>
    </p:spTree>
    <p:custDataLst>
      <p:tags r:id="rId1"/>
    </p:custDataLst>
  </p:cSld>
  <p:clrMapOvr>
    <a:masterClrMapping/>
  </p:clrMapOvr>
  <mc:AlternateContent xmlns:mc="http://schemas.openxmlformats.org/markup-compatibility/2006">
    <mc:Choice xmlns:p14="http://schemas.microsoft.com/office/powerpoint/2010/main" xmlns=""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平行四边形 3"/>
          <p:cNvSpPr/>
          <p:nvPr/>
        </p:nvSpPr>
        <p:spPr bwMode="auto">
          <a:xfrm>
            <a:off x="4762" y="1919093"/>
            <a:ext cx="2730880" cy="360040"/>
          </a:xfrm>
          <a:prstGeom prst="parallelogram">
            <a:avLst>
              <a:gd name="adj" fmla="val 76283"/>
            </a:avLst>
          </a:prstGeom>
          <a:solidFill>
            <a:schemeClr val="accent1">
              <a:lumMod val="50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sz="1200" b="1" dirty="0">
              <a:solidFill>
                <a:schemeClr val="bg1">
                  <a:lumMod val="100000"/>
                </a:schemeClr>
              </a:solidFill>
              <a:cs typeface="+mn-ea"/>
              <a:sym typeface="+mn-lt"/>
            </a:endParaRPr>
          </a:p>
        </p:txBody>
      </p:sp>
      <p:graphicFrame>
        <p:nvGraphicFramePr>
          <p:cNvPr id="5" name="图示 4"/>
          <p:cNvGraphicFramePr/>
          <p:nvPr/>
        </p:nvGraphicFramePr>
        <p:xfrm>
          <a:off x="0" y="0"/>
          <a:ext cx="12192000" cy="20305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2" name="矩形 31"/>
          <p:cNvSpPr/>
          <p:nvPr/>
        </p:nvSpPr>
        <p:spPr>
          <a:xfrm>
            <a:off x="0" y="-13014"/>
            <a:ext cx="12192000" cy="2036321"/>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2</a:t>
            </a:fld>
            <a:r>
              <a:rPr lang="zh-CN" altLang="en-US"/>
              <a:t> 页</a:t>
            </a:r>
            <a:endParaRPr lang="zh-CN" altLang="en-US" dirty="0"/>
          </a:p>
        </p:txBody>
      </p:sp>
      <p:sp>
        <p:nvSpPr>
          <p:cNvPr id="6" name="矩形 5"/>
          <p:cNvSpPr/>
          <p:nvPr/>
        </p:nvSpPr>
        <p:spPr bwMode="auto">
          <a:xfrm>
            <a:off x="0" y="1522730"/>
            <a:ext cx="3875405" cy="756285"/>
          </a:xfrm>
          <a:prstGeom prst="rect">
            <a:avLst/>
          </a:prstGeom>
          <a:solidFill>
            <a:schemeClr val="accent1">
              <a:lumMod val="75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l"/>
            <a:r>
              <a:rPr lang="zh-CN" altLang="en-US" sz="2400" dirty="0">
                <a:solidFill>
                  <a:schemeClr val="bg1">
                    <a:lumMod val="100000"/>
                  </a:schemeClr>
                </a:solidFill>
                <a:cs typeface="+mn-ea"/>
                <a:sym typeface="+mn-lt"/>
              </a:rPr>
              <a:t>基本要求</a:t>
            </a:r>
          </a:p>
        </p:txBody>
      </p:sp>
      <p:grpSp>
        <p:nvGrpSpPr>
          <p:cNvPr id="11" name="组合 10"/>
          <p:cNvGrpSpPr/>
          <p:nvPr/>
        </p:nvGrpSpPr>
        <p:grpSpPr>
          <a:xfrm>
            <a:off x="1457325" y="2947670"/>
            <a:ext cx="9753600" cy="321945"/>
            <a:chOff x="2295" y="4642"/>
            <a:chExt cx="15360" cy="507"/>
          </a:xfrm>
        </p:grpSpPr>
        <p:sp>
          <p:nvSpPr>
            <p:cNvPr id="10" name="Rectangle 73"/>
            <p:cNvSpPr/>
            <p:nvPr/>
          </p:nvSpPr>
          <p:spPr>
            <a:xfrm>
              <a:off x="3884" y="4653"/>
              <a:ext cx="13771" cy="486"/>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统计范围是以中国高校人文社科网公布的教育部（机构）代码表为准，也就是在社科统计省级盘的“高校”数据字典里有代码的学校都要统计。包括独立设置学院、高等职业、高等专科学校、合资办学等</a:t>
              </a:r>
            </a:p>
          </p:txBody>
        </p:sp>
        <p:sp>
          <p:nvSpPr>
            <p:cNvPr id="3" name="矩形 2"/>
            <p:cNvSpPr/>
            <p:nvPr/>
          </p:nvSpPr>
          <p:spPr>
            <a:xfrm>
              <a:off x="2295" y="46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p>
          </p:txBody>
        </p:sp>
      </p:grpSp>
      <p:grpSp>
        <p:nvGrpSpPr>
          <p:cNvPr id="12" name="组合 11"/>
          <p:cNvGrpSpPr/>
          <p:nvPr/>
        </p:nvGrpSpPr>
        <p:grpSpPr>
          <a:xfrm>
            <a:off x="1457325" y="4090670"/>
            <a:ext cx="9575165" cy="321945"/>
            <a:chOff x="2295" y="6442"/>
            <a:chExt cx="15079" cy="507"/>
          </a:xfrm>
        </p:grpSpPr>
        <p:sp>
          <p:nvSpPr>
            <p:cNvPr id="19" name="Rectangle 73"/>
            <p:cNvSpPr/>
            <p:nvPr/>
          </p:nvSpPr>
          <p:spPr>
            <a:xfrm>
              <a:off x="3884" y="6478"/>
              <a:ext cx="13490" cy="436"/>
            </a:xfrm>
            <a:prstGeom prst="rect">
              <a:avLst/>
            </a:prstGeom>
          </p:spPr>
          <p:txBody>
            <a:bodyPr wrap="square" lIns="144000" tIns="0" rIns="144000" bIns="0">
              <a:noAutofit/>
            </a:bodyPr>
            <a:lstStyle/>
            <a:p>
              <a:pPr eaLnBrk="0" hangingPunct="0">
                <a:buFont typeface="Wingdings" panose="05000000000000000000" pitchFamily="2" charset="2"/>
                <a:buNone/>
              </a:pPr>
              <a:r>
                <a:rPr lang="zh-CN" sz="2000" dirty="0">
                  <a:solidFill>
                    <a:schemeClr val="accent1"/>
                  </a:solidFill>
                  <a:latin typeface="微软雅黑" panose="020B0503020204020204" pitchFamily="34" charset="-122"/>
                  <a:ea typeface="微软雅黑" panose="020B0503020204020204" pitchFamily="34" charset="-122"/>
                </a:rPr>
                <a:t>要准确理解和把握数据分类和统计口径。这个直接关系到数据的准确性</a:t>
              </a:r>
            </a:p>
          </p:txBody>
        </p:sp>
        <p:sp>
          <p:nvSpPr>
            <p:cNvPr id="7" name="矩形 6"/>
            <p:cNvSpPr/>
            <p:nvPr/>
          </p:nvSpPr>
          <p:spPr>
            <a:xfrm>
              <a:off x="2295" y="64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p>
          </p:txBody>
        </p:sp>
      </p:grpSp>
      <p:grpSp>
        <p:nvGrpSpPr>
          <p:cNvPr id="14" name="组合 13"/>
          <p:cNvGrpSpPr/>
          <p:nvPr/>
        </p:nvGrpSpPr>
        <p:grpSpPr>
          <a:xfrm>
            <a:off x="1457325" y="4852670"/>
            <a:ext cx="9575165" cy="321945"/>
            <a:chOff x="2295" y="7642"/>
            <a:chExt cx="15079" cy="507"/>
          </a:xfrm>
        </p:grpSpPr>
        <p:sp>
          <p:nvSpPr>
            <p:cNvPr id="13" name="Rectangle 73"/>
            <p:cNvSpPr/>
            <p:nvPr/>
          </p:nvSpPr>
          <p:spPr>
            <a:xfrm>
              <a:off x="3884" y="7660"/>
              <a:ext cx="13490" cy="472"/>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对各校的基本情况有大概了解，每年数据变化应在一定幅度内。比如：人员数、项目数、成果数、举办会议数等，波动应该在一定范围内。</a:t>
              </a:r>
            </a:p>
          </p:txBody>
        </p:sp>
        <p:sp>
          <p:nvSpPr>
            <p:cNvPr id="9" name="矩形 8"/>
            <p:cNvSpPr/>
            <p:nvPr/>
          </p:nvSpPr>
          <p:spPr>
            <a:xfrm>
              <a:off x="2295" y="76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a:t>
              </a:r>
            </a:p>
          </p:txBody>
        </p:sp>
      </p:grpSp>
      <p:grpSp>
        <p:nvGrpSpPr>
          <p:cNvPr id="8" name="组合 7"/>
          <p:cNvGrpSpPr/>
          <p:nvPr/>
        </p:nvGrpSpPr>
        <p:grpSpPr>
          <a:xfrm>
            <a:off x="1422400" y="5636895"/>
            <a:ext cx="9575165" cy="321945"/>
            <a:chOff x="2295" y="7642"/>
            <a:chExt cx="15079" cy="507"/>
          </a:xfrm>
        </p:grpSpPr>
        <p:sp>
          <p:nvSpPr>
            <p:cNvPr id="15" name="Rectangle 73"/>
            <p:cNvSpPr/>
            <p:nvPr/>
          </p:nvSpPr>
          <p:spPr>
            <a:xfrm>
              <a:off x="3884" y="7660"/>
              <a:ext cx="13490" cy="472"/>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基础数据库要每年更新，新加</a:t>
              </a:r>
              <a:r>
                <a:rPr lang="zh-CN" altLang="en-US" sz="2000" dirty="0" smtClean="0">
                  <a:solidFill>
                    <a:schemeClr val="accent1"/>
                  </a:solidFill>
                  <a:latin typeface="微软雅黑" panose="020B0503020204020204" pitchFamily="34" charset="-122"/>
                  <a:ea typeface="微软雅黑" panose="020B0503020204020204" pitchFamily="34" charset="-122"/>
                </a:rPr>
                <a:t>入社科统计的</a:t>
              </a:r>
              <a:r>
                <a:rPr lang="zh-CN" altLang="en-US" sz="2000" dirty="0">
                  <a:solidFill>
                    <a:schemeClr val="accent1"/>
                  </a:solidFill>
                  <a:latin typeface="微软雅黑" panose="020B0503020204020204" pitchFamily="34" charset="-122"/>
                  <a:ea typeface="微软雅黑" panose="020B0503020204020204" pitchFamily="34" charset="-122"/>
                </a:rPr>
                <a:t>学校要首先建库，各项数据填全，要实现报表的自动生成。比如项目库，关系到2表、3表、5-1表、5-2表的生成。</a:t>
              </a:r>
            </a:p>
          </p:txBody>
        </p:sp>
        <p:sp>
          <p:nvSpPr>
            <p:cNvPr id="16" name="矩形 15"/>
            <p:cNvSpPr/>
            <p:nvPr/>
          </p:nvSpPr>
          <p:spPr>
            <a:xfrm>
              <a:off x="2295" y="76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a:t>
              </a:r>
            </a:p>
          </p:txBody>
        </p:sp>
      </p:grpSp>
    </p:spTree>
  </p:cSld>
  <p:clrMapOvr>
    <a:masterClrMapping/>
  </p:clrMapOvr>
  <mc:AlternateContent xmlns:mc="http://schemas.openxmlformats.org/markup-compatibility/2006">
    <mc:Choice xmlns:p14="http://schemas.microsoft.com/office/powerpoint/2010/main" xmlns="" Requires="p14">
      <p:transition p14:dur="500">
        <p:pull/>
      </p:transition>
    </mc:Choice>
    <mc:Fallback>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p:cNvSpPr txBox="1"/>
          <p:nvPr/>
        </p:nvSpPr>
        <p:spPr>
          <a:xfrm>
            <a:off x="2831148" y="3168015"/>
            <a:ext cx="6529705" cy="521970"/>
          </a:xfrm>
          <a:prstGeom prst="rect">
            <a:avLst/>
          </a:prstGeom>
          <a:noFill/>
        </p:spPr>
        <p:txBody>
          <a:bodyPr wrap="none" rtlCol="0" anchor="t">
            <a:spAutoFit/>
          </a:bodyPr>
          <a:lstStyle/>
          <a:p>
            <a:r>
              <a:rPr lang="zh-CN" altLang="en-US" sz="2800" b="1" dirty="0">
                <a:solidFill>
                  <a:srgbClr val="006C54"/>
                </a:solidFill>
                <a:latin typeface="+mn-ea"/>
                <a:sym typeface="+mn-ea"/>
              </a:rPr>
              <a:t>统计</a:t>
            </a:r>
            <a:r>
              <a:rPr lang="en-US" altLang="zh-CN" sz="2800" b="1" dirty="0">
                <a:solidFill>
                  <a:srgbClr val="006C54"/>
                </a:solidFill>
                <a:latin typeface="+mn-ea"/>
                <a:sym typeface="+mn-ea"/>
              </a:rPr>
              <a:t>3</a:t>
            </a:r>
            <a:r>
              <a:rPr lang="zh-CN" altLang="en-US" sz="2800" b="1" dirty="0">
                <a:solidFill>
                  <a:srgbClr val="006C54"/>
                </a:solidFill>
                <a:latin typeface="+mn-ea"/>
                <a:sym typeface="+mn-ea"/>
              </a:rPr>
              <a:t>表（</a:t>
            </a:r>
            <a:r>
              <a:rPr lang="en-US" altLang="zh-CN" sz="2800" b="1" dirty="0">
                <a:solidFill>
                  <a:srgbClr val="006C54"/>
                </a:solidFill>
                <a:latin typeface="+mn-ea"/>
                <a:sym typeface="+mn-ea"/>
              </a:rPr>
              <a:t>1</a:t>
            </a:r>
            <a:r>
              <a:rPr lang="zh-CN" altLang="en-US" sz="2800" b="1" dirty="0">
                <a:solidFill>
                  <a:srgbClr val="006C54"/>
                </a:solidFill>
                <a:latin typeface="+mn-ea"/>
                <a:sym typeface="+mn-ea"/>
              </a:rPr>
              <a:t>）：指标解释（右侧</a:t>
            </a:r>
            <a:r>
              <a:rPr sz="2800" b="1" dirty="0">
                <a:solidFill>
                  <a:srgbClr val="006C54"/>
                </a:solidFill>
                <a:latin typeface="+mn-ea"/>
                <a:sym typeface="+mn-ea"/>
              </a:rPr>
              <a:t>表头</a:t>
            </a:r>
            <a:r>
              <a:rPr lang="en-US" altLang="zh-CN" sz="2800" b="1" dirty="0">
                <a:solidFill>
                  <a:srgbClr val="006C54"/>
                </a:solidFill>
                <a:latin typeface="+mn-ea"/>
                <a:sym typeface="+mn-ea"/>
              </a:rPr>
              <a:t>2</a:t>
            </a:r>
            <a:r>
              <a:rPr lang="zh-CN" altLang="en-US" sz="2800" b="1" dirty="0">
                <a:solidFill>
                  <a:srgbClr val="006C54"/>
                </a:solidFill>
                <a:latin typeface="+mn-ea"/>
                <a:sym typeface="+mn-ea"/>
              </a:rPr>
              <a:t>）</a:t>
            </a:r>
          </a:p>
        </p:txBody>
      </p:sp>
      <p:sp>
        <p:nvSpPr>
          <p:cNvPr id="2" name="灯片编号占位符 1"/>
          <p:cNvSpPr>
            <a:spLocks noGrp="1"/>
          </p:cNvSpPr>
          <p:nvPr>
            <p:ph type="sldNum" sz="quarter" idx="4"/>
          </p:nvPr>
        </p:nvSpPr>
        <p:spPr>
          <a:xfrm>
            <a:off x="10916603" y="6428435"/>
            <a:ext cx="939240" cy="144787"/>
          </a:xfrm>
        </p:spPr>
        <p:txBody>
          <a:bodyPr/>
          <a:lstStyle/>
          <a:p>
            <a:r>
              <a:rPr lang="zh-CN" altLang="en-US"/>
              <a:t>第 </a:t>
            </a:r>
            <a:fld id="{75168D04-7926-484C-B90B-2D13ABC6EC67}" type="slidenum">
              <a:rPr lang="zh-CN" altLang="en-US" smtClean="0"/>
              <a:pPr/>
              <a:t>20</a:t>
            </a:fld>
            <a:r>
              <a:rPr lang="zh-CN" altLang="en-US"/>
              <a:t> 页</a:t>
            </a:r>
            <a:endParaRPr lang="zh-CN" altLang="en-US" dirty="0"/>
          </a:p>
        </p:txBody>
      </p:sp>
      <p:sp>
        <p:nvSpPr>
          <p:cNvPr id="4" name="文本占位符 3"/>
          <p:cNvSpPr>
            <a:spLocks noGrp="1"/>
          </p:cNvSpPr>
          <p:nvPr>
            <p:ph type="body" sz="quarter" idx="10"/>
          </p:nvPr>
        </p:nvSpPr>
        <p:spPr>
          <a:xfrm>
            <a:off x="1621790" y="655955"/>
            <a:ext cx="6372860" cy="332105"/>
          </a:xfrm>
        </p:spPr>
        <p:txBody>
          <a:bodyPr wrap="square"/>
          <a:lstStyle/>
          <a:p>
            <a:r>
              <a:rPr lang="en-US" altLang="zh-CN" sz="2400" dirty="0">
                <a:latin typeface="+mn-ea"/>
              </a:rPr>
              <a:t> </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8255" y="-64770"/>
            <a:ext cx="12209145" cy="6987540"/>
            <a:chOff x="-14" y="6538"/>
            <a:chExt cx="19227" cy="11004"/>
          </a:xfrm>
        </p:grpSpPr>
        <p:grpSp>
          <p:nvGrpSpPr>
            <p:cNvPr id="15" name="组合 14"/>
            <p:cNvGrpSpPr/>
            <p:nvPr/>
          </p:nvGrpSpPr>
          <p:grpSpPr>
            <a:xfrm>
              <a:off x="-14" y="6538"/>
              <a:ext cx="19227" cy="11004"/>
              <a:chOff x="-14" y="-147"/>
              <a:chExt cx="19227" cy="11004"/>
            </a:xfrm>
          </p:grpSpPr>
          <p:sp>
            <p:nvSpPr>
              <p:cNvPr id="9" name="矩形 8"/>
              <p:cNvSpPr/>
              <p:nvPr/>
            </p:nvSpPr>
            <p:spPr>
              <a:xfrm>
                <a:off x="-14" y="-147"/>
                <a:ext cx="19227" cy="110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917" y="2353"/>
                <a:ext cx="12374" cy="6760"/>
              </a:xfrm>
              <a:prstGeom prst="rect">
                <a:avLst/>
              </a:prstGeom>
              <a:noFill/>
            </p:spPr>
            <p:txBody>
              <a:bodyPr wrap="square" rtlCol="0">
                <a:spAutoFit/>
              </a:bodyPr>
              <a:lstStyle/>
              <a:p>
                <a:pPr>
                  <a:lnSpc>
                    <a:spcPct val="150000"/>
                  </a:lnSpc>
                </a:pPr>
                <a:r>
                  <a:rPr lang="en-US" altLang="zh-CN" sz="1400" dirty="0">
                    <a:solidFill>
                      <a:schemeClr val="bg1"/>
                    </a:solidFill>
                    <a:latin typeface="+mn-ea"/>
                    <a:sym typeface="+mn-ea"/>
                  </a:rPr>
                  <a:t>37</a:t>
                </a:r>
                <a:r>
                  <a:rPr lang="zh-CN" altLang="en-US" sz="1400" dirty="0">
                    <a:solidFill>
                      <a:schemeClr val="bg1"/>
                    </a:solidFill>
                    <a:latin typeface="+mn-ea"/>
                    <a:sym typeface="+mn-ea"/>
                  </a:rPr>
                  <a:t>栏：</a:t>
                </a:r>
                <a:r>
                  <a:rPr sz="1400" dirty="0">
                    <a:solidFill>
                      <a:schemeClr val="bg1"/>
                    </a:solidFill>
                    <a:latin typeface="+mn-ea"/>
                    <a:sym typeface="+mn-ea"/>
                  </a:rPr>
                  <a:t>指学校当年以货币和实物形式直接和间接付给从事人文、社会科学R&amp;D活动人员的劳动报酬及各种费用。包括各种形式的工资、补贴、奖金等。</a:t>
                </a:r>
              </a:p>
              <a:p>
                <a:pPr>
                  <a:lnSpc>
                    <a:spcPct val="150000"/>
                  </a:lnSpc>
                </a:pPr>
                <a:r>
                  <a:rPr lang="en-US" altLang="zh-CN" sz="1400" dirty="0">
                    <a:solidFill>
                      <a:schemeClr val="bg1"/>
                    </a:solidFill>
                    <a:latin typeface="+mn-ea"/>
                    <a:sym typeface="+mn-ea"/>
                  </a:rPr>
                  <a:t>38</a:t>
                </a:r>
                <a:r>
                  <a:rPr lang="zh-CN" altLang="en-US" sz="1400" dirty="0">
                    <a:solidFill>
                      <a:schemeClr val="bg1"/>
                    </a:solidFill>
                    <a:latin typeface="+mn-ea"/>
                    <a:sym typeface="+mn-ea"/>
                  </a:rPr>
                  <a:t>栏：</a:t>
                </a:r>
                <a:r>
                  <a:rPr sz="1400" dirty="0">
                    <a:solidFill>
                      <a:schemeClr val="bg1"/>
                    </a:solidFill>
                    <a:latin typeface="+mn-ea"/>
                    <a:sym typeface="+mn-ea"/>
                  </a:rPr>
                  <a:t>指学校从事人文、社会科学R&amp;D活动的全部实际消耗性支出，如原材料费、水电费、差旅费、计算机机时费、资料印刷费、学术会议费等。</a:t>
                </a:r>
              </a:p>
              <a:p>
                <a:pPr>
                  <a:lnSpc>
                    <a:spcPct val="150000"/>
                  </a:lnSpc>
                </a:pPr>
                <a:r>
                  <a:rPr lang="en-US" altLang="zh-CN" sz="1400" dirty="0">
                    <a:solidFill>
                      <a:schemeClr val="bg1"/>
                    </a:solidFill>
                    <a:latin typeface="+mn-ea"/>
                    <a:sym typeface="+mn-ea"/>
                  </a:rPr>
                  <a:t>39</a:t>
                </a:r>
                <a:r>
                  <a:rPr lang="zh-CN" altLang="en-US" sz="1400" dirty="0">
                    <a:solidFill>
                      <a:schemeClr val="bg1"/>
                    </a:solidFill>
                    <a:latin typeface="+mn-ea"/>
                    <a:sym typeface="+mn-ea"/>
                  </a:rPr>
                  <a:t>栏：</a:t>
                </a:r>
                <a:r>
                  <a:rPr sz="1400" dirty="0">
                    <a:solidFill>
                      <a:schemeClr val="bg1"/>
                    </a:solidFill>
                    <a:latin typeface="+mn-ea"/>
                    <a:sym typeface="+mn-ea"/>
                  </a:rPr>
                  <a:t>指在报告期内进行R&amp;D活动而进行的基建、改扩建、装修等项目的实际支出。</a:t>
                </a:r>
              </a:p>
              <a:p>
                <a:pPr>
                  <a:lnSpc>
                    <a:spcPct val="150000"/>
                  </a:lnSpc>
                </a:pPr>
                <a:r>
                  <a:rPr lang="en-US" altLang="zh-CN" sz="1400" dirty="0">
                    <a:solidFill>
                      <a:schemeClr val="bg1"/>
                    </a:solidFill>
                    <a:latin typeface="+mn-ea"/>
                    <a:sym typeface="+mn-ea"/>
                  </a:rPr>
                  <a:t>40</a:t>
                </a:r>
                <a:r>
                  <a:rPr lang="zh-CN" altLang="en-US" sz="1400" dirty="0">
                    <a:solidFill>
                      <a:schemeClr val="bg1"/>
                    </a:solidFill>
                    <a:latin typeface="+mn-ea"/>
                    <a:sym typeface="+mn-ea"/>
                  </a:rPr>
                  <a:t>栏：</a:t>
                </a:r>
                <a:r>
                  <a:rPr sz="1400" dirty="0">
                    <a:solidFill>
                      <a:schemeClr val="bg1"/>
                    </a:solidFill>
                    <a:latin typeface="+mn-ea"/>
                    <a:sym typeface="+mn-ea"/>
                  </a:rPr>
                  <a:t>指人文、社会科学研究项目经费中用于购买仪器设备的经费。</a:t>
                </a:r>
              </a:p>
              <a:p>
                <a:pPr>
                  <a:lnSpc>
                    <a:spcPct val="150000"/>
                  </a:lnSpc>
                </a:pPr>
                <a:r>
                  <a:rPr lang="en-US" altLang="zh-CN" sz="1400" dirty="0">
                    <a:solidFill>
                      <a:schemeClr val="bg1"/>
                    </a:solidFill>
                    <a:latin typeface="+mn-ea"/>
                    <a:sym typeface="+mn-ea"/>
                  </a:rPr>
                  <a:t>42</a:t>
                </a:r>
                <a:r>
                  <a:rPr lang="zh-CN" altLang="en-US" sz="1400" dirty="0">
                    <a:solidFill>
                      <a:schemeClr val="bg1"/>
                    </a:solidFill>
                    <a:latin typeface="+mn-ea"/>
                    <a:sym typeface="+mn-ea"/>
                  </a:rPr>
                  <a:t>栏：</a:t>
                </a:r>
                <a:r>
                  <a:rPr sz="1400" dirty="0">
                    <a:solidFill>
                      <a:schemeClr val="bg1"/>
                    </a:solidFill>
                    <a:latin typeface="+mn-ea"/>
                    <a:sym typeface="+mn-ea"/>
                  </a:rPr>
                  <a:t>指人文、社会科学研究项目经费中用于购买图书资料的经费。</a:t>
                </a:r>
              </a:p>
              <a:p>
                <a:pPr>
                  <a:lnSpc>
                    <a:spcPct val="150000"/>
                  </a:lnSpc>
                </a:pPr>
                <a:r>
                  <a:rPr lang="en-US" altLang="zh-CN" sz="1400" dirty="0">
                    <a:solidFill>
                      <a:schemeClr val="bg1"/>
                    </a:solidFill>
                    <a:latin typeface="+mn-ea"/>
                    <a:sym typeface="+mn-ea"/>
                  </a:rPr>
                  <a:t>43</a:t>
                </a:r>
                <a:r>
                  <a:rPr lang="zh-CN" altLang="en-US" sz="1400" dirty="0">
                    <a:solidFill>
                      <a:schemeClr val="bg1"/>
                    </a:solidFill>
                    <a:latin typeface="+mn-ea"/>
                    <a:sym typeface="+mn-ea"/>
                  </a:rPr>
                  <a:t>栏：</a:t>
                </a:r>
                <a:r>
                  <a:rPr sz="1400" dirty="0">
                    <a:solidFill>
                      <a:schemeClr val="bg1"/>
                    </a:solidFill>
                    <a:latin typeface="+mn-ea"/>
                    <a:sym typeface="+mn-ea"/>
                  </a:rPr>
                  <a:t>指学校在组织实施项目过程中发生的无法在直接费用中列支的相关费用，主要包括补偿学校为项目研究提供的现有仪器设备及房屋、水、电、气、暖消耗</a:t>
                </a:r>
                <a:r>
                  <a:rPr lang="en-US" sz="1400" dirty="0">
                    <a:solidFill>
                      <a:schemeClr val="bg1"/>
                    </a:solidFill>
                    <a:latin typeface="+mn-ea"/>
                    <a:sym typeface="+mn-ea"/>
                  </a:rPr>
                  <a:t>	</a:t>
                </a:r>
                <a:r>
                  <a:rPr sz="1400" dirty="0">
                    <a:solidFill>
                      <a:schemeClr val="bg1"/>
                    </a:solidFill>
                    <a:latin typeface="+mn-ea"/>
                    <a:sym typeface="+mn-ea"/>
                  </a:rPr>
                  <a:t>等间接成本，有关管理工作费用，以及激励科研人员的绩效支出。</a:t>
                </a:r>
              </a:p>
              <a:p>
                <a:pPr>
                  <a:lnSpc>
                    <a:spcPct val="150000"/>
                  </a:lnSpc>
                </a:pPr>
                <a:r>
                  <a:rPr lang="en-US" altLang="zh-CN" sz="1400" dirty="0">
                    <a:solidFill>
                      <a:schemeClr val="bg1"/>
                    </a:solidFill>
                    <a:latin typeface="+mn-ea"/>
                    <a:sym typeface="+mn-ea"/>
                  </a:rPr>
                  <a:t>43</a:t>
                </a:r>
                <a:r>
                  <a:rPr lang="zh-CN" altLang="en-US" sz="1400" dirty="0">
                    <a:solidFill>
                      <a:schemeClr val="bg1"/>
                    </a:solidFill>
                    <a:latin typeface="+mn-ea"/>
                    <a:sym typeface="+mn-ea"/>
                  </a:rPr>
                  <a:t>栏：</a:t>
                </a:r>
                <a:r>
                  <a:rPr sz="1400" dirty="0">
                    <a:solidFill>
                      <a:schemeClr val="bg1"/>
                    </a:solidFill>
                    <a:latin typeface="+mn-ea"/>
                    <a:sym typeface="+mn-ea"/>
                  </a:rPr>
                  <a:t>指间接费中的管理工作费用。</a:t>
                </a:r>
              </a:p>
              <a:p>
                <a:pPr>
                  <a:lnSpc>
                    <a:spcPct val="150000"/>
                  </a:lnSpc>
                </a:pPr>
                <a:r>
                  <a:rPr lang="en-US" altLang="zh-CN" sz="1400" dirty="0">
                    <a:solidFill>
                      <a:schemeClr val="bg1"/>
                    </a:solidFill>
                    <a:latin typeface="+mn-ea"/>
                    <a:sym typeface="+mn-ea"/>
                  </a:rPr>
                  <a:t>45</a:t>
                </a:r>
                <a:r>
                  <a:rPr lang="zh-CN" altLang="en-US" sz="1400" dirty="0">
                    <a:solidFill>
                      <a:schemeClr val="bg1"/>
                    </a:solidFill>
                    <a:latin typeface="+mn-ea"/>
                    <a:sym typeface="+mn-ea"/>
                  </a:rPr>
                  <a:t>栏：</a:t>
                </a:r>
                <a:r>
                  <a:rPr sz="1400" dirty="0">
                    <a:solidFill>
                      <a:schemeClr val="bg1"/>
                    </a:solidFill>
                    <a:latin typeface="+mn-ea"/>
                    <a:sym typeface="+mn-ea"/>
                  </a:rPr>
                  <a:t>指业务费、仪器设备费、图书资料费、间接费以外的一切其他支出。</a:t>
                </a:r>
              </a:p>
              <a:p>
                <a:pPr>
                  <a:lnSpc>
                    <a:spcPct val="150000"/>
                  </a:lnSpc>
                </a:pPr>
                <a:r>
                  <a:rPr lang="en-US" altLang="zh-CN" sz="1400" dirty="0">
                    <a:solidFill>
                      <a:schemeClr val="bg1"/>
                    </a:solidFill>
                    <a:latin typeface="+mn-ea"/>
                    <a:sym typeface="+mn-ea"/>
                  </a:rPr>
                  <a:t>48</a:t>
                </a:r>
                <a:r>
                  <a:rPr lang="zh-CN" altLang="en-US" sz="1400" dirty="0">
                    <a:solidFill>
                      <a:schemeClr val="bg1"/>
                    </a:solidFill>
                    <a:latin typeface="+mn-ea"/>
                    <a:sym typeface="+mn-ea"/>
                  </a:rPr>
                  <a:t>栏：</a:t>
                </a:r>
                <a:r>
                  <a:rPr sz="1400" dirty="0">
                    <a:solidFill>
                      <a:schemeClr val="bg1"/>
                    </a:solidFill>
                    <a:latin typeface="+mn-ea"/>
                    <a:sym typeface="+mn-ea"/>
                  </a:rPr>
                  <a:t>指款额已经拨出，但尚未核销冲帐的经费。</a:t>
                </a:r>
                <a:endParaRPr lang="en-US" altLang="zh-CN" sz="1400" b="1" dirty="0">
                  <a:solidFill>
                    <a:schemeClr val="bg1"/>
                  </a:solidFill>
                  <a:latin typeface="+mn-ea"/>
                  <a:cs typeface="+mn-ea"/>
                  <a:sym typeface="+mn-ea"/>
                </a:endParaRPr>
              </a:p>
            </p:txBody>
          </p:sp>
          <p:sp>
            <p:nvSpPr>
              <p:cNvPr id="13" name="文本框 12"/>
              <p:cNvSpPr txBox="1"/>
              <p:nvPr/>
            </p:nvSpPr>
            <p:spPr>
              <a:xfrm>
                <a:off x="917" y="1580"/>
                <a:ext cx="6048" cy="580"/>
              </a:xfrm>
              <a:prstGeom prst="rect">
                <a:avLst/>
              </a:prstGeom>
              <a:noFill/>
            </p:spPr>
            <p:txBody>
              <a:bodyPr wrap="none" rtlCol="0">
                <a:spAutoFit/>
              </a:bodyPr>
              <a:lstStyle/>
              <a:p>
                <a:pPr algn="ctr" latinLnBrk="0">
                  <a:lnSpc>
                    <a:spcPct val="90000"/>
                  </a:lnSpc>
                  <a:buClr>
                    <a:prstClr val="white"/>
                  </a:buClr>
                  <a:defRPr/>
                </a:pP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人文、社会科学R&amp;D经费情况表</a:t>
                </a:r>
                <a:endParaRPr lang="zh-CN" altLang="en-US" sz="2000"/>
              </a:p>
            </p:txBody>
          </p:sp>
        </p:grpSp>
        <p:pic>
          <p:nvPicPr>
            <p:cNvPr id="5" name="图片 4"/>
            <p:cNvPicPr>
              <a:picLocks noChangeAspect="1"/>
            </p:cNvPicPr>
            <p:nvPr/>
          </p:nvPicPr>
          <p:blipFill>
            <a:blip r:embed="rId3" cstate="print"/>
            <a:stretch>
              <a:fillRect/>
            </a:stretch>
          </p:blipFill>
          <p:spPr>
            <a:xfrm>
              <a:off x="13291" y="8283"/>
              <a:ext cx="5025" cy="7515"/>
            </a:xfrm>
            <a:prstGeom prst="rect">
              <a:avLst/>
            </a:prstGeom>
          </p:spPr>
        </p:pic>
      </p:grpSp>
    </p:spTree>
    <p:custDataLst>
      <p:tags r:id="rId1"/>
    </p:custDataLst>
  </p:cSld>
  <p:clrMapOvr>
    <a:masterClrMapping/>
  </p:clrMapOvr>
  <mc:AlternateContent xmlns:mc="http://schemas.openxmlformats.org/markup-compatibility/2006">
    <mc:Choice xmlns:p14="http://schemas.microsoft.com/office/powerpoint/2010/main" xmlns=""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21</a:t>
            </a:fld>
            <a:r>
              <a:rPr lang="zh-CN" altLang="en-US"/>
              <a:t> 页</a:t>
            </a:r>
            <a:endParaRPr lang="zh-CN" altLang="en-US" dirty="0"/>
          </a:p>
        </p:txBody>
      </p:sp>
      <p:sp>
        <p:nvSpPr>
          <p:cNvPr id="4" name="文本占位符 3"/>
          <p:cNvSpPr>
            <a:spLocks noGrp="1"/>
          </p:cNvSpPr>
          <p:nvPr>
            <p:ph type="body" sz="quarter" idx="10"/>
          </p:nvPr>
        </p:nvSpPr>
        <p:spPr>
          <a:xfrm>
            <a:off x="1621790" y="655955"/>
            <a:ext cx="4802505" cy="332105"/>
          </a:xfrm>
        </p:spPr>
        <p:txBody>
          <a:bodyPr wrap="square"/>
          <a:lstStyle/>
          <a:p>
            <a:r>
              <a:rPr lang="zh-CN" altLang="en-US" sz="2400" dirty="0">
                <a:latin typeface="+mn-ea"/>
              </a:rPr>
              <a:t>统计</a:t>
            </a:r>
            <a:r>
              <a:rPr lang="en-US" altLang="zh-CN" sz="2400" dirty="0">
                <a:latin typeface="+mn-ea"/>
              </a:rPr>
              <a:t>3</a:t>
            </a:r>
            <a:r>
              <a:rPr lang="zh-CN" altLang="en-US" sz="2400" dirty="0">
                <a:latin typeface="+mn-ea"/>
              </a:rPr>
              <a:t>表（</a:t>
            </a:r>
            <a:r>
              <a:rPr lang="en-US" altLang="zh-CN" sz="2400" dirty="0">
                <a:latin typeface="+mn-ea"/>
              </a:rPr>
              <a:t>2</a:t>
            </a:r>
            <a:r>
              <a:rPr lang="zh-CN" altLang="en-US" sz="2400" dirty="0">
                <a:latin typeface="+mn-ea"/>
              </a:rPr>
              <a:t>）：数据来源</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58825" y="1665605"/>
            <a:ext cx="2412365" cy="3231515"/>
          </a:xfrm>
          <a:prstGeom prst="rect">
            <a:avLst/>
          </a:prstGeom>
        </p:spPr>
        <p:txBody>
          <a:bodyPr wrap="square" lIns="0" tIns="0" rIns="0" bIns="0">
            <a:spAutoFit/>
          </a:bodyPr>
          <a:lstStyle/>
          <a:p>
            <a:pPr>
              <a:lnSpc>
                <a:spcPct val="150000"/>
              </a:lnSpc>
            </a:pPr>
            <a:r>
              <a:rPr lang="en-US" altLang="zh-CN" sz="1400" dirty="0">
                <a:solidFill>
                  <a:schemeClr val="tx1">
                    <a:lumMod val="75000"/>
                    <a:lumOff val="25000"/>
                  </a:schemeClr>
                </a:solidFill>
                <a:latin typeface="+mn-ea"/>
              </a:rPr>
              <a:t>1</a:t>
            </a:r>
            <a:r>
              <a:rPr lang="zh-CN" altLang="en-US" sz="1400" dirty="0">
                <a:solidFill>
                  <a:schemeClr val="tx1">
                    <a:lumMod val="75000"/>
                    <a:lumOff val="25000"/>
                  </a:schemeClr>
                </a:solidFill>
                <a:latin typeface="+mn-ea"/>
              </a:rPr>
              <a:t>、人文社科统计</a:t>
            </a:r>
            <a:r>
              <a:rPr lang="en-US" altLang="zh-CN" sz="1400" dirty="0">
                <a:solidFill>
                  <a:schemeClr val="tx1">
                    <a:lumMod val="75000"/>
                    <a:lumOff val="25000"/>
                  </a:schemeClr>
                </a:solidFill>
                <a:latin typeface="+mn-ea"/>
              </a:rPr>
              <a:t>3</a:t>
            </a:r>
            <a:r>
              <a:rPr lang="zh-CN" altLang="en-US" sz="1400" dirty="0">
                <a:solidFill>
                  <a:schemeClr val="tx1">
                    <a:lumMod val="75000"/>
                    <a:lumOff val="25000"/>
                  </a:schemeClr>
                </a:solidFill>
                <a:latin typeface="+mn-ea"/>
              </a:rPr>
              <a:t>表数据来源于统计系统的</a:t>
            </a:r>
            <a:r>
              <a:rPr lang="zh-CN" altLang="en-US" sz="1400" b="1" dirty="0" smtClean="0">
                <a:solidFill>
                  <a:schemeClr val="accent1"/>
                </a:solidFill>
                <a:latin typeface="+mn-ea"/>
              </a:rPr>
              <a:t>项目管理、项目经费及学校经费</a:t>
            </a:r>
            <a:r>
              <a:rPr lang="zh-CN" altLang="en-US" sz="1400" dirty="0">
                <a:solidFill>
                  <a:schemeClr val="tx1">
                    <a:lumMod val="75000"/>
                    <a:lumOff val="25000"/>
                  </a:schemeClr>
                </a:solidFill>
                <a:latin typeface="+mn-ea"/>
              </a:rPr>
              <a:t>模块，经费收入来源的统计口径来源字段是项目信息里面的项目来源及学校经费里的各经费收入栏；支出科目来源字段分别对应项目年度经费情况和学校经费模块的相应字段；具体数据来源见右面两图：</a:t>
            </a:r>
          </a:p>
        </p:txBody>
      </p:sp>
      <p:pic>
        <p:nvPicPr>
          <p:cNvPr id="6" name="图片 5"/>
          <p:cNvPicPr>
            <a:picLocks noChangeAspect="1"/>
          </p:cNvPicPr>
          <p:nvPr/>
        </p:nvPicPr>
        <p:blipFill>
          <a:blip r:embed="rId2" cstate="print"/>
          <a:stretch>
            <a:fillRect/>
          </a:stretch>
        </p:blipFill>
        <p:spPr>
          <a:xfrm>
            <a:off x="3462020" y="1665605"/>
            <a:ext cx="8392160" cy="4267835"/>
          </a:xfrm>
          <a:prstGeom prst="rect">
            <a:avLst/>
          </a:prstGeom>
        </p:spPr>
      </p:pic>
      <p:pic>
        <p:nvPicPr>
          <p:cNvPr id="8" name="图片 7"/>
          <p:cNvPicPr>
            <a:picLocks noChangeAspect="1"/>
          </p:cNvPicPr>
          <p:nvPr/>
        </p:nvPicPr>
        <p:blipFill>
          <a:blip r:embed="rId3" cstate="print"/>
          <a:stretch>
            <a:fillRect/>
          </a:stretch>
        </p:blipFill>
        <p:spPr>
          <a:xfrm>
            <a:off x="3462020" y="1665605"/>
            <a:ext cx="8406765" cy="41821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10703560" y="6332855"/>
            <a:ext cx="939165" cy="93980"/>
          </a:xfrm>
        </p:spPr>
        <p:txBody>
          <a:bodyPr/>
          <a:lstStyle/>
          <a:p>
            <a:r>
              <a:rPr lang="zh-CN" altLang="en-US"/>
              <a:t>第 </a:t>
            </a:r>
            <a:fld id="{75168D04-7926-484C-B90B-2D13ABC6EC67}" type="slidenum">
              <a:rPr lang="zh-CN" altLang="en-US" smtClean="0"/>
              <a:pPr/>
              <a:t>22</a:t>
            </a:fld>
            <a:r>
              <a:rPr lang="zh-CN" altLang="en-US"/>
              <a:t> 页</a:t>
            </a:r>
            <a:endParaRPr lang="zh-CN" altLang="en-US" dirty="0"/>
          </a:p>
        </p:txBody>
      </p:sp>
      <p:sp>
        <p:nvSpPr>
          <p:cNvPr id="4" name="文本占位符 3"/>
          <p:cNvSpPr>
            <a:spLocks noGrp="1"/>
          </p:cNvSpPr>
          <p:nvPr>
            <p:ph type="body" sz="quarter" idx="10"/>
          </p:nvPr>
        </p:nvSpPr>
        <p:spPr>
          <a:xfrm>
            <a:off x="1621790" y="655955"/>
            <a:ext cx="6373495" cy="332105"/>
          </a:xfrm>
        </p:spPr>
        <p:txBody>
          <a:bodyPr wrap="square"/>
          <a:lstStyle/>
          <a:p>
            <a:r>
              <a:rPr lang="zh-CN" altLang="en-US" sz="2400" dirty="0">
                <a:latin typeface="+mn-ea"/>
              </a:rPr>
              <a:t>统计</a:t>
            </a:r>
            <a:r>
              <a:rPr lang="en-US" altLang="zh-CN" sz="2400" dirty="0">
                <a:latin typeface="+mn-ea"/>
              </a:rPr>
              <a:t>3</a:t>
            </a:r>
            <a:r>
              <a:rPr lang="zh-CN" altLang="en-US" sz="2400" dirty="0">
                <a:latin typeface="+mn-ea"/>
              </a:rPr>
              <a:t>表</a:t>
            </a:r>
            <a:r>
              <a:rPr sz="2400">
                <a:latin typeface="+mn-ea"/>
                <a:sym typeface="+mn-ea"/>
              </a:rPr>
              <a:t>（</a:t>
            </a:r>
            <a:r>
              <a:rPr lang="en-US" altLang="zh-CN" sz="2400">
                <a:latin typeface="+mn-ea"/>
                <a:sym typeface="+mn-ea"/>
              </a:rPr>
              <a:t>3</a:t>
            </a:r>
            <a:r>
              <a:rPr sz="2400">
                <a:latin typeface="+mn-ea"/>
                <a:sym typeface="+mn-ea"/>
              </a:rPr>
              <a:t>）</a:t>
            </a:r>
            <a:r>
              <a:rPr lang="zh-CN" altLang="en-US" sz="2400" dirty="0">
                <a:latin typeface="+mn-ea"/>
              </a:rPr>
              <a:t>：</a:t>
            </a:r>
            <a:r>
              <a:rPr sz="2400">
                <a:latin typeface="微软雅黑" panose="020B0503020204020204" pitchFamily="34" charset="-122"/>
                <a:ea typeface="微软雅黑" panose="020B0503020204020204" pitchFamily="34" charset="-122"/>
                <a:sym typeface="+mn-ea"/>
              </a:rPr>
              <a:t>审核要点及</a:t>
            </a:r>
            <a:r>
              <a:rPr lang="zh-CN" altLang="en-US" sz="2400" dirty="0">
                <a:latin typeface="+mn-ea"/>
              </a:rPr>
              <a:t>常见问题</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635" y="1966595"/>
            <a:ext cx="12191365" cy="4680585"/>
            <a:chOff x="1" y="3097"/>
            <a:chExt cx="19199" cy="7371"/>
          </a:xfrm>
        </p:grpSpPr>
        <p:sp>
          <p:nvSpPr>
            <p:cNvPr id="6" name="矩形 5"/>
            <p:cNvSpPr/>
            <p:nvPr/>
          </p:nvSpPr>
          <p:spPr>
            <a:xfrm>
              <a:off x="1" y="3097"/>
              <a:ext cx="19199" cy="66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384" y="3707"/>
              <a:ext cx="15122" cy="6761"/>
            </a:xfrm>
            <a:prstGeom prst="rect">
              <a:avLst/>
            </a:prstGeom>
            <a:noFill/>
          </p:spPr>
          <p:txBody>
            <a:bodyPr wrap="square" rtlCol="0">
              <a:spAutoFit/>
            </a:bodyPr>
            <a:lstStyle/>
            <a:p>
              <a:pPr>
                <a:lnSpc>
                  <a:spcPct val="150000"/>
                </a:lnSpc>
              </a:pPr>
              <a:r>
                <a:rPr lang="zh-CN" altLang="en-US" sz="1400" dirty="0">
                  <a:solidFill>
                    <a:schemeClr val="bg1"/>
                  </a:solidFill>
                  <a:latin typeface="+mn-ea"/>
                  <a:sym typeface="+mn-ea"/>
                </a:rPr>
                <a:t>1.、报表的经费单位自2015年度起改为千元，在审核有无填报错误的同时，特别要注意有无极端数字。</a:t>
              </a:r>
              <a:endParaRPr lang="zh-CN" altLang="en-US" sz="1400" dirty="0">
                <a:solidFill>
                  <a:schemeClr val="bg1"/>
                </a:solidFill>
                <a:latin typeface="+mn-ea"/>
              </a:endParaRPr>
            </a:p>
            <a:p>
              <a:pPr>
                <a:lnSpc>
                  <a:spcPct val="150000"/>
                </a:lnSpc>
              </a:pPr>
              <a:r>
                <a:rPr lang="zh-CN" altLang="en-US" sz="1400" dirty="0">
                  <a:solidFill>
                    <a:schemeClr val="bg1"/>
                  </a:solidFill>
                  <a:latin typeface="+mn-ea"/>
                  <a:sym typeface="+mn-ea"/>
                </a:rPr>
                <a:t>2、 "上年结转经费"栏一般不应为</a:t>
              </a:r>
              <a:r>
                <a:rPr lang="en-US" altLang="zh-CN" sz="1400" dirty="0">
                  <a:solidFill>
                    <a:schemeClr val="bg1"/>
                  </a:solidFill>
                  <a:latin typeface="+mn-ea"/>
                  <a:sym typeface="+mn-ea"/>
                </a:rPr>
                <a:t>0</a:t>
              </a:r>
              <a:r>
                <a:rPr lang="zh-CN" altLang="en-US" sz="1400" dirty="0">
                  <a:solidFill>
                    <a:schemeClr val="bg1"/>
                  </a:solidFill>
                  <a:latin typeface="+mn-ea"/>
                  <a:sym typeface="+mn-ea"/>
                </a:rPr>
                <a:t>，如为</a:t>
              </a:r>
              <a:r>
                <a:rPr lang="en-US" altLang="zh-CN" sz="1400" dirty="0">
                  <a:solidFill>
                    <a:schemeClr val="bg1"/>
                  </a:solidFill>
                  <a:latin typeface="+mn-ea"/>
                  <a:sym typeface="+mn-ea"/>
                </a:rPr>
                <a:t>0</a:t>
              </a:r>
              <a:r>
                <a:rPr lang="zh-CN" altLang="en-US" sz="1400" dirty="0">
                  <a:solidFill>
                    <a:schemeClr val="bg1"/>
                  </a:solidFill>
                  <a:latin typeface="+mn-ea"/>
                  <a:sym typeface="+mn-ea"/>
                </a:rPr>
                <a:t>应核实。同时"上年结转经费"应等于上年度报表表3中的“当年结余经费</a:t>
              </a:r>
              <a:r>
                <a:rPr lang="zh-CN" altLang="en-US" sz="1400" dirty="0" smtClean="0">
                  <a:solidFill>
                    <a:schemeClr val="bg1"/>
                  </a:solidFill>
                  <a:latin typeface="+mn-ea"/>
                  <a:sym typeface="+mn-ea"/>
                </a:rPr>
                <a:t>”。</a:t>
              </a:r>
              <a:endParaRPr lang="zh-CN" altLang="en-US" sz="1400" dirty="0">
                <a:solidFill>
                  <a:schemeClr val="bg1"/>
                </a:solidFill>
                <a:latin typeface="+mn-ea"/>
              </a:endParaRPr>
            </a:p>
            <a:p>
              <a:pPr>
                <a:lnSpc>
                  <a:spcPct val="150000"/>
                </a:lnSpc>
              </a:pPr>
              <a:r>
                <a:rPr lang="zh-CN" altLang="en-US" sz="1400" dirty="0">
                  <a:solidFill>
                    <a:schemeClr val="bg1"/>
                  </a:solidFill>
                  <a:latin typeface="+mn-ea"/>
                  <a:sym typeface="+mn-ea"/>
                </a:rPr>
                <a:t>3、 科研人员工资： 2表有数据则“科研人员工资”栏就应有相应的工资数。公办高校的科研人员工资应填入13栏，且</a:t>
              </a:r>
              <a:r>
                <a:rPr lang="en-US" altLang="zh-CN" sz="1400" dirty="0">
                  <a:solidFill>
                    <a:schemeClr val="bg1"/>
                  </a:solidFill>
                  <a:latin typeface="+mn-ea"/>
                  <a:sym typeface="+mn-ea"/>
                </a:rPr>
                <a:t>22</a:t>
              </a:r>
              <a:r>
                <a:rPr lang="zh-CN" altLang="en-US" sz="1400" dirty="0">
                  <a:solidFill>
                    <a:schemeClr val="bg1"/>
                  </a:solidFill>
                  <a:latin typeface="+mn-ea"/>
                  <a:sym typeface="+mn-ea"/>
                </a:rPr>
                <a:t>栏应为</a:t>
              </a:r>
              <a:r>
                <a:rPr lang="en-US" altLang="zh-CN" sz="1400" dirty="0">
                  <a:solidFill>
                    <a:schemeClr val="bg1"/>
                  </a:solidFill>
                  <a:latin typeface="+mn-ea"/>
                  <a:sym typeface="+mn-ea"/>
                </a:rPr>
                <a:t>0</a:t>
              </a:r>
              <a:r>
                <a:rPr lang="zh-CN" altLang="en-US" sz="1400" dirty="0">
                  <a:solidFill>
                    <a:schemeClr val="bg1"/>
                  </a:solidFill>
                  <a:latin typeface="+mn-ea"/>
                  <a:sym typeface="+mn-ea"/>
                </a:rPr>
                <a:t>；民办高校的科研人员工资应填入22栏，且</a:t>
              </a:r>
              <a:r>
                <a:rPr lang="en-US" altLang="zh-CN" sz="1400" dirty="0">
                  <a:solidFill>
                    <a:schemeClr val="bg1"/>
                  </a:solidFill>
                  <a:latin typeface="+mn-ea"/>
                  <a:sym typeface="+mn-ea"/>
                </a:rPr>
                <a:t>13</a:t>
              </a:r>
              <a:r>
                <a:rPr lang="zh-CN" altLang="en-US" sz="1400" dirty="0">
                  <a:solidFill>
                    <a:schemeClr val="bg1"/>
                  </a:solidFill>
                  <a:latin typeface="+mn-ea"/>
                  <a:sym typeface="+mn-ea"/>
                </a:rPr>
                <a:t>栏应为</a:t>
              </a:r>
              <a:r>
                <a:rPr lang="en-US" altLang="zh-CN" sz="1400" dirty="0">
                  <a:solidFill>
                    <a:schemeClr val="bg1"/>
                  </a:solidFill>
                  <a:latin typeface="+mn-ea"/>
                  <a:sym typeface="+mn-ea"/>
                </a:rPr>
                <a:t>0</a:t>
              </a:r>
              <a:r>
                <a:rPr lang="zh-CN" altLang="en-US" sz="1400" dirty="0">
                  <a:solidFill>
                    <a:schemeClr val="bg1"/>
                  </a:solidFill>
                  <a:latin typeface="+mn-ea"/>
                  <a:sym typeface="+mn-ea"/>
                </a:rPr>
                <a:t>；只有合资办学的高校才可能</a:t>
              </a:r>
              <a:r>
                <a:rPr lang="en-US" altLang="zh-CN" sz="1400" dirty="0">
                  <a:solidFill>
                    <a:schemeClr val="bg1"/>
                  </a:solidFill>
                  <a:latin typeface="+mn-ea"/>
                  <a:sym typeface="+mn-ea"/>
                </a:rPr>
                <a:t>13</a:t>
              </a:r>
              <a:r>
                <a:rPr lang="zh-CN" altLang="en-US" sz="1400" dirty="0">
                  <a:solidFill>
                    <a:schemeClr val="bg1"/>
                  </a:solidFill>
                  <a:latin typeface="+mn-ea"/>
                  <a:sym typeface="+mn-ea"/>
                </a:rPr>
                <a:t>栏和</a:t>
              </a:r>
              <a:r>
                <a:rPr lang="en-US" altLang="zh-CN" sz="1400" dirty="0">
                  <a:solidFill>
                    <a:schemeClr val="bg1"/>
                  </a:solidFill>
                  <a:latin typeface="+mn-ea"/>
                  <a:sym typeface="+mn-ea"/>
                </a:rPr>
                <a:t>22</a:t>
              </a:r>
              <a:r>
                <a:rPr lang="zh-CN" altLang="en-US" sz="1400" dirty="0">
                  <a:solidFill>
                    <a:schemeClr val="bg1"/>
                  </a:solidFill>
                  <a:latin typeface="+mn-ea"/>
                  <a:sym typeface="+mn-ea"/>
                </a:rPr>
                <a:t>栏都有数据</a:t>
              </a:r>
              <a:r>
                <a:rPr lang="zh-CN" altLang="en-US" sz="1400" dirty="0" smtClean="0">
                  <a:solidFill>
                    <a:schemeClr val="bg1"/>
                  </a:solidFill>
                  <a:latin typeface="+mn-ea"/>
                  <a:sym typeface="+mn-ea"/>
                </a:rPr>
                <a:t>。科研人员工资（全时人数</a:t>
              </a:r>
              <a:r>
                <a:rPr lang="en-US" altLang="zh-CN" sz="1400" dirty="0" smtClean="0">
                  <a:solidFill>
                    <a:schemeClr val="bg1"/>
                  </a:solidFill>
                  <a:latin typeface="+mn-ea"/>
                  <a:sym typeface="+mn-ea"/>
                </a:rPr>
                <a:t>+</a:t>
              </a:r>
              <a:r>
                <a:rPr lang="zh-CN" altLang="en-US" sz="1400" dirty="0" smtClean="0">
                  <a:solidFill>
                    <a:schemeClr val="bg1"/>
                  </a:solidFill>
                  <a:latin typeface="+mn-ea"/>
                  <a:sym typeface="+mn-ea"/>
                </a:rPr>
                <a:t>风全时人数折合全时人数</a:t>
              </a:r>
              <a:r>
                <a:rPr lang="en-US" altLang="zh-CN" sz="1400" dirty="0" smtClean="0">
                  <a:solidFill>
                    <a:schemeClr val="bg1"/>
                  </a:solidFill>
                  <a:latin typeface="+mn-ea"/>
                  <a:sym typeface="+mn-ea"/>
                </a:rPr>
                <a:t>-</a:t>
              </a:r>
              <a:r>
                <a:rPr lang="zh-CN" altLang="en-US" sz="1400" dirty="0" smtClean="0">
                  <a:solidFill>
                    <a:schemeClr val="bg1"/>
                  </a:solidFill>
                  <a:latin typeface="+mn-ea"/>
                  <a:sym typeface="+mn-ea"/>
                </a:rPr>
                <a:t>研究生数后，再乘以该校人员的年平均工资数），高校人员年平均工资数目前规定的区间是</a:t>
              </a:r>
              <a:r>
                <a:rPr lang="en-US" altLang="zh-CN" sz="1400" dirty="0" smtClean="0">
                  <a:solidFill>
                    <a:schemeClr val="bg1"/>
                  </a:solidFill>
                  <a:latin typeface="+mn-ea"/>
                  <a:sym typeface="+mn-ea"/>
                </a:rPr>
                <a:t>1-5</a:t>
              </a:r>
              <a:r>
                <a:rPr lang="zh-CN" altLang="en-US" sz="1400" dirty="0" smtClean="0">
                  <a:solidFill>
                    <a:schemeClr val="bg1"/>
                  </a:solidFill>
                  <a:latin typeface="+mn-ea"/>
                  <a:sym typeface="+mn-ea"/>
                </a:rPr>
                <a:t>万元。科研人员费应该大于科研人员工资。</a:t>
              </a:r>
              <a:endParaRPr lang="zh-CN" altLang="en-US" sz="1400" dirty="0">
                <a:solidFill>
                  <a:schemeClr val="bg1"/>
                </a:solidFill>
                <a:latin typeface="+mn-ea"/>
              </a:endParaRPr>
            </a:p>
            <a:p>
              <a:pPr>
                <a:lnSpc>
                  <a:spcPct val="150000"/>
                </a:lnSpc>
              </a:pPr>
              <a:r>
                <a:rPr lang="zh-CN" altLang="en-US" sz="1400" dirty="0">
                  <a:solidFill>
                    <a:schemeClr val="bg1"/>
                  </a:solidFill>
                  <a:latin typeface="+mn-ea"/>
                  <a:sym typeface="+mn-ea"/>
                </a:rPr>
                <a:t>4、横向经费以最终来源划分。外单位转拨经费如果原始来源是政府资金的不应计入横向经费。</a:t>
              </a:r>
              <a:endParaRPr lang="zh-CN" altLang="en-US" sz="1400" dirty="0">
                <a:solidFill>
                  <a:schemeClr val="bg1"/>
                </a:solidFill>
                <a:latin typeface="+mn-ea"/>
              </a:endParaRPr>
            </a:p>
            <a:p>
              <a:pPr>
                <a:lnSpc>
                  <a:spcPct val="150000"/>
                </a:lnSpc>
              </a:pPr>
              <a:r>
                <a:rPr lang="zh-CN" altLang="en-US" sz="1400" dirty="0">
                  <a:solidFill>
                    <a:schemeClr val="bg1"/>
                  </a:solidFill>
                  <a:latin typeface="+mn-ea"/>
                  <a:sym typeface="+mn-ea"/>
                </a:rPr>
                <a:t>5、配套经费按项目来源统计。合同中明确要配套的随项目来源统计，学校自主配套的根据经费来源计入相应的经费来源。</a:t>
              </a:r>
              <a:endParaRPr lang="zh-CN" altLang="en-US" sz="1400" dirty="0">
                <a:solidFill>
                  <a:schemeClr val="bg1"/>
                </a:solidFill>
                <a:latin typeface="+mn-ea"/>
              </a:endParaRPr>
            </a:p>
            <a:p>
              <a:pPr>
                <a:lnSpc>
                  <a:spcPct val="150000"/>
                </a:lnSpc>
              </a:pPr>
              <a:r>
                <a:rPr lang="zh-CN" altLang="en-US" sz="1400" dirty="0">
                  <a:solidFill>
                    <a:schemeClr val="bg1"/>
                  </a:solidFill>
                  <a:latin typeface="+mn-ea"/>
                  <a:sym typeface="+mn-ea"/>
                </a:rPr>
                <a:t>6、注意基建经费由科技统计填报。纯文科院校没报科技统计的可以在此填报。</a:t>
              </a:r>
              <a:endParaRPr lang="zh-CN" altLang="en-US" sz="1400" dirty="0">
                <a:solidFill>
                  <a:schemeClr val="bg1"/>
                </a:solidFill>
                <a:latin typeface="+mn-ea"/>
              </a:endParaRPr>
            </a:p>
            <a:p>
              <a:pPr>
                <a:lnSpc>
                  <a:spcPct val="150000"/>
                </a:lnSpc>
              </a:pPr>
              <a:r>
                <a:rPr lang="en-US" altLang="zh-CN" sz="1400" dirty="0">
                  <a:solidFill>
                    <a:schemeClr val="bg1"/>
                  </a:solidFill>
                  <a:latin typeface="+mn-ea"/>
                  <a:sym typeface="+mn-ea"/>
                </a:rPr>
                <a:t>7</a:t>
              </a:r>
              <a:r>
                <a:rPr lang="zh-CN" altLang="en-US" sz="1400" dirty="0">
                  <a:solidFill>
                    <a:schemeClr val="bg1"/>
                  </a:solidFill>
                  <a:latin typeface="+mn-ea"/>
                  <a:sym typeface="+mn-ea"/>
                </a:rPr>
                <a:t>、注意R&amp;D经费内部支出中的“其中：基础研究支出（30栏）、应用研究支出（31栏）、试验发展支出（32栏）”的比例，“试验发展支出”（32栏）的数据应很小</a:t>
              </a:r>
              <a:r>
                <a:rPr lang="zh-CN" altLang="en-US" sz="1400" dirty="0" smtClean="0">
                  <a:solidFill>
                    <a:schemeClr val="bg1"/>
                  </a:solidFill>
                  <a:latin typeface="+mn-ea"/>
                  <a:sym typeface="+mn-ea"/>
                </a:rPr>
                <a:t>。</a:t>
              </a:r>
              <a:r>
                <a:rPr lang="en-US" altLang="zh-CN" sz="1400" dirty="0" smtClean="0">
                  <a:solidFill>
                    <a:schemeClr val="bg1"/>
                  </a:solidFill>
                  <a:latin typeface="+mn-ea"/>
                  <a:sym typeface="+mn-ea"/>
                </a:rPr>
                <a:t>8</a:t>
              </a:r>
              <a:r>
                <a:rPr lang="zh-CN" altLang="en-US" sz="1400" dirty="0" smtClean="0">
                  <a:solidFill>
                    <a:schemeClr val="bg1"/>
                  </a:solidFill>
                  <a:latin typeface="+mn-ea"/>
                  <a:sym typeface="+mn-ea"/>
                </a:rPr>
                <a:t>、注意与</a:t>
              </a:r>
              <a:r>
                <a:rPr lang="en-US" altLang="zh-CN" sz="1400" dirty="0" smtClean="0">
                  <a:solidFill>
                    <a:schemeClr val="bg1"/>
                  </a:solidFill>
                  <a:latin typeface="+mn-ea"/>
                  <a:sym typeface="+mn-ea"/>
                </a:rPr>
                <a:t>5-2</a:t>
              </a:r>
              <a:r>
                <a:rPr lang="zh-CN" altLang="en-US" sz="1400" dirty="0" smtClean="0">
                  <a:solidFill>
                    <a:schemeClr val="bg1"/>
                  </a:solidFill>
                  <a:latin typeface="+mn-ea"/>
                  <a:sym typeface="+mn-ea"/>
                </a:rPr>
                <a:t>表的对应关系。管理费和其他支出不应比例太大。</a:t>
              </a:r>
              <a:endParaRPr lang="zh-CN" altLang="en-US" sz="1400" dirty="0">
                <a:solidFill>
                  <a:schemeClr val="bg1"/>
                </a:solidFill>
                <a:latin typeface="+mn-ea"/>
              </a:endParaRPr>
            </a:p>
            <a:p>
              <a:pPr>
                <a:lnSpc>
                  <a:spcPct val="150000"/>
                </a:lnSpc>
              </a:pPr>
              <a:r>
                <a:rPr lang="zh-CN" altLang="en-US" sz="1400" dirty="0">
                  <a:solidFill>
                    <a:schemeClr val="bg1"/>
                  </a:solidFill>
                  <a:latin typeface="+mn-ea"/>
                  <a:sym typeface="+mn-ea"/>
                </a:rPr>
                <a:t>9、 R&amp;D经费内部支出中的其中：政府资金、企业资金、国外资金、其他的数据不应该与收入的相应来源相差太大</a:t>
              </a:r>
              <a:r>
                <a:rPr lang="zh-CN" altLang="en-US" sz="1400" dirty="0" smtClean="0">
                  <a:solidFill>
                    <a:schemeClr val="bg1"/>
                  </a:solidFill>
                  <a:latin typeface="+mn-ea"/>
                  <a:sym typeface="+mn-ea"/>
                </a:rPr>
                <a:t>。</a:t>
              </a:r>
              <a:endParaRPr lang="en-US" altLang="zh-CN" sz="1400" dirty="0" smtClean="0">
                <a:solidFill>
                  <a:schemeClr val="bg1"/>
                </a:solidFill>
                <a:latin typeface="+mn-ea"/>
                <a:sym typeface="+mn-ea"/>
              </a:endParaRPr>
            </a:p>
            <a:p>
              <a:pPr>
                <a:lnSpc>
                  <a:spcPct val="150000"/>
                </a:lnSpc>
              </a:pPr>
              <a:r>
                <a:rPr lang="en-US" altLang="zh-CN" sz="1400" b="1" dirty="0" smtClean="0">
                  <a:solidFill>
                    <a:schemeClr val="bg1"/>
                  </a:solidFill>
                  <a:latin typeface="+mn-ea"/>
                  <a:sym typeface="+mn-ea"/>
                </a:rPr>
                <a:t>1010</a:t>
              </a:r>
              <a:endParaRPr lang="zh-CN" altLang="en-US" sz="1400" b="1" dirty="0">
                <a:solidFill>
                  <a:schemeClr val="bg1"/>
                </a:solidFill>
                <a:latin typeface="+mn-ea"/>
                <a:sym typeface="+mn-ea"/>
              </a:endParaRPr>
            </a:p>
          </p:txBody>
        </p:sp>
        <p:pic>
          <p:nvPicPr>
            <p:cNvPr id="9" name="图片 8" descr="问题"/>
            <p:cNvPicPr>
              <a:picLocks noChangeAspect="1"/>
            </p:cNvPicPr>
            <p:nvPr/>
          </p:nvPicPr>
          <p:blipFill>
            <a:blip r:embed="rId2" cstate="print"/>
            <a:stretch>
              <a:fillRect/>
            </a:stretch>
          </p:blipFill>
          <p:spPr>
            <a:xfrm>
              <a:off x="1438" y="3867"/>
              <a:ext cx="1116" cy="1272"/>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平行四边形 3"/>
          <p:cNvSpPr/>
          <p:nvPr/>
        </p:nvSpPr>
        <p:spPr bwMode="auto">
          <a:xfrm>
            <a:off x="4762" y="1919093"/>
            <a:ext cx="2730880" cy="360040"/>
          </a:xfrm>
          <a:prstGeom prst="parallelogram">
            <a:avLst>
              <a:gd name="adj" fmla="val 76283"/>
            </a:avLst>
          </a:prstGeom>
          <a:solidFill>
            <a:schemeClr val="accent1">
              <a:lumMod val="50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sz="1200" b="1" dirty="0">
              <a:solidFill>
                <a:schemeClr val="bg1">
                  <a:lumMod val="100000"/>
                </a:schemeClr>
              </a:solidFill>
              <a:cs typeface="+mn-ea"/>
              <a:sym typeface="+mn-lt"/>
            </a:endParaRPr>
          </a:p>
        </p:txBody>
      </p:sp>
      <p:graphicFrame>
        <p:nvGraphicFramePr>
          <p:cNvPr id="5" name="图示 4"/>
          <p:cNvGraphicFramePr/>
          <p:nvPr/>
        </p:nvGraphicFramePr>
        <p:xfrm>
          <a:off x="0" y="0"/>
          <a:ext cx="12192000" cy="20305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2" name="矩形 31"/>
          <p:cNvSpPr/>
          <p:nvPr/>
        </p:nvSpPr>
        <p:spPr>
          <a:xfrm>
            <a:off x="0" y="-13014"/>
            <a:ext cx="12192000" cy="2036321"/>
          </a:xfrm>
          <a:prstGeom prst="rect">
            <a:avLst/>
          </a:prstGeom>
          <a:solidFill>
            <a:schemeClr val="tx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23</a:t>
            </a:fld>
            <a:r>
              <a:rPr lang="zh-CN" altLang="en-US"/>
              <a:t> 页</a:t>
            </a:r>
            <a:endParaRPr lang="zh-CN" altLang="en-US" dirty="0"/>
          </a:p>
        </p:txBody>
      </p:sp>
      <p:sp>
        <p:nvSpPr>
          <p:cNvPr id="6" name="矩形 5"/>
          <p:cNvSpPr/>
          <p:nvPr/>
        </p:nvSpPr>
        <p:spPr bwMode="auto">
          <a:xfrm>
            <a:off x="0" y="1523365"/>
            <a:ext cx="8557895" cy="756285"/>
          </a:xfrm>
          <a:prstGeom prst="rect">
            <a:avLst/>
          </a:prstGeom>
          <a:solidFill>
            <a:schemeClr val="accent1">
              <a:lumMod val="75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r>
              <a:rPr lang="zh-CN" altLang="en-US" sz="2400" b="1" dirty="0">
                <a:solidFill>
                  <a:schemeClr val="bg1">
                    <a:lumMod val="100000"/>
                  </a:schemeClr>
                </a:solidFill>
                <a:cs typeface="+mn-ea"/>
                <a:sym typeface="+mn-lt"/>
              </a:rPr>
              <a:t>统计</a:t>
            </a:r>
            <a:r>
              <a:rPr lang="en-US" altLang="zh-CN" sz="2400" b="1" dirty="0">
                <a:solidFill>
                  <a:schemeClr val="bg1">
                    <a:lumMod val="100000"/>
                  </a:schemeClr>
                </a:solidFill>
                <a:cs typeface="+mn-ea"/>
                <a:sym typeface="+mn-lt"/>
              </a:rPr>
              <a:t>4</a:t>
            </a:r>
            <a:r>
              <a:rPr lang="zh-CN" altLang="en-US" sz="2400" b="1" dirty="0">
                <a:solidFill>
                  <a:schemeClr val="bg1">
                    <a:lumMod val="100000"/>
                  </a:schemeClr>
                </a:solidFill>
                <a:cs typeface="+mn-ea"/>
                <a:sym typeface="+mn-lt"/>
              </a:rPr>
              <a:t>表：人文、社会科学研究机构一览表</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457325" y="3328670"/>
            <a:ext cx="3596005" cy="321310"/>
            <a:chOff x="2295" y="5242"/>
            <a:chExt cx="5663" cy="506"/>
          </a:xfrm>
        </p:grpSpPr>
        <p:sp>
          <p:nvSpPr>
            <p:cNvPr id="7" name="Rectangle 73"/>
            <p:cNvSpPr/>
            <p:nvPr/>
          </p:nvSpPr>
          <p:spPr>
            <a:xfrm>
              <a:off x="3884" y="5253"/>
              <a:ext cx="4074" cy="486"/>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指标解释</a:t>
              </a:r>
            </a:p>
          </p:txBody>
        </p:sp>
        <p:sp>
          <p:nvSpPr>
            <p:cNvPr id="9" name="矩形 8"/>
            <p:cNvSpPr/>
            <p:nvPr/>
          </p:nvSpPr>
          <p:spPr>
            <a:xfrm>
              <a:off x="2295" y="52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p>
          </p:txBody>
        </p:sp>
      </p:grpSp>
      <p:grpSp>
        <p:nvGrpSpPr>
          <p:cNvPr id="12" name="组合 11"/>
          <p:cNvGrpSpPr/>
          <p:nvPr/>
        </p:nvGrpSpPr>
        <p:grpSpPr>
          <a:xfrm>
            <a:off x="1457325" y="4090670"/>
            <a:ext cx="3596005" cy="321310"/>
            <a:chOff x="2295" y="6442"/>
            <a:chExt cx="5663" cy="506"/>
          </a:xfrm>
        </p:grpSpPr>
        <p:sp>
          <p:nvSpPr>
            <p:cNvPr id="14" name="Rectangle 73"/>
            <p:cNvSpPr/>
            <p:nvPr/>
          </p:nvSpPr>
          <p:spPr>
            <a:xfrm>
              <a:off x="3884" y="6478"/>
              <a:ext cx="4074" cy="436"/>
            </a:xfrm>
            <a:prstGeom prst="rect">
              <a:avLst/>
            </a:prstGeom>
          </p:spPr>
          <p:txBody>
            <a:bodyPr wrap="square" lIns="144000" tIns="0" rIns="144000" bIns="0">
              <a:noAutofit/>
            </a:bodyPr>
            <a:lstStyle/>
            <a:p>
              <a:pPr eaLnBrk="0" hangingPunct="0">
                <a:buFont typeface="Wingdings" panose="05000000000000000000" pitchFamily="2" charset="2"/>
                <a:buNone/>
              </a:pPr>
              <a:r>
                <a:rPr lang="zh-CN" sz="2000" dirty="0">
                  <a:solidFill>
                    <a:schemeClr val="accent1"/>
                  </a:solidFill>
                  <a:latin typeface="微软雅黑" panose="020B0503020204020204" pitchFamily="34" charset="-122"/>
                  <a:ea typeface="微软雅黑" panose="020B0503020204020204" pitchFamily="34" charset="-122"/>
                </a:rPr>
                <a:t>数据来源</a:t>
              </a:r>
            </a:p>
          </p:txBody>
        </p:sp>
        <p:sp>
          <p:nvSpPr>
            <p:cNvPr id="15" name="矩形 14"/>
            <p:cNvSpPr/>
            <p:nvPr/>
          </p:nvSpPr>
          <p:spPr>
            <a:xfrm>
              <a:off x="2295" y="64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p>
          </p:txBody>
        </p:sp>
      </p:grpSp>
      <p:grpSp>
        <p:nvGrpSpPr>
          <p:cNvPr id="16" name="组合 15"/>
          <p:cNvGrpSpPr/>
          <p:nvPr/>
        </p:nvGrpSpPr>
        <p:grpSpPr>
          <a:xfrm>
            <a:off x="1457325" y="4852670"/>
            <a:ext cx="4378325" cy="321310"/>
            <a:chOff x="2295" y="7642"/>
            <a:chExt cx="6895" cy="506"/>
          </a:xfrm>
        </p:grpSpPr>
        <p:sp>
          <p:nvSpPr>
            <p:cNvPr id="17" name="Rectangle 73"/>
            <p:cNvSpPr/>
            <p:nvPr/>
          </p:nvSpPr>
          <p:spPr>
            <a:xfrm>
              <a:off x="3884" y="7660"/>
              <a:ext cx="5307" cy="472"/>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审核要点及常见问题</a:t>
              </a:r>
            </a:p>
          </p:txBody>
        </p:sp>
        <p:sp>
          <p:nvSpPr>
            <p:cNvPr id="18" name="矩形 17"/>
            <p:cNvSpPr/>
            <p:nvPr/>
          </p:nvSpPr>
          <p:spPr>
            <a:xfrm>
              <a:off x="2295" y="76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a:t>
              </a:r>
            </a:p>
          </p:txBody>
        </p:sp>
      </p:grpSp>
    </p:spTree>
  </p:cSld>
  <p:clrMapOvr>
    <a:masterClrMapping/>
  </p:clrMapOvr>
  <mc:AlternateContent xmlns:mc="http://schemas.openxmlformats.org/markup-compatibility/2006">
    <mc:Choice xmlns:p14="http://schemas.microsoft.com/office/powerpoint/2010/main" xmlns="" Requires="p14">
      <p:transition p14:dur="250">
        <p:pull/>
      </p:transition>
    </mc:Choice>
    <mc:Fallback>
      <p:transition>
        <p:pull/>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118485" y="3168015"/>
            <a:ext cx="5818505" cy="521970"/>
          </a:xfrm>
          <a:prstGeom prst="rect">
            <a:avLst/>
          </a:prstGeom>
          <a:noFill/>
        </p:spPr>
        <p:txBody>
          <a:bodyPr wrap="none" rtlCol="0" anchor="t">
            <a:spAutoFit/>
          </a:bodyPr>
          <a:lstStyle/>
          <a:p>
            <a:r>
              <a:rPr lang="zh-CN" altLang="en-US" sz="2800" b="1" dirty="0">
                <a:solidFill>
                  <a:srgbClr val="006C54"/>
                </a:solidFill>
                <a:latin typeface="+mn-ea"/>
                <a:sym typeface="+mn-ea"/>
              </a:rPr>
              <a:t>统计</a:t>
            </a:r>
            <a:r>
              <a:rPr lang="en-US" altLang="zh-CN" sz="2800" b="1" dirty="0">
                <a:solidFill>
                  <a:srgbClr val="006C54"/>
                </a:solidFill>
                <a:latin typeface="+mn-ea"/>
                <a:sym typeface="+mn-ea"/>
              </a:rPr>
              <a:t>4</a:t>
            </a:r>
            <a:r>
              <a:rPr lang="zh-CN" altLang="en-US" sz="2800" b="1" dirty="0">
                <a:solidFill>
                  <a:srgbClr val="006C54"/>
                </a:solidFill>
                <a:latin typeface="+mn-ea"/>
                <a:sym typeface="+mn-ea"/>
              </a:rPr>
              <a:t>表（</a:t>
            </a:r>
            <a:r>
              <a:rPr lang="en-US" altLang="zh-CN" sz="2800" b="1" dirty="0">
                <a:solidFill>
                  <a:srgbClr val="006C54"/>
                </a:solidFill>
                <a:latin typeface="+mn-ea"/>
                <a:sym typeface="+mn-ea"/>
              </a:rPr>
              <a:t>1</a:t>
            </a:r>
            <a:r>
              <a:rPr lang="zh-CN" altLang="en-US" sz="2800" b="1" dirty="0">
                <a:solidFill>
                  <a:srgbClr val="006C54"/>
                </a:solidFill>
                <a:latin typeface="+mn-ea"/>
                <a:sym typeface="+mn-ea"/>
              </a:rPr>
              <a:t>）：指标解释（</a:t>
            </a:r>
            <a:r>
              <a:rPr sz="2800" b="1" dirty="0">
                <a:solidFill>
                  <a:srgbClr val="006C54"/>
                </a:solidFill>
                <a:latin typeface="+mn-ea"/>
                <a:sym typeface="+mn-ea"/>
              </a:rPr>
              <a:t>表头</a:t>
            </a:r>
            <a:r>
              <a:rPr lang="en-US" altLang="zh-CN" sz="2800" b="1" dirty="0">
                <a:solidFill>
                  <a:srgbClr val="006C54"/>
                </a:solidFill>
                <a:latin typeface="+mn-ea"/>
                <a:sym typeface="+mn-ea"/>
              </a:rPr>
              <a:t>1</a:t>
            </a:r>
            <a:r>
              <a:rPr lang="zh-CN" altLang="en-US" sz="2800" b="1" dirty="0">
                <a:solidFill>
                  <a:srgbClr val="006C54"/>
                </a:solidFill>
                <a:latin typeface="+mn-ea"/>
                <a:sym typeface="+mn-ea"/>
              </a:rPr>
              <a:t>）</a:t>
            </a:r>
          </a:p>
        </p:txBody>
      </p:sp>
      <p:sp>
        <p:nvSpPr>
          <p:cNvPr id="2" name="灯片编号占位符 1"/>
          <p:cNvSpPr>
            <a:spLocks noGrp="1"/>
          </p:cNvSpPr>
          <p:nvPr>
            <p:ph type="sldNum" sz="quarter" idx="4"/>
          </p:nvPr>
        </p:nvSpPr>
        <p:spPr>
          <a:xfrm>
            <a:off x="10690225" y="6348730"/>
            <a:ext cx="939165" cy="144780"/>
          </a:xfrm>
        </p:spPr>
        <p:txBody>
          <a:bodyPr/>
          <a:lstStyle/>
          <a:p>
            <a:r>
              <a:rPr lang="zh-CN" altLang="en-US"/>
              <a:t>第 </a:t>
            </a:r>
            <a:fld id="{75168D04-7926-484C-B90B-2D13ABC6EC67}" type="slidenum">
              <a:rPr lang="zh-CN" altLang="en-US" smtClean="0"/>
              <a:pPr/>
              <a:t>24</a:t>
            </a:fld>
            <a:r>
              <a:rPr lang="zh-CN" altLang="en-US"/>
              <a:t> 页</a:t>
            </a:r>
            <a:endParaRPr lang="zh-CN" altLang="en-US" dirty="0"/>
          </a:p>
        </p:txBody>
      </p:sp>
      <p:sp>
        <p:nvSpPr>
          <p:cNvPr id="4" name="文本占位符 3"/>
          <p:cNvSpPr>
            <a:spLocks noGrp="1"/>
          </p:cNvSpPr>
          <p:nvPr>
            <p:ph type="body" sz="quarter" idx="10"/>
          </p:nvPr>
        </p:nvSpPr>
        <p:spPr>
          <a:xfrm>
            <a:off x="1621790" y="601345"/>
            <a:ext cx="6372860" cy="386715"/>
          </a:xfrm>
        </p:spPr>
        <p:txBody>
          <a:bodyPr wrap="square"/>
          <a:lstStyle/>
          <a:p>
            <a:r>
              <a:rPr lang="en-US" altLang="zh-CN" sz="2800" dirty="0">
                <a:latin typeface="+mn-ea"/>
              </a:rPr>
              <a:t> </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0" y="-14605"/>
            <a:ext cx="12190730" cy="6887210"/>
            <a:chOff x="0" y="-47"/>
            <a:chExt cx="19198" cy="10846"/>
          </a:xfrm>
        </p:grpSpPr>
        <p:grpSp>
          <p:nvGrpSpPr>
            <p:cNvPr id="7" name="组合 6"/>
            <p:cNvGrpSpPr/>
            <p:nvPr/>
          </p:nvGrpSpPr>
          <p:grpSpPr>
            <a:xfrm>
              <a:off x="0" y="-47"/>
              <a:ext cx="19199" cy="10847"/>
              <a:chOff x="0" y="9057"/>
              <a:chExt cx="19199" cy="10847"/>
            </a:xfrm>
          </p:grpSpPr>
          <p:sp>
            <p:nvSpPr>
              <p:cNvPr id="19" name="矩形 18"/>
              <p:cNvSpPr/>
              <p:nvPr/>
            </p:nvSpPr>
            <p:spPr>
              <a:xfrm>
                <a:off x="0" y="9057"/>
                <a:ext cx="19199" cy="108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462" y="13790"/>
                <a:ext cx="16599" cy="652"/>
              </a:xfrm>
              <a:prstGeom prst="rect">
                <a:avLst/>
              </a:prstGeom>
              <a:noFill/>
            </p:spPr>
            <p:txBody>
              <a:bodyPr wrap="square" rtlCol="0">
                <a:spAutoFit/>
              </a:bodyPr>
              <a:lstStyle/>
              <a:p>
                <a:pPr algn="l">
                  <a:lnSpc>
                    <a:spcPct val="150000"/>
                  </a:lnSpc>
                </a:pPr>
                <a:r>
                  <a:rPr lang="zh-CN" altLang="en-US" sz="1400" kern="0">
                    <a:solidFill>
                      <a:schemeClr val="bg1"/>
                    </a:solidFill>
                    <a:latin typeface="+mn-ea"/>
                    <a:sym typeface="+mn-ea"/>
                  </a:rPr>
                  <a:t>统计经学校上级主管部门或非上级主管部门批准以及学校自建的人文、社会科学研究机构</a:t>
                </a:r>
                <a:endParaRPr lang="zh-CN" altLang="en-US" sz="1400" kern="0" dirty="0">
                  <a:solidFill>
                    <a:schemeClr val="bg1"/>
                  </a:solidFill>
                  <a:latin typeface="+mn-ea"/>
                  <a:ea typeface="微软雅黑" panose="020B0503020204020204" pitchFamily="34" charset="-122"/>
                  <a:sym typeface="+mn-ea"/>
                </a:endParaRPr>
              </a:p>
            </p:txBody>
          </p:sp>
          <p:sp>
            <p:nvSpPr>
              <p:cNvPr id="13" name="文本框 12"/>
              <p:cNvSpPr txBox="1"/>
              <p:nvPr/>
            </p:nvSpPr>
            <p:spPr>
              <a:xfrm>
                <a:off x="1462" y="15353"/>
                <a:ext cx="16600" cy="4215"/>
              </a:xfrm>
              <a:prstGeom prst="rect">
                <a:avLst/>
              </a:prstGeom>
              <a:noFill/>
            </p:spPr>
            <p:txBody>
              <a:bodyPr wrap="square" rtlCol="0">
                <a:spAutoFit/>
              </a:bodyPr>
              <a:lstStyle/>
              <a:p>
                <a:pPr>
                  <a:lnSpc>
                    <a:spcPct val="150000"/>
                  </a:lnSpc>
                </a:pPr>
                <a:r>
                  <a:rPr lang="en-US" altLang="zh-CN" sz="1400" b="1" dirty="0">
                    <a:solidFill>
                      <a:schemeClr val="bg1"/>
                    </a:solidFill>
                    <a:latin typeface="+mn-ea"/>
                    <a:sym typeface="+mn-ea"/>
                  </a:rPr>
                  <a:t>批准部门：</a:t>
                </a:r>
                <a:r>
                  <a:rPr lang="en-US" altLang="zh-CN" sz="1400" dirty="0">
                    <a:solidFill>
                      <a:schemeClr val="bg1"/>
                    </a:solidFill>
                    <a:latin typeface="+mn-ea"/>
                    <a:sym typeface="+mn-ea"/>
                  </a:rPr>
                  <a:t>显示代码。代码为：学校上级主管部门批准的研究机构“1”；非学校上级主管部门批准的研	究机构“2”；学校自建的研究机构“3”。</a:t>
                </a:r>
                <a:endParaRPr lang="en-US" altLang="zh-CN" sz="1400" dirty="0">
                  <a:solidFill>
                    <a:schemeClr val="bg1"/>
                  </a:solidFill>
                  <a:latin typeface="+mn-ea"/>
                </a:endParaRPr>
              </a:p>
              <a:p>
                <a:pPr>
                  <a:lnSpc>
                    <a:spcPct val="150000"/>
                  </a:lnSpc>
                </a:pPr>
                <a:r>
                  <a:rPr lang="en-US" altLang="zh-CN" sz="1400" b="1" dirty="0">
                    <a:solidFill>
                      <a:schemeClr val="bg1"/>
                    </a:solidFill>
                    <a:latin typeface="+mn-ea"/>
                    <a:sym typeface="+mn-ea"/>
                  </a:rPr>
                  <a:t>学科分类：</a:t>
                </a:r>
                <a:r>
                  <a:rPr lang="en-US" altLang="zh-CN" sz="1400" dirty="0">
                    <a:solidFill>
                      <a:schemeClr val="bg1"/>
                    </a:solidFill>
                    <a:latin typeface="+mn-ea"/>
                    <a:sym typeface="+mn-ea"/>
                  </a:rPr>
                  <a:t>显示学科名称。从事多种学科的机构，按投入人力、经费最多的学科领域填报。</a:t>
                </a:r>
                <a:endParaRPr lang="en-US" altLang="zh-CN" sz="1400" dirty="0">
                  <a:solidFill>
                    <a:schemeClr val="bg1"/>
                  </a:solidFill>
                  <a:latin typeface="+mn-ea"/>
                </a:endParaRPr>
              </a:p>
              <a:p>
                <a:pPr>
                  <a:lnSpc>
                    <a:spcPct val="150000"/>
                  </a:lnSpc>
                </a:pPr>
                <a:r>
                  <a:rPr lang="en-US" altLang="zh-CN" sz="1400" b="1" dirty="0">
                    <a:solidFill>
                      <a:schemeClr val="bg1"/>
                    </a:solidFill>
                    <a:latin typeface="+mn-ea"/>
                    <a:sym typeface="+mn-ea"/>
                  </a:rPr>
                  <a:t>组成方式</a:t>
                </a:r>
                <a:r>
                  <a:rPr lang="en-US" altLang="zh-CN" sz="1400" dirty="0">
                    <a:solidFill>
                      <a:schemeClr val="bg1"/>
                    </a:solidFill>
                    <a:latin typeface="+mn-ea"/>
                    <a:sym typeface="+mn-ea"/>
                  </a:rPr>
                  <a:t>：显示代码。代码为：00.校内独立设置，01.校内跨部门设置，02.与校外合办。</a:t>
                </a:r>
                <a:endParaRPr lang="en-US" altLang="zh-CN" sz="1400" dirty="0">
                  <a:solidFill>
                    <a:schemeClr val="bg1"/>
                  </a:solidFill>
                  <a:latin typeface="+mn-ea"/>
                </a:endParaRPr>
              </a:p>
              <a:p>
                <a:pPr>
                  <a:lnSpc>
                    <a:spcPct val="150000"/>
                  </a:lnSpc>
                </a:pPr>
                <a:r>
                  <a:rPr lang="en-US" altLang="zh-CN" sz="1400" b="1" dirty="0">
                    <a:solidFill>
                      <a:schemeClr val="bg1"/>
                    </a:solidFill>
                    <a:latin typeface="+mn-ea"/>
                    <a:sym typeface="+mn-ea"/>
                  </a:rPr>
                  <a:t>机构类型：</a:t>
                </a:r>
                <a:r>
                  <a:rPr lang="en-US" altLang="zh-CN" sz="1400" dirty="0">
                    <a:solidFill>
                      <a:schemeClr val="bg1"/>
                    </a:solidFill>
                    <a:latin typeface="+mn-ea"/>
                    <a:sym typeface="+mn-ea"/>
                  </a:rPr>
                  <a:t>一个机构可以有多个类型并同时体现，显示为文字。</a:t>
                </a:r>
                <a:endParaRPr lang="en-US" altLang="zh-CN" sz="1400" dirty="0">
                  <a:solidFill>
                    <a:schemeClr val="bg1"/>
                  </a:solidFill>
                  <a:latin typeface="+mn-ea"/>
                </a:endParaRPr>
              </a:p>
              <a:p>
                <a:pPr>
                  <a:lnSpc>
                    <a:spcPct val="150000"/>
                  </a:lnSpc>
                </a:pPr>
                <a:r>
                  <a:rPr lang="en-US" altLang="zh-CN" sz="1400" b="1" dirty="0" err="1">
                    <a:solidFill>
                      <a:schemeClr val="bg1"/>
                    </a:solidFill>
                    <a:latin typeface="+mn-ea"/>
                    <a:sym typeface="+mn-ea"/>
                  </a:rPr>
                  <a:t>服务的国民经济行业：</a:t>
                </a:r>
                <a:r>
                  <a:rPr lang="en-US" altLang="zh-CN" sz="1400" dirty="0" err="1">
                    <a:solidFill>
                      <a:schemeClr val="bg1"/>
                    </a:solidFill>
                    <a:latin typeface="+mn-ea"/>
                    <a:sym typeface="+mn-ea"/>
                  </a:rPr>
                  <a:t>显示行业名称，服务于多个国民经济行业的机构按其最主要的服务行业显示</a:t>
                </a:r>
                <a:r>
                  <a:rPr lang="en-US" altLang="zh-CN" sz="1400" dirty="0" smtClean="0">
                    <a:solidFill>
                      <a:schemeClr val="bg1"/>
                    </a:solidFill>
                    <a:latin typeface="+mn-ea"/>
                    <a:sym typeface="+mn-ea"/>
                  </a:rPr>
                  <a:t>。</a:t>
                </a:r>
                <a:r>
                  <a:rPr lang="zh-CN" altLang="en-US" sz="1400" dirty="0" smtClean="0">
                    <a:solidFill>
                      <a:schemeClr val="bg1"/>
                    </a:solidFill>
                    <a:latin typeface="+mn-ea"/>
                    <a:sym typeface="+mn-ea"/>
                  </a:rPr>
                  <a:t>这个错的最多，尽量找相似的。</a:t>
                </a:r>
                <a:endParaRPr lang="en-US" altLang="zh-CN" sz="1400" dirty="0">
                  <a:solidFill>
                    <a:schemeClr val="bg1"/>
                  </a:solidFill>
                  <a:latin typeface="+mn-ea"/>
                </a:endParaRPr>
              </a:p>
              <a:p>
                <a:pPr>
                  <a:lnSpc>
                    <a:spcPct val="150000"/>
                  </a:lnSpc>
                </a:pPr>
                <a:r>
                  <a:rPr lang="en-US" altLang="zh-CN" sz="1400" b="1" dirty="0">
                    <a:solidFill>
                      <a:schemeClr val="bg1"/>
                    </a:solidFill>
                    <a:latin typeface="+mn-ea"/>
                    <a:sym typeface="+mn-ea"/>
                  </a:rPr>
                  <a:t>组成类型：</a:t>
                </a:r>
                <a:r>
                  <a:rPr lang="en-US" altLang="zh-CN" sz="1400" dirty="0">
                    <a:solidFill>
                      <a:schemeClr val="bg1"/>
                    </a:solidFill>
                    <a:latin typeface="+mn-ea"/>
                    <a:sym typeface="+mn-ea"/>
                  </a:rPr>
                  <a:t>显示代码，代码为：10.政府部门办，20.与国内高校合办，30.与国内独立研究机构合办，40.	与境外机构合办，51.与境内注册外商独资企业合办，52.与境内注册其他企业合办，60.单位自办，70.其他。</a:t>
                </a:r>
                <a:endParaRPr lang="en-US" altLang="zh-CN" sz="1400" kern="0" dirty="0">
                  <a:solidFill>
                    <a:schemeClr val="bg1"/>
                  </a:solidFill>
                  <a:latin typeface="+mn-ea"/>
                  <a:ea typeface="微软雅黑" panose="020B0503020204020204" pitchFamily="34" charset="-122"/>
                  <a:sym typeface="+mn-ea"/>
                </a:endParaRPr>
              </a:p>
            </p:txBody>
          </p:sp>
          <p:sp>
            <p:nvSpPr>
              <p:cNvPr id="18" name="文本框 17"/>
              <p:cNvSpPr txBox="1"/>
              <p:nvPr/>
            </p:nvSpPr>
            <p:spPr>
              <a:xfrm>
                <a:off x="1462" y="14841"/>
                <a:ext cx="1728" cy="580"/>
              </a:xfrm>
              <a:prstGeom prst="rect">
                <a:avLst/>
              </a:prstGeom>
              <a:noFill/>
            </p:spPr>
            <p:txBody>
              <a:bodyPr wrap="none" rtlCol="0">
                <a:spAutoFit/>
              </a:bodyPr>
              <a:lstStyle/>
              <a:p>
                <a:pPr algn="l"/>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统计字段</a:t>
                </a:r>
              </a:p>
            </p:txBody>
          </p:sp>
          <p:sp>
            <p:nvSpPr>
              <p:cNvPr id="20" name="文本框 19"/>
              <p:cNvSpPr txBox="1"/>
              <p:nvPr/>
            </p:nvSpPr>
            <p:spPr>
              <a:xfrm>
                <a:off x="1464" y="13242"/>
                <a:ext cx="1888" cy="628"/>
              </a:xfrm>
              <a:prstGeom prst="rect">
                <a:avLst/>
              </a:prstGeom>
              <a:noFill/>
            </p:spPr>
            <p:txBody>
              <a:bodyPr wrap="none" rtlCol="0">
                <a:spAutoFit/>
              </a:bodyPr>
              <a:lstStyle/>
              <a:p>
                <a:pPr algn="l"/>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统计范围</a:t>
                </a:r>
                <a:endParaRPr lang="zh-CN" altLang="en-US" sz="2000">
                  <a:latin typeface="+mj-ea"/>
                  <a:ea typeface="+mj-ea"/>
                </a:endParaRPr>
              </a:p>
            </p:txBody>
          </p:sp>
        </p:grpSp>
        <p:pic>
          <p:nvPicPr>
            <p:cNvPr id="9" name="图片 8"/>
            <p:cNvPicPr>
              <a:picLocks noChangeAspect="1"/>
            </p:cNvPicPr>
            <p:nvPr/>
          </p:nvPicPr>
          <p:blipFill>
            <a:blip r:embed="rId2" cstate="print"/>
            <a:stretch>
              <a:fillRect/>
            </a:stretch>
          </p:blipFill>
          <p:spPr>
            <a:xfrm>
              <a:off x="1462" y="947"/>
              <a:ext cx="15060" cy="2850"/>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p:cNvSpPr txBox="1"/>
          <p:nvPr/>
        </p:nvSpPr>
        <p:spPr>
          <a:xfrm>
            <a:off x="3186748" y="3168015"/>
            <a:ext cx="5818505" cy="521970"/>
          </a:xfrm>
          <a:prstGeom prst="rect">
            <a:avLst/>
          </a:prstGeom>
          <a:noFill/>
        </p:spPr>
        <p:txBody>
          <a:bodyPr wrap="none" rtlCol="0" anchor="t">
            <a:spAutoFit/>
          </a:bodyPr>
          <a:lstStyle/>
          <a:p>
            <a:r>
              <a:rPr lang="zh-CN" altLang="en-US" sz="2800" b="1" dirty="0">
                <a:solidFill>
                  <a:srgbClr val="006C54"/>
                </a:solidFill>
                <a:latin typeface="+mn-ea"/>
                <a:sym typeface="+mn-ea"/>
              </a:rPr>
              <a:t>统计</a:t>
            </a:r>
            <a:r>
              <a:rPr lang="en-US" altLang="zh-CN" sz="2800" b="1" dirty="0">
                <a:solidFill>
                  <a:srgbClr val="006C54"/>
                </a:solidFill>
                <a:latin typeface="+mn-ea"/>
                <a:sym typeface="+mn-ea"/>
              </a:rPr>
              <a:t>4</a:t>
            </a:r>
            <a:r>
              <a:rPr lang="zh-CN" altLang="en-US" sz="2800" b="1" dirty="0">
                <a:solidFill>
                  <a:srgbClr val="006C54"/>
                </a:solidFill>
                <a:latin typeface="+mn-ea"/>
                <a:sym typeface="+mn-ea"/>
              </a:rPr>
              <a:t>表（</a:t>
            </a:r>
            <a:r>
              <a:rPr lang="en-US" altLang="zh-CN" sz="2800" b="1" dirty="0">
                <a:solidFill>
                  <a:srgbClr val="006C54"/>
                </a:solidFill>
                <a:latin typeface="+mn-ea"/>
                <a:sym typeface="+mn-ea"/>
              </a:rPr>
              <a:t>1</a:t>
            </a:r>
            <a:r>
              <a:rPr lang="zh-CN" altLang="en-US" sz="2800" b="1" dirty="0">
                <a:solidFill>
                  <a:srgbClr val="006C54"/>
                </a:solidFill>
                <a:latin typeface="+mn-ea"/>
                <a:sym typeface="+mn-ea"/>
              </a:rPr>
              <a:t>）：指标解释（</a:t>
            </a:r>
            <a:r>
              <a:rPr sz="2800" b="1" dirty="0">
                <a:solidFill>
                  <a:srgbClr val="006C54"/>
                </a:solidFill>
                <a:latin typeface="+mn-ea"/>
                <a:sym typeface="+mn-ea"/>
              </a:rPr>
              <a:t>表头</a:t>
            </a:r>
            <a:r>
              <a:rPr lang="en-US" altLang="zh-CN" sz="2800" b="1" dirty="0">
                <a:solidFill>
                  <a:srgbClr val="006C54"/>
                </a:solidFill>
                <a:latin typeface="+mn-ea"/>
                <a:sym typeface="+mn-ea"/>
              </a:rPr>
              <a:t>2</a:t>
            </a:r>
            <a:r>
              <a:rPr lang="zh-CN" altLang="en-US" sz="2800" b="1" dirty="0">
                <a:solidFill>
                  <a:srgbClr val="006C54"/>
                </a:solidFill>
                <a:latin typeface="+mn-ea"/>
                <a:sym typeface="+mn-ea"/>
              </a:rPr>
              <a:t>）</a:t>
            </a:r>
          </a:p>
        </p:txBody>
      </p:sp>
      <p:sp>
        <p:nvSpPr>
          <p:cNvPr id="2" name="灯片编号占位符 1"/>
          <p:cNvSpPr>
            <a:spLocks noGrp="1"/>
          </p:cNvSpPr>
          <p:nvPr>
            <p:ph type="sldNum" sz="quarter" idx="4"/>
          </p:nvPr>
        </p:nvSpPr>
        <p:spPr>
          <a:xfrm>
            <a:off x="10690225" y="6348730"/>
            <a:ext cx="939165" cy="144780"/>
          </a:xfrm>
        </p:spPr>
        <p:txBody>
          <a:bodyPr/>
          <a:lstStyle/>
          <a:p>
            <a:r>
              <a:rPr lang="zh-CN" altLang="en-US"/>
              <a:t>第 </a:t>
            </a:r>
            <a:fld id="{75168D04-7926-484C-B90B-2D13ABC6EC67}" type="slidenum">
              <a:rPr lang="zh-CN" altLang="en-US" smtClean="0"/>
              <a:pPr/>
              <a:t>25</a:t>
            </a:fld>
            <a:r>
              <a:rPr lang="zh-CN" altLang="en-US"/>
              <a:t> 页</a:t>
            </a:r>
            <a:endParaRPr lang="zh-CN" altLang="en-US" dirty="0"/>
          </a:p>
        </p:txBody>
      </p:sp>
      <p:sp>
        <p:nvSpPr>
          <p:cNvPr id="4" name="文本占位符 3"/>
          <p:cNvSpPr>
            <a:spLocks noGrp="1"/>
          </p:cNvSpPr>
          <p:nvPr>
            <p:ph type="body" sz="quarter" idx="10"/>
          </p:nvPr>
        </p:nvSpPr>
        <p:spPr>
          <a:xfrm>
            <a:off x="1621790" y="655955"/>
            <a:ext cx="6372860" cy="332105"/>
          </a:xfrm>
        </p:spPr>
        <p:txBody>
          <a:bodyPr wrap="square"/>
          <a:lstStyle/>
          <a:p>
            <a:r>
              <a:rPr lang="en-US" altLang="zh-CN" sz="2400" dirty="0">
                <a:latin typeface="+mn-ea"/>
              </a:rPr>
              <a:t> </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0" y="-14605"/>
            <a:ext cx="12190730" cy="6887210"/>
            <a:chOff x="0" y="-23"/>
            <a:chExt cx="19198" cy="10846"/>
          </a:xfrm>
        </p:grpSpPr>
        <p:grpSp>
          <p:nvGrpSpPr>
            <p:cNvPr id="7" name="组合 6"/>
            <p:cNvGrpSpPr/>
            <p:nvPr/>
          </p:nvGrpSpPr>
          <p:grpSpPr>
            <a:xfrm>
              <a:off x="0" y="-23"/>
              <a:ext cx="19199" cy="10847"/>
              <a:chOff x="0" y="9057"/>
              <a:chExt cx="19199" cy="10847"/>
            </a:xfrm>
          </p:grpSpPr>
          <p:sp>
            <p:nvSpPr>
              <p:cNvPr id="19" name="矩形 18"/>
              <p:cNvSpPr/>
              <p:nvPr/>
            </p:nvSpPr>
            <p:spPr>
              <a:xfrm>
                <a:off x="0" y="9057"/>
                <a:ext cx="19199" cy="108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462" y="14230"/>
                <a:ext cx="16599" cy="4726"/>
              </a:xfrm>
              <a:prstGeom prst="rect">
                <a:avLst/>
              </a:prstGeom>
              <a:noFill/>
            </p:spPr>
            <p:txBody>
              <a:bodyPr wrap="square" rtlCol="0">
                <a:spAutoFit/>
              </a:bodyPr>
              <a:lstStyle/>
              <a:p>
                <a:pPr>
                  <a:lnSpc>
                    <a:spcPct val="150000"/>
                  </a:lnSpc>
                </a:pPr>
                <a:r>
                  <a:rPr lang="en-US" altLang="zh-CN" sz="1400" b="1" dirty="0">
                    <a:solidFill>
                      <a:schemeClr val="bg1"/>
                    </a:solidFill>
                    <a:latin typeface="+mn-ea"/>
                    <a:sym typeface="+mn-ea"/>
                  </a:rPr>
                  <a:t>R&amp;D</a:t>
                </a:r>
                <a:r>
                  <a:rPr lang="zh-CN" altLang="en-US" sz="1400" b="1" dirty="0">
                    <a:solidFill>
                      <a:schemeClr val="bg1"/>
                    </a:solidFill>
                    <a:latin typeface="+mn-ea"/>
                    <a:sym typeface="+mn-ea"/>
                  </a:rPr>
                  <a:t>活动</a:t>
                </a:r>
                <a:r>
                  <a:rPr lang="en-US" altLang="zh-CN" sz="1400" b="1" dirty="0">
                    <a:solidFill>
                      <a:schemeClr val="bg1"/>
                    </a:solidFill>
                    <a:latin typeface="+mn-ea"/>
                    <a:sym typeface="+mn-ea"/>
                  </a:rPr>
                  <a:t>人员：</a:t>
                </a:r>
                <a:r>
                  <a:rPr lang="en-US" altLang="zh-CN" sz="1400" dirty="0">
                    <a:solidFill>
                      <a:schemeClr val="bg1"/>
                    </a:solidFill>
                    <a:latin typeface="+mn-ea"/>
                    <a:sym typeface="+mn-ea"/>
                  </a:rPr>
                  <a:t>指本年度研究机构内直接从事研发活动，以及专门从事研发活动管理和为研发活动提供	直接服务工作时间占全部工作时间的10%及以上的人员。</a:t>
                </a:r>
                <a:endParaRPr lang="en-US" altLang="zh-CN" sz="1400" dirty="0">
                  <a:solidFill>
                    <a:schemeClr val="bg1"/>
                  </a:solidFill>
                  <a:latin typeface="+mn-ea"/>
                </a:endParaRPr>
              </a:p>
              <a:p>
                <a:pPr>
                  <a:lnSpc>
                    <a:spcPct val="150000"/>
                  </a:lnSpc>
                </a:pPr>
                <a:r>
                  <a:rPr lang="en-US" altLang="zh-CN" sz="1400" b="1" dirty="0">
                    <a:solidFill>
                      <a:schemeClr val="bg1"/>
                    </a:solidFill>
                    <a:latin typeface="+mn-ea"/>
                    <a:sym typeface="+mn-ea"/>
                  </a:rPr>
                  <a:t>博士毕业</a:t>
                </a:r>
                <a:r>
                  <a:rPr lang="zh-CN" altLang="en-US" sz="1400" b="1" dirty="0">
                    <a:solidFill>
                      <a:schemeClr val="bg1"/>
                    </a:solidFill>
                    <a:latin typeface="+mn-ea"/>
                    <a:sym typeface="+mn-ea"/>
                  </a:rPr>
                  <a:t>、硕士毕业</a:t>
                </a:r>
                <a:r>
                  <a:rPr lang="en-US" altLang="zh-CN" sz="1400" b="1" dirty="0">
                    <a:solidFill>
                      <a:schemeClr val="bg1"/>
                    </a:solidFill>
                    <a:latin typeface="+mn-ea"/>
                    <a:sym typeface="+mn-ea"/>
                  </a:rPr>
                  <a:t>：</a:t>
                </a:r>
                <a:r>
                  <a:rPr lang="en-US" altLang="zh-CN" sz="1400" dirty="0">
                    <a:solidFill>
                      <a:schemeClr val="bg1"/>
                    </a:solidFill>
                    <a:latin typeface="+mn-ea"/>
                    <a:sym typeface="+mn-ea"/>
                  </a:rPr>
                  <a:t>指机构R&amp;D人员中</a:t>
                </a:r>
                <a:r>
                  <a:rPr lang="zh-CN" altLang="en-US" sz="1400" dirty="0">
                    <a:solidFill>
                      <a:schemeClr val="bg1"/>
                    </a:solidFill>
                    <a:latin typeface="+mn-ea"/>
                    <a:sym typeface="+mn-ea"/>
                  </a:rPr>
                  <a:t>分别</a:t>
                </a:r>
                <a:r>
                  <a:rPr lang="en-US" altLang="zh-CN" sz="1400" dirty="0">
                    <a:solidFill>
                      <a:schemeClr val="bg1"/>
                    </a:solidFill>
                    <a:latin typeface="+mn-ea"/>
                    <a:sym typeface="+mn-ea"/>
                  </a:rPr>
                  <a:t>具有博士学历或博士学位</a:t>
                </a:r>
                <a:r>
                  <a:rPr lang="zh-CN" altLang="en-US" sz="1400" dirty="0">
                    <a:solidFill>
                      <a:schemeClr val="bg1"/>
                    </a:solidFill>
                    <a:latin typeface="+mn-ea"/>
                    <a:sym typeface="+mn-ea"/>
                  </a:rPr>
                  <a:t>、</a:t>
                </a:r>
                <a:r>
                  <a:rPr lang="en-US" altLang="zh-CN" sz="1400" dirty="0">
                    <a:solidFill>
                      <a:schemeClr val="bg1"/>
                    </a:solidFill>
                    <a:latin typeface="+mn-ea"/>
                    <a:sym typeface="+mn-ea"/>
                  </a:rPr>
                  <a:t>硕士学历或硕士学位的人员。</a:t>
                </a:r>
                <a:endParaRPr lang="en-US" altLang="zh-CN" sz="1400" dirty="0">
                  <a:solidFill>
                    <a:schemeClr val="bg1"/>
                  </a:solidFill>
                  <a:latin typeface="+mn-ea"/>
                </a:endParaRPr>
              </a:p>
              <a:p>
                <a:pPr>
                  <a:lnSpc>
                    <a:spcPct val="150000"/>
                  </a:lnSpc>
                </a:pPr>
                <a:r>
                  <a:rPr lang="en-US" altLang="zh-CN" sz="1400" b="1" dirty="0">
                    <a:solidFill>
                      <a:schemeClr val="bg1"/>
                    </a:solidFill>
                    <a:latin typeface="+mn-ea"/>
                    <a:sym typeface="+mn-ea"/>
                  </a:rPr>
                  <a:t>高级职称</a:t>
                </a:r>
                <a:r>
                  <a:rPr lang="zh-CN" altLang="en-US" sz="1400" b="1" dirty="0">
                    <a:solidFill>
                      <a:schemeClr val="bg1"/>
                    </a:solidFill>
                    <a:latin typeface="+mn-ea"/>
                    <a:sym typeface="+mn-ea"/>
                  </a:rPr>
                  <a:t>、</a:t>
                </a:r>
                <a:r>
                  <a:rPr lang="en-US" altLang="zh-CN" sz="1400" b="1" dirty="0">
                    <a:solidFill>
                      <a:schemeClr val="bg1"/>
                    </a:solidFill>
                    <a:latin typeface="+mn-ea"/>
                    <a:sym typeface="+mn-ea"/>
                  </a:rPr>
                  <a:t>中级职称</a:t>
                </a:r>
                <a:r>
                  <a:rPr lang="zh-CN" altLang="en-US" sz="1400" b="1" dirty="0">
                    <a:solidFill>
                      <a:schemeClr val="bg1"/>
                    </a:solidFill>
                    <a:latin typeface="+mn-ea"/>
                    <a:sym typeface="+mn-ea"/>
                  </a:rPr>
                  <a:t>、</a:t>
                </a:r>
                <a:r>
                  <a:rPr lang="en-US" altLang="zh-CN" sz="1400" b="1" dirty="0">
                    <a:solidFill>
                      <a:schemeClr val="bg1"/>
                    </a:solidFill>
                    <a:latin typeface="+mn-ea"/>
                    <a:sym typeface="+mn-ea"/>
                  </a:rPr>
                  <a:t>初级职称：</a:t>
                </a:r>
                <a:r>
                  <a:rPr lang="en-US" altLang="zh-CN" sz="1400" dirty="0">
                    <a:solidFill>
                      <a:schemeClr val="bg1"/>
                    </a:solidFill>
                    <a:latin typeface="+mn-ea"/>
                    <a:sym typeface="+mn-ea"/>
                  </a:rPr>
                  <a:t>指机构R&amp;D人员中</a:t>
                </a:r>
                <a:r>
                  <a:rPr lang="zh-CN" altLang="en-US" sz="1400" dirty="0">
                    <a:solidFill>
                      <a:schemeClr val="bg1"/>
                    </a:solidFill>
                    <a:latin typeface="+mn-ea"/>
                    <a:sym typeface="+mn-ea"/>
                  </a:rPr>
                  <a:t>分别</a:t>
                </a:r>
                <a:r>
                  <a:rPr lang="en-US" altLang="zh-CN" sz="1400" dirty="0">
                    <a:solidFill>
                      <a:schemeClr val="bg1"/>
                    </a:solidFill>
                    <a:latin typeface="+mn-ea"/>
                    <a:sym typeface="+mn-ea"/>
                  </a:rPr>
                  <a:t>具有高级职称</a:t>
                </a:r>
                <a:r>
                  <a:rPr lang="zh-CN" altLang="en-US" sz="1400" dirty="0">
                    <a:solidFill>
                      <a:schemeClr val="bg1"/>
                    </a:solidFill>
                    <a:latin typeface="+mn-ea"/>
                    <a:sym typeface="+mn-ea"/>
                  </a:rPr>
                  <a:t>、</a:t>
                </a:r>
                <a:r>
                  <a:rPr lang="en-US" altLang="zh-CN" sz="1400" dirty="0">
                    <a:solidFill>
                      <a:schemeClr val="bg1"/>
                    </a:solidFill>
                    <a:latin typeface="+mn-ea"/>
                    <a:sym typeface="+mn-ea"/>
                  </a:rPr>
                  <a:t>中级职称</a:t>
                </a:r>
                <a:r>
                  <a:rPr lang="zh-CN" altLang="en-US" sz="1400" dirty="0">
                    <a:solidFill>
                      <a:schemeClr val="bg1"/>
                    </a:solidFill>
                    <a:latin typeface="+mn-ea"/>
                    <a:sym typeface="+mn-ea"/>
                  </a:rPr>
                  <a:t>、</a:t>
                </a:r>
                <a:r>
                  <a:rPr lang="en-US" altLang="zh-CN" sz="1400" dirty="0">
                    <a:solidFill>
                      <a:schemeClr val="bg1"/>
                    </a:solidFill>
                    <a:latin typeface="+mn-ea"/>
                    <a:sym typeface="+mn-ea"/>
                  </a:rPr>
                  <a:t>初级职称的人员。</a:t>
                </a:r>
                <a:endParaRPr lang="en-US" altLang="zh-CN" sz="1400" dirty="0">
                  <a:solidFill>
                    <a:schemeClr val="bg1"/>
                  </a:solidFill>
                  <a:latin typeface="+mn-ea"/>
                </a:endParaRPr>
              </a:p>
              <a:p>
                <a:pPr>
                  <a:lnSpc>
                    <a:spcPct val="150000"/>
                  </a:lnSpc>
                </a:pPr>
                <a:r>
                  <a:rPr lang="en-US" altLang="zh-CN" sz="1400" b="1" dirty="0">
                    <a:solidFill>
                      <a:schemeClr val="bg1"/>
                    </a:solidFill>
                    <a:latin typeface="+mn-ea"/>
                    <a:sym typeface="+mn-ea"/>
                  </a:rPr>
                  <a:t>培养研究生人数：</a:t>
                </a:r>
                <a:r>
                  <a:rPr lang="en-US" altLang="zh-CN" sz="1400" dirty="0">
                    <a:solidFill>
                      <a:schemeClr val="bg1"/>
                    </a:solidFill>
                    <a:latin typeface="+mn-ea"/>
                    <a:sym typeface="+mn-ea"/>
                  </a:rPr>
                  <a:t>指研究机构在报告期内培养并授予了博士、硕士学位的研究生人数。</a:t>
                </a:r>
                <a:endParaRPr lang="en-US" altLang="zh-CN" sz="1400" dirty="0">
                  <a:solidFill>
                    <a:schemeClr val="bg1"/>
                  </a:solidFill>
                  <a:latin typeface="+mn-ea"/>
                </a:endParaRPr>
              </a:p>
              <a:p>
                <a:pPr>
                  <a:lnSpc>
                    <a:spcPct val="150000"/>
                  </a:lnSpc>
                </a:pPr>
                <a:r>
                  <a:rPr lang="en-US" altLang="zh-CN" sz="1400" b="1" dirty="0">
                    <a:solidFill>
                      <a:schemeClr val="bg1"/>
                    </a:solidFill>
                    <a:latin typeface="+mn-ea"/>
                    <a:sym typeface="+mn-ea"/>
                  </a:rPr>
                  <a:t>R&amp;D经费支出：</a:t>
                </a:r>
                <a:r>
                  <a:rPr lang="en-US" altLang="zh-CN" sz="1400" dirty="0">
                    <a:solidFill>
                      <a:schemeClr val="bg1"/>
                    </a:solidFill>
                    <a:latin typeface="+mn-ea"/>
                    <a:sym typeface="+mn-ea"/>
                  </a:rPr>
                  <a:t>指本年度研究机构用于内部开展研发活动实际支出的费用。</a:t>
                </a:r>
                <a:endParaRPr lang="en-US" altLang="zh-CN" sz="1400" dirty="0">
                  <a:solidFill>
                    <a:schemeClr val="bg1"/>
                  </a:solidFill>
                  <a:latin typeface="+mn-ea"/>
                </a:endParaRPr>
              </a:p>
              <a:p>
                <a:pPr>
                  <a:lnSpc>
                    <a:spcPct val="150000"/>
                  </a:lnSpc>
                </a:pPr>
                <a:r>
                  <a:rPr lang="en-US" altLang="zh-CN" sz="1400" b="1" dirty="0">
                    <a:solidFill>
                      <a:schemeClr val="bg1"/>
                    </a:solidFill>
                    <a:latin typeface="+mn-ea"/>
                    <a:sym typeface="+mn-ea"/>
                  </a:rPr>
                  <a:t>仪器设备原价：</a:t>
                </a:r>
                <a:r>
                  <a:rPr lang="en-US" altLang="zh-CN" sz="1400" dirty="0">
                    <a:solidFill>
                      <a:schemeClr val="bg1"/>
                    </a:solidFill>
                    <a:latin typeface="+mn-ea"/>
                    <a:sym typeface="+mn-ea"/>
                  </a:rPr>
                  <a:t>指机构期末固定资产中仪器和设备的账面原价（不包括长期闲置不用的仪器和设备）</a:t>
                </a:r>
                <a:r>
                  <a:rPr lang="zh-CN" altLang="en-US" sz="1400" dirty="0" smtClean="0">
                    <a:solidFill>
                      <a:schemeClr val="bg1"/>
                    </a:solidFill>
                    <a:latin typeface="+mn-ea"/>
                    <a:sym typeface="+mn-ea"/>
                  </a:rPr>
                  <a:t>。校批三无基地可以为</a:t>
                </a:r>
                <a:r>
                  <a:rPr lang="en-US" altLang="zh-CN" sz="1400" dirty="0" smtClean="0">
                    <a:solidFill>
                      <a:schemeClr val="bg1"/>
                    </a:solidFill>
                    <a:latin typeface="+mn-ea"/>
                    <a:sym typeface="+mn-ea"/>
                  </a:rPr>
                  <a:t>0.</a:t>
                </a:r>
                <a:r>
                  <a:rPr lang="zh-CN" altLang="en-US" sz="1400" dirty="0" smtClean="0">
                    <a:solidFill>
                      <a:schemeClr val="bg1"/>
                    </a:solidFill>
                    <a:latin typeface="+mn-ea"/>
                    <a:sym typeface="+mn-ea"/>
                  </a:rPr>
                  <a:t>省级以上基地应该有数据。</a:t>
                </a:r>
                <a:endParaRPr lang="en-US" altLang="zh-CN" sz="1400" dirty="0">
                  <a:solidFill>
                    <a:schemeClr val="bg1"/>
                  </a:solidFill>
                  <a:latin typeface="+mn-ea"/>
                </a:endParaRPr>
              </a:p>
              <a:p>
                <a:pPr>
                  <a:lnSpc>
                    <a:spcPct val="150000"/>
                  </a:lnSpc>
                </a:pPr>
                <a:r>
                  <a:rPr lang="en-US" altLang="zh-CN" sz="1400" b="1" dirty="0">
                    <a:solidFill>
                      <a:schemeClr val="bg1"/>
                    </a:solidFill>
                    <a:latin typeface="+mn-ea"/>
                    <a:sym typeface="+mn-ea"/>
                  </a:rPr>
                  <a:t>其中：进口：</a:t>
                </a:r>
                <a:r>
                  <a:rPr lang="en-US" altLang="zh-CN" sz="1400" dirty="0">
                    <a:solidFill>
                      <a:schemeClr val="bg1"/>
                    </a:solidFill>
                    <a:latin typeface="+mn-ea"/>
                    <a:sym typeface="+mn-ea"/>
                  </a:rPr>
                  <a:t>指机构期末固定资产中从国外购入的仪器和设备的账面原价（不包括长期闲置不用的仪器	和设备）。</a:t>
                </a:r>
                <a:endParaRPr lang="en-US" altLang="zh-CN" sz="1400" kern="0" dirty="0">
                  <a:solidFill>
                    <a:schemeClr val="bg1"/>
                  </a:solidFill>
                  <a:latin typeface="+mn-ea"/>
                  <a:ea typeface="微软雅黑" panose="020B0503020204020204" pitchFamily="34" charset="-122"/>
                  <a:sym typeface="+mn-ea"/>
                </a:endParaRPr>
              </a:p>
            </p:txBody>
          </p:sp>
          <p:sp>
            <p:nvSpPr>
              <p:cNvPr id="20" name="文本框 19"/>
              <p:cNvSpPr txBox="1"/>
              <p:nvPr/>
            </p:nvSpPr>
            <p:spPr>
              <a:xfrm>
                <a:off x="1498" y="13410"/>
                <a:ext cx="1888" cy="580"/>
              </a:xfrm>
              <a:prstGeom prst="rect">
                <a:avLst/>
              </a:prstGeom>
              <a:noFill/>
            </p:spPr>
            <p:txBody>
              <a:bodyPr wrap="none" rtlCol="0">
                <a:spAutoFit/>
              </a:bodyPr>
              <a:lstStyle/>
              <a:p>
                <a:pPr algn="ctr" latinLnBrk="0">
                  <a:lnSpc>
                    <a:spcPct val="90000"/>
                  </a:lnSpc>
                  <a:buClr>
                    <a:prstClr val="white"/>
                  </a:buClr>
                  <a:defRPr/>
                </a:pP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统计数据</a:t>
                </a:r>
              </a:p>
            </p:txBody>
          </p:sp>
        </p:grpSp>
        <p:pic>
          <p:nvPicPr>
            <p:cNvPr id="5" name="图片 4"/>
            <p:cNvPicPr>
              <a:picLocks noChangeAspect="1"/>
            </p:cNvPicPr>
            <p:nvPr/>
          </p:nvPicPr>
          <p:blipFill>
            <a:blip r:embed="rId2" cstate="print"/>
            <a:stretch>
              <a:fillRect/>
            </a:stretch>
          </p:blipFill>
          <p:spPr>
            <a:xfrm>
              <a:off x="1618" y="1033"/>
              <a:ext cx="15015" cy="2835"/>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26</a:t>
            </a:fld>
            <a:r>
              <a:rPr lang="zh-CN" altLang="en-US"/>
              <a:t> 页</a:t>
            </a:r>
            <a:endParaRPr lang="zh-CN" altLang="en-US" dirty="0"/>
          </a:p>
        </p:txBody>
      </p:sp>
      <p:sp>
        <p:nvSpPr>
          <p:cNvPr id="4" name="文本占位符 3"/>
          <p:cNvSpPr>
            <a:spLocks noGrp="1"/>
          </p:cNvSpPr>
          <p:nvPr>
            <p:ph type="body" sz="quarter" idx="10"/>
          </p:nvPr>
        </p:nvSpPr>
        <p:spPr>
          <a:xfrm>
            <a:off x="1621790" y="655955"/>
            <a:ext cx="4802505" cy="332105"/>
          </a:xfrm>
        </p:spPr>
        <p:txBody>
          <a:bodyPr wrap="square"/>
          <a:lstStyle/>
          <a:p>
            <a:r>
              <a:rPr lang="zh-CN" altLang="en-US" sz="2400" dirty="0">
                <a:latin typeface="+mn-ea"/>
              </a:rPr>
              <a:t>统计</a:t>
            </a:r>
            <a:r>
              <a:rPr lang="en-US" altLang="zh-CN" sz="2400" dirty="0">
                <a:latin typeface="+mn-ea"/>
              </a:rPr>
              <a:t>4</a:t>
            </a:r>
            <a:r>
              <a:rPr lang="zh-CN" altLang="en-US" sz="2400" dirty="0">
                <a:latin typeface="+mn-ea"/>
              </a:rPr>
              <a:t>表（</a:t>
            </a:r>
            <a:r>
              <a:rPr lang="en-US" altLang="zh-CN" sz="2400" dirty="0">
                <a:latin typeface="+mn-ea"/>
              </a:rPr>
              <a:t>2</a:t>
            </a:r>
            <a:r>
              <a:rPr lang="zh-CN" altLang="en-US" sz="2400" dirty="0">
                <a:latin typeface="+mn-ea"/>
              </a:rPr>
              <a:t>）：数据来源</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18160" y="1951355"/>
            <a:ext cx="2065020" cy="2954655"/>
          </a:xfrm>
          <a:prstGeom prst="rect">
            <a:avLst/>
          </a:prstGeom>
        </p:spPr>
        <p:txBody>
          <a:bodyPr wrap="square" lIns="0" tIns="0" rIns="0" bIns="0">
            <a:spAutoFit/>
          </a:bodyPr>
          <a:lstStyle/>
          <a:p>
            <a:pPr>
              <a:lnSpc>
                <a:spcPct val="150000"/>
              </a:lnSpc>
            </a:pPr>
            <a:r>
              <a:rPr lang="en-US" altLang="zh-CN" sz="1600" dirty="0">
                <a:solidFill>
                  <a:schemeClr val="tx1">
                    <a:lumMod val="75000"/>
                    <a:lumOff val="25000"/>
                  </a:schemeClr>
                </a:solidFill>
                <a:latin typeface="+mn-ea"/>
              </a:rPr>
              <a:t>1</a:t>
            </a:r>
            <a:r>
              <a:rPr lang="zh-CN" altLang="en-US" sz="1600" dirty="0">
                <a:solidFill>
                  <a:schemeClr val="tx1">
                    <a:lumMod val="75000"/>
                    <a:lumOff val="25000"/>
                  </a:schemeClr>
                </a:solidFill>
                <a:latin typeface="+mn-ea"/>
              </a:rPr>
              <a:t>、人文社科统计</a:t>
            </a:r>
            <a:r>
              <a:rPr lang="en-US" altLang="zh-CN" sz="1600" dirty="0">
                <a:solidFill>
                  <a:schemeClr val="tx1">
                    <a:lumMod val="75000"/>
                    <a:lumOff val="25000"/>
                  </a:schemeClr>
                </a:solidFill>
                <a:latin typeface="+mn-ea"/>
              </a:rPr>
              <a:t>4</a:t>
            </a:r>
            <a:r>
              <a:rPr lang="zh-CN" altLang="en-US" sz="1600" dirty="0">
                <a:solidFill>
                  <a:schemeClr val="tx1">
                    <a:lumMod val="75000"/>
                    <a:lumOff val="25000"/>
                  </a:schemeClr>
                </a:solidFill>
                <a:latin typeface="+mn-ea"/>
              </a:rPr>
              <a:t>表数据来源于统计系统的研究机构模块，统计字段和统计数据分别与机构信息中</a:t>
            </a:r>
            <a:r>
              <a:rPr lang="zh-CN" altLang="en-US" sz="1600" dirty="0" smtClean="0">
                <a:solidFill>
                  <a:schemeClr val="tx1">
                    <a:lumMod val="75000"/>
                    <a:lumOff val="25000"/>
                  </a:schemeClr>
                </a:solidFill>
                <a:latin typeface="+mn-ea"/>
              </a:rPr>
              <a:t>的相</a:t>
            </a:r>
            <a:r>
              <a:rPr lang="zh-CN" altLang="en-US" sz="1600" dirty="0">
                <a:solidFill>
                  <a:schemeClr val="tx1">
                    <a:lumMod val="75000"/>
                    <a:lumOff val="25000"/>
                  </a:schemeClr>
                </a:solidFill>
                <a:latin typeface="+mn-ea"/>
              </a:rPr>
              <a:t>应字段和科研管理里的统计数据一一对应；具体对应字段见下图：</a:t>
            </a:r>
          </a:p>
        </p:txBody>
      </p:sp>
      <p:pic>
        <p:nvPicPr>
          <p:cNvPr id="8" name="图片 7"/>
          <p:cNvPicPr>
            <a:picLocks noChangeAspect="1"/>
          </p:cNvPicPr>
          <p:nvPr/>
        </p:nvPicPr>
        <p:blipFill>
          <a:blip r:embed="rId2" cstate="print"/>
          <a:stretch>
            <a:fillRect/>
          </a:stretch>
        </p:blipFill>
        <p:spPr>
          <a:xfrm>
            <a:off x="2980055" y="2319020"/>
            <a:ext cx="8210550" cy="2095500"/>
          </a:xfrm>
          <a:prstGeom prst="rect">
            <a:avLst/>
          </a:prstGeom>
        </p:spPr>
      </p:pic>
      <p:pic>
        <p:nvPicPr>
          <p:cNvPr id="6" name="图片 5"/>
          <p:cNvPicPr>
            <a:picLocks noChangeAspect="1"/>
          </p:cNvPicPr>
          <p:nvPr/>
        </p:nvPicPr>
        <p:blipFill>
          <a:blip r:embed="rId3" cstate="print"/>
          <a:stretch>
            <a:fillRect/>
          </a:stretch>
        </p:blipFill>
        <p:spPr>
          <a:xfrm>
            <a:off x="2776855" y="1916430"/>
            <a:ext cx="9458325" cy="41338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635" y="1966595"/>
            <a:ext cx="12191365" cy="4788535"/>
            <a:chOff x="1" y="3097"/>
            <a:chExt cx="19199" cy="7541"/>
          </a:xfrm>
        </p:grpSpPr>
        <p:sp>
          <p:nvSpPr>
            <p:cNvPr id="6" name="矩形 5"/>
            <p:cNvSpPr/>
            <p:nvPr/>
          </p:nvSpPr>
          <p:spPr>
            <a:xfrm>
              <a:off x="1" y="3097"/>
              <a:ext cx="19199" cy="66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384" y="3707"/>
              <a:ext cx="15122" cy="6931"/>
            </a:xfrm>
            <a:prstGeom prst="rect">
              <a:avLst/>
            </a:prstGeom>
            <a:noFill/>
          </p:spPr>
          <p:txBody>
            <a:bodyPr wrap="square" rtlCol="0">
              <a:spAutoFit/>
            </a:bodyPr>
            <a:lstStyle/>
            <a:p>
              <a:pPr>
                <a:lnSpc>
                  <a:spcPct val="200000"/>
                </a:lnSpc>
              </a:pPr>
              <a:r>
                <a:rPr lang="zh-CN" altLang="en-US" sz="1400" dirty="0" smtClean="0">
                  <a:solidFill>
                    <a:schemeClr val="bg1"/>
                  </a:solidFill>
                  <a:latin typeface="+mn-ea"/>
                  <a:sym typeface="+mn-ea"/>
                </a:rPr>
                <a:t>1</a:t>
              </a:r>
              <a:r>
                <a:rPr lang="en-US" altLang="zh-CN" sz="1400" dirty="0" smtClean="0">
                  <a:solidFill>
                    <a:schemeClr val="bg1"/>
                  </a:solidFill>
                  <a:latin typeface="+mn-ea"/>
                  <a:sym typeface="+mn-ea"/>
                </a:rPr>
                <a:t>.</a:t>
              </a:r>
              <a:r>
                <a:rPr lang="zh-CN" altLang="en-US" sz="1400" dirty="0" smtClean="0">
                  <a:solidFill>
                    <a:schemeClr val="bg1"/>
                  </a:solidFill>
                  <a:latin typeface="+mn-ea"/>
                  <a:sym typeface="+mn-ea"/>
                </a:rPr>
                <a:t> </a:t>
              </a:r>
              <a:r>
                <a:rPr lang="zh-CN" altLang="en-US" sz="1400" dirty="0">
                  <a:solidFill>
                    <a:schemeClr val="bg1"/>
                  </a:solidFill>
                  <a:latin typeface="+mn-ea"/>
                  <a:sym typeface="+mn-ea"/>
                </a:rPr>
                <a:t>机构名称一栏不得包含学校名称。</a:t>
              </a:r>
              <a:endParaRPr lang="zh-CN" altLang="en-US" sz="1400" dirty="0">
                <a:solidFill>
                  <a:schemeClr val="bg1"/>
                </a:solidFill>
                <a:latin typeface="+mn-ea"/>
              </a:endParaRPr>
            </a:p>
            <a:p>
              <a:pPr>
                <a:lnSpc>
                  <a:spcPct val="200000"/>
                </a:lnSpc>
              </a:pPr>
              <a:r>
                <a:rPr lang="zh-CN" altLang="en-US" sz="1400" dirty="0" smtClean="0">
                  <a:solidFill>
                    <a:schemeClr val="bg1"/>
                  </a:solidFill>
                  <a:latin typeface="+mn-ea"/>
                  <a:sym typeface="+mn-ea"/>
                </a:rPr>
                <a:t>2</a:t>
              </a:r>
              <a:r>
                <a:rPr lang="en-US" altLang="zh-CN" sz="1400" dirty="0" smtClean="0">
                  <a:solidFill>
                    <a:schemeClr val="bg1"/>
                  </a:solidFill>
                  <a:latin typeface="+mn-ea"/>
                  <a:sym typeface="+mn-ea"/>
                </a:rPr>
                <a:t>.</a:t>
              </a:r>
              <a:r>
                <a:rPr lang="zh-CN" altLang="en-US" sz="1400" dirty="0" smtClean="0">
                  <a:solidFill>
                    <a:schemeClr val="bg1"/>
                  </a:solidFill>
                  <a:latin typeface="+mn-ea"/>
                  <a:sym typeface="+mn-ea"/>
                </a:rPr>
                <a:t> </a:t>
              </a:r>
              <a:r>
                <a:rPr lang="zh-CN" altLang="en-US" sz="1400" dirty="0">
                  <a:solidFill>
                    <a:schemeClr val="bg1"/>
                  </a:solidFill>
                  <a:latin typeface="+mn-ea"/>
                  <a:sym typeface="+mn-ea"/>
                </a:rPr>
                <a:t>机构的"组成方式"：代码为：00.校内独立设置，01.校内跨部门设置，02.与校外合办。“研究中心”</a:t>
              </a:r>
              <a:r>
                <a:rPr lang="en-US" altLang="zh-CN" sz="1400" dirty="0">
                  <a:solidFill>
                    <a:schemeClr val="bg1"/>
                  </a:solidFill>
                  <a:latin typeface="+mn-ea"/>
                  <a:sym typeface="+mn-ea"/>
                </a:rPr>
                <a:t>	</a:t>
              </a:r>
              <a:r>
                <a:rPr lang="zh-CN" altLang="en-US" sz="1400" dirty="0">
                  <a:solidFill>
                    <a:schemeClr val="bg1"/>
                  </a:solidFill>
                  <a:latin typeface="+mn-ea"/>
                  <a:sym typeface="+mn-ea"/>
                </a:rPr>
                <a:t>按研究所填报。应审查其与机构名称是否一致。若不一致, 应改正</a:t>
              </a:r>
              <a:r>
                <a:rPr lang="zh-CN" altLang="en-US" sz="1400" dirty="0" smtClean="0">
                  <a:solidFill>
                    <a:schemeClr val="bg1"/>
                  </a:solidFill>
                  <a:latin typeface="+mn-ea"/>
                  <a:sym typeface="+mn-ea"/>
                </a:rPr>
                <a:t>。</a:t>
              </a:r>
              <a:endParaRPr lang="en-US" altLang="zh-CN" sz="1400" dirty="0" smtClean="0">
                <a:solidFill>
                  <a:schemeClr val="bg1"/>
                </a:solidFill>
                <a:latin typeface="+mn-ea"/>
                <a:sym typeface="+mn-ea"/>
              </a:endParaRPr>
            </a:p>
            <a:p>
              <a:pPr>
                <a:lnSpc>
                  <a:spcPct val="200000"/>
                </a:lnSpc>
              </a:pPr>
              <a:r>
                <a:rPr lang="en-US" altLang="zh-CN" sz="1400" dirty="0" smtClean="0">
                  <a:solidFill>
                    <a:schemeClr val="bg1"/>
                  </a:solidFill>
                  <a:latin typeface="+mn-ea"/>
                  <a:sym typeface="+mn-ea"/>
                </a:rPr>
                <a:t>3.”</a:t>
              </a:r>
              <a:r>
                <a:rPr lang="zh-CN" altLang="en-US" sz="1400" dirty="0" smtClean="0">
                  <a:solidFill>
                    <a:schemeClr val="bg1"/>
                  </a:solidFill>
                  <a:latin typeface="+mn-ea"/>
                  <a:sym typeface="+mn-ea"/>
                </a:rPr>
                <a:t>机构类型”可为多种。与各省的档案要一致，每年按照各省更新的省级机构名单会更新系统的数据字典。</a:t>
              </a:r>
              <a:endParaRPr lang="zh-CN" altLang="en-US" sz="1400" dirty="0">
                <a:solidFill>
                  <a:schemeClr val="bg1"/>
                </a:solidFill>
                <a:latin typeface="+mn-ea"/>
              </a:endParaRPr>
            </a:p>
            <a:p>
              <a:pPr>
                <a:lnSpc>
                  <a:spcPct val="200000"/>
                </a:lnSpc>
              </a:pPr>
              <a:r>
                <a:rPr lang="en-US" altLang="zh-CN" sz="1400" dirty="0" smtClean="0">
                  <a:solidFill>
                    <a:schemeClr val="bg1"/>
                  </a:solidFill>
                  <a:latin typeface="+mn-ea"/>
                  <a:sym typeface="+mn-ea"/>
                </a:rPr>
                <a:t>4.</a:t>
              </a:r>
              <a:r>
                <a:rPr lang="zh-CN" altLang="en-US" sz="1400" dirty="0" smtClean="0">
                  <a:solidFill>
                    <a:schemeClr val="bg1"/>
                  </a:solidFill>
                  <a:latin typeface="+mn-ea"/>
                  <a:sym typeface="+mn-ea"/>
                </a:rPr>
                <a:t> </a:t>
              </a:r>
              <a:r>
                <a:rPr lang="zh-CN" altLang="en-US" sz="1400" dirty="0">
                  <a:solidFill>
                    <a:schemeClr val="bg1"/>
                  </a:solidFill>
                  <a:latin typeface="+mn-ea"/>
                  <a:sym typeface="+mn-ea"/>
                </a:rPr>
                <a:t>机构的“学科分类”错填或明显不符的问题相当突出，须认真填报、严格审核。</a:t>
              </a:r>
              <a:endParaRPr lang="zh-CN" altLang="en-US" sz="1400" dirty="0">
                <a:solidFill>
                  <a:schemeClr val="bg1"/>
                </a:solidFill>
                <a:latin typeface="+mn-ea"/>
              </a:endParaRPr>
            </a:p>
            <a:p>
              <a:pPr>
                <a:lnSpc>
                  <a:spcPct val="200000"/>
                </a:lnSpc>
              </a:pPr>
              <a:r>
                <a:rPr lang="en-US" altLang="zh-CN" sz="1400" dirty="0" smtClean="0">
                  <a:solidFill>
                    <a:schemeClr val="bg1"/>
                  </a:solidFill>
                  <a:latin typeface="+mn-ea"/>
                  <a:sym typeface="+mn-ea"/>
                </a:rPr>
                <a:t>5.</a:t>
              </a:r>
              <a:r>
                <a:rPr lang="zh-CN" altLang="en-US" sz="1400" dirty="0" smtClean="0">
                  <a:solidFill>
                    <a:schemeClr val="bg1"/>
                  </a:solidFill>
                  <a:latin typeface="+mn-ea"/>
                  <a:sym typeface="+mn-ea"/>
                </a:rPr>
                <a:t> “R&amp;D</a:t>
              </a:r>
              <a:r>
                <a:rPr lang="zh-CN" altLang="en-US" sz="1400" dirty="0">
                  <a:solidFill>
                    <a:schemeClr val="bg1"/>
                  </a:solidFill>
                  <a:latin typeface="+mn-ea"/>
                  <a:sym typeface="+mn-ea"/>
                </a:rPr>
                <a:t>活动人</a:t>
              </a:r>
              <a:r>
                <a:rPr lang="zh-CN" altLang="en-US" sz="1400" dirty="0" smtClean="0">
                  <a:solidFill>
                    <a:schemeClr val="bg1"/>
                  </a:solidFill>
                  <a:latin typeface="+mn-ea"/>
                  <a:sym typeface="+mn-ea"/>
                </a:rPr>
                <a:t>员”：</a:t>
              </a:r>
              <a:r>
                <a:rPr lang="zh-CN" altLang="en-US" sz="1400" dirty="0">
                  <a:solidFill>
                    <a:schemeClr val="bg1"/>
                  </a:solidFill>
                  <a:latin typeface="+mn-ea"/>
                  <a:sym typeface="+mn-ea"/>
                </a:rPr>
                <a:t>指本年度研究机构内直接从事研发活动，以及专门从事研发活动管理和为研发活动</a:t>
              </a:r>
              <a:r>
                <a:rPr lang="en-US" altLang="zh-CN" sz="1400" dirty="0">
                  <a:solidFill>
                    <a:schemeClr val="bg1"/>
                  </a:solidFill>
                  <a:latin typeface="+mn-ea"/>
                  <a:sym typeface="+mn-ea"/>
                </a:rPr>
                <a:t>	</a:t>
              </a:r>
              <a:r>
                <a:rPr lang="zh-CN" altLang="en-US" sz="1400" dirty="0">
                  <a:solidFill>
                    <a:schemeClr val="bg1"/>
                  </a:solidFill>
                  <a:latin typeface="+mn-ea"/>
                  <a:sym typeface="+mn-ea"/>
                </a:rPr>
                <a:t>提供直接服务工作时间占全部工作时间的10%及以上的人员</a:t>
              </a:r>
              <a:r>
                <a:rPr lang="zh-CN" altLang="en-US" sz="1400" dirty="0" smtClean="0">
                  <a:solidFill>
                    <a:schemeClr val="bg1"/>
                  </a:solidFill>
                  <a:latin typeface="+mn-ea"/>
                  <a:sym typeface="+mn-ea"/>
                </a:rPr>
                <a:t>。注意人员职称要填准确。</a:t>
              </a:r>
              <a:endParaRPr lang="zh-CN" altLang="en-US" sz="1400" dirty="0">
                <a:solidFill>
                  <a:schemeClr val="bg1"/>
                </a:solidFill>
                <a:latin typeface="+mn-ea"/>
              </a:endParaRPr>
            </a:p>
            <a:p>
              <a:pPr>
                <a:lnSpc>
                  <a:spcPct val="200000"/>
                </a:lnSpc>
              </a:pPr>
              <a:r>
                <a:rPr lang="en-US" altLang="zh-CN" sz="1400" dirty="0" smtClean="0">
                  <a:solidFill>
                    <a:schemeClr val="bg1"/>
                  </a:solidFill>
                  <a:latin typeface="+mn-ea"/>
                  <a:sym typeface="+mn-ea"/>
                </a:rPr>
                <a:t>6.</a:t>
              </a:r>
              <a:r>
                <a:rPr lang="zh-CN" altLang="en-US" sz="1400" dirty="0" smtClean="0">
                  <a:solidFill>
                    <a:schemeClr val="bg1"/>
                  </a:solidFill>
                  <a:latin typeface="+mn-ea"/>
                  <a:sym typeface="+mn-ea"/>
                </a:rPr>
                <a:t>R&amp;D</a:t>
              </a:r>
              <a:r>
                <a:rPr lang="zh-CN" altLang="en-US" sz="1400" dirty="0">
                  <a:solidFill>
                    <a:schemeClr val="bg1"/>
                  </a:solidFill>
                  <a:latin typeface="+mn-ea"/>
                  <a:sym typeface="+mn-ea"/>
                </a:rPr>
                <a:t>经费支出应小于3表的当年R&amp;D经费支出合计。</a:t>
              </a:r>
              <a:endParaRPr lang="zh-CN" altLang="en-US" sz="1400" dirty="0">
                <a:solidFill>
                  <a:schemeClr val="bg1"/>
                </a:solidFill>
                <a:latin typeface="+mn-ea"/>
              </a:endParaRPr>
            </a:p>
            <a:p>
              <a:pPr>
                <a:lnSpc>
                  <a:spcPct val="200000"/>
                </a:lnSpc>
              </a:pPr>
              <a:r>
                <a:rPr lang="en-US" altLang="zh-CN" sz="1400" dirty="0" smtClean="0">
                  <a:solidFill>
                    <a:schemeClr val="bg1"/>
                  </a:solidFill>
                  <a:latin typeface="+mn-ea"/>
                  <a:sym typeface="+mn-ea"/>
                </a:rPr>
                <a:t>7.</a:t>
              </a:r>
              <a:r>
                <a:rPr lang="zh-CN" altLang="en-US" sz="1400" dirty="0" smtClean="0">
                  <a:solidFill>
                    <a:schemeClr val="bg1"/>
                  </a:solidFill>
                  <a:latin typeface="+mn-ea"/>
                  <a:sym typeface="+mn-ea"/>
                </a:rPr>
                <a:t>当</a:t>
              </a:r>
              <a:r>
                <a:rPr lang="zh-CN" altLang="en-US" sz="1400" dirty="0">
                  <a:solidFill>
                    <a:schemeClr val="bg1"/>
                  </a:solidFill>
                  <a:latin typeface="+mn-ea"/>
                  <a:sym typeface="+mn-ea"/>
                </a:rPr>
                <a:t>年内既没有R&amp;D经费投入也没有R&amp;D人员活动的机构，系统自动不予统计</a:t>
              </a:r>
              <a:r>
                <a:rPr lang="zh-CN" altLang="en-US" sz="1400" dirty="0" smtClean="0">
                  <a:solidFill>
                    <a:schemeClr val="bg1"/>
                  </a:solidFill>
                  <a:latin typeface="+mn-ea"/>
                  <a:sym typeface="+mn-ea"/>
                </a:rPr>
                <a:t>。</a:t>
              </a:r>
              <a:endParaRPr lang="en-US" altLang="zh-CN" sz="1400" dirty="0" smtClean="0">
                <a:solidFill>
                  <a:schemeClr val="bg1"/>
                </a:solidFill>
                <a:latin typeface="+mn-ea"/>
                <a:sym typeface="+mn-ea"/>
              </a:endParaRPr>
            </a:p>
            <a:p>
              <a:pPr>
                <a:lnSpc>
                  <a:spcPct val="200000"/>
                </a:lnSpc>
              </a:pPr>
              <a:r>
                <a:rPr lang="en-US" altLang="zh-CN" sz="1400" b="1" dirty="0" smtClean="0">
                  <a:solidFill>
                    <a:schemeClr val="bg1"/>
                  </a:solidFill>
                  <a:latin typeface="+mn-ea"/>
                  <a:sym typeface="+mn-ea"/>
                </a:rPr>
                <a:t>8</a:t>
              </a:r>
              <a:endParaRPr lang="zh-CN" altLang="en-US" sz="1400" b="1" dirty="0">
                <a:solidFill>
                  <a:schemeClr val="bg1"/>
                </a:solidFill>
                <a:latin typeface="+mn-ea"/>
                <a:sym typeface="+mn-ea"/>
              </a:endParaRPr>
            </a:p>
          </p:txBody>
        </p:sp>
        <p:pic>
          <p:nvPicPr>
            <p:cNvPr id="9" name="图片 8" descr="问题"/>
            <p:cNvPicPr>
              <a:picLocks noChangeAspect="1"/>
            </p:cNvPicPr>
            <p:nvPr/>
          </p:nvPicPr>
          <p:blipFill>
            <a:blip r:embed="rId2" cstate="print"/>
            <a:stretch>
              <a:fillRect/>
            </a:stretch>
          </p:blipFill>
          <p:spPr>
            <a:xfrm>
              <a:off x="1438" y="3867"/>
              <a:ext cx="1116" cy="1272"/>
            </a:xfrm>
            <a:prstGeom prst="rect">
              <a:avLst/>
            </a:prstGeom>
          </p:spPr>
        </p:pic>
      </p:grpSp>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27</a:t>
            </a:fld>
            <a:r>
              <a:rPr lang="zh-CN" altLang="en-US"/>
              <a:t> 页</a:t>
            </a:r>
            <a:endParaRPr lang="zh-CN" altLang="en-US" dirty="0"/>
          </a:p>
        </p:txBody>
      </p:sp>
      <p:sp>
        <p:nvSpPr>
          <p:cNvPr id="4" name="文本占位符 3"/>
          <p:cNvSpPr>
            <a:spLocks noGrp="1"/>
          </p:cNvSpPr>
          <p:nvPr>
            <p:ph type="body" sz="quarter" idx="10"/>
          </p:nvPr>
        </p:nvSpPr>
        <p:spPr>
          <a:xfrm>
            <a:off x="1621790" y="655955"/>
            <a:ext cx="6373495" cy="332105"/>
          </a:xfrm>
        </p:spPr>
        <p:txBody>
          <a:bodyPr wrap="square"/>
          <a:lstStyle/>
          <a:p>
            <a:r>
              <a:rPr lang="zh-CN" altLang="en-US" sz="2400" dirty="0">
                <a:latin typeface="+mn-ea"/>
              </a:rPr>
              <a:t>统计</a:t>
            </a:r>
            <a:r>
              <a:rPr lang="en-US" altLang="zh-CN" sz="2400" dirty="0">
                <a:latin typeface="+mn-ea"/>
              </a:rPr>
              <a:t>4</a:t>
            </a:r>
            <a:r>
              <a:rPr lang="zh-CN" altLang="en-US" sz="2400" dirty="0">
                <a:latin typeface="+mn-ea"/>
              </a:rPr>
              <a:t>表</a:t>
            </a:r>
            <a:r>
              <a:rPr sz="2400">
                <a:latin typeface="+mn-ea"/>
                <a:sym typeface="+mn-ea"/>
              </a:rPr>
              <a:t>（</a:t>
            </a:r>
            <a:r>
              <a:rPr lang="en-US" altLang="zh-CN" sz="2400">
                <a:latin typeface="+mn-ea"/>
                <a:sym typeface="+mn-ea"/>
              </a:rPr>
              <a:t>3</a:t>
            </a:r>
            <a:r>
              <a:rPr sz="2400">
                <a:latin typeface="+mn-ea"/>
                <a:sym typeface="+mn-ea"/>
              </a:rPr>
              <a:t>）</a:t>
            </a:r>
            <a:r>
              <a:rPr lang="zh-CN" altLang="en-US" sz="2400" dirty="0">
                <a:latin typeface="+mn-ea"/>
              </a:rPr>
              <a:t>：</a:t>
            </a:r>
            <a:r>
              <a:rPr sz="2400">
                <a:latin typeface="微软雅黑" panose="020B0503020204020204" pitchFamily="34" charset="-122"/>
                <a:ea typeface="微软雅黑" panose="020B0503020204020204" pitchFamily="34" charset="-122"/>
                <a:sym typeface="+mn-ea"/>
              </a:rPr>
              <a:t>审核要点及</a:t>
            </a:r>
            <a:r>
              <a:rPr lang="zh-CN" altLang="en-US" sz="2400" dirty="0">
                <a:latin typeface="+mn-ea"/>
              </a:rPr>
              <a:t>常见问题</a:t>
            </a:r>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平行四边形 3"/>
          <p:cNvSpPr/>
          <p:nvPr/>
        </p:nvSpPr>
        <p:spPr bwMode="auto">
          <a:xfrm>
            <a:off x="4762" y="1919093"/>
            <a:ext cx="2730880" cy="360040"/>
          </a:xfrm>
          <a:prstGeom prst="parallelogram">
            <a:avLst>
              <a:gd name="adj" fmla="val 76283"/>
            </a:avLst>
          </a:prstGeom>
          <a:solidFill>
            <a:schemeClr val="accent1">
              <a:lumMod val="50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sz="1200" b="1" dirty="0">
              <a:solidFill>
                <a:schemeClr val="bg1">
                  <a:lumMod val="100000"/>
                </a:schemeClr>
              </a:solidFill>
              <a:cs typeface="+mn-ea"/>
              <a:sym typeface="+mn-lt"/>
            </a:endParaRPr>
          </a:p>
        </p:txBody>
      </p:sp>
      <p:graphicFrame>
        <p:nvGraphicFramePr>
          <p:cNvPr id="5" name="图示 4"/>
          <p:cNvGraphicFramePr/>
          <p:nvPr/>
        </p:nvGraphicFramePr>
        <p:xfrm>
          <a:off x="0" y="0"/>
          <a:ext cx="12192000" cy="20305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2" name="矩形 31"/>
          <p:cNvSpPr/>
          <p:nvPr/>
        </p:nvSpPr>
        <p:spPr>
          <a:xfrm>
            <a:off x="0" y="-13014"/>
            <a:ext cx="12192000" cy="2036321"/>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28</a:t>
            </a:fld>
            <a:r>
              <a:rPr lang="zh-CN" altLang="en-US"/>
              <a:t> 页</a:t>
            </a:r>
            <a:endParaRPr lang="zh-CN" altLang="en-US" dirty="0"/>
          </a:p>
        </p:txBody>
      </p:sp>
      <p:sp>
        <p:nvSpPr>
          <p:cNvPr id="6" name="矩形 5"/>
          <p:cNvSpPr/>
          <p:nvPr/>
        </p:nvSpPr>
        <p:spPr bwMode="auto">
          <a:xfrm>
            <a:off x="0" y="1523365"/>
            <a:ext cx="8557895" cy="756285"/>
          </a:xfrm>
          <a:prstGeom prst="rect">
            <a:avLst/>
          </a:prstGeom>
          <a:solidFill>
            <a:schemeClr val="accent1">
              <a:lumMod val="75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r>
              <a:rPr lang="zh-CN" altLang="en-US" sz="2400" b="1" dirty="0">
                <a:solidFill>
                  <a:schemeClr val="bg1">
                    <a:lumMod val="100000"/>
                  </a:schemeClr>
                </a:solidFill>
                <a:cs typeface="+mn-ea"/>
                <a:sym typeface="+mn-lt"/>
              </a:rPr>
              <a:t>统计</a:t>
            </a:r>
            <a:r>
              <a:rPr lang="en-US" altLang="zh-CN" sz="2400" b="1" dirty="0" smtClean="0">
                <a:solidFill>
                  <a:schemeClr val="bg1">
                    <a:lumMod val="100000"/>
                  </a:schemeClr>
                </a:solidFill>
                <a:cs typeface="+mn-ea"/>
                <a:sym typeface="+mn-lt"/>
              </a:rPr>
              <a:t>5-1</a:t>
            </a:r>
            <a:r>
              <a:rPr lang="zh-CN" altLang="en-US" sz="2400" b="1" dirty="0" smtClean="0">
                <a:solidFill>
                  <a:schemeClr val="bg1">
                    <a:lumMod val="100000"/>
                  </a:schemeClr>
                </a:solidFill>
                <a:cs typeface="+mn-ea"/>
                <a:sym typeface="+mn-lt"/>
              </a:rPr>
              <a:t>表</a:t>
            </a:r>
            <a:r>
              <a:rPr lang="zh-CN" altLang="en-US" sz="2400" b="1" dirty="0">
                <a:solidFill>
                  <a:schemeClr val="bg1">
                    <a:lumMod val="100000"/>
                  </a:schemeClr>
                </a:solidFill>
                <a:cs typeface="+mn-ea"/>
                <a:sym typeface="+mn-lt"/>
              </a:rPr>
              <a:t>：人文、社会科学R&amp;D课题情况表1</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457325" y="3328670"/>
            <a:ext cx="3596005" cy="321310"/>
            <a:chOff x="2295" y="5242"/>
            <a:chExt cx="5663" cy="506"/>
          </a:xfrm>
        </p:grpSpPr>
        <p:sp>
          <p:nvSpPr>
            <p:cNvPr id="7" name="Rectangle 73"/>
            <p:cNvSpPr/>
            <p:nvPr/>
          </p:nvSpPr>
          <p:spPr>
            <a:xfrm>
              <a:off x="3884" y="5253"/>
              <a:ext cx="4074" cy="486"/>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指标解释</a:t>
              </a:r>
            </a:p>
          </p:txBody>
        </p:sp>
        <p:sp>
          <p:nvSpPr>
            <p:cNvPr id="9" name="矩形 8"/>
            <p:cNvSpPr/>
            <p:nvPr/>
          </p:nvSpPr>
          <p:spPr>
            <a:xfrm>
              <a:off x="2295" y="52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p>
          </p:txBody>
        </p:sp>
      </p:grpSp>
      <p:grpSp>
        <p:nvGrpSpPr>
          <p:cNvPr id="12" name="组合 11"/>
          <p:cNvGrpSpPr/>
          <p:nvPr/>
        </p:nvGrpSpPr>
        <p:grpSpPr>
          <a:xfrm>
            <a:off x="1457325" y="4090670"/>
            <a:ext cx="3596005" cy="321310"/>
            <a:chOff x="2295" y="6442"/>
            <a:chExt cx="5663" cy="506"/>
          </a:xfrm>
        </p:grpSpPr>
        <p:sp>
          <p:nvSpPr>
            <p:cNvPr id="14" name="Rectangle 73"/>
            <p:cNvSpPr/>
            <p:nvPr/>
          </p:nvSpPr>
          <p:spPr>
            <a:xfrm>
              <a:off x="3884" y="6478"/>
              <a:ext cx="4074" cy="436"/>
            </a:xfrm>
            <a:prstGeom prst="rect">
              <a:avLst/>
            </a:prstGeom>
          </p:spPr>
          <p:txBody>
            <a:bodyPr wrap="square" lIns="144000" tIns="0" rIns="144000" bIns="0">
              <a:noAutofit/>
            </a:bodyPr>
            <a:lstStyle/>
            <a:p>
              <a:pPr eaLnBrk="0" hangingPunct="0">
                <a:buFont typeface="Wingdings" panose="05000000000000000000" pitchFamily="2" charset="2"/>
                <a:buNone/>
              </a:pPr>
              <a:r>
                <a:rPr lang="zh-CN" sz="2000" dirty="0">
                  <a:solidFill>
                    <a:schemeClr val="accent1"/>
                  </a:solidFill>
                  <a:latin typeface="微软雅黑" panose="020B0503020204020204" pitchFamily="34" charset="-122"/>
                  <a:ea typeface="微软雅黑" panose="020B0503020204020204" pitchFamily="34" charset="-122"/>
                </a:rPr>
                <a:t>数据来源</a:t>
              </a:r>
            </a:p>
          </p:txBody>
        </p:sp>
        <p:sp>
          <p:nvSpPr>
            <p:cNvPr id="15" name="矩形 14"/>
            <p:cNvSpPr/>
            <p:nvPr/>
          </p:nvSpPr>
          <p:spPr>
            <a:xfrm>
              <a:off x="2295" y="64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p>
          </p:txBody>
        </p:sp>
      </p:grpSp>
      <p:grpSp>
        <p:nvGrpSpPr>
          <p:cNvPr id="16" name="组合 15"/>
          <p:cNvGrpSpPr/>
          <p:nvPr/>
        </p:nvGrpSpPr>
        <p:grpSpPr>
          <a:xfrm>
            <a:off x="1457325" y="4852670"/>
            <a:ext cx="4378325" cy="321310"/>
            <a:chOff x="2295" y="7642"/>
            <a:chExt cx="6895" cy="506"/>
          </a:xfrm>
        </p:grpSpPr>
        <p:sp>
          <p:nvSpPr>
            <p:cNvPr id="17" name="Rectangle 73"/>
            <p:cNvSpPr/>
            <p:nvPr/>
          </p:nvSpPr>
          <p:spPr>
            <a:xfrm>
              <a:off x="3884" y="7660"/>
              <a:ext cx="5307" cy="472"/>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审核要点及常见问题</a:t>
              </a:r>
            </a:p>
          </p:txBody>
        </p:sp>
        <p:sp>
          <p:nvSpPr>
            <p:cNvPr id="18" name="矩形 17"/>
            <p:cNvSpPr/>
            <p:nvPr/>
          </p:nvSpPr>
          <p:spPr>
            <a:xfrm>
              <a:off x="2295" y="76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a:t>
              </a:r>
            </a:p>
          </p:txBody>
        </p:sp>
      </p:grpSp>
    </p:spTree>
  </p:cSld>
  <p:clrMapOvr>
    <a:masterClrMapping/>
  </p:clrMapOvr>
  <mc:AlternateContent xmlns:mc="http://schemas.openxmlformats.org/markup-compatibility/2006">
    <mc:Choice xmlns:p14="http://schemas.microsoft.com/office/powerpoint/2010/main" xmlns="" Requires="p14">
      <p:transition p14:dur="250">
        <p:pull/>
      </p:transition>
    </mc:Choice>
    <mc:Fallback>
      <p:transition>
        <p:pull/>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文本框 14"/>
          <p:cNvSpPr txBox="1"/>
          <p:nvPr/>
        </p:nvSpPr>
        <p:spPr>
          <a:xfrm>
            <a:off x="2940685" y="3168015"/>
            <a:ext cx="6310630" cy="521970"/>
          </a:xfrm>
          <a:prstGeom prst="rect">
            <a:avLst/>
          </a:prstGeom>
          <a:noFill/>
        </p:spPr>
        <p:txBody>
          <a:bodyPr wrap="none" rtlCol="0" anchor="t">
            <a:spAutoFit/>
          </a:bodyPr>
          <a:lstStyle/>
          <a:p>
            <a:r>
              <a:rPr lang="zh-CN" altLang="en-US" sz="2800" b="1" dirty="0">
                <a:solidFill>
                  <a:srgbClr val="006C54"/>
                </a:solidFill>
                <a:latin typeface="+mn-ea"/>
                <a:sym typeface="+mn-ea"/>
              </a:rPr>
              <a:t>统计</a:t>
            </a:r>
            <a:r>
              <a:rPr lang="en-US" altLang="zh-CN" sz="2800" b="1" dirty="0">
                <a:solidFill>
                  <a:srgbClr val="006C54"/>
                </a:solidFill>
                <a:latin typeface="+mn-ea"/>
                <a:sym typeface="+mn-ea"/>
              </a:rPr>
              <a:t>5</a:t>
            </a:r>
            <a:r>
              <a:rPr lang="zh-CN" altLang="en-US" sz="2800" b="1" dirty="0">
                <a:solidFill>
                  <a:srgbClr val="006C54"/>
                </a:solidFill>
                <a:latin typeface="+mn-ea"/>
                <a:sym typeface="+mn-ea"/>
              </a:rPr>
              <a:t>表（</a:t>
            </a:r>
            <a:r>
              <a:rPr lang="en-US" altLang="zh-CN" sz="2800" b="1" dirty="0">
                <a:solidFill>
                  <a:srgbClr val="006C54"/>
                </a:solidFill>
                <a:latin typeface="+mn-ea"/>
                <a:sym typeface="+mn-ea"/>
              </a:rPr>
              <a:t>1</a:t>
            </a:r>
            <a:r>
              <a:rPr lang="zh-CN" altLang="en-US" sz="2800" b="1" dirty="0">
                <a:solidFill>
                  <a:srgbClr val="006C54"/>
                </a:solidFill>
                <a:latin typeface="+mn-ea"/>
                <a:sym typeface="+mn-ea"/>
              </a:rPr>
              <a:t>）：指标解释（横向表头）</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p:cNvSpPr>
            <a:spLocks noGrp="1"/>
          </p:cNvSpPr>
          <p:nvPr>
            <p:ph type="sldNum" sz="quarter" idx="4"/>
          </p:nvPr>
        </p:nvSpPr>
        <p:spPr>
          <a:xfrm>
            <a:off x="10529888" y="6375095"/>
            <a:ext cx="939240" cy="144787"/>
          </a:xfrm>
        </p:spPr>
        <p:txBody>
          <a:bodyPr/>
          <a:lstStyle/>
          <a:p>
            <a:r>
              <a:rPr lang="zh-CN" altLang="en-US"/>
              <a:t>第 </a:t>
            </a:r>
            <a:fld id="{75168D04-7926-484C-B90B-2D13ABC6EC67}" type="slidenum">
              <a:rPr lang="zh-CN" altLang="en-US" smtClean="0"/>
              <a:pPr/>
              <a:t>29</a:t>
            </a:fld>
            <a:r>
              <a:rPr lang="zh-CN" altLang="en-US"/>
              <a:t> 页</a:t>
            </a:r>
            <a:endParaRPr lang="zh-CN" altLang="en-US" dirty="0"/>
          </a:p>
        </p:txBody>
      </p:sp>
      <p:sp>
        <p:nvSpPr>
          <p:cNvPr id="4" name="文本占位符 3"/>
          <p:cNvSpPr>
            <a:spLocks noGrp="1"/>
          </p:cNvSpPr>
          <p:nvPr>
            <p:ph type="body" sz="quarter" idx="10"/>
          </p:nvPr>
        </p:nvSpPr>
        <p:spPr>
          <a:xfrm>
            <a:off x="1621790" y="655955"/>
            <a:ext cx="6443345" cy="332105"/>
          </a:xfrm>
        </p:spPr>
        <p:txBody>
          <a:bodyPr wrap="square"/>
          <a:lstStyle/>
          <a:p>
            <a:r>
              <a:rPr lang="en-US" altLang="zh-CN" sz="2400" dirty="0">
                <a:latin typeface="+mn-ea"/>
              </a:rPr>
              <a:t> </a:t>
            </a:r>
          </a:p>
        </p:txBody>
      </p:sp>
      <p:grpSp>
        <p:nvGrpSpPr>
          <p:cNvPr id="14" name="组合 13"/>
          <p:cNvGrpSpPr/>
          <p:nvPr/>
        </p:nvGrpSpPr>
        <p:grpSpPr>
          <a:xfrm>
            <a:off x="635" y="-29845"/>
            <a:ext cx="12190730" cy="6887210"/>
            <a:chOff x="1" y="-47"/>
            <a:chExt cx="19198" cy="10846"/>
          </a:xfrm>
        </p:grpSpPr>
        <p:sp>
          <p:nvSpPr>
            <p:cNvPr id="7" name="矩形 6"/>
            <p:cNvSpPr/>
            <p:nvPr/>
          </p:nvSpPr>
          <p:spPr>
            <a:xfrm>
              <a:off x="1" y="-47"/>
              <a:ext cx="19199" cy="108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461" y="559"/>
              <a:ext cx="16600" cy="9481"/>
              <a:chOff x="1461" y="559"/>
              <a:chExt cx="16600" cy="9481"/>
            </a:xfrm>
          </p:grpSpPr>
          <p:sp>
            <p:nvSpPr>
              <p:cNvPr id="8" name="文本框 7"/>
              <p:cNvSpPr txBox="1"/>
              <p:nvPr/>
            </p:nvSpPr>
            <p:spPr>
              <a:xfrm>
                <a:off x="1461" y="3814"/>
                <a:ext cx="15122" cy="984"/>
              </a:xfrm>
              <a:prstGeom prst="rect">
                <a:avLst/>
              </a:prstGeom>
              <a:noFill/>
            </p:spPr>
            <p:txBody>
              <a:bodyPr wrap="square" rtlCol="0">
                <a:spAutoFit/>
              </a:bodyPr>
              <a:lstStyle/>
              <a:p>
                <a:pPr algn="l" eaLnBrk="0" fontAlgn="auto" hangingPunct="0">
                  <a:lnSpc>
                    <a:spcPts val="2080"/>
                  </a:lnSpc>
                  <a:buFont typeface="Wingdings" panose="05000000000000000000" pitchFamily="2" charset="2"/>
                  <a:buNone/>
                </a:pPr>
                <a:r>
                  <a:rPr lang="zh-CN" altLang="en-US" sz="1400" dirty="0">
                    <a:solidFill>
                      <a:schemeClr val="bg1"/>
                    </a:solidFill>
                    <a:latin typeface="微软雅黑" panose="020B0503020204020204" pitchFamily="34" charset="-122"/>
                    <a:ea typeface="微软雅黑" panose="020B0503020204020204" pitchFamily="34" charset="-122"/>
                    <a:sym typeface="+mn-ea"/>
                  </a:rPr>
                  <a:t>统计范围：</a:t>
                </a:r>
                <a:r>
                  <a:rPr sz="1400" dirty="0" err="1">
                    <a:solidFill>
                      <a:schemeClr val="bg1"/>
                    </a:solidFill>
                    <a:latin typeface="微软雅黑" panose="020B0503020204020204" pitchFamily="34" charset="-122"/>
                    <a:ea typeface="微软雅黑" panose="020B0503020204020204" pitchFamily="34" charset="-122"/>
                    <a:sym typeface="+mn-ea"/>
                  </a:rPr>
                  <a:t>本年度列入学校上级主管部门、非上级主管部门和学校年度计划，</a:t>
                </a:r>
                <a:r>
                  <a:rPr sz="1400" dirty="0" err="1" smtClean="0">
                    <a:solidFill>
                      <a:schemeClr val="bg1"/>
                    </a:solidFill>
                    <a:latin typeface="微软雅黑" panose="020B0503020204020204" pitchFamily="34" charset="-122"/>
                    <a:ea typeface="微软雅黑" panose="020B0503020204020204" pitchFamily="34" charset="-122"/>
                    <a:sym typeface="+mn-ea"/>
                  </a:rPr>
                  <a:t>以及虽未列入计划但通过签订协议</a:t>
                </a:r>
                <a:r>
                  <a:rPr sz="1400" dirty="0" err="1">
                    <a:solidFill>
                      <a:schemeClr val="bg1"/>
                    </a:solidFill>
                    <a:latin typeface="微软雅黑" panose="020B0503020204020204" pitchFamily="34" charset="-122"/>
                    <a:ea typeface="微软雅黑" panose="020B0503020204020204" pitchFamily="34" charset="-122"/>
                    <a:sym typeface="+mn-ea"/>
                  </a:rPr>
                  <a:t>、合同</a:t>
                </a:r>
                <a:endParaRPr sz="1400" dirty="0">
                  <a:solidFill>
                    <a:schemeClr val="bg1"/>
                  </a:solidFill>
                  <a:latin typeface="微软雅黑" panose="020B0503020204020204" pitchFamily="34" charset="-122"/>
                  <a:ea typeface="微软雅黑" panose="020B0503020204020204" pitchFamily="34" charset="-122"/>
                  <a:sym typeface="+mn-ea"/>
                </a:endParaRPr>
              </a:p>
              <a:p>
                <a:pPr algn="l" eaLnBrk="0" fontAlgn="auto" hangingPunct="0">
                  <a:lnSpc>
                    <a:spcPts val="2080"/>
                  </a:lnSpc>
                  <a:buFont typeface="Wingdings" panose="05000000000000000000" pitchFamily="2" charset="2"/>
                  <a:buNone/>
                </a:pPr>
                <a:r>
                  <a:rPr sz="1400" dirty="0">
                    <a:solidFill>
                      <a:schemeClr val="bg1"/>
                    </a:solidFill>
                    <a:latin typeface="微软雅黑" panose="020B0503020204020204" pitchFamily="34" charset="-122"/>
                    <a:ea typeface="微软雅黑" panose="020B0503020204020204" pitchFamily="34" charset="-122"/>
                    <a:sym typeface="+mn-ea"/>
                  </a:rPr>
                  <a:t>                 </a:t>
                </a:r>
                <a:r>
                  <a:rPr sz="1400" dirty="0" err="1" smtClean="0">
                    <a:solidFill>
                      <a:schemeClr val="bg1"/>
                    </a:solidFill>
                    <a:latin typeface="微软雅黑" panose="020B0503020204020204" pitchFamily="34" charset="-122"/>
                    <a:ea typeface="微软雅黑" panose="020B0503020204020204" pitchFamily="34" charset="-122"/>
                    <a:sym typeface="+mn-ea"/>
                  </a:rPr>
                  <a:t>或计划任务书经学校社科研究管理部门确认并在当年开展活动的人文</a:t>
                </a:r>
                <a:r>
                  <a:rPr sz="1400" dirty="0" err="1">
                    <a:solidFill>
                      <a:schemeClr val="bg1"/>
                    </a:solidFill>
                    <a:latin typeface="微软雅黑" panose="020B0503020204020204" pitchFamily="34" charset="-122"/>
                    <a:ea typeface="微软雅黑" panose="020B0503020204020204" pitchFamily="34" charset="-122"/>
                    <a:sym typeface="+mn-ea"/>
                  </a:rPr>
                  <a:t>、社会科学各类研究课题</a:t>
                </a:r>
                <a:r>
                  <a:rPr lang="zh-CN" sz="1400" dirty="0">
                    <a:solidFill>
                      <a:schemeClr val="bg1"/>
                    </a:solidFill>
                    <a:latin typeface="微软雅黑" panose="020B0503020204020204" pitchFamily="34" charset="-122"/>
                    <a:ea typeface="微软雅黑" panose="020B0503020204020204" pitchFamily="34" charset="-122"/>
                    <a:sym typeface="+mn-ea"/>
                  </a:rPr>
                  <a:t>。</a:t>
                </a:r>
                <a:endParaRPr lang="zh-CN" altLang="en-US" sz="1400" dirty="0">
                  <a:solidFill>
                    <a:schemeClr val="bg1"/>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2" cstate="print"/>
              <a:stretch>
                <a:fillRect/>
              </a:stretch>
            </p:blipFill>
            <p:spPr>
              <a:xfrm>
                <a:off x="1463" y="559"/>
                <a:ext cx="15120" cy="2205"/>
              </a:xfrm>
              <a:prstGeom prst="rect">
                <a:avLst/>
              </a:prstGeom>
            </p:spPr>
          </p:pic>
          <p:sp>
            <p:nvSpPr>
              <p:cNvPr id="9" name="文本框 8"/>
              <p:cNvSpPr txBox="1"/>
              <p:nvPr/>
            </p:nvSpPr>
            <p:spPr>
              <a:xfrm>
                <a:off x="1461" y="5767"/>
                <a:ext cx="16600" cy="2244"/>
              </a:xfrm>
              <a:prstGeom prst="rect">
                <a:avLst/>
              </a:prstGeom>
              <a:noFill/>
            </p:spPr>
            <p:txBody>
              <a:bodyPr wrap="square" rtlCol="0">
                <a:spAutoFit/>
              </a:bodyPr>
              <a:lstStyle/>
              <a:p>
                <a:pPr algn="l" eaLnBrk="0" fontAlgn="auto" hangingPunct="0">
                  <a:lnSpc>
                    <a:spcPts val="2080"/>
                  </a:lnSpc>
                  <a:buFont typeface="Wingdings" panose="05000000000000000000" pitchFamily="2" charset="2"/>
                  <a:buNone/>
                </a:pPr>
                <a:r>
                  <a:rPr lang="zh-CN" altLang="en-US" sz="1400" kern="0">
                    <a:solidFill>
                      <a:schemeClr val="bg1"/>
                    </a:solidFill>
                    <a:latin typeface="+mn-ea"/>
                    <a:sym typeface="+mn-ea"/>
                  </a:rPr>
                  <a:t>基础研究：指为获得关于现象和可观察事实的基本原理及新知识而进行的试验性和理论</a:t>
                </a:r>
                <a:r>
                  <a:rPr lang="en-US" altLang="zh-CN" sz="1400" kern="0">
                    <a:solidFill>
                      <a:schemeClr val="bg1"/>
                    </a:solidFill>
                    <a:latin typeface="+mn-ea"/>
                    <a:sym typeface="+mn-ea"/>
                  </a:rPr>
                  <a:t>	</a:t>
                </a:r>
                <a:r>
                  <a:rPr lang="zh-CN" altLang="en-US" sz="1400" kern="0">
                    <a:solidFill>
                      <a:schemeClr val="bg1"/>
                    </a:solidFill>
                    <a:latin typeface="+mn-ea"/>
                    <a:sym typeface="+mn-ea"/>
                  </a:rPr>
                  <a:t>性工作，它不以任何专门或特定的应用或使</a:t>
                </a:r>
              </a:p>
              <a:p>
                <a:pPr algn="l" eaLnBrk="0" fontAlgn="auto" hangingPunct="0">
                  <a:lnSpc>
                    <a:spcPts val="2080"/>
                  </a:lnSpc>
                  <a:buFont typeface="Wingdings" panose="05000000000000000000" pitchFamily="2" charset="2"/>
                  <a:buNone/>
                </a:pPr>
                <a:r>
                  <a:rPr lang="zh-CN" altLang="en-US" sz="1400" kern="0">
                    <a:solidFill>
                      <a:schemeClr val="bg1"/>
                    </a:solidFill>
                    <a:latin typeface="+mn-ea"/>
                    <a:sym typeface="+mn-ea"/>
                  </a:rPr>
                  <a:t>                 用为目的。</a:t>
                </a:r>
                <a:endParaRPr lang="zh-CN" altLang="en-US" sz="1400" kern="0">
                  <a:solidFill>
                    <a:schemeClr val="bg1"/>
                  </a:solidFill>
                  <a:latin typeface="+mn-ea"/>
                </a:endParaRPr>
              </a:p>
              <a:p>
                <a:pPr algn="l" eaLnBrk="0" fontAlgn="auto" hangingPunct="0">
                  <a:lnSpc>
                    <a:spcPts val="2080"/>
                  </a:lnSpc>
                  <a:buFont typeface="Wingdings" panose="05000000000000000000" pitchFamily="2" charset="2"/>
                  <a:buNone/>
                </a:pPr>
                <a:r>
                  <a:rPr lang="zh-CN" altLang="en-US" sz="1400" kern="0">
                    <a:solidFill>
                      <a:schemeClr val="bg1"/>
                    </a:solidFill>
                    <a:latin typeface="+mn-ea"/>
                    <a:sym typeface="+mn-ea"/>
                  </a:rPr>
                  <a:t>应用研究：指为获得新知识而进行的创造性的研究，它主要是针对某一特定的实际目的</a:t>
                </a:r>
                <a:r>
                  <a:rPr lang="en-US" altLang="zh-CN" sz="1400" kern="0">
                    <a:solidFill>
                      <a:schemeClr val="bg1"/>
                    </a:solidFill>
                    <a:latin typeface="+mn-ea"/>
                    <a:sym typeface="+mn-ea"/>
                  </a:rPr>
                  <a:t>	</a:t>
                </a:r>
                <a:r>
                  <a:rPr lang="zh-CN" altLang="en-US" sz="1400" kern="0">
                    <a:solidFill>
                      <a:schemeClr val="bg1"/>
                    </a:solidFill>
                    <a:latin typeface="+mn-ea"/>
                    <a:sym typeface="+mn-ea"/>
                  </a:rPr>
                  <a:t>或目标。</a:t>
                </a:r>
                <a:endParaRPr lang="zh-CN" altLang="en-US" sz="1400" kern="0">
                  <a:solidFill>
                    <a:schemeClr val="bg1"/>
                  </a:solidFill>
                  <a:latin typeface="+mn-ea"/>
                </a:endParaRPr>
              </a:p>
              <a:p>
                <a:pPr algn="l" eaLnBrk="0" fontAlgn="auto" hangingPunct="0">
                  <a:lnSpc>
                    <a:spcPts val="2080"/>
                  </a:lnSpc>
                  <a:buFont typeface="Wingdings" panose="05000000000000000000" pitchFamily="2" charset="2"/>
                  <a:buNone/>
                </a:pPr>
                <a:r>
                  <a:rPr lang="zh-CN" altLang="en-US" sz="1400" kern="0">
                    <a:solidFill>
                      <a:schemeClr val="bg1"/>
                    </a:solidFill>
                    <a:latin typeface="+mn-ea"/>
                    <a:sym typeface="+mn-ea"/>
                  </a:rPr>
                  <a:t>试验与发展：在社会科学领域，指把通过基础研究、应用研究所获得的知识转变成可以</a:t>
                </a:r>
                <a:r>
                  <a:rPr lang="en-US" altLang="zh-CN" sz="1400" kern="0">
                    <a:solidFill>
                      <a:schemeClr val="bg1"/>
                    </a:solidFill>
                    <a:latin typeface="+mn-ea"/>
                    <a:sym typeface="+mn-ea"/>
                  </a:rPr>
                  <a:t>	</a:t>
                </a:r>
                <a:r>
                  <a:rPr lang="zh-CN" altLang="en-US" sz="1400" kern="0">
                    <a:solidFill>
                      <a:schemeClr val="bg1"/>
                    </a:solidFill>
                    <a:latin typeface="+mn-ea"/>
                    <a:sym typeface="+mn-ea"/>
                  </a:rPr>
                  <a:t>实施的计划（包括为进行检验和评估实施示</a:t>
                </a:r>
              </a:p>
              <a:p>
                <a:pPr algn="l" eaLnBrk="0" fontAlgn="auto" hangingPunct="0">
                  <a:lnSpc>
                    <a:spcPts val="2080"/>
                  </a:lnSpc>
                  <a:buFont typeface="Wingdings" panose="05000000000000000000" pitchFamily="2" charset="2"/>
                  <a:buNone/>
                </a:pPr>
                <a:r>
                  <a:rPr lang="zh-CN" altLang="en-US" sz="1400" kern="0">
                    <a:solidFill>
                      <a:schemeClr val="bg1"/>
                    </a:solidFill>
                    <a:latin typeface="+mn-ea"/>
                    <a:sym typeface="+mn-ea"/>
                  </a:rPr>
                  <a:t>                     范项目）的过程。对人文科学来说，</a:t>
                </a:r>
                <a:r>
                  <a:rPr lang="en-US" altLang="zh-CN" sz="1400" kern="0">
                    <a:solidFill>
                      <a:schemeClr val="bg1"/>
                    </a:solidFill>
                    <a:latin typeface="+mn-ea"/>
                    <a:sym typeface="+mn-ea"/>
                  </a:rPr>
                  <a:t>	</a:t>
                </a:r>
                <a:r>
                  <a:rPr lang="zh-CN" altLang="en-US" sz="1400" kern="0">
                    <a:solidFill>
                      <a:schemeClr val="bg1"/>
                    </a:solidFill>
                    <a:latin typeface="+mn-ea"/>
                    <a:sym typeface="+mn-ea"/>
                  </a:rPr>
                  <a:t>这一类别几乎没有意义</a:t>
                </a:r>
                <a:endParaRPr lang="zh-CN" altLang="en-US" sz="1400" kern="0" dirty="0">
                  <a:solidFill>
                    <a:schemeClr val="bg1"/>
                  </a:solidFill>
                  <a:latin typeface="+mn-ea"/>
                  <a:ea typeface="微软雅黑" panose="020B0503020204020204" pitchFamily="34" charset="-122"/>
                  <a:sym typeface="+mn-ea"/>
                </a:endParaRPr>
              </a:p>
            </p:txBody>
          </p:sp>
          <p:sp>
            <p:nvSpPr>
              <p:cNvPr id="10" name="文本框 9"/>
              <p:cNvSpPr txBox="1"/>
              <p:nvPr/>
            </p:nvSpPr>
            <p:spPr>
              <a:xfrm>
                <a:off x="1461" y="8370"/>
                <a:ext cx="15122" cy="1670"/>
              </a:xfrm>
              <a:prstGeom prst="rect">
                <a:avLst/>
              </a:prstGeom>
              <a:noFill/>
            </p:spPr>
            <p:txBody>
              <a:bodyPr wrap="square" rtlCol="0">
                <a:spAutoFit/>
              </a:bodyPr>
              <a:lstStyle/>
              <a:p>
                <a:pPr>
                  <a:lnSpc>
                    <a:spcPct val="150000"/>
                  </a:lnSpc>
                </a:pPr>
                <a:r>
                  <a:rPr sz="1400" b="1" dirty="0">
                    <a:solidFill>
                      <a:schemeClr val="bg1"/>
                    </a:solidFill>
                    <a:latin typeface="+mn-ea"/>
                    <a:sym typeface="+mn-ea"/>
                  </a:rPr>
                  <a:t>当年投入人数：</a:t>
                </a:r>
                <a:r>
                  <a:rPr sz="1400" dirty="0">
                    <a:solidFill>
                      <a:schemeClr val="bg1"/>
                    </a:solidFill>
                    <a:latin typeface="+mn-ea"/>
                    <a:sym typeface="+mn-ea"/>
                  </a:rPr>
                  <a:t>指在本年度内实际参加课题活动的全时当量人数，</a:t>
                </a:r>
                <a:r>
                  <a:rPr lang="zh-CN" sz="1400" b="1" dirty="0">
                    <a:solidFill>
                      <a:schemeClr val="bg1"/>
                    </a:solidFill>
                    <a:latin typeface="+mn-ea"/>
                    <a:sym typeface="+mn-ea"/>
                  </a:rPr>
                  <a:t>其中研究生数</a:t>
                </a:r>
                <a:r>
                  <a:rPr lang="zh-CN" sz="1400" dirty="0">
                    <a:solidFill>
                      <a:schemeClr val="bg1"/>
                    </a:solidFill>
                    <a:latin typeface="+mn-ea"/>
                    <a:sym typeface="+mn-ea"/>
                  </a:rPr>
                  <a:t>指包括的</a:t>
                </a:r>
                <a:r>
                  <a:rPr sz="1400" dirty="0">
                    <a:solidFill>
                      <a:schemeClr val="bg1"/>
                    </a:solidFill>
                    <a:latin typeface="+mn-ea"/>
                    <a:sym typeface="+mn-ea"/>
                  </a:rPr>
                  <a:t>研究生全时当量人数。</a:t>
                </a:r>
                <a:endParaRPr sz="1400" dirty="0">
                  <a:solidFill>
                    <a:schemeClr val="bg1"/>
                  </a:solidFill>
                  <a:latin typeface="+mn-ea"/>
                </a:endParaRPr>
              </a:p>
              <a:p>
                <a:pPr>
                  <a:lnSpc>
                    <a:spcPct val="150000"/>
                  </a:lnSpc>
                </a:pPr>
                <a:r>
                  <a:rPr sz="1400" b="1" dirty="0">
                    <a:solidFill>
                      <a:schemeClr val="bg1"/>
                    </a:solidFill>
                    <a:latin typeface="+mn-ea"/>
                    <a:sym typeface="+mn-ea"/>
                  </a:rPr>
                  <a:t>当年拨入经费：</a:t>
                </a:r>
                <a:r>
                  <a:rPr sz="1400" dirty="0">
                    <a:solidFill>
                      <a:schemeClr val="bg1"/>
                    </a:solidFill>
                    <a:latin typeface="+mn-ea"/>
                    <a:sym typeface="+mn-ea"/>
                  </a:rPr>
                  <a:t>指在本年度内本校财务部门实际收到的人文、社会科学各学科研究课题经费。</a:t>
                </a:r>
                <a:endParaRPr sz="1400" dirty="0">
                  <a:solidFill>
                    <a:schemeClr val="bg1"/>
                  </a:solidFill>
                  <a:latin typeface="+mn-ea"/>
                </a:endParaRPr>
              </a:p>
              <a:p>
                <a:pPr>
                  <a:lnSpc>
                    <a:spcPct val="150000"/>
                  </a:lnSpc>
                </a:pPr>
                <a:r>
                  <a:rPr sz="1400" b="1" dirty="0">
                    <a:solidFill>
                      <a:schemeClr val="bg1"/>
                    </a:solidFill>
                    <a:latin typeface="+mn-ea"/>
                    <a:sym typeface="+mn-ea"/>
                  </a:rPr>
                  <a:t>当年支出经费：</a:t>
                </a:r>
                <a:r>
                  <a:rPr sz="1400" dirty="0">
                    <a:solidFill>
                      <a:schemeClr val="bg1"/>
                    </a:solidFill>
                    <a:latin typeface="+mn-ea"/>
                    <a:sym typeface="+mn-ea"/>
                  </a:rPr>
                  <a:t>指在本年度内实际支出的人文、社会科学各学科课题研究经费。</a:t>
                </a:r>
                <a:endParaRPr lang="zh-CN" altLang="en-US" sz="1400" b="1" kern="0" dirty="0">
                  <a:solidFill>
                    <a:schemeClr val="bg1"/>
                  </a:solidFill>
                  <a:latin typeface="+mn-ea"/>
                  <a:ea typeface="微软雅黑" panose="020B0503020204020204" pitchFamily="34" charset="-122"/>
                  <a:sym typeface="+mn-ea"/>
                </a:endParaRPr>
              </a:p>
            </p:txBody>
          </p:sp>
          <p:sp>
            <p:nvSpPr>
              <p:cNvPr id="11" name="文本框 10"/>
              <p:cNvSpPr txBox="1"/>
              <p:nvPr/>
            </p:nvSpPr>
            <p:spPr>
              <a:xfrm>
                <a:off x="1461" y="5086"/>
                <a:ext cx="3528" cy="580"/>
              </a:xfrm>
              <a:prstGeom prst="rect">
                <a:avLst/>
              </a:prstGeom>
              <a:noFill/>
            </p:spPr>
            <p:txBody>
              <a:bodyPr wrap="none" rtlCol="0">
                <a:spAutoFit/>
              </a:bodyPr>
              <a:lstStyle/>
              <a:p>
                <a:pPr algn="l"/>
                <a:r>
                  <a:rPr lang="zh-CN" altLang="en-US" b="1">
                    <a:solidFill>
                      <a:schemeClr val="bg1"/>
                    </a:solidFill>
                    <a:latin typeface="Impact" panose="020B0806030902050204" pitchFamily="34" charset="0"/>
                    <a:sym typeface="+mn-ea"/>
                  </a:rPr>
                  <a:t>按项目研究类别划分</a:t>
                </a:r>
                <a:endParaRPr lang="zh-CN" altLang="en-US" b="1"/>
              </a:p>
            </p:txBody>
          </p:sp>
          <p:sp>
            <p:nvSpPr>
              <p:cNvPr id="12" name="文本框 11"/>
              <p:cNvSpPr txBox="1"/>
              <p:nvPr/>
            </p:nvSpPr>
            <p:spPr>
              <a:xfrm>
                <a:off x="1461" y="2988"/>
                <a:ext cx="6295" cy="628"/>
              </a:xfrm>
              <a:prstGeom prst="rect">
                <a:avLst/>
              </a:prstGeom>
              <a:noFill/>
            </p:spPr>
            <p:txBody>
              <a:bodyPr wrap="none" rtlCol="0">
                <a:spAutoFit/>
              </a:bodyPr>
              <a:lstStyle/>
              <a:p>
                <a:pPr algn="ctr"/>
                <a:r>
                  <a:rPr lang="zh-CN" altLang="en-US" sz="2000" b="1" dirty="0">
                    <a:solidFill>
                      <a:schemeClr val="bg1"/>
                    </a:solidFill>
                    <a:latin typeface="+mj-ea"/>
                    <a:ea typeface="+mj-ea"/>
                    <a:sym typeface="+mn-ea"/>
                  </a:rPr>
                  <a:t>人文、社会科学R&amp;D课题情况表1</a:t>
                </a:r>
                <a:endParaRPr lang="zh-CN" altLang="en-US" sz="2000">
                  <a:latin typeface="+mj-ea"/>
                  <a:ea typeface="+mj-ea"/>
                </a:endParaRPr>
              </a:p>
            </p:txBody>
          </p:sp>
        </p:grpSp>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9239568" y="5144465"/>
            <a:ext cx="939240" cy="144787"/>
          </a:xfrm>
        </p:spPr>
        <p:txBody>
          <a:bodyPr/>
          <a:lstStyle/>
          <a:p>
            <a:r>
              <a:rPr lang="zh-CN" altLang="en-US"/>
              <a:t>第 </a:t>
            </a:r>
            <a:fld id="{75168D04-7926-484C-B90B-2D13ABC6EC67}" type="slidenum">
              <a:rPr lang="zh-CN" altLang="en-US" smtClean="0"/>
              <a:pPr/>
              <a:t>3</a:t>
            </a:fld>
            <a:r>
              <a:rPr lang="zh-CN" altLang="en-US"/>
              <a:t> 页</a:t>
            </a:r>
            <a:endParaRPr lang="zh-CN" altLang="en-US" dirty="0"/>
          </a:p>
        </p:txBody>
      </p:sp>
      <p:sp>
        <p:nvSpPr>
          <p:cNvPr id="6" name="矩形 5"/>
          <p:cNvSpPr/>
          <p:nvPr/>
        </p:nvSpPr>
        <p:spPr bwMode="auto">
          <a:xfrm>
            <a:off x="4445" y="0"/>
            <a:ext cx="3852545" cy="756285"/>
          </a:xfrm>
          <a:prstGeom prst="rect">
            <a:avLst/>
          </a:prstGeom>
          <a:solidFill>
            <a:schemeClr val="accent1">
              <a:lumMod val="75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l"/>
            <a:r>
              <a:rPr lang="zh-CN" altLang="en-US" sz="2400" dirty="0">
                <a:solidFill>
                  <a:schemeClr val="bg1">
                    <a:lumMod val="100000"/>
                  </a:schemeClr>
                </a:solidFill>
                <a:cs typeface="+mn-ea"/>
                <a:sym typeface="+mn-lt"/>
              </a:rPr>
              <a:t>形式审核</a:t>
            </a:r>
          </a:p>
        </p:txBody>
      </p:sp>
      <p:grpSp>
        <p:nvGrpSpPr>
          <p:cNvPr id="11" name="组合 10"/>
          <p:cNvGrpSpPr/>
          <p:nvPr/>
        </p:nvGrpSpPr>
        <p:grpSpPr>
          <a:xfrm>
            <a:off x="167005" y="1402715"/>
            <a:ext cx="5805805" cy="321945"/>
            <a:chOff x="2295" y="4642"/>
            <a:chExt cx="9143" cy="507"/>
          </a:xfrm>
        </p:grpSpPr>
        <p:sp>
          <p:nvSpPr>
            <p:cNvPr id="10" name="Rectangle 73"/>
            <p:cNvSpPr/>
            <p:nvPr/>
          </p:nvSpPr>
          <p:spPr>
            <a:xfrm>
              <a:off x="3562" y="4663"/>
              <a:ext cx="7876" cy="486"/>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dirty="0">
                  <a:solidFill>
                    <a:schemeClr val="accent1"/>
                  </a:solidFill>
                  <a:latin typeface="微软雅黑" panose="020B0503020204020204" pitchFamily="34" charset="-122"/>
                  <a:ea typeface="微软雅黑" panose="020B0503020204020204" pitchFamily="34" charset="-122"/>
                </a:rPr>
                <a:t>应审核统计范围内高校是否报齐。各高校报表是否报齐，有无缺表、少报、漏报。空表也要打印签字上报。可通过全省状态表查看。</a:t>
              </a:r>
            </a:p>
          </p:txBody>
        </p:sp>
        <p:sp>
          <p:nvSpPr>
            <p:cNvPr id="3" name="矩形 2"/>
            <p:cNvSpPr/>
            <p:nvPr/>
          </p:nvSpPr>
          <p:spPr>
            <a:xfrm>
              <a:off x="2295" y="4642"/>
              <a:ext cx="797"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p>
          </p:txBody>
        </p:sp>
      </p:grpSp>
      <p:grpSp>
        <p:nvGrpSpPr>
          <p:cNvPr id="12" name="组合 11"/>
          <p:cNvGrpSpPr/>
          <p:nvPr/>
        </p:nvGrpSpPr>
        <p:grpSpPr>
          <a:xfrm>
            <a:off x="177165" y="2830195"/>
            <a:ext cx="5511165" cy="321945"/>
            <a:chOff x="2295" y="6442"/>
            <a:chExt cx="8679" cy="507"/>
          </a:xfrm>
        </p:grpSpPr>
        <p:sp>
          <p:nvSpPr>
            <p:cNvPr id="19" name="Rectangle 73"/>
            <p:cNvSpPr/>
            <p:nvPr/>
          </p:nvSpPr>
          <p:spPr>
            <a:xfrm>
              <a:off x="3546" y="6478"/>
              <a:ext cx="7428" cy="436"/>
            </a:xfrm>
            <a:prstGeom prst="rect">
              <a:avLst/>
            </a:prstGeom>
          </p:spPr>
          <p:txBody>
            <a:bodyPr wrap="square" lIns="144000" tIns="0" rIns="144000" bIns="0">
              <a:noAutofit/>
            </a:bodyPr>
            <a:lstStyle/>
            <a:p>
              <a:pPr eaLnBrk="0" hangingPunct="0">
                <a:buFont typeface="Wingdings" panose="05000000000000000000" pitchFamily="2" charset="2"/>
                <a:buNone/>
              </a:pPr>
              <a:r>
                <a:rPr lang="zh-CN" dirty="0">
                  <a:solidFill>
                    <a:schemeClr val="accent1"/>
                  </a:solidFill>
                  <a:latin typeface="微软雅黑" panose="020B0503020204020204" pitchFamily="34" charset="-122"/>
                  <a:ea typeface="微软雅黑" panose="020B0503020204020204" pitchFamily="34" charset="-122"/>
                </a:rPr>
                <a:t>每张表填表人和统计负责人不能为同一人，统计负责人要承担数据复核工作。</a:t>
              </a:r>
            </a:p>
          </p:txBody>
        </p:sp>
        <p:sp>
          <p:nvSpPr>
            <p:cNvPr id="7" name="矩形 6"/>
            <p:cNvSpPr/>
            <p:nvPr/>
          </p:nvSpPr>
          <p:spPr>
            <a:xfrm>
              <a:off x="2295" y="6442"/>
              <a:ext cx="781"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p>
          </p:txBody>
        </p:sp>
      </p:grpSp>
      <p:grpSp>
        <p:nvGrpSpPr>
          <p:cNvPr id="14" name="组合 13"/>
          <p:cNvGrpSpPr/>
          <p:nvPr/>
        </p:nvGrpSpPr>
        <p:grpSpPr>
          <a:xfrm>
            <a:off x="177165" y="3582035"/>
            <a:ext cx="5659120" cy="321945"/>
            <a:chOff x="2295" y="7642"/>
            <a:chExt cx="8912" cy="507"/>
          </a:xfrm>
        </p:grpSpPr>
        <p:sp>
          <p:nvSpPr>
            <p:cNvPr id="13" name="Rectangle 73"/>
            <p:cNvSpPr/>
            <p:nvPr/>
          </p:nvSpPr>
          <p:spPr>
            <a:xfrm>
              <a:off x="3446" y="7660"/>
              <a:ext cx="7761" cy="472"/>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dirty="0">
                  <a:solidFill>
                    <a:schemeClr val="accent1"/>
                  </a:solidFill>
                  <a:latin typeface="微软雅黑" panose="020B0503020204020204" pitchFamily="34" charset="-122"/>
                  <a:ea typeface="微软雅黑" panose="020B0503020204020204" pitchFamily="34" charset="-122"/>
                </a:rPr>
                <a:t>学校内容部分注意“办学性质”必须认真填报准确，选择公办、民办、合资办学。这个关系到三表的校验，一表职称的填报标准。</a:t>
              </a:r>
            </a:p>
          </p:txBody>
        </p:sp>
        <p:sp>
          <p:nvSpPr>
            <p:cNvPr id="9" name="矩形 8"/>
            <p:cNvSpPr/>
            <p:nvPr/>
          </p:nvSpPr>
          <p:spPr>
            <a:xfrm>
              <a:off x="2295" y="7642"/>
              <a:ext cx="78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a:t>
              </a:r>
            </a:p>
          </p:txBody>
        </p:sp>
      </p:grpSp>
      <p:grpSp>
        <p:nvGrpSpPr>
          <p:cNvPr id="8" name="组合 7"/>
          <p:cNvGrpSpPr/>
          <p:nvPr/>
        </p:nvGrpSpPr>
        <p:grpSpPr>
          <a:xfrm>
            <a:off x="152400" y="4925060"/>
            <a:ext cx="5599430" cy="321945"/>
            <a:chOff x="2295" y="7642"/>
            <a:chExt cx="8818" cy="507"/>
          </a:xfrm>
        </p:grpSpPr>
        <p:sp>
          <p:nvSpPr>
            <p:cNvPr id="15" name="Rectangle 73"/>
            <p:cNvSpPr/>
            <p:nvPr/>
          </p:nvSpPr>
          <p:spPr>
            <a:xfrm>
              <a:off x="3485" y="7677"/>
              <a:ext cx="7628" cy="472"/>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dirty="0">
                  <a:solidFill>
                    <a:schemeClr val="accent1"/>
                  </a:solidFill>
                  <a:latin typeface="微软雅黑" panose="020B0503020204020204" pitchFamily="34" charset="-122"/>
                  <a:ea typeface="微软雅黑" panose="020B0503020204020204" pitchFamily="34" charset="-122"/>
                </a:rPr>
                <a:t>封面各栏是否按要求填写。三处签名、学校盖章、省厅盖章是否齐备。</a:t>
              </a:r>
            </a:p>
          </p:txBody>
        </p:sp>
        <p:sp>
          <p:nvSpPr>
            <p:cNvPr id="16" name="矩形 15"/>
            <p:cNvSpPr/>
            <p:nvPr/>
          </p:nvSpPr>
          <p:spPr>
            <a:xfrm>
              <a:off x="2295" y="7642"/>
              <a:ext cx="837"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a:t>
              </a:r>
            </a:p>
          </p:txBody>
        </p:sp>
      </p:grpSp>
      <p:grpSp>
        <p:nvGrpSpPr>
          <p:cNvPr id="17" name="组合 16"/>
          <p:cNvGrpSpPr/>
          <p:nvPr/>
        </p:nvGrpSpPr>
        <p:grpSpPr>
          <a:xfrm>
            <a:off x="155575" y="5736590"/>
            <a:ext cx="5494655" cy="321945"/>
            <a:chOff x="2295" y="8090"/>
            <a:chExt cx="8653" cy="507"/>
          </a:xfrm>
        </p:grpSpPr>
        <p:sp>
          <p:nvSpPr>
            <p:cNvPr id="18" name="Rectangle 73"/>
            <p:cNvSpPr/>
            <p:nvPr/>
          </p:nvSpPr>
          <p:spPr>
            <a:xfrm>
              <a:off x="3324" y="8108"/>
              <a:ext cx="7624" cy="472"/>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dirty="0">
                  <a:solidFill>
                    <a:schemeClr val="accent1"/>
                  </a:solidFill>
                  <a:latin typeface="微软雅黑" panose="020B0503020204020204" pitchFamily="34" charset="-122"/>
                  <a:ea typeface="微软雅黑" panose="020B0503020204020204" pitchFamily="34" charset="-122"/>
                </a:rPr>
                <a:t>装订要规范，统一横向左侧装订两个钉子。</a:t>
              </a:r>
            </a:p>
          </p:txBody>
        </p:sp>
        <p:sp>
          <p:nvSpPr>
            <p:cNvPr id="20" name="矩形 19"/>
            <p:cNvSpPr/>
            <p:nvPr/>
          </p:nvSpPr>
          <p:spPr>
            <a:xfrm>
              <a:off x="2295" y="8090"/>
              <a:ext cx="831"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5</a:t>
              </a:r>
            </a:p>
          </p:txBody>
        </p:sp>
      </p:grpSp>
      <p:pic>
        <p:nvPicPr>
          <p:cNvPr id="21" name="图片 20" descr="PPT第二页.jpg"/>
          <p:cNvPicPr>
            <a:picLocks noChangeAspect="1"/>
          </p:cNvPicPr>
          <p:nvPr/>
        </p:nvPicPr>
        <p:blipFill>
          <a:blip r:embed="rId2" cstate="print"/>
          <a:stretch>
            <a:fillRect/>
          </a:stretch>
        </p:blipFill>
        <p:spPr>
          <a:xfrm>
            <a:off x="5751830" y="1221740"/>
            <a:ext cx="6433185" cy="48260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500">
        <p:pull/>
      </p:transition>
    </mc:Choice>
    <mc:Fallback>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30</a:t>
            </a:fld>
            <a:r>
              <a:rPr lang="zh-CN" altLang="en-US"/>
              <a:t> 页</a:t>
            </a:r>
            <a:endParaRPr lang="zh-CN" altLang="en-US" dirty="0"/>
          </a:p>
        </p:txBody>
      </p:sp>
      <p:sp>
        <p:nvSpPr>
          <p:cNvPr id="4" name="文本占位符 3"/>
          <p:cNvSpPr>
            <a:spLocks noGrp="1"/>
          </p:cNvSpPr>
          <p:nvPr>
            <p:ph type="body" sz="quarter" idx="10"/>
          </p:nvPr>
        </p:nvSpPr>
        <p:spPr>
          <a:xfrm>
            <a:off x="1621790" y="655955"/>
            <a:ext cx="6777990" cy="332105"/>
          </a:xfrm>
        </p:spPr>
        <p:txBody>
          <a:bodyPr wrap="square"/>
          <a:lstStyle/>
          <a:p>
            <a:r>
              <a:rPr lang="zh-CN" altLang="en-US" sz="2400" dirty="0">
                <a:latin typeface="+mn-ea"/>
              </a:rPr>
              <a:t>统计</a:t>
            </a:r>
            <a:r>
              <a:rPr lang="en-US" altLang="zh-CN" sz="2400" dirty="0" smtClean="0">
                <a:latin typeface="+mn-ea"/>
              </a:rPr>
              <a:t>5-1</a:t>
            </a:r>
            <a:r>
              <a:rPr lang="zh-CN" altLang="en-US" sz="2400" dirty="0" smtClean="0">
                <a:latin typeface="+mn-ea"/>
              </a:rPr>
              <a:t>表</a:t>
            </a:r>
            <a:r>
              <a:rPr sz="2400" dirty="0">
                <a:latin typeface="+mn-ea"/>
                <a:sym typeface="+mn-ea"/>
              </a:rPr>
              <a:t>（</a:t>
            </a:r>
            <a:r>
              <a:rPr lang="en-US" altLang="zh-CN" sz="2400" dirty="0">
                <a:latin typeface="+mn-ea"/>
                <a:sym typeface="+mn-ea"/>
              </a:rPr>
              <a:t>1</a:t>
            </a:r>
            <a:r>
              <a:rPr sz="2400" dirty="0">
                <a:latin typeface="+mn-ea"/>
                <a:sym typeface="+mn-ea"/>
              </a:rPr>
              <a:t>）</a:t>
            </a:r>
            <a:r>
              <a:rPr lang="zh-CN" altLang="en-US" sz="2400" dirty="0">
                <a:latin typeface="+mn-ea"/>
              </a:rPr>
              <a:t>：指标解释（纵向表头）</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stretch>
            <a:fillRect/>
          </a:stretch>
        </p:blipFill>
        <p:spPr>
          <a:xfrm>
            <a:off x="6405245" y="1494155"/>
            <a:ext cx="3400425" cy="5019675"/>
          </a:xfrm>
          <a:prstGeom prst="rect">
            <a:avLst/>
          </a:prstGeom>
        </p:spPr>
      </p:pic>
      <p:grpSp>
        <p:nvGrpSpPr>
          <p:cNvPr id="11" name="组合 10"/>
          <p:cNvGrpSpPr/>
          <p:nvPr/>
        </p:nvGrpSpPr>
        <p:grpSpPr>
          <a:xfrm>
            <a:off x="1734185" y="1604645"/>
            <a:ext cx="4443095" cy="1429385"/>
            <a:chOff x="4440" y="2943"/>
            <a:chExt cx="6997" cy="2251"/>
          </a:xfrm>
        </p:grpSpPr>
        <p:sp>
          <p:nvSpPr>
            <p:cNvPr id="5" name="矩形 4"/>
            <p:cNvSpPr/>
            <p:nvPr/>
          </p:nvSpPr>
          <p:spPr>
            <a:xfrm>
              <a:off x="4440" y="2943"/>
              <a:ext cx="6997" cy="22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799" y="3240"/>
              <a:ext cx="2808" cy="580"/>
            </a:xfrm>
            <a:prstGeom prst="rect">
              <a:avLst/>
            </a:prstGeom>
            <a:noFill/>
          </p:spPr>
          <p:txBody>
            <a:bodyPr wrap="none" rtlCol="0">
              <a:spAutoFit/>
            </a:bodyPr>
            <a:lstStyle/>
            <a:p>
              <a:pPr algn="l"/>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按学科门类划分</a:t>
              </a:r>
              <a:endParaRPr lang="zh-CN" altLang="en-US"/>
            </a:p>
          </p:txBody>
        </p:sp>
        <p:sp>
          <p:nvSpPr>
            <p:cNvPr id="12" name="文本框 11"/>
            <p:cNvSpPr txBox="1"/>
            <p:nvPr/>
          </p:nvSpPr>
          <p:spPr>
            <a:xfrm>
              <a:off x="4799" y="3820"/>
              <a:ext cx="6604" cy="1161"/>
            </a:xfrm>
            <a:prstGeom prst="rect">
              <a:avLst/>
            </a:prstGeom>
            <a:noFill/>
          </p:spPr>
          <p:txBody>
            <a:bodyPr wrap="none" rtlCol="0">
              <a:spAutoFit/>
            </a:bodyPr>
            <a:lstStyle/>
            <a:p>
              <a:pPr algn="l">
                <a:lnSpc>
                  <a:spcPct val="150000"/>
                </a:lnSpc>
              </a:pPr>
              <a:r>
                <a:rPr lang="en-US" altLang="zh-CN" sz="1400" dirty="0">
                  <a:solidFill>
                    <a:schemeClr val="bg1"/>
                  </a:solidFill>
                  <a:latin typeface="+mn-ea"/>
                  <a:sym typeface="+mn-ea"/>
                </a:rPr>
                <a:t>1</a:t>
              </a:r>
              <a:r>
                <a:rPr lang="zh-CN" altLang="en-US" sz="1400" dirty="0">
                  <a:solidFill>
                    <a:schemeClr val="bg1"/>
                  </a:solidFill>
                  <a:latin typeface="+mn-ea"/>
                  <a:sym typeface="+mn-ea"/>
                </a:rPr>
                <a:t>、按各类研究课题从事研究的学科门类填报。</a:t>
              </a:r>
              <a:endParaRPr lang="zh-CN" altLang="en-US" sz="1400" dirty="0">
                <a:solidFill>
                  <a:schemeClr val="bg1"/>
                </a:solidFill>
                <a:latin typeface="+mn-ea"/>
              </a:endParaRPr>
            </a:p>
            <a:p>
              <a:pPr algn="l">
                <a:lnSpc>
                  <a:spcPct val="150000"/>
                </a:lnSpc>
              </a:pPr>
              <a:r>
                <a:rPr lang="en-US" altLang="zh-CN" sz="1400" dirty="0">
                  <a:solidFill>
                    <a:schemeClr val="bg1"/>
                  </a:solidFill>
                  <a:latin typeface="+mn-ea"/>
                  <a:sym typeface="+mn-ea"/>
                </a:rPr>
                <a:t>2</a:t>
              </a:r>
              <a:r>
                <a:rPr lang="zh-CN" altLang="en-US" sz="1400" dirty="0">
                  <a:solidFill>
                    <a:schemeClr val="bg1"/>
                  </a:solidFill>
                  <a:latin typeface="+mn-ea"/>
                  <a:sym typeface="+mn-ea"/>
                </a:rPr>
                <a:t>、无法归入</a:t>
              </a:r>
              <a:r>
                <a:rPr lang="en-US" altLang="zh-CN" sz="1400" dirty="0">
                  <a:solidFill>
                    <a:schemeClr val="bg1"/>
                  </a:solidFill>
                  <a:latin typeface="+mn-ea"/>
                  <a:sym typeface="+mn-ea"/>
                </a:rPr>
                <a:t>0</a:t>
              </a:r>
              <a:r>
                <a:rPr lang="zh-CN" altLang="en-US" sz="1400" dirty="0">
                  <a:solidFill>
                    <a:schemeClr val="bg1"/>
                  </a:solidFill>
                  <a:latin typeface="+mn-ea"/>
                  <a:sym typeface="+mn-ea"/>
                </a:rPr>
                <a:t>2……23学科的课题在管理学中填报。</a:t>
              </a:r>
            </a:p>
          </p:txBody>
        </p:sp>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10383520" y="6228715"/>
            <a:ext cx="939165" cy="158115"/>
          </a:xfrm>
        </p:spPr>
        <p:txBody>
          <a:bodyPr/>
          <a:lstStyle/>
          <a:p>
            <a:r>
              <a:rPr lang="zh-CN" altLang="en-US"/>
              <a:t>第 </a:t>
            </a:r>
            <a:fld id="{75168D04-7926-484C-B90B-2D13ABC6EC67}" type="slidenum">
              <a:rPr lang="zh-CN" altLang="en-US" smtClean="0"/>
              <a:pPr/>
              <a:t>31</a:t>
            </a:fld>
            <a:r>
              <a:rPr lang="zh-CN" altLang="en-US"/>
              <a:t> 页</a:t>
            </a:r>
            <a:endParaRPr lang="zh-CN" altLang="en-US" dirty="0"/>
          </a:p>
        </p:txBody>
      </p:sp>
      <p:sp>
        <p:nvSpPr>
          <p:cNvPr id="4" name="文本占位符 3"/>
          <p:cNvSpPr>
            <a:spLocks noGrp="1"/>
          </p:cNvSpPr>
          <p:nvPr>
            <p:ph type="body" sz="quarter" idx="10"/>
          </p:nvPr>
        </p:nvSpPr>
        <p:spPr>
          <a:xfrm>
            <a:off x="1621790" y="655955"/>
            <a:ext cx="4802505" cy="332105"/>
          </a:xfrm>
        </p:spPr>
        <p:txBody>
          <a:bodyPr wrap="square"/>
          <a:lstStyle/>
          <a:p>
            <a:r>
              <a:rPr lang="zh-CN" altLang="en-US" sz="2400" dirty="0">
                <a:latin typeface="+mn-ea"/>
              </a:rPr>
              <a:t>统计</a:t>
            </a:r>
            <a:r>
              <a:rPr lang="en-US" altLang="zh-CN" sz="2400" dirty="0" smtClean="0">
                <a:latin typeface="+mn-ea"/>
              </a:rPr>
              <a:t>5-1</a:t>
            </a:r>
            <a:r>
              <a:rPr lang="zh-CN" altLang="en-US" sz="2400" dirty="0" smtClean="0">
                <a:latin typeface="+mn-ea"/>
              </a:rPr>
              <a:t>表</a:t>
            </a:r>
            <a:r>
              <a:rPr sz="2400" dirty="0">
                <a:latin typeface="+mn-ea"/>
                <a:sym typeface="+mn-ea"/>
              </a:rPr>
              <a:t>（</a:t>
            </a:r>
            <a:r>
              <a:rPr lang="en-US" altLang="zh-CN" sz="2400" dirty="0">
                <a:latin typeface="+mn-ea"/>
                <a:sym typeface="+mn-ea"/>
              </a:rPr>
              <a:t>2</a:t>
            </a:r>
            <a:r>
              <a:rPr sz="2400" dirty="0">
                <a:latin typeface="+mn-ea"/>
                <a:sym typeface="+mn-ea"/>
              </a:rPr>
              <a:t>）</a:t>
            </a:r>
            <a:r>
              <a:rPr lang="zh-CN" altLang="en-US" sz="2400" dirty="0">
                <a:latin typeface="+mn-ea"/>
              </a:rPr>
              <a:t>：数据来源</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19455" y="2320925"/>
            <a:ext cx="2057400" cy="2215515"/>
          </a:xfrm>
          <a:prstGeom prst="rect">
            <a:avLst/>
          </a:prstGeom>
        </p:spPr>
        <p:txBody>
          <a:bodyPr wrap="square" lIns="0" tIns="0" rIns="0" bIns="0">
            <a:spAutoFit/>
          </a:bodyPr>
          <a:lstStyle/>
          <a:p>
            <a:pPr>
              <a:lnSpc>
                <a:spcPct val="150000"/>
              </a:lnSpc>
            </a:pPr>
            <a:r>
              <a:rPr lang="en-US" altLang="zh-CN" sz="1600" dirty="0">
                <a:solidFill>
                  <a:schemeClr val="tx1">
                    <a:lumMod val="75000"/>
                    <a:lumOff val="25000"/>
                  </a:schemeClr>
                </a:solidFill>
                <a:latin typeface="+mn-ea"/>
              </a:rPr>
              <a:t>1</a:t>
            </a:r>
            <a:r>
              <a:rPr lang="zh-CN" altLang="en-US" sz="1600" dirty="0">
                <a:solidFill>
                  <a:schemeClr val="tx1">
                    <a:lumMod val="75000"/>
                    <a:lumOff val="25000"/>
                  </a:schemeClr>
                </a:solidFill>
                <a:latin typeface="+mn-ea"/>
              </a:rPr>
              <a:t>、人文社科统计</a:t>
            </a:r>
            <a:r>
              <a:rPr lang="en-US" altLang="zh-CN" sz="1600" dirty="0">
                <a:solidFill>
                  <a:schemeClr val="tx1">
                    <a:lumMod val="75000"/>
                    <a:lumOff val="25000"/>
                  </a:schemeClr>
                </a:solidFill>
                <a:latin typeface="+mn-ea"/>
              </a:rPr>
              <a:t>5</a:t>
            </a:r>
            <a:r>
              <a:rPr lang="zh-CN" altLang="en-US" sz="1600" dirty="0">
                <a:solidFill>
                  <a:schemeClr val="tx1">
                    <a:lumMod val="75000"/>
                    <a:lumOff val="25000"/>
                  </a:schemeClr>
                </a:solidFill>
                <a:latin typeface="+mn-ea"/>
              </a:rPr>
              <a:t>表数据来源于统计系统的项目管理</a:t>
            </a:r>
            <a:r>
              <a:rPr lang="zh-CN" altLang="en-US" sz="1600" dirty="0">
                <a:solidFill>
                  <a:schemeClr val="tx1">
                    <a:lumMod val="75000"/>
                    <a:lumOff val="25000"/>
                  </a:schemeClr>
                </a:solidFill>
                <a:latin typeface="+mn-ea"/>
                <a:sym typeface="+mn-ea"/>
              </a:rPr>
              <a:t>模块及其项目</a:t>
            </a:r>
            <a:r>
              <a:rPr lang="zh-CN" altLang="en-US" sz="1600" dirty="0">
                <a:solidFill>
                  <a:schemeClr val="tx1">
                    <a:lumMod val="75000"/>
                    <a:lumOff val="25000"/>
                  </a:schemeClr>
                </a:solidFill>
                <a:latin typeface="+mn-ea"/>
              </a:rPr>
              <a:t>工作量情况、项目经费情况子模块，各统计口径对应字段见右图；</a:t>
            </a:r>
          </a:p>
        </p:txBody>
      </p:sp>
      <p:pic>
        <p:nvPicPr>
          <p:cNvPr id="8" name="图片 7" descr="360截图20191011180539279"/>
          <p:cNvPicPr>
            <a:picLocks noChangeAspect="1"/>
          </p:cNvPicPr>
          <p:nvPr/>
        </p:nvPicPr>
        <p:blipFill>
          <a:blip r:embed="rId2" cstate="print"/>
          <a:stretch>
            <a:fillRect/>
          </a:stretch>
        </p:blipFill>
        <p:spPr>
          <a:xfrm>
            <a:off x="2975610" y="1496695"/>
            <a:ext cx="9199245" cy="455358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32</a:t>
            </a:fld>
            <a:r>
              <a:rPr lang="zh-CN" altLang="en-US"/>
              <a:t> 页</a:t>
            </a:r>
            <a:endParaRPr lang="zh-CN" altLang="en-US" dirty="0"/>
          </a:p>
        </p:txBody>
      </p:sp>
      <p:sp>
        <p:nvSpPr>
          <p:cNvPr id="4" name="文本占位符 3"/>
          <p:cNvSpPr>
            <a:spLocks noGrp="1"/>
          </p:cNvSpPr>
          <p:nvPr>
            <p:ph type="body" sz="quarter" idx="10"/>
          </p:nvPr>
        </p:nvSpPr>
        <p:spPr>
          <a:xfrm>
            <a:off x="1621790" y="655955"/>
            <a:ext cx="6373495" cy="332105"/>
          </a:xfrm>
        </p:spPr>
        <p:txBody>
          <a:bodyPr wrap="square"/>
          <a:lstStyle/>
          <a:p>
            <a:r>
              <a:rPr lang="zh-CN" altLang="en-US" sz="2400" dirty="0">
                <a:latin typeface="+mn-ea"/>
              </a:rPr>
              <a:t>统计</a:t>
            </a:r>
            <a:r>
              <a:rPr lang="en-US" altLang="zh-CN" sz="2400" dirty="0" smtClean="0">
                <a:latin typeface="+mn-ea"/>
              </a:rPr>
              <a:t>5-1</a:t>
            </a:r>
            <a:r>
              <a:rPr lang="zh-CN" altLang="en-US" sz="2400" dirty="0" smtClean="0">
                <a:latin typeface="+mn-ea"/>
              </a:rPr>
              <a:t>表</a:t>
            </a:r>
            <a:r>
              <a:rPr sz="2400" dirty="0">
                <a:latin typeface="+mn-ea"/>
                <a:sym typeface="+mn-ea"/>
              </a:rPr>
              <a:t>（</a:t>
            </a:r>
            <a:r>
              <a:rPr lang="en-US" altLang="zh-CN" sz="2400" dirty="0">
                <a:latin typeface="+mn-ea"/>
                <a:sym typeface="+mn-ea"/>
              </a:rPr>
              <a:t>3</a:t>
            </a:r>
            <a:r>
              <a:rPr sz="2400" dirty="0">
                <a:latin typeface="+mn-ea"/>
                <a:sym typeface="+mn-ea"/>
              </a:rPr>
              <a:t>）</a:t>
            </a:r>
            <a:r>
              <a:rPr lang="zh-CN" altLang="en-US" sz="2400" dirty="0">
                <a:latin typeface="+mn-ea"/>
              </a:rPr>
              <a:t>：</a:t>
            </a:r>
            <a:r>
              <a:rPr sz="2400" dirty="0" err="1">
                <a:latin typeface="微软雅黑" panose="020B0503020204020204" pitchFamily="34" charset="-122"/>
                <a:ea typeface="微软雅黑" panose="020B0503020204020204" pitchFamily="34" charset="-122"/>
                <a:sym typeface="+mn-ea"/>
              </a:rPr>
              <a:t>审核要点及</a:t>
            </a:r>
            <a:r>
              <a:rPr lang="zh-CN" altLang="en-US" sz="2400" dirty="0">
                <a:latin typeface="+mn-ea"/>
              </a:rPr>
              <a:t>常见问题</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65100" y="1917700"/>
            <a:ext cx="12026265" cy="4656455"/>
            <a:chOff x="260" y="3020"/>
            <a:chExt cx="18939" cy="7333"/>
          </a:xfrm>
        </p:grpSpPr>
        <p:sp>
          <p:nvSpPr>
            <p:cNvPr id="6" name="矩形 5"/>
            <p:cNvSpPr/>
            <p:nvPr/>
          </p:nvSpPr>
          <p:spPr>
            <a:xfrm>
              <a:off x="260" y="3020"/>
              <a:ext cx="18939" cy="73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013" y="3254"/>
              <a:ext cx="15493" cy="6931"/>
            </a:xfrm>
            <a:prstGeom prst="rect">
              <a:avLst/>
            </a:prstGeom>
            <a:noFill/>
          </p:spPr>
          <p:txBody>
            <a:bodyPr wrap="square" rtlCol="0">
              <a:spAutoFit/>
            </a:bodyPr>
            <a:lstStyle/>
            <a:p>
              <a:pPr>
                <a:lnSpc>
                  <a:spcPct val="200000"/>
                </a:lnSpc>
              </a:pPr>
              <a:r>
                <a:rPr lang="zh-CN" altLang="en-US" sz="1400" dirty="0" smtClean="0">
                  <a:solidFill>
                    <a:schemeClr val="bg1"/>
                  </a:solidFill>
                  <a:latin typeface="+mn-ea"/>
                  <a:sym typeface="+mn-ea"/>
                </a:rPr>
                <a:t>1</a:t>
              </a:r>
              <a:r>
                <a:rPr lang="en-US" altLang="zh-CN" sz="1400" b="1" dirty="0" smtClean="0">
                  <a:solidFill>
                    <a:schemeClr val="bg1"/>
                  </a:solidFill>
                  <a:latin typeface="+mn-ea"/>
                  <a:sym typeface="+mn-ea"/>
                </a:rPr>
                <a:t> . </a:t>
              </a:r>
              <a:r>
                <a:rPr lang="zh-CN" altLang="en-US" sz="1400" dirty="0" smtClean="0">
                  <a:solidFill>
                    <a:schemeClr val="bg1"/>
                  </a:solidFill>
                  <a:latin typeface="+mn-ea"/>
                  <a:sym typeface="+mn-ea"/>
                </a:rPr>
                <a:t>“</a:t>
              </a:r>
              <a:r>
                <a:rPr lang="zh-CN" altLang="en-US" sz="1400" dirty="0">
                  <a:solidFill>
                    <a:schemeClr val="bg1"/>
                  </a:solidFill>
                  <a:latin typeface="+mn-ea"/>
                  <a:sym typeface="+mn-ea"/>
                </a:rPr>
                <a:t>当年投入人数（人年）”指年度内投入课题研究的全时当量人数，包括教师、其他技术职务人员、校外人员和研究生。</a:t>
              </a:r>
              <a:endParaRPr lang="zh-CN" altLang="en-US" sz="1400" dirty="0">
                <a:solidFill>
                  <a:schemeClr val="bg1"/>
                </a:solidFill>
                <a:latin typeface="+mn-ea"/>
              </a:endParaRPr>
            </a:p>
            <a:p>
              <a:pPr>
                <a:lnSpc>
                  <a:spcPct val="200000"/>
                </a:lnSpc>
              </a:pPr>
              <a:r>
                <a:rPr lang="zh-CN" altLang="en-US" sz="1400" dirty="0" smtClean="0">
                  <a:solidFill>
                    <a:schemeClr val="bg1"/>
                  </a:solidFill>
                  <a:latin typeface="+mn-ea"/>
                  <a:sym typeface="+mn-ea"/>
                </a:rPr>
                <a:t>2</a:t>
              </a:r>
              <a:r>
                <a:rPr lang="en-US" altLang="zh-CN" sz="1400" b="1" dirty="0" smtClean="0">
                  <a:solidFill>
                    <a:schemeClr val="bg1"/>
                  </a:solidFill>
                  <a:latin typeface="+mn-ea"/>
                  <a:sym typeface="+mn-ea"/>
                </a:rPr>
                <a:t> . </a:t>
              </a:r>
              <a:r>
                <a:rPr lang="zh-CN" altLang="en-US" sz="1400" dirty="0" smtClean="0">
                  <a:solidFill>
                    <a:schemeClr val="bg1"/>
                  </a:solidFill>
                  <a:latin typeface="+mn-ea"/>
                  <a:sym typeface="+mn-ea"/>
                </a:rPr>
                <a:t>“</a:t>
              </a:r>
              <a:r>
                <a:rPr lang="zh-CN" altLang="en-US" sz="1400" dirty="0">
                  <a:solidFill>
                    <a:schemeClr val="bg1"/>
                  </a:solidFill>
                  <a:latin typeface="+mn-ea"/>
                  <a:sym typeface="+mn-ea"/>
                </a:rPr>
                <a:t>当年投入人数”的合计数，一般应接近(但减去研究生后不得大于) 2表全时当量人数的合计数，如相差太大，应予核实。</a:t>
              </a:r>
              <a:endParaRPr lang="zh-CN" altLang="en-US" sz="1400" dirty="0">
                <a:solidFill>
                  <a:schemeClr val="bg1"/>
                </a:solidFill>
                <a:latin typeface="+mn-ea"/>
              </a:endParaRPr>
            </a:p>
            <a:p>
              <a:pPr>
                <a:lnSpc>
                  <a:spcPct val="200000"/>
                </a:lnSpc>
              </a:pPr>
              <a:r>
                <a:rPr lang="zh-CN" altLang="en-US" sz="1400" dirty="0" smtClean="0">
                  <a:solidFill>
                    <a:schemeClr val="bg1"/>
                  </a:solidFill>
                  <a:latin typeface="+mn-ea"/>
                  <a:sym typeface="+mn-ea"/>
                </a:rPr>
                <a:t>3</a:t>
              </a:r>
              <a:r>
                <a:rPr lang="en-US" altLang="zh-CN" sz="1400" b="1" dirty="0" smtClean="0">
                  <a:solidFill>
                    <a:schemeClr val="bg1"/>
                  </a:solidFill>
                  <a:latin typeface="+mn-ea"/>
                  <a:sym typeface="+mn-ea"/>
                </a:rPr>
                <a:t> . </a:t>
              </a:r>
              <a:r>
                <a:rPr lang="zh-CN" altLang="en-US" sz="1400" dirty="0" smtClean="0">
                  <a:solidFill>
                    <a:schemeClr val="bg1"/>
                  </a:solidFill>
                  <a:latin typeface="+mn-ea"/>
                  <a:sym typeface="+mn-ea"/>
                </a:rPr>
                <a:t> </a:t>
              </a:r>
              <a:r>
                <a:rPr lang="zh-CN" altLang="en-US" sz="1400" dirty="0">
                  <a:solidFill>
                    <a:schemeClr val="bg1"/>
                  </a:solidFill>
                  <a:latin typeface="+mn-ea"/>
                  <a:sym typeface="+mn-ea"/>
                </a:rPr>
                <a:t>各学科研究课题的当年投入人数，一般应等于或稍小于2表各相应学科的全时当量人数。</a:t>
              </a:r>
              <a:endParaRPr lang="zh-CN" altLang="en-US" sz="1400" dirty="0">
                <a:solidFill>
                  <a:schemeClr val="bg1"/>
                </a:solidFill>
                <a:latin typeface="+mn-ea"/>
              </a:endParaRPr>
            </a:p>
            <a:p>
              <a:pPr>
                <a:lnSpc>
                  <a:spcPct val="200000"/>
                </a:lnSpc>
              </a:pPr>
              <a:r>
                <a:rPr lang="zh-CN" altLang="en-US" sz="1400" dirty="0" smtClean="0">
                  <a:solidFill>
                    <a:schemeClr val="bg1"/>
                  </a:solidFill>
                  <a:latin typeface="+mn-ea"/>
                  <a:sym typeface="+mn-ea"/>
                </a:rPr>
                <a:t>4</a:t>
              </a:r>
              <a:r>
                <a:rPr lang="en-US" altLang="zh-CN" sz="1400" b="1" dirty="0" smtClean="0">
                  <a:solidFill>
                    <a:schemeClr val="bg1"/>
                  </a:solidFill>
                  <a:latin typeface="+mn-ea"/>
                  <a:sym typeface="+mn-ea"/>
                </a:rPr>
                <a:t> . </a:t>
              </a:r>
              <a:r>
                <a:rPr lang="zh-CN" altLang="en-US" sz="1400" dirty="0" smtClean="0">
                  <a:solidFill>
                    <a:schemeClr val="bg1"/>
                  </a:solidFill>
                  <a:latin typeface="+mn-ea"/>
                  <a:sym typeface="+mn-ea"/>
                </a:rPr>
                <a:t>“当</a:t>
              </a:r>
              <a:r>
                <a:rPr lang="zh-CN" altLang="en-US" sz="1400" dirty="0">
                  <a:solidFill>
                    <a:schemeClr val="bg1"/>
                  </a:solidFill>
                  <a:latin typeface="+mn-ea"/>
                  <a:sym typeface="+mn-ea"/>
                </a:rPr>
                <a:t>年拨入经</a:t>
              </a:r>
              <a:r>
                <a:rPr lang="zh-CN" altLang="en-US" sz="1400" dirty="0" smtClean="0">
                  <a:solidFill>
                    <a:schemeClr val="bg1"/>
                  </a:solidFill>
                  <a:latin typeface="+mn-ea"/>
                  <a:sym typeface="+mn-ea"/>
                </a:rPr>
                <a:t>费”的</a:t>
              </a:r>
              <a:r>
                <a:rPr lang="zh-CN" altLang="en-US" sz="1400" dirty="0">
                  <a:solidFill>
                    <a:schemeClr val="bg1"/>
                  </a:solidFill>
                  <a:latin typeface="+mn-ea"/>
                  <a:sym typeface="+mn-ea"/>
                </a:rPr>
                <a:t>合计数(01栏的L04)，一般应小于3表</a:t>
              </a:r>
              <a:r>
                <a:rPr lang="zh-CN" altLang="en-US" sz="1400" dirty="0" smtClean="0">
                  <a:solidFill>
                    <a:schemeClr val="bg1"/>
                  </a:solidFill>
                  <a:latin typeface="+mn-ea"/>
                  <a:sym typeface="+mn-ea"/>
                </a:rPr>
                <a:t>的“当</a:t>
              </a:r>
              <a:r>
                <a:rPr lang="zh-CN" altLang="en-US" sz="1400" dirty="0">
                  <a:solidFill>
                    <a:schemeClr val="bg1"/>
                  </a:solidFill>
                  <a:latin typeface="+mn-ea"/>
                  <a:sym typeface="+mn-ea"/>
                </a:rPr>
                <a:t>年经费收入合</a:t>
              </a:r>
              <a:r>
                <a:rPr lang="zh-CN" altLang="en-US" sz="1400" dirty="0" smtClean="0">
                  <a:solidFill>
                    <a:schemeClr val="bg1"/>
                  </a:solidFill>
                  <a:latin typeface="+mn-ea"/>
                  <a:sym typeface="+mn-ea"/>
                </a:rPr>
                <a:t>计”(</a:t>
              </a:r>
              <a:r>
                <a:rPr lang="zh-CN" altLang="en-US" sz="1400" dirty="0">
                  <a:solidFill>
                    <a:schemeClr val="bg1"/>
                  </a:solidFill>
                  <a:latin typeface="+mn-ea"/>
                  <a:sym typeface="+mn-ea"/>
                </a:rPr>
                <a:t>02栏)数, 极端情况下可等于，但不</a:t>
              </a:r>
              <a:r>
                <a:rPr lang="zh-CN" altLang="en-US" sz="1400" dirty="0" smtClean="0">
                  <a:solidFill>
                    <a:schemeClr val="bg1"/>
                  </a:solidFill>
                  <a:latin typeface="+mn-ea"/>
                  <a:sym typeface="+mn-ea"/>
                </a:rPr>
                <a:t>得   大于。</a:t>
              </a:r>
              <a:endParaRPr lang="zh-CN" altLang="en-US" sz="1400" dirty="0">
                <a:solidFill>
                  <a:schemeClr val="bg1"/>
                </a:solidFill>
                <a:latin typeface="+mn-ea"/>
              </a:endParaRPr>
            </a:p>
            <a:p>
              <a:pPr>
                <a:lnSpc>
                  <a:spcPct val="200000"/>
                </a:lnSpc>
              </a:pPr>
              <a:r>
                <a:rPr lang="zh-CN" altLang="en-US" sz="1400" dirty="0" smtClean="0">
                  <a:solidFill>
                    <a:schemeClr val="bg1"/>
                  </a:solidFill>
                  <a:latin typeface="+mn-ea"/>
                  <a:sym typeface="+mn-ea"/>
                </a:rPr>
                <a:t>5</a:t>
              </a:r>
              <a:r>
                <a:rPr lang="en-US" altLang="zh-CN" sz="1400" b="1" dirty="0" smtClean="0">
                  <a:solidFill>
                    <a:schemeClr val="bg1"/>
                  </a:solidFill>
                  <a:latin typeface="+mn-ea"/>
                  <a:sym typeface="+mn-ea"/>
                </a:rPr>
                <a:t> .  </a:t>
              </a:r>
              <a:r>
                <a:rPr lang="zh-CN" altLang="en-US" sz="1400" dirty="0" smtClean="0">
                  <a:solidFill>
                    <a:schemeClr val="bg1"/>
                  </a:solidFill>
                  <a:latin typeface="+mn-ea"/>
                  <a:sym typeface="+mn-ea"/>
                </a:rPr>
                <a:t>若</a:t>
              </a:r>
              <a:r>
                <a:rPr lang="zh-CN" altLang="en-US" sz="1400" dirty="0">
                  <a:solidFill>
                    <a:schemeClr val="bg1"/>
                  </a:solidFill>
                  <a:latin typeface="+mn-ea"/>
                  <a:sym typeface="+mn-ea"/>
                </a:rPr>
                <a:t>5-1表无课题，2表的相应栏就不应有数据；反之，若</a:t>
              </a:r>
              <a:r>
                <a:rPr lang="en-US" altLang="zh-CN" sz="1400" dirty="0">
                  <a:solidFill>
                    <a:schemeClr val="bg1"/>
                  </a:solidFill>
                  <a:latin typeface="+mn-ea"/>
                  <a:sym typeface="+mn-ea"/>
                </a:rPr>
                <a:t>5-1</a:t>
              </a:r>
              <a:r>
                <a:rPr lang="zh-CN" altLang="en-US" sz="1400" dirty="0">
                  <a:solidFill>
                    <a:schemeClr val="bg1"/>
                  </a:solidFill>
                  <a:latin typeface="+mn-ea"/>
                  <a:sym typeface="+mn-ea"/>
                </a:rPr>
                <a:t>表有课题，</a:t>
              </a:r>
              <a:r>
                <a:rPr lang="en-US" altLang="zh-CN" sz="1400" dirty="0">
                  <a:solidFill>
                    <a:schemeClr val="bg1"/>
                  </a:solidFill>
                  <a:latin typeface="+mn-ea"/>
                  <a:sym typeface="+mn-ea"/>
                </a:rPr>
                <a:t>2</a:t>
              </a:r>
              <a:r>
                <a:rPr lang="zh-CN" altLang="en-US" sz="1400" dirty="0">
                  <a:solidFill>
                    <a:schemeClr val="bg1"/>
                  </a:solidFill>
                  <a:latin typeface="+mn-ea"/>
                  <a:sym typeface="+mn-ea"/>
                </a:rPr>
                <a:t>表相应栏一般也应有数据，注意极端情况。</a:t>
              </a:r>
              <a:endParaRPr lang="zh-CN" altLang="en-US" sz="1400" dirty="0">
                <a:solidFill>
                  <a:schemeClr val="bg1"/>
                </a:solidFill>
                <a:latin typeface="+mn-ea"/>
              </a:endParaRPr>
            </a:p>
            <a:p>
              <a:pPr>
                <a:lnSpc>
                  <a:spcPct val="200000"/>
                </a:lnSpc>
              </a:pPr>
              <a:r>
                <a:rPr lang="zh-CN" altLang="en-US" sz="1400" dirty="0" smtClean="0">
                  <a:solidFill>
                    <a:schemeClr val="bg1"/>
                  </a:solidFill>
                  <a:latin typeface="+mn-ea"/>
                  <a:sym typeface="+mn-ea"/>
                </a:rPr>
                <a:t>6</a:t>
              </a:r>
              <a:r>
                <a:rPr lang="en-US" altLang="zh-CN" sz="1400" b="1" dirty="0" smtClean="0">
                  <a:solidFill>
                    <a:schemeClr val="bg1"/>
                  </a:solidFill>
                  <a:latin typeface="+mn-ea"/>
                  <a:sym typeface="+mn-ea"/>
                </a:rPr>
                <a:t> .  </a:t>
              </a:r>
              <a:r>
                <a:rPr lang="zh-CN" altLang="en-US" sz="1400" dirty="0" smtClean="0">
                  <a:solidFill>
                    <a:schemeClr val="bg1"/>
                  </a:solidFill>
                  <a:latin typeface="+mn-ea"/>
                  <a:sym typeface="+mn-ea"/>
                </a:rPr>
                <a:t>注</a:t>
              </a:r>
              <a:r>
                <a:rPr lang="zh-CN" altLang="en-US" sz="1400" dirty="0">
                  <a:solidFill>
                    <a:schemeClr val="bg1"/>
                  </a:solidFill>
                  <a:latin typeface="+mn-ea"/>
                  <a:sym typeface="+mn-ea"/>
                </a:rPr>
                <a:t>意5-1表和2表各对应学科栏是否相符。</a:t>
              </a:r>
              <a:endParaRPr lang="zh-CN" altLang="en-US" sz="1400" dirty="0">
                <a:solidFill>
                  <a:schemeClr val="bg1"/>
                </a:solidFill>
                <a:latin typeface="+mn-ea"/>
              </a:endParaRPr>
            </a:p>
            <a:p>
              <a:pPr>
                <a:lnSpc>
                  <a:spcPct val="200000"/>
                </a:lnSpc>
              </a:pPr>
              <a:r>
                <a:rPr lang="zh-CN" altLang="en-US" sz="1400" dirty="0" smtClean="0">
                  <a:solidFill>
                    <a:schemeClr val="bg1"/>
                  </a:solidFill>
                  <a:latin typeface="+mn-ea"/>
                  <a:sym typeface="+mn-ea"/>
                </a:rPr>
                <a:t>7</a:t>
              </a:r>
              <a:r>
                <a:rPr lang="en-US" altLang="zh-CN" sz="1400" b="1" dirty="0" smtClean="0">
                  <a:solidFill>
                    <a:schemeClr val="bg1"/>
                  </a:solidFill>
                  <a:latin typeface="+mn-ea"/>
                  <a:sym typeface="+mn-ea"/>
                </a:rPr>
                <a:t> .  </a:t>
              </a:r>
              <a:r>
                <a:rPr lang="zh-CN" altLang="en-US" sz="1400" dirty="0" smtClean="0">
                  <a:solidFill>
                    <a:schemeClr val="bg1"/>
                  </a:solidFill>
                  <a:latin typeface="+mn-ea"/>
                  <a:sym typeface="+mn-ea"/>
                </a:rPr>
                <a:t>5-1</a:t>
              </a:r>
              <a:r>
                <a:rPr lang="zh-CN" altLang="en-US" sz="1400" dirty="0">
                  <a:solidFill>
                    <a:schemeClr val="bg1"/>
                  </a:solidFill>
                  <a:latin typeface="+mn-ea"/>
                  <a:sym typeface="+mn-ea"/>
                </a:rPr>
                <a:t>表有课题，3表应有经费。注意5-1和5-2表与3表的对应关系，见5-1表提要事项（3）。</a:t>
              </a:r>
              <a:endParaRPr lang="zh-CN" altLang="en-US" sz="1400" dirty="0">
                <a:solidFill>
                  <a:schemeClr val="bg1"/>
                </a:solidFill>
                <a:latin typeface="+mn-ea"/>
              </a:endParaRPr>
            </a:p>
            <a:p>
              <a:pPr>
                <a:lnSpc>
                  <a:spcPct val="200000"/>
                </a:lnSpc>
              </a:pPr>
              <a:r>
                <a:rPr lang="zh-CN" altLang="en-US" sz="1400" dirty="0" smtClean="0">
                  <a:solidFill>
                    <a:schemeClr val="bg1"/>
                  </a:solidFill>
                  <a:latin typeface="+mn-ea"/>
                  <a:sym typeface="+mn-ea"/>
                </a:rPr>
                <a:t>8</a:t>
              </a:r>
              <a:r>
                <a:rPr lang="en-US" altLang="zh-CN" sz="1400" b="1" dirty="0" smtClean="0">
                  <a:solidFill>
                    <a:schemeClr val="bg1"/>
                  </a:solidFill>
                  <a:latin typeface="+mn-ea"/>
                  <a:sym typeface="+mn-ea"/>
                </a:rPr>
                <a:t> .  </a:t>
              </a:r>
              <a:r>
                <a:rPr lang="zh-CN" altLang="en-US" sz="1400" dirty="0" smtClean="0">
                  <a:solidFill>
                    <a:schemeClr val="bg1"/>
                  </a:solidFill>
                  <a:latin typeface="+mn-ea"/>
                  <a:sym typeface="+mn-ea"/>
                </a:rPr>
                <a:t>注</a:t>
              </a:r>
              <a:r>
                <a:rPr lang="zh-CN" altLang="en-US" sz="1400" dirty="0">
                  <a:solidFill>
                    <a:schemeClr val="bg1"/>
                  </a:solidFill>
                  <a:latin typeface="+mn-ea"/>
                  <a:sym typeface="+mn-ea"/>
                </a:rPr>
                <a:t>意“基础研究、应用研究、试验发展”三分类的指标意义，其中“试验发展”的数据应该很小</a:t>
              </a:r>
              <a:r>
                <a:rPr lang="zh-CN" altLang="en-US" sz="1400" dirty="0" smtClean="0">
                  <a:solidFill>
                    <a:schemeClr val="bg1"/>
                  </a:solidFill>
                  <a:latin typeface="+mn-ea"/>
                  <a:sym typeface="+mn-ea"/>
                </a:rPr>
                <a:t>。</a:t>
              </a:r>
              <a:endParaRPr lang="en-US" altLang="zh-CN" sz="1400" dirty="0" smtClean="0">
                <a:solidFill>
                  <a:schemeClr val="bg1"/>
                </a:solidFill>
                <a:latin typeface="+mn-ea"/>
                <a:sym typeface="+mn-ea"/>
              </a:endParaRPr>
            </a:p>
            <a:p>
              <a:pPr>
                <a:lnSpc>
                  <a:spcPct val="200000"/>
                </a:lnSpc>
              </a:pPr>
              <a:r>
                <a:rPr lang="en-US" altLang="zh-CN" sz="1400" b="1" dirty="0" smtClean="0">
                  <a:solidFill>
                    <a:schemeClr val="bg1"/>
                  </a:solidFill>
                  <a:latin typeface="+mn-ea"/>
                  <a:sym typeface="+mn-ea"/>
                </a:rPr>
                <a:t>9.   </a:t>
              </a:r>
              <a:r>
                <a:rPr lang="zh-CN" altLang="en-US" sz="1400" b="1" dirty="0" smtClean="0">
                  <a:solidFill>
                    <a:schemeClr val="bg1"/>
                  </a:solidFill>
                  <a:latin typeface="+mn-ea"/>
                  <a:sym typeface="+mn-ea"/>
                </a:rPr>
                <a:t>再次强调中央高校基本科研业务费立的项目是校级项目，可以录入项目库，但是经费为</a:t>
              </a:r>
              <a:r>
                <a:rPr lang="en-US" altLang="zh-CN" sz="1400" b="1" dirty="0" smtClean="0">
                  <a:solidFill>
                    <a:schemeClr val="bg1"/>
                  </a:solidFill>
                  <a:latin typeface="+mn-ea"/>
                  <a:sym typeface="+mn-ea"/>
                </a:rPr>
                <a:t>0.</a:t>
              </a:r>
              <a:endParaRPr lang="zh-CN" altLang="en-US" sz="1400" b="1" dirty="0">
                <a:solidFill>
                  <a:schemeClr val="bg1"/>
                </a:solidFill>
                <a:latin typeface="+mn-ea"/>
                <a:sym typeface="+mn-ea"/>
              </a:endParaRPr>
            </a:p>
          </p:txBody>
        </p:sp>
        <p:pic>
          <p:nvPicPr>
            <p:cNvPr id="9" name="图片 8" descr="问题"/>
            <p:cNvPicPr>
              <a:picLocks noChangeAspect="1"/>
            </p:cNvPicPr>
            <p:nvPr/>
          </p:nvPicPr>
          <p:blipFill>
            <a:blip r:embed="rId2" cstate="print"/>
            <a:stretch>
              <a:fillRect/>
            </a:stretch>
          </p:blipFill>
          <p:spPr>
            <a:xfrm>
              <a:off x="1438" y="3867"/>
              <a:ext cx="1116" cy="1272"/>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平行四边形 3"/>
          <p:cNvSpPr/>
          <p:nvPr/>
        </p:nvSpPr>
        <p:spPr bwMode="auto">
          <a:xfrm>
            <a:off x="4762" y="1919093"/>
            <a:ext cx="2730880" cy="360040"/>
          </a:xfrm>
          <a:prstGeom prst="parallelogram">
            <a:avLst>
              <a:gd name="adj" fmla="val 76283"/>
            </a:avLst>
          </a:prstGeom>
          <a:solidFill>
            <a:schemeClr val="accent1">
              <a:lumMod val="50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sz="1200" b="1" dirty="0">
              <a:solidFill>
                <a:schemeClr val="bg1">
                  <a:lumMod val="100000"/>
                </a:schemeClr>
              </a:solidFill>
              <a:cs typeface="+mn-ea"/>
              <a:sym typeface="+mn-lt"/>
            </a:endParaRPr>
          </a:p>
        </p:txBody>
      </p:sp>
      <p:graphicFrame>
        <p:nvGraphicFramePr>
          <p:cNvPr id="5" name="图示 4"/>
          <p:cNvGraphicFramePr/>
          <p:nvPr/>
        </p:nvGraphicFramePr>
        <p:xfrm>
          <a:off x="0" y="0"/>
          <a:ext cx="12192000" cy="20305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2" name="矩形 31"/>
          <p:cNvSpPr/>
          <p:nvPr/>
        </p:nvSpPr>
        <p:spPr>
          <a:xfrm>
            <a:off x="0" y="-13014"/>
            <a:ext cx="12192000" cy="2036321"/>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33</a:t>
            </a:fld>
            <a:r>
              <a:rPr lang="zh-CN" altLang="en-US"/>
              <a:t> 页</a:t>
            </a:r>
            <a:endParaRPr lang="zh-CN" altLang="en-US" dirty="0"/>
          </a:p>
        </p:txBody>
      </p:sp>
      <p:sp>
        <p:nvSpPr>
          <p:cNvPr id="6" name="矩形 5"/>
          <p:cNvSpPr/>
          <p:nvPr/>
        </p:nvSpPr>
        <p:spPr bwMode="auto">
          <a:xfrm>
            <a:off x="0" y="1523365"/>
            <a:ext cx="8557895" cy="756285"/>
          </a:xfrm>
          <a:prstGeom prst="rect">
            <a:avLst/>
          </a:prstGeom>
          <a:solidFill>
            <a:schemeClr val="accent1">
              <a:lumMod val="75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r>
              <a:rPr lang="zh-CN" altLang="en-US" sz="2400" b="1" dirty="0">
                <a:solidFill>
                  <a:schemeClr val="bg1">
                    <a:lumMod val="100000"/>
                  </a:schemeClr>
                </a:solidFill>
                <a:cs typeface="+mn-ea"/>
                <a:sym typeface="+mn-lt"/>
              </a:rPr>
              <a:t>统</a:t>
            </a:r>
            <a:r>
              <a:rPr lang="zh-CN" altLang="en-US" sz="2400" b="1" dirty="0" smtClean="0">
                <a:solidFill>
                  <a:schemeClr val="bg1">
                    <a:lumMod val="100000"/>
                  </a:schemeClr>
                </a:solidFill>
                <a:cs typeface="+mn-ea"/>
                <a:sym typeface="+mn-lt"/>
              </a:rPr>
              <a:t>计</a:t>
            </a:r>
            <a:r>
              <a:rPr lang="en-US" altLang="zh-CN" sz="2400" b="1" dirty="0" smtClean="0">
                <a:solidFill>
                  <a:schemeClr val="bg1">
                    <a:lumMod val="100000"/>
                  </a:schemeClr>
                </a:solidFill>
                <a:cs typeface="+mn-ea"/>
                <a:sym typeface="+mn-lt"/>
              </a:rPr>
              <a:t>5-2</a:t>
            </a:r>
            <a:r>
              <a:rPr lang="zh-CN" altLang="en-US" sz="2400" b="1" dirty="0" smtClean="0">
                <a:solidFill>
                  <a:schemeClr val="bg1">
                    <a:lumMod val="100000"/>
                  </a:schemeClr>
                </a:solidFill>
                <a:cs typeface="+mn-ea"/>
                <a:sym typeface="+mn-lt"/>
              </a:rPr>
              <a:t>表</a:t>
            </a:r>
            <a:r>
              <a:rPr lang="zh-CN" altLang="en-US" sz="2400" b="1" dirty="0">
                <a:solidFill>
                  <a:schemeClr val="bg1">
                    <a:lumMod val="100000"/>
                  </a:schemeClr>
                </a:solidFill>
                <a:cs typeface="+mn-ea"/>
                <a:sym typeface="+mn-lt"/>
              </a:rPr>
              <a:t>：人文、社会科学R&amp;D课题情况表</a:t>
            </a:r>
            <a:r>
              <a:rPr lang="en-US" altLang="zh-CN" sz="2400" b="1" dirty="0">
                <a:solidFill>
                  <a:schemeClr val="bg1">
                    <a:lumMod val="100000"/>
                  </a:schemeClr>
                </a:solidFill>
                <a:cs typeface="+mn-ea"/>
                <a:sym typeface="+mn-lt"/>
              </a:rPr>
              <a:t>2</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457325" y="3328670"/>
            <a:ext cx="3596005" cy="321310"/>
            <a:chOff x="2295" y="5242"/>
            <a:chExt cx="5663" cy="506"/>
          </a:xfrm>
        </p:grpSpPr>
        <p:sp>
          <p:nvSpPr>
            <p:cNvPr id="7" name="Rectangle 73"/>
            <p:cNvSpPr/>
            <p:nvPr/>
          </p:nvSpPr>
          <p:spPr>
            <a:xfrm>
              <a:off x="3884" y="5253"/>
              <a:ext cx="4074" cy="486"/>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指标解释</a:t>
              </a:r>
            </a:p>
          </p:txBody>
        </p:sp>
        <p:sp>
          <p:nvSpPr>
            <p:cNvPr id="9" name="矩形 8"/>
            <p:cNvSpPr/>
            <p:nvPr/>
          </p:nvSpPr>
          <p:spPr>
            <a:xfrm>
              <a:off x="2295" y="52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p>
          </p:txBody>
        </p:sp>
      </p:grpSp>
      <p:grpSp>
        <p:nvGrpSpPr>
          <p:cNvPr id="12" name="组合 11"/>
          <p:cNvGrpSpPr/>
          <p:nvPr/>
        </p:nvGrpSpPr>
        <p:grpSpPr>
          <a:xfrm>
            <a:off x="1457325" y="4090670"/>
            <a:ext cx="3596005" cy="321310"/>
            <a:chOff x="2295" y="6442"/>
            <a:chExt cx="5663" cy="506"/>
          </a:xfrm>
        </p:grpSpPr>
        <p:sp>
          <p:nvSpPr>
            <p:cNvPr id="14" name="Rectangle 73"/>
            <p:cNvSpPr/>
            <p:nvPr/>
          </p:nvSpPr>
          <p:spPr>
            <a:xfrm>
              <a:off x="3884" y="6478"/>
              <a:ext cx="4074" cy="436"/>
            </a:xfrm>
            <a:prstGeom prst="rect">
              <a:avLst/>
            </a:prstGeom>
          </p:spPr>
          <p:txBody>
            <a:bodyPr wrap="square" lIns="144000" tIns="0" rIns="144000" bIns="0">
              <a:noAutofit/>
            </a:bodyPr>
            <a:lstStyle/>
            <a:p>
              <a:pPr eaLnBrk="0" hangingPunct="0">
                <a:buFont typeface="Wingdings" panose="05000000000000000000" pitchFamily="2" charset="2"/>
                <a:buNone/>
              </a:pPr>
              <a:r>
                <a:rPr lang="zh-CN" sz="2000" dirty="0">
                  <a:solidFill>
                    <a:schemeClr val="accent1"/>
                  </a:solidFill>
                  <a:latin typeface="微软雅黑" panose="020B0503020204020204" pitchFamily="34" charset="-122"/>
                  <a:ea typeface="微软雅黑" panose="020B0503020204020204" pitchFamily="34" charset="-122"/>
                </a:rPr>
                <a:t>数据来源</a:t>
              </a:r>
            </a:p>
          </p:txBody>
        </p:sp>
        <p:sp>
          <p:nvSpPr>
            <p:cNvPr id="15" name="矩形 14"/>
            <p:cNvSpPr/>
            <p:nvPr/>
          </p:nvSpPr>
          <p:spPr>
            <a:xfrm>
              <a:off x="2295" y="64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p>
          </p:txBody>
        </p:sp>
      </p:grpSp>
      <p:grpSp>
        <p:nvGrpSpPr>
          <p:cNvPr id="16" name="组合 15"/>
          <p:cNvGrpSpPr/>
          <p:nvPr/>
        </p:nvGrpSpPr>
        <p:grpSpPr>
          <a:xfrm>
            <a:off x="1457325" y="4852670"/>
            <a:ext cx="4378325" cy="321310"/>
            <a:chOff x="2295" y="7642"/>
            <a:chExt cx="6895" cy="506"/>
          </a:xfrm>
        </p:grpSpPr>
        <p:sp>
          <p:nvSpPr>
            <p:cNvPr id="17" name="Rectangle 73"/>
            <p:cNvSpPr/>
            <p:nvPr/>
          </p:nvSpPr>
          <p:spPr>
            <a:xfrm>
              <a:off x="3884" y="7660"/>
              <a:ext cx="5307" cy="472"/>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审核要点及常见问题</a:t>
              </a:r>
            </a:p>
          </p:txBody>
        </p:sp>
        <p:sp>
          <p:nvSpPr>
            <p:cNvPr id="18" name="矩形 17"/>
            <p:cNvSpPr/>
            <p:nvPr/>
          </p:nvSpPr>
          <p:spPr>
            <a:xfrm>
              <a:off x="2295" y="76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a:t>
              </a:r>
            </a:p>
          </p:txBody>
        </p:sp>
      </p:grpSp>
    </p:spTree>
  </p:cSld>
  <p:clrMapOvr>
    <a:masterClrMapping/>
  </p:clrMapOvr>
  <mc:AlternateContent xmlns:mc="http://schemas.openxmlformats.org/markup-compatibility/2006">
    <mc:Choice xmlns:p14="http://schemas.microsoft.com/office/powerpoint/2010/main" xmlns="" Requires="p14">
      <p:transition p14:dur="250">
        <p:pull/>
      </p:transition>
    </mc:Choice>
    <mc:Fallback>
      <p:transition>
        <p:pull/>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12"/>
          <p:cNvSpPr txBox="1"/>
          <p:nvPr/>
        </p:nvSpPr>
        <p:spPr>
          <a:xfrm>
            <a:off x="2940685" y="3168015"/>
            <a:ext cx="6310630" cy="521970"/>
          </a:xfrm>
          <a:prstGeom prst="rect">
            <a:avLst/>
          </a:prstGeom>
          <a:noFill/>
        </p:spPr>
        <p:txBody>
          <a:bodyPr wrap="none" rtlCol="0" anchor="t">
            <a:spAutoFit/>
          </a:bodyPr>
          <a:lstStyle/>
          <a:p>
            <a:r>
              <a:rPr lang="zh-CN" altLang="en-US" sz="2800" b="1" dirty="0">
                <a:solidFill>
                  <a:srgbClr val="006C54"/>
                </a:solidFill>
                <a:latin typeface="+mn-ea"/>
                <a:sym typeface="+mn-ea"/>
              </a:rPr>
              <a:t>统计</a:t>
            </a:r>
            <a:r>
              <a:rPr lang="en-US" altLang="zh-CN" sz="2800" b="1" dirty="0">
                <a:solidFill>
                  <a:srgbClr val="006C54"/>
                </a:solidFill>
                <a:latin typeface="+mn-ea"/>
                <a:sym typeface="+mn-ea"/>
              </a:rPr>
              <a:t>6</a:t>
            </a:r>
            <a:r>
              <a:rPr lang="zh-CN" altLang="en-US" sz="2800" b="1" dirty="0">
                <a:solidFill>
                  <a:srgbClr val="006C54"/>
                </a:solidFill>
                <a:latin typeface="+mn-ea"/>
                <a:sym typeface="+mn-ea"/>
              </a:rPr>
              <a:t>表（</a:t>
            </a:r>
            <a:r>
              <a:rPr lang="en-US" altLang="zh-CN" sz="2800" b="1" dirty="0">
                <a:solidFill>
                  <a:srgbClr val="006C54"/>
                </a:solidFill>
                <a:latin typeface="+mn-ea"/>
                <a:sym typeface="+mn-ea"/>
              </a:rPr>
              <a:t>1</a:t>
            </a:r>
            <a:r>
              <a:rPr lang="zh-CN" altLang="en-US" sz="2800" b="1" dirty="0">
                <a:solidFill>
                  <a:srgbClr val="006C54"/>
                </a:solidFill>
                <a:latin typeface="+mn-ea"/>
                <a:sym typeface="+mn-ea"/>
              </a:rPr>
              <a:t>）：指标解释（横向表头）</a:t>
            </a:r>
          </a:p>
        </p:txBody>
      </p:sp>
      <p:sp>
        <p:nvSpPr>
          <p:cNvPr id="2" name="灯片编号占位符 1"/>
          <p:cNvSpPr>
            <a:spLocks noGrp="1"/>
          </p:cNvSpPr>
          <p:nvPr>
            <p:ph type="sldNum" sz="quarter" idx="4"/>
          </p:nvPr>
        </p:nvSpPr>
        <p:spPr>
          <a:xfrm>
            <a:off x="10769918" y="6521780"/>
            <a:ext cx="939240" cy="144787"/>
          </a:xfrm>
        </p:spPr>
        <p:txBody>
          <a:bodyPr/>
          <a:lstStyle/>
          <a:p>
            <a:r>
              <a:rPr lang="zh-CN" altLang="en-US"/>
              <a:t>第 </a:t>
            </a:r>
            <a:fld id="{75168D04-7926-484C-B90B-2D13ABC6EC67}" type="slidenum">
              <a:rPr lang="zh-CN" altLang="en-US" smtClean="0"/>
              <a:pPr/>
              <a:t>34</a:t>
            </a:fld>
            <a:r>
              <a:rPr lang="zh-CN" altLang="en-US"/>
              <a:t> 页</a:t>
            </a:r>
            <a:endParaRPr lang="zh-CN" altLang="en-US" dirty="0"/>
          </a:p>
        </p:txBody>
      </p:sp>
      <p:sp>
        <p:nvSpPr>
          <p:cNvPr id="4" name="文本占位符 3"/>
          <p:cNvSpPr>
            <a:spLocks noGrp="1"/>
          </p:cNvSpPr>
          <p:nvPr>
            <p:ph type="body" sz="quarter" idx="10"/>
          </p:nvPr>
        </p:nvSpPr>
        <p:spPr>
          <a:xfrm>
            <a:off x="1621790" y="655955"/>
            <a:ext cx="6443345" cy="332105"/>
          </a:xfrm>
        </p:spPr>
        <p:txBody>
          <a:bodyPr wrap="square"/>
          <a:lstStyle/>
          <a:p>
            <a:r>
              <a:rPr lang="en-US" altLang="zh-CN" sz="2400" dirty="0">
                <a:latin typeface="+mn-ea"/>
              </a:rPr>
              <a:t> </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35" y="-64770"/>
            <a:ext cx="12191365" cy="6987301"/>
            <a:chOff x="1" y="-32"/>
            <a:chExt cx="19199" cy="11004"/>
          </a:xfrm>
        </p:grpSpPr>
        <p:grpSp>
          <p:nvGrpSpPr>
            <p:cNvPr id="10" name="组合 9"/>
            <p:cNvGrpSpPr/>
            <p:nvPr/>
          </p:nvGrpSpPr>
          <p:grpSpPr>
            <a:xfrm>
              <a:off x="1" y="-32"/>
              <a:ext cx="19199" cy="11004"/>
              <a:chOff x="1" y="3097"/>
              <a:chExt cx="19199" cy="7592"/>
            </a:xfrm>
          </p:grpSpPr>
          <p:sp>
            <p:nvSpPr>
              <p:cNvPr id="6" name="矩形 5"/>
              <p:cNvSpPr/>
              <p:nvPr/>
            </p:nvSpPr>
            <p:spPr>
              <a:xfrm>
                <a:off x="1" y="3097"/>
                <a:ext cx="19199" cy="75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090" y="6418"/>
                <a:ext cx="15493" cy="3611"/>
              </a:xfrm>
              <a:prstGeom prst="rect">
                <a:avLst/>
              </a:prstGeom>
              <a:noFill/>
            </p:spPr>
            <p:txBody>
              <a:bodyPr wrap="square" rtlCol="0">
                <a:spAutoFit/>
              </a:bodyPr>
              <a:lstStyle/>
              <a:p>
                <a:pPr>
                  <a:lnSpc>
                    <a:spcPct val="150000"/>
                  </a:lnSpc>
                </a:pPr>
                <a:r>
                  <a:rPr lang="zh-CN" sz="1400" b="1" dirty="0">
                    <a:solidFill>
                      <a:schemeClr val="bg1"/>
                    </a:solidFill>
                    <a:latin typeface="+mn-ea"/>
                    <a:sym typeface="+mn-ea"/>
                  </a:rPr>
                  <a:t>统计范围：同</a:t>
                </a:r>
                <a:r>
                  <a:rPr lang="en-US" altLang="zh-CN" sz="1400" b="1" dirty="0" err="1">
                    <a:solidFill>
                      <a:schemeClr val="bg1"/>
                    </a:solidFill>
                    <a:latin typeface="+mn-ea"/>
                    <a:sym typeface="+mn-ea"/>
                  </a:rPr>
                  <a:t>统计</a:t>
                </a:r>
                <a:r>
                  <a:rPr lang="zh-CN" sz="1400" b="1" dirty="0" smtClean="0">
                    <a:solidFill>
                      <a:schemeClr val="bg1"/>
                    </a:solidFill>
                    <a:latin typeface="+mn-ea"/>
                    <a:sym typeface="+mn-ea"/>
                  </a:rPr>
                  <a:t>5</a:t>
                </a:r>
                <a:r>
                  <a:rPr lang="en-US" altLang="zh-CN" sz="1400" b="1" dirty="0" smtClean="0">
                    <a:solidFill>
                      <a:schemeClr val="bg1"/>
                    </a:solidFill>
                    <a:latin typeface="+mn-ea"/>
                    <a:sym typeface="+mn-ea"/>
                  </a:rPr>
                  <a:t>-1</a:t>
                </a:r>
                <a:r>
                  <a:rPr lang="zh-CN" sz="1400" b="1" dirty="0" smtClean="0">
                    <a:solidFill>
                      <a:schemeClr val="bg1"/>
                    </a:solidFill>
                    <a:latin typeface="+mn-ea"/>
                    <a:sym typeface="+mn-ea"/>
                  </a:rPr>
                  <a:t>表</a:t>
                </a:r>
                <a:endParaRPr lang="zh-CN" sz="1400" b="1" dirty="0">
                  <a:solidFill>
                    <a:schemeClr val="bg1"/>
                  </a:solidFill>
                  <a:latin typeface="+mn-ea"/>
                </a:endParaRPr>
              </a:p>
              <a:p>
                <a:pPr>
                  <a:lnSpc>
                    <a:spcPct val="150000"/>
                  </a:lnSpc>
                </a:pPr>
                <a:r>
                  <a:rPr sz="1400" b="1" dirty="0">
                    <a:solidFill>
                      <a:schemeClr val="bg1"/>
                    </a:solidFill>
                    <a:latin typeface="+mn-ea"/>
                    <a:sym typeface="+mn-ea"/>
                  </a:rPr>
                  <a:t>国家社科基金项目：</a:t>
                </a:r>
                <a:r>
                  <a:rPr sz="1400" dirty="0">
                    <a:solidFill>
                      <a:schemeClr val="bg1"/>
                    </a:solidFill>
                    <a:latin typeface="+mn-ea"/>
                    <a:sym typeface="+mn-ea"/>
                  </a:rPr>
                  <a:t>指全国哲学社会科学规划领导小组批准的哲学社会科学重大项目和社会科学基金年度项目。</a:t>
                </a:r>
                <a:endParaRPr sz="1400" dirty="0">
                  <a:solidFill>
                    <a:schemeClr val="bg1"/>
                  </a:solidFill>
                  <a:latin typeface="+mn-ea"/>
                </a:endParaRPr>
              </a:p>
              <a:p>
                <a:pPr>
                  <a:lnSpc>
                    <a:spcPct val="150000"/>
                  </a:lnSpc>
                </a:pPr>
                <a:r>
                  <a:rPr sz="1400" b="1" dirty="0">
                    <a:solidFill>
                      <a:schemeClr val="bg1"/>
                    </a:solidFill>
                    <a:latin typeface="+mn-ea"/>
                    <a:sym typeface="+mn-ea"/>
                  </a:rPr>
                  <a:t>国家社科基金单列学科项目：</a:t>
                </a:r>
                <a:r>
                  <a:rPr sz="1400" dirty="0">
                    <a:solidFill>
                      <a:schemeClr val="bg1"/>
                    </a:solidFill>
                    <a:latin typeface="+mn-ea"/>
                    <a:sym typeface="+mn-ea"/>
                  </a:rPr>
                  <a:t>指全国教育、艺术、军事科学规划领导小组批准的国家级项目。</a:t>
                </a:r>
                <a:endParaRPr sz="1400" dirty="0">
                  <a:solidFill>
                    <a:schemeClr val="bg1"/>
                  </a:solidFill>
                  <a:latin typeface="+mn-ea"/>
                </a:endParaRPr>
              </a:p>
              <a:p>
                <a:pPr>
                  <a:lnSpc>
                    <a:spcPct val="150000"/>
                  </a:lnSpc>
                </a:pPr>
                <a:r>
                  <a:rPr sz="1400" b="1" dirty="0">
                    <a:solidFill>
                      <a:schemeClr val="bg1"/>
                    </a:solidFill>
                    <a:latin typeface="+mn-ea"/>
                    <a:sym typeface="+mn-ea"/>
                  </a:rPr>
                  <a:t>教育部人文社科研究项目：</a:t>
                </a:r>
                <a:r>
                  <a:rPr sz="1400" dirty="0">
                    <a:solidFill>
                      <a:schemeClr val="bg1"/>
                    </a:solidFill>
                    <a:latin typeface="+mn-ea"/>
                    <a:sym typeface="+mn-ea"/>
                  </a:rPr>
                  <a:t>指教育部批准下达的人文社科研究项目，包括重大攻关项目、基地项目、规划项目等。</a:t>
                </a:r>
                <a:endParaRPr sz="1400" dirty="0">
                  <a:solidFill>
                    <a:schemeClr val="bg1"/>
                  </a:solidFill>
                  <a:latin typeface="+mn-ea"/>
                </a:endParaRPr>
              </a:p>
              <a:p>
                <a:pPr>
                  <a:lnSpc>
                    <a:spcPct val="150000"/>
                  </a:lnSpc>
                </a:pPr>
                <a:r>
                  <a:rPr sz="1400" b="1" dirty="0">
                    <a:solidFill>
                      <a:schemeClr val="bg1"/>
                    </a:solidFill>
                    <a:latin typeface="+mn-ea"/>
                    <a:sym typeface="+mn-ea"/>
                  </a:rPr>
                  <a:t>高校古籍整理研究项目：</a:t>
                </a:r>
                <a:r>
                  <a:rPr sz="1400" dirty="0">
                    <a:solidFill>
                      <a:schemeClr val="bg1"/>
                    </a:solidFill>
                    <a:latin typeface="+mn-ea"/>
                    <a:sym typeface="+mn-ea"/>
                  </a:rPr>
                  <a:t>指教育部高校古籍整理委员会批准和备案的高校古籍整理研究项目。</a:t>
                </a:r>
                <a:endParaRPr sz="1400" dirty="0">
                  <a:solidFill>
                    <a:schemeClr val="bg1"/>
                  </a:solidFill>
                  <a:latin typeface="+mn-ea"/>
                </a:endParaRPr>
              </a:p>
              <a:p>
                <a:pPr>
                  <a:lnSpc>
                    <a:spcPct val="150000"/>
                  </a:lnSpc>
                </a:pPr>
                <a:r>
                  <a:rPr sz="1400" b="1" dirty="0">
                    <a:solidFill>
                      <a:schemeClr val="bg1"/>
                    </a:solidFill>
                    <a:latin typeface="+mn-ea"/>
                    <a:sym typeface="+mn-ea"/>
                  </a:rPr>
                  <a:t>国家自然科学基金项目：</a:t>
                </a:r>
                <a:r>
                  <a:rPr sz="1400" dirty="0">
                    <a:solidFill>
                      <a:schemeClr val="bg1"/>
                    </a:solidFill>
                    <a:latin typeface="+mn-ea"/>
                    <a:sym typeface="+mn-ea"/>
                  </a:rPr>
                  <a:t>指国家自然科学基金批准的各类项目。</a:t>
                </a:r>
                <a:endParaRPr sz="1400" dirty="0">
                  <a:solidFill>
                    <a:schemeClr val="bg1"/>
                  </a:solidFill>
                  <a:latin typeface="+mn-ea"/>
                </a:endParaRPr>
              </a:p>
              <a:p>
                <a:pPr>
                  <a:lnSpc>
                    <a:spcPct val="150000"/>
                  </a:lnSpc>
                </a:pPr>
                <a:r>
                  <a:rPr sz="1400" b="1" dirty="0">
                    <a:solidFill>
                      <a:schemeClr val="bg1"/>
                    </a:solidFill>
                    <a:latin typeface="+mn-ea"/>
                    <a:sym typeface="+mn-ea"/>
                  </a:rPr>
                  <a:t>中央其他部门社科专门项目：</a:t>
                </a:r>
                <a:r>
                  <a:rPr sz="1400" dirty="0">
                    <a:solidFill>
                      <a:schemeClr val="bg1"/>
                    </a:solidFill>
                    <a:latin typeface="+mn-ea"/>
                    <a:sym typeface="+mn-ea"/>
                  </a:rPr>
                  <a:t>指中央、国务院各部门（教育部除外）批准的各种社科研究项目，</a:t>
                </a:r>
                <a:r>
                  <a:rPr sz="1400" b="1" i="1" dirty="0" smtClean="0">
                    <a:solidFill>
                      <a:schemeClr val="bg1"/>
                    </a:solidFill>
                    <a:latin typeface="+mn-ea"/>
                    <a:sym typeface="+mn-ea"/>
                  </a:rPr>
                  <a:t>全国教育科学规划领导小组批准的教育部项目也归于此类统计</a:t>
                </a:r>
                <a:r>
                  <a:rPr sz="1400" dirty="0">
                    <a:solidFill>
                      <a:schemeClr val="bg1"/>
                    </a:solidFill>
                    <a:latin typeface="+mn-ea"/>
                    <a:sym typeface="+mn-ea"/>
                  </a:rPr>
                  <a:t>。</a:t>
                </a:r>
                <a:endParaRPr sz="1400" dirty="0">
                  <a:solidFill>
                    <a:schemeClr val="bg1"/>
                  </a:solidFill>
                  <a:latin typeface="+mn-ea"/>
                </a:endParaRPr>
              </a:p>
              <a:p>
                <a:pPr>
                  <a:lnSpc>
                    <a:spcPct val="150000"/>
                  </a:lnSpc>
                </a:pPr>
                <a:r>
                  <a:rPr sz="1400" b="1" dirty="0">
                    <a:solidFill>
                      <a:schemeClr val="bg1"/>
                    </a:solidFill>
                    <a:latin typeface="+mn-ea"/>
                    <a:sym typeface="+mn-ea"/>
                  </a:rPr>
                  <a:t>省、市、自治区社科基金项目：</a:t>
                </a:r>
                <a:r>
                  <a:rPr sz="1400" dirty="0">
                    <a:solidFill>
                      <a:schemeClr val="bg1"/>
                    </a:solidFill>
                    <a:latin typeface="+mn-ea"/>
                    <a:sym typeface="+mn-ea"/>
                  </a:rPr>
                  <a:t>指省、自治区、直辖市社科规划办下拨的社科基金项目经费，以及省、市、</a:t>
                </a:r>
                <a:r>
                  <a:rPr sz="1400" dirty="0" smtClean="0">
                    <a:solidFill>
                      <a:schemeClr val="bg1"/>
                    </a:solidFill>
                    <a:latin typeface="+mn-ea"/>
                    <a:sym typeface="+mn-ea"/>
                  </a:rPr>
                  <a:t>自治区党委</a:t>
                </a:r>
                <a:r>
                  <a:rPr sz="1400" dirty="0">
                    <a:solidFill>
                      <a:schemeClr val="bg1"/>
                    </a:solidFill>
                    <a:latin typeface="+mn-ea"/>
                    <a:sym typeface="+mn-ea"/>
                  </a:rPr>
                  <a:t>、政府下拨的专项科研经费。</a:t>
                </a:r>
                <a:endParaRPr lang="zh-CN" altLang="en-US" sz="1400" b="1" dirty="0">
                  <a:solidFill>
                    <a:schemeClr val="bg1"/>
                  </a:solidFill>
                  <a:latin typeface="+mn-ea"/>
                  <a:sym typeface="+mn-ea"/>
                </a:endParaRPr>
              </a:p>
            </p:txBody>
          </p:sp>
        </p:grpSp>
        <p:sp>
          <p:nvSpPr>
            <p:cNvPr id="11" name="文本框 10"/>
            <p:cNvSpPr txBox="1"/>
            <p:nvPr/>
          </p:nvSpPr>
          <p:spPr>
            <a:xfrm>
              <a:off x="2090" y="3954"/>
              <a:ext cx="3088" cy="628"/>
            </a:xfrm>
            <a:prstGeom prst="rect">
              <a:avLst/>
            </a:prstGeom>
            <a:noFill/>
          </p:spPr>
          <p:txBody>
            <a:bodyPr wrap="none" rtlCol="0">
              <a:spAutoFit/>
            </a:bodyPr>
            <a:lstStyle/>
            <a:p>
              <a:pPr algn="l"/>
              <a:r>
                <a:rPr lang="zh-CN" altLang="en-US" sz="2000" b="1" dirty="0">
                  <a:solidFill>
                    <a:schemeClr val="bg1"/>
                  </a:solidFill>
                  <a:latin typeface="微软雅黑" panose="020B0503020204020204" pitchFamily="34" charset="-122"/>
                  <a:ea typeface="微软雅黑" panose="020B0503020204020204" pitchFamily="34" charset="-122"/>
                  <a:sym typeface="+mn-ea"/>
                </a:rPr>
                <a:t>按课题来源划分</a:t>
              </a:r>
              <a:endParaRPr lang="zh-CN" altLang="en-US" sz="2000"/>
            </a:p>
          </p:txBody>
        </p:sp>
        <p:pic>
          <p:nvPicPr>
            <p:cNvPr id="7" name="图片 6"/>
            <p:cNvPicPr>
              <a:picLocks noChangeAspect="1"/>
            </p:cNvPicPr>
            <p:nvPr/>
          </p:nvPicPr>
          <p:blipFill>
            <a:blip r:embed="rId2" cstate="print"/>
            <a:stretch>
              <a:fillRect/>
            </a:stretch>
          </p:blipFill>
          <p:spPr>
            <a:xfrm>
              <a:off x="2286" y="1033"/>
              <a:ext cx="12915" cy="2625"/>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12"/>
          <p:cNvSpPr txBox="1"/>
          <p:nvPr/>
        </p:nvSpPr>
        <p:spPr>
          <a:xfrm>
            <a:off x="2831148" y="3168015"/>
            <a:ext cx="6529705" cy="521970"/>
          </a:xfrm>
          <a:prstGeom prst="rect">
            <a:avLst/>
          </a:prstGeom>
          <a:noFill/>
        </p:spPr>
        <p:txBody>
          <a:bodyPr wrap="none" rtlCol="0" anchor="t">
            <a:spAutoFit/>
          </a:bodyPr>
          <a:lstStyle/>
          <a:p>
            <a:r>
              <a:rPr lang="zh-CN" altLang="en-US" sz="2800" b="1" dirty="0">
                <a:solidFill>
                  <a:srgbClr val="006C54"/>
                </a:solidFill>
                <a:latin typeface="+mn-ea"/>
                <a:sym typeface="+mn-ea"/>
              </a:rPr>
              <a:t>统计</a:t>
            </a:r>
            <a:r>
              <a:rPr lang="en-US" altLang="zh-CN" sz="2800" b="1" dirty="0">
                <a:solidFill>
                  <a:srgbClr val="006C54"/>
                </a:solidFill>
                <a:latin typeface="+mn-ea"/>
                <a:sym typeface="+mn-ea"/>
              </a:rPr>
              <a:t>6</a:t>
            </a:r>
            <a:r>
              <a:rPr lang="zh-CN" altLang="en-US" sz="2800" b="1" dirty="0">
                <a:solidFill>
                  <a:srgbClr val="006C54"/>
                </a:solidFill>
                <a:latin typeface="+mn-ea"/>
                <a:sym typeface="+mn-ea"/>
              </a:rPr>
              <a:t>表（</a:t>
            </a:r>
            <a:r>
              <a:rPr lang="en-US" altLang="zh-CN" sz="2800" b="1" dirty="0">
                <a:solidFill>
                  <a:srgbClr val="006C54"/>
                </a:solidFill>
                <a:latin typeface="+mn-ea"/>
                <a:sym typeface="+mn-ea"/>
              </a:rPr>
              <a:t>1</a:t>
            </a:r>
            <a:r>
              <a:rPr lang="zh-CN" altLang="en-US" sz="2800" b="1" dirty="0">
                <a:solidFill>
                  <a:srgbClr val="006C54"/>
                </a:solidFill>
                <a:latin typeface="+mn-ea"/>
                <a:sym typeface="+mn-ea"/>
              </a:rPr>
              <a:t>）：指标解释（横向表头</a:t>
            </a:r>
            <a:r>
              <a:rPr lang="en-US" altLang="zh-CN" sz="2800" b="1" dirty="0">
                <a:solidFill>
                  <a:srgbClr val="006C54"/>
                </a:solidFill>
                <a:latin typeface="+mn-ea"/>
                <a:sym typeface="+mn-ea"/>
              </a:rPr>
              <a:t>2</a:t>
            </a:r>
            <a:r>
              <a:rPr lang="zh-CN" altLang="en-US" sz="2800" b="1" dirty="0">
                <a:solidFill>
                  <a:srgbClr val="006C54"/>
                </a:solidFill>
                <a:latin typeface="+mn-ea"/>
                <a:sym typeface="+mn-ea"/>
              </a:rPr>
              <a:t>）</a:t>
            </a:r>
          </a:p>
        </p:txBody>
      </p:sp>
      <p:sp>
        <p:nvSpPr>
          <p:cNvPr id="2" name="灯片编号占位符 1"/>
          <p:cNvSpPr>
            <a:spLocks noGrp="1"/>
          </p:cNvSpPr>
          <p:nvPr>
            <p:ph type="sldNum" sz="quarter" idx="4"/>
          </p:nvPr>
        </p:nvSpPr>
        <p:spPr>
          <a:xfrm>
            <a:off x="10769918" y="6521780"/>
            <a:ext cx="939240" cy="144787"/>
          </a:xfrm>
        </p:spPr>
        <p:txBody>
          <a:bodyPr/>
          <a:lstStyle/>
          <a:p>
            <a:r>
              <a:rPr lang="zh-CN" altLang="en-US"/>
              <a:t>第 </a:t>
            </a:r>
            <a:fld id="{75168D04-7926-484C-B90B-2D13ABC6EC67}" type="slidenum">
              <a:rPr lang="zh-CN" altLang="en-US" smtClean="0"/>
              <a:pPr/>
              <a:t>35</a:t>
            </a:fld>
            <a:r>
              <a:rPr lang="zh-CN" altLang="en-US"/>
              <a:t> 页</a:t>
            </a:r>
            <a:endParaRPr lang="zh-CN" altLang="en-US" dirty="0"/>
          </a:p>
        </p:txBody>
      </p:sp>
      <p:sp>
        <p:nvSpPr>
          <p:cNvPr id="4" name="文本占位符 3"/>
          <p:cNvSpPr>
            <a:spLocks noGrp="1"/>
          </p:cNvSpPr>
          <p:nvPr>
            <p:ph type="body" sz="quarter" idx="10"/>
          </p:nvPr>
        </p:nvSpPr>
        <p:spPr>
          <a:xfrm>
            <a:off x="1621790" y="655955"/>
            <a:ext cx="6443345" cy="332105"/>
          </a:xfrm>
        </p:spPr>
        <p:txBody>
          <a:bodyPr wrap="square"/>
          <a:lstStyle/>
          <a:p>
            <a:r>
              <a:rPr lang="en-US" altLang="zh-CN" sz="2400" dirty="0">
                <a:latin typeface="+mn-ea"/>
              </a:rPr>
              <a:t> </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8890" y="-64770"/>
            <a:ext cx="12209145" cy="6987301"/>
            <a:chOff x="-27" y="-32"/>
            <a:chExt cx="19227" cy="11004"/>
          </a:xfrm>
        </p:grpSpPr>
        <p:grpSp>
          <p:nvGrpSpPr>
            <p:cNvPr id="10" name="组合 9"/>
            <p:cNvGrpSpPr/>
            <p:nvPr/>
          </p:nvGrpSpPr>
          <p:grpSpPr>
            <a:xfrm>
              <a:off x="-27" y="-32"/>
              <a:ext cx="19227" cy="11004"/>
              <a:chOff x="-27" y="3097"/>
              <a:chExt cx="19227" cy="7592"/>
            </a:xfrm>
          </p:grpSpPr>
          <p:sp>
            <p:nvSpPr>
              <p:cNvPr id="6" name="矩形 5"/>
              <p:cNvSpPr/>
              <p:nvPr/>
            </p:nvSpPr>
            <p:spPr>
              <a:xfrm>
                <a:off x="-27" y="3097"/>
                <a:ext cx="19227" cy="75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090" y="6418"/>
                <a:ext cx="15493" cy="3611"/>
              </a:xfrm>
              <a:prstGeom prst="rect">
                <a:avLst/>
              </a:prstGeom>
              <a:noFill/>
            </p:spPr>
            <p:txBody>
              <a:bodyPr wrap="square" rtlCol="0">
                <a:spAutoFit/>
              </a:bodyPr>
              <a:lstStyle/>
              <a:p>
                <a:pPr>
                  <a:lnSpc>
                    <a:spcPct val="150000"/>
                  </a:lnSpc>
                </a:pPr>
                <a:r>
                  <a:rPr sz="1400" b="1" dirty="0">
                    <a:solidFill>
                      <a:schemeClr val="bg1"/>
                    </a:solidFill>
                    <a:latin typeface="+mn-ea"/>
                    <a:sym typeface="+mn-ea"/>
                  </a:rPr>
                  <a:t>省教育厅社科项目：</a:t>
                </a:r>
                <a:r>
                  <a:rPr sz="1400" dirty="0">
                    <a:solidFill>
                      <a:schemeClr val="bg1"/>
                    </a:solidFill>
                    <a:latin typeface="+mn-ea"/>
                    <a:sym typeface="+mn-ea"/>
                  </a:rPr>
                  <a:t>指省教育厅批准的社科研究项目。</a:t>
                </a:r>
                <a:endParaRPr sz="1400" dirty="0">
                  <a:solidFill>
                    <a:schemeClr val="bg1"/>
                  </a:solidFill>
                  <a:latin typeface="+mn-ea"/>
                </a:endParaRPr>
              </a:p>
              <a:p>
                <a:pPr>
                  <a:lnSpc>
                    <a:spcPct val="150000"/>
                  </a:lnSpc>
                </a:pPr>
                <a:r>
                  <a:rPr sz="1400" b="1" dirty="0">
                    <a:solidFill>
                      <a:schemeClr val="bg1"/>
                    </a:solidFill>
                    <a:latin typeface="+mn-ea"/>
                    <a:sym typeface="+mn-ea"/>
                  </a:rPr>
                  <a:t>地、市、厅、局等政府部门项目：</a:t>
                </a:r>
                <a:r>
                  <a:rPr sz="1400" dirty="0">
                    <a:solidFill>
                      <a:schemeClr val="bg1"/>
                    </a:solidFill>
                    <a:latin typeface="+mn-ea"/>
                    <a:sym typeface="+mn-ea"/>
                  </a:rPr>
                  <a:t>指由地、市、厅、局等政府部门批准的各种社科研究项目</a:t>
                </a:r>
                <a:r>
                  <a:rPr sz="1400" b="1" dirty="0">
                    <a:solidFill>
                      <a:schemeClr val="bg1"/>
                    </a:solidFill>
                    <a:latin typeface="+mn-ea"/>
                    <a:sym typeface="+mn-ea"/>
                  </a:rPr>
                  <a:t>。</a:t>
                </a:r>
                <a:endParaRPr sz="1400" b="1" dirty="0">
                  <a:solidFill>
                    <a:schemeClr val="bg1"/>
                  </a:solidFill>
                  <a:latin typeface="+mn-ea"/>
                </a:endParaRPr>
              </a:p>
              <a:p>
                <a:pPr>
                  <a:lnSpc>
                    <a:spcPct val="150000"/>
                  </a:lnSpc>
                </a:pPr>
                <a:r>
                  <a:rPr sz="1400" b="1" dirty="0">
                    <a:solidFill>
                      <a:schemeClr val="bg1"/>
                    </a:solidFill>
                    <a:latin typeface="+mn-ea"/>
                    <a:sym typeface="+mn-ea"/>
                  </a:rPr>
                  <a:t>国际合作研究项目：</a:t>
                </a:r>
                <a:r>
                  <a:rPr sz="1400" dirty="0">
                    <a:solidFill>
                      <a:schemeClr val="bg1"/>
                    </a:solidFill>
                    <a:latin typeface="+mn-ea"/>
                    <a:sym typeface="+mn-ea"/>
                  </a:rPr>
                  <a:t>指我国高校与他国高校、政府、基金会之间共同承担的人文、社会科学研究项目（包括互派</a:t>
                </a:r>
                <a:r>
                  <a:rPr lang="en-US" sz="1400" dirty="0">
                    <a:solidFill>
                      <a:schemeClr val="bg1"/>
                    </a:solidFill>
                    <a:latin typeface="+mn-ea"/>
                    <a:sym typeface="+mn-ea"/>
                  </a:rPr>
                  <a:t>	</a:t>
                </a:r>
                <a:r>
                  <a:rPr sz="1400" dirty="0">
                    <a:solidFill>
                      <a:schemeClr val="bg1"/>
                    </a:solidFill>
                    <a:latin typeface="+mn-ea"/>
                    <a:sym typeface="+mn-ea"/>
                  </a:rPr>
                  <a:t>专家、学者到对方参加研究的项目）。</a:t>
                </a:r>
                <a:endParaRPr sz="1400" b="1" dirty="0">
                  <a:solidFill>
                    <a:schemeClr val="bg1"/>
                  </a:solidFill>
                  <a:latin typeface="+mn-ea"/>
                </a:endParaRPr>
              </a:p>
              <a:p>
                <a:pPr>
                  <a:lnSpc>
                    <a:spcPct val="150000"/>
                  </a:lnSpc>
                </a:pPr>
                <a:r>
                  <a:rPr sz="1400" b="1" dirty="0">
                    <a:solidFill>
                      <a:schemeClr val="bg1"/>
                    </a:solidFill>
                    <a:latin typeface="+mn-ea"/>
                    <a:sym typeface="+mn-ea"/>
                  </a:rPr>
                  <a:t>与港、澳、台合作研究项目：</a:t>
                </a:r>
                <a:r>
                  <a:rPr sz="1400" dirty="0">
                    <a:solidFill>
                      <a:schemeClr val="bg1"/>
                    </a:solidFill>
                    <a:latin typeface="+mn-ea"/>
                    <a:sym typeface="+mn-ea"/>
                  </a:rPr>
                  <a:t>指大陆高校与港、澳、台地区高校、基金会之间共同承担的研究项目（包括互派专</a:t>
                </a:r>
                <a:r>
                  <a:rPr lang="en-US" sz="1400" dirty="0">
                    <a:solidFill>
                      <a:schemeClr val="bg1"/>
                    </a:solidFill>
                    <a:latin typeface="+mn-ea"/>
                    <a:sym typeface="+mn-ea"/>
                  </a:rPr>
                  <a:t>	</a:t>
                </a:r>
                <a:r>
                  <a:rPr sz="1400" dirty="0">
                    <a:solidFill>
                      <a:schemeClr val="bg1"/>
                    </a:solidFill>
                    <a:latin typeface="+mn-ea"/>
                    <a:sym typeface="+mn-ea"/>
                  </a:rPr>
                  <a:t>家、学者到对方参加研究的项目）。教育部管理的霍英东基金项目在此栏统计。</a:t>
                </a:r>
                <a:endParaRPr sz="1400" dirty="0">
                  <a:solidFill>
                    <a:schemeClr val="bg1"/>
                  </a:solidFill>
                  <a:latin typeface="+mn-ea"/>
                </a:endParaRPr>
              </a:p>
              <a:p>
                <a:pPr>
                  <a:lnSpc>
                    <a:spcPct val="150000"/>
                  </a:lnSpc>
                </a:pPr>
                <a:r>
                  <a:rPr sz="1400" b="1" dirty="0">
                    <a:solidFill>
                      <a:schemeClr val="bg1"/>
                    </a:solidFill>
                    <a:latin typeface="+mn-ea"/>
                    <a:sym typeface="+mn-ea"/>
                  </a:rPr>
                  <a:t>企、事业单位委托项目：</a:t>
                </a:r>
                <a:r>
                  <a:rPr sz="1400" dirty="0">
                    <a:solidFill>
                      <a:schemeClr val="bg1"/>
                    </a:solidFill>
                    <a:latin typeface="+mn-ea"/>
                    <a:sym typeface="+mn-ea"/>
                  </a:rPr>
                  <a:t>指学校从校外企、事业单位获得的人文、社会科学研究项目。</a:t>
                </a:r>
                <a:endParaRPr sz="1400" dirty="0">
                  <a:solidFill>
                    <a:schemeClr val="bg1"/>
                  </a:solidFill>
                  <a:latin typeface="+mn-ea"/>
                </a:endParaRPr>
              </a:p>
              <a:p>
                <a:pPr>
                  <a:lnSpc>
                    <a:spcPct val="150000"/>
                  </a:lnSpc>
                </a:pPr>
                <a:r>
                  <a:rPr sz="1400" b="1" dirty="0">
                    <a:solidFill>
                      <a:schemeClr val="bg1"/>
                    </a:solidFill>
                    <a:latin typeface="+mn-ea"/>
                    <a:sym typeface="+mn-ea"/>
                  </a:rPr>
                  <a:t>学校社科项目：</a:t>
                </a:r>
                <a:r>
                  <a:rPr sz="1400" dirty="0">
                    <a:solidFill>
                      <a:schemeClr val="bg1"/>
                    </a:solidFill>
                    <a:latin typeface="+mn-ea"/>
                    <a:sym typeface="+mn-ea"/>
                  </a:rPr>
                  <a:t>指学校批准的人文、社会科学研究项目。</a:t>
                </a:r>
                <a:endParaRPr sz="1400" dirty="0">
                  <a:solidFill>
                    <a:schemeClr val="bg1"/>
                  </a:solidFill>
                  <a:latin typeface="+mn-ea"/>
                </a:endParaRPr>
              </a:p>
              <a:p>
                <a:pPr>
                  <a:lnSpc>
                    <a:spcPct val="150000"/>
                  </a:lnSpc>
                </a:pPr>
                <a:r>
                  <a:rPr sz="1400" b="1" dirty="0">
                    <a:solidFill>
                      <a:schemeClr val="bg1"/>
                    </a:solidFill>
                    <a:latin typeface="+mn-ea"/>
                    <a:sym typeface="+mn-ea"/>
                  </a:rPr>
                  <a:t>外资项目：</a:t>
                </a:r>
                <a:r>
                  <a:rPr sz="1400" dirty="0">
                    <a:solidFill>
                      <a:schemeClr val="bg1"/>
                    </a:solidFill>
                    <a:latin typeface="+mn-ea"/>
                    <a:sym typeface="+mn-ea"/>
                  </a:rPr>
                  <a:t>指海外独立资助的人文、社会科学研究项目。统计时，经费按国家当时外汇兑换率折合成人民币填报。</a:t>
                </a:r>
                <a:endParaRPr sz="1400" dirty="0">
                  <a:solidFill>
                    <a:schemeClr val="bg1"/>
                  </a:solidFill>
                  <a:latin typeface="+mn-ea"/>
                </a:endParaRPr>
              </a:p>
              <a:p>
                <a:pPr>
                  <a:lnSpc>
                    <a:spcPct val="150000"/>
                  </a:lnSpc>
                </a:pPr>
                <a:r>
                  <a:rPr sz="1400" b="1" dirty="0">
                    <a:solidFill>
                      <a:schemeClr val="bg1"/>
                    </a:solidFill>
                    <a:latin typeface="+mn-ea"/>
                    <a:sym typeface="+mn-ea"/>
                  </a:rPr>
                  <a:t>其他项目：</a:t>
                </a:r>
                <a:r>
                  <a:rPr sz="1400" dirty="0">
                    <a:solidFill>
                      <a:schemeClr val="bg1"/>
                    </a:solidFill>
                    <a:latin typeface="+mn-ea"/>
                    <a:sym typeface="+mn-ea"/>
                  </a:rPr>
                  <a:t>指难以计入上述各栏的其他人文、社会科学研究项目。</a:t>
                </a:r>
                <a:endParaRPr lang="zh-CN" altLang="en-US" sz="1400" b="1" dirty="0">
                  <a:solidFill>
                    <a:schemeClr val="bg1"/>
                  </a:solidFill>
                  <a:latin typeface="+mn-ea"/>
                  <a:sym typeface="+mn-ea"/>
                </a:endParaRPr>
              </a:p>
            </p:txBody>
          </p:sp>
        </p:grpSp>
        <p:sp>
          <p:nvSpPr>
            <p:cNvPr id="11" name="文本框 10"/>
            <p:cNvSpPr txBox="1"/>
            <p:nvPr/>
          </p:nvSpPr>
          <p:spPr>
            <a:xfrm>
              <a:off x="2134" y="4000"/>
              <a:ext cx="3088" cy="580"/>
            </a:xfrm>
            <a:prstGeom prst="rect">
              <a:avLst/>
            </a:prstGeom>
            <a:noFill/>
          </p:spPr>
          <p:txBody>
            <a:bodyPr wrap="none" rtlCol="0">
              <a:spAutoFit/>
            </a:bodyPr>
            <a:lstStyle/>
            <a:p>
              <a:pPr algn="l" latinLnBrk="0">
                <a:lnSpc>
                  <a:spcPct val="90000"/>
                </a:lnSpc>
                <a:buClr>
                  <a:prstClr val="white"/>
                </a:buClr>
                <a:defRPr/>
              </a:pPr>
              <a:r>
                <a:rPr lang="zh-CN" altLang="en-US" sz="2000" b="1" dirty="0">
                  <a:solidFill>
                    <a:schemeClr val="bg1"/>
                  </a:solidFill>
                  <a:latin typeface="微软雅黑" panose="020B0503020204020204" pitchFamily="34" charset="-122"/>
                  <a:ea typeface="微软雅黑" panose="020B0503020204020204" pitchFamily="34" charset="-122"/>
                  <a:sym typeface="+mn-ea"/>
                </a:rPr>
                <a:t>按课题来源划分</a:t>
              </a:r>
              <a:endParaRPr lang="zh-CN" altLang="en-US" sz="2000"/>
            </a:p>
          </p:txBody>
        </p:sp>
        <p:pic>
          <p:nvPicPr>
            <p:cNvPr id="9" name="图片 8"/>
            <p:cNvPicPr>
              <a:picLocks noChangeAspect="1"/>
            </p:cNvPicPr>
            <p:nvPr/>
          </p:nvPicPr>
          <p:blipFill>
            <a:blip r:embed="rId2" cstate="print"/>
            <a:stretch>
              <a:fillRect/>
            </a:stretch>
          </p:blipFill>
          <p:spPr>
            <a:xfrm>
              <a:off x="2286" y="1033"/>
              <a:ext cx="12915" cy="2625"/>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文本框 15"/>
          <p:cNvSpPr txBox="1"/>
          <p:nvPr/>
        </p:nvSpPr>
        <p:spPr>
          <a:xfrm>
            <a:off x="2940685" y="3168015"/>
            <a:ext cx="6310630" cy="521970"/>
          </a:xfrm>
          <a:prstGeom prst="rect">
            <a:avLst/>
          </a:prstGeom>
          <a:noFill/>
        </p:spPr>
        <p:txBody>
          <a:bodyPr wrap="none" rtlCol="0" anchor="t">
            <a:spAutoFit/>
          </a:bodyPr>
          <a:lstStyle/>
          <a:p>
            <a:r>
              <a:rPr lang="zh-CN" altLang="en-US" sz="2800" b="1" dirty="0">
                <a:solidFill>
                  <a:srgbClr val="006C54"/>
                </a:solidFill>
                <a:latin typeface="+mn-ea"/>
                <a:sym typeface="+mn-ea"/>
              </a:rPr>
              <a:t>统计</a:t>
            </a:r>
            <a:r>
              <a:rPr lang="en-US" altLang="zh-CN" sz="2800" b="1" dirty="0">
                <a:solidFill>
                  <a:srgbClr val="006C54"/>
                </a:solidFill>
                <a:latin typeface="+mn-ea"/>
                <a:sym typeface="+mn-ea"/>
              </a:rPr>
              <a:t>6</a:t>
            </a:r>
            <a:r>
              <a:rPr lang="zh-CN" altLang="en-US" sz="2800" b="1" dirty="0">
                <a:solidFill>
                  <a:srgbClr val="006C54"/>
                </a:solidFill>
                <a:latin typeface="+mn-ea"/>
                <a:sym typeface="+mn-ea"/>
              </a:rPr>
              <a:t>表</a:t>
            </a:r>
            <a:r>
              <a:rPr sz="2800" b="1">
                <a:solidFill>
                  <a:srgbClr val="006C54"/>
                </a:solidFill>
                <a:latin typeface="+mn-ea"/>
                <a:sym typeface="+mn-ea"/>
              </a:rPr>
              <a:t>（</a:t>
            </a:r>
            <a:r>
              <a:rPr lang="en-US" altLang="zh-CN" sz="2800" b="1">
                <a:solidFill>
                  <a:srgbClr val="006C54"/>
                </a:solidFill>
                <a:latin typeface="+mn-ea"/>
                <a:sym typeface="+mn-ea"/>
              </a:rPr>
              <a:t>1</a:t>
            </a:r>
            <a:r>
              <a:rPr sz="2800" b="1">
                <a:solidFill>
                  <a:srgbClr val="006C54"/>
                </a:solidFill>
                <a:latin typeface="+mn-ea"/>
                <a:sym typeface="+mn-ea"/>
              </a:rPr>
              <a:t>）</a:t>
            </a:r>
            <a:r>
              <a:rPr lang="zh-CN" altLang="en-US" sz="2800" b="1" dirty="0">
                <a:solidFill>
                  <a:srgbClr val="006C54"/>
                </a:solidFill>
                <a:latin typeface="+mn-ea"/>
                <a:sym typeface="+mn-ea"/>
              </a:rPr>
              <a:t>：指标解释（纵向表头）</a:t>
            </a:r>
          </a:p>
        </p:txBody>
      </p:sp>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36</a:t>
            </a:fld>
            <a:r>
              <a:rPr lang="zh-CN" altLang="en-US"/>
              <a:t> 页</a:t>
            </a:r>
            <a:endParaRPr lang="zh-CN" altLang="en-US" dirty="0"/>
          </a:p>
        </p:txBody>
      </p:sp>
      <p:sp>
        <p:nvSpPr>
          <p:cNvPr id="4" name="文本占位符 3"/>
          <p:cNvSpPr>
            <a:spLocks noGrp="1"/>
          </p:cNvSpPr>
          <p:nvPr>
            <p:ph type="body" sz="quarter" idx="10"/>
          </p:nvPr>
        </p:nvSpPr>
        <p:spPr>
          <a:xfrm>
            <a:off x="1621790" y="655955"/>
            <a:ext cx="6777990" cy="332105"/>
          </a:xfrm>
        </p:spPr>
        <p:txBody>
          <a:bodyPr wrap="square"/>
          <a:lstStyle/>
          <a:p>
            <a:r>
              <a:rPr lang="en-US" altLang="zh-CN" sz="2400" dirty="0">
                <a:latin typeface="+mn-ea"/>
              </a:rPr>
              <a:t> </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890" y="-64770"/>
            <a:ext cx="12209145" cy="6987540"/>
            <a:chOff x="-14" y="-147"/>
            <a:chExt cx="19227" cy="11004"/>
          </a:xfrm>
        </p:grpSpPr>
        <p:sp>
          <p:nvSpPr>
            <p:cNvPr id="6" name="矩形 5"/>
            <p:cNvSpPr/>
            <p:nvPr/>
          </p:nvSpPr>
          <p:spPr>
            <a:xfrm>
              <a:off x="-14" y="-147"/>
              <a:ext cx="19227" cy="110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474" y="2877"/>
              <a:ext cx="12374" cy="2688"/>
            </a:xfrm>
            <a:prstGeom prst="rect">
              <a:avLst/>
            </a:prstGeom>
            <a:noFill/>
          </p:spPr>
          <p:txBody>
            <a:bodyPr wrap="square" rtlCol="0">
              <a:spAutoFit/>
            </a:bodyPr>
            <a:lstStyle/>
            <a:p>
              <a:pPr>
                <a:lnSpc>
                  <a:spcPct val="150000"/>
                </a:lnSpc>
              </a:pPr>
              <a:r>
                <a:rPr sz="1400" b="1" dirty="0">
                  <a:solidFill>
                    <a:schemeClr val="bg1"/>
                  </a:solidFill>
                  <a:latin typeface="+mn-ea"/>
                  <a:sym typeface="+mn-ea"/>
                </a:rPr>
                <a:t>当年投入人数、当年拨入经费、当年支出经费</a:t>
              </a:r>
              <a:r>
                <a:rPr lang="zh-CN" sz="1400" b="1" dirty="0">
                  <a:solidFill>
                    <a:schemeClr val="bg1"/>
                  </a:solidFill>
                  <a:latin typeface="+mn-ea"/>
                  <a:sym typeface="+mn-ea"/>
                </a:rPr>
                <a:t>：</a:t>
              </a:r>
              <a:r>
                <a:rPr lang="zh-CN" sz="1400" b="1" i="1" dirty="0">
                  <a:solidFill>
                    <a:schemeClr val="bg1"/>
                  </a:solidFill>
                  <a:latin typeface="+mn-ea"/>
                  <a:sym typeface="+mn-ea"/>
                </a:rPr>
                <a:t>同统计</a:t>
              </a:r>
              <a:r>
                <a:rPr lang="en-US" altLang="zh-CN" sz="1400" b="1" i="1" dirty="0" smtClean="0">
                  <a:solidFill>
                    <a:schemeClr val="bg1"/>
                  </a:solidFill>
                  <a:latin typeface="+mn-ea"/>
                  <a:sym typeface="+mn-ea"/>
                </a:rPr>
                <a:t>5-1</a:t>
              </a:r>
              <a:r>
                <a:rPr lang="zh-CN" altLang="en-US" sz="1400" b="1" i="1" dirty="0" smtClean="0">
                  <a:solidFill>
                    <a:schemeClr val="bg1"/>
                  </a:solidFill>
                  <a:latin typeface="+mn-ea"/>
                  <a:sym typeface="+mn-ea"/>
                </a:rPr>
                <a:t>表</a:t>
              </a:r>
              <a:endParaRPr sz="1400" b="1" dirty="0">
                <a:solidFill>
                  <a:schemeClr val="bg1"/>
                </a:solidFill>
                <a:latin typeface="+mn-ea"/>
              </a:endParaRPr>
            </a:p>
            <a:p>
              <a:pPr>
                <a:lnSpc>
                  <a:spcPct val="150000"/>
                </a:lnSpc>
              </a:pPr>
              <a:r>
                <a:rPr sz="1400" b="1" dirty="0">
                  <a:solidFill>
                    <a:schemeClr val="bg1"/>
                  </a:solidFill>
                  <a:latin typeface="+mn-ea"/>
                  <a:sym typeface="+mn-ea"/>
                </a:rPr>
                <a:t>当年新开课题：</a:t>
              </a:r>
              <a:r>
                <a:rPr sz="1400" dirty="0">
                  <a:solidFill>
                    <a:schemeClr val="bg1"/>
                  </a:solidFill>
                  <a:latin typeface="+mn-ea"/>
                  <a:sym typeface="+mn-ea"/>
                </a:rPr>
                <a:t>指本年度内批准立项的人文、社会科学研究课题。</a:t>
              </a:r>
              <a:endParaRPr sz="1400" dirty="0">
                <a:solidFill>
                  <a:schemeClr val="bg1"/>
                </a:solidFill>
                <a:latin typeface="+mn-ea"/>
              </a:endParaRPr>
            </a:p>
            <a:p>
              <a:pPr>
                <a:lnSpc>
                  <a:spcPct val="150000"/>
                </a:lnSpc>
              </a:pPr>
              <a:r>
                <a:rPr sz="1400" b="1" dirty="0">
                  <a:solidFill>
                    <a:schemeClr val="bg1"/>
                  </a:solidFill>
                  <a:latin typeface="+mn-ea"/>
                  <a:sym typeface="+mn-ea"/>
                </a:rPr>
                <a:t>当年完成课题：</a:t>
              </a:r>
              <a:r>
                <a:rPr sz="1400" dirty="0">
                  <a:solidFill>
                    <a:schemeClr val="bg1"/>
                  </a:solidFill>
                  <a:latin typeface="+mn-ea"/>
                  <a:sym typeface="+mn-ea"/>
                </a:rPr>
                <a:t>指本年度内完成的人文、社会科学研究课题。</a:t>
              </a:r>
              <a:endParaRPr sz="1400" dirty="0">
                <a:solidFill>
                  <a:schemeClr val="bg1"/>
                </a:solidFill>
                <a:latin typeface="+mn-ea"/>
              </a:endParaRPr>
            </a:p>
            <a:p>
              <a:pPr>
                <a:lnSpc>
                  <a:spcPct val="150000"/>
                </a:lnSpc>
              </a:pPr>
              <a:r>
                <a:rPr sz="1400" b="1" dirty="0">
                  <a:solidFill>
                    <a:schemeClr val="bg1"/>
                  </a:solidFill>
                  <a:latin typeface="+mn-ea"/>
                  <a:sym typeface="+mn-ea"/>
                </a:rPr>
                <a:t>当年立项项目拨入经费：</a:t>
              </a:r>
              <a:r>
                <a:rPr sz="1400" dirty="0">
                  <a:solidFill>
                    <a:schemeClr val="bg1"/>
                  </a:solidFill>
                  <a:latin typeface="+mn-ea"/>
                  <a:sym typeface="+mn-ea"/>
                </a:rPr>
                <a:t>指本年度内批准立项的人文、社会科学研究课题划拨到校的科研经费。</a:t>
              </a:r>
              <a:endParaRPr sz="1400" dirty="0">
                <a:solidFill>
                  <a:schemeClr val="bg1"/>
                </a:solidFill>
                <a:latin typeface="+mn-ea"/>
              </a:endParaRPr>
            </a:p>
            <a:p>
              <a:pPr>
                <a:lnSpc>
                  <a:spcPct val="150000"/>
                </a:lnSpc>
              </a:pPr>
              <a:r>
                <a:rPr sz="1400" b="1" dirty="0">
                  <a:solidFill>
                    <a:schemeClr val="bg1"/>
                  </a:solidFill>
                  <a:latin typeface="+mn-ea"/>
                  <a:sym typeface="+mn-ea"/>
                </a:rPr>
                <a:t>当年新开课题批准经费：</a:t>
              </a:r>
              <a:r>
                <a:rPr sz="1400" dirty="0">
                  <a:solidFill>
                    <a:schemeClr val="bg1"/>
                  </a:solidFill>
                  <a:latin typeface="+mn-ea"/>
                  <a:sym typeface="+mn-ea"/>
                </a:rPr>
                <a:t>指本年度内批准立项的人文、社会科学研究课题的批准或合同约定经费。</a:t>
              </a:r>
              <a:endParaRPr lang="zh-CN" altLang="en-US" sz="1400" b="1" dirty="0">
                <a:solidFill>
                  <a:schemeClr val="bg1"/>
                </a:solidFill>
                <a:latin typeface="+mn-ea"/>
                <a:sym typeface="+mn-ea"/>
              </a:endParaRPr>
            </a:p>
          </p:txBody>
        </p:sp>
        <p:sp>
          <p:nvSpPr>
            <p:cNvPr id="13" name="文本框 12"/>
            <p:cNvSpPr txBox="1"/>
            <p:nvPr/>
          </p:nvSpPr>
          <p:spPr>
            <a:xfrm>
              <a:off x="6474" y="2045"/>
              <a:ext cx="6295" cy="580"/>
            </a:xfrm>
            <a:prstGeom prst="rect">
              <a:avLst/>
            </a:prstGeom>
            <a:noFill/>
          </p:spPr>
          <p:txBody>
            <a:bodyPr wrap="none" rtlCol="0">
              <a:spAutoFit/>
            </a:bodyPr>
            <a:lstStyle/>
            <a:p>
              <a:pPr algn="l" latinLnBrk="0">
                <a:lnSpc>
                  <a:spcPct val="90000"/>
                </a:lnSpc>
                <a:buClr>
                  <a:prstClr val="white"/>
                </a:buClr>
                <a:defRPr/>
              </a:pPr>
              <a:r>
                <a:rPr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人文、社会科学R&amp;D课题情况表2</a:t>
              </a:r>
              <a:endParaRPr lang="zh-CN" altLang="en-US" sz="2000"/>
            </a:p>
          </p:txBody>
        </p:sp>
        <p:pic>
          <p:nvPicPr>
            <p:cNvPr id="8" name="图片 7"/>
            <p:cNvPicPr>
              <a:picLocks noChangeAspect="1"/>
            </p:cNvPicPr>
            <p:nvPr/>
          </p:nvPicPr>
          <p:blipFill>
            <a:blip r:embed="rId2" cstate="print"/>
            <a:stretch>
              <a:fillRect/>
            </a:stretch>
          </p:blipFill>
          <p:spPr>
            <a:xfrm>
              <a:off x="1318" y="2104"/>
              <a:ext cx="4650" cy="6390"/>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10383520" y="6228715"/>
            <a:ext cx="939165" cy="158115"/>
          </a:xfrm>
        </p:spPr>
        <p:txBody>
          <a:bodyPr/>
          <a:lstStyle/>
          <a:p>
            <a:r>
              <a:rPr lang="zh-CN" altLang="en-US"/>
              <a:t>第 </a:t>
            </a:r>
            <a:fld id="{75168D04-7926-484C-B90B-2D13ABC6EC67}" type="slidenum">
              <a:rPr lang="zh-CN" altLang="en-US" smtClean="0"/>
              <a:pPr/>
              <a:t>37</a:t>
            </a:fld>
            <a:r>
              <a:rPr lang="zh-CN" altLang="en-US"/>
              <a:t> 页</a:t>
            </a:r>
            <a:endParaRPr lang="zh-CN" altLang="en-US" dirty="0"/>
          </a:p>
        </p:txBody>
      </p:sp>
      <p:sp>
        <p:nvSpPr>
          <p:cNvPr id="4" name="文本占位符 3"/>
          <p:cNvSpPr>
            <a:spLocks noGrp="1"/>
          </p:cNvSpPr>
          <p:nvPr>
            <p:ph type="body" sz="quarter" idx="10"/>
          </p:nvPr>
        </p:nvSpPr>
        <p:spPr>
          <a:xfrm>
            <a:off x="1621790" y="655955"/>
            <a:ext cx="4802505" cy="332105"/>
          </a:xfrm>
        </p:spPr>
        <p:txBody>
          <a:bodyPr wrap="square"/>
          <a:lstStyle/>
          <a:p>
            <a:r>
              <a:rPr lang="zh-CN" altLang="en-US" sz="2400" dirty="0">
                <a:latin typeface="+mn-ea"/>
              </a:rPr>
              <a:t>统</a:t>
            </a:r>
            <a:r>
              <a:rPr lang="zh-CN" altLang="en-US" sz="2400" dirty="0" smtClean="0">
                <a:latin typeface="+mn-ea"/>
              </a:rPr>
              <a:t>计</a:t>
            </a:r>
            <a:r>
              <a:rPr lang="en-US" altLang="zh-CN" sz="2400" dirty="0" smtClean="0">
                <a:latin typeface="+mn-ea"/>
              </a:rPr>
              <a:t>5-2</a:t>
            </a:r>
            <a:r>
              <a:rPr lang="zh-CN" altLang="en-US" sz="2400" dirty="0" smtClean="0">
                <a:latin typeface="+mn-ea"/>
              </a:rPr>
              <a:t>表</a:t>
            </a:r>
            <a:r>
              <a:rPr sz="2400" dirty="0">
                <a:latin typeface="+mn-ea"/>
                <a:sym typeface="+mn-ea"/>
              </a:rPr>
              <a:t>（</a:t>
            </a:r>
            <a:r>
              <a:rPr lang="en-US" altLang="zh-CN" sz="2400" dirty="0">
                <a:latin typeface="+mn-ea"/>
                <a:sym typeface="+mn-ea"/>
              </a:rPr>
              <a:t>2</a:t>
            </a:r>
            <a:r>
              <a:rPr sz="2400" dirty="0">
                <a:latin typeface="+mn-ea"/>
                <a:sym typeface="+mn-ea"/>
              </a:rPr>
              <a:t>）</a:t>
            </a:r>
            <a:r>
              <a:rPr lang="zh-CN" altLang="en-US" sz="2400" dirty="0">
                <a:latin typeface="+mn-ea"/>
              </a:rPr>
              <a:t>：数据来源</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00405" y="2226945"/>
            <a:ext cx="1911985" cy="1477010"/>
          </a:xfrm>
          <a:prstGeom prst="rect">
            <a:avLst/>
          </a:prstGeom>
        </p:spPr>
        <p:txBody>
          <a:bodyPr wrap="square" lIns="0" tIns="0" rIns="0" bIns="0">
            <a:spAutoFit/>
          </a:bodyPr>
          <a:lstStyle/>
          <a:p>
            <a:pPr>
              <a:lnSpc>
                <a:spcPct val="150000"/>
              </a:lnSpc>
            </a:pPr>
            <a:r>
              <a:rPr lang="en-US" altLang="zh-CN" sz="1600" dirty="0">
                <a:solidFill>
                  <a:schemeClr val="tx1">
                    <a:lumMod val="75000"/>
                    <a:lumOff val="25000"/>
                  </a:schemeClr>
                </a:solidFill>
                <a:latin typeface="+mn-ea"/>
              </a:rPr>
              <a:t>1</a:t>
            </a:r>
            <a:r>
              <a:rPr lang="zh-CN" altLang="en-US" sz="1600" dirty="0">
                <a:solidFill>
                  <a:schemeClr val="tx1">
                    <a:lumMod val="75000"/>
                    <a:lumOff val="25000"/>
                  </a:schemeClr>
                </a:solidFill>
                <a:latin typeface="+mn-ea"/>
              </a:rPr>
              <a:t>、人文社科统</a:t>
            </a:r>
            <a:r>
              <a:rPr lang="zh-CN" altLang="en-US" sz="1600" dirty="0" smtClean="0">
                <a:solidFill>
                  <a:schemeClr val="tx1">
                    <a:lumMod val="75000"/>
                    <a:lumOff val="25000"/>
                  </a:schemeClr>
                </a:solidFill>
                <a:latin typeface="+mn-ea"/>
              </a:rPr>
              <a:t>计</a:t>
            </a:r>
            <a:r>
              <a:rPr lang="en-US" altLang="zh-CN" sz="1600" dirty="0" smtClean="0">
                <a:solidFill>
                  <a:schemeClr val="tx1">
                    <a:lumMod val="75000"/>
                    <a:lumOff val="25000"/>
                  </a:schemeClr>
                </a:solidFill>
                <a:latin typeface="+mn-ea"/>
              </a:rPr>
              <a:t>5-2</a:t>
            </a:r>
            <a:r>
              <a:rPr lang="zh-CN" altLang="en-US" sz="1600" dirty="0" smtClean="0">
                <a:solidFill>
                  <a:schemeClr val="tx1">
                    <a:lumMod val="75000"/>
                    <a:lumOff val="25000"/>
                  </a:schemeClr>
                </a:solidFill>
                <a:latin typeface="+mn-ea"/>
              </a:rPr>
              <a:t>表</a:t>
            </a:r>
            <a:r>
              <a:rPr lang="zh-CN" altLang="en-US" sz="1600" b="1" dirty="0">
                <a:solidFill>
                  <a:schemeClr val="tx1">
                    <a:lumMod val="75000"/>
                    <a:lumOff val="25000"/>
                  </a:schemeClr>
                </a:solidFill>
                <a:latin typeface="+mn-ea"/>
              </a:rPr>
              <a:t>数据来源同统计</a:t>
            </a:r>
            <a:r>
              <a:rPr lang="en-US" altLang="zh-CN" sz="1600" b="1" dirty="0" smtClean="0">
                <a:solidFill>
                  <a:schemeClr val="tx1">
                    <a:lumMod val="75000"/>
                    <a:lumOff val="25000"/>
                  </a:schemeClr>
                </a:solidFill>
                <a:latin typeface="+mn-ea"/>
              </a:rPr>
              <a:t>5-1</a:t>
            </a:r>
            <a:r>
              <a:rPr lang="zh-CN" altLang="en-US" sz="1600" b="1" dirty="0" smtClean="0">
                <a:solidFill>
                  <a:schemeClr val="tx1">
                    <a:lumMod val="75000"/>
                    <a:lumOff val="25000"/>
                  </a:schemeClr>
                </a:solidFill>
                <a:latin typeface="+mn-ea"/>
              </a:rPr>
              <a:t>表</a:t>
            </a:r>
            <a:r>
              <a:rPr lang="zh-CN" altLang="en-US" sz="1600" dirty="0">
                <a:solidFill>
                  <a:schemeClr val="tx1">
                    <a:lumMod val="75000"/>
                    <a:lumOff val="25000"/>
                  </a:schemeClr>
                </a:solidFill>
                <a:latin typeface="+mn-ea"/>
              </a:rPr>
              <a:t>，各统计口径对应字段见右图；</a:t>
            </a:r>
          </a:p>
        </p:txBody>
      </p:sp>
      <p:pic>
        <p:nvPicPr>
          <p:cNvPr id="5" name="图片 4" descr="360截图20191011180539279"/>
          <p:cNvPicPr>
            <a:picLocks noChangeAspect="1"/>
          </p:cNvPicPr>
          <p:nvPr/>
        </p:nvPicPr>
        <p:blipFill>
          <a:blip r:embed="rId2" cstate="print"/>
          <a:stretch>
            <a:fillRect/>
          </a:stretch>
        </p:blipFill>
        <p:spPr>
          <a:xfrm>
            <a:off x="2776855" y="1363980"/>
            <a:ext cx="9467850" cy="46863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38</a:t>
            </a:fld>
            <a:r>
              <a:rPr lang="zh-CN" altLang="en-US"/>
              <a:t> 页</a:t>
            </a:r>
            <a:endParaRPr lang="zh-CN" altLang="en-US" dirty="0"/>
          </a:p>
        </p:txBody>
      </p:sp>
      <p:sp>
        <p:nvSpPr>
          <p:cNvPr id="4" name="文本占位符 3"/>
          <p:cNvSpPr>
            <a:spLocks noGrp="1"/>
          </p:cNvSpPr>
          <p:nvPr>
            <p:ph type="body" sz="quarter" idx="10"/>
          </p:nvPr>
        </p:nvSpPr>
        <p:spPr>
          <a:xfrm>
            <a:off x="1621790" y="655955"/>
            <a:ext cx="6373495" cy="332105"/>
          </a:xfrm>
        </p:spPr>
        <p:txBody>
          <a:bodyPr wrap="square"/>
          <a:lstStyle/>
          <a:p>
            <a:r>
              <a:rPr lang="zh-CN" altLang="en-US" sz="2400" dirty="0">
                <a:latin typeface="+mn-ea"/>
              </a:rPr>
              <a:t>统</a:t>
            </a:r>
            <a:r>
              <a:rPr lang="zh-CN" altLang="en-US" sz="2400" dirty="0" smtClean="0">
                <a:latin typeface="+mn-ea"/>
              </a:rPr>
              <a:t>计</a:t>
            </a:r>
            <a:r>
              <a:rPr lang="en-US" altLang="zh-CN" sz="2400" dirty="0" smtClean="0">
                <a:latin typeface="+mn-ea"/>
              </a:rPr>
              <a:t>5-2</a:t>
            </a:r>
            <a:r>
              <a:rPr lang="zh-CN" altLang="en-US" sz="2400" dirty="0" smtClean="0">
                <a:latin typeface="+mn-ea"/>
              </a:rPr>
              <a:t>表</a:t>
            </a:r>
            <a:r>
              <a:rPr sz="2400" dirty="0">
                <a:latin typeface="+mn-ea"/>
                <a:sym typeface="+mn-ea"/>
              </a:rPr>
              <a:t>（</a:t>
            </a:r>
            <a:r>
              <a:rPr lang="en-US" altLang="zh-CN" sz="2400" dirty="0">
                <a:latin typeface="+mn-ea"/>
                <a:sym typeface="+mn-ea"/>
              </a:rPr>
              <a:t>3</a:t>
            </a:r>
            <a:r>
              <a:rPr sz="2400" dirty="0">
                <a:latin typeface="+mn-ea"/>
                <a:sym typeface="+mn-ea"/>
              </a:rPr>
              <a:t>）</a:t>
            </a:r>
            <a:r>
              <a:rPr lang="zh-CN" altLang="en-US" sz="2400" dirty="0">
                <a:latin typeface="+mn-ea"/>
              </a:rPr>
              <a:t>：</a:t>
            </a:r>
            <a:r>
              <a:rPr sz="2400" dirty="0" err="1">
                <a:latin typeface="微软雅黑" panose="020B0503020204020204" pitchFamily="34" charset="-122"/>
                <a:ea typeface="微软雅黑" panose="020B0503020204020204" pitchFamily="34" charset="-122"/>
                <a:sym typeface="+mn-ea"/>
              </a:rPr>
              <a:t>审核要点及</a:t>
            </a:r>
            <a:r>
              <a:rPr lang="zh-CN" altLang="en-US" sz="2400" dirty="0">
                <a:latin typeface="+mn-ea"/>
              </a:rPr>
              <a:t>常见问题</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304800" y="2489200"/>
            <a:ext cx="11887200" cy="4486275"/>
            <a:chOff x="480" y="3120"/>
            <a:chExt cx="18720" cy="7065"/>
          </a:xfrm>
        </p:grpSpPr>
        <p:sp>
          <p:nvSpPr>
            <p:cNvPr id="6" name="矩形 5"/>
            <p:cNvSpPr/>
            <p:nvPr/>
          </p:nvSpPr>
          <p:spPr>
            <a:xfrm>
              <a:off x="480" y="3120"/>
              <a:ext cx="18720" cy="65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013" y="3254"/>
              <a:ext cx="15493" cy="6931"/>
            </a:xfrm>
            <a:prstGeom prst="rect">
              <a:avLst/>
            </a:prstGeom>
            <a:noFill/>
          </p:spPr>
          <p:txBody>
            <a:bodyPr wrap="square" rtlCol="0">
              <a:spAutoFit/>
            </a:bodyPr>
            <a:lstStyle/>
            <a:p>
              <a:pPr>
                <a:lnSpc>
                  <a:spcPct val="200000"/>
                </a:lnSpc>
              </a:pPr>
              <a:r>
                <a:rPr sz="1400" dirty="0">
                  <a:solidFill>
                    <a:schemeClr val="bg1"/>
                  </a:solidFill>
                  <a:latin typeface="+mn-ea"/>
                  <a:sym typeface="+mn-ea"/>
                </a:rPr>
                <a:t>1、本表课题填报的范围同5-1表，各栏目的合计数 (01、02、03、04、06栏的L01)应与5-1表相应栏目的合计数 (L01┄L05栏的01) 相等。</a:t>
              </a:r>
              <a:endParaRPr sz="1400" dirty="0">
                <a:solidFill>
                  <a:schemeClr val="bg1"/>
                </a:solidFill>
                <a:latin typeface="+mn-ea"/>
              </a:endParaRPr>
            </a:p>
            <a:p>
              <a:pPr>
                <a:lnSpc>
                  <a:spcPct val="200000"/>
                </a:lnSpc>
              </a:pPr>
              <a:r>
                <a:rPr sz="1400" dirty="0">
                  <a:solidFill>
                    <a:schemeClr val="bg1"/>
                  </a:solidFill>
                  <a:latin typeface="+mn-ea"/>
                  <a:sym typeface="+mn-ea"/>
                </a:rPr>
                <a:t>2、注意课题来源与 3表经费来源的对应关系。</a:t>
              </a:r>
              <a:endParaRPr sz="1400" dirty="0">
                <a:solidFill>
                  <a:schemeClr val="bg1"/>
                </a:solidFill>
                <a:latin typeface="+mn-ea"/>
              </a:endParaRPr>
            </a:p>
            <a:p>
              <a:pPr>
                <a:lnSpc>
                  <a:spcPct val="200000"/>
                </a:lnSpc>
              </a:pPr>
              <a:r>
                <a:rPr sz="1400" dirty="0">
                  <a:solidFill>
                    <a:schemeClr val="bg1"/>
                  </a:solidFill>
                  <a:latin typeface="+mn-ea"/>
                  <a:sym typeface="+mn-ea"/>
                </a:rPr>
                <a:t>3、当年新开课题数、当年完成课题数一般都应有数据，且应有合理的结项率（当年完成课题数/</a:t>
              </a:r>
              <a:r>
                <a:rPr sz="1400" dirty="0" err="1">
                  <a:solidFill>
                    <a:schemeClr val="bg1"/>
                  </a:solidFill>
                  <a:latin typeface="+mn-ea"/>
                  <a:sym typeface="+mn-ea"/>
                </a:rPr>
                <a:t>课题数</a:t>
              </a:r>
              <a:r>
                <a:rPr sz="1400" dirty="0" smtClean="0">
                  <a:solidFill>
                    <a:schemeClr val="bg1"/>
                  </a:solidFill>
                  <a:latin typeface="+mn-ea"/>
                  <a:sym typeface="+mn-ea"/>
                </a:rPr>
                <a:t>）。</a:t>
              </a:r>
              <a:r>
                <a:rPr lang="zh-CN" altLang="en-US" sz="1400" dirty="0" smtClean="0">
                  <a:solidFill>
                    <a:schemeClr val="bg1"/>
                  </a:solidFill>
                  <a:latin typeface="+mn-ea"/>
                  <a:sym typeface="+mn-ea"/>
                </a:rPr>
                <a:t>当年结项数与</a:t>
              </a:r>
              <a:endParaRPr lang="en-US" altLang="zh-CN" sz="1400" dirty="0" smtClean="0">
                <a:solidFill>
                  <a:schemeClr val="bg1"/>
                </a:solidFill>
                <a:latin typeface="+mn-ea"/>
                <a:sym typeface="+mn-ea"/>
              </a:endParaRPr>
            </a:p>
            <a:p>
              <a:pPr>
                <a:lnSpc>
                  <a:spcPct val="200000"/>
                </a:lnSpc>
              </a:pPr>
              <a:r>
                <a:rPr lang="en-US" altLang="zh-CN" sz="1400" dirty="0" smtClean="0">
                  <a:solidFill>
                    <a:schemeClr val="bg1"/>
                  </a:solidFill>
                  <a:latin typeface="+mn-ea"/>
                  <a:sym typeface="+mn-ea"/>
                </a:rPr>
                <a:t>6-2</a:t>
              </a:r>
              <a:r>
                <a:rPr lang="zh-CN" altLang="en-US" sz="1400" dirty="0" smtClean="0">
                  <a:solidFill>
                    <a:schemeClr val="bg1"/>
                  </a:solidFill>
                  <a:latin typeface="+mn-ea"/>
                  <a:sym typeface="+mn-ea"/>
                </a:rPr>
                <a:t>表的同类型项目成果数要对应。</a:t>
              </a:r>
              <a:endParaRPr sz="1400" dirty="0">
                <a:solidFill>
                  <a:schemeClr val="bg1"/>
                </a:solidFill>
                <a:latin typeface="+mn-ea"/>
              </a:endParaRPr>
            </a:p>
            <a:p>
              <a:pPr>
                <a:lnSpc>
                  <a:spcPct val="200000"/>
                </a:lnSpc>
              </a:pPr>
              <a:r>
                <a:rPr sz="1400" dirty="0">
                  <a:solidFill>
                    <a:schemeClr val="bg1"/>
                  </a:solidFill>
                  <a:latin typeface="+mn-ea"/>
                  <a:sym typeface="+mn-ea"/>
                </a:rPr>
                <a:t>4、外资项目（L15栏）和其他（L16栏）一般数据应该很小。</a:t>
              </a:r>
              <a:endParaRPr sz="1400" dirty="0">
                <a:solidFill>
                  <a:schemeClr val="bg1"/>
                </a:solidFill>
                <a:latin typeface="+mn-ea"/>
              </a:endParaRPr>
            </a:p>
            <a:p>
              <a:pPr>
                <a:lnSpc>
                  <a:spcPct val="200000"/>
                </a:lnSpc>
              </a:pPr>
              <a:r>
                <a:rPr sz="1400" dirty="0">
                  <a:solidFill>
                    <a:schemeClr val="bg1"/>
                  </a:solidFill>
                  <a:latin typeface="+mn-ea"/>
                  <a:sym typeface="+mn-ea"/>
                </a:rPr>
                <a:t>5、国家社科基金项目、教育部人文社会科学研究项目，新开课题的当年拨入经费，应小于当年新开课题的批准经费</a:t>
              </a:r>
              <a:r>
                <a:rPr sz="1400" dirty="0" smtClean="0">
                  <a:solidFill>
                    <a:schemeClr val="bg1"/>
                  </a:solidFill>
                  <a:latin typeface="+mn-ea"/>
                  <a:sym typeface="+mn-ea"/>
                </a:rPr>
                <a:t>。</a:t>
              </a:r>
              <a:r>
                <a:rPr lang="en-US" sz="1400" dirty="0" smtClean="0">
                  <a:solidFill>
                    <a:schemeClr val="bg1"/>
                  </a:solidFill>
                  <a:latin typeface="+mn-ea"/>
                  <a:sym typeface="+mn-ea"/>
                </a:rPr>
                <a:t>05</a:t>
              </a:r>
              <a:r>
                <a:rPr lang="zh-CN" altLang="en-US" sz="1400" dirty="0" smtClean="0">
                  <a:solidFill>
                    <a:schemeClr val="bg1"/>
                  </a:solidFill>
                  <a:latin typeface="+mn-ea"/>
                  <a:sym typeface="+mn-ea"/>
                </a:rPr>
                <a:t>栏应该小于</a:t>
              </a:r>
              <a:r>
                <a:rPr lang="en-US" altLang="zh-CN" sz="1400" dirty="0" smtClean="0">
                  <a:solidFill>
                    <a:schemeClr val="bg1"/>
                  </a:solidFill>
                  <a:latin typeface="+mn-ea"/>
                  <a:sym typeface="+mn-ea"/>
                </a:rPr>
                <a:t>08</a:t>
              </a:r>
              <a:r>
                <a:rPr lang="zh-CN" altLang="en-US" sz="1400" dirty="0" smtClean="0">
                  <a:solidFill>
                    <a:schemeClr val="bg1"/>
                  </a:solidFill>
                  <a:latin typeface="+mn-ea"/>
                  <a:sym typeface="+mn-ea"/>
                </a:rPr>
                <a:t>栏，个别类型的项目一次性拨款的会等于。</a:t>
              </a:r>
              <a:endParaRPr sz="1400" dirty="0">
                <a:solidFill>
                  <a:schemeClr val="bg1"/>
                </a:solidFill>
                <a:latin typeface="+mn-ea"/>
              </a:endParaRPr>
            </a:p>
            <a:p>
              <a:pPr>
                <a:lnSpc>
                  <a:spcPct val="200000"/>
                </a:lnSpc>
              </a:pPr>
              <a:r>
                <a:rPr sz="1400" dirty="0">
                  <a:solidFill>
                    <a:schemeClr val="bg1"/>
                  </a:solidFill>
                  <a:latin typeface="+mn-ea"/>
                  <a:sym typeface="+mn-ea"/>
                </a:rPr>
                <a:t>6、其他项目不应过多</a:t>
              </a:r>
              <a:r>
                <a:rPr sz="1400" dirty="0" smtClean="0">
                  <a:solidFill>
                    <a:schemeClr val="bg1"/>
                  </a:solidFill>
                  <a:latin typeface="+mn-ea"/>
                  <a:sym typeface="+mn-ea"/>
                </a:rPr>
                <a:t>。</a:t>
              </a:r>
              <a:endParaRPr lang="en-US" sz="1400" dirty="0" smtClean="0">
                <a:solidFill>
                  <a:schemeClr val="bg1"/>
                </a:solidFill>
                <a:latin typeface="+mn-ea"/>
                <a:sym typeface="+mn-ea"/>
              </a:endParaRPr>
            </a:p>
            <a:p>
              <a:pPr>
                <a:lnSpc>
                  <a:spcPct val="200000"/>
                </a:lnSpc>
              </a:pPr>
              <a:r>
                <a:rPr lang="en-US" altLang="zh-CN" sz="1400" b="1" dirty="0" smtClean="0">
                  <a:solidFill>
                    <a:schemeClr val="bg1"/>
                  </a:solidFill>
                  <a:latin typeface="+mn-ea"/>
                  <a:sym typeface="+mn-ea"/>
                </a:rPr>
                <a:t>7 . 08</a:t>
              </a:r>
              <a:r>
                <a:rPr lang="zh-CN" altLang="en-US" sz="1400" b="1" dirty="0" smtClean="0">
                  <a:solidFill>
                    <a:schemeClr val="bg1"/>
                  </a:solidFill>
                  <a:latin typeface="+mn-ea"/>
                  <a:sym typeface="+mn-ea"/>
                </a:rPr>
                <a:t>栏当年新开课题除外资项目外一般不应有小数点。</a:t>
              </a:r>
              <a:endParaRPr lang="zh-CN" altLang="en-US" sz="1400" b="1" dirty="0">
                <a:solidFill>
                  <a:schemeClr val="bg1"/>
                </a:solidFill>
                <a:latin typeface="+mn-ea"/>
                <a:sym typeface="+mn-ea"/>
              </a:endParaRPr>
            </a:p>
          </p:txBody>
        </p:sp>
        <p:pic>
          <p:nvPicPr>
            <p:cNvPr id="9" name="图片 8" descr="问题"/>
            <p:cNvPicPr>
              <a:picLocks noChangeAspect="1"/>
            </p:cNvPicPr>
            <p:nvPr/>
          </p:nvPicPr>
          <p:blipFill>
            <a:blip r:embed="rId2" cstate="print"/>
            <a:stretch>
              <a:fillRect/>
            </a:stretch>
          </p:blipFill>
          <p:spPr>
            <a:xfrm>
              <a:off x="1438" y="3867"/>
              <a:ext cx="1116" cy="1272"/>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平行四边形 3"/>
          <p:cNvSpPr/>
          <p:nvPr/>
        </p:nvSpPr>
        <p:spPr bwMode="auto">
          <a:xfrm>
            <a:off x="4762" y="1919093"/>
            <a:ext cx="2730880" cy="360040"/>
          </a:xfrm>
          <a:prstGeom prst="parallelogram">
            <a:avLst>
              <a:gd name="adj" fmla="val 76283"/>
            </a:avLst>
          </a:prstGeom>
          <a:solidFill>
            <a:schemeClr val="accent1">
              <a:lumMod val="50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sz="1200" b="1" dirty="0">
              <a:solidFill>
                <a:schemeClr val="bg1">
                  <a:lumMod val="100000"/>
                </a:schemeClr>
              </a:solidFill>
              <a:cs typeface="+mn-ea"/>
              <a:sym typeface="+mn-lt"/>
            </a:endParaRPr>
          </a:p>
        </p:txBody>
      </p:sp>
      <p:graphicFrame>
        <p:nvGraphicFramePr>
          <p:cNvPr id="5" name="图示 4"/>
          <p:cNvGraphicFramePr/>
          <p:nvPr/>
        </p:nvGraphicFramePr>
        <p:xfrm>
          <a:off x="0" y="0"/>
          <a:ext cx="12192000" cy="20305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2" name="矩形 31"/>
          <p:cNvSpPr/>
          <p:nvPr/>
        </p:nvSpPr>
        <p:spPr>
          <a:xfrm>
            <a:off x="0" y="-13014"/>
            <a:ext cx="12192000" cy="2036321"/>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39</a:t>
            </a:fld>
            <a:r>
              <a:rPr lang="zh-CN" altLang="en-US"/>
              <a:t> 页</a:t>
            </a:r>
            <a:endParaRPr lang="zh-CN" altLang="en-US" dirty="0"/>
          </a:p>
        </p:txBody>
      </p:sp>
      <p:sp>
        <p:nvSpPr>
          <p:cNvPr id="6" name="矩形 5"/>
          <p:cNvSpPr/>
          <p:nvPr/>
        </p:nvSpPr>
        <p:spPr bwMode="auto">
          <a:xfrm>
            <a:off x="0" y="1536065"/>
            <a:ext cx="8557895" cy="756285"/>
          </a:xfrm>
          <a:prstGeom prst="rect">
            <a:avLst/>
          </a:prstGeom>
          <a:solidFill>
            <a:schemeClr val="accent1">
              <a:lumMod val="75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r>
              <a:rPr lang="zh-CN" altLang="en-US" sz="2400" b="1" dirty="0">
                <a:solidFill>
                  <a:schemeClr val="bg1">
                    <a:lumMod val="100000"/>
                  </a:schemeClr>
                </a:solidFill>
                <a:cs typeface="+mn-ea"/>
                <a:sym typeface="+mn-lt"/>
              </a:rPr>
              <a:t>统</a:t>
            </a:r>
            <a:r>
              <a:rPr lang="zh-CN" altLang="en-US" sz="2400" b="1" dirty="0" smtClean="0">
                <a:solidFill>
                  <a:schemeClr val="bg1">
                    <a:lumMod val="100000"/>
                  </a:schemeClr>
                </a:solidFill>
                <a:cs typeface="+mn-ea"/>
                <a:sym typeface="+mn-lt"/>
              </a:rPr>
              <a:t>计</a:t>
            </a:r>
            <a:r>
              <a:rPr lang="en-US" altLang="zh-CN" sz="2400" b="1" dirty="0" smtClean="0">
                <a:solidFill>
                  <a:schemeClr val="bg1">
                    <a:lumMod val="100000"/>
                  </a:schemeClr>
                </a:solidFill>
                <a:cs typeface="+mn-ea"/>
                <a:sym typeface="+mn-lt"/>
              </a:rPr>
              <a:t>6-1</a:t>
            </a:r>
            <a:r>
              <a:rPr lang="zh-CN" altLang="en-US" sz="2400" b="1" dirty="0" smtClean="0">
                <a:solidFill>
                  <a:schemeClr val="bg1">
                    <a:lumMod val="100000"/>
                  </a:schemeClr>
                </a:solidFill>
                <a:cs typeface="+mn-ea"/>
                <a:sym typeface="+mn-lt"/>
              </a:rPr>
              <a:t>表</a:t>
            </a:r>
            <a:r>
              <a:rPr lang="zh-CN" altLang="en-US" sz="2400" b="1" dirty="0">
                <a:solidFill>
                  <a:schemeClr val="bg1">
                    <a:lumMod val="100000"/>
                  </a:schemeClr>
                </a:solidFill>
                <a:cs typeface="+mn-ea"/>
                <a:sym typeface="+mn-lt"/>
              </a:rPr>
              <a:t>：人文、社会科学研究成果情况表1</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457325" y="3328670"/>
            <a:ext cx="3596005" cy="321310"/>
            <a:chOff x="2295" y="5242"/>
            <a:chExt cx="5663" cy="506"/>
          </a:xfrm>
        </p:grpSpPr>
        <p:sp>
          <p:nvSpPr>
            <p:cNvPr id="7" name="Rectangle 73"/>
            <p:cNvSpPr/>
            <p:nvPr/>
          </p:nvSpPr>
          <p:spPr>
            <a:xfrm>
              <a:off x="3884" y="5253"/>
              <a:ext cx="4074" cy="486"/>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指标解释</a:t>
              </a:r>
            </a:p>
          </p:txBody>
        </p:sp>
        <p:sp>
          <p:nvSpPr>
            <p:cNvPr id="9" name="矩形 8"/>
            <p:cNvSpPr/>
            <p:nvPr/>
          </p:nvSpPr>
          <p:spPr>
            <a:xfrm>
              <a:off x="2295" y="52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p>
          </p:txBody>
        </p:sp>
      </p:grpSp>
      <p:grpSp>
        <p:nvGrpSpPr>
          <p:cNvPr id="12" name="组合 11"/>
          <p:cNvGrpSpPr/>
          <p:nvPr/>
        </p:nvGrpSpPr>
        <p:grpSpPr>
          <a:xfrm>
            <a:off x="1457325" y="4090670"/>
            <a:ext cx="3596005" cy="321310"/>
            <a:chOff x="2295" y="6442"/>
            <a:chExt cx="5663" cy="506"/>
          </a:xfrm>
        </p:grpSpPr>
        <p:sp>
          <p:nvSpPr>
            <p:cNvPr id="14" name="Rectangle 73"/>
            <p:cNvSpPr/>
            <p:nvPr/>
          </p:nvSpPr>
          <p:spPr>
            <a:xfrm>
              <a:off x="3884" y="6478"/>
              <a:ext cx="4074" cy="436"/>
            </a:xfrm>
            <a:prstGeom prst="rect">
              <a:avLst/>
            </a:prstGeom>
          </p:spPr>
          <p:txBody>
            <a:bodyPr wrap="square" lIns="144000" tIns="0" rIns="144000" bIns="0">
              <a:noAutofit/>
            </a:bodyPr>
            <a:lstStyle/>
            <a:p>
              <a:pPr eaLnBrk="0" hangingPunct="0">
                <a:buFont typeface="Wingdings" panose="05000000000000000000" pitchFamily="2" charset="2"/>
                <a:buNone/>
              </a:pPr>
              <a:r>
                <a:rPr lang="zh-CN" sz="2000" dirty="0">
                  <a:solidFill>
                    <a:schemeClr val="accent1"/>
                  </a:solidFill>
                  <a:latin typeface="微软雅黑" panose="020B0503020204020204" pitchFamily="34" charset="-122"/>
                  <a:ea typeface="微软雅黑" panose="020B0503020204020204" pitchFamily="34" charset="-122"/>
                </a:rPr>
                <a:t>数据来源</a:t>
              </a:r>
            </a:p>
          </p:txBody>
        </p:sp>
        <p:sp>
          <p:nvSpPr>
            <p:cNvPr id="15" name="矩形 14"/>
            <p:cNvSpPr/>
            <p:nvPr/>
          </p:nvSpPr>
          <p:spPr>
            <a:xfrm>
              <a:off x="2295" y="64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p>
          </p:txBody>
        </p:sp>
      </p:grpSp>
      <p:grpSp>
        <p:nvGrpSpPr>
          <p:cNvPr id="16" name="组合 15"/>
          <p:cNvGrpSpPr/>
          <p:nvPr/>
        </p:nvGrpSpPr>
        <p:grpSpPr>
          <a:xfrm>
            <a:off x="1457325" y="4852670"/>
            <a:ext cx="4378325" cy="321310"/>
            <a:chOff x="2295" y="7642"/>
            <a:chExt cx="6895" cy="506"/>
          </a:xfrm>
        </p:grpSpPr>
        <p:sp>
          <p:nvSpPr>
            <p:cNvPr id="17" name="Rectangle 73"/>
            <p:cNvSpPr/>
            <p:nvPr/>
          </p:nvSpPr>
          <p:spPr>
            <a:xfrm>
              <a:off x="3884" y="7660"/>
              <a:ext cx="5307" cy="472"/>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审核要点及常见问题</a:t>
              </a:r>
            </a:p>
          </p:txBody>
        </p:sp>
        <p:sp>
          <p:nvSpPr>
            <p:cNvPr id="18" name="矩形 17"/>
            <p:cNvSpPr/>
            <p:nvPr/>
          </p:nvSpPr>
          <p:spPr>
            <a:xfrm>
              <a:off x="2295" y="76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a:t>
              </a:r>
            </a:p>
          </p:txBody>
        </p:sp>
      </p:grpSp>
    </p:spTree>
  </p:cSld>
  <p:clrMapOvr>
    <a:masterClrMapping/>
  </p:clrMapOvr>
  <mc:AlternateContent xmlns:mc="http://schemas.openxmlformats.org/markup-compatibility/2006">
    <mc:Choice xmlns:p14="http://schemas.microsoft.com/office/powerpoint/2010/main" xmlns="" Requires="p14">
      <p:transition p14:dur="250">
        <p:pull/>
      </p:transition>
    </mc:Choice>
    <mc:Fallback>
      <p:transition>
        <p:pull/>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平行四边形 3"/>
          <p:cNvSpPr/>
          <p:nvPr/>
        </p:nvSpPr>
        <p:spPr bwMode="auto">
          <a:xfrm>
            <a:off x="4762" y="1919093"/>
            <a:ext cx="2730880" cy="360040"/>
          </a:xfrm>
          <a:prstGeom prst="parallelogram">
            <a:avLst>
              <a:gd name="adj" fmla="val 76283"/>
            </a:avLst>
          </a:prstGeom>
          <a:solidFill>
            <a:schemeClr val="accent1">
              <a:lumMod val="50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sz="1200" b="1" dirty="0">
              <a:solidFill>
                <a:schemeClr val="bg1">
                  <a:lumMod val="100000"/>
                </a:schemeClr>
              </a:solidFill>
              <a:cs typeface="+mn-ea"/>
              <a:sym typeface="+mn-lt"/>
            </a:endParaRPr>
          </a:p>
        </p:txBody>
      </p:sp>
      <p:graphicFrame>
        <p:nvGraphicFramePr>
          <p:cNvPr id="5" name="图示 4"/>
          <p:cNvGraphicFramePr/>
          <p:nvPr/>
        </p:nvGraphicFramePr>
        <p:xfrm>
          <a:off x="0" y="0"/>
          <a:ext cx="12192000" cy="20305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2" name="矩形 31"/>
          <p:cNvSpPr/>
          <p:nvPr/>
        </p:nvSpPr>
        <p:spPr>
          <a:xfrm>
            <a:off x="0" y="-13014"/>
            <a:ext cx="12192000" cy="2036321"/>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4</a:t>
            </a:fld>
            <a:r>
              <a:rPr lang="zh-CN" altLang="en-US"/>
              <a:t> 页</a:t>
            </a:r>
            <a:endParaRPr lang="zh-CN" altLang="en-US" dirty="0"/>
          </a:p>
        </p:txBody>
      </p:sp>
      <p:sp>
        <p:nvSpPr>
          <p:cNvPr id="6" name="矩形 5"/>
          <p:cNvSpPr/>
          <p:nvPr/>
        </p:nvSpPr>
        <p:spPr bwMode="auto">
          <a:xfrm>
            <a:off x="0" y="1522730"/>
            <a:ext cx="8557895" cy="756285"/>
          </a:xfrm>
          <a:prstGeom prst="rect">
            <a:avLst/>
          </a:prstGeom>
          <a:solidFill>
            <a:schemeClr val="accent1">
              <a:lumMod val="75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l"/>
            <a:r>
              <a:rPr lang="zh-CN" altLang="en-US" sz="2400" b="1" dirty="0">
                <a:solidFill>
                  <a:schemeClr val="bg1">
                    <a:lumMod val="100000"/>
                  </a:schemeClr>
                </a:solidFill>
                <a:latin typeface="+mj-ea"/>
                <a:ea typeface="+mj-ea"/>
                <a:cs typeface="+mn-ea"/>
                <a:sym typeface="+mn-lt"/>
              </a:rPr>
              <a:t>统计1表：</a:t>
            </a:r>
            <a:r>
              <a:rPr lang="zh-CN" altLang="en-US" sz="2400" dirty="0">
                <a:solidFill>
                  <a:schemeClr val="bg1">
                    <a:lumMod val="100000"/>
                  </a:schemeClr>
                </a:solidFill>
                <a:cs typeface="+mn-ea"/>
                <a:sym typeface="+mn-lt"/>
              </a:rPr>
              <a:t>人文、社会科学活动人员情况表</a:t>
            </a:r>
          </a:p>
        </p:txBody>
      </p:sp>
      <p:grpSp>
        <p:nvGrpSpPr>
          <p:cNvPr id="11" name="组合 10"/>
          <p:cNvGrpSpPr/>
          <p:nvPr/>
        </p:nvGrpSpPr>
        <p:grpSpPr>
          <a:xfrm>
            <a:off x="1457325" y="3328670"/>
            <a:ext cx="3596005" cy="321310"/>
            <a:chOff x="2295" y="5242"/>
            <a:chExt cx="5663" cy="506"/>
          </a:xfrm>
        </p:grpSpPr>
        <p:sp>
          <p:nvSpPr>
            <p:cNvPr id="10" name="Rectangle 73"/>
            <p:cNvSpPr/>
            <p:nvPr/>
          </p:nvSpPr>
          <p:spPr>
            <a:xfrm>
              <a:off x="3884" y="5253"/>
              <a:ext cx="4074" cy="486"/>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指标解释</a:t>
              </a:r>
            </a:p>
          </p:txBody>
        </p:sp>
        <p:sp>
          <p:nvSpPr>
            <p:cNvPr id="3" name="矩形 2"/>
            <p:cNvSpPr/>
            <p:nvPr/>
          </p:nvSpPr>
          <p:spPr>
            <a:xfrm>
              <a:off x="2295" y="52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p>
          </p:txBody>
        </p:sp>
      </p:grpSp>
      <p:grpSp>
        <p:nvGrpSpPr>
          <p:cNvPr id="12" name="组合 11"/>
          <p:cNvGrpSpPr/>
          <p:nvPr/>
        </p:nvGrpSpPr>
        <p:grpSpPr>
          <a:xfrm>
            <a:off x="1457325" y="4090670"/>
            <a:ext cx="3596005" cy="321310"/>
            <a:chOff x="2295" y="6442"/>
            <a:chExt cx="5663" cy="506"/>
          </a:xfrm>
        </p:grpSpPr>
        <p:sp>
          <p:nvSpPr>
            <p:cNvPr id="19" name="Rectangle 73"/>
            <p:cNvSpPr/>
            <p:nvPr/>
          </p:nvSpPr>
          <p:spPr>
            <a:xfrm>
              <a:off x="3884" y="6478"/>
              <a:ext cx="4074" cy="436"/>
            </a:xfrm>
            <a:prstGeom prst="rect">
              <a:avLst/>
            </a:prstGeom>
          </p:spPr>
          <p:txBody>
            <a:bodyPr wrap="square" lIns="144000" tIns="0" rIns="144000" bIns="0">
              <a:noAutofit/>
            </a:bodyPr>
            <a:lstStyle/>
            <a:p>
              <a:pPr eaLnBrk="0" hangingPunct="0">
                <a:buFont typeface="Wingdings" panose="05000000000000000000" pitchFamily="2" charset="2"/>
                <a:buNone/>
              </a:pPr>
              <a:r>
                <a:rPr lang="zh-CN" sz="2000" dirty="0">
                  <a:solidFill>
                    <a:schemeClr val="accent1"/>
                  </a:solidFill>
                  <a:latin typeface="微软雅黑" panose="020B0503020204020204" pitchFamily="34" charset="-122"/>
                  <a:ea typeface="微软雅黑" panose="020B0503020204020204" pitchFamily="34" charset="-122"/>
                </a:rPr>
                <a:t>数据来源</a:t>
              </a:r>
            </a:p>
          </p:txBody>
        </p:sp>
        <p:sp>
          <p:nvSpPr>
            <p:cNvPr id="7" name="矩形 6"/>
            <p:cNvSpPr/>
            <p:nvPr/>
          </p:nvSpPr>
          <p:spPr>
            <a:xfrm>
              <a:off x="2295" y="64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p>
          </p:txBody>
        </p:sp>
      </p:grpSp>
      <p:grpSp>
        <p:nvGrpSpPr>
          <p:cNvPr id="14" name="组合 13"/>
          <p:cNvGrpSpPr/>
          <p:nvPr/>
        </p:nvGrpSpPr>
        <p:grpSpPr>
          <a:xfrm>
            <a:off x="1457325" y="4852670"/>
            <a:ext cx="4378325" cy="321310"/>
            <a:chOff x="2295" y="7642"/>
            <a:chExt cx="6895" cy="506"/>
          </a:xfrm>
        </p:grpSpPr>
        <p:sp>
          <p:nvSpPr>
            <p:cNvPr id="13" name="Rectangle 73"/>
            <p:cNvSpPr/>
            <p:nvPr/>
          </p:nvSpPr>
          <p:spPr>
            <a:xfrm>
              <a:off x="3884" y="7660"/>
              <a:ext cx="5307" cy="472"/>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审核要点及常见问题</a:t>
              </a:r>
            </a:p>
          </p:txBody>
        </p:sp>
        <p:sp>
          <p:nvSpPr>
            <p:cNvPr id="9" name="矩形 8"/>
            <p:cNvSpPr/>
            <p:nvPr/>
          </p:nvSpPr>
          <p:spPr>
            <a:xfrm>
              <a:off x="2295" y="76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a:t>
              </a:r>
            </a:p>
          </p:txBody>
        </p:sp>
      </p:grpSp>
    </p:spTree>
  </p:cSld>
  <p:clrMapOvr>
    <a:masterClrMapping/>
  </p:clrMapOvr>
  <mc:AlternateContent xmlns:mc="http://schemas.openxmlformats.org/markup-compatibility/2006">
    <mc:Choice xmlns:p14="http://schemas.microsoft.com/office/powerpoint/2010/main" xmlns="" Requires="p14">
      <p:transition p14:dur="500">
        <p:pull/>
      </p:transition>
    </mc:Choice>
    <mc:Fallback>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文本框 16"/>
          <p:cNvSpPr txBox="1"/>
          <p:nvPr/>
        </p:nvSpPr>
        <p:spPr>
          <a:xfrm>
            <a:off x="2940685" y="3168015"/>
            <a:ext cx="6310630" cy="521970"/>
          </a:xfrm>
          <a:prstGeom prst="rect">
            <a:avLst/>
          </a:prstGeom>
          <a:noFill/>
        </p:spPr>
        <p:txBody>
          <a:bodyPr wrap="none" rtlCol="0" anchor="t">
            <a:spAutoFit/>
          </a:bodyPr>
          <a:lstStyle/>
          <a:p>
            <a:r>
              <a:rPr lang="zh-CN" altLang="en-US" sz="2800" b="1" dirty="0">
                <a:solidFill>
                  <a:srgbClr val="006C54"/>
                </a:solidFill>
                <a:latin typeface="+mn-ea"/>
                <a:sym typeface="+mn-ea"/>
              </a:rPr>
              <a:t>统计</a:t>
            </a:r>
            <a:r>
              <a:rPr lang="en-US" altLang="zh-CN" sz="2800" b="1" dirty="0">
                <a:solidFill>
                  <a:srgbClr val="006C54"/>
                </a:solidFill>
                <a:latin typeface="+mn-ea"/>
                <a:sym typeface="+mn-ea"/>
              </a:rPr>
              <a:t>7</a:t>
            </a:r>
            <a:r>
              <a:rPr lang="zh-CN" altLang="en-US" sz="2800" b="1" dirty="0">
                <a:solidFill>
                  <a:srgbClr val="006C54"/>
                </a:solidFill>
                <a:latin typeface="+mn-ea"/>
                <a:sym typeface="+mn-ea"/>
              </a:rPr>
              <a:t>表（</a:t>
            </a:r>
            <a:r>
              <a:rPr lang="en-US" altLang="zh-CN" sz="2800" b="1" dirty="0">
                <a:solidFill>
                  <a:srgbClr val="006C54"/>
                </a:solidFill>
                <a:latin typeface="+mn-ea"/>
                <a:sym typeface="+mn-ea"/>
              </a:rPr>
              <a:t>1</a:t>
            </a:r>
            <a:r>
              <a:rPr lang="zh-CN" altLang="en-US" sz="2800" b="1" dirty="0">
                <a:solidFill>
                  <a:srgbClr val="006C54"/>
                </a:solidFill>
                <a:latin typeface="+mn-ea"/>
                <a:sym typeface="+mn-ea"/>
              </a:rPr>
              <a:t>）：指标解释（横向表头）</a:t>
            </a:r>
          </a:p>
        </p:txBody>
      </p:sp>
      <p:sp>
        <p:nvSpPr>
          <p:cNvPr id="2" name="灯片编号占位符 1"/>
          <p:cNvSpPr>
            <a:spLocks noGrp="1"/>
          </p:cNvSpPr>
          <p:nvPr>
            <p:ph type="sldNum" sz="quarter" idx="4"/>
          </p:nvPr>
        </p:nvSpPr>
        <p:spPr>
          <a:xfrm>
            <a:off x="10529888" y="6375095"/>
            <a:ext cx="939240" cy="144787"/>
          </a:xfrm>
        </p:spPr>
        <p:txBody>
          <a:bodyPr/>
          <a:lstStyle/>
          <a:p>
            <a:r>
              <a:rPr lang="zh-CN" altLang="en-US"/>
              <a:t>第 </a:t>
            </a:r>
            <a:fld id="{75168D04-7926-484C-B90B-2D13ABC6EC67}" type="slidenum">
              <a:rPr lang="zh-CN" altLang="en-US" smtClean="0"/>
              <a:pPr/>
              <a:t>40</a:t>
            </a:fld>
            <a:r>
              <a:rPr lang="zh-CN" altLang="en-US"/>
              <a:t> 页</a:t>
            </a:r>
            <a:endParaRPr lang="zh-CN" altLang="en-US" dirty="0"/>
          </a:p>
        </p:txBody>
      </p:sp>
      <p:sp>
        <p:nvSpPr>
          <p:cNvPr id="4" name="文本占位符 3"/>
          <p:cNvSpPr>
            <a:spLocks noGrp="1"/>
          </p:cNvSpPr>
          <p:nvPr>
            <p:ph type="body" sz="quarter" idx="10"/>
          </p:nvPr>
        </p:nvSpPr>
        <p:spPr>
          <a:xfrm>
            <a:off x="1621790" y="655955"/>
            <a:ext cx="6443345" cy="332105"/>
          </a:xfrm>
        </p:spPr>
        <p:txBody>
          <a:bodyPr wrap="square"/>
          <a:lstStyle/>
          <a:p>
            <a:r>
              <a:rPr lang="en-US" altLang="zh-CN" sz="2400" dirty="0">
                <a:latin typeface="+mn-ea"/>
              </a:rPr>
              <a:t> </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8890" y="-64770"/>
            <a:ext cx="12208510" cy="6987540"/>
            <a:chOff x="-27" y="-44"/>
            <a:chExt cx="19226" cy="11004"/>
          </a:xfrm>
        </p:grpSpPr>
        <p:sp>
          <p:nvSpPr>
            <p:cNvPr id="6" name="矩形 5"/>
            <p:cNvSpPr/>
            <p:nvPr/>
          </p:nvSpPr>
          <p:spPr>
            <a:xfrm>
              <a:off x="-27" y="-44"/>
              <a:ext cx="19227" cy="110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848" y="4106"/>
              <a:ext cx="15493" cy="822"/>
            </a:xfrm>
            <a:prstGeom prst="rect">
              <a:avLst/>
            </a:prstGeom>
            <a:noFill/>
          </p:spPr>
          <p:txBody>
            <a:bodyPr wrap="square" rtlCol="0">
              <a:spAutoFit/>
            </a:bodyPr>
            <a:lstStyle/>
            <a:p>
              <a:pPr algn="l" eaLnBrk="0" hangingPunct="0">
                <a:buFont typeface="Wingdings" panose="05000000000000000000" pitchFamily="2" charset="2"/>
                <a:buNone/>
              </a:pPr>
              <a:r>
                <a:rPr lang="zh-CN" altLang="en-US" sz="1400" b="1" dirty="0">
                  <a:solidFill>
                    <a:schemeClr val="bg1"/>
                  </a:solidFill>
                  <a:latin typeface="微软雅黑" panose="020B0503020204020204" pitchFamily="34" charset="-122"/>
                  <a:ea typeface="微软雅黑" panose="020B0503020204020204" pitchFamily="34" charset="-122"/>
                  <a:sym typeface="+mn-ea"/>
                </a:rPr>
                <a:t>统计范围：</a:t>
              </a:r>
              <a:r>
                <a:rPr sz="1400" dirty="0">
                  <a:solidFill>
                    <a:schemeClr val="bg1"/>
                  </a:solidFill>
                  <a:latin typeface="微软雅黑" panose="020B0503020204020204" pitchFamily="34" charset="-122"/>
                  <a:ea typeface="微软雅黑" panose="020B0503020204020204" pitchFamily="34" charset="-122"/>
                  <a:sym typeface="+mn-ea"/>
                </a:rPr>
                <a:t>本年度人文、社科研究成果情况，包括科研项目和无依托项目研究成果。</a:t>
              </a:r>
              <a:endParaRPr sz="1400" dirty="0">
                <a:solidFill>
                  <a:schemeClr val="bg1"/>
                </a:solidFill>
                <a:latin typeface="微软雅黑" panose="020B0503020204020204" pitchFamily="34" charset="-122"/>
                <a:ea typeface="微软雅黑" panose="020B0503020204020204" pitchFamily="34" charset="-122"/>
              </a:endParaRPr>
            </a:p>
            <a:p>
              <a:pPr algn="l" eaLnBrk="0" hangingPunct="0">
                <a:buFont typeface="Wingdings" panose="05000000000000000000" pitchFamily="2" charset="2"/>
                <a:buNone/>
              </a:pPr>
              <a:r>
                <a:rPr lang="en-US" sz="1400" dirty="0">
                  <a:solidFill>
                    <a:schemeClr val="bg1"/>
                  </a:solidFill>
                  <a:latin typeface="微软雅黑" panose="020B0503020204020204" pitchFamily="34" charset="-122"/>
                  <a:ea typeface="微软雅黑" panose="020B0503020204020204" pitchFamily="34" charset="-122"/>
                  <a:sym typeface="+mn-ea"/>
                </a:rPr>
                <a:t>	        </a:t>
              </a:r>
              <a:r>
                <a:rPr sz="1400" dirty="0">
                  <a:solidFill>
                    <a:schemeClr val="bg1"/>
                  </a:solidFill>
                  <a:latin typeface="微软雅黑" panose="020B0503020204020204" pitchFamily="34" charset="-122"/>
                  <a:ea typeface="微软雅黑" panose="020B0503020204020204" pitchFamily="34" charset="-122"/>
                  <a:sym typeface="+mn-ea"/>
                </a:rPr>
                <a:t>所有研究成果均由第一署名者单位（以成果的版权页为准）填报。</a:t>
              </a:r>
              <a:endParaRPr lang="zh-CN" altLang="en-US" sz="1400" b="1" dirty="0">
                <a:solidFill>
                  <a:schemeClr val="bg1"/>
                </a:solidFill>
                <a:latin typeface="微软雅黑" panose="020B0503020204020204" pitchFamily="34" charset="-122"/>
                <a:ea typeface="微软雅黑" panose="020B0503020204020204" pitchFamily="34" charset="-122"/>
                <a:sym typeface="+mn-ea"/>
              </a:endParaRPr>
            </a:p>
          </p:txBody>
        </p:sp>
        <p:sp>
          <p:nvSpPr>
            <p:cNvPr id="11" name="文本框 10"/>
            <p:cNvSpPr txBox="1"/>
            <p:nvPr/>
          </p:nvSpPr>
          <p:spPr>
            <a:xfrm>
              <a:off x="1830" y="3526"/>
              <a:ext cx="5528" cy="580"/>
            </a:xfrm>
            <a:prstGeom prst="rect">
              <a:avLst/>
            </a:prstGeom>
            <a:noFill/>
          </p:spPr>
          <p:txBody>
            <a:bodyPr wrap="none" rtlCol="0">
              <a:spAutoFit/>
            </a:bodyPr>
            <a:lstStyle/>
            <a:p>
              <a:pPr algn="l"/>
              <a:r>
                <a:rPr lang="zh-CN" altLang="en-US" b="1" dirty="0">
                  <a:solidFill>
                    <a:schemeClr val="bg1"/>
                  </a:solidFill>
                  <a:sym typeface="+mn-ea"/>
                </a:rPr>
                <a:t>人文、社会科学研究成果情况表1</a:t>
              </a:r>
              <a:endParaRPr lang="zh-CN" altLang="en-US"/>
            </a:p>
          </p:txBody>
        </p:sp>
        <p:pic>
          <p:nvPicPr>
            <p:cNvPr id="7" name="图片 6"/>
            <p:cNvPicPr>
              <a:picLocks noChangeAspect="1"/>
            </p:cNvPicPr>
            <p:nvPr/>
          </p:nvPicPr>
          <p:blipFill>
            <a:blip r:embed="rId2" cstate="print"/>
            <a:stretch>
              <a:fillRect/>
            </a:stretch>
          </p:blipFill>
          <p:spPr>
            <a:xfrm>
              <a:off x="1830" y="947"/>
              <a:ext cx="14925" cy="2142"/>
            </a:xfrm>
            <a:prstGeom prst="rect">
              <a:avLst/>
            </a:prstGeom>
          </p:spPr>
        </p:pic>
        <p:sp>
          <p:nvSpPr>
            <p:cNvPr id="14" name="文本框 13"/>
            <p:cNvSpPr txBox="1"/>
            <p:nvPr/>
          </p:nvSpPr>
          <p:spPr>
            <a:xfrm>
              <a:off x="1848" y="5763"/>
              <a:ext cx="16493" cy="4724"/>
            </a:xfrm>
            <a:prstGeom prst="rect">
              <a:avLst/>
            </a:prstGeom>
            <a:noFill/>
          </p:spPr>
          <p:txBody>
            <a:bodyPr wrap="square" rtlCol="0">
              <a:spAutoFit/>
            </a:bodyPr>
            <a:lstStyle/>
            <a:p>
              <a:pPr algn="l" eaLnBrk="0" hangingPunct="0">
                <a:lnSpc>
                  <a:spcPct val="150000"/>
                </a:lnSpc>
                <a:buClrTx/>
                <a:buSzTx/>
                <a:buFont typeface="Wingdings" panose="05000000000000000000" pitchFamily="2" charset="2"/>
              </a:pPr>
              <a:r>
                <a:rPr sz="1400" b="1" dirty="0">
                  <a:solidFill>
                    <a:schemeClr val="bg1"/>
                  </a:solidFill>
                  <a:latin typeface="微软雅黑" panose="020B0503020204020204" pitchFamily="34" charset="-122"/>
                  <a:ea typeface="微软雅黑" panose="020B0503020204020204" pitchFamily="34" charset="-122"/>
                  <a:sym typeface="+mn-ea"/>
                </a:rPr>
                <a:t>出版著作：</a:t>
              </a:r>
              <a:r>
                <a:rPr sz="1400" dirty="0">
                  <a:solidFill>
                    <a:schemeClr val="bg1"/>
                  </a:solidFill>
                  <a:latin typeface="微软雅黑" panose="020B0503020204020204" pitchFamily="34" charset="-122"/>
                  <a:ea typeface="微软雅黑" panose="020B0503020204020204" pitchFamily="34" charset="-122"/>
                  <a:sym typeface="+mn-ea"/>
                </a:rPr>
                <a:t>指有ISBN号，由正式出版部门出版的公开或内部发行的出版物，不包括只有内部准印证的出版物。</a:t>
              </a:r>
              <a:endParaRPr sz="1400" dirty="0">
                <a:solidFill>
                  <a:schemeClr val="bg1"/>
                </a:solidFill>
                <a:latin typeface="微软雅黑" panose="020B0503020204020204" pitchFamily="34" charset="-122"/>
                <a:ea typeface="微软雅黑" panose="020B0503020204020204" pitchFamily="34" charset="-122"/>
              </a:endParaRPr>
            </a:p>
            <a:p>
              <a:pPr algn="l" eaLnBrk="0" hangingPunct="0">
                <a:lnSpc>
                  <a:spcPct val="150000"/>
                </a:lnSpc>
                <a:buClrTx/>
                <a:buSzTx/>
                <a:buFont typeface="Wingdings" panose="05000000000000000000" pitchFamily="2" charset="2"/>
              </a:pPr>
              <a:r>
                <a:rPr sz="1400" b="1" dirty="0">
                  <a:solidFill>
                    <a:schemeClr val="bg1"/>
                  </a:solidFill>
                  <a:latin typeface="微软雅黑" panose="020B0503020204020204" pitchFamily="34" charset="-122"/>
                  <a:ea typeface="微软雅黑" panose="020B0503020204020204" pitchFamily="34" charset="-122"/>
                  <a:sym typeface="+mn-ea"/>
                </a:rPr>
                <a:t>译著、译文：</a:t>
              </a:r>
              <a:r>
                <a:rPr sz="1400" dirty="0">
                  <a:solidFill>
                    <a:schemeClr val="bg1"/>
                  </a:solidFill>
                  <a:latin typeface="微软雅黑" panose="020B0503020204020204" pitchFamily="34" charset="-122"/>
                  <a:ea typeface="微软雅黑" panose="020B0503020204020204" pitchFamily="34" charset="-122"/>
                  <a:sym typeface="+mn-ea"/>
                </a:rPr>
                <a:t>只包括外文译成中文的著作和文章。</a:t>
              </a:r>
              <a:endParaRPr sz="1400" dirty="0">
                <a:solidFill>
                  <a:schemeClr val="bg1"/>
                </a:solidFill>
                <a:latin typeface="微软雅黑" panose="020B0503020204020204" pitchFamily="34" charset="-122"/>
                <a:ea typeface="微软雅黑" panose="020B0503020204020204" pitchFamily="34" charset="-122"/>
              </a:endParaRPr>
            </a:p>
            <a:p>
              <a:pPr algn="l" eaLnBrk="0" hangingPunct="0">
                <a:lnSpc>
                  <a:spcPct val="150000"/>
                </a:lnSpc>
                <a:buClrTx/>
                <a:buSzTx/>
                <a:buFont typeface="Wingdings" panose="05000000000000000000" pitchFamily="2" charset="2"/>
              </a:pPr>
              <a:r>
                <a:rPr sz="1400" b="1" dirty="0">
                  <a:solidFill>
                    <a:schemeClr val="bg1"/>
                  </a:solidFill>
                  <a:latin typeface="微软雅黑" panose="020B0503020204020204" pitchFamily="34" charset="-122"/>
                  <a:ea typeface="微软雅黑" panose="020B0503020204020204" pitchFamily="34" charset="-122"/>
                  <a:sym typeface="+mn-ea"/>
                </a:rPr>
                <a:t>国内学术刊物：</a:t>
              </a:r>
              <a:r>
                <a:rPr sz="1400" dirty="0">
                  <a:solidFill>
                    <a:schemeClr val="bg1"/>
                  </a:solidFill>
                  <a:latin typeface="微软雅黑" panose="020B0503020204020204" pitchFamily="34" charset="-122"/>
                  <a:ea typeface="微软雅黑" panose="020B0503020204020204" pitchFamily="34" charset="-122"/>
                  <a:sym typeface="+mn-ea"/>
                </a:rPr>
                <a:t>指由国务院或地方政府新闻出版管理部门批准公开发行的学术刊物。正式出版的学术会议论文集中的论文，应符合本</a:t>
              </a:r>
              <a:r>
                <a:rPr sz="1400" b="1" dirty="0">
                  <a:solidFill>
                    <a:schemeClr val="bg1"/>
                  </a:solidFill>
                  <a:latin typeface="微软雅黑" panose="020B0503020204020204" pitchFamily="34" charset="-122"/>
                  <a:ea typeface="微软雅黑" panose="020B0503020204020204" pitchFamily="34" charset="-122"/>
                  <a:sym typeface="+mn-ea"/>
                </a:rPr>
                <a:t>出版著作</a:t>
              </a:r>
              <a:r>
                <a:rPr sz="1400" dirty="0">
                  <a:solidFill>
                    <a:schemeClr val="bg1"/>
                  </a:solidFill>
                  <a:latin typeface="微软雅黑" panose="020B0503020204020204" pitchFamily="34" charset="-122"/>
                  <a:ea typeface="微软雅黑" panose="020B0503020204020204" pitchFamily="34" charset="-122"/>
                  <a:sym typeface="+mn-ea"/>
                </a:rPr>
                <a:t>说明关于”</a:t>
              </a:r>
              <a:r>
                <a:rPr sz="1400" b="1" dirty="0">
                  <a:solidFill>
                    <a:schemeClr val="bg1"/>
                  </a:solidFill>
                  <a:latin typeface="微软雅黑" panose="020B0503020204020204" pitchFamily="34" charset="-122"/>
                  <a:ea typeface="微软雅黑" panose="020B0503020204020204" pitchFamily="34" charset="-122"/>
                  <a:sym typeface="+mn-ea"/>
                </a:rPr>
                <a:t>出版物</a:t>
              </a:r>
              <a:r>
                <a:rPr sz="1400" dirty="0">
                  <a:solidFill>
                    <a:schemeClr val="bg1"/>
                  </a:solidFill>
                  <a:latin typeface="微软雅黑" panose="020B0503020204020204" pitchFamily="34" charset="-122"/>
                  <a:ea typeface="微软雅黑" panose="020B0503020204020204" pitchFamily="34" charset="-122"/>
                  <a:sym typeface="+mn-ea"/>
                </a:rPr>
                <a:t>”的规定。</a:t>
              </a:r>
              <a:endParaRPr sz="1400" dirty="0">
                <a:solidFill>
                  <a:schemeClr val="bg1"/>
                </a:solidFill>
                <a:latin typeface="微软雅黑" panose="020B0503020204020204" pitchFamily="34" charset="-122"/>
                <a:ea typeface="微软雅黑" panose="020B0503020204020204" pitchFamily="34" charset="-122"/>
              </a:endParaRPr>
            </a:p>
            <a:p>
              <a:pPr algn="l" eaLnBrk="0" hangingPunct="0">
                <a:lnSpc>
                  <a:spcPct val="150000"/>
                </a:lnSpc>
                <a:buClrTx/>
                <a:buSzTx/>
                <a:buFont typeface="Wingdings" panose="05000000000000000000" pitchFamily="2" charset="2"/>
              </a:pPr>
              <a:r>
                <a:rPr sz="1400" b="1" dirty="0">
                  <a:solidFill>
                    <a:schemeClr val="bg1"/>
                  </a:solidFill>
                  <a:latin typeface="微软雅黑" panose="020B0503020204020204" pitchFamily="34" charset="-122"/>
                  <a:ea typeface="微软雅黑" panose="020B0503020204020204" pitchFamily="34" charset="-122"/>
                  <a:sym typeface="+mn-ea"/>
                </a:rPr>
                <a:t>国外学术刊物：</a:t>
              </a:r>
              <a:r>
                <a:rPr sz="1400" dirty="0">
                  <a:solidFill>
                    <a:schemeClr val="bg1"/>
                  </a:solidFill>
                  <a:latin typeface="微软雅黑" panose="020B0503020204020204" pitchFamily="34" charset="-122"/>
                  <a:ea typeface="微软雅黑" panose="020B0503020204020204" pitchFamily="34" charset="-122"/>
                  <a:sym typeface="+mn-ea"/>
                </a:rPr>
                <a:t>指国外单位主办、国际上公开发行的学术刊物和各种国际学术会议论文集；港澳台刊物指在港澳台地区的单位主办和公开发行的学术刊物。</a:t>
              </a:r>
              <a:endParaRPr sz="1400" dirty="0">
                <a:solidFill>
                  <a:schemeClr val="bg1"/>
                </a:solidFill>
                <a:latin typeface="微软雅黑" panose="020B0503020204020204" pitchFamily="34" charset="-122"/>
                <a:ea typeface="微软雅黑" panose="020B0503020204020204" pitchFamily="34" charset="-122"/>
              </a:endParaRPr>
            </a:p>
            <a:p>
              <a:pPr algn="l" eaLnBrk="0" hangingPunct="0">
                <a:lnSpc>
                  <a:spcPct val="150000"/>
                </a:lnSpc>
                <a:buClrTx/>
                <a:buSzTx/>
                <a:buFont typeface="Wingdings" panose="05000000000000000000" pitchFamily="2" charset="2"/>
              </a:pPr>
              <a:r>
                <a:rPr sz="1400" b="1" dirty="0">
                  <a:solidFill>
                    <a:schemeClr val="bg1"/>
                  </a:solidFill>
                  <a:latin typeface="微软雅黑" panose="020B0503020204020204" pitchFamily="34" charset="-122"/>
                  <a:ea typeface="微软雅黑" panose="020B0503020204020204" pitchFamily="34" charset="-122"/>
                  <a:sym typeface="+mn-ea"/>
                </a:rPr>
                <a:t>电子出版物：</a:t>
              </a:r>
              <a:r>
                <a:rPr sz="1400" dirty="0">
                  <a:solidFill>
                    <a:schemeClr val="bg1"/>
                  </a:solidFill>
                  <a:latin typeface="微软雅黑" panose="020B0503020204020204" pitchFamily="34" charset="-122"/>
                  <a:ea typeface="微软雅黑" panose="020B0503020204020204" pitchFamily="34" charset="-122"/>
                  <a:sym typeface="+mn-ea"/>
                </a:rPr>
                <a:t>照新闻出版总署的规定，电子出版物是指以数字代码方式将图文声像等信息编辑加工存储在磁、光、电介质上，通过计算机或者具有类似功能的设备读取使用，用以表达思想、普及知识和积累文化，并可复制发行的大众传播媒体。主要媒介形态包括软磁盘、只读光盘、交互式光盘、图文光盘、照片光盘、高密度光盘、集成电路卡等。</a:t>
              </a:r>
              <a:endParaRPr lang="zh-CN" altLang="en-US" sz="1400" b="1" dirty="0">
                <a:solidFill>
                  <a:schemeClr val="bg1"/>
                </a:solidFill>
                <a:latin typeface="微软雅黑" panose="020B0503020204020204" pitchFamily="34" charset="-122"/>
                <a:ea typeface="微软雅黑" panose="020B0503020204020204" pitchFamily="34" charset="-122"/>
                <a:sym typeface="+mn-ea"/>
              </a:endParaRPr>
            </a:p>
          </p:txBody>
        </p:sp>
        <p:sp>
          <p:nvSpPr>
            <p:cNvPr id="15" name="文本框 14"/>
            <p:cNvSpPr txBox="1"/>
            <p:nvPr/>
          </p:nvSpPr>
          <p:spPr>
            <a:xfrm>
              <a:off x="1830" y="5184"/>
              <a:ext cx="2808" cy="580"/>
            </a:xfrm>
            <a:prstGeom prst="rect">
              <a:avLst/>
            </a:prstGeom>
            <a:noFill/>
          </p:spPr>
          <p:txBody>
            <a:bodyPr wrap="none" rtlCol="0">
              <a:spAutoFit/>
            </a:bodyPr>
            <a:lstStyle/>
            <a:p>
              <a:pPr algn="l"/>
              <a:r>
                <a:rPr lang="zh-CN" altLang="en-US" b="1" dirty="0">
                  <a:solidFill>
                    <a:schemeClr val="bg1"/>
                  </a:solidFill>
                  <a:sym typeface="+mn-ea"/>
                </a:rPr>
                <a:t>按成果形式划分</a:t>
              </a:r>
            </a:p>
          </p:txBody>
        </p:sp>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文本框 19"/>
          <p:cNvSpPr txBox="1"/>
          <p:nvPr/>
        </p:nvSpPr>
        <p:spPr>
          <a:xfrm>
            <a:off x="2831148" y="3168015"/>
            <a:ext cx="6529705" cy="521970"/>
          </a:xfrm>
          <a:prstGeom prst="rect">
            <a:avLst/>
          </a:prstGeom>
          <a:noFill/>
        </p:spPr>
        <p:txBody>
          <a:bodyPr wrap="none" rtlCol="0" anchor="t">
            <a:spAutoFit/>
          </a:bodyPr>
          <a:lstStyle/>
          <a:p>
            <a:r>
              <a:rPr lang="zh-CN" altLang="en-US" sz="2800" b="1" dirty="0">
                <a:solidFill>
                  <a:srgbClr val="006C54"/>
                </a:solidFill>
                <a:latin typeface="+mn-ea"/>
                <a:sym typeface="+mn-ea"/>
              </a:rPr>
              <a:t>统计</a:t>
            </a:r>
            <a:r>
              <a:rPr lang="en-US" altLang="zh-CN" sz="2800" b="1" dirty="0">
                <a:solidFill>
                  <a:srgbClr val="006C54"/>
                </a:solidFill>
                <a:latin typeface="+mn-ea"/>
                <a:sym typeface="+mn-ea"/>
              </a:rPr>
              <a:t>7</a:t>
            </a:r>
            <a:r>
              <a:rPr lang="zh-CN" altLang="en-US" sz="2800" b="1" dirty="0">
                <a:solidFill>
                  <a:srgbClr val="006C54"/>
                </a:solidFill>
                <a:latin typeface="+mn-ea"/>
                <a:sym typeface="+mn-ea"/>
              </a:rPr>
              <a:t>表（</a:t>
            </a:r>
            <a:r>
              <a:rPr lang="en-US" altLang="zh-CN" sz="2800" b="1" dirty="0">
                <a:solidFill>
                  <a:srgbClr val="006C54"/>
                </a:solidFill>
                <a:latin typeface="+mn-ea"/>
                <a:sym typeface="+mn-ea"/>
              </a:rPr>
              <a:t>1</a:t>
            </a:r>
            <a:r>
              <a:rPr lang="zh-CN" altLang="en-US" sz="2800" b="1" dirty="0">
                <a:solidFill>
                  <a:srgbClr val="006C54"/>
                </a:solidFill>
                <a:latin typeface="+mn-ea"/>
                <a:sym typeface="+mn-ea"/>
              </a:rPr>
              <a:t>）：指标解释（横向表头</a:t>
            </a:r>
            <a:r>
              <a:rPr lang="en-US" altLang="zh-CN" sz="2800" b="1" dirty="0">
                <a:solidFill>
                  <a:srgbClr val="006C54"/>
                </a:solidFill>
                <a:latin typeface="+mn-ea"/>
                <a:sym typeface="+mn-ea"/>
              </a:rPr>
              <a:t>2</a:t>
            </a:r>
            <a:r>
              <a:rPr lang="zh-CN" altLang="en-US" sz="2800" b="1" dirty="0">
                <a:solidFill>
                  <a:srgbClr val="006C54"/>
                </a:solidFill>
                <a:latin typeface="+mn-ea"/>
                <a:sym typeface="+mn-ea"/>
              </a:rPr>
              <a:t>）</a:t>
            </a:r>
          </a:p>
        </p:txBody>
      </p:sp>
      <p:sp>
        <p:nvSpPr>
          <p:cNvPr id="2" name="灯片编号占位符 1"/>
          <p:cNvSpPr>
            <a:spLocks noGrp="1"/>
          </p:cNvSpPr>
          <p:nvPr>
            <p:ph type="sldNum" sz="quarter" idx="4"/>
          </p:nvPr>
        </p:nvSpPr>
        <p:spPr>
          <a:xfrm>
            <a:off x="10649903" y="6375095"/>
            <a:ext cx="939240" cy="144787"/>
          </a:xfrm>
        </p:spPr>
        <p:txBody>
          <a:bodyPr/>
          <a:lstStyle/>
          <a:p>
            <a:r>
              <a:rPr lang="zh-CN" altLang="en-US"/>
              <a:t>第 </a:t>
            </a:r>
            <a:fld id="{75168D04-7926-484C-B90B-2D13ABC6EC67}" type="slidenum">
              <a:rPr lang="zh-CN" altLang="en-US" smtClean="0"/>
              <a:pPr/>
              <a:t>41</a:t>
            </a:fld>
            <a:r>
              <a:rPr lang="zh-CN" altLang="en-US"/>
              <a:t> 页</a:t>
            </a:r>
            <a:endParaRPr lang="zh-CN" altLang="en-US" dirty="0"/>
          </a:p>
        </p:txBody>
      </p:sp>
      <p:sp>
        <p:nvSpPr>
          <p:cNvPr id="4" name="文本占位符 3"/>
          <p:cNvSpPr>
            <a:spLocks noGrp="1"/>
          </p:cNvSpPr>
          <p:nvPr>
            <p:ph type="body" sz="quarter" idx="10"/>
          </p:nvPr>
        </p:nvSpPr>
        <p:spPr>
          <a:xfrm>
            <a:off x="1621790" y="655955"/>
            <a:ext cx="6443345" cy="332105"/>
          </a:xfrm>
        </p:spPr>
        <p:txBody>
          <a:bodyPr wrap="square"/>
          <a:lstStyle/>
          <a:p>
            <a:r>
              <a:rPr lang="en-US" altLang="zh-CN" sz="2400" dirty="0">
                <a:latin typeface="+mn-ea"/>
              </a:rPr>
              <a:t> </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8890" y="-64770"/>
            <a:ext cx="12209145" cy="6987540"/>
            <a:chOff x="-27" y="-6559"/>
            <a:chExt cx="19227" cy="11004"/>
          </a:xfrm>
        </p:grpSpPr>
        <p:sp>
          <p:nvSpPr>
            <p:cNvPr id="6" name="矩形 5"/>
            <p:cNvSpPr/>
            <p:nvPr/>
          </p:nvSpPr>
          <p:spPr>
            <a:xfrm>
              <a:off x="-27" y="-6559"/>
              <a:ext cx="19227" cy="110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cstate="print"/>
            <a:stretch>
              <a:fillRect/>
            </a:stretch>
          </p:blipFill>
          <p:spPr>
            <a:xfrm>
              <a:off x="1830" y="-5568"/>
              <a:ext cx="14925" cy="2142"/>
            </a:xfrm>
            <a:prstGeom prst="rect">
              <a:avLst/>
            </a:prstGeom>
          </p:spPr>
        </p:pic>
        <p:sp>
          <p:nvSpPr>
            <p:cNvPr id="14" name="文本框 13"/>
            <p:cNvSpPr txBox="1"/>
            <p:nvPr/>
          </p:nvSpPr>
          <p:spPr>
            <a:xfrm>
              <a:off x="1830" y="-2229"/>
              <a:ext cx="16493" cy="6251"/>
            </a:xfrm>
            <a:prstGeom prst="rect">
              <a:avLst/>
            </a:prstGeom>
            <a:noFill/>
          </p:spPr>
          <p:txBody>
            <a:bodyPr wrap="square" rtlCol="0">
              <a:spAutoFit/>
            </a:bodyPr>
            <a:lstStyle/>
            <a:p>
              <a:pPr algn="l" eaLnBrk="0" hangingPunct="0">
                <a:lnSpc>
                  <a:spcPct val="200000"/>
                </a:lnSpc>
                <a:buClrTx/>
                <a:buSzTx/>
                <a:buFont typeface="Wingdings" panose="05000000000000000000" pitchFamily="2" charset="2"/>
              </a:pPr>
              <a:r>
                <a:rPr sz="1400" b="1" dirty="0">
                  <a:solidFill>
                    <a:schemeClr val="bg1"/>
                  </a:solidFill>
                  <a:latin typeface="微软雅黑" panose="020B0503020204020204" pitchFamily="34" charset="-122"/>
                  <a:ea typeface="微软雅黑" panose="020B0503020204020204" pitchFamily="34" charset="-122"/>
                  <a:sym typeface="+mn-ea"/>
                </a:rPr>
                <a:t>国家级奖：</a:t>
              </a:r>
              <a:r>
                <a:rPr sz="1400" dirty="0">
                  <a:solidFill>
                    <a:schemeClr val="bg1"/>
                  </a:solidFill>
                  <a:latin typeface="微软雅黑" panose="020B0503020204020204" pitchFamily="34" charset="-122"/>
                  <a:ea typeface="微软雅黑" panose="020B0503020204020204" pitchFamily="34" charset="-122"/>
                  <a:sym typeface="+mn-ea"/>
                </a:rPr>
                <a:t>指以中央（国务院）名义颁发的社科或科技优秀成果奖，如国家科技进步奖等。</a:t>
              </a:r>
              <a:endParaRPr sz="1400" dirty="0">
                <a:solidFill>
                  <a:schemeClr val="bg1"/>
                </a:solidFill>
                <a:latin typeface="微软雅黑" panose="020B0503020204020204" pitchFamily="34" charset="-122"/>
                <a:ea typeface="微软雅黑" panose="020B0503020204020204" pitchFamily="34" charset="-122"/>
              </a:endParaRPr>
            </a:p>
            <a:p>
              <a:pPr algn="l" eaLnBrk="0" hangingPunct="0">
                <a:lnSpc>
                  <a:spcPct val="200000"/>
                </a:lnSpc>
                <a:buClrTx/>
                <a:buSzTx/>
                <a:buFont typeface="Wingdings" panose="05000000000000000000" pitchFamily="2" charset="2"/>
              </a:pPr>
              <a:r>
                <a:rPr sz="1400" b="1" dirty="0">
                  <a:solidFill>
                    <a:schemeClr val="bg1"/>
                  </a:solidFill>
                  <a:latin typeface="微软雅黑" panose="020B0503020204020204" pitchFamily="34" charset="-122"/>
                  <a:ea typeface="微软雅黑" panose="020B0503020204020204" pitchFamily="34" charset="-122"/>
                  <a:sym typeface="+mn-ea"/>
                </a:rPr>
                <a:t>部级奖：</a:t>
              </a:r>
              <a:r>
                <a:rPr sz="1400" dirty="0">
                  <a:solidFill>
                    <a:schemeClr val="bg1"/>
                  </a:solidFill>
                  <a:latin typeface="微软雅黑" panose="020B0503020204020204" pitchFamily="34" charset="-122"/>
                  <a:ea typeface="微软雅黑" panose="020B0503020204020204" pitchFamily="34" charset="-122"/>
                  <a:sym typeface="+mn-ea"/>
                </a:rPr>
                <a:t>指以中央（国务院）各部委名义颁发的社科优秀成果奖，如教育部人文社会科学研究优秀成果奖、全国哲学社会科学规划办的社科优秀成果奖、国家教育科学优秀成果奖等。部委的学术征文类奖励除外，不算做部级奖。全国性的各类基金奖经认定后可视为相当于部级奖，已经过认定的奖项有：</a:t>
              </a:r>
              <a:r>
                <a:rPr sz="1400" b="1" i="1" dirty="0">
                  <a:solidFill>
                    <a:schemeClr val="bg1"/>
                  </a:solidFill>
                  <a:latin typeface="微软雅黑" panose="020B0503020204020204" pitchFamily="34" charset="-122"/>
                  <a:ea typeface="微软雅黑" panose="020B0503020204020204" pitchFamily="34" charset="-122"/>
                  <a:sym typeface="+mn-ea"/>
                </a:rPr>
                <a:t>霍英东基金奖，安子介国际贸易研究奖, 浦山世界经济学优秀论文奖，思勉原创奖，张培刚发展经济学优秀成果奖，孙冶方研究基金会、吴玉章研究基金会、陶行知研究基金会、钱端升基金会颁发的社科优秀成果奖</a:t>
              </a:r>
              <a:r>
                <a:rPr sz="1400" dirty="0">
                  <a:solidFill>
                    <a:schemeClr val="bg1"/>
                  </a:solidFill>
                  <a:latin typeface="微软雅黑" panose="020B0503020204020204" pitchFamily="34" charset="-122"/>
                  <a:ea typeface="微软雅黑" panose="020B0503020204020204" pitchFamily="34" charset="-122"/>
                  <a:sym typeface="+mn-ea"/>
                </a:rPr>
                <a:t>。</a:t>
              </a:r>
              <a:endParaRPr sz="1400" dirty="0">
                <a:solidFill>
                  <a:schemeClr val="bg1"/>
                </a:solidFill>
                <a:latin typeface="微软雅黑" panose="020B0503020204020204" pitchFamily="34" charset="-122"/>
                <a:ea typeface="微软雅黑" panose="020B0503020204020204" pitchFamily="34" charset="-122"/>
              </a:endParaRPr>
            </a:p>
            <a:p>
              <a:pPr algn="l" eaLnBrk="0" hangingPunct="0">
                <a:lnSpc>
                  <a:spcPct val="200000"/>
                </a:lnSpc>
                <a:buClrTx/>
                <a:buSzTx/>
                <a:buFont typeface="Wingdings" panose="05000000000000000000" pitchFamily="2" charset="2"/>
              </a:pPr>
              <a:r>
                <a:rPr sz="1400" b="1" dirty="0">
                  <a:solidFill>
                    <a:schemeClr val="bg1"/>
                  </a:solidFill>
                  <a:latin typeface="微软雅黑" panose="020B0503020204020204" pitchFamily="34" charset="-122"/>
                  <a:ea typeface="微软雅黑" panose="020B0503020204020204" pitchFamily="34" charset="-122"/>
                  <a:sym typeface="+mn-ea"/>
                </a:rPr>
                <a:t>省级奖：</a:t>
              </a:r>
              <a:r>
                <a:rPr sz="1400" dirty="0">
                  <a:solidFill>
                    <a:schemeClr val="bg1"/>
                  </a:solidFill>
                  <a:latin typeface="微软雅黑" panose="020B0503020204020204" pitchFamily="34" charset="-122"/>
                  <a:ea typeface="微软雅黑" panose="020B0503020204020204" pitchFamily="34" charset="-122"/>
                  <a:sym typeface="+mn-ea"/>
                </a:rPr>
                <a:t>省、自治区、直辖市政府名义颁发的社科优秀成果奖。不包括省社科联的优秀成果奖。</a:t>
              </a:r>
              <a:endParaRPr sz="1400" dirty="0">
                <a:solidFill>
                  <a:schemeClr val="bg1"/>
                </a:solidFill>
                <a:latin typeface="微软雅黑" panose="020B0503020204020204" pitchFamily="34" charset="-122"/>
                <a:ea typeface="微软雅黑" panose="020B0503020204020204" pitchFamily="34" charset="-122"/>
              </a:endParaRPr>
            </a:p>
            <a:p>
              <a:pPr algn="l" eaLnBrk="0" hangingPunct="0">
                <a:lnSpc>
                  <a:spcPct val="200000"/>
                </a:lnSpc>
                <a:buClrTx/>
                <a:buSzTx/>
                <a:buFont typeface="Wingdings" panose="05000000000000000000" pitchFamily="2" charset="2"/>
              </a:pPr>
              <a:r>
                <a:rPr sz="1400" b="1" dirty="0">
                  <a:solidFill>
                    <a:schemeClr val="bg1"/>
                  </a:solidFill>
                  <a:latin typeface="微软雅黑" panose="020B0503020204020204" pitchFamily="34" charset="-122"/>
                  <a:ea typeface="微软雅黑" panose="020B0503020204020204" pitchFamily="34" charset="-122"/>
                  <a:sym typeface="+mn-ea"/>
                </a:rPr>
                <a:t>注：</a:t>
              </a:r>
              <a:r>
                <a:rPr sz="1400" dirty="0">
                  <a:solidFill>
                    <a:schemeClr val="bg1"/>
                  </a:solidFill>
                  <a:latin typeface="微软雅黑" panose="020B0503020204020204" pitchFamily="34" charset="-122"/>
                  <a:ea typeface="微软雅黑" panose="020B0503020204020204" pitchFamily="34" charset="-122"/>
                  <a:sym typeface="+mn-ea"/>
                </a:rPr>
                <a:t>分别获得了多次国家级、部级和省级奖的成果，获奖情况将在表6-1、表7-1中被统计多次。</a:t>
              </a:r>
              <a:endParaRPr sz="1400" dirty="0">
                <a:solidFill>
                  <a:schemeClr val="bg1"/>
                </a:solidFill>
                <a:latin typeface="微软雅黑" panose="020B0503020204020204" pitchFamily="34" charset="-122"/>
                <a:ea typeface="微软雅黑" panose="020B0503020204020204" pitchFamily="34" charset="-122"/>
              </a:endParaRPr>
            </a:p>
            <a:p>
              <a:pPr algn="l" eaLnBrk="0" hangingPunct="0">
                <a:lnSpc>
                  <a:spcPct val="200000"/>
                </a:lnSpc>
                <a:buClrTx/>
                <a:buSzTx/>
                <a:buFont typeface="Wingdings" panose="05000000000000000000" pitchFamily="2" charset="2"/>
              </a:pPr>
              <a:r>
                <a:rPr sz="1400" b="1" dirty="0">
                  <a:solidFill>
                    <a:schemeClr val="bg1"/>
                  </a:solidFill>
                  <a:latin typeface="微软雅黑" panose="020B0503020204020204" pitchFamily="34" charset="-122"/>
                  <a:ea typeface="微软雅黑" panose="020B0503020204020204" pitchFamily="34" charset="-122"/>
                  <a:sym typeface="+mn-ea"/>
                </a:rPr>
                <a:t>研究与咨询报告：</a:t>
              </a:r>
              <a:r>
                <a:rPr sz="1400" dirty="0">
                  <a:solidFill>
                    <a:schemeClr val="bg1"/>
                  </a:solidFill>
                  <a:latin typeface="微软雅黑" panose="020B0503020204020204" pitchFamily="34" charset="-122"/>
                  <a:ea typeface="微软雅黑" panose="020B0503020204020204" pitchFamily="34" charset="-122"/>
                  <a:sym typeface="+mn-ea"/>
                </a:rPr>
                <a:t>指正式提交有关部门的调查报告、研究报告、咨询报告等研究成果数。</a:t>
              </a:r>
              <a:endParaRPr sz="1400" dirty="0">
                <a:solidFill>
                  <a:schemeClr val="bg1"/>
                </a:solidFill>
                <a:latin typeface="微软雅黑" panose="020B0503020204020204" pitchFamily="34" charset="-122"/>
                <a:ea typeface="微软雅黑" panose="020B0503020204020204" pitchFamily="34" charset="-122"/>
              </a:endParaRPr>
            </a:p>
            <a:p>
              <a:pPr algn="l" eaLnBrk="0" hangingPunct="0">
                <a:lnSpc>
                  <a:spcPct val="200000"/>
                </a:lnSpc>
                <a:buClrTx/>
                <a:buSzTx/>
                <a:buFont typeface="Wingdings" panose="05000000000000000000" pitchFamily="2" charset="2"/>
              </a:pPr>
              <a:r>
                <a:rPr sz="1400" b="1" dirty="0">
                  <a:solidFill>
                    <a:schemeClr val="bg1"/>
                  </a:solidFill>
                  <a:latin typeface="微软雅黑" panose="020B0503020204020204" pitchFamily="34" charset="-122"/>
                  <a:ea typeface="微软雅黑" panose="020B0503020204020204" pitchFamily="34" charset="-122"/>
                  <a:sym typeface="+mn-ea"/>
                </a:rPr>
                <a:t>被采纳数</a:t>
              </a:r>
              <a:r>
                <a:rPr lang="zh-CN" altLang="en-US" sz="1400" b="1" dirty="0">
                  <a:solidFill>
                    <a:schemeClr val="bg1"/>
                  </a:solidFill>
                  <a:latin typeface="微软雅黑" panose="020B0503020204020204" pitchFamily="34" charset="-122"/>
                  <a:ea typeface="微软雅黑" panose="020B0503020204020204" pitchFamily="34" charset="-122"/>
                  <a:sym typeface="+mn-ea"/>
                </a:rPr>
                <a:t>：</a:t>
              </a:r>
              <a:r>
                <a:rPr sz="1400" dirty="0">
                  <a:solidFill>
                    <a:schemeClr val="bg1"/>
                  </a:solidFill>
                  <a:latin typeface="微软雅黑" panose="020B0503020204020204" pitchFamily="34" charset="-122"/>
                  <a:ea typeface="微软雅黑" panose="020B0503020204020204" pitchFamily="34" charset="-122"/>
                  <a:sym typeface="+mn-ea"/>
                </a:rPr>
                <a:t>是指上述</a:t>
              </a:r>
              <a:r>
                <a:rPr sz="1400" b="1" dirty="0">
                  <a:solidFill>
                    <a:schemeClr val="bg1"/>
                  </a:solidFill>
                  <a:latin typeface="微软雅黑" panose="020B0503020204020204" pitchFamily="34" charset="-122"/>
                  <a:ea typeface="微软雅黑" panose="020B0503020204020204" pitchFamily="34" charset="-122"/>
                  <a:sym typeface="+mn-ea"/>
                </a:rPr>
                <a:t>研究与咨询报告</a:t>
              </a:r>
              <a:r>
                <a:rPr sz="1400" dirty="0">
                  <a:solidFill>
                    <a:schemeClr val="bg1"/>
                  </a:solidFill>
                  <a:latin typeface="微软雅黑" panose="020B0503020204020204" pitchFamily="34" charset="-122"/>
                  <a:ea typeface="微软雅黑" panose="020B0503020204020204" pitchFamily="34" charset="-122"/>
                  <a:sym typeface="+mn-ea"/>
                </a:rPr>
                <a:t>中具有采用单位证明材料的。</a:t>
              </a:r>
              <a:endParaRPr lang="zh-CN" altLang="en-US" sz="1400" b="1" dirty="0">
                <a:solidFill>
                  <a:schemeClr val="bg1"/>
                </a:solidFill>
                <a:latin typeface="微软雅黑" panose="020B0503020204020204" pitchFamily="34" charset="-122"/>
                <a:ea typeface="微软雅黑" panose="020B0503020204020204" pitchFamily="34" charset="-122"/>
                <a:sym typeface="+mn-ea"/>
              </a:endParaRPr>
            </a:p>
          </p:txBody>
        </p:sp>
        <p:sp>
          <p:nvSpPr>
            <p:cNvPr id="15" name="文本框 14"/>
            <p:cNvSpPr txBox="1"/>
            <p:nvPr/>
          </p:nvSpPr>
          <p:spPr>
            <a:xfrm>
              <a:off x="1830" y="-2802"/>
              <a:ext cx="4608" cy="535"/>
            </a:xfrm>
            <a:prstGeom prst="rect">
              <a:avLst/>
            </a:prstGeom>
            <a:noFill/>
          </p:spPr>
          <p:txBody>
            <a:bodyPr wrap="none" rtlCol="0">
              <a:spAutoFit/>
            </a:bodyPr>
            <a:lstStyle/>
            <a:p>
              <a:pPr algn="ctr" latinLnBrk="0">
                <a:lnSpc>
                  <a:spcPct val="90000"/>
                </a:lnSpc>
                <a:buClr>
                  <a:prstClr val="white"/>
                </a:buClr>
                <a:defRPr/>
              </a:pP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获奖成果与研究与咨询报告</a:t>
              </a:r>
              <a:endParaRPr lang="zh-CN" altLang="en-US" b="1" dirty="0">
                <a:solidFill>
                  <a:schemeClr val="bg1"/>
                </a:solidFill>
                <a:sym typeface="+mn-ea"/>
              </a:endParaRPr>
            </a:p>
          </p:txBody>
        </p:sp>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13"/>
          <p:cNvSpPr txBox="1"/>
          <p:nvPr/>
        </p:nvSpPr>
        <p:spPr>
          <a:xfrm>
            <a:off x="2940685" y="3168015"/>
            <a:ext cx="6310630" cy="521970"/>
          </a:xfrm>
          <a:prstGeom prst="rect">
            <a:avLst/>
          </a:prstGeom>
          <a:noFill/>
        </p:spPr>
        <p:txBody>
          <a:bodyPr wrap="none" rtlCol="0" anchor="t">
            <a:spAutoFit/>
          </a:bodyPr>
          <a:lstStyle/>
          <a:p>
            <a:r>
              <a:rPr lang="zh-CN" altLang="en-US" sz="2800" b="1" dirty="0">
                <a:solidFill>
                  <a:srgbClr val="006C54"/>
                </a:solidFill>
                <a:latin typeface="+mn-ea"/>
                <a:sym typeface="+mn-ea"/>
              </a:rPr>
              <a:t>统计</a:t>
            </a:r>
            <a:r>
              <a:rPr lang="en-US" altLang="zh-CN" sz="2800" b="1" dirty="0">
                <a:solidFill>
                  <a:srgbClr val="006C54"/>
                </a:solidFill>
                <a:latin typeface="+mn-ea"/>
                <a:sym typeface="+mn-ea"/>
              </a:rPr>
              <a:t>7</a:t>
            </a:r>
            <a:r>
              <a:rPr lang="zh-CN" altLang="en-US" sz="2800" b="1" dirty="0">
                <a:solidFill>
                  <a:srgbClr val="006C54"/>
                </a:solidFill>
                <a:latin typeface="+mn-ea"/>
                <a:sym typeface="+mn-ea"/>
              </a:rPr>
              <a:t>表</a:t>
            </a:r>
            <a:r>
              <a:rPr sz="2800" b="1">
                <a:solidFill>
                  <a:srgbClr val="006C54"/>
                </a:solidFill>
                <a:latin typeface="+mn-ea"/>
                <a:sym typeface="+mn-ea"/>
              </a:rPr>
              <a:t>（</a:t>
            </a:r>
            <a:r>
              <a:rPr lang="en-US" altLang="zh-CN" sz="2800" b="1">
                <a:solidFill>
                  <a:srgbClr val="006C54"/>
                </a:solidFill>
                <a:latin typeface="+mn-ea"/>
                <a:sym typeface="+mn-ea"/>
              </a:rPr>
              <a:t>1</a:t>
            </a:r>
            <a:r>
              <a:rPr sz="2800" b="1">
                <a:solidFill>
                  <a:srgbClr val="006C54"/>
                </a:solidFill>
                <a:latin typeface="+mn-ea"/>
                <a:sym typeface="+mn-ea"/>
              </a:rPr>
              <a:t>）</a:t>
            </a:r>
            <a:r>
              <a:rPr lang="zh-CN" altLang="en-US" sz="2800" b="1" dirty="0">
                <a:solidFill>
                  <a:srgbClr val="006C54"/>
                </a:solidFill>
                <a:latin typeface="+mn-ea"/>
                <a:sym typeface="+mn-ea"/>
              </a:rPr>
              <a:t>：指标解释（纵向表头）</a:t>
            </a:r>
          </a:p>
        </p:txBody>
      </p:sp>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42</a:t>
            </a:fld>
            <a:r>
              <a:rPr lang="zh-CN" altLang="en-US"/>
              <a:t> 页</a:t>
            </a:r>
            <a:endParaRPr lang="zh-CN" altLang="en-US" dirty="0"/>
          </a:p>
        </p:txBody>
      </p:sp>
      <p:sp>
        <p:nvSpPr>
          <p:cNvPr id="4" name="文本占位符 3"/>
          <p:cNvSpPr>
            <a:spLocks noGrp="1"/>
          </p:cNvSpPr>
          <p:nvPr>
            <p:ph type="body" sz="quarter" idx="10"/>
          </p:nvPr>
        </p:nvSpPr>
        <p:spPr>
          <a:xfrm>
            <a:off x="1621790" y="655955"/>
            <a:ext cx="6777990" cy="332105"/>
          </a:xfrm>
        </p:spPr>
        <p:txBody>
          <a:bodyPr wrap="square"/>
          <a:lstStyle/>
          <a:p>
            <a:r>
              <a:rPr lang="en-US" altLang="zh-CN" sz="2400" dirty="0">
                <a:latin typeface="+mn-ea"/>
              </a:rPr>
              <a:t> </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8255" y="-64770"/>
            <a:ext cx="12209145" cy="6987540"/>
            <a:chOff x="7" y="-102"/>
            <a:chExt cx="19227" cy="11004"/>
          </a:xfrm>
        </p:grpSpPr>
        <p:grpSp>
          <p:nvGrpSpPr>
            <p:cNvPr id="15" name="组合 14"/>
            <p:cNvGrpSpPr/>
            <p:nvPr/>
          </p:nvGrpSpPr>
          <p:grpSpPr>
            <a:xfrm>
              <a:off x="7" y="-102"/>
              <a:ext cx="19227" cy="11004"/>
              <a:chOff x="-14" y="-147"/>
              <a:chExt cx="19227" cy="11004"/>
            </a:xfrm>
          </p:grpSpPr>
          <p:sp>
            <p:nvSpPr>
              <p:cNvPr id="6" name="矩形 5"/>
              <p:cNvSpPr/>
              <p:nvPr/>
            </p:nvSpPr>
            <p:spPr>
              <a:xfrm>
                <a:off x="-14" y="-147"/>
                <a:ext cx="19227" cy="110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7689" y="2877"/>
                <a:ext cx="9293" cy="1161"/>
              </a:xfrm>
              <a:prstGeom prst="rect">
                <a:avLst/>
              </a:prstGeom>
              <a:noFill/>
            </p:spPr>
            <p:txBody>
              <a:bodyPr wrap="square" rtlCol="0">
                <a:spAutoFit/>
              </a:bodyPr>
              <a:lstStyle/>
              <a:p>
                <a:pPr>
                  <a:lnSpc>
                    <a:spcPct val="150000"/>
                  </a:lnSpc>
                </a:pPr>
                <a:r>
                  <a:rPr sz="1400" dirty="0">
                    <a:solidFill>
                      <a:schemeClr val="bg1"/>
                    </a:solidFill>
                    <a:latin typeface="+mj-ea"/>
                    <a:ea typeface="+mj-ea"/>
                    <a:sym typeface="+mn-ea"/>
                  </a:rPr>
                  <a:t>1、按各类成果从事研究的学科门类填报。</a:t>
                </a:r>
                <a:endParaRPr sz="1400" dirty="0">
                  <a:solidFill>
                    <a:schemeClr val="bg1"/>
                  </a:solidFill>
                  <a:latin typeface="+mj-ea"/>
                  <a:ea typeface="+mj-ea"/>
                </a:endParaRPr>
              </a:p>
              <a:p>
                <a:pPr>
                  <a:lnSpc>
                    <a:spcPct val="150000"/>
                  </a:lnSpc>
                </a:pPr>
                <a:r>
                  <a:rPr sz="1400" dirty="0">
                    <a:solidFill>
                      <a:schemeClr val="bg1"/>
                    </a:solidFill>
                    <a:latin typeface="+mj-ea"/>
                    <a:ea typeface="+mj-ea"/>
                    <a:sym typeface="+mn-ea"/>
                  </a:rPr>
                  <a:t>2、无法归入02……23学科的成果在管理学中填报</a:t>
                </a:r>
                <a:r>
                  <a:rPr lang="zh-CN" altLang="en-US" sz="1400" dirty="0">
                    <a:solidFill>
                      <a:schemeClr val="bg1"/>
                    </a:solidFill>
                    <a:latin typeface="+mj-ea"/>
                    <a:ea typeface="+mj-ea"/>
                    <a:sym typeface="+mn-ea"/>
                  </a:rPr>
                  <a:t>。</a:t>
                </a:r>
                <a:endParaRPr lang="zh-CN" altLang="en-US" sz="1400" b="1" dirty="0">
                  <a:solidFill>
                    <a:schemeClr val="bg1"/>
                  </a:solidFill>
                  <a:latin typeface="+mj-ea"/>
                  <a:ea typeface="+mj-ea"/>
                  <a:sym typeface="+mn-ea"/>
                </a:endParaRPr>
              </a:p>
            </p:txBody>
          </p:sp>
          <p:sp>
            <p:nvSpPr>
              <p:cNvPr id="13" name="文本框 12"/>
              <p:cNvSpPr txBox="1"/>
              <p:nvPr/>
            </p:nvSpPr>
            <p:spPr>
              <a:xfrm>
                <a:off x="7689" y="2045"/>
                <a:ext cx="3088" cy="580"/>
              </a:xfrm>
              <a:prstGeom prst="rect">
                <a:avLst/>
              </a:prstGeom>
              <a:noFill/>
            </p:spPr>
            <p:txBody>
              <a:bodyPr wrap="none" rtlCol="0">
                <a:spAutoFit/>
              </a:bodyPr>
              <a:lstStyle/>
              <a:p>
                <a:pPr algn="l" latinLnBrk="0">
                  <a:lnSpc>
                    <a:spcPct val="90000"/>
                  </a:lnSpc>
                  <a:buClr>
                    <a:prstClr val="white"/>
                  </a:buClr>
                  <a:defRPr/>
                </a:pP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按学科</a:t>
                </a:r>
                <a:r>
                  <a:rPr lang="en-US" altLang="zh-CN"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门类</a:t>
                </a: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划分</a:t>
                </a:r>
                <a:endParaRPr lang="zh-CN" altLang="en-US" sz="2000"/>
              </a:p>
            </p:txBody>
          </p:sp>
        </p:grpSp>
        <p:pic>
          <p:nvPicPr>
            <p:cNvPr id="8" name="图片 7"/>
            <p:cNvPicPr>
              <a:picLocks noChangeAspect="1"/>
            </p:cNvPicPr>
            <p:nvPr/>
          </p:nvPicPr>
          <p:blipFill>
            <a:blip r:embed="rId2" cstate="print"/>
            <a:stretch>
              <a:fillRect/>
            </a:stretch>
          </p:blipFill>
          <p:spPr>
            <a:xfrm>
              <a:off x="2554" y="1773"/>
              <a:ext cx="3480" cy="7755"/>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10383520" y="6228715"/>
            <a:ext cx="939165" cy="158115"/>
          </a:xfrm>
        </p:spPr>
        <p:txBody>
          <a:bodyPr/>
          <a:lstStyle/>
          <a:p>
            <a:r>
              <a:rPr lang="zh-CN" altLang="en-US"/>
              <a:t>第 </a:t>
            </a:r>
            <a:fld id="{75168D04-7926-484C-B90B-2D13ABC6EC67}" type="slidenum">
              <a:rPr lang="zh-CN" altLang="en-US" smtClean="0"/>
              <a:pPr/>
              <a:t>43</a:t>
            </a:fld>
            <a:r>
              <a:rPr lang="zh-CN" altLang="en-US"/>
              <a:t> 页</a:t>
            </a:r>
            <a:endParaRPr lang="zh-CN" altLang="en-US" dirty="0"/>
          </a:p>
        </p:txBody>
      </p:sp>
      <p:sp>
        <p:nvSpPr>
          <p:cNvPr id="4" name="文本占位符 3"/>
          <p:cNvSpPr>
            <a:spLocks noGrp="1"/>
          </p:cNvSpPr>
          <p:nvPr>
            <p:ph type="body" sz="quarter" idx="10"/>
          </p:nvPr>
        </p:nvSpPr>
        <p:spPr>
          <a:xfrm>
            <a:off x="1621790" y="655955"/>
            <a:ext cx="4802505" cy="332105"/>
          </a:xfrm>
        </p:spPr>
        <p:txBody>
          <a:bodyPr wrap="square"/>
          <a:lstStyle/>
          <a:p>
            <a:r>
              <a:rPr lang="zh-CN" altLang="en-US" sz="2400" dirty="0">
                <a:latin typeface="+mn-ea"/>
              </a:rPr>
              <a:t>统</a:t>
            </a:r>
            <a:r>
              <a:rPr lang="zh-CN" altLang="en-US" sz="2400" dirty="0" smtClean="0">
                <a:latin typeface="+mn-ea"/>
              </a:rPr>
              <a:t>计</a:t>
            </a:r>
            <a:r>
              <a:rPr lang="en-US" altLang="zh-CN" sz="2400" dirty="0" smtClean="0">
                <a:latin typeface="+mn-ea"/>
              </a:rPr>
              <a:t>6-1</a:t>
            </a:r>
            <a:r>
              <a:rPr lang="zh-CN" altLang="en-US" sz="2400" dirty="0" smtClean="0">
                <a:latin typeface="+mn-ea"/>
              </a:rPr>
              <a:t>表</a:t>
            </a:r>
            <a:r>
              <a:rPr sz="2400" dirty="0">
                <a:latin typeface="+mn-ea"/>
                <a:sym typeface="+mn-ea"/>
              </a:rPr>
              <a:t>（</a:t>
            </a:r>
            <a:r>
              <a:rPr lang="en-US" altLang="zh-CN" sz="2400" dirty="0">
                <a:latin typeface="+mn-ea"/>
                <a:sym typeface="+mn-ea"/>
              </a:rPr>
              <a:t>2</a:t>
            </a:r>
            <a:r>
              <a:rPr sz="2400" dirty="0">
                <a:latin typeface="+mn-ea"/>
                <a:sym typeface="+mn-ea"/>
              </a:rPr>
              <a:t>）</a:t>
            </a:r>
            <a:r>
              <a:rPr lang="zh-CN" altLang="en-US" sz="2400" dirty="0">
                <a:latin typeface="+mn-ea"/>
              </a:rPr>
              <a:t>：数据来源</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18820" y="2626360"/>
            <a:ext cx="2057400" cy="1846580"/>
          </a:xfrm>
          <a:prstGeom prst="rect">
            <a:avLst/>
          </a:prstGeom>
        </p:spPr>
        <p:txBody>
          <a:bodyPr wrap="square" lIns="0" tIns="0" rIns="0" bIns="0">
            <a:spAutoFit/>
          </a:bodyPr>
          <a:lstStyle/>
          <a:p>
            <a:pPr>
              <a:lnSpc>
                <a:spcPct val="150000"/>
              </a:lnSpc>
            </a:pPr>
            <a:r>
              <a:rPr lang="en-US" altLang="zh-CN" sz="1600" dirty="0">
                <a:solidFill>
                  <a:schemeClr val="tx1">
                    <a:lumMod val="75000"/>
                    <a:lumOff val="25000"/>
                  </a:schemeClr>
                </a:solidFill>
                <a:latin typeface="+mn-ea"/>
              </a:rPr>
              <a:t>1</a:t>
            </a:r>
            <a:r>
              <a:rPr lang="zh-CN" altLang="en-US" sz="1600" dirty="0">
                <a:solidFill>
                  <a:schemeClr val="tx1">
                    <a:lumMod val="75000"/>
                    <a:lumOff val="25000"/>
                  </a:schemeClr>
                </a:solidFill>
                <a:latin typeface="+mn-ea"/>
              </a:rPr>
              <a:t>、人文社科统</a:t>
            </a:r>
            <a:r>
              <a:rPr lang="zh-CN" altLang="en-US" sz="1600" dirty="0" smtClean="0">
                <a:solidFill>
                  <a:schemeClr val="tx1">
                    <a:lumMod val="75000"/>
                    <a:lumOff val="25000"/>
                  </a:schemeClr>
                </a:solidFill>
                <a:latin typeface="+mn-ea"/>
              </a:rPr>
              <a:t>计</a:t>
            </a:r>
            <a:r>
              <a:rPr lang="en-US" altLang="zh-CN" sz="1600" dirty="0" smtClean="0">
                <a:solidFill>
                  <a:schemeClr val="tx1">
                    <a:lumMod val="75000"/>
                    <a:lumOff val="25000"/>
                  </a:schemeClr>
                </a:solidFill>
                <a:latin typeface="+mn-ea"/>
              </a:rPr>
              <a:t>6-1</a:t>
            </a:r>
            <a:r>
              <a:rPr lang="zh-CN" altLang="en-US" sz="1600" dirty="0" smtClean="0">
                <a:solidFill>
                  <a:schemeClr val="tx1">
                    <a:lumMod val="75000"/>
                    <a:lumOff val="25000"/>
                  </a:schemeClr>
                </a:solidFill>
                <a:latin typeface="+mn-ea"/>
              </a:rPr>
              <a:t>表</a:t>
            </a:r>
            <a:r>
              <a:rPr lang="zh-CN" altLang="en-US" sz="1600" dirty="0">
                <a:solidFill>
                  <a:schemeClr val="tx1">
                    <a:lumMod val="75000"/>
                    <a:lumOff val="25000"/>
                  </a:schemeClr>
                </a:solidFill>
                <a:latin typeface="+mn-ea"/>
              </a:rPr>
              <a:t>数据来源于统计系统的成果管理</a:t>
            </a:r>
            <a:r>
              <a:rPr lang="zh-CN" altLang="en-US" sz="1600" dirty="0">
                <a:solidFill>
                  <a:schemeClr val="tx1">
                    <a:lumMod val="75000"/>
                    <a:lumOff val="25000"/>
                  </a:schemeClr>
                </a:solidFill>
                <a:latin typeface="+mn-ea"/>
                <a:sym typeface="+mn-ea"/>
              </a:rPr>
              <a:t>模块及成果获奖</a:t>
            </a:r>
            <a:r>
              <a:rPr lang="zh-CN" altLang="en-US" sz="1600" dirty="0">
                <a:solidFill>
                  <a:schemeClr val="tx1">
                    <a:lumMod val="75000"/>
                    <a:lumOff val="25000"/>
                  </a:schemeClr>
                </a:solidFill>
                <a:latin typeface="+mn-ea"/>
              </a:rPr>
              <a:t>模块，各统计口径对应字段见右图；</a:t>
            </a:r>
          </a:p>
        </p:txBody>
      </p:sp>
      <p:pic>
        <p:nvPicPr>
          <p:cNvPr id="5" name="图片 4"/>
          <p:cNvPicPr>
            <a:picLocks noChangeAspect="1"/>
          </p:cNvPicPr>
          <p:nvPr/>
        </p:nvPicPr>
        <p:blipFill>
          <a:blip r:embed="rId2" cstate="print"/>
          <a:stretch>
            <a:fillRect/>
          </a:stretch>
        </p:blipFill>
        <p:spPr>
          <a:xfrm>
            <a:off x="3015615" y="2022475"/>
            <a:ext cx="9206230" cy="40005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44</a:t>
            </a:fld>
            <a:r>
              <a:rPr lang="zh-CN" altLang="en-US"/>
              <a:t> 页</a:t>
            </a:r>
            <a:endParaRPr lang="zh-CN" altLang="en-US" dirty="0"/>
          </a:p>
        </p:txBody>
      </p:sp>
      <p:sp>
        <p:nvSpPr>
          <p:cNvPr id="4" name="文本占位符 3"/>
          <p:cNvSpPr>
            <a:spLocks noGrp="1"/>
          </p:cNvSpPr>
          <p:nvPr>
            <p:ph type="body" sz="quarter" idx="10"/>
          </p:nvPr>
        </p:nvSpPr>
        <p:spPr>
          <a:xfrm>
            <a:off x="1621790" y="601345"/>
            <a:ext cx="6373495" cy="386715"/>
          </a:xfrm>
        </p:spPr>
        <p:txBody>
          <a:bodyPr wrap="square"/>
          <a:lstStyle/>
          <a:p>
            <a:r>
              <a:rPr lang="zh-CN" altLang="en-US" sz="2800" dirty="0">
                <a:latin typeface="+mn-ea"/>
              </a:rPr>
              <a:t>统计</a:t>
            </a:r>
            <a:r>
              <a:rPr lang="en-US" altLang="zh-CN" sz="2800" dirty="0">
                <a:latin typeface="+mn-ea"/>
              </a:rPr>
              <a:t>7</a:t>
            </a:r>
            <a:r>
              <a:rPr lang="zh-CN" altLang="en-US" sz="2800" dirty="0">
                <a:latin typeface="+mn-ea"/>
              </a:rPr>
              <a:t>表</a:t>
            </a:r>
            <a:r>
              <a:rPr sz="2800">
                <a:latin typeface="+mn-ea"/>
                <a:sym typeface="+mn-ea"/>
              </a:rPr>
              <a:t>（三）</a:t>
            </a:r>
            <a:r>
              <a:rPr lang="zh-CN" altLang="en-US" sz="2800" dirty="0">
                <a:latin typeface="+mn-ea"/>
              </a:rPr>
              <a:t>：</a:t>
            </a:r>
            <a:r>
              <a:rPr sz="2800">
                <a:latin typeface="微软雅黑" panose="020B0503020204020204" pitchFamily="34" charset="-122"/>
                <a:ea typeface="微软雅黑" panose="020B0503020204020204" pitchFamily="34" charset="-122"/>
                <a:sym typeface="+mn-ea"/>
              </a:rPr>
              <a:t>审核要点及</a:t>
            </a:r>
            <a:r>
              <a:rPr lang="zh-CN" altLang="en-US" sz="2800" dirty="0">
                <a:latin typeface="+mn-ea"/>
              </a:rPr>
              <a:t>常见问题</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635" y="2474595"/>
            <a:ext cx="12191365" cy="3575685"/>
            <a:chOff x="1" y="3097"/>
            <a:chExt cx="19199" cy="5631"/>
          </a:xfrm>
        </p:grpSpPr>
        <p:sp>
          <p:nvSpPr>
            <p:cNvPr id="6" name="矩形 5"/>
            <p:cNvSpPr/>
            <p:nvPr/>
          </p:nvSpPr>
          <p:spPr>
            <a:xfrm>
              <a:off x="1" y="3097"/>
              <a:ext cx="19199" cy="56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013" y="3465"/>
              <a:ext cx="15493" cy="4894"/>
            </a:xfrm>
            <a:prstGeom prst="rect">
              <a:avLst/>
            </a:prstGeom>
            <a:noFill/>
          </p:spPr>
          <p:txBody>
            <a:bodyPr wrap="square" rtlCol="0">
              <a:spAutoFit/>
            </a:bodyPr>
            <a:lstStyle/>
            <a:p>
              <a:pPr>
                <a:lnSpc>
                  <a:spcPct val="200000"/>
                </a:lnSpc>
              </a:pPr>
              <a:r>
                <a:rPr sz="1400" dirty="0">
                  <a:solidFill>
                    <a:schemeClr val="bg1"/>
                  </a:solidFill>
                  <a:latin typeface="微软雅黑" panose="020B0503020204020204" pitchFamily="34" charset="-122"/>
                  <a:ea typeface="微软雅黑" panose="020B0503020204020204" pitchFamily="34" charset="-122"/>
                  <a:sym typeface="+mn-ea"/>
                </a:rPr>
                <a:t>1</a:t>
              </a:r>
              <a:r>
                <a:rPr lang="zh-CN" sz="1400" dirty="0">
                  <a:solidFill>
                    <a:schemeClr val="bg1"/>
                  </a:solidFill>
                  <a:latin typeface="微软雅黑" panose="020B0503020204020204" pitchFamily="34" charset="-122"/>
                  <a:ea typeface="微软雅黑" panose="020B0503020204020204" pitchFamily="34" charset="-122"/>
                  <a:sym typeface="+mn-ea"/>
                </a:rPr>
                <a:t>、</a:t>
              </a:r>
              <a:r>
                <a:rPr sz="1400" dirty="0">
                  <a:solidFill>
                    <a:schemeClr val="bg1"/>
                  </a:solidFill>
                  <a:latin typeface="微软雅黑" panose="020B0503020204020204" pitchFamily="34" charset="-122"/>
                  <a:ea typeface="微软雅黑" panose="020B0503020204020204" pitchFamily="34" charset="-122"/>
                  <a:sym typeface="+mn-ea"/>
                </a:rPr>
                <a:t>本表仅限于填报第一署名者单位的成果。</a:t>
              </a:r>
              <a:endParaRPr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sz="1400" dirty="0">
                  <a:solidFill>
                    <a:schemeClr val="bg1"/>
                  </a:solidFill>
                  <a:latin typeface="微软雅黑" panose="020B0503020204020204" pitchFamily="34" charset="-122"/>
                  <a:ea typeface="微软雅黑" panose="020B0503020204020204" pitchFamily="34" charset="-122"/>
                  <a:sym typeface="+mn-ea"/>
                </a:rPr>
                <a:t>2</a:t>
              </a:r>
              <a:r>
                <a:rPr lang="zh-CN" sz="1400" dirty="0">
                  <a:solidFill>
                    <a:schemeClr val="bg1"/>
                  </a:solidFill>
                  <a:latin typeface="微软雅黑" panose="020B0503020204020204" pitchFamily="34" charset="-122"/>
                  <a:ea typeface="微软雅黑" panose="020B0503020204020204" pitchFamily="34" charset="-122"/>
                  <a:sym typeface="+mn-ea"/>
                </a:rPr>
                <a:t>、</a:t>
              </a:r>
              <a:r>
                <a:rPr sz="1400" dirty="0" err="1">
                  <a:solidFill>
                    <a:schemeClr val="bg1"/>
                  </a:solidFill>
                  <a:latin typeface="微软雅黑" panose="020B0503020204020204" pitchFamily="34" charset="-122"/>
                  <a:ea typeface="微软雅黑" panose="020B0503020204020204" pitchFamily="34" charset="-122"/>
                  <a:sym typeface="+mn-ea"/>
                </a:rPr>
                <a:t>获奖成果指研究类别的奖项，其范围不包括各种教材奖、教学奖、创作奖、学会奖、大赛奖、图书奖、</a:t>
              </a:r>
              <a:r>
                <a:rPr sz="1400" dirty="0" err="1" smtClean="0">
                  <a:solidFill>
                    <a:schemeClr val="bg1"/>
                  </a:solidFill>
                  <a:latin typeface="微软雅黑" panose="020B0503020204020204" pitchFamily="34" charset="-122"/>
                  <a:ea typeface="微软雅黑" panose="020B0503020204020204" pitchFamily="34" charset="-122"/>
                  <a:sym typeface="+mn-ea"/>
                </a:rPr>
                <a:t>学术征文等</a:t>
              </a:r>
              <a:r>
                <a:rPr sz="1400" dirty="0">
                  <a:solidFill>
                    <a:schemeClr val="bg1"/>
                  </a:solidFill>
                  <a:latin typeface="微软雅黑" panose="020B0503020204020204" pitchFamily="34" charset="-122"/>
                  <a:ea typeface="微软雅黑" panose="020B0503020204020204" pitchFamily="34" charset="-122"/>
                  <a:sym typeface="+mn-ea"/>
                </a:rPr>
                <a:t>。</a:t>
              </a:r>
              <a:endParaRPr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sz="1400" dirty="0">
                  <a:solidFill>
                    <a:schemeClr val="bg1"/>
                  </a:solidFill>
                  <a:latin typeface="微软雅黑" panose="020B0503020204020204" pitchFamily="34" charset="-122"/>
                  <a:ea typeface="微软雅黑" panose="020B0503020204020204" pitchFamily="34" charset="-122"/>
                  <a:sym typeface="+mn-ea"/>
                </a:rPr>
                <a:t>3</a:t>
              </a:r>
              <a:r>
                <a:rPr lang="zh-CN" sz="1400" dirty="0">
                  <a:solidFill>
                    <a:schemeClr val="bg1"/>
                  </a:solidFill>
                  <a:latin typeface="微软雅黑" panose="020B0503020204020204" pitchFamily="34" charset="-122"/>
                  <a:ea typeface="微软雅黑" panose="020B0503020204020204" pitchFamily="34" charset="-122"/>
                  <a:sym typeface="+mn-ea"/>
                </a:rPr>
                <a:t>、</a:t>
              </a:r>
              <a:r>
                <a:rPr sz="1400" dirty="0">
                  <a:solidFill>
                    <a:schemeClr val="bg1"/>
                  </a:solidFill>
                  <a:latin typeface="微软雅黑" panose="020B0503020204020204" pitchFamily="34" charset="-122"/>
                  <a:ea typeface="微软雅黑" panose="020B0503020204020204" pitchFamily="34" charset="-122"/>
                  <a:sym typeface="+mn-ea"/>
                </a:rPr>
                <a:t>奖励分类：国家级、部委级、省级，注意部级和省级分开，以政府部门的印章为准。</a:t>
              </a:r>
              <a:endParaRPr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sz="1400" dirty="0">
                  <a:solidFill>
                    <a:schemeClr val="bg1"/>
                  </a:solidFill>
                  <a:latin typeface="微软雅黑" panose="020B0503020204020204" pitchFamily="34" charset="-122"/>
                  <a:ea typeface="微软雅黑" panose="020B0503020204020204" pitchFamily="34" charset="-122"/>
                  <a:sym typeface="+mn-ea"/>
                </a:rPr>
                <a:t>4</a:t>
              </a:r>
              <a:r>
                <a:rPr lang="zh-CN" sz="1400" dirty="0">
                  <a:solidFill>
                    <a:schemeClr val="bg1"/>
                  </a:solidFill>
                  <a:latin typeface="微软雅黑" panose="020B0503020204020204" pitchFamily="34" charset="-122"/>
                  <a:ea typeface="微软雅黑" panose="020B0503020204020204" pitchFamily="34" charset="-122"/>
                  <a:sym typeface="+mn-ea"/>
                </a:rPr>
                <a:t>、</a:t>
              </a:r>
              <a:r>
                <a:rPr sz="1400" dirty="0">
                  <a:solidFill>
                    <a:schemeClr val="bg1"/>
                  </a:solidFill>
                  <a:latin typeface="微软雅黑" panose="020B0503020204020204" pitchFamily="34" charset="-122"/>
                  <a:ea typeface="微软雅黑" panose="020B0503020204020204" pitchFamily="34" charset="-122"/>
                  <a:sym typeface="+mn-ea"/>
                </a:rPr>
                <a:t>非政府部门的奖励详见填表说明，已经过认定的奖项有：霍英东基金奖，安子介国际贸易研究奖，浦山世</a:t>
              </a:r>
              <a:r>
                <a:rPr lang="en-US" sz="1400" dirty="0">
                  <a:solidFill>
                    <a:schemeClr val="bg1"/>
                  </a:solidFill>
                  <a:latin typeface="微软雅黑" panose="020B0503020204020204" pitchFamily="34" charset="-122"/>
                  <a:ea typeface="微软雅黑" panose="020B0503020204020204" pitchFamily="34" charset="-122"/>
                  <a:sym typeface="+mn-ea"/>
                </a:rPr>
                <a:t>	</a:t>
              </a:r>
              <a:r>
                <a:rPr sz="1400" dirty="0">
                  <a:solidFill>
                    <a:schemeClr val="bg1"/>
                  </a:solidFill>
                  <a:latin typeface="微软雅黑" panose="020B0503020204020204" pitchFamily="34" charset="-122"/>
                  <a:ea typeface="微软雅黑" panose="020B0503020204020204" pitchFamily="34" charset="-122"/>
                  <a:sym typeface="+mn-ea"/>
                </a:rPr>
                <a:t>界经济学优秀论文奖，思勉原创奖，张培刚发展经济学优秀成果奖，孙冶方研究基金会、吴玉章研究基</a:t>
              </a:r>
              <a:r>
                <a:rPr lang="en-US" sz="1400" dirty="0">
                  <a:solidFill>
                    <a:schemeClr val="bg1"/>
                  </a:solidFill>
                  <a:latin typeface="微软雅黑" panose="020B0503020204020204" pitchFamily="34" charset="-122"/>
                  <a:ea typeface="微软雅黑" panose="020B0503020204020204" pitchFamily="34" charset="-122"/>
                  <a:sym typeface="+mn-ea"/>
                </a:rPr>
                <a:t>	</a:t>
              </a:r>
              <a:r>
                <a:rPr sz="1400" dirty="0">
                  <a:solidFill>
                    <a:schemeClr val="bg1"/>
                  </a:solidFill>
                  <a:latin typeface="微软雅黑" panose="020B0503020204020204" pitchFamily="34" charset="-122"/>
                  <a:ea typeface="微软雅黑" panose="020B0503020204020204" pitchFamily="34" charset="-122"/>
                  <a:sym typeface="+mn-ea"/>
                </a:rPr>
                <a:t>金会、陶行知研究基金会和钱端升基金会颁发的社科优秀成果奖。其他奖励需要严格核实，必要时应查</a:t>
              </a:r>
              <a:r>
                <a:rPr lang="en-US" sz="1400" dirty="0">
                  <a:solidFill>
                    <a:schemeClr val="bg1"/>
                  </a:solidFill>
                  <a:latin typeface="微软雅黑" panose="020B0503020204020204" pitchFamily="34" charset="-122"/>
                  <a:ea typeface="微软雅黑" panose="020B0503020204020204" pitchFamily="34" charset="-122"/>
                  <a:sym typeface="+mn-ea"/>
                </a:rPr>
                <a:t>	</a:t>
              </a:r>
              <a:r>
                <a:rPr sz="1400" dirty="0">
                  <a:solidFill>
                    <a:schemeClr val="bg1"/>
                  </a:solidFill>
                  <a:latin typeface="微软雅黑" panose="020B0503020204020204" pitchFamily="34" charset="-122"/>
                  <a:ea typeface="微软雅黑" panose="020B0503020204020204" pitchFamily="34" charset="-122"/>
                  <a:sym typeface="+mn-ea"/>
                </a:rPr>
                <a:t>阅获奖证书复印件进行确认。</a:t>
              </a:r>
              <a:endParaRPr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sz="1400" dirty="0">
                  <a:solidFill>
                    <a:schemeClr val="bg1"/>
                  </a:solidFill>
                  <a:latin typeface="微软雅黑" panose="020B0503020204020204" pitchFamily="34" charset="-122"/>
                  <a:ea typeface="微软雅黑" panose="020B0503020204020204" pitchFamily="34" charset="-122"/>
                  <a:sym typeface="+mn-ea"/>
                </a:rPr>
                <a:t>5</a:t>
              </a:r>
              <a:r>
                <a:rPr lang="zh-CN" sz="1400" dirty="0">
                  <a:solidFill>
                    <a:schemeClr val="bg1"/>
                  </a:solidFill>
                  <a:latin typeface="微软雅黑" panose="020B0503020204020204" pitchFamily="34" charset="-122"/>
                  <a:ea typeface="微软雅黑" panose="020B0503020204020204" pitchFamily="34" charset="-122"/>
                  <a:sym typeface="+mn-ea"/>
                </a:rPr>
                <a:t>、</a:t>
              </a:r>
              <a:r>
                <a:rPr sz="1400" dirty="0">
                  <a:solidFill>
                    <a:schemeClr val="bg1"/>
                  </a:solidFill>
                  <a:latin typeface="微软雅黑" panose="020B0503020204020204" pitchFamily="34" charset="-122"/>
                  <a:ea typeface="微软雅黑" panose="020B0503020204020204" pitchFamily="34" charset="-122"/>
                  <a:sym typeface="+mn-ea"/>
                </a:rPr>
                <a:t>研究与咨询报告的“被采纳数”，以是否有采用单位的采纳证明为准。</a:t>
              </a:r>
              <a:endParaRPr lang="zh-CN" altLang="en-US" sz="1400" b="1" dirty="0">
                <a:solidFill>
                  <a:schemeClr val="bg1"/>
                </a:solidFill>
                <a:latin typeface="微软雅黑" panose="020B0503020204020204" pitchFamily="34" charset="-122"/>
                <a:ea typeface="微软雅黑" panose="020B0503020204020204" pitchFamily="34" charset="-122"/>
                <a:sym typeface="+mn-ea"/>
              </a:endParaRPr>
            </a:p>
          </p:txBody>
        </p:sp>
        <p:pic>
          <p:nvPicPr>
            <p:cNvPr id="9" name="图片 8" descr="问题"/>
            <p:cNvPicPr>
              <a:picLocks noChangeAspect="1"/>
            </p:cNvPicPr>
            <p:nvPr/>
          </p:nvPicPr>
          <p:blipFill>
            <a:blip r:embed="rId2" cstate="print"/>
            <a:stretch>
              <a:fillRect/>
            </a:stretch>
          </p:blipFill>
          <p:spPr>
            <a:xfrm>
              <a:off x="1438" y="3867"/>
              <a:ext cx="1116" cy="1272"/>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平行四边形 3"/>
          <p:cNvSpPr/>
          <p:nvPr/>
        </p:nvSpPr>
        <p:spPr bwMode="auto">
          <a:xfrm>
            <a:off x="4762" y="1919093"/>
            <a:ext cx="2730880" cy="360040"/>
          </a:xfrm>
          <a:prstGeom prst="parallelogram">
            <a:avLst>
              <a:gd name="adj" fmla="val 76283"/>
            </a:avLst>
          </a:prstGeom>
          <a:solidFill>
            <a:schemeClr val="accent1">
              <a:lumMod val="50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sz="1200" b="1" dirty="0">
              <a:solidFill>
                <a:schemeClr val="bg1">
                  <a:lumMod val="100000"/>
                </a:schemeClr>
              </a:solidFill>
              <a:cs typeface="+mn-ea"/>
              <a:sym typeface="+mn-lt"/>
            </a:endParaRPr>
          </a:p>
        </p:txBody>
      </p:sp>
      <p:graphicFrame>
        <p:nvGraphicFramePr>
          <p:cNvPr id="5" name="图示 4"/>
          <p:cNvGraphicFramePr/>
          <p:nvPr/>
        </p:nvGraphicFramePr>
        <p:xfrm>
          <a:off x="0" y="0"/>
          <a:ext cx="12192000" cy="20305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2" name="矩形 31"/>
          <p:cNvSpPr/>
          <p:nvPr/>
        </p:nvSpPr>
        <p:spPr>
          <a:xfrm>
            <a:off x="0" y="-13014"/>
            <a:ext cx="12192000" cy="2036321"/>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45</a:t>
            </a:fld>
            <a:r>
              <a:rPr lang="zh-CN" altLang="en-US"/>
              <a:t> 页</a:t>
            </a:r>
            <a:endParaRPr lang="zh-CN" altLang="en-US" dirty="0"/>
          </a:p>
        </p:txBody>
      </p:sp>
      <p:sp>
        <p:nvSpPr>
          <p:cNvPr id="6" name="矩形 5"/>
          <p:cNvSpPr/>
          <p:nvPr/>
        </p:nvSpPr>
        <p:spPr bwMode="auto">
          <a:xfrm>
            <a:off x="0" y="1523365"/>
            <a:ext cx="8557895" cy="756285"/>
          </a:xfrm>
          <a:prstGeom prst="rect">
            <a:avLst/>
          </a:prstGeom>
          <a:solidFill>
            <a:schemeClr val="accent1">
              <a:lumMod val="75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r>
              <a:rPr lang="zh-CN" altLang="en-US" sz="2400" b="1" dirty="0">
                <a:solidFill>
                  <a:schemeClr val="bg1">
                    <a:lumMod val="100000"/>
                  </a:schemeClr>
                </a:solidFill>
                <a:cs typeface="+mn-ea"/>
                <a:sym typeface="+mn-lt"/>
              </a:rPr>
              <a:t>统</a:t>
            </a:r>
            <a:r>
              <a:rPr lang="zh-CN" altLang="en-US" sz="2400" b="1" dirty="0" smtClean="0">
                <a:solidFill>
                  <a:schemeClr val="bg1">
                    <a:lumMod val="100000"/>
                  </a:schemeClr>
                </a:solidFill>
                <a:cs typeface="+mn-ea"/>
                <a:sym typeface="+mn-lt"/>
              </a:rPr>
              <a:t>计</a:t>
            </a:r>
            <a:r>
              <a:rPr lang="en-US" altLang="zh-CN" sz="2400" b="1" dirty="0" smtClean="0">
                <a:solidFill>
                  <a:schemeClr val="bg1">
                    <a:lumMod val="100000"/>
                  </a:schemeClr>
                </a:solidFill>
                <a:cs typeface="+mn-ea"/>
                <a:sym typeface="+mn-lt"/>
              </a:rPr>
              <a:t>6-2</a:t>
            </a:r>
            <a:r>
              <a:rPr lang="zh-CN" altLang="en-US" sz="2400" b="1" dirty="0" smtClean="0">
                <a:solidFill>
                  <a:schemeClr val="bg1">
                    <a:lumMod val="100000"/>
                  </a:schemeClr>
                </a:solidFill>
                <a:cs typeface="+mn-ea"/>
                <a:sym typeface="+mn-lt"/>
              </a:rPr>
              <a:t>表</a:t>
            </a:r>
            <a:r>
              <a:rPr lang="zh-CN" altLang="en-US" sz="2400" b="1" dirty="0">
                <a:solidFill>
                  <a:schemeClr val="bg1">
                    <a:lumMod val="100000"/>
                  </a:schemeClr>
                </a:solidFill>
                <a:cs typeface="+mn-ea"/>
                <a:sym typeface="+mn-lt"/>
              </a:rPr>
              <a:t>：</a:t>
            </a:r>
            <a:r>
              <a:rPr sz="2400" b="1" dirty="0">
                <a:solidFill>
                  <a:schemeClr val="bg1">
                    <a:lumMod val="100000"/>
                  </a:schemeClr>
                </a:solidFill>
                <a:cs typeface="+mn-ea"/>
                <a:sym typeface="+mn-lt"/>
              </a:rPr>
              <a:t>人文、社会科学研究成果情况表2</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457325" y="3328670"/>
            <a:ext cx="3596005" cy="321310"/>
            <a:chOff x="2295" y="5242"/>
            <a:chExt cx="5663" cy="506"/>
          </a:xfrm>
        </p:grpSpPr>
        <p:sp>
          <p:nvSpPr>
            <p:cNvPr id="7" name="Rectangle 73"/>
            <p:cNvSpPr/>
            <p:nvPr/>
          </p:nvSpPr>
          <p:spPr>
            <a:xfrm>
              <a:off x="3884" y="5253"/>
              <a:ext cx="4074" cy="486"/>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指标解释</a:t>
              </a:r>
            </a:p>
          </p:txBody>
        </p:sp>
        <p:sp>
          <p:nvSpPr>
            <p:cNvPr id="9" name="矩形 8"/>
            <p:cNvSpPr/>
            <p:nvPr/>
          </p:nvSpPr>
          <p:spPr>
            <a:xfrm>
              <a:off x="2295" y="52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p>
          </p:txBody>
        </p:sp>
      </p:grpSp>
      <p:grpSp>
        <p:nvGrpSpPr>
          <p:cNvPr id="12" name="组合 11"/>
          <p:cNvGrpSpPr/>
          <p:nvPr/>
        </p:nvGrpSpPr>
        <p:grpSpPr>
          <a:xfrm>
            <a:off x="1457325" y="4090670"/>
            <a:ext cx="3596005" cy="321310"/>
            <a:chOff x="2295" y="6442"/>
            <a:chExt cx="5663" cy="506"/>
          </a:xfrm>
        </p:grpSpPr>
        <p:sp>
          <p:nvSpPr>
            <p:cNvPr id="14" name="Rectangle 73"/>
            <p:cNvSpPr/>
            <p:nvPr/>
          </p:nvSpPr>
          <p:spPr>
            <a:xfrm>
              <a:off x="3884" y="6478"/>
              <a:ext cx="4074" cy="436"/>
            </a:xfrm>
            <a:prstGeom prst="rect">
              <a:avLst/>
            </a:prstGeom>
          </p:spPr>
          <p:txBody>
            <a:bodyPr wrap="square" lIns="144000" tIns="0" rIns="144000" bIns="0">
              <a:noAutofit/>
            </a:bodyPr>
            <a:lstStyle/>
            <a:p>
              <a:pPr eaLnBrk="0" hangingPunct="0">
                <a:buFont typeface="Wingdings" panose="05000000000000000000" pitchFamily="2" charset="2"/>
                <a:buNone/>
              </a:pPr>
              <a:r>
                <a:rPr lang="zh-CN" sz="2000" dirty="0">
                  <a:solidFill>
                    <a:schemeClr val="accent1"/>
                  </a:solidFill>
                  <a:latin typeface="微软雅黑" panose="020B0503020204020204" pitchFamily="34" charset="-122"/>
                  <a:ea typeface="微软雅黑" panose="020B0503020204020204" pitchFamily="34" charset="-122"/>
                </a:rPr>
                <a:t>数据来源</a:t>
              </a:r>
            </a:p>
          </p:txBody>
        </p:sp>
        <p:sp>
          <p:nvSpPr>
            <p:cNvPr id="15" name="矩形 14"/>
            <p:cNvSpPr/>
            <p:nvPr/>
          </p:nvSpPr>
          <p:spPr>
            <a:xfrm>
              <a:off x="2295" y="64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p>
          </p:txBody>
        </p:sp>
      </p:grpSp>
      <p:grpSp>
        <p:nvGrpSpPr>
          <p:cNvPr id="16" name="组合 15"/>
          <p:cNvGrpSpPr/>
          <p:nvPr/>
        </p:nvGrpSpPr>
        <p:grpSpPr>
          <a:xfrm>
            <a:off x="1457325" y="4852670"/>
            <a:ext cx="4378325" cy="321310"/>
            <a:chOff x="2295" y="7642"/>
            <a:chExt cx="6895" cy="506"/>
          </a:xfrm>
        </p:grpSpPr>
        <p:sp>
          <p:nvSpPr>
            <p:cNvPr id="17" name="Rectangle 73"/>
            <p:cNvSpPr/>
            <p:nvPr/>
          </p:nvSpPr>
          <p:spPr>
            <a:xfrm>
              <a:off x="3884" y="7660"/>
              <a:ext cx="5307" cy="472"/>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审核要点及常见问题</a:t>
              </a:r>
            </a:p>
          </p:txBody>
        </p:sp>
        <p:sp>
          <p:nvSpPr>
            <p:cNvPr id="18" name="矩形 17"/>
            <p:cNvSpPr/>
            <p:nvPr/>
          </p:nvSpPr>
          <p:spPr>
            <a:xfrm>
              <a:off x="2295" y="76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a:t>
              </a:r>
            </a:p>
          </p:txBody>
        </p:sp>
      </p:grpSp>
    </p:spTree>
  </p:cSld>
  <p:clrMapOvr>
    <a:masterClrMapping/>
  </p:clrMapOvr>
  <mc:AlternateContent xmlns:mc="http://schemas.openxmlformats.org/markup-compatibility/2006">
    <mc:Choice xmlns:p14="http://schemas.microsoft.com/office/powerpoint/2010/main" xmlns="" Requires="p14">
      <p:transition p14:dur="250">
        <p:pull/>
      </p:transition>
    </mc:Choice>
    <mc:Fallback>
      <p:transition>
        <p:pull/>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文本框 14"/>
          <p:cNvSpPr txBox="1"/>
          <p:nvPr/>
        </p:nvSpPr>
        <p:spPr>
          <a:xfrm>
            <a:off x="2940685" y="3168015"/>
            <a:ext cx="6310630" cy="521970"/>
          </a:xfrm>
          <a:prstGeom prst="rect">
            <a:avLst/>
          </a:prstGeom>
          <a:noFill/>
        </p:spPr>
        <p:txBody>
          <a:bodyPr wrap="none" rtlCol="0" anchor="t">
            <a:spAutoFit/>
          </a:bodyPr>
          <a:lstStyle/>
          <a:p>
            <a:r>
              <a:rPr lang="zh-CN" altLang="en-US" sz="2800" b="1" dirty="0">
                <a:solidFill>
                  <a:srgbClr val="006C54"/>
                </a:solidFill>
                <a:latin typeface="+mn-ea"/>
                <a:sym typeface="+mn-ea"/>
              </a:rPr>
              <a:t>统计</a:t>
            </a:r>
            <a:r>
              <a:rPr lang="en-US" altLang="zh-CN" sz="2800" b="1" dirty="0">
                <a:solidFill>
                  <a:srgbClr val="006C54"/>
                </a:solidFill>
                <a:latin typeface="+mn-ea"/>
                <a:sym typeface="+mn-ea"/>
              </a:rPr>
              <a:t>8</a:t>
            </a:r>
            <a:r>
              <a:rPr lang="zh-CN" altLang="en-US" sz="2800" b="1" dirty="0">
                <a:solidFill>
                  <a:srgbClr val="006C54"/>
                </a:solidFill>
                <a:latin typeface="+mn-ea"/>
                <a:sym typeface="+mn-ea"/>
              </a:rPr>
              <a:t>表（</a:t>
            </a:r>
            <a:r>
              <a:rPr lang="en-US" altLang="zh-CN" sz="2800" b="1" dirty="0">
                <a:solidFill>
                  <a:srgbClr val="006C54"/>
                </a:solidFill>
                <a:latin typeface="+mn-ea"/>
                <a:sym typeface="+mn-ea"/>
              </a:rPr>
              <a:t>1</a:t>
            </a:r>
            <a:r>
              <a:rPr lang="zh-CN" altLang="en-US" sz="2800" b="1" dirty="0">
                <a:solidFill>
                  <a:srgbClr val="006C54"/>
                </a:solidFill>
                <a:latin typeface="+mn-ea"/>
                <a:sym typeface="+mn-ea"/>
              </a:rPr>
              <a:t>）：指标解释（横向表头）</a:t>
            </a:r>
          </a:p>
        </p:txBody>
      </p:sp>
      <p:sp>
        <p:nvSpPr>
          <p:cNvPr id="2" name="灯片编号占位符 1"/>
          <p:cNvSpPr>
            <a:spLocks noGrp="1"/>
          </p:cNvSpPr>
          <p:nvPr>
            <p:ph type="sldNum" sz="quarter" idx="4"/>
          </p:nvPr>
        </p:nvSpPr>
        <p:spPr>
          <a:xfrm>
            <a:off x="10769918" y="6521780"/>
            <a:ext cx="939240" cy="144787"/>
          </a:xfrm>
        </p:spPr>
        <p:txBody>
          <a:bodyPr/>
          <a:lstStyle/>
          <a:p>
            <a:r>
              <a:rPr lang="zh-CN" altLang="en-US"/>
              <a:t>第 </a:t>
            </a:r>
            <a:fld id="{75168D04-7926-484C-B90B-2D13ABC6EC67}" type="slidenum">
              <a:rPr lang="zh-CN" altLang="en-US" smtClean="0"/>
              <a:pPr/>
              <a:t>46</a:t>
            </a:fld>
            <a:r>
              <a:rPr lang="zh-CN" altLang="en-US"/>
              <a:t> 页</a:t>
            </a:r>
            <a:endParaRPr lang="zh-CN" altLang="en-US" dirty="0"/>
          </a:p>
        </p:txBody>
      </p:sp>
      <p:sp>
        <p:nvSpPr>
          <p:cNvPr id="4" name="文本占位符 3"/>
          <p:cNvSpPr>
            <a:spLocks noGrp="1"/>
          </p:cNvSpPr>
          <p:nvPr>
            <p:ph type="body" sz="quarter" idx="10"/>
          </p:nvPr>
        </p:nvSpPr>
        <p:spPr>
          <a:xfrm>
            <a:off x="1621790" y="655955"/>
            <a:ext cx="6443345" cy="332105"/>
          </a:xfrm>
        </p:spPr>
        <p:txBody>
          <a:bodyPr wrap="square"/>
          <a:lstStyle/>
          <a:p>
            <a:r>
              <a:rPr lang="en-US" altLang="zh-CN" sz="2400" dirty="0">
                <a:latin typeface="+mn-ea"/>
              </a:rPr>
              <a:t> </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8890" y="-64770"/>
            <a:ext cx="12209145" cy="6987540"/>
            <a:chOff x="-14" y="-32"/>
            <a:chExt cx="19227" cy="11004"/>
          </a:xfrm>
        </p:grpSpPr>
        <p:sp>
          <p:nvSpPr>
            <p:cNvPr id="6" name="矩形 5"/>
            <p:cNvSpPr/>
            <p:nvPr/>
          </p:nvSpPr>
          <p:spPr>
            <a:xfrm>
              <a:off x="-14" y="-32"/>
              <a:ext cx="19227" cy="110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103" y="5810"/>
              <a:ext cx="15493" cy="2178"/>
            </a:xfrm>
            <a:prstGeom prst="rect">
              <a:avLst/>
            </a:prstGeom>
            <a:noFill/>
          </p:spPr>
          <p:txBody>
            <a:bodyPr wrap="square" rtlCol="0">
              <a:spAutoFit/>
            </a:bodyPr>
            <a:lstStyle/>
            <a:p>
              <a:pPr>
                <a:lnSpc>
                  <a:spcPct val="200000"/>
                </a:lnSpc>
              </a:pPr>
              <a:r>
                <a:rPr lang="zh-CN" sz="1400" b="1" dirty="0">
                  <a:solidFill>
                    <a:schemeClr val="bg1"/>
                  </a:solidFill>
                  <a:latin typeface="微软雅黑" panose="020B0503020204020204" pitchFamily="34" charset="-122"/>
                  <a:ea typeface="微软雅黑" panose="020B0503020204020204" pitchFamily="34" charset="-122"/>
                  <a:sym typeface="+mn-ea"/>
                </a:rPr>
                <a:t>统计范围：</a:t>
              </a:r>
              <a:r>
                <a:rPr sz="1400" dirty="0">
                  <a:solidFill>
                    <a:schemeClr val="bg1"/>
                  </a:solidFill>
                  <a:latin typeface="微软雅黑" panose="020B0503020204020204" pitchFamily="34" charset="-122"/>
                  <a:ea typeface="微软雅黑" panose="020B0503020204020204" pitchFamily="34" charset="-122"/>
                  <a:sym typeface="+mn-ea"/>
                </a:rPr>
                <a:t>本年度人文、社科研究成果情况，包括列入学校社科计划课题的研究成果情况，不包括</a:t>
              </a:r>
              <a:r>
                <a:rPr lang="en-US" sz="1400" dirty="0">
                  <a:solidFill>
                    <a:schemeClr val="bg1"/>
                  </a:solidFill>
                  <a:latin typeface="微软雅黑" panose="020B0503020204020204" pitchFamily="34" charset="-122"/>
                  <a:ea typeface="微软雅黑" panose="020B0503020204020204" pitchFamily="34" charset="-122"/>
                  <a:sym typeface="+mn-ea"/>
                </a:rPr>
                <a:t>	</a:t>
              </a:r>
              <a:r>
                <a:rPr sz="1400" dirty="0">
                  <a:solidFill>
                    <a:schemeClr val="bg1"/>
                  </a:solidFill>
                  <a:latin typeface="微软雅黑" panose="020B0503020204020204" pitchFamily="34" charset="-122"/>
                  <a:ea typeface="微软雅黑" panose="020B0503020204020204" pitchFamily="34" charset="-122"/>
                  <a:sym typeface="+mn-ea"/>
                </a:rPr>
                <a:t>无依托项目研究成果。所有研究成果均由第一署名者单位（以成果的版权页为准）填报。</a:t>
              </a:r>
              <a:endParaRPr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sz="1400" b="1" dirty="0">
                  <a:solidFill>
                    <a:schemeClr val="bg1"/>
                  </a:solidFill>
                  <a:latin typeface="微软雅黑" panose="020B0503020204020204" pitchFamily="34" charset="-122"/>
                  <a:ea typeface="微软雅黑" panose="020B0503020204020204" pitchFamily="34" charset="-122"/>
                  <a:sym typeface="+mn-ea"/>
                </a:rPr>
                <a:t>成果形式的指标解释参见统</a:t>
              </a:r>
              <a:r>
                <a:rPr lang="zh-CN" sz="1400" b="1" dirty="0" smtClean="0">
                  <a:solidFill>
                    <a:schemeClr val="bg1"/>
                  </a:solidFill>
                  <a:latin typeface="微软雅黑" panose="020B0503020204020204" pitchFamily="34" charset="-122"/>
                  <a:ea typeface="微软雅黑" panose="020B0503020204020204" pitchFamily="34" charset="-122"/>
                  <a:sym typeface="+mn-ea"/>
                </a:rPr>
                <a:t>计</a:t>
              </a:r>
              <a:r>
                <a:rPr lang="en-US" altLang="zh-CN" sz="1400" b="1" dirty="0" smtClean="0">
                  <a:solidFill>
                    <a:schemeClr val="bg1"/>
                  </a:solidFill>
                  <a:latin typeface="微软雅黑" panose="020B0503020204020204" pitchFamily="34" charset="-122"/>
                  <a:ea typeface="微软雅黑" panose="020B0503020204020204" pitchFamily="34" charset="-122"/>
                  <a:sym typeface="+mn-ea"/>
                </a:rPr>
                <a:t>6-1</a:t>
              </a:r>
              <a:r>
                <a:rPr lang="zh-CN" sz="1400" b="1" dirty="0" smtClean="0">
                  <a:solidFill>
                    <a:schemeClr val="bg1"/>
                  </a:solidFill>
                  <a:latin typeface="微软雅黑" panose="020B0503020204020204" pitchFamily="34" charset="-122"/>
                  <a:ea typeface="微软雅黑" panose="020B0503020204020204" pitchFamily="34" charset="-122"/>
                  <a:sym typeface="+mn-ea"/>
                </a:rPr>
                <a:t>表</a:t>
              </a:r>
              <a:r>
                <a:rPr sz="1400" b="1" dirty="0">
                  <a:solidFill>
                    <a:schemeClr val="bg1"/>
                  </a:solidFill>
                  <a:latin typeface="微软雅黑" panose="020B0503020204020204" pitchFamily="34" charset="-122"/>
                  <a:ea typeface="微软雅黑" panose="020B0503020204020204" pitchFamily="34" charset="-122"/>
                  <a:sym typeface="+mn-ea"/>
                </a:rPr>
                <a:t>。</a:t>
              </a:r>
              <a:endParaRPr lang="zh-CN" altLang="en-US" sz="1400" b="1" dirty="0">
                <a:solidFill>
                  <a:schemeClr val="bg1"/>
                </a:solidFill>
                <a:latin typeface="微软雅黑" panose="020B0503020204020204" pitchFamily="34" charset="-122"/>
                <a:ea typeface="微软雅黑" panose="020B0503020204020204" pitchFamily="34" charset="-122"/>
                <a:sym typeface="+mn-ea"/>
              </a:endParaRPr>
            </a:p>
          </p:txBody>
        </p:sp>
        <p:sp>
          <p:nvSpPr>
            <p:cNvPr id="11" name="文本框 10"/>
            <p:cNvSpPr txBox="1"/>
            <p:nvPr/>
          </p:nvSpPr>
          <p:spPr>
            <a:xfrm>
              <a:off x="2147" y="5028"/>
              <a:ext cx="6135" cy="580"/>
            </a:xfrm>
            <a:prstGeom prst="rect">
              <a:avLst/>
            </a:prstGeom>
            <a:noFill/>
          </p:spPr>
          <p:txBody>
            <a:bodyPr wrap="none" rtlCol="0">
              <a:spAutoFit/>
            </a:bodyPr>
            <a:lstStyle/>
            <a:p>
              <a:pPr algn="l" latinLnBrk="0">
                <a:lnSpc>
                  <a:spcPct val="90000"/>
                </a:lnSpc>
                <a:buClr>
                  <a:prstClr val="white"/>
                </a:buClr>
                <a:defRPr/>
              </a:pPr>
              <a:r>
                <a:rPr lang="zh-CN" altLang="en-US" sz="2000" b="1" dirty="0">
                  <a:solidFill>
                    <a:schemeClr val="bg1"/>
                  </a:solidFill>
                  <a:latin typeface="微软雅黑" panose="020B0503020204020204" pitchFamily="34" charset="-122"/>
                  <a:ea typeface="微软雅黑" panose="020B0503020204020204" pitchFamily="34" charset="-122"/>
                  <a:sym typeface="+mn-ea"/>
                </a:rPr>
                <a:t>人文、社会科学研究成果情况表2</a:t>
              </a:r>
              <a:endParaRPr lang="zh-CN" altLang="en-US" sz="2000"/>
            </a:p>
          </p:txBody>
        </p:sp>
        <p:pic>
          <p:nvPicPr>
            <p:cNvPr id="5" name="图片 4"/>
            <p:cNvPicPr>
              <a:picLocks noChangeAspect="1"/>
            </p:cNvPicPr>
            <p:nvPr/>
          </p:nvPicPr>
          <p:blipFill>
            <a:blip r:embed="rId2" cstate="print"/>
            <a:stretch>
              <a:fillRect/>
            </a:stretch>
          </p:blipFill>
          <p:spPr>
            <a:xfrm>
              <a:off x="2299" y="2061"/>
              <a:ext cx="12150" cy="2310"/>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文本框 14"/>
          <p:cNvSpPr txBox="1"/>
          <p:nvPr/>
        </p:nvSpPr>
        <p:spPr>
          <a:xfrm>
            <a:off x="2940685" y="3168015"/>
            <a:ext cx="6310630" cy="521970"/>
          </a:xfrm>
          <a:prstGeom prst="rect">
            <a:avLst/>
          </a:prstGeom>
          <a:noFill/>
        </p:spPr>
        <p:txBody>
          <a:bodyPr wrap="none" rtlCol="0" anchor="t">
            <a:spAutoFit/>
          </a:bodyPr>
          <a:lstStyle/>
          <a:p>
            <a:r>
              <a:rPr lang="zh-CN" altLang="en-US" sz="2800" b="1" dirty="0">
                <a:solidFill>
                  <a:srgbClr val="006C54"/>
                </a:solidFill>
                <a:latin typeface="+mn-ea"/>
                <a:sym typeface="+mn-ea"/>
              </a:rPr>
              <a:t>统计</a:t>
            </a:r>
            <a:r>
              <a:rPr lang="en-US" altLang="zh-CN" sz="2800" b="1" dirty="0">
                <a:solidFill>
                  <a:srgbClr val="006C54"/>
                </a:solidFill>
                <a:latin typeface="+mn-ea"/>
                <a:sym typeface="+mn-ea"/>
              </a:rPr>
              <a:t>8</a:t>
            </a:r>
            <a:r>
              <a:rPr lang="zh-CN" altLang="en-US" sz="2800" b="1" dirty="0">
                <a:solidFill>
                  <a:srgbClr val="006C54"/>
                </a:solidFill>
                <a:latin typeface="+mn-ea"/>
                <a:sym typeface="+mn-ea"/>
              </a:rPr>
              <a:t>表</a:t>
            </a:r>
            <a:r>
              <a:rPr sz="2800" b="1">
                <a:solidFill>
                  <a:srgbClr val="006C54"/>
                </a:solidFill>
                <a:latin typeface="+mn-ea"/>
                <a:sym typeface="+mn-ea"/>
              </a:rPr>
              <a:t>（</a:t>
            </a:r>
            <a:r>
              <a:rPr lang="en-US" altLang="zh-CN" sz="2800" b="1">
                <a:solidFill>
                  <a:srgbClr val="006C54"/>
                </a:solidFill>
                <a:latin typeface="+mn-ea"/>
                <a:sym typeface="+mn-ea"/>
              </a:rPr>
              <a:t>1</a:t>
            </a:r>
            <a:r>
              <a:rPr sz="2800" b="1">
                <a:solidFill>
                  <a:srgbClr val="006C54"/>
                </a:solidFill>
                <a:latin typeface="+mn-ea"/>
                <a:sym typeface="+mn-ea"/>
              </a:rPr>
              <a:t>）</a:t>
            </a:r>
            <a:r>
              <a:rPr lang="zh-CN" altLang="en-US" sz="2800" b="1" dirty="0">
                <a:solidFill>
                  <a:srgbClr val="006C54"/>
                </a:solidFill>
                <a:latin typeface="+mn-ea"/>
                <a:sym typeface="+mn-ea"/>
              </a:rPr>
              <a:t>：指标解释（纵向表头）</a:t>
            </a:r>
          </a:p>
        </p:txBody>
      </p:sp>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47</a:t>
            </a:fld>
            <a:r>
              <a:rPr lang="zh-CN" altLang="en-US"/>
              <a:t> 页</a:t>
            </a:r>
            <a:endParaRPr lang="zh-CN" altLang="en-US" dirty="0"/>
          </a:p>
        </p:txBody>
      </p:sp>
      <p:sp>
        <p:nvSpPr>
          <p:cNvPr id="4" name="文本占位符 3"/>
          <p:cNvSpPr>
            <a:spLocks noGrp="1"/>
          </p:cNvSpPr>
          <p:nvPr>
            <p:ph type="body" sz="quarter" idx="10"/>
          </p:nvPr>
        </p:nvSpPr>
        <p:spPr>
          <a:xfrm>
            <a:off x="1621790" y="655955"/>
            <a:ext cx="6777990" cy="332105"/>
          </a:xfrm>
        </p:spPr>
        <p:txBody>
          <a:bodyPr wrap="square"/>
          <a:lstStyle/>
          <a:p>
            <a:r>
              <a:rPr lang="en-US" altLang="zh-CN" sz="2400" dirty="0">
                <a:latin typeface="+mn-ea"/>
              </a:rPr>
              <a:t> </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8890" y="-64770"/>
            <a:ext cx="12208510" cy="6987540"/>
            <a:chOff x="-14" y="-43"/>
            <a:chExt cx="19226" cy="11004"/>
          </a:xfrm>
        </p:grpSpPr>
        <p:sp>
          <p:nvSpPr>
            <p:cNvPr id="6" name="矩形 5"/>
            <p:cNvSpPr/>
            <p:nvPr/>
          </p:nvSpPr>
          <p:spPr>
            <a:xfrm>
              <a:off x="-14" y="-43"/>
              <a:ext cx="19227" cy="110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418" y="3065"/>
              <a:ext cx="11293" cy="652"/>
            </a:xfrm>
            <a:prstGeom prst="rect">
              <a:avLst/>
            </a:prstGeom>
            <a:noFill/>
          </p:spPr>
          <p:txBody>
            <a:bodyPr wrap="square" rtlCol="0">
              <a:spAutoFit/>
            </a:bodyPr>
            <a:lstStyle/>
            <a:p>
              <a:pPr>
                <a:lnSpc>
                  <a:spcPct val="150000"/>
                </a:lnSpc>
              </a:pPr>
              <a:r>
                <a:rPr lang="zh-CN" altLang="en-US" sz="1400" b="1" dirty="0">
                  <a:solidFill>
                    <a:schemeClr val="bg1"/>
                  </a:solidFill>
                  <a:latin typeface="+mj-ea"/>
                  <a:ea typeface="+mj-ea"/>
                  <a:sym typeface="+mn-ea"/>
                </a:rPr>
                <a:t>课题来源指标解释参见统计6表</a:t>
              </a:r>
              <a:r>
                <a:rPr sz="1400" dirty="0">
                  <a:solidFill>
                    <a:schemeClr val="bg1"/>
                  </a:solidFill>
                  <a:latin typeface="+mj-ea"/>
                  <a:ea typeface="+mj-ea"/>
                  <a:sym typeface="+mn-ea"/>
                </a:rPr>
                <a:t>。</a:t>
              </a:r>
              <a:endParaRPr lang="zh-CN" altLang="en-US" sz="1400" b="1" dirty="0">
                <a:solidFill>
                  <a:schemeClr val="bg1"/>
                </a:solidFill>
                <a:latin typeface="+mj-ea"/>
                <a:ea typeface="+mj-ea"/>
                <a:sym typeface="+mn-ea"/>
              </a:endParaRPr>
            </a:p>
          </p:txBody>
        </p:sp>
        <p:sp>
          <p:nvSpPr>
            <p:cNvPr id="11" name="文本框 10"/>
            <p:cNvSpPr txBox="1"/>
            <p:nvPr/>
          </p:nvSpPr>
          <p:spPr>
            <a:xfrm>
              <a:off x="6462" y="2283"/>
              <a:ext cx="6135" cy="580"/>
            </a:xfrm>
            <a:prstGeom prst="rect">
              <a:avLst/>
            </a:prstGeom>
            <a:noFill/>
          </p:spPr>
          <p:txBody>
            <a:bodyPr wrap="none" rtlCol="0">
              <a:spAutoFit/>
            </a:bodyPr>
            <a:lstStyle/>
            <a:p>
              <a:pPr algn="l" latinLnBrk="0">
                <a:lnSpc>
                  <a:spcPct val="90000"/>
                </a:lnSpc>
                <a:buClr>
                  <a:prstClr val="white"/>
                </a:buClr>
                <a:defRPr/>
              </a:pPr>
              <a:r>
                <a:rPr lang="zh-CN" altLang="en-US" sz="2000" b="1" dirty="0">
                  <a:solidFill>
                    <a:schemeClr val="bg1"/>
                  </a:solidFill>
                  <a:latin typeface="微软雅黑" panose="020B0503020204020204" pitchFamily="34" charset="-122"/>
                  <a:ea typeface="微软雅黑" panose="020B0503020204020204" pitchFamily="34" charset="-122"/>
                  <a:sym typeface="+mn-ea"/>
                </a:rPr>
                <a:t>人文、社会科学研究成果情况表2</a:t>
              </a:r>
              <a:endParaRPr lang="zh-CN" altLang="en-US" sz="2000"/>
            </a:p>
          </p:txBody>
        </p:sp>
        <p:pic>
          <p:nvPicPr>
            <p:cNvPr id="5" name="图片 4"/>
            <p:cNvPicPr>
              <a:picLocks noChangeAspect="1"/>
            </p:cNvPicPr>
            <p:nvPr/>
          </p:nvPicPr>
          <p:blipFill>
            <a:blip r:embed="rId2" cstate="print"/>
            <a:stretch>
              <a:fillRect/>
            </a:stretch>
          </p:blipFill>
          <p:spPr>
            <a:xfrm>
              <a:off x="2299" y="2119"/>
              <a:ext cx="3735" cy="7080"/>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10383520" y="6228715"/>
            <a:ext cx="939165" cy="158115"/>
          </a:xfrm>
        </p:spPr>
        <p:txBody>
          <a:bodyPr/>
          <a:lstStyle/>
          <a:p>
            <a:r>
              <a:rPr lang="zh-CN" altLang="en-US"/>
              <a:t>第 </a:t>
            </a:r>
            <a:fld id="{75168D04-7926-484C-B90B-2D13ABC6EC67}" type="slidenum">
              <a:rPr lang="zh-CN" altLang="en-US" smtClean="0"/>
              <a:pPr/>
              <a:t>48</a:t>
            </a:fld>
            <a:r>
              <a:rPr lang="zh-CN" altLang="en-US"/>
              <a:t> 页</a:t>
            </a:r>
            <a:endParaRPr lang="zh-CN" altLang="en-US" dirty="0"/>
          </a:p>
        </p:txBody>
      </p:sp>
      <p:sp>
        <p:nvSpPr>
          <p:cNvPr id="4" name="文本占位符 3"/>
          <p:cNvSpPr>
            <a:spLocks noGrp="1"/>
          </p:cNvSpPr>
          <p:nvPr>
            <p:ph type="body" sz="quarter" idx="10"/>
          </p:nvPr>
        </p:nvSpPr>
        <p:spPr>
          <a:xfrm>
            <a:off x="1621790" y="601345"/>
            <a:ext cx="4802505" cy="386715"/>
          </a:xfrm>
        </p:spPr>
        <p:txBody>
          <a:bodyPr wrap="square"/>
          <a:lstStyle/>
          <a:p>
            <a:r>
              <a:rPr lang="zh-CN" altLang="en-US" sz="2800" dirty="0">
                <a:latin typeface="+mn-ea"/>
              </a:rPr>
              <a:t>统</a:t>
            </a:r>
            <a:r>
              <a:rPr lang="zh-CN" altLang="en-US" sz="2800" dirty="0" smtClean="0">
                <a:latin typeface="+mn-ea"/>
              </a:rPr>
              <a:t>计</a:t>
            </a:r>
            <a:r>
              <a:rPr lang="en-US" altLang="zh-CN" sz="2800" dirty="0" smtClean="0">
                <a:latin typeface="+mn-ea"/>
              </a:rPr>
              <a:t>6-2</a:t>
            </a:r>
            <a:r>
              <a:rPr lang="zh-CN" altLang="en-US" sz="2800" dirty="0" smtClean="0">
                <a:latin typeface="+mn-ea"/>
              </a:rPr>
              <a:t>表</a:t>
            </a:r>
            <a:r>
              <a:rPr sz="2800" dirty="0">
                <a:latin typeface="+mn-ea"/>
                <a:sym typeface="+mn-ea"/>
              </a:rPr>
              <a:t>（二）</a:t>
            </a:r>
            <a:r>
              <a:rPr lang="zh-CN" altLang="en-US" sz="2800" dirty="0">
                <a:latin typeface="+mn-ea"/>
              </a:rPr>
              <a:t>：数据来源</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91845" y="2245995"/>
            <a:ext cx="2239645" cy="2215515"/>
          </a:xfrm>
          <a:prstGeom prst="rect">
            <a:avLst/>
          </a:prstGeom>
        </p:spPr>
        <p:txBody>
          <a:bodyPr wrap="square" lIns="0" tIns="0" rIns="0" bIns="0">
            <a:spAutoFit/>
          </a:bodyPr>
          <a:lstStyle/>
          <a:p>
            <a:pPr>
              <a:lnSpc>
                <a:spcPct val="150000"/>
              </a:lnSpc>
            </a:pPr>
            <a:r>
              <a:rPr lang="en-US" altLang="zh-CN" sz="1600" b="1" dirty="0">
                <a:solidFill>
                  <a:schemeClr val="accent1"/>
                </a:solidFill>
                <a:latin typeface="+mn-ea"/>
                <a:sym typeface="+mn-ea"/>
              </a:rPr>
              <a:t>1</a:t>
            </a:r>
            <a:r>
              <a:rPr lang="zh-CN" altLang="en-US" sz="1600" b="1" dirty="0">
                <a:solidFill>
                  <a:schemeClr val="accent1"/>
                </a:solidFill>
                <a:latin typeface="+mn-ea"/>
                <a:sym typeface="+mn-ea"/>
              </a:rPr>
              <a:t>、人文社科统</a:t>
            </a:r>
            <a:r>
              <a:rPr lang="zh-CN" altLang="en-US" sz="1600" b="1" dirty="0" smtClean="0">
                <a:solidFill>
                  <a:schemeClr val="accent1"/>
                </a:solidFill>
                <a:latin typeface="+mn-ea"/>
                <a:sym typeface="+mn-ea"/>
              </a:rPr>
              <a:t>计</a:t>
            </a:r>
            <a:r>
              <a:rPr lang="en-US" altLang="zh-CN" sz="1600" b="1" dirty="0" smtClean="0">
                <a:solidFill>
                  <a:schemeClr val="accent1"/>
                </a:solidFill>
                <a:latin typeface="+mn-ea"/>
                <a:sym typeface="+mn-ea"/>
              </a:rPr>
              <a:t>6-2</a:t>
            </a:r>
            <a:r>
              <a:rPr lang="zh-CN" altLang="en-US" sz="1600" b="1" dirty="0" smtClean="0">
                <a:solidFill>
                  <a:schemeClr val="accent1"/>
                </a:solidFill>
                <a:latin typeface="+mn-ea"/>
                <a:sym typeface="+mn-ea"/>
              </a:rPr>
              <a:t>表</a:t>
            </a:r>
            <a:r>
              <a:rPr lang="zh-CN" altLang="en-US" sz="1600" b="1" dirty="0">
                <a:solidFill>
                  <a:schemeClr val="accent1"/>
                </a:solidFill>
                <a:latin typeface="+mn-ea"/>
                <a:sym typeface="+mn-ea"/>
              </a:rPr>
              <a:t>数据来源于统计系统的成果管理模块，不包括成果来源是无依托项目成果的成果，各统计口径对应字段见右图；</a:t>
            </a:r>
          </a:p>
        </p:txBody>
      </p:sp>
      <p:pic>
        <p:nvPicPr>
          <p:cNvPr id="8" name="图片 7"/>
          <p:cNvPicPr>
            <a:picLocks noChangeAspect="1"/>
          </p:cNvPicPr>
          <p:nvPr/>
        </p:nvPicPr>
        <p:blipFill>
          <a:blip r:embed="rId2" cstate="print"/>
          <a:stretch>
            <a:fillRect/>
          </a:stretch>
        </p:blipFill>
        <p:spPr>
          <a:xfrm>
            <a:off x="3281680" y="1749425"/>
            <a:ext cx="9217660" cy="39528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49</a:t>
            </a:fld>
            <a:r>
              <a:rPr lang="zh-CN" altLang="en-US"/>
              <a:t> 页</a:t>
            </a:r>
            <a:endParaRPr lang="zh-CN" altLang="en-US" dirty="0"/>
          </a:p>
        </p:txBody>
      </p:sp>
      <p:sp>
        <p:nvSpPr>
          <p:cNvPr id="4" name="文本占位符 3"/>
          <p:cNvSpPr>
            <a:spLocks noGrp="1"/>
          </p:cNvSpPr>
          <p:nvPr>
            <p:ph type="body" sz="quarter" idx="10"/>
          </p:nvPr>
        </p:nvSpPr>
        <p:spPr>
          <a:xfrm>
            <a:off x="1621790" y="601345"/>
            <a:ext cx="6373495" cy="386715"/>
          </a:xfrm>
        </p:spPr>
        <p:txBody>
          <a:bodyPr wrap="square"/>
          <a:lstStyle/>
          <a:p>
            <a:r>
              <a:rPr lang="zh-CN" altLang="en-US" sz="2800" dirty="0">
                <a:latin typeface="+mn-ea"/>
              </a:rPr>
              <a:t>统</a:t>
            </a:r>
            <a:r>
              <a:rPr lang="zh-CN" altLang="en-US" sz="2800" dirty="0" smtClean="0">
                <a:latin typeface="+mn-ea"/>
              </a:rPr>
              <a:t>计</a:t>
            </a:r>
            <a:r>
              <a:rPr lang="en-US" altLang="zh-CN" sz="2800" dirty="0" smtClean="0">
                <a:latin typeface="+mn-ea"/>
              </a:rPr>
              <a:t>6-2</a:t>
            </a:r>
            <a:r>
              <a:rPr lang="zh-CN" altLang="en-US" sz="2800" dirty="0" smtClean="0">
                <a:latin typeface="+mn-ea"/>
              </a:rPr>
              <a:t>表</a:t>
            </a:r>
            <a:r>
              <a:rPr sz="2800" dirty="0">
                <a:latin typeface="+mn-ea"/>
                <a:sym typeface="+mn-ea"/>
              </a:rPr>
              <a:t>（三）</a:t>
            </a:r>
            <a:r>
              <a:rPr lang="zh-CN" altLang="en-US" sz="2800" dirty="0">
                <a:latin typeface="+mn-ea"/>
              </a:rPr>
              <a:t>：</a:t>
            </a:r>
            <a:r>
              <a:rPr sz="2800" dirty="0" err="1">
                <a:latin typeface="微软雅黑" panose="020B0503020204020204" pitchFamily="34" charset="-122"/>
                <a:ea typeface="微软雅黑" panose="020B0503020204020204" pitchFamily="34" charset="-122"/>
                <a:sym typeface="+mn-ea"/>
              </a:rPr>
              <a:t>审核要点及</a:t>
            </a:r>
            <a:r>
              <a:rPr lang="zh-CN" altLang="en-US" sz="2800" dirty="0">
                <a:latin typeface="+mn-ea"/>
              </a:rPr>
              <a:t>常见问题</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635" y="2474595"/>
            <a:ext cx="12191365" cy="3575685"/>
            <a:chOff x="1" y="3097"/>
            <a:chExt cx="19199" cy="5631"/>
          </a:xfrm>
        </p:grpSpPr>
        <p:sp>
          <p:nvSpPr>
            <p:cNvPr id="6" name="矩形 5"/>
            <p:cNvSpPr/>
            <p:nvPr/>
          </p:nvSpPr>
          <p:spPr>
            <a:xfrm>
              <a:off x="1" y="3097"/>
              <a:ext cx="19199" cy="56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013" y="4484"/>
              <a:ext cx="15493" cy="2858"/>
            </a:xfrm>
            <a:prstGeom prst="rect">
              <a:avLst/>
            </a:prstGeom>
            <a:noFill/>
          </p:spPr>
          <p:txBody>
            <a:bodyPr wrap="square" rtlCol="0">
              <a:spAutoFit/>
            </a:bodyPr>
            <a:lstStyle/>
            <a:p>
              <a:pPr>
                <a:lnSpc>
                  <a:spcPct val="200000"/>
                </a:lnSpc>
              </a:pPr>
              <a:r>
                <a:rPr sz="1400" dirty="0">
                  <a:solidFill>
                    <a:schemeClr val="bg1"/>
                  </a:solidFill>
                  <a:latin typeface="+mn-ea"/>
                  <a:sym typeface="+mn-ea"/>
                </a:rPr>
                <a:t>1</a:t>
              </a:r>
              <a:r>
                <a:rPr lang="zh-CN" sz="1400" dirty="0">
                  <a:solidFill>
                    <a:schemeClr val="bg1"/>
                  </a:solidFill>
                  <a:latin typeface="+mn-ea"/>
                  <a:sym typeface="+mn-ea"/>
                </a:rPr>
                <a:t>、</a:t>
              </a:r>
              <a:r>
                <a:rPr sz="1400" dirty="0">
                  <a:solidFill>
                    <a:schemeClr val="bg1"/>
                  </a:solidFill>
                  <a:latin typeface="+mn-ea"/>
                  <a:sym typeface="+mn-ea"/>
                </a:rPr>
                <a:t>本表各栏目数据均应小于（极端情况下可等于）6-1表各相应栏目的数据。</a:t>
              </a:r>
              <a:endParaRPr sz="1400" dirty="0">
                <a:solidFill>
                  <a:schemeClr val="bg1"/>
                </a:solidFill>
                <a:latin typeface="+mn-ea"/>
              </a:endParaRPr>
            </a:p>
            <a:p>
              <a:pPr>
                <a:lnSpc>
                  <a:spcPct val="200000"/>
                </a:lnSpc>
              </a:pPr>
              <a:r>
                <a:rPr sz="1400" dirty="0">
                  <a:solidFill>
                    <a:schemeClr val="bg1"/>
                  </a:solidFill>
                  <a:latin typeface="+mn-ea"/>
                  <a:sym typeface="+mn-ea"/>
                </a:rPr>
                <a:t>2</a:t>
              </a:r>
              <a:r>
                <a:rPr lang="zh-CN" sz="1400" dirty="0">
                  <a:solidFill>
                    <a:schemeClr val="bg1"/>
                  </a:solidFill>
                  <a:latin typeface="+mn-ea"/>
                  <a:sym typeface="+mn-ea"/>
                </a:rPr>
                <a:t>、</a:t>
              </a:r>
              <a:r>
                <a:rPr sz="1400" dirty="0">
                  <a:solidFill>
                    <a:schemeClr val="bg1"/>
                  </a:solidFill>
                  <a:latin typeface="+mn-ea"/>
                  <a:sym typeface="+mn-ea"/>
                </a:rPr>
                <a:t>审查不同项目来源对应的发表论文数匹配是否合理。如某一项目来源（如其他项目）</a:t>
              </a:r>
              <a:r>
                <a:rPr sz="1400" dirty="0" smtClean="0">
                  <a:solidFill>
                    <a:schemeClr val="bg1"/>
                  </a:solidFill>
                  <a:latin typeface="+mn-ea"/>
                  <a:sym typeface="+mn-ea"/>
                </a:rPr>
                <a:t>对应的论文发表数较大</a:t>
              </a:r>
              <a:r>
                <a:rPr sz="1400" dirty="0">
                  <a:solidFill>
                    <a:schemeClr val="bg1"/>
                  </a:solidFill>
                  <a:latin typeface="+mn-ea"/>
                  <a:sym typeface="+mn-ea"/>
                </a:rPr>
                <a:t>，应审核年表5-2表中对应的项目数</a:t>
              </a:r>
              <a:r>
                <a:rPr sz="1400" dirty="0" smtClean="0">
                  <a:solidFill>
                    <a:schemeClr val="bg1"/>
                  </a:solidFill>
                  <a:latin typeface="+mn-ea"/>
                  <a:sym typeface="+mn-ea"/>
                </a:rPr>
                <a:t>。</a:t>
              </a:r>
              <a:r>
                <a:rPr lang="zh-CN" altLang="en-US" sz="1400" dirty="0" smtClean="0">
                  <a:solidFill>
                    <a:schemeClr val="bg1"/>
                  </a:solidFill>
                  <a:latin typeface="+mn-ea"/>
                  <a:sym typeface="+mn-ea"/>
                </a:rPr>
                <a:t>如企事业单位委托项目的成果专著居多，那也是不合理的，应该是研究咨询报告较多。</a:t>
              </a:r>
              <a:endParaRPr sz="1400" dirty="0">
                <a:solidFill>
                  <a:schemeClr val="bg1"/>
                </a:solidFill>
                <a:latin typeface="+mn-ea"/>
              </a:endParaRPr>
            </a:p>
            <a:p>
              <a:pPr>
                <a:lnSpc>
                  <a:spcPct val="200000"/>
                </a:lnSpc>
              </a:pPr>
              <a:r>
                <a:rPr sz="1400" dirty="0">
                  <a:solidFill>
                    <a:schemeClr val="bg1"/>
                  </a:solidFill>
                  <a:latin typeface="+mn-ea"/>
                  <a:sym typeface="+mn-ea"/>
                </a:rPr>
                <a:t>3</a:t>
              </a:r>
              <a:r>
                <a:rPr lang="zh-CN" sz="1400" dirty="0">
                  <a:solidFill>
                    <a:schemeClr val="bg1"/>
                  </a:solidFill>
                  <a:latin typeface="+mn-ea"/>
                  <a:sym typeface="+mn-ea"/>
                </a:rPr>
                <a:t>、</a:t>
              </a:r>
              <a:r>
                <a:rPr sz="1400" dirty="0">
                  <a:solidFill>
                    <a:schemeClr val="bg1"/>
                  </a:solidFill>
                  <a:latin typeface="+mn-ea"/>
                  <a:sym typeface="+mn-ea"/>
                </a:rPr>
                <a:t>来源为“其他项目”的成果，总数不应占比较大。</a:t>
              </a:r>
              <a:endParaRPr lang="zh-CN" altLang="en-US" sz="1400" b="1" dirty="0">
                <a:solidFill>
                  <a:schemeClr val="bg1"/>
                </a:solidFill>
                <a:latin typeface="+mn-ea"/>
                <a:ea typeface="微软雅黑" panose="020B0503020204020204" pitchFamily="34" charset="-122"/>
                <a:sym typeface="+mn-ea"/>
              </a:endParaRPr>
            </a:p>
          </p:txBody>
        </p:sp>
        <p:pic>
          <p:nvPicPr>
            <p:cNvPr id="9" name="图片 8" descr="问题"/>
            <p:cNvPicPr>
              <a:picLocks noChangeAspect="1"/>
            </p:cNvPicPr>
            <p:nvPr/>
          </p:nvPicPr>
          <p:blipFill>
            <a:blip r:embed="rId2" cstate="print"/>
            <a:stretch>
              <a:fillRect/>
            </a:stretch>
          </p:blipFill>
          <p:spPr>
            <a:xfrm>
              <a:off x="1438" y="4886"/>
              <a:ext cx="1116" cy="1272"/>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文本占位符 3"/>
          <p:cNvSpPr>
            <a:spLocks noGrp="1"/>
          </p:cNvSpPr>
          <p:nvPr/>
        </p:nvSpPr>
        <p:spPr>
          <a:xfrm>
            <a:off x="3154045" y="3235960"/>
            <a:ext cx="5883910" cy="386715"/>
          </a:xfrm>
          <a:prstGeom prst="rect">
            <a:avLst/>
          </a:prstGeom>
          <a:noFill/>
        </p:spPr>
        <p:txBody>
          <a:bodyPr vert="horz" wrap="square" lIns="0" tIns="0" rIns="0" bIns="0" rtlCol="0" anchor="b" anchorCtr="0">
            <a:spAutoFit/>
          </a:bodyPr>
          <a:lstStyle>
            <a:lvl1pPr marL="0" indent="0" algn="l" defTabSz="914400" rtl="0" eaLnBrk="1" latinLnBrk="0" hangingPunct="1">
              <a:lnSpc>
                <a:spcPct val="90000"/>
              </a:lnSpc>
              <a:spcBef>
                <a:spcPts val="1000"/>
              </a:spcBef>
              <a:buFontTx/>
              <a:buNone/>
              <a:defRPr lang="zh-CN" altLang="en-US" sz="1800" b="1" kern="1200" baseline="0" dirty="0" smtClean="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1200" kern="1200" dirty="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100" kern="1200" dirty="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lang="zh-CN" altLang="en-US" sz="1000" kern="1200" dirty="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000" kern="1200" dirty="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dirty="0">
                <a:latin typeface="+mn-ea"/>
              </a:rPr>
              <a:t>统计1表（</a:t>
            </a:r>
            <a:r>
              <a:rPr lang="en-US" altLang="zh-CN" sz="2800" dirty="0">
                <a:latin typeface="+mn-ea"/>
              </a:rPr>
              <a:t>1</a:t>
            </a:r>
            <a:r>
              <a:rPr lang="zh-CN" altLang="en-US" sz="2800" dirty="0">
                <a:latin typeface="+mn-ea"/>
              </a:rPr>
              <a:t>）：指标解释（横向表头）</a:t>
            </a:r>
          </a:p>
        </p:txBody>
      </p:sp>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5</a:t>
            </a:fld>
            <a:r>
              <a:rPr lang="zh-CN" altLang="en-US"/>
              <a:t> 页</a:t>
            </a:r>
            <a:endParaRPr lang="zh-CN" altLang="en-US" dirty="0"/>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0" y="-29845"/>
            <a:ext cx="12191365" cy="6887845"/>
            <a:chOff x="-194" y="10194"/>
            <a:chExt cx="19199" cy="10847"/>
          </a:xfrm>
        </p:grpSpPr>
        <p:sp>
          <p:nvSpPr>
            <p:cNvPr id="19" name="矩形 18"/>
            <p:cNvSpPr/>
            <p:nvPr/>
          </p:nvSpPr>
          <p:spPr>
            <a:xfrm>
              <a:off x="-194" y="10194"/>
              <a:ext cx="19199" cy="108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266" y="14459"/>
              <a:ext cx="16599" cy="1418"/>
            </a:xfrm>
            <a:prstGeom prst="rect">
              <a:avLst/>
            </a:prstGeom>
            <a:noFill/>
          </p:spPr>
          <p:txBody>
            <a:bodyPr wrap="square" rtlCol="0">
              <a:spAutoFit/>
            </a:bodyPr>
            <a:lstStyle/>
            <a:p>
              <a:pPr algn="l" eaLnBrk="0" fontAlgn="auto" hangingPunct="0">
                <a:lnSpc>
                  <a:spcPts val="2080"/>
                </a:lnSpc>
                <a:buFont typeface="Wingdings" panose="05000000000000000000" pitchFamily="2" charset="2"/>
                <a:buNone/>
              </a:pPr>
              <a:r>
                <a:rPr lang="zh-CN" altLang="en-US" sz="1400" b="1" dirty="0">
                  <a:solidFill>
                    <a:schemeClr val="bg1"/>
                  </a:solidFill>
                  <a:latin typeface="微软雅黑" panose="020B0503020204020204" pitchFamily="34" charset="-122"/>
                  <a:ea typeface="微软雅黑" panose="020B0503020204020204" pitchFamily="34" charset="-122"/>
                  <a:sym typeface="+mn-ea"/>
                </a:rPr>
                <a:t>统计范围：</a:t>
              </a:r>
              <a:r>
                <a:rPr lang="zh-CN" altLang="en-US" sz="1400" dirty="0">
                  <a:solidFill>
                    <a:schemeClr val="bg1"/>
                  </a:solidFill>
                  <a:latin typeface="微软雅黑" panose="020B0503020204020204" pitchFamily="34" charset="-122"/>
                  <a:ea typeface="微软雅黑" panose="020B0503020204020204" pitchFamily="34" charset="-122"/>
                  <a:sym typeface="+mn-ea"/>
                </a:rPr>
                <a:t>本年内、从事人文社会科学教学、研究与咨询工作及直接为其服务</a:t>
              </a:r>
              <a:r>
                <a:rPr lang="zh-CN" altLang="en-US" sz="1400" dirty="0" smtClean="0">
                  <a:solidFill>
                    <a:schemeClr val="bg1"/>
                  </a:solidFill>
                  <a:latin typeface="微软雅黑" panose="020B0503020204020204" pitchFamily="34" charset="-122"/>
                  <a:ea typeface="微软雅黑" panose="020B0503020204020204" pitchFamily="34" charset="-122"/>
                  <a:sym typeface="+mn-ea"/>
                </a:rPr>
                <a:t>的教</a:t>
              </a:r>
              <a:r>
                <a:rPr lang="zh-CN" altLang="en-US" sz="1400" dirty="0">
                  <a:solidFill>
                    <a:schemeClr val="bg1"/>
                  </a:solidFill>
                  <a:latin typeface="微软雅黑" panose="020B0503020204020204" pitchFamily="34" charset="-122"/>
                  <a:ea typeface="微软雅黑" panose="020B0503020204020204" pitchFamily="34" charset="-122"/>
                  <a:sym typeface="+mn-ea"/>
                </a:rPr>
                <a:t>师及其他技术职务人</a:t>
              </a:r>
              <a:r>
                <a:rPr lang="zh-CN" altLang="en-US" sz="1400" dirty="0" smtClean="0">
                  <a:solidFill>
                    <a:schemeClr val="bg1"/>
                  </a:solidFill>
                  <a:latin typeface="微软雅黑" panose="020B0503020204020204" pitchFamily="34" charset="-122"/>
                  <a:ea typeface="微软雅黑" panose="020B0503020204020204" pitchFamily="34" charset="-122"/>
                  <a:sym typeface="+mn-ea"/>
                </a:rPr>
                <a:t>员、辅</a:t>
              </a:r>
              <a:r>
                <a:rPr lang="zh-CN" altLang="en-US" sz="1400" dirty="0">
                  <a:solidFill>
                    <a:schemeClr val="bg1"/>
                  </a:solidFill>
                  <a:latin typeface="微软雅黑" panose="020B0503020204020204" pitchFamily="34" charset="-122"/>
                  <a:ea typeface="微软雅黑" panose="020B0503020204020204" pitchFamily="34" charset="-122"/>
                  <a:sym typeface="+mn-ea"/>
                </a:rPr>
                <a:t>助人</a:t>
              </a:r>
              <a:r>
                <a:rPr lang="zh-CN" altLang="en-US" sz="1400" dirty="0" smtClean="0">
                  <a:solidFill>
                    <a:schemeClr val="bg1"/>
                  </a:solidFill>
                  <a:latin typeface="微软雅黑" panose="020B0503020204020204" pitchFamily="34" charset="-122"/>
                  <a:ea typeface="微软雅黑" panose="020B0503020204020204" pitchFamily="34" charset="-122"/>
                  <a:sym typeface="+mn-ea"/>
                </a:rPr>
                <a:t>员，统</a:t>
              </a:r>
              <a:r>
                <a:rPr lang="zh-CN" altLang="en-US" sz="1400" dirty="0">
                  <a:solidFill>
                    <a:schemeClr val="bg1"/>
                  </a:solidFill>
                  <a:latin typeface="微软雅黑" panose="020B0503020204020204" pitchFamily="34" charset="-122"/>
                  <a:ea typeface="微软雅黑" panose="020B0503020204020204" pitchFamily="34" charset="-122"/>
                  <a:sym typeface="+mn-ea"/>
                </a:rPr>
                <a:t>计年末实有人</a:t>
              </a:r>
              <a:r>
                <a:rPr lang="zh-CN" altLang="en-US" sz="1400" dirty="0" smtClean="0">
                  <a:solidFill>
                    <a:schemeClr val="bg1"/>
                  </a:solidFill>
                  <a:latin typeface="微软雅黑" panose="020B0503020204020204" pitchFamily="34" charset="-122"/>
                  <a:ea typeface="微软雅黑" panose="020B0503020204020204" pitchFamily="34" charset="-122"/>
                  <a:sym typeface="+mn-ea"/>
                </a:rPr>
                <a:t>数（校机关行政人员、离退休人员和兼职人员不在统计范围内，录入此类人员务必在是否统计一栏设为“否”；本年度从事社科活动累计工作一个月以上的外籍和高教系统以外的专家和访问学者只录入数据库，不统计）</a:t>
              </a:r>
              <a:endParaRPr lang="zh-CN" altLang="en-US" sz="1400" dirty="0">
                <a:solidFill>
                  <a:schemeClr val="bg1"/>
                </a:solidFill>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1266" y="16849"/>
              <a:ext cx="16600" cy="2688"/>
            </a:xfrm>
            <a:prstGeom prst="rect">
              <a:avLst/>
            </a:prstGeom>
            <a:noFill/>
          </p:spPr>
          <p:txBody>
            <a:bodyPr wrap="square" rtlCol="0">
              <a:spAutoFit/>
            </a:bodyPr>
            <a:lstStyle/>
            <a:p>
              <a:pPr algn="l" eaLnBrk="0" hangingPunct="0">
                <a:lnSpc>
                  <a:spcPct val="150000"/>
                </a:lnSpc>
                <a:buFont typeface="Wingdings" panose="05000000000000000000" pitchFamily="2" charset="2"/>
                <a:buNone/>
              </a:pPr>
              <a:r>
                <a:rPr lang="zh-CN" altLang="en-US" sz="1400" kern="0" dirty="0">
                  <a:solidFill>
                    <a:schemeClr val="bg1"/>
                  </a:solidFill>
                  <a:latin typeface="+mn-ea"/>
                  <a:sym typeface="+mn-ea"/>
                </a:rPr>
                <a:t>统计口径：</a:t>
              </a:r>
              <a:endParaRPr lang="zh-CN" altLang="en-US" sz="1400" kern="0" dirty="0">
                <a:solidFill>
                  <a:schemeClr val="bg1"/>
                </a:solidFill>
                <a:latin typeface="+mn-ea"/>
              </a:endParaRPr>
            </a:p>
            <a:p>
              <a:pPr algn="l" eaLnBrk="0" hangingPunct="0">
                <a:lnSpc>
                  <a:spcPct val="150000"/>
                </a:lnSpc>
                <a:buFont typeface="Wingdings" panose="05000000000000000000" pitchFamily="2" charset="2"/>
                <a:buNone/>
              </a:pPr>
              <a:r>
                <a:rPr lang="zh-CN" altLang="en-US" sz="1400" kern="0" dirty="0">
                  <a:solidFill>
                    <a:schemeClr val="bg1"/>
                  </a:solidFill>
                  <a:latin typeface="+mn-ea"/>
                  <a:sym typeface="+mn-ea"/>
                </a:rPr>
                <a:t>按职称级别统计，即教授为正高级职称、副教授级为副高级职称、讲师为</a:t>
              </a:r>
              <a:r>
                <a:rPr lang="en-US" altLang="zh-CN" sz="1400" kern="0" dirty="0">
                  <a:solidFill>
                    <a:schemeClr val="bg1"/>
                  </a:solidFill>
                  <a:latin typeface="+mn-ea"/>
                  <a:sym typeface="+mn-ea"/>
                </a:rPr>
                <a:t>	</a:t>
              </a:r>
              <a:r>
                <a:rPr lang="zh-CN" altLang="en-US" sz="1400" kern="0" dirty="0">
                  <a:solidFill>
                    <a:schemeClr val="bg1"/>
                  </a:solidFill>
                  <a:latin typeface="+mn-ea"/>
                  <a:sym typeface="+mn-ea"/>
                </a:rPr>
                <a:t>中级职称、助教为初级职称、初级为未评定任职资格人员（具有本科、大专、</a:t>
              </a:r>
              <a:r>
                <a:rPr lang="zh-CN" altLang="en-US" sz="1400" kern="0" dirty="0" smtClean="0">
                  <a:solidFill>
                    <a:schemeClr val="bg1"/>
                  </a:solidFill>
                  <a:latin typeface="+mn-ea"/>
                  <a:sym typeface="+mn-ea"/>
                </a:rPr>
                <a:t>中专</a:t>
              </a:r>
              <a:r>
                <a:rPr lang="zh-CN" altLang="en-US" sz="1400" kern="0" dirty="0">
                  <a:solidFill>
                    <a:schemeClr val="bg1"/>
                  </a:solidFill>
                  <a:latin typeface="+mn-ea"/>
                  <a:sym typeface="+mn-ea"/>
                </a:rPr>
                <a:t>毕业学历而未评定任职资格的人员，应填报在“初级”栏）</a:t>
              </a:r>
              <a:endParaRPr lang="zh-CN" altLang="en-US" sz="1400" kern="0" dirty="0">
                <a:solidFill>
                  <a:schemeClr val="bg1"/>
                </a:solidFill>
                <a:latin typeface="+mn-ea"/>
              </a:endParaRPr>
            </a:p>
            <a:p>
              <a:pPr algn="l" eaLnBrk="0" hangingPunct="0">
                <a:lnSpc>
                  <a:spcPct val="150000"/>
                </a:lnSpc>
                <a:buFont typeface="Wingdings" panose="05000000000000000000" pitchFamily="2" charset="2"/>
                <a:buNone/>
              </a:pPr>
              <a:r>
                <a:rPr lang="zh-CN" altLang="en-US" sz="1400" kern="0" dirty="0">
                  <a:solidFill>
                    <a:schemeClr val="bg1"/>
                  </a:solidFill>
                  <a:latin typeface="+mn-ea"/>
                  <a:sym typeface="+mn-ea"/>
                </a:rPr>
                <a:t>公办高校：以各级人事部门及授权机构评定的、或经资格考试获取的职称为准</a:t>
              </a:r>
              <a:endParaRPr lang="zh-CN" altLang="en-US" sz="1400" kern="0" dirty="0">
                <a:solidFill>
                  <a:schemeClr val="bg1"/>
                </a:solidFill>
                <a:latin typeface="+mn-ea"/>
              </a:endParaRPr>
            </a:p>
            <a:p>
              <a:pPr algn="l" eaLnBrk="0" hangingPunct="0">
                <a:lnSpc>
                  <a:spcPct val="150000"/>
                </a:lnSpc>
                <a:buFont typeface="Wingdings" panose="05000000000000000000" pitchFamily="2" charset="2"/>
                <a:buNone/>
              </a:pPr>
              <a:r>
                <a:rPr lang="zh-CN" altLang="en-US" sz="1400" kern="0" dirty="0">
                  <a:solidFill>
                    <a:schemeClr val="bg1"/>
                  </a:solidFill>
                  <a:latin typeface="+mn-ea"/>
                  <a:sym typeface="+mn-ea"/>
                </a:rPr>
                <a:t>民办高校：按本校自行评定的职称进行填报</a:t>
              </a:r>
              <a:endParaRPr lang="zh-CN" altLang="en-US" sz="1400" kern="0" dirty="0">
                <a:solidFill>
                  <a:schemeClr val="bg1"/>
                </a:solidFill>
                <a:latin typeface="+mn-ea"/>
                <a:ea typeface="微软雅黑" panose="020B0503020204020204" pitchFamily="34" charset="-122"/>
                <a:sym typeface="+mn-ea"/>
              </a:endParaRPr>
            </a:p>
          </p:txBody>
        </p:sp>
        <p:sp>
          <p:nvSpPr>
            <p:cNvPr id="25" name="文本框 24"/>
            <p:cNvSpPr txBox="1"/>
            <p:nvPr/>
          </p:nvSpPr>
          <p:spPr>
            <a:xfrm>
              <a:off x="1266" y="16017"/>
              <a:ext cx="3528" cy="580"/>
            </a:xfrm>
            <a:prstGeom prst="rect">
              <a:avLst/>
            </a:prstGeom>
            <a:noFill/>
          </p:spPr>
          <p:txBody>
            <a:bodyPr wrap="none" rtlCol="0">
              <a:spAutoFit/>
            </a:bodyPr>
            <a:lstStyle/>
            <a:p>
              <a:pPr algn="l"/>
              <a:r>
                <a:rPr lang="zh-CN" altLang="en-US" b="1">
                  <a:solidFill>
                    <a:schemeClr val="bg1"/>
                  </a:solidFill>
                  <a:latin typeface="Impact" panose="020B0806030902050204" pitchFamily="34" charset="0"/>
                  <a:sym typeface="+mn-ea"/>
                </a:rPr>
                <a:t>一、按职称级别划分</a:t>
              </a:r>
              <a:endParaRPr lang="zh-CN" altLang="en-US" b="1"/>
            </a:p>
          </p:txBody>
        </p:sp>
        <p:sp>
          <p:nvSpPr>
            <p:cNvPr id="26" name="文本框 25"/>
            <p:cNvSpPr txBox="1"/>
            <p:nvPr/>
          </p:nvSpPr>
          <p:spPr>
            <a:xfrm>
              <a:off x="1268" y="13581"/>
              <a:ext cx="4688" cy="628"/>
            </a:xfrm>
            <a:prstGeom prst="rect">
              <a:avLst/>
            </a:prstGeom>
            <a:noFill/>
          </p:spPr>
          <p:txBody>
            <a:bodyPr wrap="none" rtlCol="0">
              <a:spAutoFit/>
            </a:bodyPr>
            <a:lstStyle/>
            <a:p>
              <a:pPr algn="l"/>
              <a:r>
                <a:rPr lang="zh-CN" altLang="en-US" sz="2000" b="1" dirty="0">
                  <a:solidFill>
                    <a:schemeClr val="bg1"/>
                  </a:solidFill>
                  <a:latin typeface="Impact" panose="020B0806030902050204" pitchFamily="34" charset="0"/>
                  <a:sym typeface="+mn-ea"/>
                </a:rPr>
                <a:t>人文、社会科学活动人员</a:t>
              </a:r>
              <a:endParaRPr lang="zh-CN" altLang="en-US" sz="2000">
                <a:latin typeface="+mj-ea"/>
                <a:ea typeface="+mj-ea"/>
              </a:endParaRPr>
            </a:p>
          </p:txBody>
        </p:sp>
        <p:pic>
          <p:nvPicPr>
            <p:cNvPr id="11" name="图片 10"/>
            <p:cNvPicPr>
              <a:picLocks noChangeAspect="1"/>
            </p:cNvPicPr>
            <p:nvPr/>
          </p:nvPicPr>
          <p:blipFill>
            <a:blip r:embed="rId2" cstate="print"/>
            <a:stretch>
              <a:fillRect/>
            </a:stretch>
          </p:blipFill>
          <p:spPr>
            <a:xfrm>
              <a:off x="1268" y="11387"/>
              <a:ext cx="12720" cy="1695"/>
            </a:xfrm>
            <a:prstGeom prst="rect">
              <a:avLst/>
            </a:prstGeom>
          </p:spPr>
        </p:pic>
      </p:grpSp>
      <p:sp>
        <p:nvSpPr>
          <p:cNvPr id="29" name="文本占位符 28"/>
          <p:cNvSpPr>
            <a:spLocks noGrp="1"/>
          </p:cNvSpPr>
          <p:nvPr>
            <p:ph type="body" sz="quarter" idx="10"/>
          </p:nvPr>
        </p:nvSpPr>
        <p:spPr>
          <a:xfrm>
            <a:off x="1621701" y="740015"/>
            <a:ext cx="3188423" cy="248285"/>
          </a:xfrm>
        </p:spPr>
        <p:txBody>
          <a:bodyPr/>
          <a:lstStyle/>
          <a:p>
            <a:r>
              <a:rPr lang="en-US" altLang="zh-CN"/>
              <a:t>  </a:t>
            </a:r>
          </a:p>
        </p:txBody>
      </p:sp>
    </p:spTree>
  </p:cSld>
  <p:clrMapOvr>
    <a:masterClrMapping/>
  </p:clrMapOvr>
  <mc:AlternateContent xmlns:mc="http://schemas.openxmlformats.org/markup-compatibility/2006">
    <mc:Choice xmlns:p14="http://schemas.microsoft.com/office/powerpoint/2010/main" xmlns=""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平行四边形 3"/>
          <p:cNvSpPr/>
          <p:nvPr/>
        </p:nvSpPr>
        <p:spPr bwMode="auto">
          <a:xfrm>
            <a:off x="4762" y="1919093"/>
            <a:ext cx="2730880" cy="360040"/>
          </a:xfrm>
          <a:prstGeom prst="parallelogram">
            <a:avLst>
              <a:gd name="adj" fmla="val 76283"/>
            </a:avLst>
          </a:prstGeom>
          <a:solidFill>
            <a:schemeClr val="accent1">
              <a:lumMod val="50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sz="1200" b="1" dirty="0">
              <a:solidFill>
                <a:schemeClr val="bg1">
                  <a:lumMod val="100000"/>
                </a:schemeClr>
              </a:solidFill>
              <a:cs typeface="+mn-ea"/>
              <a:sym typeface="+mn-lt"/>
            </a:endParaRPr>
          </a:p>
        </p:txBody>
      </p:sp>
      <p:graphicFrame>
        <p:nvGraphicFramePr>
          <p:cNvPr id="5" name="图示 4"/>
          <p:cNvGraphicFramePr/>
          <p:nvPr/>
        </p:nvGraphicFramePr>
        <p:xfrm>
          <a:off x="0" y="0"/>
          <a:ext cx="12192000" cy="20305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2" name="矩形 31"/>
          <p:cNvSpPr/>
          <p:nvPr/>
        </p:nvSpPr>
        <p:spPr>
          <a:xfrm>
            <a:off x="0" y="-13014"/>
            <a:ext cx="12192000" cy="2036321"/>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50</a:t>
            </a:fld>
            <a:r>
              <a:rPr lang="zh-CN" altLang="en-US"/>
              <a:t> 页</a:t>
            </a:r>
            <a:endParaRPr lang="zh-CN" altLang="en-US" dirty="0"/>
          </a:p>
        </p:txBody>
      </p:sp>
      <p:sp>
        <p:nvSpPr>
          <p:cNvPr id="6" name="矩形 5"/>
          <p:cNvSpPr/>
          <p:nvPr/>
        </p:nvSpPr>
        <p:spPr bwMode="auto">
          <a:xfrm>
            <a:off x="0" y="1523365"/>
            <a:ext cx="8557895" cy="756285"/>
          </a:xfrm>
          <a:prstGeom prst="rect">
            <a:avLst/>
          </a:prstGeom>
          <a:solidFill>
            <a:schemeClr val="accent1">
              <a:lumMod val="75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r>
              <a:rPr lang="zh-CN" altLang="en-US" sz="2400" b="1" dirty="0">
                <a:solidFill>
                  <a:schemeClr val="bg1">
                    <a:lumMod val="100000"/>
                  </a:schemeClr>
                </a:solidFill>
                <a:cs typeface="+mn-ea"/>
                <a:sym typeface="+mn-lt"/>
              </a:rPr>
              <a:t>统</a:t>
            </a:r>
            <a:r>
              <a:rPr lang="zh-CN" altLang="en-US" sz="2400" b="1" dirty="0" smtClean="0">
                <a:solidFill>
                  <a:schemeClr val="bg1">
                    <a:lumMod val="100000"/>
                  </a:schemeClr>
                </a:solidFill>
                <a:cs typeface="+mn-ea"/>
                <a:sym typeface="+mn-lt"/>
              </a:rPr>
              <a:t>计</a:t>
            </a:r>
            <a:r>
              <a:rPr lang="en-US" altLang="zh-CN" sz="2400" b="1" dirty="0" smtClean="0">
                <a:solidFill>
                  <a:schemeClr val="bg1">
                    <a:lumMod val="100000"/>
                  </a:schemeClr>
                </a:solidFill>
                <a:cs typeface="+mn-ea"/>
                <a:sym typeface="+mn-lt"/>
              </a:rPr>
              <a:t>7-1</a:t>
            </a:r>
            <a:r>
              <a:rPr lang="zh-CN" altLang="en-US" sz="2400" b="1" dirty="0" smtClean="0">
                <a:solidFill>
                  <a:schemeClr val="bg1">
                    <a:lumMod val="100000"/>
                  </a:schemeClr>
                </a:solidFill>
                <a:cs typeface="+mn-ea"/>
                <a:sym typeface="+mn-lt"/>
              </a:rPr>
              <a:t>表</a:t>
            </a:r>
            <a:r>
              <a:rPr lang="zh-CN" altLang="en-US" sz="2400" b="1" dirty="0">
                <a:solidFill>
                  <a:schemeClr val="bg1">
                    <a:lumMod val="100000"/>
                  </a:schemeClr>
                </a:solidFill>
                <a:cs typeface="+mn-ea"/>
                <a:sym typeface="+mn-lt"/>
              </a:rPr>
              <a:t>：</a:t>
            </a:r>
            <a:r>
              <a:rPr sz="2400" b="1" dirty="0">
                <a:solidFill>
                  <a:schemeClr val="bg1">
                    <a:lumMod val="100000"/>
                  </a:schemeClr>
                </a:solidFill>
                <a:cs typeface="+mn-ea"/>
                <a:sym typeface="+mn-lt"/>
              </a:rPr>
              <a:t>人文、社会科学研究成果获奖情况一览表</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457325" y="3328670"/>
            <a:ext cx="3596005" cy="321310"/>
            <a:chOff x="2295" y="5242"/>
            <a:chExt cx="5663" cy="506"/>
          </a:xfrm>
        </p:grpSpPr>
        <p:sp>
          <p:nvSpPr>
            <p:cNvPr id="7" name="Rectangle 73"/>
            <p:cNvSpPr/>
            <p:nvPr/>
          </p:nvSpPr>
          <p:spPr>
            <a:xfrm>
              <a:off x="3884" y="5253"/>
              <a:ext cx="4074" cy="486"/>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指标解释</a:t>
              </a:r>
            </a:p>
          </p:txBody>
        </p:sp>
        <p:sp>
          <p:nvSpPr>
            <p:cNvPr id="9" name="矩形 8"/>
            <p:cNvSpPr/>
            <p:nvPr/>
          </p:nvSpPr>
          <p:spPr>
            <a:xfrm>
              <a:off x="2295" y="52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p>
          </p:txBody>
        </p:sp>
      </p:grpSp>
      <p:grpSp>
        <p:nvGrpSpPr>
          <p:cNvPr id="12" name="组合 11"/>
          <p:cNvGrpSpPr/>
          <p:nvPr/>
        </p:nvGrpSpPr>
        <p:grpSpPr>
          <a:xfrm>
            <a:off x="1457325" y="4090670"/>
            <a:ext cx="3596005" cy="321310"/>
            <a:chOff x="2295" y="6442"/>
            <a:chExt cx="5663" cy="506"/>
          </a:xfrm>
        </p:grpSpPr>
        <p:sp>
          <p:nvSpPr>
            <p:cNvPr id="14" name="Rectangle 73"/>
            <p:cNvSpPr/>
            <p:nvPr/>
          </p:nvSpPr>
          <p:spPr>
            <a:xfrm>
              <a:off x="3884" y="6478"/>
              <a:ext cx="4074" cy="436"/>
            </a:xfrm>
            <a:prstGeom prst="rect">
              <a:avLst/>
            </a:prstGeom>
          </p:spPr>
          <p:txBody>
            <a:bodyPr wrap="square" lIns="144000" tIns="0" rIns="144000" bIns="0">
              <a:noAutofit/>
            </a:bodyPr>
            <a:lstStyle/>
            <a:p>
              <a:pPr eaLnBrk="0" hangingPunct="0">
                <a:buFont typeface="Wingdings" panose="05000000000000000000" pitchFamily="2" charset="2"/>
                <a:buNone/>
              </a:pPr>
              <a:r>
                <a:rPr lang="zh-CN" sz="2000" dirty="0">
                  <a:solidFill>
                    <a:schemeClr val="accent1"/>
                  </a:solidFill>
                  <a:latin typeface="微软雅黑" panose="020B0503020204020204" pitchFamily="34" charset="-122"/>
                  <a:ea typeface="微软雅黑" panose="020B0503020204020204" pitchFamily="34" charset="-122"/>
                </a:rPr>
                <a:t>数据来源</a:t>
              </a:r>
            </a:p>
          </p:txBody>
        </p:sp>
        <p:sp>
          <p:nvSpPr>
            <p:cNvPr id="15" name="矩形 14"/>
            <p:cNvSpPr/>
            <p:nvPr/>
          </p:nvSpPr>
          <p:spPr>
            <a:xfrm>
              <a:off x="2295" y="64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p>
          </p:txBody>
        </p:sp>
      </p:grpSp>
      <p:grpSp>
        <p:nvGrpSpPr>
          <p:cNvPr id="16" name="组合 15"/>
          <p:cNvGrpSpPr/>
          <p:nvPr/>
        </p:nvGrpSpPr>
        <p:grpSpPr>
          <a:xfrm>
            <a:off x="1457325" y="4852670"/>
            <a:ext cx="4378325" cy="321310"/>
            <a:chOff x="2295" y="7642"/>
            <a:chExt cx="6895" cy="506"/>
          </a:xfrm>
        </p:grpSpPr>
        <p:sp>
          <p:nvSpPr>
            <p:cNvPr id="17" name="Rectangle 73"/>
            <p:cNvSpPr/>
            <p:nvPr/>
          </p:nvSpPr>
          <p:spPr>
            <a:xfrm>
              <a:off x="3884" y="7660"/>
              <a:ext cx="5307" cy="472"/>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审核要点及常见问题</a:t>
              </a:r>
            </a:p>
          </p:txBody>
        </p:sp>
        <p:sp>
          <p:nvSpPr>
            <p:cNvPr id="18" name="矩形 17"/>
            <p:cNvSpPr/>
            <p:nvPr/>
          </p:nvSpPr>
          <p:spPr>
            <a:xfrm>
              <a:off x="2295" y="76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a:t>
              </a:r>
            </a:p>
          </p:txBody>
        </p:sp>
      </p:grpSp>
    </p:spTree>
  </p:cSld>
  <p:clrMapOvr>
    <a:masterClrMapping/>
  </p:clrMapOvr>
  <mc:AlternateContent xmlns:mc="http://schemas.openxmlformats.org/markup-compatibility/2006">
    <mc:Choice xmlns:p14="http://schemas.microsoft.com/office/powerpoint/2010/main" xmlns="" Requires="p14">
      <p:transition p14:dur="250">
        <p:pull/>
      </p:transition>
    </mc:Choice>
    <mc:Fallback>
      <p:transition>
        <p:pull/>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文本框 10"/>
          <p:cNvSpPr txBox="1"/>
          <p:nvPr/>
        </p:nvSpPr>
        <p:spPr>
          <a:xfrm>
            <a:off x="3296285" y="3168015"/>
            <a:ext cx="5599430" cy="521970"/>
          </a:xfrm>
          <a:prstGeom prst="rect">
            <a:avLst/>
          </a:prstGeom>
          <a:noFill/>
        </p:spPr>
        <p:txBody>
          <a:bodyPr wrap="none" rtlCol="0" anchor="t">
            <a:spAutoFit/>
          </a:bodyPr>
          <a:lstStyle/>
          <a:p>
            <a:r>
              <a:rPr lang="zh-CN" altLang="en-US" sz="2800" b="1" dirty="0">
                <a:solidFill>
                  <a:srgbClr val="006C54"/>
                </a:solidFill>
                <a:latin typeface="+mj-ea"/>
                <a:ea typeface="+mj-ea"/>
                <a:sym typeface="+mn-ea"/>
              </a:rPr>
              <a:t>统计</a:t>
            </a:r>
            <a:r>
              <a:rPr lang="en-US" altLang="zh-CN" sz="2800" b="1" dirty="0">
                <a:solidFill>
                  <a:srgbClr val="006C54"/>
                </a:solidFill>
                <a:latin typeface="+mj-ea"/>
                <a:ea typeface="+mj-ea"/>
                <a:sym typeface="+mn-ea"/>
              </a:rPr>
              <a:t>9</a:t>
            </a:r>
            <a:r>
              <a:rPr lang="zh-CN" altLang="en-US" sz="2800" b="1" dirty="0">
                <a:solidFill>
                  <a:srgbClr val="006C54"/>
                </a:solidFill>
                <a:latin typeface="+mj-ea"/>
                <a:ea typeface="+mj-ea"/>
                <a:sym typeface="+mn-ea"/>
              </a:rPr>
              <a:t>表（</a:t>
            </a:r>
            <a:r>
              <a:rPr lang="en-US" altLang="zh-CN" sz="2800" b="1" dirty="0">
                <a:solidFill>
                  <a:srgbClr val="006C54"/>
                </a:solidFill>
                <a:latin typeface="+mj-ea"/>
                <a:ea typeface="+mj-ea"/>
                <a:sym typeface="+mn-ea"/>
              </a:rPr>
              <a:t>1</a:t>
            </a:r>
            <a:r>
              <a:rPr lang="zh-CN" altLang="en-US" sz="2800" b="1" dirty="0">
                <a:solidFill>
                  <a:srgbClr val="006C54"/>
                </a:solidFill>
                <a:latin typeface="+mj-ea"/>
                <a:ea typeface="+mj-ea"/>
                <a:sym typeface="+mn-ea"/>
              </a:rPr>
              <a:t>）：指标解释</a:t>
            </a:r>
            <a:r>
              <a:rPr sz="2800" b="1">
                <a:solidFill>
                  <a:srgbClr val="006C54"/>
                </a:solidFill>
                <a:latin typeface="+mj-ea"/>
                <a:ea typeface="+mj-ea"/>
                <a:sym typeface="+mn-ea"/>
              </a:rPr>
              <a:t>（表头）</a:t>
            </a:r>
            <a:endParaRPr lang="zh-CN" altLang="en-US" sz="2800" b="1">
              <a:solidFill>
                <a:srgbClr val="006C54"/>
              </a:solidFill>
              <a:latin typeface="+mj-ea"/>
              <a:ea typeface="+mj-ea"/>
              <a:sym typeface="+mn-ea"/>
            </a:endParaRPr>
          </a:p>
        </p:txBody>
      </p:sp>
      <p:sp>
        <p:nvSpPr>
          <p:cNvPr id="2" name="灯片编号占位符 1"/>
          <p:cNvSpPr>
            <a:spLocks noGrp="1"/>
          </p:cNvSpPr>
          <p:nvPr>
            <p:ph type="sldNum" sz="quarter" idx="4"/>
          </p:nvPr>
        </p:nvSpPr>
        <p:spPr>
          <a:xfrm>
            <a:off x="10769918" y="6521780"/>
            <a:ext cx="939240" cy="144787"/>
          </a:xfrm>
        </p:spPr>
        <p:txBody>
          <a:bodyPr/>
          <a:lstStyle/>
          <a:p>
            <a:r>
              <a:rPr lang="zh-CN" altLang="en-US"/>
              <a:t>第 </a:t>
            </a:r>
            <a:fld id="{75168D04-7926-484C-B90B-2D13ABC6EC67}" type="slidenum">
              <a:rPr lang="zh-CN" altLang="en-US" smtClean="0"/>
              <a:pPr/>
              <a:t>51</a:t>
            </a:fld>
            <a:r>
              <a:rPr lang="zh-CN" altLang="en-US"/>
              <a:t> 页</a:t>
            </a:r>
            <a:endParaRPr lang="zh-CN" altLang="en-US" dirty="0"/>
          </a:p>
        </p:txBody>
      </p:sp>
      <p:sp>
        <p:nvSpPr>
          <p:cNvPr id="4" name="文本占位符 3"/>
          <p:cNvSpPr>
            <a:spLocks noGrp="1"/>
          </p:cNvSpPr>
          <p:nvPr>
            <p:ph type="body" sz="quarter" idx="10"/>
          </p:nvPr>
        </p:nvSpPr>
        <p:spPr>
          <a:xfrm>
            <a:off x="1621790" y="655955"/>
            <a:ext cx="6443345" cy="332105"/>
          </a:xfrm>
        </p:spPr>
        <p:txBody>
          <a:bodyPr wrap="square"/>
          <a:lstStyle/>
          <a:p>
            <a:r>
              <a:rPr lang="en-US" altLang="zh-CN" sz="2400" dirty="0">
                <a:latin typeface="+mn-ea"/>
              </a:rPr>
              <a:t> </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8890" y="-64770"/>
            <a:ext cx="12209145" cy="6987540"/>
            <a:chOff x="7100" y="-102"/>
            <a:chExt cx="19227" cy="11004"/>
          </a:xfrm>
        </p:grpSpPr>
        <p:sp>
          <p:nvSpPr>
            <p:cNvPr id="5" name="矩形 4"/>
            <p:cNvSpPr/>
            <p:nvPr/>
          </p:nvSpPr>
          <p:spPr>
            <a:xfrm>
              <a:off x="7100" y="-102"/>
              <a:ext cx="19227" cy="110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957" y="4228"/>
              <a:ext cx="16493" cy="4895"/>
            </a:xfrm>
            <a:prstGeom prst="rect">
              <a:avLst/>
            </a:prstGeom>
            <a:noFill/>
          </p:spPr>
          <p:txBody>
            <a:bodyPr wrap="square" rtlCol="0">
              <a:spAutoFit/>
            </a:bodyPr>
            <a:lstStyle/>
            <a:p>
              <a:pPr>
                <a:lnSpc>
                  <a:spcPct val="200000"/>
                </a:lnSpc>
              </a:pPr>
              <a:r>
                <a:rPr lang="zh-CN" sz="1400" b="1" dirty="0">
                  <a:solidFill>
                    <a:schemeClr val="bg1"/>
                  </a:solidFill>
                  <a:latin typeface="微软雅黑" panose="020B0503020204020204" pitchFamily="34" charset="-122"/>
                  <a:ea typeface="微软雅黑" panose="020B0503020204020204" pitchFamily="34" charset="-122"/>
                  <a:sym typeface="+mn-ea"/>
                </a:rPr>
                <a:t>统计范围：</a:t>
              </a:r>
              <a:r>
                <a:rPr sz="1400" dirty="0">
                  <a:solidFill>
                    <a:schemeClr val="bg1"/>
                  </a:solidFill>
                  <a:latin typeface="微软雅黑" panose="020B0503020204020204" pitchFamily="34" charset="-122"/>
                  <a:ea typeface="微软雅黑" panose="020B0503020204020204" pitchFamily="34" charset="-122"/>
                  <a:sym typeface="+mn-ea"/>
                </a:rPr>
                <a:t>本年度人文、社科立项和非立项研究成果获奖情况，只包括国家级、部级和省级奖。</a:t>
              </a:r>
              <a:r>
                <a:rPr sz="1400" dirty="0" err="1" smtClean="0">
                  <a:solidFill>
                    <a:schemeClr val="bg1"/>
                  </a:solidFill>
                  <a:latin typeface="微软雅黑" panose="020B0503020204020204" pitchFamily="34" charset="-122"/>
                  <a:ea typeface="微软雅黑" panose="020B0503020204020204" pitchFamily="34" charset="-122"/>
                  <a:sym typeface="+mn-ea"/>
                </a:rPr>
                <a:t>其涵义参照</a:t>
              </a:r>
              <a:r>
                <a:rPr lang="zh-CN" altLang="en-US" sz="1400" b="1" dirty="0">
                  <a:solidFill>
                    <a:schemeClr val="bg1"/>
                  </a:solidFill>
                  <a:latin typeface="+mn-ea"/>
                  <a:sym typeface="+mn-ea"/>
                </a:rPr>
                <a:t>统</a:t>
              </a:r>
              <a:r>
                <a:rPr lang="zh-CN" altLang="en-US" sz="1400" b="1" dirty="0" smtClean="0">
                  <a:solidFill>
                    <a:schemeClr val="bg1"/>
                  </a:solidFill>
                  <a:latin typeface="+mn-ea"/>
                  <a:sym typeface="+mn-ea"/>
                </a:rPr>
                <a:t>计</a:t>
              </a:r>
              <a:r>
                <a:rPr lang="en-US" altLang="zh-CN" sz="1400" b="1" dirty="0" smtClean="0">
                  <a:solidFill>
                    <a:schemeClr val="bg1"/>
                  </a:solidFill>
                  <a:latin typeface="+mn-ea"/>
                  <a:sym typeface="+mn-ea"/>
                </a:rPr>
                <a:t>6-1</a:t>
              </a:r>
              <a:r>
                <a:rPr lang="zh-CN" altLang="en-US" sz="1400" b="1" dirty="0" smtClean="0">
                  <a:solidFill>
                    <a:schemeClr val="bg1"/>
                  </a:solidFill>
                  <a:latin typeface="+mn-ea"/>
                  <a:sym typeface="+mn-ea"/>
                </a:rPr>
                <a:t>表</a:t>
              </a:r>
              <a:r>
                <a:rPr lang="zh-CN" altLang="en-US" sz="1400" b="1" dirty="0">
                  <a:solidFill>
                    <a:schemeClr val="bg1"/>
                  </a:solidFill>
                  <a:latin typeface="+mn-ea"/>
                  <a:sym typeface="+mn-ea"/>
                </a:rPr>
                <a:t>成果获</a:t>
              </a:r>
              <a:r>
                <a:rPr lang="zh-CN" altLang="en-US" sz="1400" b="1" dirty="0" smtClean="0">
                  <a:solidFill>
                    <a:schemeClr val="bg1"/>
                  </a:solidFill>
                  <a:latin typeface="+mn-ea"/>
                  <a:sym typeface="+mn-ea"/>
                </a:rPr>
                <a:t>奖</a:t>
              </a:r>
              <a:endParaRPr lang="en-US" altLang="zh-CN" sz="1400" b="1" dirty="0" smtClean="0">
                <a:solidFill>
                  <a:schemeClr val="bg1"/>
                </a:solidFill>
                <a:latin typeface="+mn-ea"/>
                <a:sym typeface="+mn-ea"/>
              </a:endParaRPr>
            </a:p>
            <a:p>
              <a:pPr>
                <a:lnSpc>
                  <a:spcPct val="200000"/>
                </a:lnSpc>
              </a:pPr>
              <a:r>
                <a:rPr sz="1400" dirty="0" err="1" smtClean="0">
                  <a:solidFill>
                    <a:schemeClr val="bg1"/>
                  </a:solidFill>
                  <a:latin typeface="微软雅黑" panose="020B0503020204020204" pitchFamily="34" charset="-122"/>
                  <a:ea typeface="微软雅黑" panose="020B0503020204020204" pitchFamily="34" charset="-122"/>
                  <a:sym typeface="+mn-ea"/>
                </a:rPr>
                <a:t>说明</a:t>
              </a:r>
              <a:r>
                <a:rPr sz="1400" dirty="0">
                  <a:solidFill>
                    <a:schemeClr val="bg1"/>
                  </a:solidFill>
                  <a:latin typeface="微软雅黑" panose="020B0503020204020204" pitchFamily="34" charset="-122"/>
                  <a:ea typeface="微软雅黑" panose="020B0503020204020204" pitchFamily="34" charset="-122"/>
                  <a:sym typeface="+mn-ea"/>
                </a:rPr>
                <a:t>。</a:t>
              </a:r>
              <a:endParaRPr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sz="1400" b="1" dirty="0" err="1">
                  <a:solidFill>
                    <a:schemeClr val="bg1"/>
                  </a:solidFill>
                  <a:latin typeface="微软雅黑" panose="020B0503020204020204" pitchFamily="34" charset="-122"/>
                  <a:ea typeface="微软雅黑" panose="020B0503020204020204" pitchFamily="34" charset="-122"/>
                  <a:sym typeface="+mn-ea"/>
                </a:rPr>
                <a:t>成果形式：</a:t>
              </a:r>
              <a:r>
                <a:rPr sz="1400" dirty="0" err="1">
                  <a:solidFill>
                    <a:schemeClr val="bg1"/>
                  </a:solidFill>
                  <a:latin typeface="微软雅黑" panose="020B0503020204020204" pitchFamily="34" charset="-122"/>
                  <a:ea typeface="微软雅黑" panose="020B0503020204020204" pitchFamily="34" charset="-122"/>
                  <a:sym typeface="+mn-ea"/>
                </a:rPr>
                <a:t>指专著、编著、教材、译著、工具书、参考书、皮书、发展报告、科普读物、古籍整理</a:t>
              </a:r>
              <a:r>
                <a:rPr sz="1400" dirty="0" err="1" smtClean="0">
                  <a:solidFill>
                    <a:schemeClr val="bg1"/>
                  </a:solidFill>
                  <a:latin typeface="微软雅黑" panose="020B0503020204020204" pitchFamily="34" charset="-122"/>
                  <a:ea typeface="微软雅黑" panose="020B0503020204020204" pitchFamily="34" charset="-122"/>
                  <a:sym typeface="+mn-ea"/>
                </a:rPr>
                <a:t>、论文</a:t>
              </a:r>
              <a:r>
                <a:rPr sz="1400" dirty="0" err="1">
                  <a:solidFill>
                    <a:schemeClr val="bg1"/>
                  </a:solidFill>
                  <a:latin typeface="微软雅黑" panose="020B0503020204020204" pitchFamily="34" charset="-122"/>
                  <a:ea typeface="微软雅黑" panose="020B0503020204020204" pitchFamily="34" charset="-122"/>
                  <a:sym typeface="+mn-ea"/>
                </a:rPr>
                <a:t>、译文、调查报告</a:t>
              </a:r>
              <a:r>
                <a:rPr sz="1400" dirty="0" smtClean="0">
                  <a:solidFill>
                    <a:schemeClr val="bg1"/>
                  </a:solidFill>
                  <a:latin typeface="微软雅黑" panose="020B0503020204020204" pitchFamily="34" charset="-122"/>
                  <a:ea typeface="微软雅黑" panose="020B0503020204020204" pitchFamily="34" charset="-122"/>
                  <a:sym typeface="+mn-ea"/>
                </a:rPr>
                <a:t>、</a:t>
              </a:r>
              <a:endParaRPr lang="en-US" sz="1400" dirty="0" smtClean="0">
                <a:solidFill>
                  <a:schemeClr val="bg1"/>
                </a:solidFill>
                <a:latin typeface="微软雅黑" panose="020B0503020204020204" pitchFamily="34" charset="-122"/>
                <a:ea typeface="微软雅黑" panose="020B0503020204020204" pitchFamily="34" charset="-122"/>
                <a:sym typeface="+mn-ea"/>
              </a:endParaRPr>
            </a:p>
            <a:p>
              <a:pPr>
                <a:lnSpc>
                  <a:spcPct val="200000"/>
                </a:lnSpc>
              </a:pPr>
              <a:r>
                <a:rPr sz="1400" dirty="0" err="1" smtClean="0">
                  <a:solidFill>
                    <a:schemeClr val="bg1"/>
                  </a:solidFill>
                  <a:latin typeface="微软雅黑" panose="020B0503020204020204" pitchFamily="34" charset="-122"/>
                  <a:ea typeface="微软雅黑" panose="020B0503020204020204" pitchFamily="34" charset="-122"/>
                  <a:sym typeface="+mn-ea"/>
                </a:rPr>
                <a:t>咨询报告</a:t>
              </a:r>
              <a:r>
                <a:rPr sz="1400" dirty="0" err="1">
                  <a:solidFill>
                    <a:schemeClr val="bg1"/>
                  </a:solidFill>
                  <a:latin typeface="微软雅黑" panose="020B0503020204020204" pitchFamily="34" charset="-122"/>
                  <a:ea typeface="微软雅黑" panose="020B0503020204020204" pitchFamily="34" charset="-122"/>
                  <a:sym typeface="+mn-ea"/>
                </a:rPr>
                <a:t>、电子出版物等</a:t>
              </a:r>
              <a:r>
                <a:rPr sz="1400" dirty="0">
                  <a:solidFill>
                    <a:schemeClr val="bg1"/>
                  </a:solidFill>
                  <a:latin typeface="微软雅黑" panose="020B0503020204020204" pitchFamily="34" charset="-122"/>
                  <a:ea typeface="微软雅黑" panose="020B0503020204020204" pitchFamily="34" charset="-122"/>
                  <a:sym typeface="+mn-ea"/>
                </a:rPr>
                <a:t>。</a:t>
              </a:r>
              <a:endParaRPr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sz="1400" b="1" dirty="0" err="1">
                  <a:solidFill>
                    <a:schemeClr val="bg1"/>
                  </a:solidFill>
                  <a:latin typeface="微软雅黑" panose="020B0503020204020204" pitchFamily="34" charset="-122"/>
                  <a:ea typeface="微软雅黑" panose="020B0503020204020204" pitchFamily="34" charset="-122"/>
                  <a:sym typeface="+mn-ea"/>
                </a:rPr>
                <a:t>奖励名称：</a:t>
              </a:r>
              <a:r>
                <a:rPr sz="1400" dirty="0" err="1">
                  <a:solidFill>
                    <a:schemeClr val="bg1"/>
                  </a:solidFill>
                  <a:latin typeface="微软雅黑" panose="020B0503020204020204" pitchFamily="34" charset="-122"/>
                  <a:ea typeface="微软雅黑" panose="020B0503020204020204" pitchFamily="34" charset="-122"/>
                  <a:sym typeface="+mn-ea"/>
                </a:rPr>
                <a:t>指各种国家级、部级和省级奖的具体名称</a:t>
              </a:r>
              <a:r>
                <a:rPr sz="1400" dirty="0" smtClean="0">
                  <a:solidFill>
                    <a:schemeClr val="bg1"/>
                  </a:solidFill>
                  <a:latin typeface="微软雅黑" panose="020B0503020204020204" pitchFamily="34" charset="-122"/>
                  <a:ea typeface="微软雅黑" panose="020B0503020204020204" pitchFamily="34" charset="-122"/>
                  <a:sym typeface="+mn-ea"/>
                </a:rPr>
                <a:t>。</a:t>
              </a:r>
              <a:r>
                <a:rPr lang="zh-CN" altLang="en-US" sz="1400" dirty="0" smtClean="0">
                  <a:solidFill>
                    <a:schemeClr val="bg1"/>
                  </a:solidFill>
                  <a:latin typeface="微软雅黑" panose="020B0503020204020204" pitchFamily="34" charset="-122"/>
                  <a:ea typeface="微软雅黑" panose="020B0503020204020204" pitchFamily="34" charset="-122"/>
                  <a:sym typeface="+mn-ea"/>
                </a:rPr>
                <a:t>必须和奖励证书上填报一致。</a:t>
              </a:r>
              <a:endParaRPr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sz="1400" b="1" dirty="0">
                  <a:solidFill>
                    <a:schemeClr val="bg1"/>
                  </a:solidFill>
                  <a:latin typeface="微软雅黑" panose="020B0503020204020204" pitchFamily="34" charset="-122"/>
                  <a:ea typeface="微软雅黑" panose="020B0503020204020204" pitchFamily="34" charset="-122"/>
                  <a:sym typeface="+mn-ea"/>
                </a:rPr>
                <a:t>奖励等级：</a:t>
              </a:r>
              <a:r>
                <a:rPr sz="1400" dirty="0">
                  <a:solidFill>
                    <a:schemeClr val="bg1"/>
                  </a:solidFill>
                  <a:latin typeface="微软雅黑" panose="020B0503020204020204" pitchFamily="34" charset="-122"/>
                  <a:ea typeface="微软雅黑" panose="020B0503020204020204" pitchFamily="34" charset="-122"/>
                  <a:sym typeface="+mn-ea"/>
                </a:rPr>
                <a:t>指奖励等次，包括一等奖、二等奖、三等奖、成果普及奖和其他。</a:t>
              </a:r>
              <a:br>
                <a:rPr sz="1400" dirty="0">
                  <a:solidFill>
                    <a:schemeClr val="bg1"/>
                  </a:solidFill>
                  <a:latin typeface="微软雅黑" panose="020B0503020204020204" pitchFamily="34" charset="-122"/>
                  <a:ea typeface="微软雅黑" panose="020B0503020204020204" pitchFamily="34" charset="-122"/>
                  <a:sym typeface="+mn-ea"/>
                </a:rPr>
              </a:br>
              <a:r>
                <a:rPr lang="zh-CN" altLang="en-US" sz="1400" b="1" dirty="0">
                  <a:solidFill>
                    <a:schemeClr val="bg1"/>
                  </a:solidFill>
                  <a:latin typeface="微软雅黑" panose="020B0503020204020204" pitchFamily="34" charset="-122"/>
                  <a:ea typeface="微软雅黑" panose="020B0503020204020204" pitchFamily="34" charset="-122"/>
                  <a:sym typeface="+mn-ea"/>
                </a:rPr>
                <a:t>注：</a:t>
              </a:r>
              <a:r>
                <a:rPr sz="1400" b="1" i="1" dirty="0">
                  <a:solidFill>
                    <a:schemeClr val="bg1"/>
                  </a:solidFill>
                  <a:latin typeface="微软雅黑" panose="020B0503020204020204" pitchFamily="34" charset="-122"/>
                  <a:ea typeface="微软雅黑" panose="020B0503020204020204" pitchFamily="34" charset="-122"/>
                  <a:sym typeface="+mn-ea"/>
                </a:rPr>
                <a:t>分别获得了多次国家级、部级和省级奖的成果，获奖情况将被统计多次。</a:t>
              </a:r>
              <a:endParaRPr lang="zh-CN" altLang="en-US" sz="1400" b="1" i="1" dirty="0">
                <a:solidFill>
                  <a:schemeClr val="bg1"/>
                </a:solidFill>
                <a:latin typeface="微软雅黑" panose="020B0503020204020204" pitchFamily="34" charset="-122"/>
                <a:ea typeface="微软雅黑" panose="020B0503020204020204" pitchFamily="34" charset="-122"/>
                <a:sym typeface="+mn-ea"/>
              </a:endParaRPr>
            </a:p>
          </p:txBody>
        </p:sp>
        <p:sp>
          <p:nvSpPr>
            <p:cNvPr id="15" name="文本框 14"/>
            <p:cNvSpPr txBox="1"/>
            <p:nvPr/>
          </p:nvSpPr>
          <p:spPr>
            <a:xfrm>
              <a:off x="8957" y="3693"/>
              <a:ext cx="6768" cy="535"/>
            </a:xfrm>
            <a:prstGeom prst="rect">
              <a:avLst/>
            </a:prstGeom>
            <a:noFill/>
          </p:spPr>
          <p:txBody>
            <a:bodyPr wrap="none" rtlCol="0">
              <a:spAutoFit/>
            </a:bodyPr>
            <a:lstStyle/>
            <a:p>
              <a:pPr algn="l" latinLnBrk="0">
                <a:lnSpc>
                  <a:spcPct val="90000"/>
                </a:lnSpc>
                <a:buClr>
                  <a:prstClr val="white"/>
                </a:buClr>
                <a:defRPr/>
              </a:pPr>
              <a:r>
                <a:rPr lang="zh-CN" altLang="en-US" b="1" dirty="0">
                  <a:solidFill>
                    <a:schemeClr val="bg1"/>
                  </a:solidFill>
                  <a:latin typeface="微软雅黑" panose="020B0503020204020204" pitchFamily="34" charset="-122"/>
                  <a:ea typeface="微软雅黑" panose="020B0503020204020204" pitchFamily="34" charset="-122"/>
                  <a:sym typeface="+mn-ea"/>
                </a:rPr>
                <a:t>人文、社会科学研究成果获奖情况一览表</a:t>
              </a:r>
              <a:endParaRPr lang="zh-CN" altLang="en-US" b="1" dirty="0">
                <a:solidFill>
                  <a:schemeClr val="bg1"/>
                </a:solidFill>
                <a:sym typeface="+mn-ea"/>
              </a:endParaRPr>
            </a:p>
          </p:txBody>
        </p:sp>
        <p:pic>
          <p:nvPicPr>
            <p:cNvPr id="6" name="图片 5"/>
            <p:cNvPicPr>
              <a:picLocks noChangeAspect="1"/>
            </p:cNvPicPr>
            <p:nvPr/>
          </p:nvPicPr>
          <p:blipFill>
            <a:blip r:embed="rId2" cstate="print"/>
            <a:stretch>
              <a:fillRect/>
            </a:stretch>
          </p:blipFill>
          <p:spPr>
            <a:xfrm>
              <a:off x="8957" y="889"/>
              <a:ext cx="13905" cy="1785"/>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10383520" y="6228715"/>
            <a:ext cx="939165" cy="158115"/>
          </a:xfrm>
        </p:spPr>
        <p:txBody>
          <a:bodyPr/>
          <a:lstStyle/>
          <a:p>
            <a:r>
              <a:rPr lang="zh-CN" altLang="en-US"/>
              <a:t>第 </a:t>
            </a:r>
            <a:fld id="{75168D04-7926-484C-B90B-2D13ABC6EC67}" type="slidenum">
              <a:rPr lang="zh-CN" altLang="en-US" smtClean="0"/>
              <a:pPr/>
              <a:t>52</a:t>
            </a:fld>
            <a:r>
              <a:rPr lang="zh-CN" altLang="en-US"/>
              <a:t> 页</a:t>
            </a:r>
            <a:endParaRPr lang="zh-CN" altLang="en-US" dirty="0"/>
          </a:p>
        </p:txBody>
      </p:sp>
      <p:sp>
        <p:nvSpPr>
          <p:cNvPr id="4" name="文本占位符 3"/>
          <p:cNvSpPr>
            <a:spLocks noGrp="1"/>
          </p:cNvSpPr>
          <p:nvPr>
            <p:ph type="body" sz="quarter" idx="10"/>
          </p:nvPr>
        </p:nvSpPr>
        <p:spPr>
          <a:xfrm>
            <a:off x="1621790" y="655955"/>
            <a:ext cx="4802505" cy="332105"/>
          </a:xfrm>
        </p:spPr>
        <p:txBody>
          <a:bodyPr wrap="square"/>
          <a:lstStyle/>
          <a:p>
            <a:r>
              <a:rPr lang="zh-CN" altLang="en-US" sz="2400" dirty="0">
                <a:latin typeface="+mn-ea"/>
              </a:rPr>
              <a:t>统</a:t>
            </a:r>
            <a:r>
              <a:rPr lang="zh-CN" altLang="en-US" sz="2400" dirty="0" smtClean="0">
                <a:latin typeface="+mn-ea"/>
              </a:rPr>
              <a:t>计</a:t>
            </a:r>
            <a:r>
              <a:rPr lang="en-US" altLang="zh-CN" sz="2400" dirty="0" smtClean="0">
                <a:latin typeface="+mn-ea"/>
              </a:rPr>
              <a:t>7-1</a:t>
            </a:r>
            <a:r>
              <a:rPr lang="zh-CN" altLang="en-US" sz="2400" dirty="0" smtClean="0">
                <a:latin typeface="+mn-ea"/>
              </a:rPr>
              <a:t>表</a:t>
            </a:r>
            <a:r>
              <a:rPr sz="2400" dirty="0">
                <a:latin typeface="+mn-ea"/>
                <a:sym typeface="+mn-ea"/>
              </a:rPr>
              <a:t>（</a:t>
            </a:r>
            <a:r>
              <a:rPr lang="en-US" altLang="zh-CN" sz="2400" dirty="0">
                <a:latin typeface="+mn-ea"/>
                <a:sym typeface="+mn-ea"/>
              </a:rPr>
              <a:t>2</a:t>
            </a:r>
            <a:r>
              <a:rPr sz="2400" dirty="0">
                <a:latin typeface="+mn-ea"/>
                <a:sym typeface="+mn-ea"/>
              </a:rPr>
              <a:t>）</a:t>
            </a:r>
            <a:r>
              <a:rPr lang="zh-CN" altLang="en-US" sz="2400" dirty="0">
                <a:latin typeface="+mn-ea"/>
              </a:rPr>
              <a:t>：数据来源</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73430" y="2610485"/>
            <a:ext cx="1585595" cy="2215515"/>
          </a:xfrm>
          <a:prstGeom prst="rect">
            <a:avLst/>
          </a:prstGeom>
        </p:spPr>
        <p:txBody>
          <a:bodyPr wrap="square" lIns="0" tIns="0" rIns="0" bIns="0">
            <a:spAutoFit/>
          </a:bodyPr>
          <a:lstStyle/>
          <a:p>
            <a:pPr>
              <a:lnSpc>
                <a:spcPct val="150000"/>
              </a:lnSpc>
            </a:pPr>
            <a:r>
              <a:rPr lang="en-US" altLang="zh-CN" sz="1600" b="1" dirty="0">
                <a:solidFill>
                  <a:schemeClr val="accent1"/>
                </a:solidFill>
                <a:latin typeface="+mn-ea"/>
                <a:sym typeface="+mn-ea"/>
              </a:rPr>
              <a:t>1</a:t>
            </a:r>
            <a:r>
              <a:rPr lang="zh-CN" altLang="en-US" sz="1600" b="1" dirty="0">
                <a:solidFill>
                  <a:schemeClr val="accent1"/>
                </a:solidFill>
                <a:latin typeface="+mn-ea"/>
                <a:sym typeface="+mn-ea"/>
              </a:rPr>
              <a:t>、人文社科统</a:t>
            </a:r>
            <a:r>
              <a:rPr lang="zh-CN" altLang="en-US" sz="1600" b="1" dirty="0" smtClean="0">
                <a:solidFill>
                  <a:schemeClr val="accent1"/>
                </a:solidFill>
                <a:latin typeface="+mn-ea"/>
                <a:sym typeface="+mn-ea"/>
              </a:rPr>
              <a:t>计</a:t>
            </a:r>
            <a:r>
              <a:rPr lang="en-US" altLang="zh-CN" sz="1600" b="1" dirty="0" smtClean="0">
                <a:solidFill>
                  <a:schemeClr val="accent1"/>
                </a:solidFill>
                <a:latin typeface="+mn-ea"/>
                <a:sym typeface="+mn-ea"/>
              </a:rPr>
              <a:t>7-1</a:t>
            </a:r>
            <a:r>
              <a:rPr lang="zh-CN" altLang="en-US" sz="1600" b="1" dirty="0" smtClean="0">
                <a:solidFill>
                  <a:schemeClr val="accent1"/>
                </a:solidFill>
                <a:latin typeface="+mn-ea"/>
                <a:sym typeface="+mn-ea"/>
              </a:rPr>
              <a:t>表</a:t>
            </a:r>
            <a:r>
              <a:rPr lang="zh-CN" altLang="en-US" sz="1600" b="1" dirty="0">
                <a:solidFill>
                  <a:schemeClr val="accent1"/>
                </a:solidFill>
                <a:latin typeface="+mn-ea"/>
                <a:sym typeface="+mn-ea"/>
              </a:rPr>
              <a:t>数据来源于统计系统的成果获奖模块，各统计口径对应字段见下图；</a:t>
            </a:r>
          </a:p>
        </p:txBody>
      </p:sp>
      <p:pic>
        <p:nvPicPr>
          <p:cNvPr id="5" name="图片 4"/>
          <p:cNvPicPr>
            <a:picLocks noChangeAspect="1"/>
          </p:cNvPicPr>
          <p:nvPr/>
        </p:nvPicPr>
        <p:blipFill>
          <a:blip r:embed="rId2" cstate="print"/>
          <a:stretch>
            <a:fillRect/>
          </a:stretch>
        </p:blipFill>
        <p:spPr>
          <a:xfrm>
            <a:off x="2705735" y="1890395"/>
            <a:ext cx="9505950" cy="36766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53</a:t>
            </a:fld>
            <a:r>
              <a:rPr lang="zh-CN" altLang="en-US"/>
              <a:t> 页</a:t>
            </a:r>
            <a:endParaRPr lang="zh-CN" altLang="en-US" dirty="0"/>
          </a:p>
        </p:txBody>
      </p:sp>
      <p:sp>
        <p:nvSpPr>
          <p:cNvPr id="4" name="文本占位符 3"/>
          <p:cNvSpPr>
            <a:spLocks noGrp="1"/>
          </p:cNvSpPr>
          <p:nvPr>
            <p:ph type="body" sz="quarter" idx="10"/>
          </p:nvPr>
        </p:nvSpPr>
        <p:spPr>
          <a:xfrm>
            <a:off x="1621790" y="655955"/>
            <a:ext cx="6373495" cy="332105"/>
          </a:xfrm>
        </p:spPr>
        <p:txBody>
          <a:bodyPr wrap="square"/>
          <a:lstStyle/>
          <a:p>
            <a:r>
              <a:rPr lang="zh-CN" altLang="en-US" sz="2400" dirty="0">
                <a:latin typeface="+mj-ea"/>
                <a:ea typeface="+mj-ea"/>
              </a:rPr>
              <a:t>统计</a:t>
            </a:r>
            <a:r>
              <a:rPr lang="en-US" altLang="zh-CN" sz="2400" dirty="0">
                <a:latin typeface="+mj-ea"/>
                <a:ea typeface="+mj-ea"/>
              </a:rPr>
              <a:t>9</a:t>
            </a:r>
            <a:r>
              <a:rPr lang="zh-CN" altLang="en-US" sz="2400" dirty="0">
                <a:latin typeface="+mj-ea"/>
                <a:ea typeface="+mj-ea"/>
              </a:rPr>
              <a:t>表</a:t>
            </a:r>
            <a:r>
              <a:rPr sz="2400">
                <a:latin typeface="+mj-ea"/>
                <a:ea typeface="+mj-ea"/>
                <a:sym typeface="+mn-ea"/>
              </a:rPr>
              <a:t>（</a:t>
            </a:r>
            <a:r>
              <a:rPr lang="en-US" altLang="zh-CN" sz="2400">
                <a:latin typeface="+mj-ea"/>
                <a:ea typeface="+mj-ea"/>
                <a:sym typeface="+mn-ea"/>
              </a:rPr>
              <a:t>3</a:t>
            </a:r>
            <a:r>
              <a:rPr sz="2400">
                <a:latin typeface="+mj-ea"/>
                <a:ea typeface="+mj-ea"/>
                <a:sym typeface="+mn-ea"/>
              </a:rPr>
              <a:t>）</a:t>
            </a:r>
            <a:r>
              <a:rPr lang="zh-CN" altLang="en-US" sz="2400" dirty="0">
                <a:latin typeface="+mj-ea"/>
                <a:ea typeface="+mj-ea"/>
              </a:rPr>
              <a:t>：</a:t>
            </a:r>
            <a:r>
              <a:rPr sz="2400">
                <a:latin typeface="+mj-ea"/>
                <a:ea typeface="+mj-ea"/>
                <a:sym typeface="+mn-ea"/>
              </a:rPr>
              <a:t>审核要点及</a:t>
            </a:r>
            <a:r>
              <a:rPr lang="zh-CN" altLang="en-US" sz="2400" dirty="0">
                <a:latin typeface="+mj-ea"/>
                <a:ea typeface="+mj-ea"/>
              </a:rPr>
              <a:t>常见问题</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635" y="2474595"/>
            <a:ext cx="12191365" cy="3575685"/>
            <a:chOff x="1" y="3097"/>
            <a:chExt cx="19199" cy="5631"/>
          </a:xfrm>
        </p:grpSpPr>
        <p:sp>
          <p:nvSpPr>
            <p:cNvPr id="6" name="矩形 5"/>
            <p:cNvSpPr/>
            <p:nvPr/>
          </p:nvSpPr>
          <p:spPr>
            <a:xfrm>
              <a:off x="1" y="3097"/>
              <a:ext cx="19199" cy="56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013" y="4823"/>
              <a:ext cx="15493" cy="2179"/>
            </a:xfrm>
            <a:prstGeom prst="rect">
              <a:avLst/>
            </a:prstGeom>
            <a:noFill/>
          </p:spPr>
          <p:txBody>
            <a:bodyPr wrap="square" rtlCol="0">
              <a:spAutoFit/>
            </a:bodyPr>
            <a:lstStyle/>
            <a:p>
              <a:pPr>
                <a:lnSpc>
                  <a:spcPct val="200000"/>
                </a:lnSpc>
              </a:pPr>
              <a:r>
                <a:rPr sz="1400" dirty="0">
                  <a:solidFill>
                    <a:schemeClr val="bg1"/>
                  </a:solidFill>
                  <a:latin typeface="+mn-ea"/>
                  <a:sym typeface="+mn-ea"/>
                </a:rPr>
                <a:t>1</a:t>
              </a:r>
              <a:r>
                <a:rPr lang="zh-CN" sz="1400" dirty="0">
                  <a:solidFill>
                    <a:schemeClr val="bg1"/>
                  </a:solidFill>
                  <a:latin typeface="+mn-ea"/>
                  <a:sym typeface="+mn-ea"/>
                </a:rPr>
                <a:t>、</a:t>
              </a:r>
              <a:r>
                <a:rPr sz="1400" dirty="0">
                  <a:solidFill>
                    <a:schemeClr val="bg1"/>
                  </a:solidFill>
                  <a:latin typeface="+mn-ea"/>
                  <a:sym typeface="+mn-ea"/>
                </a:rPr>
                <a:t> </a:t>
              </a:r>
              <a:r>
                <a:rPr sz="1400" dirty="0" err="1">
                  <a:solidFill>
                    <a:schemeClr val="bg1"/>
                  </a:solidFill>
                  <a:latin typeface="+mn-ea"/>
                  <a:sym typeface="+mn-ea"/>
                </a:rPr>
                <a:t>此表只填报获"国家级</a:t>
              </a:r>
              <a:r>
                <a:rPr sz="1400" dirty="0" smtClean="0">
                  <a:solidFill>
                    <a:schemeClr val="bg1"/>
                  </a:solidFill>
                  <a:latin typeface="+mn-ea"/>
                  <a:sym typeface="+mn-ea"/>
                </a:rPr>
                <a:t>"</a:t>
              </a:r>
              <a:r>
                <a:rPr lang="zh-CN" altLang="en-US" sz="1400" dirty="0" smtClean="0">
                  <a:solidFill>
                    <a:schemeClr val="bg1"/>
                  </a:solidFill>
                  <a:latin typeface="+mn-ea"/>
                  <a:sym typeface="+mn-ea"/>
                </a:rPr>
                <a:t>、</a:t>
              </a:r>
              <a:r>
                <a:rPr sz="1400" dirty="0" smtClean="0">
                  <a:solidFill>
                    <a:schemeClr val="bg1"/>
                  </a:solidFill>
                  <a:latin typeface="+mn-ea"/>
                  <a:sym typeface="+mn-ea"/>
                </a:rPr>
                <a:t>"</a:t>
              </a:r>
              <a:r>
                <a:rPr sz="1400" dirty="0">
                  <a:solidFill>
                    <a:schemeClr val="bg1"/>
                  </a:solidFill>
                  <a:latin typeface="+mn-ea"/>
                  <a:sym typeface="+mn-ea"/>
                </a:rPr>
                <a:t>部级奖"、“省级奖”成果奖的情况，其合计数应等于6-1表01栏的L14。</a:t>
              </a:r>
              <a:endParaRPr sz="1400" dirty="0">
                <a:solidFill>
                  <a:schemeClr val="bg1"/>
                </a:solidFill>
                <a:latin typeface="+mn-ea"/>
              </a:endParaRPr>
            </a:p>
            <a:p>
              <a:pPr>
                <a:lnSpc>
                  <a:spcPct val="200000"/>
                </a:lnSpc>
              </a:pPr>
              <a:r>
                <a:rPr sz="1400" dirty="0">
                  <a:solidFill>
                    <a:schemeClr val="bg1"/>
                  </a:solidFill>
                  <a:latin typeface="+mn-ea"/>
                  <a:sym typeface="+mn-ea"/>
                </a:rPr>
                <a:t>2</a:t>
              </a:r>
              <a:r>
                <a:rPr lang="zh-CN" sz="1400" dirty="0">
                  <a:solidFill>
                    <a:schemeClr val="bg1"/>
                  </a:solidFill>
                  <a:latin typeface="+mn-ea"/>
                  <a:sym typeface="+mn-ea"/>
                </a:rPr>
                <a:t>、</a:t>
              </a:r>
              <a:r>
                <a:rPr sz="1400" dirty="0">
                  <a:solidFill>
                    <a:schemeClr val="bg1"/>
                  </a:solidFill>
                  <a:latin typeface="+mn-ea"/>
                  <a:sym typeface="+mn-ea"/>
                </a:rPr>
                <a:t>两个以上单位合作的成果获奖,各有关高校均可填报, 但须在备注栏注明合作单位。</a:t>
              </a:r>
              <a:endParaRPr sz="1400" dirty="0">
                <a:solidFill>
                  <a:schemeClr val="bg1"/>
                </a:solidFill>
                <a:latin typeface="+mn-ea"/>
              </a:endParaRPr>
            </a:p>
            <a:p>
              <a:pPr>
                <a:lnSpc>
                  <a:spcPct val="200000"/>
                </a:lnSpc>
              </a:pPr>
              <a:r>
                <a:rPr sz="1400" dirty="0">
                  <a:solidFill>
                    <a:schemeClr val="bg1"/>
                  </a:solidFill>
                  <a:latin typeface="+mn-ea"/>
                  <a:sym typeface="+mn-ea"/>
                </a:rPr>
                <a:t>3</a:t>
              </a:r>
              <a:r>
                <a:rPr lang="zh-CN" sz="1400" dirty="0">
                  <a:solidFill>
                    <a:schemeClr val="bg1"/>
                  </a:solidFill>
                  <a:latin typeface="+mn-ea"/>
                  <a:sym typeface="+mn-ea"/>
                </a:rPr>
                <a:t>、</a:t>
              </a:r>
              <a:r>
                <a:rPr sz="1400" dirty="0">
                  <a:solidFill>
                    <a:schemeClr val="bg1"/>
                  </a:solidFill>
                  <a:latin typeface="+mn-ea"/>
                  <a:sym typeface="+mn-ea"/>
                </a:rPr>
                <a:t>获奖名称按"填表说明"审核。</a:t>
              </a:r>
              <a:endParaRPr lang="zh-CN" altLang="en-US" sz="1400" b="1" dirty="0">
                <a:solidFill>
                  <a:schemeClr val="bg1"/>
                </a:solidFill>
                <a:latin typeface="+mn-ea"/>
                <a:ea typeface="微软雅黑" panose="020B0503020204020204" pitchFamily="34" charset="-122"/>
                <a:sym typeface="+mn-ea"/>
              </a:endParaRPr>
            </a:p>
          </p:txBody>
        </p:sp>
        <p:pic>
          <p:nvPicPr>
            <p:cNvPr id="9" name="图片 8" descr="问题"/>
            <p:cNvPicPr>
              <a:picLocks noChangeAspect="1"/>
            </p:cNvPicPr>
            <p:nvPr/>
          </p:nvPicPr>
          <p:blipFill>
            <a:blip r:embed="rId2" cstate="print"/>
            <a:stretch>
              <a:fillRect/>
            </a:stretch>
          </p:blipFill>
          <p:spPr>
            <a:xfrm>
              <a:off x="1438" y="5225"/>
              <a:ext cx="1116" cy="1272"/>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平行四边形 3"/>
          <p:cNvSpPr/>
          <p:nvPr/>
        </p:nvSpPr>
        <p:spPr bwMode="auto">
          <a:xfrm>
            <a:off x="4762" y="1919093"/>
            <a:ext cx="2730880" cy="360040"/>
          </a:xfrm>
          <a:prstGeom prst="parallelogram">
            <a:avLst>
              <a:gd name="adj" fmla="val 76283"/>
            </a:avLst>
          </a:prstGeom>
          <a:solidFill>
            <a:schemeClr val="accent1">
              <a:lumMod val="50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sz="1200" b="1" dirty="0">
              <a:solidFill>
                <a:schemeClr val="bg1">
                  <a:lumMod val="100000"/>
                </a:schemeClr>
              </a:solidFill>
              <a:cs typeface="+mn-ea"/>
              <a:sym typeface="+mn-lt"/>
            </a:endParaRPr>
          </a:p>
        </p:txBody>
      </p:sp>
      <p:graphicFrame>
        <p:nvGraphicFramePr>
          <p:cNvPr id="5" name="图示 4"/>
          <p:cNvGraphicFramePr/>
          <p:nvPr/>
        </p:nvGraphicFramePr>
        <p:xfrm>
          <a:off x="0" y="0"/>
          <a:ext cx="12192000" cy="20305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2" name="矩形 31"/>
          <p:cNvSpPr/>
          <p:nvPr/>
        </p:nvSpPr>
        <p:spPr>
          <a:xfrm>
            <a:off x="0" y="-13014"/>
            <a:ext cx="12192000" cy="2036321"/>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54</a:t>
            </a:fld>
            <a:r>
              <a:rPr lang="zh-CN" altLang="en-US"/>
              <a:t> 页</a:t>
            </a:r>
            <a:endParaRPr lang="zh-CN" altLang="en-US" dirty="0"/>
          </a:p>
        </p:txBody>
      </p:sp>
      <p:sp>
        <p:nvSpPr>
          <p:cNvPr id="6" name="矩形 5"/>
          <p:cNvSpPr/>
          <p:nvPr/>
        </p:nvSpPr>
        <p:spPr bwMode="auto">
          <a:xfrm>
            <a:off x="0" y="1523365"/>
            <a:ext cx="8557895" cy="756285"/>
          </a:xfrm>
          <a:prstGeom prst="rect">
            <a:avLst/>
          </a:prstGeom>
          <a:solidFill>
            <a:schemeClr val="accent1">
              <a:lumMod val="75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r>
              <a:rPr lang="zh-CN" altLang="en-US" sz="2400" b="1" dirty="0">
                <a:solidFill>
                  <a:schemeClr val="bg1">
                    <a:lumMod val="100000"/>
                  </a:schemeClr>
                </a:solidFill>
                <a:cs typeface="+mn-ea"/>
                <a:sym typeface="+mn-lt"/>
              </a:rPr>
              <a:t>统</a:t>
            </a:r>
            <a:r>
              <a:rPr lang="zh-CN" altLang="en-US" sz="2400" b="1" dirty="0" smtClean="0">
                <a:solidFill>
                  <a:schemeClr val="bg1">
                    <a:lumMod val="100000"/>
                  </a:schemeClr>
                </a:solidFill>
                <a:cs typeface="+mn-ea"/>
                <a:sym typeface="+mn-lt"/>
              </a:rPr>
              <a:t>计</a:t>
            </a:r>
            <a:r>
              <a:rPr lang="en-US" altLang="zh-CN" sz="2400" b="1" dirty="0" smtClean="0">
                <a:solidFill>
                  <a:schemeClr val="bg1">
                    <a:lumMod val="100000"/>
                  </a:schemeClr>
                </a:solidFill>
                <a:cs typeface="+mn-ea"/>
                <a:sym typeface="+mn-lt"/>
              </a:rPr>
              <a:t>7-2</a:t>
            </a:r>
            <a:r>
              <a:rPr lang="zh-CN" altLang="en-US" sz="2400" b="1" dirty="0" smtClean="0">
                <a:solidFill>
                  <a:schemeClr val="bg1">
                    <a:lumMod val="100000"/>
                  </a:schemeClr>
                </a:solidFill>
                <a:cs typeface="+mn-ea"/>
                <a:sym typeface="+mn-lt"/>
              </a:rPr>
              <a:t>表</a:t>
            </a:r>
            <a:r>
              <a:rPr lang="zh-CN" altLang="en-US" sz="2400" b="1" dirty="0">
                <a:solidFill>
                  <a:schemeClr val="bg1">
                    <a:lumMod val="100000"/>
                  </a:schemeClr>
                </a:solidFill>
                <a:cs typeface="+mn-ea"/>
                <a:sym typeface="+mn-lt"/>
              </a:rPr>
              <a:t>：</a:t>
            </a:r>
            <a:r>
              <a:rPr sz="2400" b="1" dirty="0">
                <a:solidFill>
                  <a:schemeClr val="bg1">
                    <a:lumMod val="100000"/>
                  </a:schemeClr>
                </a:solidFill>
                <a:cs typeface="+mn-ea"/>
                <a:sym typeface="+mn-lt"/>
              </a:rPr>
              <a:t>人文、社会科学专利情况表</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457325" y="3328670"/>
            <a:ext cx="3596005" cy="321310"/>
            <a:chOff x="2295" y="5242"/>
            <a:chExt cx="5663" cy="506"/>
          </a:xfrm>
        </p:grpSpPr>
        <p:sp>
          <p:nvSpPr>
            <p:cNvPr id="7" name="Rectangle 73"/>
            <p:cNvSpPr/>
            <p:nvPr/>
          </p:nvSpPr>
          <p:spPr>
            <a:xfrm>
              <a:off x="3884" y="5253"/>
              <a:ext cx="4074" cy="486"/>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指标解释</a:t>
              </a:r>
            </a:p>
          </p:txBody>
        </p:sp>
        <p:sp>
          <p:nvSpPr>
            <p:cNvPr id="9" name="矩形 8"/>
            <p:cNvSpPr/>
            <p:nvPr/>
          </p:nvSpPr>
          <p:spPr>
            <a:xfrm>
              <a:off x="2295" y="52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p>
          </p:txBody>
        </p:sp>
      </p:grpSp>
      <p:grpSp>
        <p:nvGrpSpPr>
          <p:cNvPr id="12" name="组合 11"/>
          <p:cNvGrpSpPr/>
          <p:nvPr/>
        </p:nvGrpSpPr>
        <p:grpSpPr>
          <a:xfrm>
            <a:off x="1457325" y="4090670"/>
            <a:ext cx="3596005" cy="321310"/>
            <a:chOff x="2295" y="6442"/>
            <a:chExt cx="5663" cy="506"/>
          </a:xfrm>
        </p:grpSpPr>
        <p:sp>
          <p:nvSpPr>
            <p:cNvPr id="14" name="Rectangle 73"/>
            <p:cNvSpPr/>
            <p:nvPr/>
          </p:nvSpPr>
          <p:spPr>
            <a:xfrm>
              <a:off x="3884" y="6478"/>
              <a:ext cx="4074" cy="436"/>
            </a:xfrm>
            <a:prstGeom prst="rect">
              <a:avLst/>
            </a:prstGeom>
          </p:spPr>
          <p:txBody>
            <a:bodyPr wrap="square" lIns="144000" tIns="0" rIns="144000" bIns="0">
              <a:noAutofit/>
            </a:bodyPr>
            <a:lstStyle/>
            <a:p>
              <a:pPr eaLnBrk="0" hangingPunct="0">
                <a:buFont typeface="Wingdings" panose="05000000000000000000" pitchFamily="2" charset="2"/>
                <a:buNone/>
              </a:pPr>
              <a:r>
                <a:rPr lang="zh-CN" sz="2000" dirty="0">
                  <a:solidFill>
                    <a:schemeClr val="accent1"/>
                  </a:solidFill>
                  <a:latin typeface="微软雅黑" panose="020B0503020204020204" pitchFamily="34" charset="-122"/>
                  <a:ea typeface="微软雅黑" panose="020B0503020204020204" pitchFamily="34" charset="-122"/>
                </a:rPr>
                <a:t>数据来源</a:t>
              </a:r>
            </a:p>
          </p:txBody>
        </p:sp>
        <p:sp>
          <p:nvSpPr>
            <p:cNvPr id="15" name="矩形 14"/>
            <p:cNvSpPr/>
            <p:nvPr/>
          </p:nvSpPr>
          <p:spPr>
            <a:xfrm>
              <a:off x="2295" y="64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p>
          </p:txBody>
        </p:sp>
      </p:grpSp>
      <p:grpSp>
        <p:nvGrpSpPr>
          <p:cNvPr id="16" name="组合 15"/>
          <p:cNvGrpSpPr/>
          <p:nvPr/>
        </p:nvGrpSpPr>
        <p:grpSpPr>
          <a:xfrm>
            <a:off x="1457325" y="4852670"/>
            <a:ext cx="4378325" cy="321310"/>
            <a:chOff x="2295" y="7642"/>
            <a:chExt cx="6895" cy="506"/>
          </a:xfrm>
        </p:grpSpPr>
        <p:sp>
          <p:nvSpPr>
            <p:cNvPr id="17" name="Rectangle 73"/>
            <p:cNvSpPr/>
            <p:nvPr/>
          </p:nvSpPr>
          <p:spPr>
            <a:xfrm>
              <a:off x="3884" y="7660"/>
              <a:ext cx="5307" cy="472"/>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审核要点及常见问题</a:t>
              </a:r>
            </a:p>
          </p:txBody>
        </p:sp>
        <p:sp>
          <p:nvSpPr>
            <p:cNvPr id="18" name="矩形 17"/>
            <p:cNvSpPr/>
            <p:nvPr/>
          </p:nvSpPr>
          <p:spPr>
            <a:xfrm>
              <a:off x="2295" y="76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a:t>
              </a:r>
            </a:p>
          </p:txBody>
        </p:sp>
      </p:grpSp>
    </p:spTree>
  </p:cSld>
  <p:clrMapOvr>
    <a:masterClrMapping/>
  </p:clrMapOvr>
  <mc:AlternateContent xmlns:mc="http://schemas.openxmlformats.org/markup-compatibility/2006">
    <mc:Choice xmlns:p14="http://schemas.microsoft.com/office/powerpoint/2010/main" xmlns="" Requires="p14">
      <p:transition p14:dur="250">
        <p:pull/>
      </p:transition>
    </mc:Choice>
    <mc:Fallback>
      <p:transition>
        <p:pull/>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12"/>
          <p:cNvSpPr txBox="1"/>
          <p:nvPr/>
        </p:nvSpPr>
        <p:spPr>
          <a:xfrm>
            <a:off x="3186748" y="3168015"/>
            <a:ext cx="5818505" cy="521970"/>
          </a:xfrm>
          <a:prstGeom prst="rect">
            <a:avLst/>
          </a:prstGeom>
          <a:noFill/>
        </p:spPr>
        <p:txBody>
          <a:bodyPr wrap="none" rtlCol="0" anchor="t">
            <a:spAutoFit/>
          </a:bodyPr>
          <a:lstStyle/>
          <a:p>
            <a:r>
              <a:rPr lang="zh-CN" altLang="en-US" sz="2800" b="1" dirty="0">
                <a:solidFill>
                  <a:srgbClr val="006C54"/>
                </a:solidFill>
                <a:latin typeface="+mn-ea"/>
                <a:sym typeface="+mn-ea"/>
              </a:rPr>
              <a:t>统计</a:t>
            </a:r>
            <a:r>
              <a:rPr lang="en-US" altLang="zh-CN" sz="2800" b="1" dirty="0">
                <a:solidFill>
                  <a:srgbClr val="006C54"/>
                </a:solidFill>
                <a:latin typeface="+mn-ea"/>
                <a:sym typeface="+mn-ea"/>
              </a:rPr>
              <a:t>10</a:t>
            </a:r>
            <a:r>
              <a:rPr lang="zh-CN" altLang="en-US" sz="2800" b="1" dirty="0">
                <a:solidFill>
                  <a:srgbClr val="006C54"/>
                </a:solidFill>
                <a:latin typeface="+mn-ea"/>
                <a:sym typeface="+mn-ea"/>
              </a:rPr>
              <a:t>表（</a:t>
            </a:r>
            <a:r>
              <a:rPr lang="en-US" altLang="zh-CN" sz="2800" b="1" dirty="0">
                <a:solidFill>
                  <a:srgbClr val="006C54"/>
                </a:solidFill>
                <a:latin typeface="+mn-ea"/>
                <a:sym typeface="+mn-ea"/>
              </a:rPr>
              <a:t>1</a:t>
            </a:r>
            <a:r>
              <a:rPr lang="zh-CN" altLang="en-US" sz="2800" b="1" dirty="0">
                <a:solidFill>
                  <a:srgbClr val="006C54"/>
                </a:solidFill>
                <a:latin typeface="+mn-ea"/>
                <a:sym typeface="+mn-ea"/>
              </a:rPr>
              <a:t>）：指标解释</a:t>
            </a:r>
            <a:r>
              <a:rPr sz="2800" b="1">
                <a:solidFill>
                  <a:srgbClr val="006C54"/>
                </a:solidFill>
                <a:latin typeface="+mn-ea"/>
                <a:sym typeface="+mn-ea"/>
              </a:rPr>
              <a:t>（表头）</a:t>
            </a:r>
            <a:endParaRPr lang="zh-CN" altLang="en-US" sz="2800" b="1">
              <a:solidFill>
                <a:srgbClr val="006C54"/>
              </a:solidFill>
              <a:latin typeface="+mn-ea"/>
              <a:sym typeface="+mn-ea"/>
            </a:endParaRPr>
          </a:p>
        </p:txBody>
      </p:sp>
      <p:sp>
        <p:nvSpPr>
          <p:cNvPr id="2" name="灯片编号占位符 1"/>
          <p:cNvSpPr>
            <a:spLocks noGrp="1"/>
          </p:cNvSpPr>
          <p:nvPr>
            <p:ph type="sldNum" sz="quarter" idx="4"/>
          </p:nvPr>
        </p:nvSpPr>
        <p:spPr>
          <a:xfrm>
            <a:off x="10769918" y="6681800"/>
            <a:ext cx="939240" cy="144787"/>
          </a:xfrm>
        </p:spPr>
        <p:txBody>
          <a:bodyPr/>
          <a:lstStyle/>
          <a:p>
            <a:r>
              <a:rPr lang="zh-CN" altLang="en-US"/>
              <a:t>第 </a:t>
            </a:r>
            <a:fld id="{75168D04-7926-484C-B90B-2D13ABC6EC67}" type="slidenum">
              <a:rPr lang="zh-CN" altLang="en-US" smtClean="0"/>
              <a:pPr/>
              <a:t>55</a:t>
            </a:fld>
            <a:r>
              <a:rPr lang="zh-CN" altLang="en-US"/>
              <a:t> 页</a:t>
            </a:r>
            <a:endParaRPr lang="zh-CN" altLang="en-US" dirty="0"/>
          </a:p>
        </p:txBody>
      </p:sp>
      <p:sp>
        <p:nvSpPr>
          <p:cNvPr id="4" name="文本占位符 3"/>
          <p:cNvSpPr>
            <a:spLocks noGrp="1"/>
          </p:cNvSpPr>
          <p:nvPr>
            <p:ph type="body" sz="quarter" idx="10"/>
          </p:nvPr>
        </p:nvSpPr>
        <p:spPr>
          <a:xfrm>
            <a:off x="1621790" y="655955"/>
            <a:ext cx="6443345" cy="332105"/>
          </a:xfrm>
        </p:spPr>
        <p:txBody>
          <a:bodyPr wrap="square"/>
          <a:lstStyle/>
          <a:p>
            <a:r>
              <a:rPr lang="en-US" altLang="zh-CN" sz="2400" dirty="0">
                <a:latin typeface="+mn-ea"/>
              </a:rPr>
              <a:t> </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8890" y="-64770"/>
            <a:ext cx="12208510" cy="6987540"/>
            <a:chOff x="-14" y="-102"/>
            <a:chExt cx="19226" cy="11004"/>
          </a:xfrm>
        </p:grpSpPr>
        <p:sp>
          <p:nvSpPr>
            <p:cNvPr id="6" name="矩形 5"/>
            <p:cNvSpPr/>
            <p:nvPr/>
          </p:nvSpPr>
          <p:spPr>
            <a:xfrm>
              <a:off x="-14" y="-102"/>
              <a:ext cx="19227" cy="110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825" y="1402"/>
              <a:ext cx="12437" cy="9304"/>
            </a:xfrm>
            <a:prstGeom prst="rect">
              <a:avLst/>
            </a:prstGeom>
            <a:noFill/>
          </p:spPr>
          <p:txBody>
            <a:bodyPr wrap="square" rtlCol="0">
              <a:spAutoFit/>
            </a:bodyPr>
            <a:lstStyle/>
            <a:p>
              <a:pPr>
                <a:lnSpc>
                  <a:spcPct val="150000"/>
                </a:lnSpc>
              </a:pPr>
              <a:r>
                <a:rPr lang="zh-CN" sz="1400" b="1" dirty="0">
                  <a:solidFill>
                    <a:schemeClr val="bg1"/>
                  </a:solidFill>
                  <a:latin typeface="微软雅黑" panose="020B0503020204020204" pitchFamily="34" charset="-122"/>
                  <a:ea typeface="微软雅黑" panose="020B0503020204020204" pitchFamily="34" charset="-122"/>
                  <a:sym typeface="+mn-ea"/>
                </a:rPr>
                <a:t>统计范围：</a:t>
              </a:r>
              <a:r>
                <a:rPr sz="1400" dirty="0">
                  <a:solidFill>
                    <a:schemeClr val="bg1"/>
                  </a:solidFill>
                  <a:latin typeface="微软雅黑" panose="020B0503020204020204" pitchFamily="34" charset="-122"/>
                  <a:ea typeface="微软雅黑" panose="020B0503020204020204" pitchFamily="34" charset="-122"/>
                  <a:sym typeface="+mn-ea"/>
                </a:rPr>
                <a:t>本年度人文、社科</a:t>
              </a:r>
              <a:r>
                <a:rPr lang="zh-CN" sz="1400" dirty="0">
                  <a:solidFill>
                    <a:schemeClr val="bg1"/>
                  </a:solidFill>
                  <a:latin typeface="微软雅黑" panose="020B0503020204020204" pitchFamily="34" charset="-122"/>
                  <a:ea typeface="微软雅黑" panose="020B0503020204020204" pitchFamily="34" charset="-122"/>
                  <a:sym typeface="+mn-ea"/>
                </a:rPr>
                <a:t>知识产权</a:t>
              </a:r>
              <a:r>
                <a:rPr sz="1400" dirty="0">
                  <a:solidFill>
                    <a:schemeClr val="bg1"/>
                  </a:solidFill>
                  <a:latin typeface="微软雅黑" panose="020B0503020204020204" pitchFamily="34" charset="-122"/>
                  <a:ea typeface="微软雅黑" panose="020B0503020204020204" pitchFamily="34" charset="-122"/>
                  <a:sym typeface="+mn-ea"/>
                </a:rPr>
                <a:t>情况。</a:t>
              </a:r>
              <a:endParaRPr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sz="1400" b="1" dirty="0">
                  <a:solidFill>
                    <a:schemeClr val="bg1"/>
                  </a:solidFill>
                  <a:latin typeface="微软雅黑" panose="020B0503020204020204" pitchFamily="34" charset="-122"/>
                  <a:ea typeface="微软雅黑" panose="020B0503020204020204" pitchFamily="34" charset="-122"/>
                  <a:sym typeface="+mn-ea"/>
                </a:rPr>
                <a:t>专利申请受理数：</a:t>
              </a:r>
              <a:r>
                <a:rPr sz="1400" dirty="0">
                  <a:solidFill>
                    <a:schemeClr val="bg1"/>
                  </a:solidFill>
                  <a:latin typeface="微软雅黑" panose="020B0503020204020204" pitchFamily="34" charset="-122"/>
                  <a:ea typeface="微软雅黑" panose="020B0503020204020204" pitchFamily="34" charset="-122"/>
                  <a:sym typeface="+mn-ea"/>
                </a:rPr>
                <a:t>向国内外知识产权行政部门提出专利申请并被受理的件数。</a:t>
              </a:r>
              <a:endParaRPr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sz="1400" b="1" dirty="0">
                  <a:solidFill>
                    <a:schemeClr val="bg1"/>
                  </a:solidFill>
                  <a:latin typeface="微软雅黑" panose="020B0503020204020204" pitchFamily="34" charset="-122"/>
                  <a:ea typeface="微软雅黑" panose="020B0503020204020204" pitchFamily="34" charset="-122"/>
                  <a:sym typeface="+mn-ea"/>
                </a:rPr>
                <a:t>发明专利申请受理数：</a:t>
              </a:r>
              <a:r>
                <a:rPr sz="1400" dirty="0">
                  <a:solidFill>
                    <a:schemeClr val="bg1"/>
                  </a:solidFill>
                  <a:latin typeface="微软雅黑" panose="020B0503020204020204" pitchFamily="34" charset="-122"/>
                  <a:ea typeface="微软雅黑" panose="020B0503020204020204" pitchFamily="34" charset="-122"/>
                  <a:sym typeface="+mn-ea"/>
                </a:rPr>
                <a:t>向国内外知识产权行政部门提出发明专利申请并被受理的件数。</a:t>
              </a:r>
              <a:endParaRPr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sz="1400" b="1" dirty="0">
                  <a:solidFill>
                    <a:schemeClr val="bg1"/>
                  </a:solidFill>
                  <a:latin typeface="微软雅黑" panose="020B0503020204020204" pitchFamily="34" charset="-122"/>
                  <a:ea typeface="微软雅黑" panose="020B0503020204020204" pitchFamily="34" charset="-122"/>
                  <a:sym typeface="+mn-ea"/>
                </a:rPr>
                <a:t>专利申请授权数：</a:t>
              </a:r>
              <a:r>
                <a:rPr sz="1400" dirty="0">
                  <a:solidFill>
                    <a:schemeClr val="bg1"/>
                  </a:solidFill>
                  <a:latin typeface="微软雅黑" panose="020B0503020204020204" pitchFamily="34" charset="-122"/>
                  <a:ea typeface="微软雅黑" panose="020B0503020204020204" pitchFamily="34" charset="-122"/>
                  <a:sym typeface="+mn-ea"/>
                </a:rPr>
                <a:t>由国内外知识产权行政部门向填报单位授予专利权的件数。</a:t>
              </a:r>
              <a:endParaRPr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sz="1400" b="1" dirty="0">
                  <a:solidFill>
                    <a:schemeClr val="bg1"/>
                  </a:solidFill>
                  <a:latin typeface="微软雅黑" panose="020B0503020204020204" pitchFamily="34" charset="-122"/>
                  <a:ea typeface="微软雅黑" panose="020B0503020204020204" pitchFamily="34" charset="-122"/>
                  <a:sym typeface="+mn-ea"/>
                </a:rPr>
                <a:t>发明专利授权数：</a:t>
              </a:r>
              <a:r>
                <a:rPr sz="1400" dirty="0">
                  <a:solidFill>
                    <a:schemeClr val="bg1"/>
                  </a:solidFill>
                  <a:latin typeface="微软雅黑" panose="020B0503020204020204" pitchFamily="34" charset="-122"/>
                  <a:ea typeface="微软雅黑" panose="020B0503020204020204" pitchFamily="34" charset="-122"/>
                  <a:sym typeface="+mn-ea"/>
                </a:rPr>
                <a:t>由国内外知识产权行政部门向填报单位授予发明专利权的件数。</a:t>
              </a:r>
              <a:endParaRPr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sz="1400" b="1" dirty="0">
                  <a:solidFill>
                    <a:schemeClr val="bg1"/>
                  </a:solidFill>
                  <a:latin typeface="微软雅黑" panose="020B0503020204020204" pitchFamily="34" charset="-122"/>
                  <a:ea typeface="微软雅黑" panose="020B0503020204020204" pitchFamily="34" charset="-122"/>
                  <a:sym typeface="+mn-ea"/>
                </a:rPr>
                <a:t>有效发明专利数：</a:t>
              </a:r>
              <a:r>
                <a:rPr sz="1400" dirty="0">
                  <a:solidFill>
                    <a:schemeClr val="bg1"/>
                  </a:solidFill>
                  <a:latin typeface="微软雅黑" panose="020B0503020204020204" pitchFamily="34" charset="-122"/>
                  <a:ea typeface="微软雅黑" panose="020B0503020204020204" pitchFamily="34" charset="-122"/>
                  <a:sym typeface="+mn-ea"/>
                </a:rPr>
                <a:t>指填报单位作为专利权人在本年度拥有的、经国内外知识产权行政部门授权且在有效期内的发明专利件数。</a:t>
              </a:r>
              <a:endParaRPr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sz="1400" b="1" dirty="0">
                  <a:solidFill>
                    <a:schemeClr val="bg1"/>
                  </a:solidFill>
                  <a:latin typeface="微软雅黑" panose="020B0503020204020204" pitchFamily="34" charset="-122"/>
                  <a:ea typeface="微软雅黑" panose="020B0503020204020204" pitchFamily="34" charset="-122"/>
                  <a:sym typeface="+mn-ea"/>
                </a:rPr>
                <a:t>专利所有权转让及许可数：</a:t>
              </a:r>
              <a:r>
                <a:rPr sz="1400" dirty="0">
                  <a:solidFill>
                    <a:schemeClr val="bg1"/>
                  </a:solidFill>
                  <a:latin typeface="微软雅黑" panose="020B0503020204020204" pitchFamily="34" charset="-122"/>
                  <a:ea typeface="微软雅黑" panose="020B0503020204020204" pitchFamily="34" charset="-122"/>
                  <a:sym typeface="+mn-ea"/>
                </a:rPr>
                <a:t>指本年度填报单位向外单位转让专利所有权或允许专利技术由被许可单位使用的件数。</a:t>
              </a:r>
              <a:endParaRPr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sz="1400" b="1" dirty="0">
                  <a:solidFill>
                    <a:schemeClr val="bg1"/>
                  </a:solidFill>
                  <a:latin typeface="微软雅黑" panose="020B0503020204020204" pitchFamily="34" charset="-122"/>
                  <a:ea typeface="微软雅黑" panose="020B0503020204020204" pitchFamily="34" charset="-122"/>
                  <a:sym typeface="+mn-ea"/>
                </a:rPr>
                <a:t>专利所有权转让与许可收入：</a:t>
              </a:r>
              <a:r>
                <a:rPr sz="1400" dirty="0">
                  <a:solidFill>
                    <a:schemeClr val="bg1"/>
                  </a:solidFill>
                  <a:latin typeface="微软雅黑" panose="020B0503020204020204" pitchFamily="34" charset="-122"/>
                  <a:ea typeface="微软雅黑" panose="020B0503020204020204" pitchFamily="34" charset="-122"/>
                  <a:sym typeface="+mn-ea"/>
                </a:rPr>
                <a:t>指本年度填报单位向外单位转让专利所有权或允许专利技术由被许可单位使用而得到的收入。包括当年从被转让方或被许可方得到的</a:t>
              </a:r>
              <a:r>
                <a:rPr lang="en-US" sz="1400" dirty="0">
                  <a:solidFill>
                    <a:schemeClr val="bg1"/>
                  </a:solidFill>
                  <a:latin typeface="微软雅黑" panose="020B0503020204020204" pitchFamily="34" charset="-122"/>
                  <a:ea typeface="微软雅黑" panose="020B0503020204020204" pitchFamily="34" charset="-122"/>
                  <a:sym typeface="+mn-ea"/>
                </a:rPr>
                <a:t>	</a:t>
              </a:r>
              <a:r>
                <a:rPr sz="1400" dirty="0">
                  <a:solidFill>
                    <a:schemeClr val="bg1"/>
                  </a:solidFill>
                  <a:latin typeface="微软雅黑" panose="020B0503020204020204" pitchFamily="34" charset="-122"/>
                  <a:ea typeface="微软雅黑" panose="020B0503020204020204" pitchFamily="34" charset="-122"/>
                  <a:sym typeface="+mn-ea"/>
                </a:rPr>
                <a:t>一次性付款和分期付款收入，以及利润分成、股息收入等。</a:t>
              </a:r>
              <a:endParaRPr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sz="1400" b="1" dirty="0">
                  <a:solidFill>
                    <a:schemeClr val="bg1"/>
                  </a:solidFill>
                  <a:latin typeface="微软雅黑" panose="020B0503020204020204" pitchFamily="34" charset="-122"/>
                  <a:ea typeface="微软雅黑" panose="020B0503020204020204" pitchFamily="34" charset="-122"/>
                  <a:sym typeface="+mn-ea"/>
                </a:rPr>
                <a:t>集成电路布图设计登记数：</a:t>
              </a:r>
              <a:r>
                <a:rPr sz="1400" dirty="0">
                  <a:solidFill>
                    <a:schemeClr val="bg1"/>
                  </a:solidFill>
                  <a:latin typeface="微软雅黑" panose="020B0503020204020204" pitchFamily="34" charset="-122"/>
                  <a:ea typeface="微软雅黑" panose="020B0503020204020204" pitchFamily="34" charset="-122"/>
                  <a:sym typeface="+mn-ea"/>
                </a:rPr>
                <a:t>指本年度填报单位向知识产权行政部门提出登记申请并被受理登记的集成电路布图设计的件数。</a:t>
              </a:r>
              <a:endParaRPr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sz="1400" b="1" dirty="0">
                  <a:solidFill>
                    <a:schemeClr val="bg1"/>
                  </a:solidFill>
                  <a:latin typeface="微软雅黑" panose="020B0503020204020204" pitchFamily="34" charset="-122"/>
                  <a:ea typeface="微软雅黑" panose="020B0503020204020204" pitchFamily="34" charset="-122"/>
                  <a:sym typeface="+mn-ea"/>
                </a:rPr>
                <a:t>植物新品种权授予数：</a:t>
              </a:r>
              <a:r>
                <a:rPr sz="1400" dirty="0">
                  <a:solidFill>
                    <a:schemeClr val="bg1"/>
                  </a:solidFill>
                  <a:latin typeface="微软雅黑" panose="020B0503020204020204" pitchFamily="34" charset="-122"/>
                  <a:ea typeface="微软雅黑" panose="020B0503020204020204" pitchFamily="34" charset="-122"/>
                  <a:sym typeface="+mn-ea"/>
                </a:rPr>
                <a:t>指本年度填报单位向农业、林业行政部门（审批机关）提出申请并被授予植物新品种的项数。</a:t>
              </a:r>
              <a:endParaRPr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sz="1400" b="1" dirty="0">
                  <a:solidFill>
                    <a:schemeClr val="bg1"/>
                  </a:solidFill>
                  <a:latin typeface="微软雅黑" panose="020B0503020204020204" pitchFamily="34" charset="-122"/>
                  <a:ea typeface="微软雅黑" panose="020B0503020204020204" pitchFamily="34" charset="-122"/>
                  <a:sym typeface="+mn-ea"/>
                </a:rPr>
                <a:t>形成国家或行业标准数：</a:t>
              </a:r>
              <a:r>
                <a:rPr sz="1400" dirty="0">
                  <a:solidFill>
                    <a:schemeClr val="bg1"/>
                  </a:solidFill>
                  <a:latin typeface="微软雅黑" panose="020B0503020204020204" pitchFamily="34" charset="-122"/>
                  <a:ea typeface="微软雅黑" panose="020B0503020204020204" pitchFamily="34" charset="-122"/>
                  <a:sym typeface="+mn-ea"/>
                </a:rPr>
                <a:t>指本年度填报单位在自主研发或自主知识产权基础上形成的国家或行业标准。形成国家或行业标准须经有关部门批准。</a:t>
              </a:r>
              <a:endParaRPr lang="zh-CN" altLang="en-US" sz="1400" b="1" i="1" dirty="0">
                <a:solidFill>
                  <a:schemeClr val="bg1"/>
                </a:solidFill>
                <a:latin typeface="微软雅黑" panose="020B0503020204020204" pitchFamily="34" charset="-122"/>
                <a:ea typeface="微软雅黑" panose="020B0503020204020204" pitchFamily="34" charset="-122"/>
                <a:sym typeface="+mn-ea"/>
              </a:endParaRPr>
            </a:p>
          </p:txBody>
        </p:sp>
        <p:sp>
          <p:nvSpPr>
            <p:cNvPr id="15" name="文本框 14"/>
            <p:cNvSpPr txBox="1"/>
            <p:nvPr/>
          </p:nvSpPr>
          <p:spPr>
            <a:xfrm>
              <a:off x="5825" y="867"/>
              <a:ext cx="5104" cy="535"/>
            </a:xfrm>
            <a:prstGeom prst="rect">
              <a:avLst/>
            </a:prstGeom>
            <a:noFill/>
          </p:spPr>
          <p:txBody>
            <a:bodyPr wrap="square" rtlCol="0">
              <a:spAutoFit/>
            </a:bodyPr>
            <a:lstStyle/>
            <a:p>
              <a:pPr algn="l" latinLnBrk="0">
                <a:lnSpc>
                  <a:spcPct val="90000"/>
                </a:lnSpc>
                <a:buClr>
                  <a:prstClr val="white"/>
                </a:buClr>
                <a:defRPr/>
              </a:pPr>
              <a:r>
                <a:rPr lang="zh-CN" altLang="en-US" b="1" dirty="0">
                  <a:solidFill>
                    <a:schemeClr val="bg1"/>
                  </a:solidFill>
                  <a:latin typeface="微软雅黑" panose="020B0503020204020204" pitchFamily="34" charset="-122"/>
                  <a:ea typeface="微软雅黑" panose="020B0503020204020204" pitchFamily="34" charset="-122"/>
                  <a:sym typeface="+mn-ea"/>
                </a:rPr>
                <a:t>人文、社会科学专利情况表</a:t>
              </a:r>
              <a:endParaRPr lang="zh-CN" altLang="en-US" b="1" dirty="0">
                <a:solidFill>
                  <a:schemeClr val="bg1"/>
                </a:solidFill>
                <a:sym typeface="+mn-ea"/>
              </a:endParaRPr>
            </a:p>
          </p:txBody>
        </p:sp>
        <p:pic>
          <p:nvPicPr>
            <p:cNvPr id="7" name="图片 6"/>
            <p:cNvPicPr>
              <a:picLocks noChangeAspect="1"/>
            </p:cNvPicPr>
            <p:nvPr/>
          </p:nvPicPr>
          <p:blipFill>
            <a:blip r:embed="rId3" cstate="print"/>
            <a:stretch>
              <a:fillRect/>
            </a:stretch>
          </p:blipFill>
          <p:spPr>
            <a:xfrm>
              <a:off x="975" y="867"/>
              <a:ext cx="4604" cy="2415"/>
            </a:xfrm>
            <a:prstGeom prst="rect">
              <a:avLst/>
            </a:prstGeom>
          </p:spPr>
        </p:pic>
        <p:pic>
          <p:nvPicPr>
            <p:cNvPr id="10" name="图片 9"/>
            <p:cNvPicPr>
              <a:picLocks noChangeAspect="1"/>
            </p:cNvPicPr>
            <p:nvPr/>
          </p:nvPicPr>
          <p:blipFill>
            <a:blip r:embed="rId4" cstate="print"/>
            <a:stretch>
              <a:fillRect/>
            </a:stretch>
          </p:blipFill>
          <p:spPr>
            <a:xfrm>
              <a:off x="975" y="3628"/>
              <a:ext cx="4605" cy="2636"/>
            </a:xfrm>
            <a:prstGeom prst="rect">
              <a:avLst/>
            </a:prstGeom>
          </p:spPr>
        </p:pic>
      </p:grpSp>
    </p:spTree>
    <p:custDataLst>
      <p:tags r:id="rId1"/>
    </p:custData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10383520" y="6228715"/>
            <a:ext cx="939165" cy="158115"/>
          </a:xfrm>
        </p:spPr>
        <p:txBody>
          <a:bodyPr/>
          <a:lstStyle/>
          <a:p>
            <a:r>
              <a:rPr lang="zh-CN" altLang="en-US"/>
              <a:t>第 </a:t>
            </a:r>
            <a:fld id="{75168D04-7926-484C-B90B-2D13ABC6EC67}" type="slidenum">
              <a:rPr lang="zh-CN" altLang="en-US" smtClean="0"/>
              <a:pPr/>
              <a:t>56</a:t>
            </a:fld>
            <a:r>
              <a:rPr lang="zh-CN" altLang="en-US"/>
              <a:t> 页</a:t>
            </a:r>
            <a:endParaRPr lang="zh-CN" altLang="en-US" dirty="0"/>
          </a:p>
        </p:txBody>
      </p:sp>
      <p:sp>
        <p:nvSpPr>
          <p:cNvPr id="4" name="文本占位符 3"/>
          <p:cNvSpPr>
            <a:spLocks noGrp="1"/>
          </p:cNvSpPr>
          <p:nvPr>
            <p:ph type="body" sz="quarter" idx="10"/>
          </p:nvPr>
        </p:nvSpPr>
        <p:spPr>
          <a:xfrm>
            <a:off x="1621790" y="655955"/>
            <a:ext cx="4802505" cy="332105"/>
          </a:xfrm>
        </p:spPr>
        <p:txBody>
          <a:bodyPr wrap="square"/>
          <a:lstStyle/>
          <a:p>
            <a:r>
              <a:rPr lang="zh-CN" altLang="en-US" sz="2400" dirty="0">
                <a:latin typeface="+mn-ea"/>
              </a:rPr>
              <a:t>统</a:t>
            </a:r>
            <a:r>
              <a:rPr lang="zh-CN" altLang="en-US" sz="2400" dirty="0" smtClean="0">
                <a:latin typeface="+mn-ea"/>
              </a:rPr>
              <a:t>计</a:t>
            </a:r>
            <a:r>
              <a:rPr lang="en-US" altLang="zh-CN" sz="2400" dirty="0" smtClean="0">
                <a:latin typeface="+mn-ea"/>
              </a:rPr>
              <a:t>7-2</a:t>
            </a:r>
            <a:r>
              <a:rPr lang="zh-CN" altLang="en-US" sz="2400" dirty="0" smtClean="0">
                <a:latin typeface="+mn-ea"/>
              </a:rPr>
              <a:t>表</a:t>
            </a:r>
            <a:r>
              <a:rPr sz="2400" dirty="0">
                <a:latin typeface="+mn-ea"/>
                <a:sym typeface="+mn-ea"/>
              </a:rPr>
              <a:t>（</a:t>
            </a:r>
            <a:r>
              <a:rPr lang="en-US" altLang="zh-CN" sz="2400" dirty="0">
                <a:latin typeface="+mn-ea"/>
                <a:sym typeface="+mn-ea"/>
              </a:rPr>
              <a:t>2</a:t>
            </a:r>
            <a:r>
              <a:rPr sz="2400" dirty="0">
                <a:latin typeface="+mn-ea"/>
                <a:sym typeface="+mn-ea"/>
              </a:rPr>
              <a:t>）</a:t>
            </a:r>
            <a:r>
              <a:rPr lang="zh-CN" altLang="en-US" sz="2400" dirty="0">
                <a:latin typeface="+mn-ea"/>
              </a:rPr>
              <a:t>：数据来源</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28420" y="2138045"/>
            <a:ext cx="8461375" cy="368935"/>
          </a:xfrm>
          <a:prstGeom prst="rect">
            <a:avLst/>
          </a:prstGeom>
        </p:spPr>
        <p:txBody>
          <a:bodyPr wrap="square" lIns="0" tIns="0" rIns="0" bIns="0">
            <a:spAutoFit/>
          </a:bodyPr>
          <a:lstStyle/>
          <a:p>
            <a:pPr>
              <a:lnSpc>
                <a:spcPct val="150000"/>
              </a:lnSpc>
            </a:pPr>
            <a:r>
              <a:rPr lang="en-US" altLang="zh-CN" sz="1600" b="1" dirty="0">
                <a:solidFill>
                  <a:schemeClr val="accent1"/>
                </a:solidFill>
                <a:latin typeface="+mn-ea"/>
                <a:sym typeface="+mn-ea"/>
              </a:rPr>
              <a:t>1</a:t>
            </a:r>
            <a:r>
              <a:rPr lang="zh-CN" altLang="en-US" sz="1600" b="1" dirty="0">
                <a:solidFill>
                  <a:schemeClr val="accent1"/>
                </a:solidFill>
                <a:latin typeface="+mn-ea"/>
                <a:sym typeface="+mn-ea"/>
              </a:rPr>
              <a:t>、人文社科统</a:t>
            </a:r>
            <a:r>
              <a:rPr lang="zh-CN" altLang="en-US" sz="1600" b="1" dirty="0" smtClean="0">
                <a:solidFill>
                  <a:schemeClr val="accent1"/>
                </a:solidFill>
                <a:latin typeface="+mn-ea"/>
                <a:sym typeface="+mn-ea"/>
              </a:rPr>
              <a:t>计</a:t>
            </a:r>
            <a:r>
              <a:rPr lang="en-US" altLang="zh-CN" sz="1600" b="1" dirty="0" smtClean="0">
                <a:solidFill>
                  <a:schemeClr val="accent1"/>
                </a:solidFill>
                <a:latin typeface="+mn-ea"/>
                <a:sym typeface="+mn-ea"/>
              </a:rPr>
              <a:t>7-2</a:t>
            </a:r>
            <a:r>
              <a:rPr lang="zh-CN" altLang="en-US" sz="1600" b="1" dirty="0" smtClean="0">
                <a:solidFill>
                  <a:schemeClr val="accent1"/>
                </a:solidFill>
                <a:latin typeface="+mn-ea"/>
                <a:sym typeface="+mn-ea"/>
              </a:rPr>
              <a:t>表</a:t>
            </a:r>
            <a:r>
              <a:rPr lang="zh-CN" altLang="en-US" sz="1600" b="1" dirty="0">
                <a:solidFill>
                  <a:schemeClr val="accent1"/>
                </a:solidFill>
                <a:latin typeface="+mn-ea"/>
                <a:sym typeface="+mn-ea"/>
              </a:rPr>
              <a:t>数据无基础数据来源，直接在统计表中填报统计数据即可。</a:t>
            </a:r>
            <a:endParaRPr lang="en-US" altLang="zh-CN" sz="1600" b="1" dirty="0">
              <a:solidFill>
                <a:schemeClr val="accent1"/>
              </a:solidFill>
              <a:latin typeface="+mn-ea"/>
              <a:sym typeface="+mn-ea"/>
            </a:endParaRPr>
          </a:p>
        </p:txBody>
      </p:sp>
      <p:pic>
        <p:nvPicPr>
          <p:cNvPr id="6" name="图片 5"/>
          <p:cNvPicPr>
            <a:picLocks noChangeAspect="1"/>
          </p:cNvPicPr>
          <p:nvPr/>
        </p:nvPicPr>
        <p:blipFill>
          <a:blip r:embed="rId2" cstate="print"/>
          <a:stretch>
            <a:fillRect/>
          </a:stretch>
        </p:blipFill>
        <p:spPr>
          <a:xfrm>
            <a:off x="1328420" y="2859405"/>
            <a:ext cx="9239250" cy="24003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57</a:t>
            </a:fld>
            <a:r>
              <a:rPr lang="zh-CN" altLang="en-US"/>
              <a:t> 页</a:t>
            </a:r>
            <a:endParaRPr lang="zh-CN" altLang="en-US" dirty="0"/>
          </a:p>
        </p:txBody>
      </p:sp>
      <p:sp>
        <p:nvSpPr>
          <p:cNvPr id="4" name="文本占位符 3"/>
          <p:cNvSpPr>
            <a:spLocks noGrp="1"/>
          </p:cNvSpPr>
          <p:nvPr>
            <p:ph type="body" sz="quarter" idx="10"/>
          </p:nvPr>
        </p:nvSpPr>
        <p:spPr>
          <a:xfrm>
            <a:off x="1621790" y="655955"/>
            <a:ext cx="6373495" cy="332105"/>
          </a:xfrm>
        </p:spPr>
        <p:txBody>
          <a:bodyPr wrap="square"/>
          <a:lstStyle/>
          <a:p>
            <a:r>
              <a:rPr lang="zh-CN" altLang="en-US" sz="2400" dirty="0">
                <a:latin typeface="+mn-ea"/>
              </a:rPr>
              <a:t>统计</a:t>
            </a:r>
            <a:r>
              <a:rPr lang="en-US" altLang="zh-CN" sz="2400" dirty="0">
                <a:latin typeface="+mn-ea"/>
              </a:rPr>
              <a:t>10</a:t>
            </a:r>
            <a:r>
              <a:rPr lang="zh-CN" altLang="en-US" sz="2400" dirty="0">
                <a:latin typeface="+mn-ea"/>
              </a:rPr>
              <a:t>表</a:t>
            </a:r>
            <a:r>
              <a:rPr sz="2400">
                <a:latin typeface="+mn-ea"/>
                <a:sym typeface="+mn-ea"/>
              </a:rPr>
              <a:t>（</a:t>
            </a:r>
            <a:r>
              <a:rPr lang="en-US" altLang="zh-CN" sz="2400">
                <a:latin typeface="+mn-ea"/>
                <a:sym typeface="+mn-ea"/>
              </a:rPr>
              <a:t>3</a:t>
            </a:r>
            <a:r>
              <a:rPr sz="2400">
                <a:latin typeface="+mn-ea"/>
                <a:sym typeface="+mn-ea"/>
              </a:rPr>
              <a:t>）</a:t>
            </a:r>
            <a:r>
              <a:rPr lang="zh-CN" altLang="en-US" sz="2400" dirty="0">
                <a:latin typeface="+mn-ea"/>
              </a:rPr>
              <a:t>：</a:t>
            </a:r>
            <a:r>
              <a:rPr sz="2400">
                <a:latin typeface="微软雅黑" panose="020B0503020204020204" pitchFamily="34" charset="-122"/>
                <a:ea typeface="微软雅黑" panose="020B0503020204020204" pitchFamily="34" charset="-122"/>
                <a:sym typeface="+mn-ea"/>
              </a:rPr>
              <a:t>审核要点及</a:t>
            </a:r>
            <a:r>
              <a:rPr lang="zh-CN" altLang="en-US" sz="2400" dirty="0">
                <a:latin typeface="+mn-ea"/>
              </a:rPr>
              <a:t>常见问题</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635" y="2474595"/>
            <a:ext cx="12191365" cy="3575685"/>
            <a:chOff x="1" y="3097"/>
            <a:chExt cx="19199" cy="5631"/>
          </a:xfrm>
        </p:grpSpPr>
        <p:sp>
          <p:nvSpPr>
            <p:cNvPr id="6" name="矩形 5"/>
            <p:cNvSpPr/>
            <p:nvPr/>
          </p:nvSpPr>
          <p:spPr>
            <a:xfrm>
              <a:off x="1" y="3097"/>
              <a:ext cx="19199" cy="56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013" y="5162"/>
              <a:ext cx="15493" cy="1501"/>
            </a:xfrm>
            <a:prstGeom prst="rect">
              <a:avLst/>
            </a:prstGeom>
            <a:noFill/>
          </p:spPr>
          <p:txBody>
            <a:bodyPr wrap="square" rtlCol="0">
              <a:spAutoFit/>
            </a:bodyPr>
            <a:lstStyle/>
            <a:p>
              <a:pPr>
                <a:lnSpc>
                  <a:spcPct val="200000"/>
                </a:lnSpc>
              </a:pPr>
              <a:r>
                <a:rPr lang="en-US" sz="1400" dirty="0" smtClean="0">
                  <a:solidFill>
                    <a:schemeClr val="bg1"/>
                  </a:solidFill>
                  <a:latin typeface="+mn-ea"/>
                  <a:sym typeface="+mn-ea"/>
                </a:rPr>
                <a:t>       </a:t>
              </a:r>
              <a:r>
                <a:rPr sz="1400" dirty="0" smtClean="0">
                  <a:solidFill>
                    <a:schemeClr val="bg1"/>
                  </a:solidFill>
                  <a:latin typeface="+mn-ea"/>
                  <a:sym typeface="+mn-ea"/>
                </a:rPr>
                <a:t>人文社科的成果产出情况数据应合理</a:t>
              </a:r>
              <a:r>
                <a:rPr sz="1400" dirty="0">
                  <a:solidFill>
                    <a:schemeClr val="bg1"/>
                  </a:solidFill>
                  <a:latin typeface="+mn-ea"/>
                  <a:sym typeface="+mn-ea"/>
                </a:rPr>
                <a:t>，注意极端情况，省一级的专利申请总数不应超过1000件，如果都为0应该也是可以的</a:t>
              </a:r>
              <a:r>
                <a:rPr sz="1400" dirty="0" smtClean="0">
                  <a:solidFill>
                    <a:schemeClr val="bg1"/>
                  </a:solidFill>
                  <a:latin typeface="+mn-ea"/>
                  <a:sym typeface="+mn-ea"/>
                </a:rPr>
                <a:t>。</a:t>
              </a:r>
              <a:r>
                <a:rPr lang="zh-CN" altLang="en-US" sz="1400" dirty="0" smtClean="0">
                  <a:solidFill>
                    <a:schemeClr val="bg1"/>
                  </a:solidFill>
                  <a:latin typeface="+mn-ea"/>
                  <a:sym typeface="+mn-ea"/>
                </a:rPr>
                <a:t>文科老师跨学科申报的理工科专利不在此统计。</a:t>
              </a:r>
              <a:endParaRPr lang="zh-CN" altLang="en-US" sz="1400" b="1" dirty="0">
                <a:solidFill>
                  <a:schemeClr val="bg1"/>
                </a:solidFill>
                <a:latin typeface="+mn-ea"/>
                <a:ea typeface="微软雅黑" panose="020B0503020204020204" pitchFamily="34" charset="-122"/>
                <a:sym typeface="+mn-ea"/>
              </a:endParaRPr>
            </a:p>
          </p:txBody>
        </p:sp>
        <p:pic>
          <p:nvPicPr>
            <p:cNvPr id="9" name="图片 8" descr="问题"/>
            <p:cNvPicPr>
              <a:picLocks noChangeAspect="1"/>
            </p:cNvPicPr>
            <p:nvPr/>
          </p:nvPicPr>
          <p:blipFill>
            <a:blip r:embed="rId2" cstate="print"/>
            <a:stretch>
              <a:fillRect/>
            </a:stretch>
          </p:blipFill>
          <p:spPr>
            <a:xfrm>
              <a:off x="1438" y="5277"/>
              <a:ext cx="1116" cy="1272"/>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平行四边形 3"/>
          <p:cNvSpPr/>
          <p:nvPr/>
        </p:nvSpPr>
        <p:spPr bwMode="auto">
          <a:xfrm>
            <a:off x="4762" y="1919093"/>
            <a:ext cx="2730880" cy="360040"/>
          </a:xfrm>
          <a:prstGeom prst="parallelogram">
            <a:avLst>
              <a:gd name="adj" fmla="val 76283"/>
            </a:avLst>
          </a:prstGeom>
          <a:solidFill>
            <a:schemeClr val="accent1">
              <a:lumMod val="50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sz="1200" b="1" dirty="0">
              <a:solidFill>
                <a:schemeClr val="bg1">
                  <a:lumMod val="100000"/>
                </a:schemeClr>
              </a:solidFill>
              <a:cs typeface="+mn-ea"/>
              <a:sym typeface="+mn-lt"/>
            </a:endParaRPr>
          </a:p>
        </p:txBody>
      </p:sp>
      <p:graphicFrame>
        <p:nvGraphicFramePr>
          <p:cNvPr id="5" name="图示 4"/>
          <p:cNvGraphicFramePr/>
          <p:nvPr/>
        </p:nvGraphicFramePr>
        <p:xfrm>
          <a:off x="0" y="0"/>
          <a:ext cx="12192000" cy="20305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2" name="矩形 31"/>
          <p:cNvSpPr/>
          <p:nvPr/>
        </p:nvSpPr>
        <p:spPr>
          <a:xfrm>
            <a:off x="0" y="-13014"/>
            <a:ext cx="12192000" cy="2036321"/>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58</a:t>
            </a:fld>
            <a:r>
              <a:rPr lang="zh-CN" altLang="en-US"/>
              <a:t> 页</a:t>
            </a:r>
            <a:endParaRPr lang="zh-CN" altLang="en-US" dirty="0"/>
          </a:p>
        </p:txBody>
      </p:sp>
      <p:sp>
        <p:nvSpPr>
          <p:cNvPr id="6" name="矩形 5"/>
          <p:cNvSpPr/>
          <p:nvPr/>
        </p:nvSpPr>
        <p:spPr bwMode="auto">
          <a:xfrm>
            <a:off x="0" y="1523365"/>
            <a:ext cx="8557895" cy="756285"/>
          </a:xfrm>
          <a:prstGeom prst="rect">
            <a:avLst/>
          </a:prstGeom>
          <a:solidFill>
            <a:schemeClr val="accent1">
              <a:lumMod val="75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r>
              <a:rPr lang="zh-CN" altLang="en-US" sz="2400" b="1" dirty="0">
                <a:solidFill>
                  <a:schemeClr val="bg1">
                    <a:lumMod val="100000"/>
                  </a:schemeClr>
                </a:solidFill>
                <a:cs typeface="+mn-ea"/>
                <a:sym typeface="+mn-lt"/>
              </a:rPr>
              <a:t>统</a:t>
            </a:r>
            <a:r>
              <a:rPr lang="zh-CN" altLang="en-US" sz="2400" b="1" dirty="0" smtClean="0">
                <a:solidFill>
                  <a:schemeClr val="bg1">
                    <a:lumMod val="100000"/>
                  </a:schemeClr>
                </a:solidFill>
                <a:cs typeface="+mn-ea"/>
                <a:sym typeface="+mn-lt"/>
              </a:rPr>
              <a:t>计</a:t>
            </a:r>
            <a:r>
              <a:rPr lang="en-US" altLang="zh-CN" sz="2400" b="1" dirty="0" smtClean="0">
                <a:solidFill>
                  <a:schemeClr val="bg1">
                    <a:lumMod val="100000"/>
                  </a:schemeClr>
                </a:solidFill>
                <a:cs typeface="+mn-ea"/>
                <a:sym typeface="+mn-lt"/>
              </a:rPr>
              <a:t>8</a:t>
            </a:r>
            <a:r>
              <a:rPr lang="zh-CN" altLang="en-US" sz="2400" b="1" dirty="0" smtClean="0">
                <a:solidFill>
                  <a:schemeClr val="bg1">
                    <a:lumMod val="100000"/>
                  </a:schemeClr>
                </a:solidFill>
                <a:cs typeface="+mn-ea"/>
                <a:sym typeface="+mn-lt"/>
              </a:rPr>
              <a:t>表</a:t>
            </a:r>
            <a:r>
              <a:rPr lang="zh-CN" altLang="en-US" sz="2400" b="1" dirty="0">
                <a:solidFill>
                  <a:schemeClr val="bg1">
                    <a:lumMod val="100000"/>
                  </a:schemeClr>
                </a:solidFill>
                <a:cs typeface="+mn-ea"/>
                <a:sym typeface="+mn-lt"/>
              </a:rPr>
              <a:t>：</a:t>
            </a:r>
            <a:r>
              <a:rPr sz="2400" b="1" dirty="0">
                <a:solidFill>
                  <a:schemeClr val="bg1">
                    <a:lumMod val="100000"/>
                  </a:schemeClr>
                </a:solidFill>
                <a:cs typeface="+mn-ea"/>
                <a:sym typeface="+mn-lt"/>
              </a:rPr>
              <a:t>人文、社会科学学术交流情况表</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457325" y="3328670"/>
            <a:ext cx="3596005" cy="321310"/>
            <a:chOff x="2295" y="5242"/>
            <a:chExt cx="5663" cy="506"/>
          </a:xfrm>
        </p:grpSpPr>
        <p:sp>
          <p:nvSpPr>
            <p:cNvPr id="7" name="Rectangle 73"/>
            <p:cNvSpPr/>
            <p:nvPr/>
          </p:nvSpPr>
          <p:spPr>
            <a:xfrm>
              <a:off x="3884" y="5253"/>
              <a:ext cx="4074" cy="486"/>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指标解释</a:t>
              </a:r>
            </a:p>
          </p:txBody>
        </p:sp>
        <p:sp>
          <p:nvSpPr>
            <p:cNvPr id="9" name="矩形 8"/>
            <p:cNvSpPr/>
            <p:nvPr/>
          </p:nvSpPr>
          <p:spPr>
            <a:xfrm>
              <a:off x="2295" y="52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p>
          </p:txBody>
        </p:sp>
      </p:grpSp>
      <p:grpSp>
        <p:nvGrpSpPr>
          <p:cNvPr id="12" name="组合 11"/>
          <p:cNvGrpSpPr/>
          <p:nvPr/>
        </p:nvGrpSpPr>
        <p:grpSpPr>
          <a:xfrm>
            <a:off x="1457325" y="4090670"/>
            <a:ext cx="3596005" cy="321310"/>
            <a:chOff x="2295" y="6442"/>
            <a:chExt cx="5663" cy="506"/>
          </a:xfrm>
        </p:grpSpPr>
        <p:sp>
          <p:nvSpPr>
            <p:cNvPr id="14" name="Rectangle 73"/>
            <p:cNvSpPr/>
            <p:nvPr/>
          </p:nvSpPr>
          <p:spPr>
            <a:xfrm>
              <a:off x="3884" y="6478"/>
              <a:ext cx="4074" cy="436"/>
            </a:xfrm>
            <a:prstGeom prst="rect">
              <a:avLst/>
            </a:prstGeom>
          </p:spPr>
          <p:txBody>
            <a:bodyPr wrap="square" lIns="144000" tIns="0" rIns="144000" bIns="0">
              <a:noAutofit/>
            </a:bodyPr>
            <a:lstStyle/>
            <a:p>
              <a:pPr eaLnBrk="0" hangingPunct="0">
                <a:buFont typeface="Wingdings" panose="05000000000000000000" pitchFamily="2" charset="2"/>
                <a:buNone/>
              </a:pPr>
              <a:r>
                <a:rPr lang="zh-CN" sz="2000" dirty="0">
                  <a:solidFill>
                    <a:schemeClr val="accent1"/>
                  </a:solidFill>
                  <a:latin typeface="微软雅黑" panose="020B0503020204020204" pitchFamily="34" charset="-122"/>
                  <a:ea typeface="微软雅黑" panose="020B0503020204020204" pitchFamily="34" charset="-122"/>
                </a:rPr>
                <a:t>数据来源</a:t>
              </a:r>
            </a:p>
          </p:txBody>
        </p:sp>
        <p:sp>
          <p:nvSpPr>
            <p:cNvPr id="15" name="矩形 14"/>
            <p:cNvSpPr/>
            <p:nvPr/>
          </p:nvSpPr>
          <p:spPr>
            <a:xfrm>
              <a:off x="2295" y="64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p>
          </p:txBody>
        </p:sp>
      </p:grpSp>
      <p:grpSp>
        <p:nvGrpSpPr>
          <p:cNvPr id="16" name="组合 15"/>
          <p:cNvGrpSpPr/>
          <p:nvPr/>
        </p:nvGrpSpPr>
        <p:grpSpPr>
          <a:xfrm>
            <a:off x="1457325" y="4852670"/>
            <a:ext cx="4378325" cy="321310"/>
            <a:chOff x="2295" y="7642"/>
            <a:chExt cx="6895" cy="506"/>
          </a:xfrm>
        </p:grpSpPr>
        <p:sp>
          <p:nvSpPr>
            <p:cNvPr id="17" name="Rectangle 73"/>
            <p:cNvSpPr/>
            <p:nvPr/>
          </p:nvSpPr>
          <p:spPr>
            <a:xfrm>
              <a:off x="3884" y="7660"/>
              <a:ext cx="5307" cy="472"/>
            </a:xfrm>
            <a:prstGeom prst="rect">
              <a:avLst/>
            </a:prstGeom>
          </p:spPr>
          <p:txBody>
            <a:bodyPr wrap="square" lIns="144000" tIns="0" rIns="144000" bIns="0">
              <a:noAutofit/>
            </a:bodyPr>
            <a:lstStyle/>
            <a:p>
              <a:pPr eaLnBrk="0" hangingPunct="0">
                <a:buFont typeface="Wingdings" panose="05000000000000000000" pitchFamily="2" charset="2"/>
                <a:buNone/>
              </a:pPr>
              <a:r>
                <a:rPr lang="zh-CN" altLang="en-US" sz="2000" dirty="0">
                  <a:solidFill>
                    <a:schemeClr val="accent1"/>
                  </a:solidFill>
                  <a:latin typeface="微软雅黑" panose="020B0503020204020204" pitchFamily="34" charset="-122"/>
                  <a:ea typeface="微软雅黑" panose="020B0503020204020204" pitchFamily="34" charset="-122"/>
                </a:rPr>
                <a:t>审核要点及常见问题</a:t>
              </a:r>
            </a:p>
          </p:txBody>
        </p:sp>
        <p:sp>
          <p:nvSpPr>
            <p:cNvPr id="18" name="矩形 17"/>
            <p:cNvSpPr/>
            <p:nvPr/>
          </p:nvSpPr>
          <p:spPr>
            <a:xfrm>
              <a:off x="2295" y="7642"/>
              <a:ext cx="1362" cy="5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a:t>
              </a:r>
            </a:p>
          </p:txBody>
        </p:sp>
      </p:grpSp>
    </p:spTree>
  </p:cSld>
  <p:clrMapOvr>
    <a:masterClrMapping/>
  </p:clrMapOvr>
  <mc:AlternateContent xmlns:mc="http://schemas.openxmlformats.org/markup-compatibility/2006">
    <mc:Choice xmlns:p14="http://schemas.microsoft.com/office/powerpoint/2010/main" xmlns="" Requires="p14">
      <p:transition p14:dur="250">
        <p:pull/>
      </p:transition>
    </mc:Choice>
    <mc:Fallback>
      <p:transition>
        <p:pull/>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2831148" y="3168015"/>
            <a:ext cx="6529705" cy="521970"/>
          </a:xfrm>
          <a:prstGeom prst="rect">
            <a:avLst/>
          </a:prstGeom>
          <a:noFill/>
        </p:spPr>
        <p:txBody>
          <a:bodyPr wrap="none" rtlCol="0" anchor="t">
            <a:spAutoFit/>
          </a:bodyPr>
          <a:lstStyle/>
          <a:p>
            <a:r>
              <a:rPr lang="zh-CN" altLang="en-US" sz="2800" b="1" dirty="0">
                <a:solidFill>
                  <a:srgbClr val="006C54"/>
                </a:solidFill>
                <a:latin typeface="+mn-ea"/>
                <a:sym typeface="+mn-ea"/>
              </a:rPr>
              <a:t>统计</a:t>
            </a:r>
            <a:r>
              <a:rPr lang="en-US" altLang="zh-CN" sz="2800" b="1" dirty="0">
                <a:solidFill>
                  <a:srgbClr val="006C54"/>
                </a:solidFill>
                <a:latin typeface="+mn-ea"/>
                <a:sym typeface="+mn-ea"/>
              </a:rPr>
              <a:t>11</a:t>
            </a:r>
            <a:r>
              <a:rPr lang="zh-CN" altLang="en-US" sz="2800" b="1" dirty="0">
                <a:solidFill>
                  <a:srgbClr val="006C54"/>
                </a:solidFill>
                <a:latin typeface="+mn-ea"/>
                <a:sym typeface="+mn-ea"/>
              </a:rPr>
              <a:t>表（</a:t>
            </a:r>
            <a:r>
              <a:rPr lang="en-US" altLang="zh-CN" sz="2800" b="1" dirty="0">
                <a:solidFill>
                  <a:srgbClr val="006C54"/>
                </a:solidFill>
                <a:latin typeface="+mn-ea"/>
                <a:sym typeface="+mn-ea"/>
              </a:rPr>
              <a:t>1</a:t>
            </a:r>
            <a:r>
              <a:rPr lang="zh-CN" altLang="en-US" sz="2800" b="1" dirty="0">
                <a:solidFill>
                  <a:srgbClr val="006C54"/>
                </a:solidFill>
                <a:latin typeface="+mn-ea"/>
                <a:sym typeface="+mn-ea"/>
              </a:rPr>
              <a:t>）：指标解释</a:t>
            </a:r>
            <a:r>
              <a:rPr sz="2800" b="1">
                <a:solidFill>
                  <a:srgbClr val="006C54"/>
                </a:solidFill>
                <a:latin typeface="+mn-ea"/>
                <a:sym typeface="+mn-ea"/>
              </a:rPr>
              <a:t>（横向表头）</a:t>
            </a:r>
            <a:endParaRPr lang="zh-CN" altLang="en-US" sz="2800" b="1">
              <a:solidFill>
                <a:srgbClr val="006C54"/>
              </a:solidFill>
              <a:latin typeface="+mn-ea"/>
              <a:sym typeface="+mn-ea"/>
            </a:endParaRPr>
          </a:p>
        </p:txBody>
      </p:sp>
      <p:sp>
        <p:nvSpPr>
          <p:cNvPr id="2" name="灯片编号占位符 1"/>
          <p:cNvSpPr>
            <a:spLocks noGrp="1"/>
          </p:cNvSpPr>
          <p:nvPr>
            <p:ph type="sldNum" sz="quarter" idx="4"/>
          </p:nvPr>
        </p:nvSpPr>
        <p:spPr>
          <a:xfrm>
            <a:off x="10529888" y="6361760"/>
            <a:ext cx="939240" cy="144787"/>
          </a:xfrm>
        </p:spPr>
        <p:txBody>
          <a:bodyPr/>
          <a:lstStyle/>
          <a:p>
            <a:r>
              <a:rPr lang="zh-CN" altLang="en-US"/>
              <a:t>第 </a:t>
            </a:r>
            <a:fld id="{75168D04-7926-484C-B90B-2D13ABC6EC67}" type="slidenum">
              <a:rPr lang="zh-CN" altLang="en-US" smtClean="0"/>
              <a:pPr/>
              <a:t>59</a:t>
            </a:fld>
            <a:r>
              <a:rPr lang="zh-CN" altLang="en-US"/>
              <a:t> 页</a:t>
            </a:r>
            <a:endParaRPr lang="zh-CN" altLang="en-US" dirty="0"/>
          </a:p>
        </p:txBody>
      </p:sp>
      <p:sp>
        <p:nvSpPr>
          <p:cNvPr id="4" name="文本占位符 3"/>
          <p:cNvSpPr>
            <a:spLocks noGrp="1"/>
          </p:cNvSpPr>
          <p:nvPr>
            <p:ph type="body" sz="quarter" idx="10"/>
          </p:nvPr>
        </p:nvSpPr>
        <p:spPr>
          <a:xfrm>
            <a:off x="1621790" y="655955"/>
            <a:ext cx="6443345" cy="332105"/>
          </a:xfrm>
        </p:spPr>
        <p:txBody>
          <a:bodyPr wrap="square"/>
          <a:lstStyle/>
          <a:p>
            <a:r>
              <a:rPr lang="zh-CN" altLang="en-US" sz="2400" dirty="0">
                <a:latin typeface="+mn-ea"/>
              </a:rPr>
              <a:t>统计</a:t>
            </a:r>
            <a:r>
              <a:rPr lang="en-US" altLang="zh-CN" sz="2400" dirty="0">
                <a:latin typeface="+mn-ea"/>
              </a:rPr>
              <a:t>11</a:t>
            </a:r>
            <a:r>
              <a:rPr lang="zh-CN" altLang="en-US" sz="2400" dirty="0">
                <a:latin typeface="+mn-ea"/>
              </a:rPr>
              <a:t>表（</a:t>
            </a:r>
            <a:r>
              <a:rPr lang="en-US" altLang="zh-CN" sz="2400" dirty="0">
                <a:latin typeface="+mn-ea"/>
              </a:rPr>
              <a:t>1</a:t>
            </a:r>
            <a:r>
              <a:rPr lang="zh-CN" altLang="en-US" sz="2400" dirty="0">
                <a:latin typeface="+mn-ea"/>
              </a:rPr>
              <a:t>）：指标解释</a:t>
            </a:r>
            <a:r>
              <a:rPr sz="2400">
                <a:latin typeface="+mn-ea"/>
                <a:sym typeface="+mn-ea"/>
              </a:rPr>
              <a:t>（横向表头）</a:t>
            </a:r>
            <a:endParaRPr lang="zh-CN" altLang="en-US" sz="2400" dirty="0">
              <a:latin typeface="+mn-ea"/>
            </a:endParaRP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8255" y="-64770"/>
            <a:ext cx="12209145" cy="6987540"/>
            <a:chOff x="6986" y="-102"/>
            <a:chExt cx="19227" cy="11004"/>
          </a:xfrm>
        </p:grpSpPr>
        <p:sp>
          <p:nvSpPr>
            <p:cNvPr id="5" name="矩形 4"/>
            <p:cNvSpPr/>
            <p:nvPr/>
          </p:nvSpPr>
          <p:spPr>
            <a:xfrm>
              <a:off x="6986" y="-102"/>
              <a:ext cx="19227" cy="110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843" y="5313"/>
              <a:ext cx="16493" cy="4215"/>
            </a:xfrm>
            <a:prstGeom prst="rect">
              <a:avLst/>
            </a:prstGeom>
            <a:noFill/>
          </p:spPr>
          <p:txBody>
            <a:bodyPr wrap="square" rtlCol="0">
              <a:spAutoFit/>
            </a:bodyPr>
            <a:lstStyle/>
            <a:p>
              <a:pPr>
                <a:lnSpc>
                  <a:spcPct val="150000"/>
                </a:lnSpc>
              </a:pPr>
              <a:r>
                <a:rPr lang="zh-CN" sz="1400" b="1" dirty="0">
                  <a:solidFill>
                    <a:schemeClr val="bg1"/>
                  </a:solidFill>
                  <a:latin typeface="微软雅黑" panose="020B0503020204020204" pitchFamily="34" charset="-122"/>
                  <a:ea typeface="微软雅黑" panose="020B0503020204020204" pitchFamily="34" charset="-122"/>
                  <a:sym typeface="+mn-ea"/>
                </a:rPr>
                <a:t>统计范围：</a:t>
              </a:r>
              <a:r>
                <a:rPr sz="1400" dirty="0">
                  <a:solidFill>
                    <a:schemeClr val="bg1"/>
                  </a:solidFill>
                  <a:latin typeface="微软雅黑" panose="020B0503020204020204" pitchFamily="34" charset="-122"/>
                  <a:ea typeface="微软雅黑" panose="020B0503020204020204" pitchFamily="34" charset="-122"/>
                  <a:sym typeface="+mn-ea"/>
                </a:rPr>
                <a:t>本年度</a:t>
              </a:r>
              <a:r>
                <a:rPr lang="zh-CN" sz="1400" dirty="0">
                  <a:solidFill>
                    <a:schemeClr val="bg1"/>
                  </a:solidFill>
                  <a:latin typeface="微软雅黑" panose="020B0503020204020204" pitchFamily="34" charset="-122"/>
                  <a:ea typeface="微软雅黑" panose="020B0503020204020204" pitchFamily="34" charset="-122"/>
                  <a:sym typeface="+mn-ea"/>
                </a:rPr>
                <a:t>学校</a:t>
              </a:r>
              <a:r>
                <a:rPr sz="1400" dirty="0">
                  <a:solidFill>
                    <a:schemeClr val="bg1"/>
                  </a:solidFill>
                  <a:latin typeface="微软雅黑" panose="020B0503020204020204" pitchFamily="34" charset="-122"/>
                  <a:ea typeface="微软雅黑" panose="020B0503020204020204" pitchFamily="34" charset="-122"/>
                  <a:sym typeface="+mn-ea"/>
                </a:rPr>
                <a:t>人文、</a:t>
              </a:r>
              <a:r>
                <a:rPr lang="zh-CN" sz="1400" dirty="0">
                  <a:solidFill>
                    <a:schemeClr val="bg1"/>
                  </a:solidFill>
                  <a:latin typeface="微软雅黑" panose="020B0503020204020204" pitchFamily="34" charset="-122"/>
                  <a:ea typeface="微软雅黑" panose="020B0503020204020204" pitchFamily="34" charset="-122"/>
                  <a:sym typeface="+mn-ea"/>
                </a:rPr>
                <a:t>社会科学学术交流</a:t>
              </a:r>
              <a:r>
                <a:rPr sz="1400" dirty="0">
                  <a:solidFill>
                    <a:schemeClr val="bg1"/>
                  </a:solidFill>
                  <a:latin typeface="微软雅黑" panose="020B0503020204020204" pitchFamily="34" charset="-122"/>
                  <a:ea typeface="微软雅黑" panose="020B0503020204020204" pitchFamily="34" charset="-122"/>
                  <a:sym typeface="+mn-ea"/>
                </a:rPr>
                <a:t>情况。</a:t>
              </a:r>
              <a:endParaRPr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sz="1400" b="1" dirty="0">
                  <a:solidFill>
                    <a:schemeClr val="bg1"/>
                  </a:solidFill>
                  <a:latin typeface="微软雅黑" panose="020B0503020204020204" pitchFamily="34" charset="-122"/>
                  <a:ea typeface="微软雅黑" panose="020B0503020204020204" pitchFamily="34" charset="-122"/>
                  <a:sym typeface="+mn-ea"/>
                </a:rPr>
                <a:t>校办学术会议：</a:t>
              </a:r>
              <a:r>
                <a:rPr sz="1400" dirty="0">
                  <a:solidFill>
                    <a:schemeClr val="bg1"/>
                  </a:solidFill>
                  <a:latin typeface="微软雅黑" panose="020B0503020204020204" pitchFamily="34" charset="-122"/>
                  <a:ea typeface="微软雅黑" panose="020B0503020204020204" pitchFamily="34" charset="-122"/>
                  <a:sym typeface="+mn-ea"/>
                </a:rPr>
                <a:t>指由学校举办的</a:t>
              </a:r>
              <a:r>
                <a:rPr lang="zh-CN" sz="1400" dirty="0">
                  <a:solidFill>
                    <a:schemeClr val="bg1"/>
                  </a:solidFill>
                  <a:latin typeface="微软雅黑" panose="020B0503020204020204" pitchFamily="34" charset="-122"/>
                  <a:ea typeface="微软雅黑" panose="020B0503020204020204" pitchFamily="34" charset="-122"/>
                  <a:sym typeface="+mn-ea"/>
                </a:rPr>
                <a:t>国际性、</a:t>
              </a:r>
              <a:r>
                <a:rPr sz="1400" dirty="0">
                  <a:solidFill>
                    <a:schemeClr val="bg1"/>
                  </a:solidFill>
                  <a:latin typeface="微软雅黑" panose="020B0503020204020204" pitchFamily="34" charset="-122"/>
                  <a:ea typeface="微软雅黑" panose="020B0503020204020204" pitchFamily="34" charset="-122"/>
                  <a:sym typeface="+mn-ea"/>
                </a:rPr>
                <a:t>全国性、地区性学术会议</a:t>
              </a:r>
              <a:r>
                <a:rPr lang="zh-CN" sz="1400" dirty="0">
                  <a:solidFill>
                    <a:schemeClr val="bg1"/>
                  </a:solidFill>
                  <a:latin typeface="微软雅黑" panose="020B0503020204020204" pitchFamily="34" charset="-122"/>
                  <a:ea typeface="微软雅黑" panose="020B0503020204020204" pitchFamily="34" charset="-122"/>
                  <a:sym typeface="+mn-ea"/>
                </a:rPr>
                <a:t>、</a:t>
              </a:r>
              <a:r>
                <a:rPr sz="1400" dirty="0">
                  <a:solidFill>
                    <a:schemeClr val="bg1"/>
                  </a:solidFill>
                  <a:latin typeface="微软雅黑" panose="020B0503020204020204" pitchFamily="34" charset="-122"/>
                  <a:ea typeface="微软雅黑" panose="020B0503020204020204" pitchFamily="34" charset="-122"/>
                  <a:sym typeface="+mn-ea"/>
                </a:rPr>
                <a:t>与港、澳、台地区的学术会议。</a:t>
              </a:r>
              <a:endParaRPr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sz="1400" b="1" dirty="0">
                  <a:solidFill>
                    <a:schemeClr val="bg1"/>
                  </a:solidFill>
                  <a:latin typeface="微软雅黑" panose="020B0503020204020204" pitchFamily="34" charset="-122"/>
                  <a:ea typeface="微软雅黑" panose="020B0503020204020204" pitchFamily="34" charset="-122"/>
                  <a:sym typeface="+mn-ea"/>
                </a:rPr>
                <a:t>受聘讲学：</a:t>
              </a:r>
              <a:r>
                <a:rPr sz="1400" dirty="0">
                  <a:solidFill>
                    <a:schemeClr val="bg1"/>
                  </a:solidFill>
                  <a:latin typeface="微软雅黑" panose="020B0503020204020204" pitchFamily="34" charset="-122"/>
                  <a:ea typeface="微软雅黑" panose="020B0503020204020204" pitchFamily="34" charset="-122"/>
                  <a:sym typeface="+mn-ea"/>
                </a:rPr>
                <a:t>指社科教学与研究人员受对方聘请，传播科学研究与应用发展的新理论、新方法等信息</a:t>
              </a:r>
              <a:r>
                <a:rPr lang="en-US" sz="1400" dirty="0">
                  <a:solidFill>
                    <a:schemeClr val="bg1"/>
                  </a:solidFill>
                  <a:latin typeface="微软雅黑" panose="020B0503020204020204" pitchFamily="34" charset="-122"/>
                  <a:ea typeface="微软雅黑" panose="020B0503020204020204" pitchFamily="34" charset="-122"/>
                  <a:sym typeface="+mn-ea"/>
                </a:rPr>
                <a:t>	</a:t>
              </a:r>
              <a:r>
                <a:rPr sz="1400" dirty="0">
                  <a:solidFill>
                    <a:schemeClr val="bg1"/>
                  </a:solidFill>
                  <a:latin typeface="微软雅黑" panose="020B0503020204020204" pitchFamily="34" charset="-122"/>
                  <a:ea typeface="微软雅黑" panose="020B0503020204020204" pitchFamily="34" charset="-122"/>
                  <a:sym typeface="+mn-ea"/>
                </a:rPr>
                <a:t>的学术性讲学，包括受聘作学术报告和担任研究生导师。</a:t>
              </a:r>
              <a:endParaRPr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sz="1400" b="1" dirty="0">
                  <a:solidFill>
                    <a:schemeClr val="bg1"/>
                  </a:solidFill>
                  <a:latin typeface="微软雅黑" panose="020B0503020204020204" pitchFamily="34" charset="-122"/>
                  <a:ea typeface="微软雅黑" panose="020B0503020204020204" pitchFamily="34" charset="-122"/>
                  <a:sym typeface="+mn-ea"/>
                </a:rPr>
                <a:t>社科考察：</a:t>
              </a:r>
              <a:r>
                <a:rPr sz="1400" dirty="0">
                  <a:solidFill>
                    <a:schemeClr val="bg1"/>
                  </a:solidFill>
                  <a:latin typeface="微软雅黑" panose="020B0503020204020204" pitchFamily="34" charset="-122"/>
                  <a:ea typeface="微软雅黑" panose="020B0503020204020204" pitchFamily="34" charset="-122"/>
                  <a:sym typeface="+mn-ea"/>
                </a:rPr>
                <a:t>指中外、大陆同港澳台地区社科教学与研究人员或科研管理人员所进行的以了解对方学</a:t>
              </a:r>
              <a:r>
                <a:rPr lang="en-US" sz="1400" dirty="0">
                  <a:solidFill>
                    <a:schemeClr val="bg1"/>
                  </a:solidFill>
                  <a:latin typeface="微软雅黑" panose="020B0503020204020204" pitchFamily="34" charset="-122"/>
                  <a:ea typeface="微软雅黑" panose="020B0503020204020204" pitchFamily="34" charset="-122"/>
                  <a:sym typeface="+mn-ea"/>
                </a:rPr>
                <a:t>	</a:t>
              </a:r>
              <a:r>
                <a:rPr sz="1400" dirty="0">
                  <a:solidFill>
                    <a:schemeClr val="bg1"/>
                  </a:solidFill>
                  <a:latin typeface="微软雅黑" panose="020B0503020204020204" pitchFamily="34" charset="-122"/>
                  <a:ea typeface="微软雅黑" panose="020B0503020204020204" pitchFamily="34" charset="-122"/>
                  <a:sym typeface="+mn-ea"/>
                </a:rPr>
                <a:t>术动态、科研计划与管理为目的的交流活动。包括与国外或港澳台地区对应的研究所或大学直</a:t>
              </a:r>
              <a:r>
                <a:rPr lang="en-US" sz="1400" dirty="0">
                  <a:solidFill>
                    <a:schemeClr val="bg1"/>
                  </a:solidFill>
                  <a:latin typeface="微软雅黑" panose="020B0503020204020204" pitchFamily="34" charset="-122"/>
                  <a:ea typeface="微软雅黑" panose="020B0503020204020204" pitchFamily="34" charset="-122"/>
                  <a:sym typeface="+mn-ea"/>
                </a:rPr>
                <a:t>	</a:t>
              </a:r>
              <a:r>
                <a:rPr sz="1400" dirty="0">
                  <a:solidFill>
                    <a:schemeClr val="bg1"/>
                  </a:solidFill>
                  <a:latin typeface="微软雅黑" panose="020B0503020204020204" pitchFamily="34" charset="-122"/>
                  <a:ea typeface="微软雅黑" panose="020B0503020204020204" pitchFamily="34" charset="-122"/>
                  <a:sym typeface="+mn-ea"/>
                </a:rPr>
                <a:t>接挂钩、互派访问学者的交流活动。</a:t>
              </a:r>
              <a:endParaRPr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sz="1400" b="1" dirty="0">
                  <a:solidFill>
                    <a:schemeClr val="bg1"/>
                  </a:solidFill>
                  <a:latin typeface="微软雅黑" panose="020B0503020204020204" pitchFamily="34" charset="-122"/>
                  <a:ea typeface="微软雅黑" panose="020B0503020204020204" pitchFamily="34" charset="-122"/>
                  <a:sym typeface="+mn-ea"/>
                </a:rPr>
                <a:t>进修学习：</a:t>
              </a:r>
              <a:r>
                <a:rPr sz="1400" dirty="0">
                  <a:solidFill>
                    <a:schemeClr val="bg1"/>
                  </a:solidFill>
                  <a:latin typeface="微软雅黑" panose="020B0503020204020204" pitchFamily="34" charset="-122"/>
                  <a:ea typeface="微软雅黑" panose="020B0503020204020204" pitchFamily="34" charset="-122"/>
                  <a:sym typeface="+mn-ea"/>
                </a:rPr>
                <a:t>指社科教学与研究人员或科研管理人员所进行的人文、社会科学与社科管理方面的学习。</a:t>
              </a:r>
              <a:endParaRPr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sz="1400" b="1" dirty="0">
                  <a:solidFill>
                    <a:schemeClr val="bg1"/>
                  </a:solidFill>
                  <a:latin typeface="微软雅黑" panose="020B0503020204020204" pitchFamily="34" charset="-122"/>
                  <a:ea typeface="微软雅黑" panose="020B0503020204020204" pitchFamily="34" charset="-122"/>
                  <a:sym typeface="+mn-ea"/>
                </a:rPr>
                <a:t>合作研究：</a:t>
              </a:r>
              <a:r>
                <a:rPr sz="1400" dirty="0">
                  <a:solidFill>
                    <a:schemeClr val="bg1"/>
                  </a:solidFill>
                  <a:latin typeface="微软雅黑" panose="020B0503020204020204" pitchFamily="34" charset="-122"/>
                  <a:ea typeface="微软雅黑" panose="020B0503020204020204" pitchFamily="34" charset="-122"/>
                  <a:sym typeface="+mn-ea"/>
                </a:rPr>
                <a:t>指高校与海内外高校或其他研究单位间共同承担的研究项目；包括互派专家学者到对方</a:t>
              </a:r>
              <a:r>
                <a:rPr lang="en-US" sz="1400" dirty="0">
                  <a:solidFill>
                    <a:schemeClr val="bg1"/>
                  </a:solidFill>
                  <a:latin typeface="微软雅黑" panose="020B0503020204020204" pitchFamily="34" charset="-122"/>
                  <a:ea typeface="微软雅黑" panose="020B0503020204020204" pitchFamily="34" charset="-122"/>
                  <a:sym typeface="+mn-ea"/>
                </a:rPr>
                <a:t>	</a:t>
              </a:r>
              <a:r>
                <a:rPr sz="1400" dirty="0">
                  <a:solidFill>
                    <a:schemeClr val="bg1"/>
                  </a:solidFill>
                  <a:latin typeface="微软雅黑" panose="020B0503020204020204" pitchFamily="34" charset="-122"/>
                  <a:ea typeface="微软雅黑" panose="020B0503020204020204" pitchFamily="34" charset="-122"/>
                  <a:sym typeface="+mn-ea"/>
                </a:rPr>
                <a:t>参加研究的项目。</a:t>
              </a:r>
              <a:endParaRPr lang="zh-CN" altLang="en-US" sz="1400" b="1" i="1" dirty="0">
                <a:solidFill>
                  <a:schemeClr val="bg1"/>
                </a:solidFill>
                <a:latin typeface="微软雅黑" panose="020B0503020204020204" pitchFamily="34" charset="-122"/>
                <a:ea typeface="微软雅黑" panose="020B0503020204020204" pitchFamily="34" charset="-122"/>
                <a:sym typeface="+mn-ea"/>
              </a:endParaRPr>
            </a:p>
          </p:txBody>
        </p:sp>
        <p:sp>
          <p:nvSpPr>
            <p:cNvPr id="15" name="文本框 14"/>
            <p:cNvSpPr txBox="1"/>
            <p:nvPr/>
          </p:nvSpPr>
          <p:spPr>
            <a:xfrm>
              <a:off x="8843" y="4350"/>
              <a:ext cx="5328" cy="535"/>
            </a:xfrm>
            <a:prstGeom prst="rect">
              <a:avLst/>
            </a:prstGeom>
            <a:noFill/>
          </p:spPr>
          <p:txBody>
            <a:bodyPr wrap="none" rtlCol="0">
              <a:spAutoFit/>
            </a:bodyPr>
            <a:lstStyle/>
            <a:p>
              <a:pPr algn="l" latinLnBrk="0">
                <a:lnSpc>
                  <a:spcPct val="90000"/>
                </a:lnSpc>
                <a:buClr>
                  <a:prstClr val="white"/>
                </a:buClr>
                <a:defRPr/>
              </a:pPr>
              <a:r>
                <a:rPr lang="zh-CN" altLang="en-US" b="1" dirty="0">
                  <a:solidFill>
                    <a:schemeClr val="bg1"/>
                  </a:solidFill>
                  <a:latin typeface="微软雅黑" panose="020B0503020204020204" pitchFamily="34" charset="-122"/>
                  <a:ea typeface="微软雅黑" panose="020B0503020204020204" pitchFamily="34" charset="-122"/>
                  <a:sym typeface="+mn-ea"/>
                </a:rPr>
                <a:t>人文、社会科学学术交流情况表</a:t>
              </a:r>
              <a:endParaRPr lang="zh-CN" altLang="en-US" b="1" dirty="0">
                <a:solidFill>
                  <a:schemeClr val="bg1"/>
                </a:solidFill>
                <a:sym typeface="+mn-ea"/>
              </a:endParaRPr>
            </a:p>
          </p:txBody>
        </p:sp>
        <p:pic>
          <p:nvPicPr>
            <p:cNvPr id="6" name="图片 5"/>
            <p:cNvPicPr>
              <a:picLocks noChangeAspect="1"/>
            </p:cNvPicPr>
            <p:nvPr/>
          </p:nvPicPr>
          <p:blipFill>
            <a:blip r:embed="rId3" cstate="print"/>
            <a:stretch>
              <a:fillRect/>
            </a:stretch>
          </p:blipFill>
          <p:spPr>
            <a:xfrm>
              <a:off x="8843" y="1008"/>
              <a:ext cx="14025" cy="2685"/>
            </a:xfrm>
            <a:prstGeom prst="rect">
              <a:avLst/>
            </a:prstGeom>
          </p:spPr>
        </p:pic>
      </p:grpSp>
    </p:spTree>
    <p:custDataLst>
      <p:tags r:id="rId1"/>
    </p:custData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6</a:t>
            </a:fld>
            <a:r>
              <a:rPr lang="zh-CN" altLang="en-US"/>
              <a:t> 页</a:t>
            </a:r>
            <a:endParaRPr lang="zh-CN" altLang="en-US" dirty="0"/>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0" y="-14605"/>
            <a:ext cx="12191365" cy="6887845"/>
            <a:chOff x="0" y="-23"/>
            <a:chExt cx="19199" cy="10847"/>
          </a:xfrm>
        </p:grpSpPr>
        <p:grpSp>
          <p:nvGrpSpPr>
            <p:cNvPr id="27" name="组合 26"/>
            <p:cNvGrpSpPr/>
            <p:nvPr/>
          </p:nvGrpSpPr>
          <p:grpSpPr>
            <a:xfrm>
              <a:off x="0" y="-23"/>
              <a:ext cx="19199" cy="10847"/>
              <a:chOff x="-194" y="10194"/>
              <a:chExt cx="19199" cy="10847"/>
            </a:xfrm>
          </p:grpSpPr>
          <p:sp>
            <p:nvSpPr>
              <p:cNvPr id="19" name="矩形 18"/>
              <p:cNvSpPr/>
              <p:nvPr/>
            </p:nvSpPr>
            <p:spPr>
              <a:xfrm>
                <a:off x="-194" y="10194"/>
                <a:ext cx="19199" cy="108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266" y="14254"/>
                <a:ext cx="16599" cy="984"/>
              </a:xfrm>
              <a:prstGeom prst="rect">
                <a:avLst/>
              </a:prstGeom>
              <a:noFill/>
            </p:spPr>
            <p:txBody>
              <a:bodyPr wrap="square" rtlCol="0">
                <a:spAutoFit/>
              </a:bodyPr>
              <a:lstStyle/>
              <a:p>
                <a:pPr algn="l" eaLnBrk="0" fontAlgn="auto" hangingPunct="0">
                  <a:lnSpc>
                    <a:spcPts val="2080"/>
                  </a:lnSpc>
                  <a:buFont typeface="Wingdings" panose="05000000000000000000" pitchFamily="2" charset="2"/>
                  <a:buNone/>
                </a:pPr>
                <a:r>
                  <a:rPr lang="zh-CN" altLang="en-US" sz="1400" b="1" dirty="0">
                    <a:solidFill>
                      <a:schemeClr val="bg1"/>
                    </a:solidFill>
                    <a:latin typeface="微软雅黑" panose="020B0503020204020204" pitchFamily="34" charset="-122"/>
                    <a:ea typeface="微软雅黑" panose="020B0503020204020204" pitchFamily="34" charset="-122"/>
                    <a:sym typeface="+mn-ea"/>
                  </a:rPr>
                  <a:t>统计口径：</a:t>
                </a:r>
                <a:r>
                  <a:rPr lang="zh-CN" altLang="en-US" sz="1400" dirty="0">
                    <a:solidFill>
                      <a:schemeClr val="bg1"/>
                    </a:solidFill>
                    <a:latin typeface="微软雅黑" panose="020B0503020204020204" pitchFamily="34" charset="-122"/>
                    <a:ea typeface="微软雅黑" panose="020B0503020204020204" pitchFamily="34" charset="-122"/>
                    <a:sym typeface="+mn-ea"/>
                  </a:rPr>
                  <a:t>按最高学历统计；</a:t>
                </a:r>
                <a:r>
                  <a:rPr lang="en-US" altLang="zh-CN" sz="1400" dirty="0">
                    <a:solidFill>
                      <a:schemeClr val="bg1"/>
                    </a:solidFill>
                    <a:latin typeface="微软雅黑" panose="020B0503020204020204" pitchFamily="34" charset="-122"/>
                    <a:ea typeface="微软雅黑" panose="020B0503020204020204" pitchFamily="34" charset="-122"/>
                    <a:sym typeface="+mn-ea"/>
                  </a:rPr>
                  <a:t>其他：指除研究生和本科生学历以外的人员，包括大专生（含大学本科肄业生）、中专生（含大专肄业生）</a:t>
                </a:r>
              </a:p>
            </p:txBody>
          </p:sp>
          <p:sp>
            <p:nvSpPr>
              <p:cNvPr id="23" name="文本框 22"/>
              <p:cNvSpPr txBox="1"/>
              <p:nvPr/>
            </p:nvSpPr>
            <p:spPr>
              <a:xfrm>
                <a:off x="1266" y="16569"/>
                <a:ext cx="16600" cy="564"/>
              </a:xfrm>
              <a:prstGeom prst="rect">
                <a:avLst/>
              </a:prstGeom>
              <a:noFill/>
            </p:spPr>
            <p:txBody>
              <a:bodyPr wrap="square" rtlCol="0">
                <a:spAutoFit/>
              </a:bodyPr>
              <a:lstStyle/>
              <a:p>
                <a:pPr algn="l" eaLnBrk="0" fontAlgn="auto" hangingPunct="0">
                  <a:lnSpc>
                    <a:spcPts val="2080"/>
                  </a:lnSpc>
                  <a:buClrTx/>
                  <a:buSzTx/>
                  <a:buFont typeface="Wingdings" panose="05000000000000000000" pitchFamily="2" charset="2"/>
                  <a:buNone/>
                </a:pPr>
                <a:r>
                  <a:rPr lang="zh-CN" altLang="en-US" sz="1400" b="1" kern="0">
                    <a:solidFill>
                      <a:schemeClr val="bg1"/>
                    </a:solidFill>
                    <a:latin typeface="+mn-ea"/>
                    <a:sym typeface="+mn-ea"/>
                  </a:rPr>
                  <a:t>统计口径：</a:t>
                </a:r>
                <a:r>
                  <a:rPr lang="zh-CN" altLang="en-US" sz="1400" kern="0">
                    <a:solidFill>
                      <a:schemeClr val="bg1"/>
                    </a:solidFill>
                    <a:latin typeface="+mn-ea"/>
                    <a:sym typeface="+mn-ea"/>
                  </a:rPr>
                  <a:t>按后取得学位统计，只统计博士和硕士学位人员</a:t>
                </a:r>
                <a:endParaRPr lang="zh-CN" altLang="en-US" sz="1400" kern="0" dirty="0">
                  <a:solidFill>
                    <a:schemeClr val="bg1"/>
                  </a:solidFill>
                  <a:latin typeface="+mn-ea"/>
                  <a:ea typeface="微软雅黑" panose="020B0503020204020204" pitchFamily="34" charset="-122"/>
                  <a:sym typeface="+mn-ea"/>
                </a:endParaRPr>
              </a:p>
            </p:txBody>
          </p:sp>
          <p:sp>
            <p:nvSpPr>
              <p:cNvPr id="25" name="文本框 24"/>
              <p:cNvSpPr txBox="1"/>
              <p:nvPr/>
            </p:nvSpPr>
            <p:spPr>
              <a:xfrm>
                <a:off x="1266" y="15729"/>
                <a:ext cx="3528" cy="580"/>
              </a:xfrm>
              <a:prstGeom prst="rect">
                <a:avLst/>
              </a:prstGeom>
              <a:noFill/>
            </p:spPr>
            <p:txBody>
              <a:bodyPr wrap="none" rtlCol="0">
                <a:spAutoFit/>
              </a:bodyPr>
              <a:lstStyle/>
              <a:p>
                <a:pPr algn="l"/>
                <a:r>
                  <a:rPr lang="zh-CN" altLang="en-US" b="1">
                    <a:solidFill>
                      <a:schemeClr val="bg1"/>
                    </a:solidFill>
                    <a:latin typeface="Impact" panose="020B0806030902050204" pitchFamily="34" charset="0"/>
                    <a:sym typeface="+mn-ea"/>
                  </a:rPr>
                  <a:t>三、按最后学历划分</a:t>
                </a:r>
                <a:endParaRPr lang="zh-CN" altLang="en-US" b="1"/>
              </a:p>
            </p:txBody>
          </p:sp>
          <p:sp>
            <p:nvSpPr>
              <p:cNvPr id="26" name="文本框 25"/>
              <p:cNvSpPr txBox="1"/>
              <p:nvPr/>
            </p:nvSpPr>
            <p:spPr>
              <a:xfrm>
                <a:off x="1268" y="13354"/>
                <a:ext cx="3888" cy="628"/>
              </a:xfrm>
              <a:prstGeom prst="rect">
                <a:avLst/>
              </a:prstGeom>
              <a:noFill/>
            </p:spPr>
            <p:txBody>
              <a:bodyPr wrap="none" rtlCol="0">
                <a:spAutoFit/>
              </a:bodyPr>
              <a:lstStyle/>
              <a:p>
                <a:pPr algn="ctr"/>
                <a:r>
                  <a:rPr lang="zh-CN" altLang="en-US" sz="2000" b="1">
                    <a:solidFill>
                      <a:schemeClr val="bg1"/>
                    </a:solidFill>
                    <a:latin typeface="Impact" panose="020B0806030902050204" pitchFamily="34" charset="0"/>
                    <a:sym typeface="+mn-ea"/>
                  </a:rPr>
                  <a:t>二、按最后学历划分</a:t>
                </a:r>
                <a:endParaRPr lang="zh-CN" altLang="en-US" sz="2000">
                  <a:latin typeface="+mj-ea"/>
                  <a:ea typeface="+mj-ea"/>
                </a:endParaRPr>
              </a:p>
            </p:txBody>
          </p:sp>
          <p:pic>
            <p:nvPicPr>
              <p:cNvPr id="11" name="图片 10"/>
              <p:cNvPicPr>
                <a:picLocks noChangeAspect="1"/>
              </p:cNvPicPr>
              <p:nvPr/>
            </p:nvPicPr>
            <p:blipFill>
              <a:blip r:embed="rId2" cstate="print"/>
              <a:stretch>
                <a:fillRect/>
              </a:stretch>
            </p:blipFill>
            <p:spPr>
              <a:xfrm>
                <a:off x="1268" y="11387"/>
                <a:ext cx="12720" cy="1695"/>
              </a:xfrm>
              <a:prstGeom prst="rect">
                <a:avLst/>
              </a:prstGeom>
            </p:spPr>
          </p:pic>
        </p:grpSp>
        <p:sp>
          <p:nvSpPr>
            <p:cNvPr id="18" name="文本框 17"/>
            <p:cNvSpPr txBox="1"/>
            <p:nvPr/>
          </p:nvSpPr>
          <p:spPr>
            <a:xfrm>
              <a:off x="1460" y="8405"/>
              <a:ext cx="16600" cy="531"/>
            </a:xfrm>
            <a:prstGeom prst="rect">
              <a:avLst/>
            </a:prstGeom>
            <a:noFill/>
          </p:spPr>
          <p:txBody>
            <a:bodyPr wrap="square" rtlCol="0">
              <a:spAutoFit/>
            </a:bodyPr>
            <a:lstStyle/>
            <a:p>
              <a:pPr algn="l" eaLnBrk="0" fontAlgn="auto" hangingPunct="0">
                <a:lnSpc>
                  <a:spcPts val="2080"/>
                </a:lnSpc>
                <a:buClrTx/>
                <a:buSzTx/>
                <a:buFont typeface="Wingdings" panose="05000000000000000000" pitchFamily="2" charset="2"/>
                <a:buNone/>
              </a:pPr>
              <a:r>
                <a:rPr lang="zh-CN" altLang="en-US" sz="1400" b="1" dirty="0">
                  <a:solidFill>
                    <a:schemeClr val="bg1"/>
                  </a:solidFill>
                  <a:latin typeface="微软雅黑" panose="020B0503020204020204" pitchFamily="34" charset="-122"/>
                  <a:ea typeface="微软雅黑" panose="020B0503020204020204" pitchFamily="34" charset="-122"/>
                  <a:sym typeface="+mn-ea"/>
                </a:rPr>
                <a:t>统计口径：</a:t>
              </a:r>
              <a:r>
                <a:rPr lang="zh-CN" altLang="en-US" sz="1400" dirty="0">
                  <a:solidFill>
                    <a:schemeClr val="bg1"/>
                  </a:solidFill>
                  <a:latin typeface="微软雅黑" panose="020B0503020204020204" pitchFamily="34" charset="-122"/>
                  <a:ea typeface="微软雅黑" panose="020B0503020204020204" pitchFamily="34" charset="-122"/>
                  <a:sym typeface="+mn-ea"/>
                </a:rPr>
                <a:t>指具有高中及以下学历未评定职称，从事与教学、科研活动的有关工作人</a:t>
              </a:r>
              <a:r>
                <a:rPr lang="zh-CN" altLang="en-US" sz="1400" dirty="0" smtClean="0">
                  <a:solidFill>
                    <a:schemeClr val="bg1"/>
                  </a:solidFill>
                  <a:latin typeface="微软雅黑" panose="020B0503020204020204" pitchFamily="34" charset="-122"/>
                  <a:ea typeface="微软雅黑" panose="020B0503020204020204" pitchFamily="34" charset="-122"/>
                  <a:sym typeface="+mn-ea"/>
                </a:rPr>
                <a:t>员。注意这个数据应该非常小，可以为</a:t>
              </a:r>
              <a:r>
                <a:rPr lang="en-US" altLang="zh-CN" sz="1400" dirty="0" smtClean="0">
                  <a:solidFill>
                    <a:schemeClr val="bg1"/>
                  </a:solidFill>
                  <a:latin typeface="微软雅黑" panose="020B0503020204020204" pitchFamily="34" charset="-122"/>
                  <a:ea typeface="微软雅黑" panose="020B0503020204020204" pitchFamily="34" charset="-122"/>
                  <a:sym typeface="+mn-ea"/>
                </a:rPr>
                <a:t>0</a:t>
              </a:r>
              <a:r>
                <a:rPr lang="zh-CN" altLang="en-US" sz="1400" dirty="0" smtClean="0">
                  <a:solidFill>
                    <a:schemeClr val="bg1"/>
                  </a:solidFill>
                  <a:latin typeface="微软雅黑" panose="020B0503020204020204" pitchFamily="34" charset="-122"/>
                  <a:ea typeface="微软雅黑" panose="020B0503020204020204" pitchFamily="34" charset="-122"/>
                  <a:sym typeface="+mn-ea"/>
                </a:rPr>
                <a:t>。</a:t>
              </a:r>
              <a:endParaRPr lang="zh-CN" altLang="en-US" sz="1400" kern="0" dirty="0">
                <a:solidFill>
                  <a:schemeClr val="bg1"/>
                </a:solidFill>
                <a:latin typeface="微软雅黑" panose="020B0503020204020204" pitchFamily="34" charset="-122"/>
                <a:ea typeface="微软雅黑" panose="020B0503020204020204" pitchFamily="34" charset="-122"/>
                <a:sym typeface="+mn-ea"/>
              </a:endParaRPr>
            </a:p>
          </p:txBody>
        </p:sp>
        <p:sp>
          <p:nvSpPr>
            <p:cNvPr id="20" name="文本框 19"/>
            <p:cNvSpPr txBox="1"/>
            <p:nvPr/>
          </p:nvSpPr>
          <p:spPr>
            <a:xfrm>
              <a:off x="1460" y="7565"/>
              <a:ext cx="2448" cy="580"/>
            </a:xfrm>
            <a:prstGeom prst="rect">
              <a:avLst/>
            </a:prstGeom>
            <a:noFill/>
          </p:spPr>
          <p:txBody>
            <a:bodyPr wrap="none" rtlCol="0">
              <a:spAutoFit/>
            </a:bodyPr>
            <a:lstStyle/>
            <a:p>
              <a:pPr algn="l"/>
              <a:r>
                <a:rPr lang="zh-CN" altLang="en-US" b="1">
                  <a:solidFill>
                    <a:schemeClr val="bg1"/>
                  </a:solidFill>
                  <a:latin typeface="Impact" panose="020B0806030902050204" pitchFamily="34" charset="0"/>
                  <a:sym typeface="+mn-ea"/>
                </a:rPr>
                <a:t>四、其他人员</a:t>
              </a:r>
              <a:endParaRPr lang="zh-CN" altLang="en-US" b="1"/>
            </a:p>
          </p:txBody>
        </p:sp>
      </p:grpSp>
      <p:sp>
        <p:nvSpPr>
          <p:cNvPr id="24" name="文本占位符 23"/>
          <p:cNvSpPr>
            <a:spLocks noGrp="1"/>
          </p:cNvSpPr>
          <p:nvPr>
            <p:ph type="body" sz="quarter" idx="10"/>
          </p:nvPr>
        </p:nvSpPr>
        <p:spPr>
          <a:xfrm>
            <a:off x="1621701" y="740015"/>
            <a:ext cx="3188423" cy="248285"/>
          </a:xfrm>
        </p:spPr>
        <p:txBody>
          <a:bodyPr/>
          <a:lstStyle/>
          <a:p>
            <a:r>
              <a:rPr lang="en-US" altLang="zh-CN"/>
              <a:t> </a:t>
            </a:r>
          </a:p>
        </p:txBody>
      </p:sp>
    </p:spTree>
  </p:cSld>
  <p:clrMapOvr>
    <a:masterClrMapping/>
  </p:clrMapOvr>
  <mc:AlternateContent xmlns:mc="http://schemas.openxmlformats.org/markup-compatibility/2006">
    <mc:Choice xmlns:p14="http://schemas.microsoft.com/office/powerpoint/2010/main" xmlns="" Requires="p14">
      <p:transition p14:dur="9"/>
    </mc:Choice>
    <mc:Fallback>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文本框 14"/>
          <p:cNvSpPr txBox="1"/>
          <p:nvPr/>
        </p:nvSpPr>
        <p:spPr>
          <a:xfrm>
            <a:off x="2831148" y="3168015"/>
            <a:ext cx="6529705" cy="521970"/>
          </a:xfrm>
          <a:prstGeom prst="rect">
            <a:avLst/>
          </a:prstGeom>
          <a:noFill/>
        </p:spPr>
        <p:txBody>
          <a:bodyPr wrap="none" rtlCol="0" anchor="t">
            <a:spAutoFit/>
          </a:bodyPr>
          <a:lstStyle/>
          <a:p>
            <a:r>
              <a:rPr lang="zh-CN" altLang="en-US" sz="2800" b="1" dirty="0">
                <a:solidFill>
                  <a:srgbClr val="006C54"/>
                </a:solidFill>
                <a:latin typeface="+mn-ea"/>
                <a:sym typeface="+mn-ea"/>
              </a:rPr>
              <a:t>统计</a:t>
            </a:r>
            <a:r>
              <a:rPr lang="en-US" altLang="zh-CN" sz="2800" b="1" dirty="0">
                <a:solidFill>
                  <a:srgbClr val="006C54"/>
                </a:solidFill>
                <a:latin typeface="+mn-ea"/>
                <a:sym typeface="+mn-ea"/>
              </a:rPr>
              <a:t>11</a:t>
            </a:r>
            <a:r>
              <a:rPr lang="zh-CN" altLang="en-US" sz="2800" b="1" dirty="0">
                <a:solidFill>
                  <a:srgbClr val="006C54"/>
                </a:solidFill>
                <a:latin typeface="+mn-ea"/>
                <a:sym typeface="+mn-ea"/>
              </a:rPr>
              <a:t>表</a:t>
            </a:r>
            <a:r>
              <a:rPr sz="2800" b="1">
                <a:solidFill>
                  <a:srgbClr val="006C54"/>
                </a:solidFill>
                <a:latin typeface="+mn-ea"/>
                <a:sym typeface="+mn-ea"/>
              </a:rPr>
              <a:t>（</a:t>
            </a:r>
            <a:r>
              <a:rPr lang="en-US" altLang="zh-CN" sz="2800" b="1">
                <a:solidFill>
                  <a:srgbClr val="006C54"/>
                </a:solidFill>
                <a:latin typeface="+mn-ea"/>
                <a:sym typeface="+mn-ea"/>
              </a:rPr>
              <a:t>1</a:t>
            </a:r>
            <a:r>
              <a:rPr sz="2800" b="1">
                <a:solidFill>
                  <a:srgbClr val="006C54"/>
                </a:solidFill>
                <a:latin typeface="+mn-ea"/>
                <a:sym typeface="+mn-ea"/>
              </a:rPr>
              <a:t>）</a:t>
            </a:r>
            <a:r>
              <a:rPr lang="zh-CN" altLang="en-US" sz="2800" b="1" dirty="0">
                <a:solidFill>
                  <a:srgbClr val="006C54"/>
                </a:solidFill>
                <a:latin typeface="+mn-ea"/>
                <a:sym typeface="+mn-ea"/>
              </a:rPr>
              <a:t>：指标解释（纵向表头）</a:t>
            </a:r>
          </a:p>
        </p:txBody>
      </p:sp>
      <p:sp>
        <p:nvSpPr>
          <p:cNvPr id="2" name="灯片编号占位符 1"/>
          <p:cNvSpPr>
            <a:spLocks noGrp="1"/>
          </p:cNvSpPr>
          <p:nvPr>
            <p:ph type="sldNum" sz="quarter" idx="4"/>
          </p:nvPr>
        </p:nvSpPr>
        <p:spPr>
          <a:xfrm>
            <a:off x="10356533" y="6135065"/>
            <a:ext cx="939240" cy="144787"/>
          </a:xfrm>
        </p:spPr>
        <p:txBody>
          <a:bodyPr/>
          <a:lstStyle/>
          <a:p>
            <a:r>
              <a:rPr lang="zh-CN" altLang="en-US"/>
              <a:t>第 </a:t>
            </a:r>
            <a:fld id="{75168D04-7926-484C-B90B-2D13ABC6EC67}" type="slidenum">
              <a:rPr lang="zh-CN" altLang="en-US" smtClean="0"/>
              <a:pPr/>
              <a:t>60</a:t>
            </a:fld>
            <a:r>
              <a:rPr lang="zh-CN" altLang="en-US"/>
              <a:t> 页</a:t>
            </a:r>
            <a:endParaRPr lang="zh-CN" altLang="en-US" dirty="0"/>
          </a:p>
        </p:txBody>
      </p:sp>
      <p:sp>
        <p:nvSpPr>
          <p:cNvPr id="4" name="文本占位符 3"/>
          <p:cNvSpPr>
            <a:spLocks noGrp="1"/>
          </p:cNvSpPr>
          <p:nvPr>
            <p:ph type="body" sz="quarter" idx="10"/>
          </p:nvPr>
        </p:nvSpPr>
        <p:spPr>
          <a:xfrm>
            <a:off x="1621790" y="655955"/>
            <a:ext cx="6777990" cy="332105"/>
          </a:xfrm>
        </p:spPr>
        <p:txBody>
          <a:bodyPr wrap="square"/>
          <a:lstStyle/>
          <a:p>
            <a:r>
              <a:rPr lang="en-US" altLang="zh-CN" sz="2400" dirty="0">
                <a:latin typeface="+mn-ea"/>
              </a:rPr>
              <a:t> </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8890" y="-64770"/>
            <a:ext cx="12209145" cy="6987540"/>
            <a:chOff x="-14" y="-102"/>
            <a:chExt cx="19227" cy="11004"/>
          </a:xfrm>
        </p:grpSpPr>
        <p:sp>
          <p:nvSpPr>
            <p:cNvPr id="5" name="矩形 4"/>
            <p:cNvSpPr/>
            <p:nvPr/>
          </p:nvSpPr>
          <p:spPr>
            <a:xfrm>
              <a:off x="-14" y="-102"/>
              <a:ext cx="19227" cy="110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418" y="3006"/>
              <a:ext cx="11293" cy="4215"/>
            </a:xfrm>
            <a:prstGeom prst="rect">
              <a:avLst/>
            </a:prstGeom>
            <a:noFill/>
          </p:spPr>
          <p:txBody>
            <a:bodyPr wrap="square" rtlCol="0">
              <a:spAutoFit/>
            </a:bodyPr>
            <a:lstStyle/>
            <a:p>
              <a:pPr>
                <a:lnSpc>
                  <a:spcPct val="200000"/>
                </a:lnSpc>
              </a:pPr>
              <a:r>
                <a:rPr sz="1400" b="1" dirty="0">
                  <a:solidFill>
                    <a:schemeClr val="bg1"/>
                  </a:solidFill>
                  <a:latin typeface="+mn-ea"/>
                  <a:sym typeface="+mn-ea"/>
                </a:rPr>
                <a:t>国际学术会议：</a:t>
              </a:r>
              <a:r>
                <a:rPr sz="1400" dirty="0">
                  <a:solidFill>
                    <a:schemeClr val="bg1"/>
                  </a:solidFill>
                  <a:latin typeface="+mn-ea"/>
                  <a:sym typeface="+mn-ea"/>
                </a:rPr>
                <a:t>指有二个及以上国家的人文、社会科学专家学者参加的学术会议。</a:t>
              </a:r>
              <a:endParaRPr sz="1400" dirty="0">
                <a:solidFill>
                  <a:schemeClr val="bg1"/>
                </a:solidFill>
                <a:latin typeface="+mn-ea"/>
              </a:endParaRPr>
            </a:p>
            <a:p>
              <a:pPr>
                <a:lnSpc>
                  <a:spcPct val="200000"/>
                </a:lnSpc>
              </a:pPr>
              <a:r>
                <a:rPr sz="1400" b="1" dirty="0">
                  <a:solidFill>
                    <a:schemeClr val="bg1"/>
                  </a:solidFill>
                  <a:latin typeface="+mn-ea"/>
                  <a:sym typeface="+mn-ea"/>
                </a:rPr>
                <a:t>国内学术会议：</a:t>
              </a:r>
              <a:r>
                <a:rPr sz="1400" dirty="0">
                  <a:solidFill>
                    <a:schemeClr val="bg1"/>
                  </a:solidFill>
                  <a:latin typeface="+mn-ea"/>
                  <a:sym typeface="+mn-ea"/>
                </a:rPr>
                <a:t>指在国内举行，且只有本国专家学者参加的学术会议。</a:t>
              </a:r>
              <a:endParaRPr sz="1400" dirty="0">
                <a:solidFill>
                  <a:schemeClr val="bg1"/>
                </a:solidFill>
                <a:latin typeface="+mn-ea"/>
              </a:endParaRPr>
            </a:p>
            <a:p>
              <a:pPr>
                <a:lnSpc>
                  <a:spcPct val="200000"/>
                </a:lnSpc>
              </a:pPr>
              <a:r>
                <a:rPr sz="1400" b="1" dirty="0">
                  <a:solidFill>
                    <a:schemeClr val="bg1"/>
                  </a:solidFill>
                  <a:latin typeface="+mn-ea"/>
                  <a:sym typeface="+mn-ea"/>
                </a:rPr>
                <a:t>与港澳台地区的学术会议：</a:t>
              </a:r>
              <a:r>
                <a:rPr sz="1400" dirty="0">
                  <a:solidFill>
                    <a:schemeClr val="bg1"/>
                  </a:solidFill>
                  <a:latin typeface="+mn-ea"/>
                  <a:sym typeface="+mn-ea"/>
                </a:rPr>
                <a:t>包括在大陆或港澳台地区举行，有港澳台地区专家学者参加的学术会议。</a:t>
              </a:r>
              <a:endParaRPr sz="1400" dirty="0">
                <a:solidFill>
                  <a:schemeClr val="bg1"/>
                </a:solidFill>
                <a:latin typeface="+mn-ea"/>
              </a:endParaRPr>
            </a:p>
            <a:p>
              <a:pPr>
                <a:lnSpc>
                  <a:spcPct val="200000"/>
                </a:lnSpc>
              </a:pPr>
              <a:r>
                <a:rPr sz="1400" b="1" dirty="0">
                  <a:solidFill>
                    <a:schemeClr val="bg1"/>
                  </a:solidFill>
                  <a:latin typeface="+mn-ea"/>
                  <a:sym typeface="+mn-ea"/>
                </a:rPr>
                <a:t>其中：赴境外：</a:t>
              </a:r>
              <a:r>
                <a:rPr sz="1400" dirty="0">
                  <a:solidFill>
                    <a:schemeClr val="bg1"/>
                  </a:solidFill>
                  <a:latin typeface="+mn-ea"/>
                  <a:sym typeface="+mn-ea"/>
                </a:rPr>
                <a:t>指赴大陆以外的地区（含港澳台地区）参加学术会议的人次，国内学术交流活动不涉及此栏。</a:t>
              </a:r>
              <a:endParaRPr lang="zh-CN" altLang="en-US" sz="1400" b="1" dirty="0">
                <a:solidFill>
                  <a:schemeClr val="bg1"/>
                </a:solidFill>
                <a:latin typeface="+mn-ea"/>
                <a:ea typeface="+mj-ea"/>
                <a:sym typeface="+mn-ea"/>
              </a:endParaRPr>
            </a:p>
          </p:txBody>
        </p:sp>
        <p:sp>
          <p:nvSpPr>
            <p:cNvPr id="11" name="文本框 10"/>
            <p:cNvSpPr txBox="1"/>
            <p:nvPr/>
          </p:nvSpPr>
          <p:spPr>
            <a:xfrm>
              <a:off x="6462" y="2224"/>
              <a:ext cx="5888" cy="580"/>
            </a:xfrm>
            <a:prstGeom prst="rect">
              <a:avLst/>
            </a:prstGeom>
            <a:noFill/>
          </p:spPr>
          <p:txBody>
            <a:bodyPr wrap="none" rtlCol="0">
              <a:spAutoFit/>
            </a:bodyPr>
            <a:lstStyle/>
            <a:p>
              <a:pPr algn="l" latinLnBrk="0">
                <a:lnSpc>
                  <a:spcPct val="90000"/>
                </a:lnSpc>
                <a:buClr>
                  <a:prstClr val="white"/>
                </a:buClr>
                <a:defRPr/>
              </a:pPr>
              <a:r>
                <a:rPr lang="zh-CN" altLang="en-US" sz="2000" b="1" dirty="0">
                  <a:solidFill>
                    <a:schemeClr val="bg1"/>
                  </a:solidFill>
                  <a:latin typeface="微软雅黑" panose="020B0503020204020204" pitchFamily="34" charset="-122"/>
                  <a:ea typeface="微软雅黑" panose="020B0503020204020204" pitchFamily="34" charset="-122"/>
                  <a:sym typeface="+mn-ea"/>
                </a:rPr>
                <a:t>人文、社会科学学术交流情况表</a:t>
              </a:r>
              <a:endParaRPr lang="zh-CN" altLang="en-US" sz="2000"/>
            </a:p>
          </p:txBody>
        </p:sp>
        <p:pic>
          <p:nvPicPr>
            <p:cNvPr id="6" name="图片 5"/>
            <p:cNvPicPr>
              <a:picLocks noChangeAspect="1"/>
            </p:cNvPicPr>
            <p:nvPr/>
          </p:nvPicPr>
          <p:blipFill>
            <a:blip r:embed="rId2" cstate="print"/>
            <a:stretch>
              <a:fillRect/>
            </a:stretch>
          </p:blipFill>
          <p:spPr>
            <a:xfrm>
              <a:off x="2299" y="2312"/>
              <a:ext cx="2580" cy="3930"/>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10383520" y="6228715"/>
            <a:ext cx="939165" cy="158115"/>
          </a:xfrm>
        </p:spPr>
        <p:txBody>
          <a:bodyPr/>
          <a:lstStyle/>
          <a:p>
            <a:r>
              <a:rPr lang="zh-CN" altLang="en-US"/>
              <a:t>第 </a:t>
            </a:r>
            <a:fld id="{75168D04-7926-484C-B90B-2D13ABC6EC67}" type="slidenum">
              <a:rPr lang="zh-CN" altLang="en-US" smtClean="0"/>
              <a:pPr/>
              <a:t>61</a:t>
            </a:fld>
            <a:r>
              <a:rPr lang="zh-CN" altLang="en-US"/>
              <a:t> 页</a:t>
            </a:r>
            <a:endParaRPr lang="zh-CN" altLang="en-US" dirty="0"/>
          </a:p>
        </p:txBody>
      </p:sp>
      <p:sp>
        <p:nvSpPr>
          <p:cNvPr id="4" name="文本占位符 3"/>
          <p:cNvSpPr>
            <a:spLocks noGrp="1"/>
          </p:cNvSpPr>
          <p:nvPr>
            <p:ph type="body" sz="quarter" idx="10"/>
          </p:nvPr>
        </p:nvSpPr>
        <p:spPr>
          <a:xfrm>
            <a:off x="1621790" y="655955"/>
            <a:ext cx="4802505" cy="332105"/>
          </a:xfrm>
        </p:spPr>
        <p:txBody>
          <a:bodyPr wrap="square"/>
          <a:lstStyle/>
          <a:p>
            <a:r>
              <a:rPr lang="zh-CN" altLang="en-US" sz="2400" dirty="0">
                <a:latin typeface="+mn-ea"/>
              </a:rPr>
              <a:t>统</a:t>
            </a:r>
            <a:r>
              <a:rPr lang="zh-CN" altLang="en-US" sz="2400" dirty="0" smtClean="0">
                <a:latin typeface="+mn-ea"/>
              </a:rPr>
              <a:t>计</a:t>
            </a:r>
            <a:r>
              <a:rPr lang="en-US" altLang="zh-CN" sz="2400" dirty="0">
                <a:latin typeface="+mn-ea"/>
              </a:rPr>
              <a:t>8</a:t>
            </a:r>
            <a:r>
              <a:rPr lang="zh-CN" altLang="en-US" sz="2400" dirty="0" smtClean="0">
                <a:latin typeface="+mn-ea"/>
              </a:rPr>
              <a:t>表</a:t>
            </a:r>
            <a:r>
              <a:rPr sz="2400" dirty="0">
                <a:latin typeface="+mn-ea"/>
                <a:sym typeface="+mn-ea"/>
              </a:rPr>
              <a:t>（</a:t>
            </a:r>
            <a:r>
              <a:rPr lang="en-US" altLang="zh-CN" sz="2400" dirty="0">
                <a:latin typeface="+mn-ea"/>
                <a:sym typeface="+mn-ea"/>
              </a:rPr>
              <a:t>2</a:t>
            </a:r>
            <a:r>
              <a:rPr sz="2400" dirty="0">
                <a:latin typeface="+mn-ea"/>
                <a:sym typeface="+mn-ea"/>
              </a:rPr>
              <a:t>）</a:t>
            </a:r>
            <a:r>
              <a:rPr lang="zh-CN" altLang="en-US" sz="2400" dirty="0">
                <a:latin typeface="+mn-ea"/>
              </a:rPr>
              <a:t>：数据来源</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4485" y="2138045"/>
            <a:ext cx="8461375" cy="368935"/>
          </a:xfrm>
          <a:prstGeom prst="rect">
            <a:avLst/>
          </a:prstGeom>
        </p:spPr>
        <p:txBody>
          <a:bodyPr wrap="square" lIns="0" tIns="0" rIns="0" bIns="0">
            <a:spAutoFit/>
          </a:bodyPr>
          <a:lstStyle/>
          <a:p>
            <a:pPr>
              <a:lnSpc>
                <a:spcPct val="150000"/>
              </a:lnSpc>
            </a:pPr>
            <a:r>
              <a:rPr lang="en-US" altLang="zh-CN" sz="1600" b="1" dirty="0">
                <a:solidFill>
                  <a:schemeClr val="accent1"/>
                </a:solidFill>
                <a:latin typeface="+mn-ea"/>
                <a:sym typeface="+mn-ea"/>
              </a:rPr>
              <a:t>1</a:t>
            </a:r>
            <a:r>
              <a:rPr lang="zh-CN" altLang="en-US" sz="1600" b="1" dirty="0">
                <a:solidFill>
                  <a:schemeClr val="accent1"/>
                </a:solidFill>
                <a:latin typeface="+mn-ea"/>
                <a:sym typeface="+mn-ea"/>
              </a:rPr>
              <a:t>、人文社科统</a:t>
            </a:r>
            <a:r>
              <a:rPr lang="zh-CN" altLang="en-US" sz="1600" b="1" dirty="0" smtClean="0">
                <a:solidFill>
                  <a:schemeClr val="accent1"/>
                </a:solidFill>
                <a:latin typeface="+mn-ea"/>
                <a:sym typeface="+mn-ea"/>
              </a:rPr>
              <a:t>计</a:t>
            </a:r>
            <a:r>
              <a:rPr lang="en-US" altLang="zh-CN" sz="1600" b="1" dirty="0" smtClean="0">
                <a:solidFill>
                  <a:schemeClr val="accent1"/>
                </a:solidFill>
                <a:latin typeface="+mn-ea"/>
                <a:sym typeface="+mn-ea"/>
              </a:rPr>
              <a:t>8</a:t>
            </a:r>
            <a:r>
              <a:rPr lang="zh-CN" altLang="en-US" sz="1600" b="1" dirty="0" smtClean="0">
                <a:solidFill>
                  <a:schemeClr val="accent1"/>
                </a:solidFill>
                <a:latin typeface="+mn-ea"/>
                <a:sym typeface="+mn-ea"/>
              </a:rPr>
              <a:t>表</a:t>
            </a:r>
            <a:r>
              <a:rPr lang="zh-CN" altLang="en-US" sz="1600" b="1" dirty="0">
                <a:solidFill>
                  <a:schemeClr val="accent1"/>
                </a:solidFill>
                <a:latin typeface="+mn-ea"/>
                <a:sym typeface="+mn-ea"/>
              </a:rPr>
              <a:t>数据无基础数据来源，直接在统计表中填报统计数据即可。</a:t>
            </a:r>
            <a:endParaRPr lang="en-US" altLang="zh-CN" sz="1600" b="1" dirty="0">
              <a:solidFill>
                <a:schemeClr val="accent1"/>
              </a:solidFill>
              <a:latin typeface="+mn-ea"/>
              <a:sym typeface="+mn-ea"/>
            </a:endParaRPr>
          </a:p>
        </p:txBody>
      </p:sp>
      <p:pic>
        <p:nvPicPr>
          <p:cNvPr id="5" name="图片 4"/>
          <p:cNvPicPr>
            <a:picLocks noChangeAspect="1"/>
          </p:cNvPicPr>
          <p:nvPr/>
        </p:nvPicPr>
        <p:blipFill>
          <a:blip r:embed="rId2" cstate="print"/>
          <a:stretch>
            <a:fillRect/>
          </a:stretch>
        </p:blipFill>
        <p:spPr>
          <a:xfrm>
            <a:off x="318135" y="2842895"/>
            <a:ext cx="11555730" cy="23431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62</a:t>
            </a:fld>
            <a:r>
              <a:rPr lang="zh-CN" altLang="en-US"/>
              <a:t> 页</a:t>
            </a:r>
            <a:endParaRPr lang="zh-CN" altLang="en-US" dirty="0"/>
          </a:p>
        </p:txBody>
      </p:sp>
      <p:sp>
        <p:nvSpPr>
          <p:cNvPr id="4" name="文本占位符 3"/>
          <p:cNvSpPr>
            <a:spLocks noGrp="1"/>
          </p:cNvSpPr>
          <p:nvPr>
            <p:ph type="body" sz="quarter" idx="10"/>
          </p:nvPr>
        </p:nvSpPr>
        <p:spPr>
          <a:xfrm>
            <a:off x="1621790" y="655955"/>
            <a:ext cx="6373495" cy="332105"/>
          </a:xfrm>
        </p:spPr>
        <p:txBody>
          <a:bodyPr wrap="square"/>
          <a:lstStyle/>
          <a:p>
            <a:r>
              <a:rPr lang="zh-CN" altLang="en-US" sz="2400" dirty="0">
                <a:latin typeface="+mn-ea"/>
              </a:rPr>
              <a:t>统计</a:t>
            </a:r>
            <a:r>
              <a:rPr lang="en-US" altLang="zh-CN" sz="2400" dirty="0">
                <a:latin typeface="+mn-ea"/>
              </a:rPr>
              <a:t>11</a:t>
            </a:r>
            <a:r>
              <a:rPr lang="zh-CN" altLang="en-US" sz="2400" dirty="0">
                <a:latin typeface="+mn-ea"/>
              </a:rPr>
              <a:t>表</a:t>
            </a:r>
            <a:r>
              <a:rPr sz="2400">
                <a:latin typeface="+mn-ea"/>
                <a:sym typeface="+mn-ea"/>
              </a:rPr>
              <a:t>（</a:t>
            </a:r>
            <a:r>
              <a:rPr lang="en-US" altLang="zh-CN" sz="2400">
                <a:latin typeface="+mn-ea"/>
                <a:sym typeface="+mn-ea"/>
              </a:rPr>
              <a:t>3</a:t>
            </a:r>
            <a:r>
              <a:rPr sz="2400">
                <a:latin typeface="+mn-ea"/>
                <a:sym typeface="+mn-ea"/>
              </a:rPr>
              <a:t>）</a:t>
            </a:r>
            <a:r>
              <a:rPr lang="zh-CN" altLang="en-US" sz="2400" dirty="0">
                <a:latin typeface="+mn-ea"/>
              </a:rPr>
              <a:t>：</a:t>
            </a:r>
            <a:r>
              <a:rPr sz="2400">
                <a:latin typeface="微软雅黑" panose="020B0503020204020204" pitchFamily="34" charset="-122"/>
                <a:ea typeface="微软雅黑" panose="020B0503020204020204" pitchFamily="34" charset="-122"/>
                <a:sym typeface="+mn-ea"/>
              </a:rPr>
              <a:t>审核要点及</a:t>
            </a:r>
            <a:r>
              <a:rPr lang="zh-CN" altLang="en-US" sz="2400" dirty="0">
                <a:latin typeface="+mn-ea"/>
              </a:rPr>
              <a:t>常见问题</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635" y="2474595"/>
            <a:ext cx="12191365" cy="3575685"/>
            <a:chOff x="1" y="3097"/>
            <a:chExt cx="19199" cy="5631"/>
          </a:xfrm>
        </p:grpSpPr>
        <p:sp>
          <p:nvSpPr>
            <p:cNvPr id="6" name="矩形 5"/>
            <p:cNvSpPr/>
            <p:nvPr/>
          </p:nvSpPr>
          <p:spPr>
            <a:xfrm>
              <a:off x="1" y="3097"/>
              <a:ext cx="19199" cy="56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013" y="4874"/>
              <a:ext cx="15493" cy="2860"/>
            </a:xfrm>
            <a:prstGeom prst="rect">
              <a:avLst/>
            </a:prstGeom>
            <a:noFill/>
          </p:spPr>
          <p:txBody>
            <a:bodyPr wrap="square" rtlCol="0">
              <a:spAutoFit/>
            </a:bodyPr>
            <a:lstStyle/>
            <a:p>
              <a:pPr>
                <a:lnSpc>
                  <a:spcPct val="200000"/>
                </a:lnSpc>
              </a:pPr>
              <a:r>
                <a:rPr sz="1400" dirty="0">
                  <a:solidFill>
                    <a:schemeClr val="bg1"/>
                  </a:solidFill>
                  <a:latin typeface="+mn-ea"/>
                  <a:cs typeface="+mn-ea"/>
                  <a:sym typeface="+mn-ea"/>
                </a:rPr>
                <a:t>1</a:t>
              </a:r>
              <a:r>
                <a:rPr lang="zh-CN" sz="1400" dirty="0">
                  <a:solidFill>
                    <a:schemeClr val="bg1"/>
                  </a:solidFill>
                  <a:latin typeface="+mn-ea"/>
                  <a:cs typeface="+mn-ea"/>
                  <a:sym typeface="+mn-ea"/>
                </a:rPr>
                <a:t>、</a:t>
              </a:r>
              <a:r>
                <a:rPr sz="1400" dirty="0" err="1">
                  <a:solidFill>
                    <a:schemeClr val="bg1"/>
                  </a:solidFill>
                  <a:latin typeface="+mn-ea"/>
                  <a:cs typeface="+mn-ea"/>
                  <a:sym typeface="+mn-ea"/>
                </a:rPr>
                <a:t>没有校外学者参加的学术会议不属统计范围</a:t>
              </a:r>
              <a:r>
                <a:rPr sz="1400" dirty="0" smtClean="0">
                  <a:solidFill>
                    <a:schemeClr val="bg1"/>
                  </a:solidFill>
                  <a:latin typeface="+mn-ea"/>
                  <a:cs typeface="+mn-ea"/>
                  <a:sym typeface="+mn-ea"/>
                </a:rPr>
                <a:t>。</a:t>
              </a:r>
              <a:r>
                <a:rPr lang="zh-CN" altLang="en-US" sz="1400" dirty="0" smtClean="0">
                  <a:solidFill>
                    <a:schemeClr val="bg1"/>
                  </a:solidFill>
                  <a:latin typeface="+mn-ea"/>
                  <a:cs typeface="+mn-ea"/>
                  <a:sym typeface="+mn-ea"/>
                </a:rPr>
                <a:t>文科规模小的学校举办会议数过多，参加人过多的要核实。学术会议正常都要求提交论文参会，若参会人数远远大于提交论文数也要核实。本校举办的会议会务人员、旁听人员不统计。</a:t>
              </a:r>
              <a:endParaRPr sz="1400" dirty="0">
                <a:solidFill>
                  <a:schemeClr val="bg1"/>
                </a:solidFill>
                <a:latin typeface="+mn-ea"/>
                <a:cs typeface="+mn-ea"/>
              </a:endParaRPr>
            </a:p>
            <a:p>
              <a:pPr>
                <a:lnSpc>
                  <a:spcPct val="200000"/>
                </a:lnSpc>
              </a:pPr>
              <a:r>
                <a:rPr sz="1400" dirty="0">
                  <a:solidFill>
                    <a:schemeClr val="bg1"/>
                  </a:solidFill>
                  <a:latin typeface="+mn-ea"/>
                  <a:cs typeface="+mn-ea"/>
                  <a:sym typeface="+mn-ea"/>
                </a:rPr>
                <a:t>2</a:t>
              </a:r>
              <a:r>
                <a:rPr lang="zh-CN" sz="1400" dirty="0">
                  <a:solidFill>
                    <a:schemeClr val="bg1"/>
                  </a:solidFill>
                  <a:latin typeface="+mn-ea"/>
                  <a:cs typeface="+mn-ea"/>
                  <a:sym typeface="+mn-ea"/>
                </a:rPr>
                <a:t>、</a:t>
              </a:r>
              <a:r>
                <a:rPr sz="1400" dirty="0">
                  <a:solidFill>
                    <a:schemeClr val="bg1"/>
                  </a:solidFill>
                  <a:latin typeface="+mn-ea"/>
                  <a:cs typeface="+mn-ea"/>
                  <a:sym typeface="+mn-ea"/>
                </a:rPr>
                <a:t>合作研究中（12栏）、（13栏）中有数据时，（14栏）不应为0。反之亦然。</a:t>
              </a:r>
              <a:endParaRPr sz="1400" dirty="0">
                <a:solidFill>
                  <a:schemeClr val="bg1"/>
                </a:solidFill>
                <a:latin typeface="+mn-ea"/>
                <a:cs typeface="+mn-ea"/>
              </a:endParaRPr>
            </a:p>
            <a:p>
              <a:pPr>
                <a:lnSpc>
                  <a:spcPct val="200000"/>
                </a:lnSpc>
              </a:pPr>
              <a:r>
                <a:rPr sz="1400" dirty="0">
                  <a:solidFill>
                    <a:schemeClr val="bg1"/>
                  </a:solidFill>
                  <a:latin typeface="+mn-ea"/>
                  <a:cs typeface="+mn-ea"/>
                  <a:sym typeface="+mn-ea"/>
                </a:rPr>
                <a:t>3</a:t>
              </a:r>
              <a:r>
                <a:rPr lang="zh-CN" sz="1400" dirty="0" smtClean="0">
                  <a:solidFill>
                    <a:schemeClr val="bg1"/>
                  </a:solidFill>
                  <a:latin typeface="+mn-ea"/>
                  <a:cs typeface="+mn-ea"/>
                  <a:sym typeface="+mn-ea"/>
                </a:rPr>
                <a:t>、</a:t>
              </a:r>
              <a:r>
                <a:rPr lang="zh-CN" altLang="en-US" sz="1400" dirty="0" smtClean="0">
                  <a:solidFill>
                    <a:schemeClr val="bg1"/>
                  </a:solidFill>
                  <a:latin typeface="+mn-ea"/>
                  <a:cs typeface="+mn-ea"/>
                  <a:sym typeface="+mn-ea"/>
                </a:rPr>
                <a:t>各类型</a:t>
              </a:r>
              <a:r>
                <a:rPr sz="1400" dirty="0" err="1" smtClean="0">
                  <a:solidFill>
                    <a:schemeClr val="bg1"/>
                  </a:solidFill>
                  <a:latin typeface="+mn-ea"/>
                  <a:cs typeface="+mn-ea"/>
                  <a:sym typeface="+mn-ea"/>
                </a:rPr>
                <a:t>上报的人数应合理</a:t>
              </a:r>
              <a:r>
                <a:rPr sz="1400" dirty="0">
                  <a:solidFill>
                    <a:schemeClr val="bg1"/>
                  </a:solidFill>
                  <a:latin typeface="+mn-ea"/>
                  <a:cs typeface="+mn-ea"/>
                  <a:sym typeface="+mn-ea"/>
                </a:rPr>
                <a:t>。</a:t>
              </a:r>
              <a:endParaRPr lang="zh-CN" altLang="en-US" sz="1400" b="1" dirty="0">
                <a:solidFill>
                  <a:schemeClr val="bg1"/>
                </a:solidFill>
                <a:latin typeface="+mn-ea"/>
                <a:ea typeface="微软雅黑" panose="020B0503020204020204" pitchFamily="34" charset="-122"/>
                <a:cs typeface="+mn-ea"/>
                <a:sym typeface="+mn-ea"/>
              </a:endParaRPr>
            </a:p>
          </p:txBody>
        </p:sp>
        <p:pic>
          <p:nvPicPr>
            <p:cNvPr id="9" name="图片 8" descr="问题"/>
            <p:cNvPicPr>
              <a:picLocks noChangeAspect="1"/>
            </p:cNvPicPr>
            <p:nvPr/>
          </p:nvPicPr>
          <p:blipFill>
            <a:blip r:embed="rId2" cstate="print"/>
            <a:stretch>
              <a:fillRect/>
            </a:stretch>
          </p:blipFill>
          <p:spPr>
            <a:xfrm>
              <a:off x="1438" y="5276"/>
              <a:ext cx="1116" cy="1272"/>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0" y="1831340"/>
            <a:ext cx="12192000" cy="28032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83" tIns="42842" rIns="85683" bIns="42842" numCol="1" spcCol="0" rtlCol="0" fromWordArt="0" anchor="ctr" anchorCtr="0" forceAA="0" compatLnSpc="1">
            <a:noAutofit/>
          </a:bodyPr>
          <a:lstStyle/>
          <a:p>
            <a:pPr algn="ctr">
              <a:lnSpc>
                <a:spcPct val="150000"/>
              </a:lnSpc>
            </a:pPr>
            <a:r>
              <a:rPr lang="en-US" altLang="zh-CN" sz="4125" b="1" dirty="0"/>
              <a:t>THANK YOU </a:t>
            </a:r>
          </a:p>
          <a:p>
            <a:pPr algn="ctr">
              <a:lnSpc>
                <a:spcPct val="150000"/>
              </a:lnSpc>
            </a:pPr>
            <a:r>
              <a:rPr lang="zh-CN" altLang="en-US" sz="4125" b="1" dirty="0"/>
              <a:t>感谢大家！</a:t>
            </a:r>
            <a:endParaRPr lang="en-US" altLang="zh-CN" sz="4125" b="1" dirty="0"/>
          </a:p>
        </p:txBody>
      </p:sp>
      <p:grpSp>
        <p:nvGrpSpPr>
          <p:cNvPr id="38" name="组合 37"/>
          <p:cNvGrpSpPr/>
          <p:nvPr/>
        </p:nvGrpSpPr>
        <p:grpSpPr>
          <a:xfrm>
            <a:off x="5965671" y="5312858"/>
            <a:ext cx="259526" cy="264926"/>
            <a:chOff x="5649913" y="2301875"/>
            <a:chExt cx="3127375" cy="3192463"/>
          </a:xfrm>
          <a:solidFill>
            <a:schemeClr val="bg1"/>
          </a:solidFill>
        </p:grpSpPr>
        <p:sp>
          <p:nvSpPr>
            <p:cNvPr id="39" name="Freeform 12"/>
            <p:cNvSpPr>
              <a:spLocks noEditPoints="1"/>
            </p:cNvSpPr>
            <p:nvPr/>
          </p:nvSpPr>
          <p:spPr bwMode="auto">
            <a:xfrm>
              <a:off x="6657975" y="3275013"/>
              <a:ext cx="1139825" cy="384175"/>
            </a:xfrm>
            <a:custGeom>
              <a:avLst/>
              <a:gdLst>
                <a:gd name="T0" fmla="*/ 126 w 1039"/>
                <a:gd name="T1" fmla="*/ 334 h 350"/>
                <a:gd name="T2" fmla="*/ 46 w 1039"/>
                <a:gd name="T3" fmla="*/ 187 h 350"/>
                <a:gd name="T4" fmla="*/ 39 w 1039"/>
                <a:gd name="T5" fmla="*/ 157 h 350"/>
                <a:gd name="T6" fmla="*/ 37 w 1039"/>
                <a:gd name="T7" fmla="*/ 150 h 350"/>
                <a:gd name="T8" fmla="*/ 31 w 1039"/>
                <a:gd name="T9" fmla="*/ 127 h 350"/>
                <a:gd name="T10" fmla="*/ 1 w 1039"/>
                <a:gd name="T11" fmla="*/ 87 h 350"/>
                <a:gd name="T12" fmla="*/ 2 w 1039"/>
                <a:gd name="T13" fmla="*/ 39 h 350"/>
                <a:gd name="T14" fmla="*/ 11 w 1039"/>
                <a:gd name="T15" fmla="*/ 21 h 350"/>
                <a:gd name="T16" fmla="*/ 222 w 1039"/>
                <a:gd name="T17" fmla="*/ 1 h 350"/>
                <a:gd name="T18" fmla="*/ 373 w 1039"/>
                <a:gd name="T19" fmla="*/ 14 h 350"/>
                <a:gd name="T20" fmla="*/ 514 w 1039"/>
                <a:gd name="T21" fmla="*/ 49 h 350"/>
                <a:gd name="T22" fmla="*/ 381 w 1039"/>
                <a:gd name="T23" fmla="*/ 307 h 350"/>
                <a:gd name="T24" fmla="*/ 220 w 1039"/>
                <a:gd name="T25" fmla="*/ 350 h 350"/>
                <a:gd name="T26" fmla="*/ 225 w 1039"/>
                <a:gd name="T27" fmla="*/ 329 h 350"/>
                <a:gd name="T28" fmla="*/ 395 w 1039"/>
                <a:gd name="T29" fmla="*/ 249 h 350"/>
                <a:gd name="T30" fmla="*/ 431 w 1039"/>
                <a:gd name="T31" fmla="*/ 71 h 350"/>
                <a:gd name="T32" fmla="*/ 358 w 1039"/>
                <a:gd name="T33" fmla="*/ 42 h 350"/>
                <a:gd name="T34" fmla="*/ 238 w 1039"/>
                <a:gd name="T35" fmla="*/ 31 h 350"/>
                <a:gd name="T36" fmla="*/ 91 w 1039"/>
                <a:gd name="T37" fmla="*/ 56 h 350"/>
                <a:gd name="T38" fmla="*/ 80 w 1039"/>
                <a:gd name="T39" fmla="*/ 111 h 350"/>
                <a:gd name="T40" fmla="*/ 90 w 1039"/>
                <a:gd name="T41" fmla="*/ 237 h 350"/>
                <a:gd name="T42" fmla="*/ 148 w 1039"/>
                <a:gd name="T43" fmla="*/ 322 h 350"/>
                <a:gd name="T44" fmla="*/ 815 w 1039"/>
                <a:gd name="T45" fmla="*/ 348 h 350"/>
                <a:gd name="T46" fmla="*/ 609 w 1039"/>
                <a:gd name="T47" fmla="*/ 254 h 350"/>
                <a:gd name="T48" fmla="*/ 564 w 1039"/>
                <a:gd name="T49" fmla="*/ 40 h 350"/>
                <a:gd name="T50" fmla="*/ 699 w 1039"/>
                <a:gd name="T51" fmla="*/ 6 h 350"/>
                <a:gd name="T52" fmla="*/ 852 w 1039"/>
                <a:gd name="T53" fmla="*/ 1 h 350"/>
                <a:gd name="T54" fmla="*/ 1032 w 1039"/>
                <a:gd name="T55" fmla="*/ 19 h 350"/>
                <a:gd name="T56" fmla="*/ 1038 w 1039"/>
                <a:gd name="T57" fmla="*/ 32 h 350"/>
                <a:gd name="T58" fmla="*/ 1039 w 1039"/>
                <a:gd name="T59" fmla="*/ 73 h 350"/>
                <a:gd name="T60" fmla="*/ 1016 w 1039"/>
                <a:gd name="T61" fmla="*/ 103 h 350"/>
                <a:gd name="T62" fmla="*/ 990 w 1039"/>
                <a:gd name="T63" fmla="*/ 205 h 350"/>
                <a:gd name="T64" fmla="*/ 898 w 1039"/>
                <a:gd name="T65" fmla="*/ 338 h 350"/>
                <a:gd name="T66" fmla="*/ 784 w 1039"/>
                <a:gd name="T67" fmla="*/ 30 h 350"/>
                <a:gd name="T68" fmla="*/ 645 w 1039"/>
                <a:gd name="T69" fmla="*/ 51 h 350"/>
                <a:gd name="T70" fmla="*/ 601 w 1039"/>
                <a:gd name="T71" fmla="*/ 116 h 350"/>
                <a:gd name="T72" fmla="*/ 727 w 1039"/>
                <a:gd name="T73" fmla="*/ 314 h 350"/>
                <a:gd name="T74" fmla="*/ 877 w 1039"/>
                <a:gd name="T75" fmla="*/ 317 h 350"/>
                <a:gd name="T76" fmla="*/ 961 w 1039"/>
                <a:gd name="T77" fmla="*/ 156 h 350"/>
                <a:gd name="T78" fmla="*/ 960 w 1039"/>
                <a:gd name="T79" fmla="*/ 113 h 350"/>
                <a:gd name="T80" fmla="*/ 955 w 1039"/>
                <a:gd name="T81" fmla="*/ 84 h 350"/>
                <a:gd name="T82" fmla="*/ 911 w 1039"/>
                <a:gd name="T83" fmla="*/ 45 h 350"/>
                <a:gd name="T84" fmla="*/ 784 w 1039"/>
                <a:gd name="T85" fmla="*/ 3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9" h="350">
                  <a:moveTo>
                    <a:pt x="220" y="350"/>
                  </a:moveTo>
                  <a:cubicBezTo>
                    <a:pt x="202" y="350"/>
                    <a:pt x="185" y="348"/>
                    <a:pt x="169" y="346"/>
                  </a:cubicBezTo>
                  <a:cubicBezTo>
                    <a:pt x="153" y="343"/>
                    <a:pt x="139" y="339"/>
                    <a:pt x="126" y="334"/>
                  </a:cubicBezTo>
                  <a:cubicBezTo>
                    <a:pt x="104" y="325"/>
                    <a:pt x="88" y="309"/>
                    <a:pt x="76" y="286"/>
                  </a:cubicBezTo>
                  <a:cubicBezTo>
                    <a:pt x="67" y="269"/>
                    <a:pt x="60" y="250"/>
                    <a:pt x="54" y="225"/>
                  </a:cubicBezTo>
                  <a:cubicBezTo>
                    <a:pt x="51" y="212"/>
                    <a:pt x="48" y="198"/>
                    <a:pt x="46" y="187"/>
                  </a:cubicBezTo>
                  <a:cubicBezTo>
                    <a:pt x="45" y="185"/>
                    <a:pt x="45" y="185"/>
                    <a:pt x="45" y="185"/>
                  </a:cubicBezTo>
                  <a:cubicBezTo>
                    <a:pt x="43" y="176"/>
                    <a:pt x="41" y="167"/>
                    <a:pt x="40" y="158"/>
                  </a:cubicBezTo>
                  <a:cubicBezTo>
                    <a:pt x="39" y="157"/>
                    <a:pt x="39" y="157"/>
                    <a:pt x="39" y="157"/>
                  </a:cubicBezTo>
                  <a:cubicBezTo>
                    <a:pt x="39" y="155"/>
                    <a:pt x="39" y="155"/>
                    <a:pt x="39" y="155"/>
                  </a:cubicBezTo>
                  <a:cubicBezTo>
                    <a:pt x="38" y="154"/>
                    <a:pt x="38" y="152"/>
                    <a:pt x="37" y="150"/>
                  </a:cubicBezTo>
                  <a:cubicBezTo>
                    <a:pt x="37" y="150"/>
                    <a:pt x="37" y="150"/>
                    <a:pt x="37" y="150"/>
                  </a:cubicBezTo>
                  <a:cubicBezTo>
                    <a:pt x="36" y="148"/>
                    <a:pt x="36" y="146"/>
                    <a:pt x="35" y="144"/>
                  </a:cubicBezTo>
                  <a:cubicBezTo>
                    <a:pt x="35" y="142"/>
                    <a:pt x="34" y="139"/>
                    <a:pt x="33" y="137"/>
                  </a:cubicBezTo>
                  <a:cubicBezTo>
                    <a:pt x="32" y="133"/>
                    <a:pt x="31" y="130"/>
                    <a:pt x="31" y="127"/>
                  </a:cubicBezTo>
                  <a:cubicBezTo>
                    <a:pt x="24" y="104"/>
                    <a:pt x="24" y="104"/>
                    <a:pt x="24" y="104"/>
                  </a:cubicBezTo>
                  <a:cubicBezTo>
                    <a:pt x="4" y="91"/>
                    <a:pt x="4" y="91"/>
                    <a:pt x="4" y="91"/>
                  </a:cubicBezTo>
                  <a:cubicBezTo>
                    <a:pt x="2" y="90"/>
                    <a:pt x="2" y="89"/>
                    <a:pt x="1" y="87"/>
                  </a:cubicBezTo>
                  <a:cubicBezTo>
                    <a:pt x="1" y="85"/>
                    <a:pt x="1" y="85"/>
                    <a:pt x="1" y="85"/>
                  </a:cubicBezTo>
                  <a:cubicBezTo>
                    <a:pt x="1" y="83"/>
                    <a:pt x="0" y="81"/>
                    <a:pt x="0" y="79"/>
                  </a:cubicBezTo>
                  <a:cubicBezTo>
                    <a:pt x="1" y="66"/>
                    <a:pt x="1" y="52"/>
                    <a:pt x="2" y="39"/>
                  </a:cubicBezTo>
                  <a:cubicBezTo>
                    <a:pt x="2" y="28"/>
                    <a:pt x="2" y="28"/>
                    <a:pt x="2" y="28"/>
                  </a:cubicBezTo>
                  <a:cubicBezTo>
                    <a:pt x="2" y="25"/>
                    <a:pt x="4" y="23"/>
                    <a:pt x="7" y="22"/>
                  </a:cubicBezTo>
                  <a:cubicBezTo>
                    <a:pt x="11" y="21"/>
                    <a:pt x="11" y="21"/>
                    <a:pt x="11" y="21"/>
                  </a:cubicBezTo>
                  <a:cubicBezTo>
                    <a:pt x="15" y="20"/>
                    <a:pt x="21" y="18"/>
                    <a:pt x="26" y="17"/>
                  </a:cubicBezTo>
                  <a:cubicBezTo>
                    <a:pt x="53" y="14"/>
                    <a:pt x="82" y="10"/>
                    <a:pt x="112" y="6"/>
                  </a:cubicBezTo>
                  <a:cubicBezTo>
                    <a:pt x="144" y="2"/>
                    <a:pt x="178" y="1"/>
                    <a:pt x="222" y="1"/>
                  </a:cubicBezTo>
                  <a:cubicBezTo>
                    <a:pt x="222" y="1"/>
                    <a:pt x="222" y="1"/>
                    <a:pt x="222" y="1"/>
                  </a:cubicBezTo>
                  <a:cubicBezTo>
                    <a:pt x="224" y="1"/>
                    <a:pt x="227" y="1"/>
                    <a:pt x="229" y="1"/>
                  </a:cubicBezTo>
                  <a:cubicBezTo>
                    <a:pt x="277" y="1"/>
                    <a:pt x="325" y="5"/>
                    <a:pt x="373" y="14"/>
                  </a:cubicBezTo>
                  <a:cubicBezTo>
                    <a:pt x="400" y="19"/>
                    <a:pt x="427" y="28"/>
                    <a:pt x="450" y="35"/>
                  </a:cubicBezTo>
                  <a:cubicBezTo>
                    <a:pt x="468" y="41"/>
                    <a:pt x="481" y="44"/>
                    <a:pt x="493" y="47"/>
                  </a:cubicBezTo>
                  <a:cubicBezTo>
                    <a:pt x="500" y="48"/>
                    <a:pt x="507" y="48"/>
                    <a:pt x="514" y="49"/>
                  </a:cubicBezTo>
                  <a:cubicBezTo>
                    <a:pt x="457" y="195"/>
                    <a:pt x="457" y="195"/>
                    <a:pt x="457" y="195"/>
                  </a:cubicBezTo>
                  <a:cubicBezTo>
                    <a:pt x="451" y="210"/>
                    <a:pt x="445" y="224"/>
                    <a:pt x="439" y="236"/>
                  </a:cubicBezTo>
                  <a:cubicBezTo>
                    <a:pt x="424" y="264"/>
                    <a:pt x="405" y="288"/>
                    <a:pt x="381" y="307"/>
                  </a:cubicBezTo>
                  <a:cubicBezTo>
                    <a:pt x="368" y="319"/>
                    <a:pt x="351" y="328"/>
                    <a:pt x="328" y="335"/>
                  </a:cubicBezTo>
                  <a:cubicBezTo>
                    <a:pt x="305" y="342"/>
                    <a:pt x="278" y="346"/>
                    <a:pt x="249" y="349"/>
                  </a:cubicBezTo>
                  <a:cubicBezTo>
                    <a:pt x="239" y="349"/>
                    <a:pt x="229" y="350"/>
                    <a:pt x="220" y="350"/>
                  </a:cubicBezTo>
                  <a:close/>
                  <a:moveTo>
                    <a:pt x="161" y="322"/>
                  </a:moveTo>
                  <a:cubicBezTo>
                    <a:pt x="167" y="323"/>
                    <a:pt x="173" y="325"/>
                    <a:pt x="179" y="326"/>
                  </a:cubicBezTo>
                  <a:cubicBezTo>
                    <a:pt x="194" y="328"/>
                    <a:pt x="210" y="329"/>
                    <a:pt x="225" y="329"/>
                  </a:cubicBezTo>
                  <a:cubicBezTo>
                    <a:pt x="253" y="329"/>
                    <a:pt x="281" y="325"/>
                    <a:pt x="308" y="318"/>
                  </a:cubicBezTo>
                  <a:cubicBezTo>
                    <a:pt x="332" y="312"/>
                    <a:pt x="350" y="302"/>
                    <a:pt x="365" y="288"/>
                  </a:cubicBezTo>
                  <a:cubicBezTo>
                    <a:pt x="376" y="278"/>
                    <a:pt x="385" y="266"/>
                    <a:pt x="395" y="249"/>
                  </a:cubicBezTo>
                  <a:cubicBezTo>
                    <a:pt x="410" y="222"/>
                    <a:pt x="422" y="194"/>
                    <a:pt x="429" y="165"/>
                  </a:cubicBezTo>
                  <a:cubicBezTo>
                    <a:pt x="434" y="144"/>
                    <a:pt x="435" y="125"/>
                    <a:pt x="434" y="107"/>
                  </a:cubicBezTo>
                  <a:cubicBezTo>
                    <a:pt x="431" y="71"/>
                    <a:pt x="431" y="71"/>
                    <a:pt x="431" y="71"/>
                  </a:cubicBezTo>
                  <a:cubicBezTo>
                    <a:pt x="399" y="54"/>
                    <a:pt x="399" y="54"/>
                    <a:pt x="399" y="54"/>
                  </a:cubicBezTo>
                  <a:cubicBezTo>
                    <a:pt x="388" y="49"/>
                    <a:pt x="377" y="46"/>
                    <a:pt x="362" y="42"/>
                  </a:cubicBezTo>
                  <a:cubicBezTo>
                    <a:pt x="358" y="42"/>
                    <a:pt x="358" y="42"/>
                    <a:pt x="358" y="42"/>
                  </a:cubicBezTo>
                  <a:cubicBezTo>
                    <a:pt x="328" y="35"/>
                    <a:pt x="296" y="31"/>
                    <a:pt x="251" y="31"/>
                  </a:cubicBezTo>
                  <a:cubicBezTo>
                    <a:pt x="249" y="31"/>
                    <a:pt x="249" y="31"/>
                    <a:pt x="249" y="31"/>
                  </a:cubicBezTo>
                  <a:cubicBezTo>
                    <a:pt x="238" y="31"/>
                    <a:pt x="238" y="31"/>
                    <a:pt x="238" y="31"/>
                  </a:cubicBezTo>
                  <a:cubicBezTo>
                    <a:pt x="227" y="32"/>
                    <a:pt x="214" y="33"/>
                    <a:pt x="201" y="34"/>
                  </a:cubicBezTo>
                  <a:cubicBezTo>
                    <a:pt x="175" y="36"/>
                    <a:pt x="152" y="40"/>
                    <a:pt x="130" y="45"/>
                  </a:cubicBezTo>
                  <a:cubicBezTo>
                    <a:pt x="91" y="56"/>
                    <a:pt x="91" y="56"/>
                    <a:pt x="91" y="56"/>
                  </a:cubicBezTo>
                  <a:cubicBezTo>
                    <a:pt x="82" y="94"/>
                    <a:pt x="82" y="94"/>
                    <a:pt x="82" y="94"/>
                  </a:cubicBezTo>
                  <a:cubicBezTo>
                    <a:pt x="81" y="99"/>
                    <a:pt x="81" y="105"/>
                    <a:pt x="80" y="111"/>
                  </a:cubicBezTo>
                  <a:cubicBezTo>
                    <a:pt x="80" y="111"/>
                    <a:pt x="80" y="111"/>
                    <a:pt x="80" y="111"/>
                  </a:cubicBezTo>
                  <a:cubicBezTo>
                    <a:pt x="80" y="113"/>
                    <a:pt x="79" y="115"/>
                    <a:pt x="79" y="116"/>
                  </a:cubicBezTo>
                  <a:cubicBezTo>
                    <a:pt x="77" y="131"/>
                    <a:pt x="77" y="146"/>
                    <a:pt x="79" y="161"/>
                  </a:cubicBezTo>
                  <a:cubicBezTo>
                    <a:pt x="81" y="182"/>
                    <a:pt x="84" y="209"/>
                    <a:pt x="90" y="237"/>
                  </a:cubicBezTo>
                  <a:cubicBezTo>
                    <a:pt x="95" y="258"/>
                    <a:pt x="103" y="276"/>
                    <a:pt x="113" y="290"/>
                  </a:cubicBezTo>
                  <a:cubicBezTo>
                    <a:pt x="118" y="298"/>
                    <a:pt x="124" y="305"/>
                    <a:pt x="131" y="310"/>
                  </a:cubicBezTo>
                  <a:cubicBezTo>
                    <a:pt x="148" y="322"/>
                    <a:pt x="148" y="322"/>
                    <a:pt x="148" y="322"/>
                  </a:cubicBezTo>
                  <a:cubicBezTo>
                    <a:pt x="161" y="322"/>
                    <a:pt x="161" y="322"/>
                    <a:pt x="161" y="322"/>
                  </a:cubicBezTo>
                  <a:cubicBezTo>
                    <a:pt x="161" y="322"/>
                    <a:pt x="161" y="322"/>
                    <a:pt x="161" y="322"/>
                  </a:cubicBezTo>
                  <a:close/>
                  <a:moveTo>
                    <a:pt x="815" y="348"/>
                  </a:moveTo>
                  <a:cubicBezTo>
                    <a:pt x="787" y="348"/>
                    <a:pt x="762" y="346"/>
                    <a:pt x="738" y="341"/>
                  </a:cubicBezTo>
                  <a:cubicBezTo>
                    <a:pt x="714" y="336"/>
                    <a:pt x="693" y="329"/>
                    <a:pt x="674" y="319"/>
                  </a:cubicBezTo>
                  <a:cubicBezTo>
                    <a:pt x="648" y="304"/>
                    <a:pt x="626" y="282"/>
                    <a:pt x="609" y="254"/>
                  </a:cubicBezTo>
                  <a:cubicBezTo>
                    <a:pt x="598" y="234"/>
                    <a:pt x="588" y="214"/>
                    <a:pt x="579" y="193"/>
                  </a:cubicBezTo>
                  <a:cubicBezTo>
                    <a:pt x="518" y="49"/>
                    <a:pt x="518" y="49"/>
                    <a:pt x="518" y="49"/>
                  </a:cubicBezTo>
                  <a:cubicBezTo>
                    <a:pt x="533" y="48"/>
                    <a:pt x="548" y="46"/>
                    <a:pt x="564" y="40"/>
                  </a:cubicBezTo>
                  <a:cubicBezTo>
                    <a:pt x="572" y="38"/>
                    <a:pt x="580" y="35"/>
                    <a:pt x="588" y="33"/>
                  </a:cubicBezTo>
                  <a:cubicBezTo>
                    <a:pt x="595" y="30"/>
                    <a:pt x="602" y="28"/>
                    <a:pt x="609" y="25"/>
                  </a:cubicBezTo>
                  <a:cubicBezTo>
                    <a:pt x="635" y="17"/>
                    <a:pt x="664" y="11"/>
                    <a:pt x="699" y="6"/>
                  </a:cubicBezTo>
                  <a:cubicBezTo>
                    <a:pt x="733" y="2"/>
                    <a:pt x="767" y="0"/>
                    <a:pt x="803" y="0"/>
                  </a:cubicBezTo>
                  <a:cubicBezTo>
                    <a:pt x="818" y="0"/>
                    <a:pt x="834" y="0"/>
                    <a:pt x="850" y="1"/>
                  </a:cubicBezTo>
                  <a:cubicBezTo>
                    <a:pt x="852" y="1"/>
                    <a:pt x="852" y="1"/>
                    <a:pt x="852" y="1"/>
                  </a:cubicBezTo>
                  <a:cubicBezTo>
                    <a:pt x="877" y="2"/>
                    <a:pt x="903" y="4"/>
                    <a:pt x="928" y="5"/>
                  </a:cubicBezTo>
                  <a:cubicBezTo>
                    <a:pt x="960" y="7"/>
                    <a:pt x="991" y="12"/>
                    <a:pt x="1026" y="18"/>
                  </a:cubicBezTo>
                  <a:cubicBezTo>
                    <a:pt x="1028" y="18"/>
                    <a:pt x="1030" y="18"/>
                    <a:pt x="1032" y="19"/>
                  </a:cubicBezTo>
                  <a:cubicBezTo>
                    <a:pt x="1033" y="19"/>
                    <a:pt x="1033" y="19"/>
                    <a:pt x="1033" y="19"/>
                  </a:cubicBezTo>
                  <a:cubicBezTo>
                    <a:pt x="1036" y="20"/>
                    <a:pt x="1037" y="21"/>
                    <a:pt x="1038" y="25"/>
                  </a:cubicBezTo>
                  <a:cubicBezTo>
                    <a:pt x="1038" y="27"/>
                    <a:pt x="1038" y="30"/>
                    <a:pt x="1038" y="32"/>
                  </a:cubicBezTo>
                  <a:cubicBezTo>
                    <a:pt x="1038" y="33"/>
                    <a:pt x="1038" y="33"/>
                    <a:pt x="1038" y="33"/>
                  </a:cubicBezTo>
                  <a:cubicBezTo>
                    <a:pt x="1039" y="38"/>
                    <a:pt x="1039" y="43"/>
                    <a:pt x="1039" y="47"/>
                  </a:cubicBezTo>
                  <a:cubicBezTo>
                    <a:pt x="1039" y="56"/>
                    <a:pt x="1039" y="64"/>
                    <a:pt x="1039" y="73"/>
                  </a:cubicBezTo>
                  <a:cubicBezTo>
                    <a:pt x="1030" y="55"/>
                    <a:pt x="1030" y="55"/>
                    <a:pt x="1030" y="55"/>
                  </a:cubicBezTo>
                  <a:cubicBezTo>
                    <a:pt x="1016" y="103"/>
                    <a:pt x="1016" y="103"/>
                    <a:pt x="1016" y="103"/>
                  </a:cubicBezTo>
                  <a:cubicBezTo>
                    <a:pt x="1016" y="103"/>
                    <a:pt x="1016" y="103"/>
                    <a:pt x="1016" y="103"/>
                  </a:cubicBezTo>
                  <a:cubicBezTo>
                    <a:pt x="1009" y="126"/>
                    <a:pt x="1009" y="126"/>
                    <a:pt x="1009" y="126"/>
                  </a:cubicBezTo>
                  <a:cubicBezTo>
                    <a:pt x="986" y="208"/>
                    <a:pt x="986" y="208"/>
                    <a:pt x="986" y="208"/>
                  </a:cubicBezTo>
                  <a:cubicBezTo>
                    <a:pt x="990" y="205"/>
                    <a:pt x="990" y="205"/>
                    <a:pt x="990" y="205"/>
                  </a:cubicBezTo>
                  <a:cubicBezTo>
                    <a:pt x="984" y="227"/>
                    <a:pt x="978" y="249"/>
                    <a:pt x="970" y="270"/>
                  </a:cubicBezTo>
                  <a:cubicBezTo>
                    <a:pt x="964" y="284"/>
                    <a:pt x="957" y="296"/>
                    <a:pt x="949" y="305"/>
                  </a:cubicBezTo>
                  <a:cubicBezTo>
                    <a:pt x="937" y="321"/>
                    <a:pt x="921" y="331"/>
                    <a:pt x="898" y="338"/>
                  </a:cubicBezTo>
                  <a:cubicBezTo>
                    <a:pt x="881" y="343"/>
                    <a:pt x="861" y="346"/>
                    <a:pt x="838" y="347"/>
                  </a:cubicBezTo>
                  <a:cubicBezTo>
                    <a:pt x="830" y="348"/>
                    <a:pt x="823" y="348"/>
                    <a:pt x="815" y="348"/>
                  </a:cubicBezTo>
                  <a:close/>
                  <a:moveTo>
                    <a:pt x="784" y="30"/>
                  </a:moveTo>
                  <a:cubicBezTo>
                    <a:pt x="775" y="30"/>
                    <a:pt x="763" y="31"/>
                    <a:pt x="751" y="31"/>
                  </a:cubicBezTo>
                  <a:cubicBezTo>
                    <a:pt x="732" y="33"/>
                    <a:pt x="711" y="35"/>
                    <a:pt x="689" y="40"/>
                  </a:cubicBezTo>
                  <a:cubicBezTo>
                    <a:pt x="676" y="42"/>
                    <a:pt x="660" y="46"/>
                    <a:pt x="645" y="51"/>
                  </a:cubicBezTo>
                  <a:cubicBezTo>
                    <a:pt x="604" y="65"/>
                    <a:pt x="604" y="65"/>
                    <a:pt x="604" y="65"/>
                  </a:cubicBezTo>
                  <a:cubicBezTo>
                    <a:pt x="601" y="108"/>
                    <a:pt x="601" y="108"/>
                    <a:pt x="601" y="108"/>
                  </a:cubicBezTo>
                  <a:cubicBezTo>
                    <a:pt x="601" y="110"/>
                    <a:pt x="601" y="113"/>
                    <a:pt x="601" y="116"/>
                  </a:cubicBezTo>
                  <a:cubicBezTo>
                    <a:pt x="600" y="132"/>
                    <a:pt x="603" y="149"/>
                    <a:pt x="607" y="168"/>
                  </a:cubicBezTo>
                  <a:cubicBezTo>
                    <a:pt x="616" y="207"/>
                    <a:pt x="632" y="240"/>
                    <a:pt x="655" y="269"/>
                  </a:cubicBezTo>
                  <a:cubicBezTo>
                    <a:pt x="674" y="293"/>
                    <a:pt x="698" y="308"/>
                    <a:pt x="727" y="314"/>
                  </a:cubicBezTo>
                  <a:cubicBezTo>
                    <a:pt x="758" y="320"/>
                    <a:pt x="786" y="324"/>
                    <a:pt x="814" y="324"/>
                  </a:cubicBezTo>
                  <a:cubicBezTo>
                    <a:pt x="817" y="324"/>
                    <a:pt x="817" y="324"/>
                    <a:pt x="817" y="324"/>
                  </a:cubicBezTo>
                  <a:cubicBezTo>
                    <a:pt x="835" y="323"/>
                    <a:pt x="856" y="323"/>
                    <a:pt x="877" y="317"/>
                  </a:cubicBezTo>
                  <a:cubicBezTo>
                    <a:pt x="896" y="312"/>
                    <a:pt x="908" y="305"/>
                    <a:pt x="919" y="295"/>
                  </a:cubicBezTo>
                  <a:cubicBezTo>
                    <a:pt x="928" y="286"/>
                    <a:pt x="936" y="274"/>
                    <a:pt x="941" y="259"/>
                  </a:cubicBezTo>
                  <a:cubicBezTo>
                    <a:pt x="953" y="227"/>
                    <a:pt x="960" y="193"/>
                    <a:pt x="961" y="156"/>
                  </a:cubicBezTo>
                  <a:cubicBezTo>
                    <a:pt x="961" y="154"/>
                    <a:pt x="961" y="154"/>
                    <a:pt x="961" y="154"/>
                  </a:cubicBezTo>
                  <a:cubicBezTo>
                    <a:pt x="961" y="142"/>
                    <a:pt x="961" y="130"/>
                    <a:pt x="960" y="118"/>
                  </a:cubicBezTo>
                  <a:cubicBezTo>
                    <a:pt x="960" y="113"/>
                    <a:pt x="960" y="113"/>
                    <a:pt x="960" y="113"/>
                  </a:cubicBezTo>
                  <a:cubicBezTo>
                    <a:pt x="960" y="108"/>
                    <a:pt x="960" y="105"/>
                    <a:pt x="959" y="102"/>
                  </a:cubicBezTo>
                  <a:cubicBezTo>
                    <a:pt x="958" y="93"/>
                    <a:pt x="958" y="93"/>
                    <a:pt x="958" y="93"/>
                  </a:cubicBezTo>
                  <a:cubicBezTo>
                    <a:pt x="955" y="84"/>
                    <a:pt x="955" y="84"/>
                    <a:pt x="955" y="84"/>
                  </a:cubicBezTo>
                  <a:cubicBezTo>
                    <a:pt x="955" y="83"/>
                    <a:pt x="954" y="82"/>
                    <a:pt x="954" y="81"/>
                  </a:cubicBezTo>
                  <a:cubicBezTo>
                    <a:pt x="941" y="53"/>
                    <a:pt x="941" y="53"/>
                    <a:pt x="941" y="53"/>
                  </a:cubicBezTo>
                  <a:cubicBezTo>
                    <a:pt x="911" y="45"/>
                    <a:pt x="911" y="45"/>
                    <a:pt x="911" y="45"/>
                  </a:cubicBezTo>
                  <a:cubicBezTo>
                    <a:pt x="877" y="35"/>
                    <a:pt x="842" y="32"/>
                    <a:pt x="798" y="30"/>
                  </a:cubicBezTo>
                  <a:cubicBezTo>
                    <a:pt x="795" y="29"/>
                    <a:pt x="795" y="29"/>
                    <a:pt x="795" y="29"/>
                  </a:cubicBezTo>
                  <a:cubicBezTo>
                    <a:pt x="784" y="30"/>
                    <a:pt x="784" y="30"/>
                    <a:pt x="784" y="3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3"/>
            <p:cNvSpPr>
              <a:spLocks noEditPoints="1"/>
            </p:cNvSpPr>
            <p:nvPr/>
          </p:nvSpPr>
          <p:spPr bwMode="auto">
            <a:xfrm>
              <a:off x="5649913" y="4264025"/>
              <a:ext cx="3127375" cy="1230313"/>
            </a:xfrm>
            <a:custGeom>
              <a:avLst/>
              <a:gdLst>
                <a:gd name="T0" fmla="*/ 2002 w 2852"/>
                <a:gd name="T1" fmla="*/ 0 h 1123"/>
                <a:gd name="T2" fmla="*/ 1595 w 2852"/>
                <a:gd name="T3" fmla="*/ 742 h 1123"/>
                <a:gd name="T4" fmla="*/ 1535 w 2852"/>
                <a:gd name="T5" fmla="*/ 565 h 1123"/>
                <a:gd name="T6" fmla="*/ 1646 w 2852"/>
                <a:gd name="T7" fmla="*/ 342 h 1123"/>
                <a:gd name="T8" fmla="*/ 1423 w 2852"/>
                <a:gd name="T9" fmla="*/ 119 h 1123"/>
                <a:gd name="T10" fmla="*/ 1200 w 2852"/>
                <a:gd name="T11" fmla="*/ 342 h 1123"/>
                <a:gd name="T12" fmla="*/ 1312 w 2852"/>
                <a:gd name="T13" fmla="*/ 565 h 1123"/>
                <a:gd name="T14" fmla="*/ 1240 w 2852"/>
                <a:gd name="T15" fmla="*/ 746 h 1123"/>
                <a:gd name="T16" fmla="*/ 844 w 2852"/>
                <a:gd name="T17" fmla="*/ 0 h 1123"/>
                <a:gd name="T18" fmla="*/ 0 w 2852"/>
                <a:gd name="T19" fmla="*/ 889 h 1123"/>
                <a:gd name="T20" fmla="*/ 173 w 2852"/>
                <a:gd name="T21" fmla="*/ 1123 h 1123"/>
                <a:gd name="T22" fmla="*/ 2678 w 2852"/>
                <a:gd name="T23" fmla="*/ 1123 h 1123"/>
                <a:gd name="T24" fmla="*/ 2852 w 2852"/>
                <a:gd name="T25" fmla="*/ 890 h 1123"/>
                <a:gd name="T26" fmla="*/ 2002 w 2852"/>
                <a:gd name="T27" fmla="*/ 0 h 1123"/>
                <a:gd name="T28" fmla="*/ 2586 w 2852"/>
                <a:gd name="T29" fmla="*/ 447 h 1123"/>
                <a:gd name="T30" fmla="*/ 2586 w 2852"/>
                <a:gd name="T31" fmla="*/ 447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52" h="1123">
                  <a:moveTo>
                    <a:pt x="2002" y="0"/>
                  </a:moveTo>
                  <a:cubicBezTo>
                    <a:pt x="1595" y="742"/>
                    <a:pt x="1595" y="742"/>
                    <a:pt x="1595" y="742"/>
                  </a:cubicBezTo>
                  <a:cubicBezTo>
                    <a:pt x="1535" y="565"/>
                    <a:pt x="1535" y="565"/>
                    <a:pt x="1535" y="565"/>
                  </a:cubicBezTo>
                  <a:cubicBezTo>
                    <a:pt x="1646" y="342"/>
                    <a:pt x="1646" y="342"/>
                    <a:pt x="1646" y="342"/>
                  </a:cubicBezTo>
                  <a:cubicBezTo>
                    <a:pt x="1423" y="119"/>
                    <a:pt x="1423" y="119"/>
                    <a:pt x="1423" y="119"/>
                  </a:cubicBezTo>
                  <a:cubicBezTo>
                    <a:pt x="1200" y="342"/>
                    <a:pt x="1200" y="342"/>
                    <a:pt x="1200" y="342"/>
                  </a:cubicBezTo>
                  <a:cubicBezTo>
                    <a:pt x="1312" y="565"/>
                    <a:pt x="1312" y="565"/>
                    <a:pt x="1312" y="565"/>
                  </a:cubicBezTo>
                  <a:cubicBezTo>
                    <a:pt x="1240" y="746"/>
                    <a:pt x="1240" y="746"/>
                    <a:pt x="1240" y="746"/>
                  </a:cubicBezTo>
                  <a:cubicBezTo>
                    <a:pt x="844" y="0"/>
                    <a:pt x="844" y="0"/>
                    <a:pt x="844" y="0"/>
                  </a:cubicBezTo>
                  <a:cubicBezTo>
                    <a:pt x="844" y="0"/>
                    <a:pt x="0" y="447"/>
                    <a:pt x="0" y="889"/>
                  </a:cubicBezTo>
                  <a:cubicBezTo>
                    <a:pt x="0" y="1011"/>
                    <a:pt x="50" y="1123"/>
                    <a:pt x="173" y="1123"/>
                  </a:cubicBezTo>
                  <a:cubicBezTo>
                    <a:pt x="2678" y="1123"/>
                    <a:pt x="2678" y="1123"/>
                    <a:pt x="2678" y="1123"/>
                  </a:cubicBezTo>
                  <a:cubicBezTo>
                    <a:pt x="2800" y="1123"/>
                    <a:pt x="2852" y="1012"/>
                    <a:pt x="2852" y="890"/>
                  </a:cubicBezTo>
                  <a:cubicBezTo>
                    <a:pt x="2852" y="475"/>
                    <a:pt x="2002" y="0"/>
                    <a:pt x="2002" y="0"/>
                  </a:cubicBezTo>
                  <a:moveTo>
                    <a:pt x="2586" y="447"/>
                  </a:moveTo>
                  <a:cubicBezTo>
                    <a:pt x="2586" y="447"/>
                    <a:pt x="2586" y="447"/>
                    <a:pt x="2586" y="447"/>
                  </a:cubicBezTo>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4"/>
            <p:cNvSpPr>
              <a:spLocks noEditPoints="1"/>
            </p:cNvSpPr>
            <p:nvPr/>
          </p:nvSpPr>
          <p:spPr bwMode="auto">
            <a:xfrm>
              <a:off x="6415088" y="2301875"/>
              <a:ext cx="1603375" cy="1984375"/>
            </a:xfrm>
            <a:custGeom>
              <a:avLst/>
              <a:gdLst>
                <a:gd name="T0" fmla="*/ 1460 w 1462"/>
                <a:gd name="T1" fmla="*/ 878 h 1812"/>
                <a:gd name="T2" fmla="*/ 1460 w 1462"/>
                <a:gd name="T3" fmla="*/ 844 h 1812"/>
                <a:gd name="T4" fmla="*/ 1430 w 1462"/>
                <a:gd name="T5" fmla="*/ 824 h 1812"/>
                <a:gd name="T6" fmla="*/ 1420 w 1462"/>
                <a:gd name="T7" fmla="*/ 817 h 1812"/>
                <a:gd name="T8" fmla="*/ 764 w 1462"/>
                <a:gd name="T9" fmla="*/ 90 h 1812"/>
                <a:gd name="T10" fmla="*/ 193 w 1462"/>
                <a:gd name="T11" fmla="*/ 151 h 1812"/>
                <a:gd name="T12" fmla="*/ 61 w 1462"/>
                <a:gd name="T13" fmla="*/ 806 h 1812"/>
                <a:gd name="T14" fmla="*/ 31 w 1462"/>
                <a:gd name="T15" fmla="*/ 824 h 1812"/>
                <a:gd name="T16" fmla="*/ 2 w 1462"/>
                <a:gd name="T17" fmla="*/ 844 h 1812"/>
                <a:gd name="T18" fmla="*/ 2 w 1462"/>
                <a:gd name="T19" fmla="*/ 878 h 1812"/>
                <a:gd name="T20" fmla="*/ 36 w 1462"/>
                <a:gd name="T21" fmla="*/ 1103 h 1812"/>
                <a:gd name="T22" fmla="*/ 135 w 1462"/>
                <a:gd name="T23" fmla="*/ 1219 h 1812"/>
                <a:gd name="T24" fmla="*/ 356 w 1462"/>
                <a:gd name="T25" fmla="*/ 1624 h 1812"/>
                <a:gd name="T26" fmla="*/ 722 w 1462"/>
                <a:gd name="T27" fmla="*/ 1810 h 1812"/>
                <a:gd name="T28" fmla="*/ 734 w 1462"/>
                <a:gd name="T29" fmla="*/ 1812 h 1812"/>
                <a:gd name="T30" fmla="*/ 747 w 1462"/>
                <a:gd name="T31" fmla="*/ 1810 h 1812"/>
                <a:gd name="T32" fmla="*/ 1123 w 1462"/>
                <a:gd name="T33" fmla="*/ 1613 h 1812"/>
                <a:gd name="T34" fmla="*/ 1332 w 1462"/>
                <a:gd name="T35" fmla="*/ 1216 h 1812"/>
                <a:gd name="T36" fmla="*/ 1427 w 1462"/>
                <a:gd name="T37" fmla="*/ 1099 h 1812"/>
                <a:gd name="T38" fmla="*/ 1460 w 1462"/>
                <a:gd name="T39" fmla="*/ 878 h 1812"/>
                <a:gd name="T40" fmla="*/ 1301 w 1462"/>
                <a:gd name="T41" fmla="*/ 1049 h 1812"/>
                <a:gd name="T42" fmla="*/ 1252 w 1462"/>
                <a:gd name="T43" fmla="*/ 1105 h 1812"/>
                <a:gd name="T44" fmla="*/ 1218 w 1462"/>
                <a:gd name="T45" fmla="*/ 1117 h 1812"/>
                <a:gd name="T46" fmla="*/ 1209 w 1462"/>
                <a:gd name="T47" fmla="*/ 1151 h 1812"/>
                <a:gd name="T48" fmla="*/ 1024 w 1462"/>
                <a:gd name="T49" fmla="*/ 1520 h 1812"/>
                <a:gd name="T50" fmla="*/ 732 w 1462"/>
                <a:gd name="T51" fmla="*/ 1675 h 1812"/>
                <a:gd name="T52" fmla="*/ 454 w 1462"/>
                <a:gd name="T53" fmla="*/ 1530 h 1812"/>
                <a:gd name="T54" fmla="*/ 257 w 1462"/>
                <a:gd name="T55" fmla="*/ 1153 h 1812"/>
                <a:gd name="T56" fmla="*/ 248 w 1462"/>
                <a:gd name="T57" fmla="*/ 1117 h 1812"/>
                <a:gd name="T58" fmla="*/ 212 w 1462"/>
                <a:gd name="T59" fmla="*/ 1106 h 1812"/>
                <a:gd name="T60" fmla="*/ 162 w 1462"/>
                <a:gd name="T61" fmla="*/ 1051 h 1812"/>
                <a:gd name="T62" fmla="*/ 139 w 1462"/>
                <a:gd name="T63" fmla="*/ 942 h 1812"/>
                <a:gd name="T64" fmla="*/ 227 w 1462"/>
                <a:gd name="T65" fmla="*/ 939 h 1812"/>
                <a:gd name="T66" fmla="*/ 233 w 1462"/>
                <a:gd name="T67" fmla="*/ 918 h 1812"/>
                <a:gd name="T68" fmla="*/ 234 w 1462"/>
                <a:gd name="T69" fmla="*/ 919 h 1812"/>
                <a:gd name="T70" fmla="*/ 237 w 1462"/>
                <a:gd name="T71" fmla="*/ 904 h 1812"/>
                <a:gd name="T72" fmla="*/ 268 w 1462"/>
                <a:gd name="T73" fmla="*/ 579 h 1812"/>
                <a:gd name="T74" fmla="*/ 281 w 1462"/>
                <a:gd name="T75" fmla="*/ 545 h 1812"/>
                <a:gd name="T76" fmla="*/ 908 w 1462"/>
                <a:gd name="T77" fmla="*/ 472 h 1812"/>
                <a:gd name="T78" fmla="*/ 868 w 1462"/>
                <a:gd name="T79" fmla="*/ 579 h 1812"/>
                <a:gd name="T80" fmla="*/ 908 w 1462"/>
                <a:gd name="T81" fmla="*/ 586 h 1812"/>
                <a:gd name="T82" fmla="*/ 954 w 1462"/>
                <a:gd name="T83" fmla="*/ 514 h 1812"/>
                <a:gd name="T84" fmla="*/ 948 w 1462"/>
                <a:gd name="T85" fmla="*/ 565 h 1812"/>
                <a:gd name="T86" fmla="*/ 991 w 1462"/>
                <a:gd name="T87" fmla="*/ 570 h 1812"/>
                <a:gd name="T88" fmla="*/ 1018 w 1462"/>
                <a:gd name="T89" fmla="*/ 488 h 1812"/>
                <a:gd name="T90" fmla="*/ 1181 w 1462"/>
                <a:gd name="T91" fmla="*/ 536 h 1812"/>
                <a:gd name="T92" fmla="*/ 1220 w 1462"/>
                <a:gd name="T93" fmla="*/ 858 h 1812"/>
                <a:gd name="T94" fmla="*/ 1231 w 1462"/>
                <a:gd name="T95" fmla="*/ 916 h 1812"/>
                <a:gd name="T96" fmla="*/ 1251 w 1462"/>
                <a:gd name="T97" fmla="*/ 915 h 1812"/>
                <a:gd name="T98" fmla="*/ 1260 w 1462"/>
                <a:gd name="T99" fmla="*/ 946 h 1812"/>
                <a:gd name="T100" fmla="*/ 1323 w 1462"/>
                <a:gd name="T101" fmla="*/ 942 h 1812"/>
                <a:gd name="T102" fmla="*/ 1301 w 1462"/>
                <a:gd name="T103" fmla="*/ 1049 h 1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62" h="1812">
                  <a:moveTo>
                    <a:pt x="1460" y="878"/>
                  </a:moveTo>
                  <a:cubicBezTo>
                    <a:pt x="1460" y="844"/>
                    <a:pt x="1460" y="844"/>
                    <a:pt x="1460" y="844"/>
                  </a:cubicBezTo>
                  <a:cubicBezTo>
                    <a:pt x="1430" y="824"/>
                    <a:pt x="1430" y="824"/>
                    <a:pt x="1430" y="824"/>
                  </a:cubicBezTo>
                  <a:cubicBezTo>
                    <a:pt x="1427" y="822"/>
                    <a:pt x="1423" y="819"/>
                    <a:pt x="1420" y="817"/>
                  </a:cubicBezTo>
                  <a:cubicBezTo>
                    <a:pt x="1360" y="303"/>
                    <a:pt x="1364" y="0"/>
                    <a:pt x="764" y="90"/>
                  </a:cubicBezTo>
                  <a:cubicBezTo>
                    <a:pt x="553" y="121"/>
                    <a:pt x="323" y="56"/>
                    <a:pt x="193" y="151"/>
                  </a:cubicBezTo>
                  <a:cubicBezTo>
                    <a:pt x="28" y="305"/>
                    <a:pt x="16" y="535"/>
                    <a:pt x="61" y="806"/>
                  </a:cubicBezTo>
                  <a:cubicBezTo>
                    <a:pt x="51" y="811"/>
                    <a:pt x="41" y="817"/>
                    <a:pt x="31" y="824"/>
                  </a:cubicBezTo>
                  <a:cubicBezTo>
                    <a:pt x="2" y="844"/>
                    <a:pt x="2" y="844"/>
                    <a:pt x="2" y="844"/>
                  </a:cubicBezTo>
                  <a:cubicBezTo>
                    <a:pt x="2" y="878"/>
                    <a:pt x="2" y="878"/>
                    <a:pt x="2" y="878"/>
                  </a:cubicBezTo>
                  <a:cubicBezTo>
                    <a:pt x="0" y="969"/>
                    <a:pt x="11" y="1045"/>
                    <a:pt x="36" y="1103"/>
                  </a:cubicBezTo>
                  <a:cubicBezTo>
                    <a:pt x="58" y="1156"/>
                    <a:pt x="91" y="1195"/>
                    <a:pt x="135" y="1219"/>
                  </a:cubicBezTo>
                  <a:cubicBezTo>
                    <a:pt x="187" y="1396"/>
                    <a:pt x="262" y="1528"/>
                    <a:pt x="356" y="1624"/>
                  </a:cubicBezTo>
                  <a:cubicBezTo>
                    <a:pt x="459" y="1728"/>
                    <a:pt x="582" y="1787"/>
                    <a:pt x="722" y="1810"/>
                  </a:cubicBezTo>
                  <a:cubicBezTo>
                    <a:pt x="734" y="1812"/>
                    <a:pt x="734" y="1812"/>
                    <a:pt x="734" y="1812"/>
                  </a:cubicBezTo>
                  <a:cubicBezTo>
                    <a:pt x="747" y="1810"/>
                    <a:pt x="747" y="1810"/>
                    <a:pt x="747" y="1810"/>
                  </a:cubicBezTo>
                  <a:cubicBezTo>
                    <a:pt x="901" y="1777"/>
                    <a:pt x="1024" y="1716"/>
                    <a:pt x="1123" y="1613"/>
                  </a:cubicBezTo>
                  <a:cubicBezTo>
                    <a:pt x="1214" y="1517"/>
                    <a:pt x="1282" y="1388"/>
                    <a:pt x="1332" y="1216"/>
                  </a:cubicBezTo>
                  <a:cubicBezTo>
                    <a:pt x="1374" y="1192"/>
                    <a:pt x="1406" y="1152"/>
                    <a:pt x="1427" y="1099"/>
                  </a:cubicBezTo>
                  <a:cubicBezTo>
                    <a:pt x="1451" y="1042"/>
                    <a:pt x="1462" y="967"/>
                    <a:pt x="1460" y="878"/>
                  </a:cubicBezTo>
                  <a:close/>
                  <a:moveTo>
                    <a:pt x="1301" y="1049"/>
                  </a:moveTo>
                  <a:cubicBezTo>
                    <a:pt x="1289" y="1078"/>
                    <a:pt x="1273" y="1098"/>
                    <a:pt x="1252" y="1105"/>
                  </a:cubicBezTo>
                  <a:cubicBezTo>
                    <a:pt x="1218" y="1117"/>
                    <a:pt x="1218" y="1117"/>
                    <a:pt x="1218" y="1117"/>
                  </a:cubicBezTo>
                  <a:cubicBezTo>
                    <a:pt x="1209" y="1151"/>
                    <a:pt x="1209" y="1151"/>
                    <a:pt x="1209" y="1151"/>
                  </a:cubicBezTo>
                  <a:cubicBezTo>
                    <a:pt x="1164" y="1316"/>
                    <a:pt x="1104" y="1436"/>
                    <a:pt x="1024" y="1520"/>
                  </a:cubicBezTo>
                  <a:cubicBezTo>
                    <a:pt x="948" y="1599"/>
                    <a:pt x="852" y="1648"/>
                    <a:pt x="732" y="1675"/>
                  </a:cubicBezTo>
                  <a:cubicBezTo>
                    <a:pt x="625" y="1655"/>
                    <a:pt x="532" y="1609"/>
                    <a:pt x="454" y="1530"/>
                  </a:cubicBezTo>
                  <a:cubicBezTo>
                    <a:pt x="370" y="1445"/>
                    <a:pt x="304" y="1322"/>
                    <a:pt x="257" y="1153"/>
                  </a:cubicBezTo>
                  <a:cubicBezTo>
                    <a:pt x="248" y="1117"/>
                    <a:pt x="248" y="1117"/>
                    <a:pt x="248" y="1117"/>
                  </a:cubicBezTo>
                  <a:cubicBezTo>
                    <a:pt x="212" y="1106"/>
                    <a:pt x="212" y="1106"/>
                    <a:pt x="212" y="1106"/>
                  </a:cubicBezTo>
                  <a:cubicBezTo>
                    <a:pt x="191" y="1099"/>
                    <a:pt x="174" y="1080"/>
                    <a:pt x="162" y="1051"/>
                  </a:cubicBezTo>
                  <a:cubicBezTo>
                    <a:pt x="150" y="1022"/>
                    <a:pt x="142" y="986"/>
                    <a:pt x="139" y="942"/>
                  </a:cubicBezTo>
                  <a:cubicBezTo>
                    <a:pt x="172" y="937"/>
                    <a:pt x="209" y="927"/>
                    <a:pt x="227" y="939"/>
                  </a:cubicBezTo>
                  <a:cubicBezTo>
                    <a:pt x="229" y="933"/>
                    <a:pt x="231" y="926"/>
                    <a:pt x="233" y="918"/>
                  </a:cubicBezTo>
                  <a:cubicBezTo>
                    <a:pt x="234" y="919"/>
                    <a:pt x="234" y="919"/>
                    <a:pt x="234" y="919"/>
                  </a:cubicBezTo>
                  <a:cubicBezTo>
                    <a:pt x="237" y="904"/>
                    <a:pt x="237" y="904"/>
                    <a:pt x="237" y="904"/>
                  </a:cubicBezTo>
                  <a:cubicBezTo>
                    <a:pt x="247" y="865"/>
                    <a:pt x="258" y="619"/>
                    <a:pt x="268" y="579"/>
                  </a:cubicBezTo>
                  <a:cubicBezTo>
                    <a:pt x="272" y="568"/>
                    <a:pt x="274" y="554"/>
                    <a:pt x="281" y="545"/>
                  </a:cubicBezTo>
                  <a:cubicBezTo>
                    <a:pt x="330" y="611"/>
                    <a:pt x="695" y="618"/>
                    <a:pt x="908" y="472"/>
                  </a:cubicBezTo>
                  <a:cubicBezTo>
                    <a:pt x="868" y="579"/>
                    <a:pt x="868" y="579"/>
                    <a:pt x="868" y="579"/>
                  </a:cubicBezTo>
                  <a:cubicBezTo>
                    <a:pt x="908" y="586"/>
                    <a:pt x="908" y="586"/>
                    <a:pt x="908" y="586"/>
                  </a:cubicBezTo>
                  <a:cubicBezTo>
                    <a:pt x="954" y="514"/>
                    <a:pt x="954" y="514"/>
                    <a:pt x="954" y="514"/>
                  </a:cubicBezTo>
                  <a:cubicBezTo>
                    <a:pt x="948" y="565"/>
                    <a:pt x="948" y="565"/>
                    <a:pt x="948" y="565"/>
                  </a:cubicBezTo>
                  <a:cubicBezTo>
                    <a:pt x="991" y="570"/>
                    <a:pt x="991" y="570"/>
                    <a:pt x="991" y="570"/>
                  </a:cubicBezTo>
                  <a:cubicBezTo>
                    <a:pt x="1018" y="488"/>
                    <a:pt x="1018" y="488"/>
                    <a:pt x="1018" y="488"/>
                  </a:cubicBezTo>
                  <a:cubicBezTo>
                    <a:pt x="1070" y="518"/>
                    <a:pt x="1129" y="558"/>
                    <a:pt x="1181" y="536"/>
                  </a:cubicBezTo>
                  <a:cubicBezTo>
                    <a:pt x="1198" y="575"/>
                    <a:pt x="1211" y="812"/>
                    <a:pt x="1220" y="858"/>
                  </a:cubicBezTo>
                  <a:cubicBezTo>
                    <a:pt x="1231" y="916"/>
                    <a:pt x="1231" y="916"/>
                    <a:pt x="1231" y="916"/>
                  </a:cubicBezTo>
                  <a:cubicBezTo>
                    <a:pt x="1251" y="915"/>
                    <a:pt x="1251" y="915"/>
                    <a:pt x="1251" y="915"/>
                  </a:cubicBezTo>
                  <a:cubicBezTo>
                    <a:pt x="1260" y="946"/>
                    <a:pt x="1260" y="946"/>
                    <a:pt x="1260" y="946"/>
                  </a:cubicBezTo>
                  <a:cubicBezTo>
                    <a:pt x="1283" y="943"/>
                    <a:pt x="1303" y="942"/>
                    <a:pt x="1323" y="942"/>
                  </a:cubicBezTo>
                  <a:cubicBezTo>
                    <a:pt x="1320" y="985"/>
                    <a:pt x="1312" y="1021"/>
                    <a:pt x="1301" y="1049"/>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5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Scale>
                                      <p:cBhvr additive="base">
                                        <p:cTn id="8" dur="250" fill="hold">
                                          <p:stCondLst>
                                            <p:cond delay="0"/>
                                          </p:stCondLst>
                                        </p:cTn>
                                        <p:tgtEl>
                                          <p:spTgt spid="7"/>
                                        </p:tgtEl>
                                      </p:cBhvr>
                                      <p:from x="500000" y="500000"/>
                                      <p:to x="120000" y="120000"/>
                                    </p:animScale>
                                    <p:animScale>
                                      <p:cBhvr additive="base">
                                        <p:cTn id="9" dur="250" fill="hold">
                                          <p:stCondLst>
                                            <p:cond delay="250"/>
                                          </p:stCondLst>
                                        </p:cTn>
                                        <p:tgtEl>
                                          <p:spTgt spid="7"/>
                                        </p:tgtEl>
                                      </p:cBhvr>
                                      <p:from x="120000" y="12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7</a:t>
            </a:fld>
            <a:r>
              <a:rPr lang="zh-CN" altLang="en-US"/>
              <a:t> 页</a:t>
            </a:r>
            <a:endParaRPr lang="zh-CN" altLang="en-US" dirty="0"/>
          </a:p>
        </p:txBody>
      </p:sp>
      <p:sp>
        <p:nvSpPr>
          <p:cNvPr id="4" name="文本占位符 3"/>
          <p:cNvSpPr>
            <a:spLocks noGrp="1"/>
          </p:cNvSpPr>
          <p:nvPr>
            <p:ph type="body" sz="quarter" idx="10"/>
          </p:nvPr>
        </p:nvSpPr>
        <p:spPr>
          <a:xfrm>
            <a:off x="1621790" y="655955"/>
            <a:ext cx="6777990" cy="332105"/>
          </a:xfrm>
        </p:spPr>
        <p:txBody>
          <a:bodyPr wrap="square"/>
          <a:lstStyle/>
          <a:p>
            <a:r>
              <a:rPr lang="zh-CN" altLang="en-US" sz="2400" dirty="0">
                <a:latin typeface="+mn-ea"/>
              </a:rPr>
              <a:t>统计1表</a:t>
            </a:r>
            <a:r>
              <a:rPr sz="2400">
                <a:latin typeface="+mn-ea"/>
                <a:sym typeface="+mn-ea"/>
              </a:rPr>
              <a:t>（</a:t>
            </a:r>
            <a:r>
              <a:rPr lang="en-US" altLang="zh-CN" sz="2400">
                <a:latin typeface="+mn-ea"/>
                <a:sym typeface="+mn-ea"/>
              </a:rPr>
              <a:t>1</a:t>
            </a:r>
            <a:r>
              <a:rPr sz="2400">
                <a:latin typeface="+mn-ea"/>
                <a:sym typeface="+mn-ea"/>
              </a:rPr>
              <a:t>）</a:t>
            </a:r>
            <a:r>
              <a:rPr lang="zh-CN" altLang="en-US" sz="2400" dirty="0">
                <a:latin typeface="+mn-ea"/>
              </a:rPr>
              <a:t>：指标解释（纵向表头）</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cstate="print"/>
          <a:stretch>
            <a:fillRect/>
          </a:stretch>
        </p:blipFill>
        <p:spPr>
          <a:xfrm>
            <a:off x="1054100" y="1988185"/>
            <a:ext cx="2343150" cy="4476750"/>
          </a:xfrm>
          <a:prstGeom prst="rect">
            <a:avLst/>
          </a:prstGeom>
        </p:spPr>
      </p:pic>
      <p:pic>
        <p:nvPicPr>
          <p:cNvPr id="24" name="图片 23"/>
          <p:cNvPicPr>
            <a:picLocks noChangeAspect="1"/>
          </p:cNvPicPr>
          <p:nvPr/>
        </p:nvPicPr>
        <p:blipFill>
          <a:blip r:embed="rId3" cstate="print"/>
          <a:stretch>
            <a:fillRect/>
          </a:stretch>
        </p:blipFill>
        <p:spPr>
          <a:xfrm>
            <a:off x="8627110" y="3417570"/>
            <a:ext cx="3058795" cy="2006600"/>
          </a:xfrm>
          <a:prstGeom prst="rect">
            <a:avLst/>
          </a:prstGeom>
        </p:spPr>
      </p:pic>
      <p:grpSp>
        <p:nvGrpSpPr>
          <p:cNvPr id="11" name="组合 10"/>
          <p:cNvGrpSpPr/>
          <p:nvPr/>
        </p:nvGrpSpPr>
        <p:grpSpPr>
          <a:xfrm>
            <a:off x="3874770" y="1988185"/>
            <a:ext cx="4442460" cy="1428750"/>
            <a:chOff x="4440" y="2943"/>
            <a:chExt cx="6996" cy="2250"/>
          </a:xfrm>
        </p:grpSpPr>
        <p:sp>
          <p:nvSpPr>
            <p:cNvPr id="5" name="矩形 4"/>
            <p:cNvSpPr/>
            <p:nvPr/>
          </p:nvSpPr>
          <p:spPr>
            <a:xfrm>
              <a:off x="4440" y="2943"/>
              <a:ext cx="6997" cy="22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99" y="3240"/>
              <a:ext cx="2088" cy="580"/>
            </a:xfrm>
            <a:prstGeom prst="rect">
              <a:avLst/>
            </a:prstGeom>
            <a:noFill/>
          </p:spPr>
          <p:txBody>
            <a:bodyPr wrap="none" rtlCol="0">
              <a:spAutoFit/>
            </a:bodyPr>
            <a:lstStyle/>
            <a:p>
              <a:pPr algn="l"/>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按学科划分</a:t>
              </a:r>
              <a:endParaRPr lang="zh-CN" altLang="en-US"/>
            </a:p>
          </p:txBody>
        </p:sp>
        <p:sp>
          <p:nvSpPr>
            <p:cNvPr id="8" name="文本框 7"/>
            <p:cNvSpPr txBox="1"/>
            <p:nvPr/>
          </p:nvSpPr>
          <p:spPr>
            <a:xfrm>
              <a:off x="4799" y="3820"/>
              <a:ext cx="5772" cy="1161"/>
            </a:xfrm>
            <a:prstGeom prst="rect">
              <a:avLst/>
            </a:prstGeom>
            <a:noFill/>
          </p:spPr>
          <p:txBody>
            <a:bodyPr wrap="none" rtlCol="0">
              <a:spAutoFit/>
            </a:bodyPr>
            <a:lstStyle/>
            <a:p>
              <a:pPr algn="l">
                <a:lnSpc>
                  <a:spcPct val="150000"/>
                </a:lnSpc>
              </a:pPr>
              <a:r>
                <a:rPr lang="en-US" altLang="zh-CN" sz="1400" dirty="0">
                  <a:solidFill>
                    <a:schemeClr val="bg1"/>
                  </a:solidFill>
                  <a:latin typeface="+mn-ea"/>
                  <a:sym typeface="+mn-ea"/>
                </a:rPr>
                <a:t>1</a:t>
              </a:r>
              <a:r>
                <a:rPr lang="zh-CN" altLang="en-US" sz="1400" dirty="0">
                  <a:solidFill>
                    <a:schemeClr val="bg1"/>
                  </a:solidFill>
                  <a:latin typeface="+mn-ea"/>
                  <a:sym typeface="+mn-ea"/>
                </a:rPr>
                <a:t>、各类社科活动人员一律按现从事学科填报</a:t>
              </a:r>
              <a:endParaRPr lang="zh-CN" altLang="en-US" sz="1400" dirty="0">
                <a:solidFill>
                  <a:schemeClr val="bg1"/>
                </a:solidFill>
                <a:latin typeface="+mn-ea"/>
              </a:endParaRPr>
            </a:p>
            <a:p>
              <a:pPr algn="l">
                <a:lnSpc>
                  <a:spcPct val="150000"/>
                </a:lnSpc>
              </a:pPr>
              <a:r>
                <a:rPr lang="en-US" altLang="zh-CN" sz="1400" dirty="0">
                  <a:solidFill>
                    <a:schemeClr val="bg1"/>
                  </a:solidFill>
                  <a:latin typeface="+mn-ea"/>
                  <a:sym typeface="+mn-ea"/>
                </a:rPr>
                <a:t>2</a:t>
              </a:r>
              <a:r>
                <a:rPr lang="zh-CN" altLang="en-US" sz="1400" dirty="0">
                  <a:solidFill>
                    <a:schemeClr val="bg1"/>
                  </a:solidFill>
                  <a:latin typeface="+mn-ea"/>
                  <a:sym typeface="+mn-ea"/>
                </a:rPr>
                <a:t>、无法归入</a:t>
              </a:r>
              <a:r>
                <a:rPr lang="en-US" altLang="zh-CN" sz="1400" dirty="0">
                  <a:solidFill>
                    <a:schemeClr val="bg1"/>
                  </a:solidFill>
                  <a:latin typeface="+mn-ea"/>
                  <a:sym typeface="+mn-ea"/>
                </a:rPr>
                <a:t>0</a:t>
              </a:r>
              <a:r>
                <a:rPr lang="zh-CN" altLang="en-US" sz="1400" dirty="0">
                  <a:solidFill>
                    <a:schemeClr val="bg1"/>
                  </a:solidFill>
                  <a:latin typeface="+mn-ea"/>
                  <a:sym typeface="+mn-ea"/>
                </a:rPr>
                <a:t>2……23学科者在管理学中填报</a:t>
              </a:r>
            </a:p>
          </p:txBody>
        </p:sp>
      </p:grpSp>
      <p:grpSp>
        <p:nvGrpSpPr>
          <p:cNvPr id="12" name="组合 11"/>
          <p:cNvGrpSpPr/>
          <p:nvPr/>
        </p:nvGrpSpPr>
        <p:grpSpPr>
          <a:xfrm>
            <a:off x="3874453" y="3994785"/>
            <a:ext cx="4443095" cy="1429385"/>
            <a:chOff x="4440" y="2943"/>
            <a:chExt cx="6997" cy="2251"/>
          </a:xfrm>
        </p:grpSpPr>
        <p:sp>
          <p:nvSpPr>
            <p:cNvPr id="13" name="矩形 12"/>
            <p:cNvSpPr/>
            <p:nvPr/>
          </p:nvSpPr>
          <p:spPr>
            <a:xfrm>
              <a:off x="4440" y="2943"/>
              <a:ext cx="6997" cy="22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799" y="3240"/>
              <a:ext cx="2088" cy="580"/>
            </a:xfrm>
            <a:prstGeom prst="rect">
              <a:avLst/>
            </a:prstGeom>
            <a:noFill/>
          </p:spPr>
          <p:txBody>
            <a:bodyPr wrap="none" rtlCol="0">
              <a:spAutoFit/>
            </a:bodyPr>
            <a:lstStyle/>
            <a:p>
              <a:pPr algn="l"/>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按年龄划分</a:t>
              </a:r>
              <a:endParaRPr lang="zh-CN" altLang="en-US"/>
            </a:p>
          </p:txBody>
        </p:sp>
        <p:sp>
          <p:nvSpPr>
            <p:cNvPr id="15" name="文本框 14"/>
            <p:cNvSpPr txBox="1"/>
            <p:nvPr/>
          </p:nvSpPr>
          <p:spPr>
            <a:xfrm>
              <a:off x="4799" y="3820"/>
              <a:ext cx="5260" cy="1161"/>
            </a:xfrm>
            <a:prstGeom prst="rect">
              <a:avLst/>
            </a:prstGeom>
            <a:noFill/>
          </p:spPr>
          <p:txBody>
            <a:bodyPr wrap="none" rtlCol="0">
              <a:spAutoFit/>
            </a:bodyPr>
            <a:lstStyle/>
            <a:p>
              <a:pPr algn="l">
                <a:lnSpc>
                  <a:spcPct val="150000"/>
                </a:lnSpc>
              </a:pPr>
              <a:r>
                <a:rPr lang="en-US" altLang="zh-CN" sz="1400" dirty="0">
                  <a:solidFill>
                    <a:schemeClr val="bg1"/>
                  </a:solidFill>
                  <a:latin typeface="+mn-ea"/>
                  <a:sym typeface="+mn-ea"/>
                </a:rPr>
                <a:t>1</a:t>
              </a:r>
              <a:r>
                <a:rPr lang="zh-CN" altLang="en-US" sz="1400" dirty="0">
                  <a:solidFill>
                    <a:schemeClr val="bg1"/>
                  </a:solidFill>
                  <a:latin typeface="+mn-ea"/>
                  <a:sym typeface="+mn-ea"/>
                </a:rPr>
                <a:t>、根据社科活动人员出生日期进行统计</a:t>
              </a:r>
              <a:endParaRPr lang="zh-CN" altLang="en-US" sz="1400" dirty="0">
                <a:solidFill>
                  <a:schemeClr val="bg1"/>
                </a:solidFill>
                <a:latin typeface="+mn-ea"/>
              </a:endParaRPr>
            </a:p>
            <a:p>
              <a:pPr algn="l">
                <a:lnSpc>
                  <a:spcPct val="150000"/>
                </a:lnSpc>
              </a:pPr>
              <a:r>
                <a:rPr lang="en-US" altLang="zh-CN" sz="1400" dirty="0">
                  <a:solidFill>
                    <a:schemeClr val="bg1"/>
                  </a:solidFill>
                  <a:latin typeface="+mn-ea"/>
                  <a:sym typeface="+mn-ea"/>
                </a:rPr>
                <a:t>2</a:t>
              </a:r>
              <a:r>
                <a:rPr lang="zh-CN" altLang="en-US" sz="1400" dirty="0">
                  <a:solidFill>
                    <a:schemeClr val="bg1"/>
                  </a:solidFill>
                  <a:latin typeface="+mn-ea"/>
                  <a:sym typeface="+mn-ea"/>
                </a:rPr>
                <a:t>、</a:t>
              </a:r>
              <a:r>
                <a:rPr lang="en-US" altLang="zh-CN" sz="1400" dirty="0">
                  <a:solidFill>
                    <a:schemeClr val="bg1"/>
                  </a:solidFill>
                  <a:latin typeface="+mn-ea"/>
                  <a:sym typeface="+mn-ea"/>
                </a:rPr>
                <a:t>60</a:t>
              </a:r>
              <a:r>
                <a:rPr lang="zh-CN" altLang="en-US" sz="1400" dirty="0">
                  <a:solidFill>
                    <a:schemeClr val="bg1"/>
                  </a:solidFill>
                  <a:latin typeface="+mn-ea"/>
                  <a:sym typeface="+mn-ea"/>
                </a:rPr>
                <a:t>岁以上离退休人员应调整为不统计</a:t>
              </a:r>
            </a:p>
          </p:txBody>
        </p:sp>
      </p:grpSp>
    </p:spTree>
  </p:cSld>
  <p:clrMapOvr>
    <a:masterClrMapping/>
  </p:clrMapOvr>
  <mc:AlternateContent xmlns:mc="http://schemas.openxmlformats.org/markup-compatibility/2006">
    <mc:Choice xmlns:p14="http://schemas.microsoft.com/office/powerpoint/2010/main" xmlns="" Requires="p14">
      <p:transition p14:dur="500">
        <p:push dir="u"/>
      </p:transition>
    </mc:Choice>
    <mc:Fallback>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900" decel="100000" fill="hold"/>
                                        <p:tgtEl>
                                          <p:spTgt spid="2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anim calcmode="lin" valueType="num">
                                      <p:cBhvr>
                                        <p:cTn id="22" dur="500" fill="hold"/>
                                        <p:tgtEl>
                                          <p:spTgt spid="24"/>
                                        </p:tgtEl>
                                        <p:attrNameLst>
                                          <p:attrName>ppt_x</p:attrName>
                                        </p:attrNameLst>
                                      </p:cBhvr>
                                      <p:tavLst>
                                        <p:tav tm="0">
                                          <p:val>
                                            <p:strVal val="#ppt_x"/>
                                          </p:val>
                                        </p:tav>
                                        <p:tav tm="100000">
                                          <p:val>
                                            <p:strVal val="#ppt_x"/>
                                          </p:val>
                                        </p:tav>
                                      </p:tavLst>
                                    </p:anim>
                                    <p:anim calcmode="lin" valueType="num">
                                      <p:cBhvr>
                                        <p:cTn id="23" dur="500" fill="hold"/>
                                        <p:tgtEl>
                                          <p:spTgt spid="24"/>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strVal val="#ppt_x"/>
                                          </p:val>
                                        </p:tav>
                                        <p:tav tm="100000">
                                          <p:val>
                                            <p:strVal val="#ppt_x"/>
                                          </p:val>
                                        </p:tav>
                                      </p:tavLst>
                                    </p:anim>
                                    <p:anim calcmode="lin" valueType="num">
                                      <p:cBhvr>
                                        <p:cTn id="28"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8</a:t>
            </a:fld>
            <a:r>
              <a:rPr lang="zh-CN" altLang="en-US"/>
              <a:t> 页</a:t>
            </a:r>
            <a:endParaRPr lang="zh-CN" altLang="en-US" dirty="0"/>
          </a:p>
        </p:txBody>
      </p:sp>
      <p:sp>
        <p:nvSpPr>
          <p:cNvPr id="4" name="文本占位符 3"/>
          <p:cNvSpPr>
            <a:spLocks noGrp="1"/>
          </p:cNvSpPr>
          <p:nvPr>
            <p:ph type="body" sz="quarter" idx="10"/>
          </p:nvPr>
        </p:nvSpPr>
        <p:spPr>
          <a:xfrm>
            <a:off x="1621790" y="655955"/>
            <a:ext cx="4802505" cy="332105"/>
          </a:xfrm>
        </p:spPr>
        <p:txBody>
          <a:bodyPr wrap="square"/>
          <a:lstStyle/>
          <a:p>
            <a:r>
              <a:rPr lang="zh-CN" altLang="en-US" sz="2400" dirty="0">
                <a:latin typeface="+mn-ea"/>
              </a:rPr>
              <a:t>统计1表</a:t>
            </a:r>
            <a:r>
              <a:rPr sz="2400">
                <a:latin typeface="+mn-ea"/>
                <a:sym typeface="+mn-ea"/>
              </a:rPr>
              <a:t>（</a:t>
            </a:r>
            <a:r>
              <a:rPr lang="en-US" altLang="zh-CN" sz="2400">
                <a:latin typeface="+mn-ea"/>
                <a:sym typeface="+mn-ea"/>
              </a:rPr>
              <a:t>2</a:t>
            </a:r>
            <a:r>
              <a:rPr sz="2400">
                <a:latin typeface="+mn-ea"/>
                <a:sym typeface="+mn-ea"/>
              </a:rPr>
              <a:t>）</a:t>
            </a:r>
            <a:r>
              <a:rPr lang="zh-CN" altLang="en-US" sz="2400" dirty="0">
                <a:latin typeface="+mn-ea"/>
              </a:rPr>
              <a:t>：数据来源</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图片1"/>
          <p:cNvPicPr>
            <a:picLocks noChangeAspect="1"/>
          </p:cNvPicPr>
          <p:nvPr/>
        </p:nvPicPr>
        <p:blipFill>
          <a:blip r:embed="rId2" cstate="print"/>
          <a:srcRect r="2322"/>
          <a:stretch>
            <a:fillRect/>
          </a:stretch>
        </p:blipFill>
        <p:spPr>
          <a:xfrm>
            <a:off x="-85725" y="1983105"/>
            <a:ext cx="9294495" cy="3762375"/>
          </a:xfrm>
          <a:prstGeom prst="rect">
            <a:avLst/>
          </a:prstGeom>
        </p:spPr>
      </p:pic>
      <p:grpSp>
        <p:nvGrpSpPr>
          <p:cNvPr id="9" name="组合 8"/>
          <p:cNvGrpSpPr/>
          <p:nvPr/>
        </p:nvGrpSpPr>
        <p:grpSpPr>
          <a:xfrm>
            <a:off x="9206230" y="2270760"/>
            <a:ext cx="3051810" cy="3466465"/>
            <a:chOff x="14498" y="3576"/>
            <a:chExt cx="4806" cy="5459"/>
          </a:xfrm>
        </p:grpSpPr>
        <p:sp>
          <p:nvSpPr>
            <p:cNvPr id="6" name="矩形 5"/>
            <p:cNvSpPr/>
            <p:nvPr/>
          </p:nvSpPr>
          <p:spPr>
            <a:xfrm>
              <a:off x="14498" y="3576"/>
              <a:ext cx="4806" cy="54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4850" y="4415"/>
              <a:ext cx="4053" cy="3962"/>
            </a:xfrm>
            <a:prstGeom prst="rect">
              <a:avLst/>
            </a:prstGeom>
            <a:noFill/>
          </p:spPr>
          <p:txBody>
            <a:bodyPr wrap="square" rtlCol="0">
              <a:spAutoFit/>
            </a:bodyPr>
            <a:lstStyle/>
            <a:p>
              <a:pPr fontAlgn="auto">
                <a:lnSpc>
                  <a:spcPts val="2080"/>
                </a:lnSpc>
              </a:pPr>
              <a:r>
                <a:rPr lang="en-US" altLang="zh-CN" sz="1400" b="1" dirty="0">
                  <a:solidFill>
                    <a:schemeClr val="bg1"/>
                  </a:solidFill>
                  <a:latin typeface="+mn-ea"/>
                  <a:sym typeface="+mn-ea"/>
                </a:rPr>
                <a:t>1</a:t>
              </a:r>
              <a:r>
                <a:rPr lang="zh-CN" altLang="en-US" sz="1400" b="1" dirty="0">
                  <a:solidFill>
                    <a:schemeClr val="bg1"/>
                  </a:solidFill>
                  <a:latin typeface="+mn-ea"/>
                  <a:sym typeface="+mn-ea"/>
                </a:rPr>
                <a:t>、人文社科统计</a:t>
              </a:r>
              <a:r>
                <a:rPr lang="en-US" altLang="zh-CN" sz="1400" b="1" dirty="0">
                  <a:solidFill>
                    <a:schemeClr val="bg1"/>
                  </a:solidFill>
                  <a:latin typeface="+mn-ea"/>
                  <a:sym typeface="+mn-ea"/>
                </a:rPr>
                <a:t>1</a:t>
              </a:r>
              <a:r>
                <a:rPr lang="zh-CN" altLang="en-US" sz="1400" b="1" dirty="0">
                  <a:solidFill>
                    <a:schemeClr val="bg1"/>
                  </a:solidFill>
                  <a:latin typeface="+mn-ea"/>
                  <a:sym typeface="+mn-ea"/>
                </a:rPr>
                <a:t>表数据来源于统计系统的人员管理模块，各统计口径对应字段见下图；</a:t>
              </a:r>
            </a:p>
            <a:p>
              <a:pPr fontAlgn="auto">
                <a:lnSpc>
                  <a:spcPts val="2080"/>
                </a:lnSpc>
              </a:pPr>
              <a:endParaRPr lang="zh-CN" altLang="en-US" sz="1400" b="1" dirty="0">
                <a:solidFill>
                  <a:schemeClr val="bg1"/>
                </a:solidFill>
                <a:latin typeface="+mn-ea"/>
                <a:sym typeface="+mn-ea"/>
              </a:endParaRPr>
            </a:p>
            <a:p>
              <a:pPr fontAlgn="auto">
                <a:lnSpc>
                  <a:spcPts val="2080"/>
                </a:lnSpc>
              </a:pPr>
              <a:r>
                <a:rPr lang="en-US" altLang="zh-CN" sz="1400" b="1" dirty="0">
                  <a:solidFill>
                    <a:schemeClr val="bg1"/>
                  </a:solidFill>
                  <a:latin typeface="+mn-ea"/>
                  <a:sym typeface="+mn-ea"/>
                </a:rPr>
                <a:t>2</a:t>
              </a:r>
              <a:r>
                <a:rPr lang="zh-CN" altLang="en-US" sz="1400" b="1" dirty="0">
                  <a:solidFill>
                    <a:schemeClr val="bg1"/>
                  </a:solidFill>
                  <a:latin typeface="+mn-ea"/>
                  <a:sym typeface="+mn-ea"/>
                </a:rPr>
                <a:t>、需要注意的是</a:t>
              </a:r>
              <a:r>
                <a:rPr lang="en-US" altLang="zh-CN" sz="1400" b="1" dirty="0">
                  <a:solidFill>
                    <a:schemeClr val="bg1"/>
                  </a:solidFill>
                  <a:latin typeface="+mn-ea"/>
                  <a:sym typeface="+mn-ea"/>
                </a:rPr>
                <a:t>“</a:t>
              </a:r>
              <a:r>
                <a:rPr lang="zh-CN" altLang="en-US" sz="1400" b="1" dirty="0">
                  <a:solidFill>
                    <a:schemeClr val="bg1"/>
                  </a:solidFill>
                  <a:latin typeface="+mn-ea"/>
                  <a:sym typeface="+mn-ea"/>
                </a:rPr>
                <a:t>按职称划分</a:t>
              </a:r>
              <a:r>
                <a:rPr lang="en-US" altLang="zh-CN" sz="1400" b="1" dirty="0">
                  <a:solidFill>
                    <a:schemeClr val="bg1"/>
                  </a:solidFill>
                  <a:latin typeface="+mn-ea"/>
                  <a:sym typeface="+mn-ea"/>
                </a:rPr>
                <a:t>”</a:t>
              </a:r>
              <a:r>
                <a:rPr lang="zh-CN" altLang="en-US" sz="1400" b="1" dirty="0">
                  <a:solidFill>
                    <a:schemeClr val="bg1"/>
                  </a:solidFill>
                  <a:latin typeface="+mn-ea"/>
                  <a:sym typeface="+mn-ea"/>
                </a:rPr>
                <a:t>和</a:t>
              </a:r>
              <a:r>
                <a:rPr lang="en-US" altLang="zh-CN" sz="1400" b="1" dirty="0">
                  <a:solidFill>
                    <a:schemeClr val="bg1"/>
                  </a:solidFill>
                  <a:latin typeface="+mn-ea"/>
                  <a:sym typeface="+mn-ea"/>
                </a:rPr>
                <a:t>“</a:t>
              </a:r>
              <a:r>
                <a:rPr lang="zh-CN" altLang="en-US" sz="1400" b="1" dirty="0">
                  <a:solidFill>
                    <a:schemeClr val="bg1"/>
                  </a:solidFill>
                  <a:latin typeface="+mn-ea"/>
                  <a:sym typeface="+mn-ea"/>
                </a:rPr>
                <a:t>其他人员</a:t>
              </a:r>
              <a:r>
                <a:rPr lang="en-US" altLang="zh-CN" sz="1400" b="1" dirty="0">
                  <a:solidFill>
                    <a:schemeClr val="bg1"/>
                  </a:solidFill>
                  <a:latin typeface="+mn-ea"/>
                  <a:sym typeface="+mn-ea"/>
                </a:rPr>
                <a:t>”</a:t>
              </a:r>
              <a:r>
                <a:rPr lang="zh-CN" altLang="en-US" sz="1400" b="1" dirty="0">
                  <a:solidFill>
                    <a:schemeClr val="bg1"/>
                  </a:solidFill>
                  <a:latin typeface="+mn-ea"/>
                  <a:sym typeface="+mn-ea"/>
                </a:rPr>
                <a:t>的数据都与字段</a:t>
              </a:r>
              <a:r>
                <a:rPr lang="en-US" altLang="zh-CN" sz="1400" b="1" dirty="0">
                  <a:solidFill>
                    <a:schemeClr val="bg1"/>
                  </a:solidFill>
                  <a:latin typeface="+mn-ea"/>
                  <a:sym typeface="+mn-ea"/>
                </a:rPr>
                <a:t>“</a:t>
              </a:r>
              <a:r>
                <a:rPr lang="zh-CN" altLang="en-US" sz="1400" b="1" dirty="0">
                  <a:solidFill>
                    <a:schemeClr val="bg1"/>
                  </a:solidFill>
                  <a:latin typeface="+mn-ea"/>
                  <a:sym typeface="+mn-ea"/>
                </a:rPr>
                <a:t>职称</a:t>
              </a:r>
              <a:r>
                <a:rPr lang="en-US" altLang="zh-CN" sz="1400" b="1" dirty="0">
                  <a:solidFill>
                    <a:schemeClr val="bg1"/>
                  </a:solidFill>
                  <a:latin typeface="+mn-ea"/>
                  <a:sym typeface="+mn-ea"/>
                </a:rPr>
                <a:t>”</a:t>
              </a:r>
              <a:r>
                <a:rPr lang="zh-CN" altLang="en-US" sz="1400" b="1" dirty="0">
                  <a:solidFill>
                    <a:schemeClr val="bg1"/>
                  </a:solidFill>
                  <a:latin typeface="+mn-ea"/>
                  <a:sym typeface="+mn-ea"/>
                </a:rPr>
                <a:t>相</a:t>
              </a:r>
              <a:r>
                <a:rPr lang="zh-CN" altLang="en-US" sz="1400" b="1" dirty="0" smtClean="0">
                  <a:solidFill>
                    <a:schemeClr val="bg1"/>
                  </a:solidFill>
                  <a:latin typeface="+mn-ea"/>
                  <a:sym typeface="+mn-ea"/>
                </a:rPr>
                <a:t>关。如果职称是其他人员，那么最后学历和学位也应该是其他。</a:t>
              </a:r>
              <a:endParaRPr lang="zh-CN" altLang="en-US" sz="1400" b="1" dirty="0">
                <a:solidFill>
                  <a:schemeClr val="bg1"/>
                </a:solidFill>
                <a:latin typeface="+mn-ea"/>
                <a:sym typeface="+mn-ea"/>
              </a:endParaRPr>
            </a:p>
          </p:txBody>
        </p:sp>
      </p:grpSp>
    </p:spTree>
  </p:cSld>
  <p:clrMapOvr>
    <a:masterClrMapping/>
  </p:clrMapOvr>
  <mc:AlternateContent xmlns:mc="http://schemas.openxmlformats.org/markup-compatibility/2006">
    <mc:Choice xmlns:p14="http://schemas.microsoft.com/office/powerpoint/2010/main" xmlns="" Requires="p14">
      <p:transition p14:dur="250">
        <p:pull dir="d"/>
      </p:transition>
    </mc:Choice>
    <mc:Fallback>
      <p:transition>
        <p:pull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r>
              <a:rPr lang="zh-CN" altLang="en-US"/>
              <a:t>第 </a:t>
            </a:r>
            <a:fld id="{75168D04-7926-484C-B90B-2D13ABC6EC67}" type="slidenum">
              <a:rPr lang="zh-CN" altLang="en-US" smtClean="0"/>
              <a:pPr/>
              <a:t>9</a:t>
            </a:fld>
            <a:r>
              <a:rPr lang="zh-CN" altLang="en-US"/>
              <a:t> 页</a:t>
            </a:r>
            <a:endParaRPr lang="zh-CN" altLang="en-US" dirty="0"/>
          </a:p>
        </p:txBody>
      </p:sp>
      <p:sp>
        <p:nvSpPr>
          <p:cNvPr id="4" name="文本占位符 3"/>
          <p:cNvSpPr>
            <a:spLocks noGrp="1"/>
          </p:cNvSpPr>
          <p:nvPr>
            <p:ph type="body" sz="quarter" idx="10"/>
          </p:nvPr>
        </p:nvSpPr>
        <p:spPr>
          <a:xfrm>
            <a:off x="1621790" y="655955"/>
            <a:ext cx="6373495" cy="332105"/>
          </a:xfrm>
        </p:spPr>
        <p:txBody>
          <a:bodyPr wrap="square"/>
          <a:lstStyle/>
          <a:p>
            <a:r>
              <a:rPr lang="zh-CN" altLang="en-US" sz="2400" dirty="0">
                <a:latin typeface="+mn-ea"/>
              </a:rPr>
              <a:t>统计1表</a:t>
            </a:r>
            <a:r>
              <a:rPr sz="2400">
                <a:latin typeface="+mn-ea"/>
                <a:sym typeface="+mn-ea"/>
              </a:rPr>
              <a:t>（</a:t>
            </a:r>
            <a:r>
              <a:rPr lang="en-US" altLang="zh-CN" sz="2400">
                <a:latin typeface="+mn-ea"/>
                <a:sym typeface="+mn-ea"/>
              </a:rPr>
              <a:t>3</a:t>
            </a:r>
            <a:r>
              <a:rPr sz="2400">
                <a:latin typeface="+mn-ea"/>
                <a:sym typeface="+mn-ea"/>
              </a:rPr>
              <a:t>）</a:t>
            </a:r>
            <a:r>
              <a:rPr lang="zh-CN" altLang="en-US" sz="2400" dirty="0">
                <a:latin typeface="+mn-ea"/>
              </a:rPr>
              <a:t>：</a:t>
            </a:r>
            <a:r>
              <a:rPr sz="2400">
                <a:latin typeface="微软雅黑" panose="020B0503020204020204" pitchFamily="34" charset="-122"/>
                <a:ea typeface="微软雅黑" panose="020B0503020204020204" pitchFamily="34" charset="-122"/>
                <a:sym typeface="+mn-ea"/>
              </a:rPr>
              <a:t>审核要点及</a:t>
            </a:r>
            <a:r>
              <a:rPr lang="zh-CN" altLang="en-US" sz="2400" dirty="0">
                <a:latin typeface="+mn-ea"/>
              </a:rPr>
              <a:t>常见问题</a:t>
            </a:r>
          </a:p>
        </p:txBody>
      </p:sp>
      <p:sp>
        <p:nvSpPr>
          <p:cNvPr id="3" name="矩形 2"/>
          <p:cNvSpPr/>
          <p:nvPr/>
        </p:nvSpPr>
        <p:spPr>
          <a:xfrm>
            <a:off x="324233" y="6050071"/>
            <a:ext cx="2452054" cy="807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635" y="2075815"/>
            <a:ext cx="12191365" cy="3973830"/>
            <a:chOff x="1" y="3269"/>
            <a:chExt cx="19199" cy="6258"/>
          </a:xfrm>
        </p:grpSpPr>
        <p:sp>
          <p:nvSpPr>
            <p:cNvPr id="6" name="矩形 5"/>
            <p:cNvSpPr/>
            <p:nvPr/>
          </p:nvSpPr>
          <p:spPr>
            <a:xfrm>
              <a:off x="1" y="3269"/>
              <a:ext cx="19199" cy="62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384" y="3879"/>
              <a:ext cx="14489" cy="5396"/>
            </a:xfrm>
            <a:prstGeom prst="rect">
              <a:avLst/>
            </a:prstGeom>
            <a:noFill/>
          </p:spPr>
          <p:txBody>
            <a:bodyPr wrap="square" rtlCol="0">
              <a:spAutoFit/>
            </a:bodyPr>
            <a:lstStyle/>
            <a:p>
              <a:pPr indent="0" fontAlgn="auto">
                <a:lnSpc>
                  <a:spcPts val="2020"/>
                </a:lnSpc>
                <a:buNone/>
              </a:pPr>
              <a:r>
                <a:rPr lang="zh-CN" altLang="en-US" sz="1400" dirty="0">
                  <a:solidFill>
                    <a:schemeClr val="bg1"/>
                  </a:solidFill>
                  <a:latin typeface="+mn-ea"/>
                  <a:sym typeface="+mn-ea"/>
                </a:rPr>
                <a:t>1. 各校社科活动人员总数是否与平时掌握的数字有明显出入。不要把党政机关工作人员、其他行政人员，以及从事理、工、农、医类学科的教师、科研人员统计到1表中。</a:t>
              </a:r>
              <a:endParaRPr lang="zh-CN" altLang="en-US" sz="1400" dirty="0">
                <a:solidFill>
                  <a:schemeClr val="bg1"/>
                </a:solidFill>
                <a:latin typeface="+mn-ea"/>
              </a:endParaRPr>
            </a:p>
            <a:p>
              <a:pPr indent="0" fontAlgn="auto">
                <a:lnSpc>
                  <a:spcPts val="2020"/>
                </a:lnSpc>
                <a:buNone/>
              </a:pPr>
              <a:endParaRPr lang="zh-CN" altLang="en-US" sz="1400" dirty="0">
                <a:solidFill>
                  <a:schemeClr val="bg1"/>
                </a:solidFill>
                <a:latin typeface="+mn-ea"/>
              </a:endParaRPr>
            </a:p>
            <a:p>
              <a:pPr indent="0" fontAlgn="auto">
                <a:lnSpc>
                  <a:spcPts val="2020"/>
                </a:lnSpc>
                <a:buNone/>
              </a:pPr>
              <a:r>
                <a:rPr lang="en-US" altLang="zh-CN" sz="1400" dirty="0">
                  <a:solidFill>
                    <a:schemeClr val="bg1"/>
                  </a:solidFill>
                  <a:latin typeface="+mn-ea"/>
                  <a:sym typeface="+mn-ea"/>
                </a:rPr>
                <a:t>2</a:t>
              </a:r>
              <a:r>
                <a:rPr lang="zh-CN" altLang="en-US" sz="1400" dirty="0">
                  <a:solidFill>
                    <a:schemeClr val="bg1"/>
                  </a:solidFill>
                  <a:latin typeface="+mn-ea"/>
                  <a:sym typeface="+mn-ea"/>
                </a:rPr>
                <a:t>. “马克思主义”（03栏）、“语言学”（07栏）、“图书馆、情报与文献学”（19栏）、“体育科学”（23栏）包括了两课、公共外语课和体育课教师，公办高校都应有数据，但不应过大。民办高校可能由于人员外包，没有数据。</a:t>
              </a:r>
              <a:endParaRPr lang="zh-CN" altLang="en-US" sz="1400" dirty="0">
                <a:solidFill>
                  <a:schemeClr val="bg1"/>
                </a:solidFill>
                <a:latin typeface="+mn-ea"/>
              </a:endParaRPr>
            </a:p>
            <a:p>
              <a:pPr indent="0" fontAlgn="auto">
                <a:lnSpc>
                  <a:spcPts val="2020"/>
                </a:lnSpc>
                <a:buNone/>
              </a:pPr>
              <a:endParaRPr lang="zh-CN" altLang="en-US" sz="1400" dirty="0">
                <a:solidFill>
                  <a:schemeClr val="bg1"/>
                </a:solidFill>
                <a:latin typeface="+mn-ea"/>
              </a:endParaRPr>
            </a:p>
            <a:p>
              <a:pPr indent="0" fontAlgn="auto">
                <a:lnSpc>
                  <a:spcPts val="2020"/>
                </a:lnSpc>
                <a:buNone/>
              </a:pPr>
              <a:r>
                <a:rPr lang="en-US" altLang="zh-CN" sz="1400" dirty="0">
                  <a:solidFill>
                    <a:schemeClr val="bg1"/>
                  </a:solidFill>
                  <a:latin typeface="+mn-ea"/>
                  <a:sym typeface="+mn-ea"/>
                </a:rPr>
                <a:t>3</a:t>
              </a:r>
              <a:r>
                <a:rPr lang="zh-CN" altLang="en-US" sz="1400" dirty="0">
                  <a:solidFill>
                    <a:schemeClr val="bg1"/>
                  </a:solidFill>
                  <a:latin typeface="+mn-ea"/>
                  <a:sym typeface="+mn-ea"/>
                </a:rPr>
                <a:t>. “60岁及以上”（24栏）数据占社科活动人员总数比例应较小，对应的中级职称统计人数一般为</a:t>
              </a:r>
              <a:r>
                <a:rPr lang="zh-CN" altLang="en-US" sz="1400" dirty="0" smtClean="0">
                  <a:solidFill>
                    <a:schemeClr val="bg1"/>
                  </a:solidFill>
                  <a:latin typeface="+mn-ea"/>
                  <a:sym typeface="+mn-ea"/>
                </a:rPr>
                <a:t>0，副教授人数也不应该太多。</a:t>
              </a:r>
              <a:endParaRPr lang="zh-CN" altLang="en-US" sz="1400" dirty="0">
                <a:solidFill>
                  <a:schemeClr val="bg1"/>
                </a:solidFill>
                <a:latin typeface="+mn-ea"/>
              </a:endParaRPr>
            </a:p>
            <a:p>
              <a:pPr indent="0" fontAlgn="auto">
                <a:lnSpc>
                  <a:spcPts val="2020"/>
                </a:lnSpc>
                <a:buNone/>
              </a:pPr>
              <a:endParaRPr lang="zh-CN" altLang="en-US" sz="1400" dirty="0">
                <a:solidFill>
                  <a:schemeClr val="bg1"/>
                </a:solidFill>
                <a:latin typeface="+mn-ea"/>
              </a:endParaRPr>
            </a:p>
            <a:p>
              <a:pPr indent="0" fontAlgn="auto">
                <a:lnSpc>
                  <a:spcPts val="2020"/>
                </a:lnSpc>
                <a:buNone/>
              </a:pPr>
              <a:r>
                <a:rPr lang="en-US" altLang="zh-CN" sz="1400" dirty="0">
                  <a:solidFill>
                    <a:schemeClr val="bg1"/>
                  </a:solidFill>
                  <a:latin typeface="+mn-ea"/>
                  <a:sym typeface="+mn-ea"/>
                </a:rPr>
                <a:t>4</a:t>
              </a:r>
              <a:r>
                <a:rPr lang="zh-CN" altLang="en-US" sz="1400" dirty="0">
                  <a:solidFill>
                    <a:schemeClr val="bg1"/>
                  </a:solidFill>
                  <a:latin typeface="+mn-ea"/>
                  <a:sym typeface="+mn-ea"/>
                </a:rPr>
                <a:t>.“ 30-34岁”以及“29岁以下”的教授人数，应基本为0，如果有，须严格审查。</a:t>
              </a:r>
              <a:endParaRPr lang="zh-CN" altLang="en-US" sz="1400" dirty="0">
                <a:solidFill>
                  <a:schemeClr val="bg1"/>
                </a:solidFill>
                <a:latin typeface="+mn-ea"/>
              </a:endParaRPr>
            </a:p>
            <a:p>
              <a:pPr indent="0" fontAlgn="auto">
                <a:lnSpc>
                  <a:spcPts val="2020"/>
                </a:lnSpc>
                <a:buNone/>
              </a:pPr>
              <a:endParaRPr lang="zh-CN" altLang="en-US" sz="1400" dirty="0">
                <a:solidFill>
                  <a:schemeClr val="bg1"/>
                </a:solidFill>
                <a:latin typeface="+mn-ea"/>
              </a:endParaRPr>
            </a:p>
            <a:p>
              <a:pPr indent="0" fontAlgn="auto">
                <a:lnSpc>
                  <a:spcPts val="2020"/>
                </a:lnSpc>
                <a:buNone/>
              </a:pPr>
              <a:r>
                <a:rPr lang="en-US" altLang="zh-CN" sz="1400" dirty="0">
                  <a:solidFill>
                    <a:schemeClr val="bg1"/>
                  </a:solidFill>
                  <a:latin typeface="+mn-ea"/>
                  <a:sym typeface="+mn-ea"/>
                </a:rPr>
                <a:t>5.</a:t>
              </a:r>
              <a:r>
                <a:rPr lang="zh-CN" altLang="en-US" sz="1400" dirty="0">
                  <a:solidFill>
                    <a:schemeClr val="bg1"/>
                  </a:solidFill>
                  <a:latin typeface="+mn-ea"/>
                  <a:sym typeface="+mn-ea"/>
                </a:rPr>
                <a:t>“ 其他人员”（</a:t>
              </a:r>
              <a:r>
                <a:rPr lang="en-US" altLang="zh-CN" sz="1400" dirty="0">
                  <a:solidFill>
                    <a:schemeClr val="bg1"/>
                  </a:solidFill>
                  <a:latin typeface="+mn-ea"/>
                  <a:sym typeface="+mn-ea"/>
                </a:rPr>
                <a:t>L14</a:t>
              </a:r>
              <a:r>
                <a:rPr lang="zh-CN" altLang="en-US" sz="1400" dirty="0">
                  <a:solidFill>
                    <a:schemeClr val="bg1"/>
                  </a:solidFill>
                  <a:latin typeface="+mn-ea"/>
                  <a:sym typeface="+mn-ea"/>
                </a:rPr>
                <a:t>列）的人数，应比较小，特别是年轻教师的人数应该</a:t>
              </a:r>
              <a:r>
                <a:rPr lang="en-US" altLang="zh-CN" sz="1400" dirty="0">
                  <a:solidFill>
                    <a:schemeClr val="bg1"/>
                  </a:solidFill>
                  <a:latin typeface="+mn-ea"/>
                  <a:sym typeface="+mn-ea"/>
                </a:rPr>
                <a:t>0</a:t>
              </a:r>
              <a:r>
                <a:rPr lang="zh-CN" altLang="en-US" sz="1400" dirty="0">
                  <a:solidFill>
                    <a:schemeClr val="bg1"/>
                  </a:solidFill>
                  <a:latin typeface="+mn-ea"/>
                  <a:sym typeface="+mn-ea"/>
                </a:rPr>
                <a:t>，如果有，须核实基础数据。</a:t>
              </a:r>
              <a:endParaRPr lang="en-US" altLang="zh-CN" sz="1400" dirty="0">
                <a:solidFill>
                  <a:schemeClr val="bg1"/>
                </a:solidFill>
                <a:latin typeface="+mn-ea"/>
              </a:endParaRPr>
            </a:p>
          </p:txBody>
        </p:sp>
        <p:pic>
          <p:nvPicPr>
            <p:cNvPr id="9" name="图片 8" descr="问题"/>
            <p:cNvPicPr>
              <a:picLocks noChangeAspect="1"/>
            </p:cNvPicPr>
            <p:nvPr/>
          </p:nvPicPr>
          <p:blipFill>
            <a:blip r:embed="rId2" cstate="print"/>
            <a:stretch>
              <a:fillRect/>
            </a:stretch>
          </p:blipFill>
          <p:spPr>
            <a:xfrm>
              <a:off x="1438" y="4039"/>
              <a:ext cx="1116" cy="1272"/>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SLIDE_MODEL_TYPE" val="dynamicNum"/>
</p:tagLst>
</file>

<file path=ppt/tags/tag2.xml><?xml version="1.0" encoding="utf-8"?>
<p:tagLst xmlns:a="http://schemas.openxmlformats.org/drawingml/2006/main" xmlns:r="http://schemas.openxmlformats.org/officeDocument/2006/relationships" xmlns:p="http://schemas.openxmlformats.org/presentationml/2006/main">
  <p:tag name="KSO_WM_SLIDE_MODEL_TYPE" val="dynamicNum"/>
</p:tagLst>
</file>

<file path=ppt/tags/tag3.xml><?xml version="1.0" encoding="utf-8"?>
<p:tagLst xmlns:a="http://schemas.openxmlformats.org/drawingml/2006/main" xmlns:r="http://schemas.openxmlformats.org/officeDocument/2006/relationships" xmlns:p="http://schemas.openxmlformats.org/presentationml/2006/main">
  <p:tag name="KSO_WM_SLIDE_MODEL_TYPE" val="dynamicNum"/>
</p:tagLst>
</file>

<file path=ppt/tags/tag4.xml><?xml version="1.0" encoding="utf-8"?>
<p:tagLst xmlns:a="http://schemas.openxmlformats.org/drawingml/2006/main" xmlns:r="http://schemas.openxmlformats.org/officeDocument/2006/relationships" xmlns:p="http://schemas.openxmlformats.org/presentationml/2006/main">
  <p:tag name="KSO_WM_SLIDE_MODEL_TYPE" val="dynamicNum"/>
</p:tagLst>
</file>

<file path=ppt/tags/tag5.xml><?xml version="1.0" encoding="utf-8"?>
<p:tagLst xmlns:a="http://schemas.openxmlformats.org/drawingml/2006/main" xmlns:r="http://schemas.openxmlformats.org/officeDocument/2006/relationships" xmlns:p="http://schemas.openxmlformats.org/presentationml/2006/main">
  <p:tag name="KSO_WM_SLIDE_MODEL_TYPE" val="dynamicNum"/>
</p:tagLst>
</file>

<file path=ppt/tags/tag6.xml><?xml version="1.0" encoding="utf-8"?>
<p:tagLst xmlns:a="http://schemas.openxmlformats.org/drawingml/2006/main" xmlns:r="http://schemas.openxmlformats.org/officeDocument/2006/relationships" xmlns:p="http://schemas.openxmlformats.org/presentationml/2006/main">
  <p:tag name="KSO_WM_SLIDE_MODEL_TYPE" val="dynamicNum"/>
</p:tagLst>
</file>

<file path=ppt/theme/theme1.xml><?xml version="1.0" encoding="utf-8"?>
<a:theme xmlns:a="http://schemas.openxmlformats.org/drawingml/2006/main" name="Office 主题​​">
  <a:themeElements>
    <a:clrScheme name="萌葱色">
      <a:dk1>
        <a:sysClr val="windowText" lastClr="000000"/>
      </a:dk1>
      <a:lt1>
        <a:sysClr val="window" lastClr="FFFFFF"/>
      </a:lt1>
      <a:dk2>
        <a:srgbClr val="44546A"/>
      </a:dk2>
      <a:lt2>
        <a:srgbClr val="E7E6E6"/>
      </a:lt2>
      <a:accent1>
        <a:srgbClr val="006C54"/>
      </a:accent1>
      <a:accent2>
        <a:srgbClr val="006C54"/>
      </a:accent2>
      <a:accent3>
        <a:srgbClr val="006C54"/>
      </a:accent3>
      <a:accent4>
        <a:srgbClr val="006C54"/>
      </a:accent4>
      <a:accent5>
        <a:srgbClr val="006C54"/>
      </a:accent5>
      <a:accent6>
        <a:srgbClr val="006C54"/>
      </a:accent6>
      <a:hlink>
        <a:srgbClr val="006C54"/>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87</TotalTime>
  <Words>6796</Words>
  <Application>Microsoft Office PowerPoint</Application>
  <PresentationFormat>自定义</PresentationFormat>
  <Paragraphs>500</Paragraphs>
  <Slides>63</Slides>
  <Notes>0</Notes>
  <HiddenSlides>0</HiddenSlides>
  <MMClips>0</MMClips>
  <ScaleCrop>false</ScaleCrop>
  <HeadingPairs>
    <vt:vector size="4" baseType="variant">
      <vt:variant>
        <vt:lpstr>主题</vt:lpstr>
      </vt:variant>
      <vt:variant>
        <vt:i4>1</vt:i4>
      </vt:variant>
      <vt:variant>
        <vt:lpstr>幻灯片标题</vt:lpstr>
      </vt:variant>
      <vt:variant>
        <vt:i4>63</vt:i4>
      </vt:variant>
    </vt:vector>
  </HeadingPairs>
  <TitlesOfParts>
    <vt:vector size="6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Bobbie Lee</dc:creator>
  <cp:lastModifiedBy>冯文晖(1066)</cp:lastModifiedBy>
  <cp:revision>1157</cp:revision>
  <dcterms:created xsi:type="dcterms:W3CDTF">2019-10-12T08:25:00Z</dcterms:created>
  <dcterms:modified xsi:type="dcterms:W3CDTF">2019-12-04T09:20:17Z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2052-11.1.0.8597</vt:lpwstr>
  </property>
</Properties>
</file>