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2"/>
  </p:notesMasterIdLst>
  <p:handoutMasterIdLst>
    <p:handoutMasterId r:id="rId53"/>
  </p:handoutMasterIdLst>
  <p:sldIdLst>
    <p:sldId id="734" r:id="rId2"/>
    <p:sldId id="259" r:id="rId3"/>
    <p:sldId id="464" r:id="rId4"/>
    <p:sldId id="696" r:id="rId5"/>
    <p:sldId id="647" r:id="rId6"/>
    <p:sldId id="533" r:id="rId7"/>
    <p:sldId id="698" r:id="rId8"/>
    <p:sldId id="744" r:id="rId9"/>
    <p:sldId id="742" r:id="rId10"/>
    <p:sldId id="700" r:id="rId11"/>
    <p:sldId id="701" r:id="rId12"/>
    <p:sldId id="727" r:id="rId13"/>
    <p:sldId id="702" r:id="rId14"/>
    <p:sldId id="703" r:id="rId15"/>
    <p:sldId id="704" r:id="rId16"/>
    <p:sldId id="743" r:id="rId17"/>
    <p:sldId id="705" r:id="rId18"/>
    <p:sldId id="706" r:id="rId19"/>
    <p:sldId id="707" r:id="rId20"/>
    <p:sldId id="697" r:id="rId21"/>
    <p:sldId id="648" r:id="rId22"/>
    <p:sldId id="709" r:id="rId23"/>
    <p:sldId id="710" r:id="rId24"/>
    <p:sldId id="711" r:id="rId25"/>
    <p:sldId id="712" r:id="rId26"/>
    <p:sldId id="748" r:id="rId27"/>
    <p:sldId id="714" r:id="rId28"/>
    <p:sldId id="715" r:id="rId29"/>
    <p:sldId id="728" r:id="rId30"/>
    <p:sldId id="716" r:id="rId31"/>
    <p:sldId id="729" r:id="rId32"/>
    <p:sldId id="726" r:id="rId33"/>
    <p:sldId id="717" r:id="rId34"/>
    <p:sldId id="718" r:id="rId35"/>
    <p:sldId id="747" r:id="rId36"/>
    <p:sldId id="719" r:id="rId37"/>
    <p:sldId id="733" r:id="rId38"/>
    <p:sldId id="735" r:id="rId39"/>
    <p:sldId id="740" r:id="rId40"/>
    <p:sldId id="736" r:id="rId41"/>
    <p:sldId id="737" r:id="rId42"/>
    <p:sldId id="738" r:id="rId43"/>
    <p:sldId id="739" r:id="rId44"/>
    <p:sldId id="720" r:id="rId45"/>
    <p:sldId id="721" r:id="rId46"/>
    <p:sldId id="741" r:id="rId47"/>
    <p:sldId id="722" r:id="rId48"/>
    <p:sldId id="723" r:id="rId49"/>
    <p:sldId id="724" r:id="rId50"/>
    <p:sldId id="691" r:id="rId51"/>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204"/>
    <a:srgbClr val="0403FF"/>
    <a:srgbClr val="F04B00"/>
    <a:srgbClr val="BD355D"/>
    <a:srgbClr val="F2AEE1"/>
    <a:srgbClr val="A3C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94" autoAdjust="0"/>
    <p:restoredTop sz="95455" autoAdjust="0"/>
  </p:normalViewPr>
  <p:slideViewPr>
    <p:cSldViewPr snapToGrid="0">
      <p:cViewPr varScale="1">
        <p:scale>
          <a:sx n="90" d="100"/>
          <a:sy n="90" d="100"/>
        </p:scale>
        <p:origin x="744" y="72"/>
      </p:cViewPr>
      <p:guideLst>
        <p:guide orient="horz" pos="1620"/>
        <p:guide pos="2880"/>
      </p:guideLst>
    </p:cSldViewPr>
  </p:slideViewPr>
  <p:notesTextViewPr>
    <p:cViewPr>
      <p:scale>
        <a:sx n="33" d="100"/>
        <a:sy n="33" d="100"/>
      </p:scale>
      <p:origin x="0" y="0"/>
    </p:cViewPr>
  </p:notesTextViewPr>
  <p:notesViewPr>
    <p:cSldViewPr snapToGrid="0">
      <p:cViewPr varScale="1">
        <p:scale>
          <a:sx n="69" d="100"/>
          <a:sy n="69" d="100"/>
        </p:scale>
        <p:origin x="241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F58C5A-9D25-4360-8410-5497C9E63518}" type="datetimeFigureOut">
              <a:rPr lang="zh-CN" altLang="en-US" smtClean="0"/>
              <a:t>2019/11/22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DE2ED0-9216-49A0-9728-6161908468A2}" type="slidenum">
              <a:rPr lang="zh-CN" altLang="en-US" smtClean="0"/>
              <a:t>‹#›</a:t>
            </a:fld>
            <a:endParaRPr lang="zh-CN" altLang="en-US"/>
          </a:p>
        </p:txBody>
      </p:sp>
    </p:spTree>
    <p:extLst>
      <p:ext uri="{BB962C8B-B14F-4D97-AF65-F5344CB8AC3E}">
        <p14:creationId xmlns:p14="http://schemas.microsoft.com/office/powerpoint/2010/main" val="1870858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8560E-5494-484A-9B59-46E12C39CBCF}" type="datetimeFigureOut">
              <a:rPr lang="zh-CN" altLang="en-US" smtClean="0"/>
              <a:pPr/>
              <a:t>2019/11/22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1B2F0-CE01-45B4-BC7C-3D14A8587BBF}" type="slidenum">
              <a:rPr lang="zh-CN" altLang="en-US" smtClean="0"/>
              <a:pPr/>
              <a:t>‹#›</a:t>
            </a:fld>
            <a:endParaRPr lang="zh-CN" altLang="en-US"/>
          </a:p>
        </p:txBody>
      </p:sp>
    </p:spTree>
    <p:extLst>
      <p:ext uri="{BB962C8B-B14F-4D97-AF65-F5344CB8AC3E}">
        <p14:creationId xmlns:p14="http://schemas.microsoft.com/office/powerpoint/2010/main" val="138992005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pPr/>
              <a:t>11/22/2019</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pPr/>
              <a:t>‹#›</a:t>
            </a:fld>
            <a:endParaRPr lang="en-US" dirty="0"/>
          </a:p>
        </p:txBody>
      </p:sp>
      <p:sp>
        <p:nvSpPr>
          <p:cNvPr id="7" name="矩形 7"/>
          <p:cNvSpPr>
            <a:spLocks noChangeArrowheads="1"/>
          </p:cNvSpPr>
          <p:nvPr userDrawn="1"/>
        </p:nvSpPr>
        <p:spPr bwMode="auto">
          <a:xfrm>
            <a:off x="304800" y="31750"/>
            <a:ext cx="4876800" cy="339726"/>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800" dirty="0" smtClean="0">
                <a:solidFill>
                  <a:srgbClr val="0000FF"/>
                </a:solidFill>
                <a:ea typeface="隶书" panose="02010509060101010101" pitchFamily="49" charset="-122"/>
              </a:rPr>
              <a:t>高校物业管理自主专业技术团队建设</a:t>
            </a:r>
          </a:p>
        </p:txBody>
      </p:sp>
      <p:cxnSp>
        <p:nvCxnSpPr>
          <p:cNvPr id="8" name="直接连接符 7"/>
          <p:cNvCxnSpPr>
            <a:cxnSpLocks noChangeShapeType="1"/>
          </p:cNvCxnSpPr>
          <p:nvPr userDrawn="1"/>
        </p:nvCxnSpPr>
        <p:spPr bwMode="auto">
          <a:xfrm>
            <a:off x="304800" y="428625"/>
            <a:ext cx="84582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9" name="矩形 8"/>
          <p:cNvSpPr>
            <a:spLocks noChangeArrowheads="1"/>
          </p:cNvSpPr>
          <p:nvPr userDrawn="1"/>
        </p:nvSpPr>
        <p:spPr bwMode="auto">
          <a:xfrm>
            <a:off x="6896100" y="4848225"/>
            <a:ext cx="1685925" cy="249238"/>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1600"/>
              </a:lnSpc>
              <a:defRPr/>
            </a:pPr>
            <a:r>
              <a:rPr lang="zh-CN" altLang="en-US" sz="1200" dirty="0" smtClean="0">
                <a:solidFill>
                  <a:srgbClr val="595959"/>
                </a:solidFill>
              </a:rPr>
              <a:t>总务部物业服务中心</a:t>
            </a:r>
          </a:p>
        </p:txBody>
      </p:sp>
      <p:cxnSp>
        <p:nvCxnSpPr>
          <p:cNvPr id="10" name="直接连接符 9"/>
          <p:cNvCxnSpPr>
            <a:cxnSpLocks noChangeShapeType="1"/>
          </p:cNvCxnSpPr>
          <p:nvPr userDrawn="1"/>
        </p:nvCxnSpPr>
        <p:spPr bwMode="auto">
          <a:xfrm>
            <a:off x="304800" y="400050"/>
            <a:ext cx="84582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 name="直接连接符 10"/>
          <p:cNvCxnSpPr>
            <a:cxnSpLocks noChangeShapeType="1"/>
          </p:cNvCxnSpPr>
          <p:nvPr userDrawn="1"/>
        </p:nvCxnSpPr>
        <p:spPr bwMode="auto">
          <a:xfrm>
            <a:off x="304800" y="4835525"/>
            <a:ext cx="84582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12" name="Picture 8" descr="D:\桌面文件\北师大.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2775" y="4857750"/>
            <a:ext cx="1298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73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4863462-BC4C-4119-96F6-7C110C0C15D5}" type="datetimeFigureOut">
              <a:rPr lang="zh-CN" altLang="en-US" smtClean="0"/>
              <a:pPr/>
              <a:t>2019/11/22</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9FB8A31F-0883-4E86-97D7-B6CB9FB2667A}" type="slidenum">
              <a:rPr lang="zh-CN" altLang="en-US" smtClean="0"/>
              <a:pPr/>
              <a:t>‹#›</a:t>
            </a:fld>
            <a:endParaRPr lang="zh-CN" altLang="en-US"/>
          </a:p>
        </p:txBody>
      </p:sp>
    </p:spTree>
    <p:extLst>
      <p:ext uri="{BB962C8B-B14F-4D97-AF65-F5344CB8AC3E}">
        <p14:creationId xmlns:p14="http://schemas.microsoft.com/office/powerpoint/2010/main" val="140759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4863462-BC4C-4119-96F6-7C110C0C15D5}" type="datetimeFigureOut">
              <a:rPr lang="zh-CN" altLang="en-US" smtClean="0"/>
              <a:pPr/>
              <a:t>2019/11/22</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9FB8A31F-0883-4E86-97D7-B6CB9FB2667A}" type="slidenum">
              <a:rPr lang="zh-CN" altLang="en-US" smtClean="0"/>
              <a:pPr/>
              <a:t>‹#›</a:t>
            </a:fld>
            <a:endParaRPr lang="zh-CN" altLang="en-US"/>
          </a:p>
        </p:txBody>
      </p:sp>
    </p:spTree>
    <p:extLst>
      <p:ext uri="{BB962C8B-B14F-4D97-AF65-F5344CB8AC3E}">
        <p14:creationId xmlns:p14="http://schemas.microsoft.com/office/powerpoint/2010/main" val="4132816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2" name="矩形 7"/>
          <p:cNvSpPr>
            <a:spLocks noChangeArrowheads="1"/>
          </p:cNvSpPr>
          <p:nvPr userDrawn="1"/>
        </p:nvSpPr>
        <p:spPr bwMode="auto">
          <a:xfrm>
            <a:off x="304800" y="31750"/>
            <a:ext cx="4876800" cy="339726"/>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800" dirty="0" smtClean="0">
                <a:solidFill>
                  <a:srgbClr val="0000FF"/>
                </a:solidFill>
                <a:ea typeface="隶书" panose="02010509060101010101" pitchFamily="49" charset="-122"/>
              </a:rPr>
              <a:t>高校物业管理自主专业技术团队建设</a:t>
            </a:r>
          </a:p>
        </p:txBody>
      </p:sp>
      <p:cxnSp>
        <p:nvCxnSpPr>
          <p:cNvPr id="3" name="直接连接符 7"/>
          <p:cNvCxnSpPr>
            <a:cxnSpLocks noChangeShapeType="1"/>
          </p:cNvCxnSpPr>
          <p:nvPr userDrawn="1"/>
        </p:nvCxnSpPr>
        <p:spPr bwMode="auto">
          <a:xfrm>
            <a:off x="304800" y="428625"/>
            <a:ext cx="84582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 name="矩形 8"/>
          <p:cNvSpPr>
            <a:spLocks noChangeArrowheads="1"/>
          </p:cNvSpPr>
          <p:nvPr userDrawn="1"/>
        </p:nvSpPr>
        <p:spPr bwMode="auto">
          <a:xfrm>
            <a:off x="6896100" y="4848225"/>
            <a:ext cx="1685925" cy="249238"/>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1600"/>
              </a:lnSpc>
              <a:defRPr/>
            </a:pPr>
            <a:r>
              <a:rPr lang="zh-CN" altLang="en-US" sz="1200" dirty="0" smtClean="0">
                <a:solidFill>
                  <a:srgbClr val="595959"/>
                </a:solidFill>
              </a:rPr>
              <a:t>总务部物业服务中心</a:t>
            </a:r>
          </a:p>
        </p:txBody>
      </p:sp>
      <p:cxnSp>
        <p:nvCxnSpPr>
          <p:cNvPr id="5" name="直接连接符 9"/>
          <p:cNvCxnSpPr>
            <a:cxnSpLocks noChangeShapeType="1"/>
          </p:cNvCxnSpPr>
          <p:nvPr userDrawn="1"/>
        </p:nvCxnSpPr>
        <p:spPr bwMode="auto">
          <a:xfrm>
            <a:off x="304800" y="400050"/>
            <a:ext cx="84582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 name="直接连接符 10"/>
          <p:cNvCxnSpPr>
            <a:cxnSpLocks noChangeShapeType="1"/>
          </p:cNvCxnSpPr>
          <p:nvPr userDrawn="1"/>
        </p:nvCxnSpPr>
        <p:spPr bwMode="auto">
          <a:xfrm>
            <a:off x="304800" y="4835525"/>
            <a:ext cx="84582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7" name="Picture 8" descr="D:\桌面文件\北师大.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2775" y="4857750"/>
            <a:ext cx="1298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23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4863462-BC4C-4119-96F6-7C110C0C15D5}" type="datetimeFigureOut">
              <a:rPr lang="zh-CN" altLang="en-US" smtClean="0"/>
              <a:pPr/>
              <a:t>2019/11/22</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9FB8A31F-0883-4E86-97D7-B6CB9FB2667A}" type="slidenum">
              <a:rPr lang="zh-CN" altLang="en-US" smtClean="0"/>
              <a:pPr/>
              <a:t>‹#›</a:t>
            </a:fld>
            <a:endParaRPr lang="zh-CN" altLang="en-US"/>
          </a:p>
        </p:txBody>
      </p:sp>
      <p:sp>
        <p:nvSpPr>
          <p:cNvPr id="7" name="矩形 7"/>
          <p:cNvSpPr>
            <a:spLocks noChangeArrowheads="1"/>
          </p:cNvSpPr>
          <p:nvPr userDrawn="1"/>
        </p:nvSpPr>
        <p:spPr bwMode="auto">
          <a:xfrm>
            <a:off x="304800" y="31750"/>
            <a:ext cx="4876800" cy="339726"/>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800" dirty="0" smtClean="0">
                <a:solidFill>
                  <a:srgbClr val="0000FF"/>
                </a:solidFill>
                <a:ea typeface="隶书" panose="02010509060101010101" pitchFamily="49" charset="-122"/>
              </a:rPr>
              <a:t>高校物业管理自主专业技术团队建设</a:t>
            </a:r>
          </a:p>
        </p:txBody>
      </p:sp>
      <p:cxnSp>
        <p:nvCxnSpPr>
          <p:cNvPr id="8" name="直接连接符 7"/>
          <p:cNvCxnSpPr>
            <a:cxnSpLocks noChangeShapeType="1"/>
          </p:cNvCxnSpPr>
          <p:nvPr userDrawn="1"/>
        </p:nvCxnSpPr>
        <p:spPr bwMode="auto">
          <a:xfrm>
            <a:off x="304800" y="428625"/>
            <a:ext cx="84582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9" name="矩形 8"/>
          <p:cNvSpPr>
            <a:spLocks noChangeArrowheads="1"/>
          </p:cNvSpPr>
          <p:nvPr userDrawn="1"/>
        </p:nvSpPr>
        <p:spPr bwMode="auto">
          <a:xfrm>
            <a:off x="6896100" y="4848225"/>
            <a:ext cx="1685925" cy="249238"/>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1600"/>
              </a:lnSpc>
              <a:defRPr/>
            </a:pPr>
            <a:r>
              <a:rPr lang="zh-CN" altLang="en-US" sz="1200" dirty="0" smtClean="0">
                <a:solidFill>
                  <a:srgbClr val="595959"/>
                </a:solidFill>
              </a:rPr>
              <a:t>总务部物业服务中心</a:t>
            </a:r>
          </a:p>
        </p:txBody>
      </p:sp>
      <p:cxnSp>
        <p:nvCxnSpPr>
          <p:cNvPr id="10" name="直接连接符 9"/>
          <p:cNvCxnSpPr>
            <a:cxnSpLocks noChangeShapeType="1"/>
          </p:cNvCxnSpPr>
          <p:nvPr userDrawn="1"/>
        </p:nvCxnSpPr>
        <p:spPr bwMode="auto">
          <a:xfrm>
            <a:off x="304800" y="400050"/>
            <a:ext cx="84582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1" name="直接连接符 10"/>
          <p:cNvCxnSpPr>
            <a:cxnSpLocks noChangeShapeType="1"/>
          </p:cNvCxnSpPr>
          <p:nvPr userDrawn="1"/>
        </p:nvCxnSpPr>
        <p:spPr bwMode="auto">
          <a:xfrm>
            <a:off x="304800" y="4835525"/>
            <a:ext cx="84582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12" name="Picture 8" descr="D:\桌面文件\北师大.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2775" y="4857750"/>
            <a:ext cx="1298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09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4863462-BC4C-4119-96F6-7C110C0C15D5}" type="datetimeFigureOut">
              <a:rPr lang="zh-CN" altLang="en-US" smtClean="0"/>
              <a:pPr/>
              <a:t>2019/11/22</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9FB8A31F-0883-4E86-97D7-B6CB9FB2667A}" type="slidenum">
              <a:rPr lang="zh-CN" altLang="en-US" smtClean="0"/>
              <a:pPr/>
              <a:t>‹#›</a:t>
            </a:fld>
            <a:endParaRPr lang="zh-CN" altLang="en-US"/>
          </a:p>
        </p:txBody>
      </p:sp>
    </p:spTree>
    <p:extLst>
      <p:ext uri="{BB962C8B-B14F-4D97-AF65-F5344CB8AC3E}">
        <p14:creationId xmlns:p14="http://schemas.microsoft.com/office/powerpoint/2010/main" val="274534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C4863462-BC4C-4119-96F6-7C110C0C15D5}" type="datetimeFigureOut">
              <a:rPr lang="zh-CN" altLang="en-US" smtClean="0"/>
              <a:pPr/>
              <a:t>2019/11/22</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9FB8A31F-0883-4E86-97D7-B6CB9FB2667A}" type="slidenum">
              <a:rPr lang="zh-CN" altLang="en-US" smtClean="0"/>
              <a:pPr/>
              <a:t>‹#›</a:t>
            </a:fld>
            <a:endParaRPr lang="zh-CN" altLang="en-US"/>
          </a:p>
        </p:txBody>
      </p:sp>
    </p:spTree>
    <p:extLst>
      <p:ext uri="{BB962C8B-B14F-4D97-AF65-F5344CB8AC3E}">
        <p14:creationId xmlns:p14="http://schemas.microsoft.com/office/powerpoint/2010/main" val="402294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C4863462-BC4C-4119-96F6-7C110C0C15D5}" type="datetimeFigureOut">
              <a:rPr lang="zh-CN" altLang="en-US" smtClean="0"/>
              <a:pPr/>
              <a:t>2019/11/22</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9FB8A31F-0883-4E86-97D7-B6CB9FB2667A}" type="slidenum">
              <a:rPr lang="zh-CN" altLang="en-US" smtClean="0"/>
              <a:pPr/>
              <a:t>‹#›</a:t>
            </a:fld>
            <a:endParaRPr lang="zh-CN" altLang="en-US"/>
          </a:p>
        </p:txBody>
      </p:sp>
    </p:spTree>
    <p:extLst>
      <p:ext uri="{BB962C8B-B14F-4D97-AF65-F5344CB8AC3E}">
        <p14:creationId xmlns:p14="http://schemas.microsoft.com/office/powerpoint/2010/main" val="254729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C4863462-BC4C-4119-96F6-7C110C0C15D5}" type="datetimeFigureOut">
              <a:rPr lang="zh-CN" altLang="en-US" smtClean="0"/>
              <a:pPr/>
              <a:t>2019/11/22</a:t>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9FB8A31F-0883-4E86-97D7-B6CB9FB2667A}" type="slidenum">
              <a:rPr lang="zh-CN" altLang="en-US" smtClean="0"/>
              <a:pPr/>
              <a:t>‹#›</a:t>
            </a:fld>
            <a:endParaRPr lang="zh-CN" altLang="en-US"/>
          </a:p>
        </p:txBody>
      </p:sp>
      <p:sp>
        <p:nvSpPr>
          <p:cNvPr id="6" name="矩形 7"/>
          <p:cNvSpPr>
            <a:spLocks noChangeArrowheads="1"/>
          </p:cNvSpPr>
          <p:nvPr userDrawn="1"/>
        </p:nvSpPr>
        <p:spPr bwMode="auto">
          <a:xfrm>
            <a:off x="304800" y="31750"/>
            <a:ext cx="4876800" cy="339726"/>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800" dirty="0" smtClean="0">
                <a:solidFill>
                  <a:srgbClr val="0000FF"/>
                </a:solidFill>
                <a:ea typeface="隶书" panose="02010509060101010101" pitchFamily="49" charset="-122"/>
              </a:rPr>
              <a:t>高校物业管理自主专业技术团队建设</a:t>
            </a:r>
          </a:p>
        </p:txBody>
      </p:sp>
      <p:cxnSp>
        <p:nvCxnSpPr>
          <p:cNvPr id="7" name="直接连接符 7"/>
          <p:cNvCxnSpPr>
            <a:cxnSpLocks noChangeShapeType="1"/>
          </p:cNvCxnSpPr>
          <p:nvPr userDrawn="1"/>
        </p:nvCxnSpPr>
        <p:spPr bwMode="auto">
          <a:xfrm>
            <a:off x="304800" y="428625"/>
            <a:ext cx="84582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8" name="矩形 8"/>
          <p:cNvSpPr>
            <a:spLocks noChangeArrowheads="1"/>
          </p:cNvSpPr>
          <p:nvPr userDrawn="1"/>
        </p:nvSpPr>
        <p:spPr bwMode="auto">
          <a:xfrm>
            <a:off x="6896100" y="4848225"/>
            <a:ext cx="1685925" cy="249238"/>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1600"/>
              </a:lnSpc>
              <a:defRPr/>
            </a:pPr>
            <a:r>
              <a:rPr lang="zh-CN" altLang="en-US" sz="1200" dirty="0" smtClean="0">
                <a:solidFill>
                  <a:srgbClr val="595959"/>
                </a:solidFill>
              </a:rPr>
              <a:t>总务部物业服务中心</a:t>
            </a:r>
          </a:p>
        </p:txBody>
      </p:sp>
      <p:cxnSp>
        <p:nvCxnSpPr>
          <p:cNvPr id="9" name="直接连接符 9"/>
          <p:cNvCxnSpPr>
            <a:cxnSpLocks noChangeShapeType="1"/>
          </p:cNvCxnSpPr>
          <p:nvPr userDrawn="1"/>
        </p:nvCxnSpPr>
        <p:spPr bwMode="auto">
          <a:xfrm>
            <a:off x="304800" y="400050"/>
            <a:ext cx="84582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0" name="直接连接符 10"/>
          <p:cNvCxnSpPr>
            <a:cxnSpLocks noChangeShapeType="1"/>
          </p:cNvCxnSpPr>
          <p:nvPr userDrawn="1"/>
        </p:nvCxnSpPr>
        <p:spPr bwMode="auto">
          <a:xfrm>
            <a:off x="304800" y="4835525"/>
            <a:ext cx="84582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11" name="Picture 8" descr="D:\桌面文件\北师大.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2775" y="4857750"/>
            <a:ext cx="1298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18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C4863462-BC4C-4119-96F6-7C110C0C15D5}" type="datetimeFigureOut">
              <a:rPr lang="zh-CN" altLang="en-US" smtClean="0"/>
              <a:pPr/>
              <a:t>2019/11/22</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9FB8A31F-0883-4E86-97D7-B6CB9FB2667A}" type="slidenum">
              <a:rPr lang="zh-CN" altLang="en-US" smtClean="0"/>
              <a:pPr/>
              <a:t>‹#›</a:t>
            </a:fld>
            <a:endParaRPr lang="zh-CN" altLang="en-US"/>
          </a:p>
        </p:txBody>
      </p:sp>
      <p:sp>
        <p:nvSpPr>
          <p:cNvPr id="5" name="矩形 7"/>
          <p:cNvSpPr>
            <a:spLocks noChangeArrowheads="1"/>
          </p:cNvSpPr>
          <p:nvPr userDrawn="1"/>
        </p:nvSpPr>
        <p:spPr bwMode="auto">
          <a:xfrm>
            <a:off x="304800" y="31750"/>
            <a:ext cx="4876800" cy="339726"/>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800" dirty="0" smtClean="0">
                <a:solidFill>
                  <a:srgbClr val="0000FF"/>
                </a:solidFill>
                <a:ea typeface="隶书" panose="02010509060101010101" pitchFamily="49" charset="-122"/>
              </a:rPr>
              <a:t>高校物业管理自主专业技术团队建设</a:t>
            </a:r>
          </a:p>
        </p:txBody>
      </p:sp>
      <p:cxnSp>
        <p:nvCxnSpPr>
          <p:cNvPr id="6" name="直接连接符 7"/>
          <p:cNvCxnSpPr>
            <a:cxnSpLocks noChangeShapeType="1"/>
          </p:cNvCxnSpPr>
          <p:nvPr userDrawn="1"/>
        </p:nvCxnSpPr>
        <p:spPr bwMode="auto">
          <a:xfrm>
            <a:off x="304800" y="428625"/>
            <a:ext cx="84582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 name="矩形 8"/>
          <p:cNvSpPr>
            <a:spLocks noChangeArrowheads="1"/>
          </p:cNvSpPr>
          <p:nvPr userDrawn="1"/>
        </p:nvSpPr>
        <p:spPr bwMode="auto">
          <a:xfrm>
            <a:off x="6896100" y="4848225"/>
            <a:ext cx="1685925" cy="249238"/>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1600"/>
              </a:lnSpc>
              <a:defRPr/>
            </a:pPr>
            <a:r>
              <a:rPr lang="zh-CN" altLang="en-US" sz="1200" dirty="0" smtClean="0">
                <a:solidFill>
                  <a:srgbClr val="595959"/>
                </a:solidFill>
              </a:rPr>
              <a:t>总务部物业服务中心</a:t>
            </a:r>
          </a:p>
        </p:txBody>
      </p:sp>
      <p:cxnSp>
        <p:nvCxnSpPr>
          <p:cNvPr id="8" name="直接连接符 9"/>
          <p:cNvCxnSpPr>
            <a:cxnSpLocks noChangeShapeType="1"/>
          </p:cNvCxnSpPr>
          <p:nvPr userDrawn="1"/>
        </p:nvCxnSpPr>
        <p:spPr bwMode="auto">
          <a:xfrm>
            <a:off x="304800" y="400050"/>
            <a:ext cx="84582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 name="直接连接符 10"/>
          <p:cNvCxnSpPr>
            <a:cxnSpLocks noChangeShapeType="1"/>
          </p:cNvCxnSpPr>
          <p:nvPr userDrawn="1"/>
        </p:nvCxnSpPr>
        <p:spPr bwMode="auto">
          <a:xfrm>
            <a:off x="304800" y="4835525"/>
            <a:ext cx="84582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10" name="Picture 8" descr="D:\桌面文件\北师大.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2775" y="4857750"/>
            <a:ext cx="1298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41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C4863462-BC4C-4119-96F6-7C110C0C15D5}" type="datetimeFigureOut">
              <a:rPr lang="zh-CN" altLang="en-US" smtClean="0"/>
              <a:pPr/>
              <a:t>2019/11/22</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9FB8A31F-0883-4E86-97D7-B6CB9FB2667A}" type="slidenum">
              <a:rPr lang="zh-CN" altLang="en-US" smtClean="0"/>
              <a:pPr/>
              <a:t>‹#›</a:t>
            </a:fld>
            <a:endParaRPr lang="zh-CN" altLang="en-US"/>
          </a:p>
        </p:txBody>
      </p:sp>
    </p:spTree>
    <p:extLst>
      <p:ext uri="{BB962C8B-B14F-4D97-AF65-F5344CB8AC3E}">
        <p14:creationId xmlns:p14="http://schemas.microsoft.com/office/powerpoint/2010/main" val="92321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C4863462-BC4C-4119-96F6-7C110C0C15D5}" type="datetimeFigureOut">
              <a:rPr lang="zh-CN" altLang="en-US" smtClean="0"/>
              <a:pPr/>
              <a:t>2019/11/22</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9FB8A31F-0883-4E86-97D7-B6CB9FB2667A}" type="slidenum">
              <a:rPr lang="zh-CN" altLang="en-US" smtClean="0"/>
              <a:pPr/>
              <a:t>‹#›</a:t>
            </a:fld>
            <a:endParaRPr lang="zh-CN" altLang="en-US"/>
          </a:p>
        </p:txBody>
      </p:sp>
    </p:spTree>
    <p:extLst>
      <p:ext uri="{BB962C8B-B14F-4D97-AF65-F5344CB8AC3E}">
        <p14:creationId xmlns:p14="http://schemas.microsoft.com/office/powerpoint/2010/main" val="175483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394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xml"/><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2.xml"/><Relationship Id="rId5" Type="http://schemas.openxmlformats.org/officeDocument/2006/relationships/image" Target="../media/image51.jpeg"/><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xml"/><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2.xml"/><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1.png"/><Relationship Id="rId18" Type="http://schemas.microsoft.com/office/2007/relationships/hdphoto" Target="../media/hdphoto8.wdp"/><Relationship Id="rId26" Type="http://schemas.microsoft.com/office/2007/relationships/hdphoto" Target="../media/hdphoto12.wdp"/><Relationship Id="rId3" Type="http://schemas.openxmlformats.org/officeDocument/2006/relationships/image" Target="../media/image66.png"/><Relationship Id="rId21" Type="http://schemas.openxmlformats.org/officeDocument/2006/relationships/image" Target="../media/image75.png"/><Relationship Id="rId34" Type="http://schemas.openxmlformats.org/officeDocument/2006/relationships/image" Target="../media/image85.jpeg"/><Relationship Id="rId7" Type="http://schemas.openxmlformats.org/officeDocument/2006/relationships/image" Target="../media/image68.png"/><Relationship Id="rId12" Type="http://schemas.microsoft.com/office/2007/relationships/hdphoto" Target="../media/hdphoto5.wdp"/><Relationship Id="rId17" Type="http://schemas.openxmlformats.org/officeDocument/2006/relationships/image" Target="../media/image73.png"/><Relationship Id="rId25" Type="http://schemas.openxmlformats.org/officeDocument/2006/relationships/image" Target="../media/image77.png"/><Relationship Id="rId33" Type="http://schemas.openxmlformats.org/officeDocument/2006/relationships/image" Target="../media/image84.jpeg"/><Relationship Id="rId2" Type="http://schemas.openxmlformats.org/officeDocument/2006/relationships/image" Target="../media/image65.jpeg"/><Relationship Id="rId16" Type="http://schemas.microsoft.com/office/2007/relationships/hdphoto" Target="../media/hdphoto7.wdp"/><Relationship Id="rId20" Type="http://schemas.microsoft.com/office/2007/relationships/hdphoto" Target="../media/hdphoto9.wdp"/><Relationship Id="rId29" Type="http://schemas.openxmlformats.org/officeDocument/2006/relationships/image" Target="../media/image80.png"/><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70.png"/><Relationship Id="rId24" Type="http://schemas.microsoft.com/office/2007/relationships/hdphoto" Target="../media/hdphoto11.wdp"/><Relationship Id="rId32" Type="http://schemas.openxmlformats.org/officeDocument/2006/relationships/image" Target="../media/image83.jpeg"/><Relationship Id="rId5" Type="http://schemas.openxmlformats.org/officeDocument/2006/relationships/image" Target="../media/image67.png"/><Relationship Id="rId15" Type="http://schemas.openxmlformats.org/officeDocument/2006/relationships/image" Target="../media/image72.png"/><Relationship Id="rId23" Type="http://schemas.openxmlformats.org/officeDocument/2006/relationships/image" Target="../media/image76.png"/><Relationship Id="rId28" Type="http://schemas.openxmlformats.org/officeDocument/2006/relationships/image" Target="../media/image79.png"/><Relationship Id="rId10" Type="http://schemas.microsoft.com/office/2007/relationships/hdphoto" Target="../media/hdphoto4.wdp"/><Relationship Id="rId19" Type="http://schemas.openxmlformats.org/officeDocument/2006/relationships/image" Target="../media/image74.png"/><Relationship Id="rId31" Type="http://schemas.openxmlformats.org/officeDocument/2006/relationships/image" Target="../media/image82.jpeg"/><Relationship Id="rId4" Type="http://schemas.microsoft.com/office/2007/relationships/hdphoto" Target="../media/hdphoto1.wdp"/><Relationship Id="rId9" Type="http://schemas.openxmlformats.org/officeDocument/2006/relationships/image" Target="../media/image69.png"/><Relationship Id="rId14" Type="http://schemas.microsoft.com/office/2007/relationships/hdphoto" Target="../media/hdphoto6.wdp"/><Relationship Id="rId22" Type="http://schemas.microsoft.com/office/2007/relationships/hdphoto" Target="../media/hdphoto10.wdp"/><Relationship Id="rId27" Type="http://schemas.openxmlformats.org/officeDocument/2006/relationships/image" Target="../media/image78.png"/><Relationship Id="rId30" Type="http://schemas.openxmlformats.org/officeDocument/2006/relationships/image" Target="../media/image81.png"/><Relationship Id="rId35" Type="http://schemas.openxmlformats.org/officeDocument/2006/relationships/image" Target="../media/image86.png"/></Relationships>
</file>

<file path=ppt/slides/_rels/slide4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2.xml"/><Relationship Id="rId6" Type="http://schemas.openxmlformats.org/officeDocument/2006/relationships/image" Target="../media/image91.jpeg"/><Relationship Id="rId5" Type="http://schemas.openxmlformats.org/officeDocument/2006/relationships/image" Target="../media/image90.png"/><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p:nvPr/>
        </p:nvSpPr>
        <p:spPr>
          <a:xfrm>
            <a:off x="377836" y="1096933"/>
            <a:ext cx="8388328" cy="3170099"/>
          </a:xfrm>
          <a:prstGeom prst="rect">
            <a:avLst/>
          </a:prstGeom>
          <a:noFill/>
        </p:spPr>
        <p:txBody>
          <a:bodyPr wrap="square" rtlCol="0">
            <a:spAutoFit/>
          </a:bodyPr>
          <a:lstStyle/>
          <a:p>
            <a:pPr>
              <a:buSzPct val="60000"/>
            </a:pPr>
            <a:r>
              <a:rPr lang="zh-CN" altLang="en-US" sz="4000" b="1" dirty="0">
                <a:latin typeface="黑体" panose="02010609060101010101" pitchFamily="49" charset="-122"/>
                <a:ea typeface="黑体" panose="02010609060101010101" pitchFamily="49" charset="-122"/>
              </a:rPr>
              <a:t>高校</a:t>
            </a:r>
            <a:r>
              <a:rPr lang="zh-CN" altLang="en-US" sz="4000" b="1" dirty="0" smtClean="0">
                <a:latin typeface="黑体" panose="02010609060101010101" pitchFamily="49" charset="-122"/>
                <a:ea typeface="黑体" panose="02010609060101010101" pitchFamily="49" charset="-122"/>
              </a:rPr>
              <a:t>物业管理</a:t>
            </a:r>
            <a:r>
              <a:rPr lang="zh-CN" altLang="en-US" sz="4000" b="1" dirty="0">
                <a:latin typeface="黑体" panose="02010609060101010101" pitchFamily="49" charset="-122"/>
                <a:ea typeface="黑体" panose="02010609060101010101" pitchFamily="49" charset="-122"/>
              </a:rPr>
              <a:t>自主</a:t>
            </a:r>
            <a:r>
              <a:rPr lang="zh-CN" altLang="en-US" sz="4000" b="1" dirty="0" smtClean="0">
                <a:latin typeface="黑体" panose="02010609060101010101" pitchFamily="49" charset="-122"/>
                <a:ea typeface="黑体" panose="02010609060101010101" pitchFamily="49" charset="-122"/>
              </a:rPr>
              <a:t>专业</a:t>
            </a:r>
            <a:r>
              <a:rPr lang="zh-CN" altLang="en-US" sz="4000" b="1" dirty="0">
                <a:latin typeface="黑体" panose="02010609060101010101" pitchFamily="49" charset="-122"/>
                <a:ea typeface="黑体" panose="02010609060101010101" pitchFamily="49" charset="-122"/>
              </a:rPr>
              <a:t>技术团队</a:t>
            </a:r>
            <a:r>
              <a:rPr lang="zh-CN" altLang="en-US" sz="4000" b="1" dirty="0" smtClean="0">
                <a:latin typeface="黑体" panose="02010609060101010101" pitchFamily="49" charset="-122"/>
                <a:ea typeface="黑体" panose="02010609060101010101" pitchFamily="49" charset="-122"/>
              </a:rPr>
              <a:t>建设</a:t>
            </a:r>
            <a:endParaRPr lang="en-US" altLang="zh-CN" sz="4000" b="1" dirty="0" smtClean="0">
              <a:latin typeface="黑体" panose="02010609060101010101" pitchFamily="49" charset="-122"/>
              <a:ea typeface="黑体" panose="02010609060101010101" pitchFamily="49" charset="-122"/>
            </a:endParaRPr>
          </a:p>
          <a:p>
            <a:pPr>
              <a:buSzPct val="60000"/>
            </a:pPr>
            <a:endParaRPr lang="en-US" altLang="zh-CN" sz="3200" b="1" dirty="0">
              <a:latin typeface="黑体" panose="02010609060101010101" pitchFamily="49" charset="-122"/>
              <a:ea typeface="黑体" panose="02010609060101010101" pitchFamily="49" charset="-122"/>
            </a:endParaRPr>
          </a:p>
          <a:p>
            <a:pPr>
              <a:buSzPct val="60000"/>
            </a:pPr>
            <a:endParaRPr lang="en-US" altLang="zh-CN" sz="3200" b="1" dirty="0">
              <a:latin typeface="黑体" panose="02010609060101010101" pitchFamily="49" charset="-122"/>
              <a:ea typeface="黑体" panose="02010609060101010101" pitchFamily="49" charset="-122"/>
            </a:endParaRPr>
          </a:p>
          <a:p>
            <a:pPr algn="ctr">
              <a:lnSpc>
                <a:spcPct val="150000"/>
              </a:lnSpc>
              <a:buSzPct val="60000"/>
            </a:pPr>
            <a:r>
              <a:rPr lang="zh-CN" altLang="en-US" sz="2800" b="1" dirty="0" smtClean="0">
                <a:latin typeface="黑体" panose="02010609060101010101" pitchFamily="49" charset="-122"/>
                <a:ea typeface="黑体" panose="02010609060101010101" pitchFamily="49" charset="-122"/>
              </a:rPr>
              <a:t>主讲人：刘宏进</a:t>
            </a:r>
            <a:endParaRPr lang="en-US" altLang="zh-CN" sz="2800" b="1" dirty="0" smtClean="0">
              <a:latin typeface="黑体" panose="02010609060101010101" pitchFamily="49" charset="-122"/>
              <a:ea typeface="黑体" panose="02010609060101010101" pitchFamily="49" charset="-122"/>
            </a:endParaRPr>
          </a:p>
          <a:p>
            <a:pPr algn="ctr">
              <a:lnSpc>
                <a:spcPct val="150000"/>
              </a:lnSpc>
              <a:buSzPct val="60000"/>
            </a:pPr>
            <a:endParaRPr lang="en-US" altLang="zh-CN" sz="1200" b="1" dirty="0" smtClean="0">
              <a:latin typeface="黑体" panose="02010609060101010101" pitchFamily="49" charset="-122"/>
              <a:ea typeface="黑体" panose="02010609060101010101" pitchFamily="49" charset="-122"/>
            </a:endParaRPr>
          </a:p>
          <a:p>
            <a:pPr algn="ctr">
              <a:lnSpc>
                <a:spcPct val="150000"/>
              </a:lnSpc>
              <a:buSzPct val="60000"/>
            </a:pPr>
            <a:r>
              <a:rPr lang="en-US" altLang="zh-CN" sz="2400" b="1" dirty="0" smtClean="0">
                <a:latin typeface="黑体" panose="02010609060101010101" pitchFamily="49" charset="-122"/>
                <a:ea typeface="黑体" panose="02010609060101010101" pitchFamily="49" charset="-122"/>
              </a:rPr>
              <a:t>2019</a:t>
            </a:r>
            <a:r>
              <a:rPr lang="zh-CN" altLang="en-US" sz="2400" b="1" dirty="0" smtClean="0">
                <a:latin typeface="黑体" panose="02010609060101010101" pitchFamily="49" charset="-122"/>
                <a:ea typeface="黑体" panose="02010609060101010101" pitchFamily="49" charset="-122"/>
              </a:rPr>
              <a:t>年</a:t>
            </a:r>
            <a:r>
              <a:rPr lang="en-US" altLang="zh-CN" sz="2400" b="1" dirty="0" smtClean="0">
                <a:latin typeface="黑体" panose="02010609060101010101" pitchFamily="49" charset="-122"/>
                <a:ea typeface="黑体" panose="02010609060101010101" pitchFamily="49" charset="-122"/>
              </a:rPr>
              <a:t>11</a:t>
            </a:r>
            <a:r>
              <a:rPr lang="zh-CN" altLang="en-US" sz="2400" b="1" dirty="0" smtClean="0">
                <a:latin typeface="黑体" panose="02010609060101010101" pitchFamily="49" charset="-122"/>
                <a:ea typeface="黑体" panose="02010609060101010101" pitchFamily="49" charset="-122"/>
              </a:rPr>
              <a:t>月</a:t>
            </a:r>
            <a:r>
              <a:rPr lang="en-US" altLang="zh-CN" sz="2400" b="1" dirty="0" smtClean="0">
                <a:latin typeface="黑体" panose="02010609060101010101" pitchFamily="49" charset="-122"/>
                <a:ea typeface="黑体" panose="02010609060101010101" pitchFamily="49" charset="-122"/>
              </a:rPr>
              <a:t>22</a:t>
            </a:r>
            <a:r>
              <a:rPr lang="zh-CN" altLang="en-US" sz="2400" b="1" dirty="0" smtClean="0">
                <a:latin typeface="黑体" panose="02010609060101010101" pitchFamily="49" charset="-122"/>
                <a:ea typeface="黑体" panose="02010609060101010101" pitchFamily="49" charset="-122"/>
              </a:rPr>
              <a:t>日</a:t>
            </a:r>
            <a:endParaRPr lang="en-US" altLang="zh-CN"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277104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604236" y="613960"/>
            <a:ext cx="7858694" cy="4247317"/>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r>
              <a:rPr lang="zh-CN" altLang="en-US" dirty="0"/>
              <a:t>    </a:t>
            </a:r>
            <a:r>
              <a:rPr lang="zh-CN" altLang="en-US" dirty="0" smtClean="0"/>
              <a:t>在长期的物业管理实践中，我们认识到，房屋</a:t>
            </a:r>
            <a:r>
              <a:rPr lang="zh-CN" altLang="en-US" dirty="0"/>
              <a:t>及配套的设施</a:t>
            </a:r>
            <a:r>
              <a:rPr lang="zh-CN" altLang="en-US" dirty="0" smtClean="0"/>
              <a:t>设备必须</a:t>
            </a:r>
            <a:r>
              <a:rPr lang="zh-CN" altLang="en-US" dirty="0"/>
              <a:t>拥有一定配比的</a:t>
            </a:r>
            <a:r>
              <a:rPr lang="zh-CN" altLang="en-US" dirty="0" smtClean="0"/>
              <a:t>初、中、高级</a:t>
            </a:r>
            <a:r>
              <a:rPr lang="zh-CN" altLang="en-US" dirty="0"/>
              <a:t>专业技术人员。</a:t>
            </a:r>
            <a:endParaRPr lang="en-US" altLang="zh-CN" dirty="0"/>
          </a:p>
          <a:p>
            <a:r>
              <a:rPr lang="en-US" altLang="zh-CN" dirty="0"/>
              <a:t>    </a:t>
            </a:r>
            <a:r>
              <a:rPr lang="zh-CN" altLang="en-US" dirty="0"/>
              <a:t>我国高等教育中，众多理工科高校开设的课程与物业管理核心专业技术有关，包括：供配电、电力系统、继电保护与自动</a:t>
            </a:r>
            <a:r>
              <a:rPr lang="zh-CN" altLang="en-US" dirty="0" smtClean="0"/>
              <a:t>化装置</a:t>
            </a:r>
            <a:r>
              <a:rPr lang="zh-CN" altLang="en-US" dirty="0"/>
              <a:t>、建筑智能化、材料学、三大力学、土木工程、机电工程、室内装饰设计、暖通、给排水、园林、预算造价、工程绘图、工程施工管理</a:t>
            </a:r>
            <a:r>
              <a:rPr lang="en-US" altLang="zh-CN" dirty="0"/>
              <a:t>……</a:t>
            </a:r>
          </a:p>
        </p:txBody>
      </p:sp>
    </p:spTree>
    <p:extLst>
      <p:ext uri="{BB962C8B-B14F-4D97-AF65-F5344CB8AC3E}">
        <p14:creationId xmlns:p14="http://schemas.microsoft.com/office/powerpoint/2010/main" val="1309645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68746" y="512184"/>
            <a:ext cx="7795632" cy="2400657"/>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r>
              <a:rPr lang="zh-CN" altLang="en-US" dirty="0"/>
              <a:t>    </a:t>
            </a:r>
            <a:r>
              <a:rPr lang="zh-CN" altLang="en-US" dirty="0" smtClean="0"/>
              <a:t>物业管理特点：设施</a:t>
            </a:r>
            <a:r>
              <a:rPr lang="zh-CN" altLang="en-US" dirty="0"/>
              <a:t>设备资产价值</a:t>
            </a:r>
            <a:r>
              <a:rPr lang="zh-CN" altLang="en-US" dirty="0" smtClean="0"/>
              <a:t>巨大</a:t>
            </a:r>
            <a:r>
              <a:rPr lang="zh-CN" altLang="en-US" dirty="0"/>
              <a:t>；</a:t>
            </a:r>
            <a:r>
              <a:rPr lang="zh-CN" altLang="en-US" dirty="0" smtClean="0"/>
              <a:t>寿命期内</a:t>
            </a:r>
            <a:r>
              <a:rPr lang="zh-CN" altLang="en-US" dirty="0"/>
              <a:t>的</a:t>
            </a:r>
            <a:r>
              <a:rPr lang="zh-CN" altLang="en-US" dirty="0" smtClean="0"/>
              <a:t>运维成本</a:t>
            </a:r>
            <a:r>
              <a:rPr lang="zh-CN" altLang="en-US" dirty="0"/>
              <a:t>高于建设</a:t>
            </a:r>
            <a:r>
              <a:rPr lang="zh-CN" altLang="en-US" dirty="0" smtClean="0"/>
              <a:t>成本；特种</a:t>
            </a:r>
            <a:r>
              <a:rPr lang="zh-CN" altLang="en-US" dirty="0"/>
              <a:t>作业</a:t>
            </a:r>
            <a:r>
              <a:rPr lang="zh-CN" altLang="en-US" dirty="0" smtClean="0"/>
              <a:t>多；事故</a:t>
            </a:r>
            <a:r>
              <a:rPr lang="zh-CN" altLang="en-US" dirty="0"/>
              <a:t>造成的影响</a:t>
            </a:r>
            <a:r>
              <a:rPr lang="zh-CN" altLang="en-US" dirty="0" smtClean="0"/>
              <a:t>大；是</a:t>
            </a:r>
            <a:r>
              <a:rPr lang="zh-CN" altLang="en-US" dirty="0"/>
              <a:t>日常秩序和安全稳定的重要因素。在管理上，不仅要求专业性强，经验丰富，还要追求保值增值。</a:t>
            </a:r>
            <a:endParaRPr lang="en-US" altLang="zh-CN" dirty="0"/>
          </a:p>
        </p:txBody>
      </p:sp>
      <p:pic>
        <p:nvPicPr>
          <p:cNvPr id="12" name="图片 1"/>
          <p:cNvPicPr>
            <a:picLocks noChangeAspect="1"/>
          </p:cNvPicPr>
          <p:nvPr/>
        </p:nvPicPr>
        <p:blipFill rotWithShape="1">
          <a:blip r:embed="rId2"/>
          <a:srcRect l="49" r="4980"/>
          <a:stretch/>
        </p:blipFill>
        <p:spPr bwMode="auto">
          <a:xfrm>
            <a:off x="2529736" y="2912841"/>
            <a:ext cx="2001660" cy="1580738"/>
          </a:xfrm>
          <a:prstGeom prst="rect">
            <a:avLst/>
          </a:prstGeom>
          <a:noFill/>
          <a:ln w="9525">
            <a:noFill/>
            <a:miter lim="800000"/>
            <a:headEnd/>
            <a:tailEnd/>
          </a:ln>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t="379"/>
          <a:stretch/>
        </p:blipFill>
        <p:spPr>
          <a:xfrm>
            <a:off x="367377" y="2913399"/>
            <a:ext cx="2115677" cy="1580738"/>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8078" y="2912841"/>
            <a:ext cx="2108395" cy="1581295"/>
          </a:xfrm>
          <a:prstGeom prst="rect">
            <a:avLst/>
          </a:prstGeom>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155" y="2912841"/>
            <a:ext cx="2032356" cy="1580738"/>
          </a:xfrm>
          <a:prstGeom prst="rect">
            <a:avLst/>
          </a:prstGeom>
        </p:spPr>
      </p:pic>
      <p:sp>
        <p:nvSpPr>
          <p:cNvPr id="8" name="矩形 7"/>
          <p:cNvSpPr/>
          <p:nvPr/>
        </p:nvSpPr>
        <p:spPr>
          <a:xfrm>
            <a:off x="891104" y="4493579"/>
            <a:ext cx="1107996"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管线焊接</a:t>
            </a:r>
            <a:endParaRPr lang="zh-CN" altLang="en-US" sz="1800" dirty="0">
              <a:latin typeface="黑体" panose="02010609060101010101" pitchFamily="49" charset="-122"/>
              <a:ea typeface="黑体" panose="02010609060101010101" pitchFamily="49" charset="-122"/>
            </a:endParaRPr>
          </a:p>
        </p:txBody>
      </p:sp>
      <p:sp>
        <p:nvSpPr>
          <p:cNvPr id="9" name="矩形 8"/>
          <p:cNvSpPr/>
          <p:nvPr/>
        </p:nvSpPr>
        <p:spPr>
          <a:xfrm>
            <a:off x="2943659" y="4493578"/>
            <a:ext cx="1150465" cy="369332"/>
          </a:xfrm>
          <a:prstGeom prst="rect">
            <a:avLst/>
          </a:prstGeom>
        </p:spPr>
        <p:txBody>
          <a:bodyPr wrap="square">
            <a:spAutoFit/>
          </a:bodyPr>
          <a:lstStyle/>
          <a:p>
            <a:r>
              <a:rPr lang="zh-CN" altLang="en-US" sz="1800" dirty="0" smtClean="0">
                <a:latin typeface="黑体" panose="02010609060101010101" pitchFamily="49" charset="-122"/>
                <a:ea typeface="黑体" panose="02010609060101010101" pitchFamily="49" charset="-122"/>
              </a:rPr>
              <a:t>水泵维修</a:t>
            </a:r>
            <a:endParaRPr lang="zh-CN" altLang="en-US" sz="1800" dirty="0">
              <a:latin typeface="黑体" panose="02010609060101010101" pitchFamily="49" charset="-122"/>
              <a:ea typeface="黑体" panose="02010609060101010101" pitchFamily="49" charset="-122"/>
            </a:endParaRPr>
          </a:p>
        </p:txBody>
      </p:sp>
      <p:sp>
        <p:nvSpPr>
          <p:cNvPr id="10" name="矩形 9"/>
          <p:cNvSpPr/>
          <p:nvPr/>
        </p:nvSpPr>
        <p:spPr>
          <a:xfrm>
            <a:off x="5102657" y="4493577"/>
            <a:ext cx="1107996"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设备调试</a:t>
            </a:r>
            <a:endParaRPr lang="zh-CN" altLang="en-US" sz="1800" dirty="0">
              <a:latin typeface="黑体" panose="02010609060101010101" pitchFamily="49" charset="-122"/>
              <a:ea typeface="黑体" panose="02010609060101010101" pitchFamily="49" charset="-122"/>
            </a:endParaRPr>
          </a:p>
        </p:txBody>
      </p:sp>
      <p:sp>
        <p:nvSpPr>
          <p:cNvPr id="11" name="矩形 10"/>
          <p:cNvSpPr/>
          <p:nvPr/>
        </p:nvSpPr>
        <p:spPr>
          <a:xfrm>
            <a:off x="7281365" y="4493577"/>
            <a:ext cx="1107996"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锅炉维保</a:t>
            </a:r>
            <a:endParaRPr lang="zh-CN" altLang="en-US" sz="18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18820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279" y="769839"/>
            <a:ext cx="7761767" cy="3323987"/>
          </a:xfrm>
          <a:prstGeom prst="rect">
            <a:avLst/>
          </a:prstGeom>
        </p:spPr>
        <p:txBody>
          <a:bodyPr wrap="square">
            <a:spAutoFit/>
          </a:bodyPr>
          <a:lstStyle/>
          <a:p>
            <a:pPr algn="just">
              <a:lnSpc>
                <a:spcPts val="4200"/>
              </a:lnSpc>
              <a:buSzPct val="60000"/>
            </a:pPr>
            <a:r>
              <a:rPr lang="zh-CN" altLang="en-US" sz="2600" dirty="0" smtClean="0">
                <a:latin typeface="黑体" panose="02010609060101010101" pitchFamily="49" charset="-122"/>
                <a:ea typeface="黑体" panose="02010609060101010101" pitchFamily="49" charset="-122"/>
              </a:rPr>
              <a:t>现实中：</a:t>
            </a:r>
            <a:endParaRPr lang="en-US" altLang="zh-CN" sz="2600" dirty="0" smtClean="0">
              <a:latin typeface="黑体" panose="02010609060101010101" pitchFamily="49" charset="-122"/>
              <a:ea typeface="黑体" panose="02010609060101010101" pitchFamily="49" charset="-122"/>
            </a:endParaRPr>
          </a:p>
          <a:p>
            <a:pPr algn="just">
              <a:lnSpc>
                <a:spcPts val="4200"/>
              </a:lnSpc>
              <a:buSzPct val="60000"/>
            </a:pPr>
            <a:r>
              <a:rPr lang="en-US" altLang="zh-CN" sz="2600" dirty="0" smtClean="0">
                <a:latin typeface="黑体" panose="02010609060101010101" pitchFamily="49" charset="-122"/>
                <a:ea typeface="黑体" panose="02010609060101010101" pitchFamily="49" charset="-122"/>
              </a:rPr>
              <a:t>    </a:t>
            </a:r>
            <a:r>
              <a:rPr lang="zh-CN" altLang="en-US" sz="2600" dirty="0" smtClean="0">
                <a:latin typeface="黑体" panose="02010609060101010101" pitchFamily="49" charset="-122"/>
                <a:ea typeface="黑体" panose="02010609060101010101" pitchFamily="49" charset="-122"/>
              </a:rPr>
              <a:t>普遍</a:t>
            </a:r>
            <a:r>
              <a:rPr lang="zh-CN" altLang="en-US" sz="2600" dirty="0">
                <a:latin typeface="黑体" panose="02010609060101010101" pitchFamily="49" charset="-122"/>
                <a:ea typeface="黑体" panose="02010609060101010101" pitchFamily="49" charset="-122"/>
              </a:rPr>
              <a:t>存在着重建设、改造，轻管理、</a:t>
            </a:r>
            <a:r>
              <a:rPr lang="zh-CN" altLang="en-US" sz="2600" dirty="0" smtClean="0">
                <a:latin typeface="黑体" panose="02010609060101010101" pitchFamily="49" charset="-122"/>
                <a:ea typeface="黑体" panose="02010609060101010101" pitchFamily="49" charset="-122"/>
              </a:rPr>
              <a:t>维护。</a:t>
            </a:r>
            <a:endParaRPr lang="en-US" altLang="zh-CN" sz="2600" dirty="0">
              <a:latin typeface="黑体" panose="02010609060101010101" pitchFamily="49" charset="-122"/>
              <a:ea typeface="黑体" panose="02010609060101010101" pitchFamily="49" charset="-122"/>
            </a:endParaRPr>
          </a:p>
          <a:p>
            <a:pPr algn="just">
              <a:lnSpc>
                <a:spcPts val="4200"/>
              </a:lnSpc>
              <a:buSzPct val="60000"/>
            </a:pPr>
            <a:r>
              <a:rPr lang="zh-CN" altLang="en-US" sz="2600" dirty="0" smtClean="0">
                <a:latin typeface="黑体" panose="02010609060101010101" pitchFamily="49" charset="-122"/>
                <a:ea typeface="黑体" panose="02010609060101010101" pitchFamily="49" charset="-122"/>
              </a:rPr>
              <a:t>建设</a:t>
            </a:r>
            <a:r>
              <a:rPr lang="zh-CN" altLang="en-US" sz="2600" dirty="0">
                <a:latin typeface="黑体" panose="02010609060101010101" pitchFamily="49" charset="-122"/>
                <a:ea typeface="黑体" panose="02010609060101010101" pitchFamily="49" charset="-122"/>
              </a:rPr>
              <a:t>改造</a:t>
            </a:r>
            <a:r>
              <a:rPr lang="zh-CN" altLang="en-US" sz="2600" dirty="0" smtClean="0">
                <a:latin typeface="黑体" panose="02010609060101010101" pitchFamily="49" charset="-122"/>
                <a:ea typeface="黑体" panose="02010609060101010101" pitchFamily="49" charset="-122"/>
              </a:rPr>
              <a:t>资金往往可以到位，而运维资金</a:t>
            </a:r>
            <a:r>
              <a:rPr lang="zh-CN" altLang="en-US" sz="2600" dirty="0">
                <a:latin typeface="黑体" panose="02010609060101010101" pitchFamily="49" charset="-122"/>
                <a:ea typeface="黑体" panose="02010609060101010101" pitchFamily="49" charset="-122"/>
              </a:rPr>
              <a:t>捉襟见肘，用于投入相关专业技术人员的政策和资金更是少之又</a:t>
            </a:r>
            <a:r>
              <a:rPr lang="zh-CN" altLang="en-US" sz="2600" dirty="0" smtClean="0">
                <a:latin typeface="黑体" panose="02010609060101010101" pitchFamily="49" charset="-122"/>
                <a:ea typeface="黑体" panose="02010609060101010101" pitchFamily="49" charset="-122"/>
              </a:rPr>
              <a:t>少</a:t>
            </a:r>
            <a:r>
              <a:rPr lang="zh-CN" altLang="en-US" sz="2600" dirty="0" smtClean="0">
                <a:latin typeface="黑体" panose="02010609060101010101" pitchFamily="49" charset="-122"/>
                <a:ea typeface="黑体" panose="02010609060101010101" pitchFamily="49" charset="-122"/>
              </a:rPr>
              <a:t>，对专业技术人员</a:t>
            </a:r>
            <a:r>
              <a:rPr lang="zh-CN" altLang="en-US" sz="2600" dirty="0" smtClean="0">
                <a:latin typeface="黑体" panose="02010609060101010101" pitchFamily="49" charset="-122"/>
                <a:ea typeface="黑体" panose="02010609060101010101" pitchFamily="49" charset="-122"/>
              </a:rPr>
              <a:t>没有吸引力。</a:t>
            </a:r>
            <a:endParaRPr lang="en-US" altLang="zh-CN" sz="2600" dirty="0" smtClean="0">
              <a:latin typeface="黑体" panose="02010609060101010101" pitchFamily="49" charset="-122"/>
              <a:ea typeface="黑体" panose="02010609060101010101" pitchFamily="49" charset="-122"/>
            </a:endParaRPr>
          </a:p>
          <a:p>
            <a:pPr algn="just">
              <a:lnSpc>
                <a:spcPts val="4200"/>
              </a:lnSpc>
              <a:buSzPct val="60000"/>
            </a:pPr>
            <a:r>
              <a:rPr lang="zh-CN" altLang="en-US" sz="2600" dirty="0" smtClean="0">
                <a:latin typeface="黑体" panose="02010609060101010101" pitchFamily="49" charset="-122"/>
                <a:ea typeface="黑体" panose="02010609060101010101" pitchFamily="49" charset="-122"/>
              </a:rPr>
              <a:t>    造成</a:t>
            </a:r>
            <a:r>
              <a:rPr lang="zh-CN" altLang="en-US" sz="2600" dirty="0">
                <a:latin typeface="黑体" panose="02010609060101010101" pitchFamily="49" charset="-122"/>
                <a:ea typeface="黑体" panose="02010609060101010101" pitchFamily="49" charset="-122"/>
              </a:rPr>
              <a:t>这些问题的</a:t>
            </a:r>
            <a:r>
              <a:rPr lang="zh-CN" altLang="en-US" sz="2600" dirty="0" smtClean="0">
                <a:latin typeface="黑体" panose="02010609060101010101" pitchFamily="49" charset="-122"/>
                <a:ea typeface="黑体" panose="02010609060101010101" pitchFamily="49" charset="-122"/>
              </a:rPr>
              <a:t>原因初步归纳为以下</a:t>
            </a:r>
            <a:r>
              <a:rPr lang="zh-CN" altLang="en-US" sz="2600" dirty="0">
                <a:latin typeface="黑体" panose="02010609060101010101" pitchFamily="49" charset="-122"/>
                <a:ea typeface="黑体" panose="02010609060101010101" pitchFamily="49" charset="-122"/>
              </a:rPr>
              <a:t>几个方面：</a:t>
            </a:r>
          </a:p>
        </p:txBody>
      </p:sp>
    </p:spTree>
    <p:extLst>
      <p:ext uri="{BB962C8B-B14F-4D97-AF65-F5344CB8AC3E}">
        <p14:creationId xmlns:p14="http://schemas.microsoft.com/office/powerpoint/2010/main" val="738604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282621" y="414840"/>
            <a:ext cx="8426253" cy="2195473"/>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ts val="4100"/>
              </a:lnSpc>
            </a:pPr>
            <a:r>
              <a:rPr lang="zh-CN" altLang="en-US" sz="2400" dirty="0"/>
              <a:t>    </a:t>
            </a:r>
            <a:r>
              <a:rPr lang="en-US" altLang="zh-CN" sz="2400" dirty="0" smtClean="0"/>
              <a:t>1</a:t>
            </a:r>
            <a:r>
              <a:rPr lang="en-US" altLang="zh-CN" sz="2400" dirty="0"/>
              <a:t>.</a:t>
            </a:r>
            <a:r>
              <a:rPr lang="zh-CN" altLang="en-US" sz="2400" dirty="0"/>
              <a:t>对</a:t>
            </a:r>
            <a:r>
              <a:rPr lang="zh-CN" altLang="en-US" sz="2400" dirty="0" smtClean="0"/>
              <a:t>物业管理专业</a:t>
            </a:r>
            <a:r>
              <a:rPr lang="zh-CN" altLang="en-US" sz="2400" dirty="0"/>
              <a:t>技术的认识深度不够。</a:t>
            </a:r>
            <a:endParaRPr lang="en-US" altLang="zh-CN" sz="2400" dirty="0"/>
          </a:p>
          <a:p>
            <a:pPr>
              <a:lnSpc>
                <a:spcPts val="4100"/>
              </a:lnSpc>
            </a:pPr>
            <a:r>
              <a:rPr lang="zh-CN" altLang="en-US" sz="2400" dirty="0" smtClean="0"/>
              <a:t>    </a:t>
            </a:r>
            <a:r>
              <a:rPr lang="zh-CN" altLang="en-US" sz="2400" dirty="0" smtClean="0"/>
              <a:t>误认为熟练工</a:t>
            </a:r>
            <a:r>
              <a:rPr lang="zh-CN" altLang="en-US" sz="2400" dirty="0"/>
              <a:t>作</a:t>
            </a:r>
            <a:r>
              <a:rPr lang="zh-CN" altLang="en-US" sz="2400" dirty="0" smtClean="0"/>
              <a:t>，技术含量不高，要求不高。</a:t>
            </a:r>
            <a:r>
              <a:rPr lang="zh-CN" altLang="en-US" sz="2400" dirty="0"/>
              <a:t>事实上，远不止如此</a:t>
            </a:r>
            <a:r>
              <a:rPr lang="zh-CN" altLang="en-US" sz="2400" dirty="0" smtClean="0"/>
              <a:t>。众多工作涉及</a:t>
            </a:r>
            <a:r>
              <a:rPr lang="zh-CN" altLang="en-US" sz="2400" dirty="0"/>
              <a:t>很多</a:t>
            </a:r>
            <a:r>
              <a:rPr lang="zh-CN" altLang="en-US" sz="2400" dirty="0" smtClean="0"/>
              <a:t>专业知识背景和</a:t>
            </a:r>
            <a:r>
              <a:rPr lang="zh-CN" altLang="en-US" sz="2400" dirty="0"/>
              <a:t>专业经验，</a:t>
            </a:r>
            <a:r>
              <a:rPr lang="zh-CN" altLang="en-US" sz="2400" dirty="0" smtClean="0"/>
              <a:t>必须由专业</a:t>
            </a:r>
            <a:r>
              <a:rPr lang="zh-CN" altLang="en-US" sz="2400" dirty="0"/>
              <a:t>技术人员完成。</a:t>
            </a:r>
            <a:endParaRPr lang="en-US" altLang="zh-CN" sz="2400" dirty="0"/>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r="10778"/>
          <a:stretch/>
        </p:blipFill>
        <p:spPr>
          <a:xfrm>
            <a:off x="282621" y="2819881"/>
            <a:ext cx="2104329" cy="1594275"/>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3604" b="16224"/>
          <a:stretch/>
        </p:blipFill>
        <p:spPr>
          <a:xfrm>
            <a:off x="6794433" y="2815497"/>
            <a:ext cx="1992613" cy="1598659"/>
          </a:xfrm>
          <a:prstGeom prst="rect">
            <a:avLst/>
          </a:prstGeom>
        </p:spPr>
      </p:pic>
      <p:pic>
        <p:nvPicPr>
          <p:cNvPr id="9" name="图片 1"/>
          <p:cNvPicPr>
            <a:picLocks noChangeAspect="1"/>
          </p:cNvPicPr>
          <p:nvPr/>
        </p:nvPicPr>
        <p:blipFill>
          <a:blip r:embed="rId4" cstate="print">
            <a:extLst>
              <a:ext uri="{28A0092B-C50C-407E-A947-70E740481C1C}">
                <a14:useLocalDpi xmlns:a14="http://schemas.microsoft.com/office/drawing/2010/main" val="0"/>
              </a:ext>
            </a:extLst>
          </a:blip>
          <a:srcRect l="9349" t="3252" r="10162" b="15446"/>
          <a:stretch>
            <a:fillRect/>
          </a:stretch>
        </p:blipFill>
        <p:spPr bwMode="auto">
          <a:xfrm>
            <a:off x="4629799" y="2815497"/>
            <a:ext cx="2110230" cy="159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1354" y="2815497"/>
            <a:ext cx="2134041" cy="1600531"/>
          </a:xfrm>
          <a:prstGeom prst="rect">
            <a:avLst/>
          </a:prstGeom>
        </p:spPr>
      </p:pic>
      <p:sp>
        <p:nvSpPr>
          <p:cNvPr id="11" name="矩形 10"/>
          <p:cNvSpPr/>
          <p:nvPr/>
        </p:nvSpPr>
        <p:spPr>
          <a:xfrm>
            <a:off x="742471" y="4414156"/>
            <a:ext cx="1107996" cy="369332"/>
          </a:xfrm>
          <a:prstGeom prst="rect">
            <a:avLst/>
          </a:prstGeom>
        </p:spPr>
        <p:txBody>
          <a:bodyPr wrap="none">
            <a:spAutoFit/>
          </a:bodyPr>
          <a:lstStyle/>
          <a:p>
            <a:r>
              <a:rPr lang="zh-CN" altLang="en-US" sz="1800" dirty="0">
                <a:latin typeface="黑体" panose="02010609060101010101" pitchFamily="49" charset="-122"/>
                <a:ea typeface="黑体" panose="02010609060101010101" pitchFamily="49" charset="-122"/>
              </a:rPr>
              <a:t>锅炉焊接</a:t>
            </a:r>
          </a:p>
        </p:txBody>
      </p:sp>
      <p:sp>
        <p:nvSpPr>
          <p:cNvPr id="12" name="矩形 11"/>
          <p:cNvSpPr/>
          <p:nvPr/>
        </p:nvSpPr>
        <p:spPr>
          <a:xfrm>
            <a:off x="2894352" y="4414156"/>
            <a:ext cx="1338828" cy="369332"/>
          </a:xfrm>
          <a:prstGeom prst="rect">
            <a:avLst/>
          </a:prstGeom>
        </p:spPr>
        <p:txBody>
          <a:bodyPr wrap="none">
            <a:spAutoFit/>
          </a:bodyPr>
          <a:lstStyle/>
          <a:p>
            <a:r>
              <a:rPr lang="zh-CN" altLang="en-US" sz="1800" dirty="0">
                <a:latin typeface="黑体" panose="02010609060101010101" pitchFamily="49" charset="-122"/>
                <a:ea typeface="黑体" panose="02010609060101010101" pitchFamily="49" charset="-122"/>
              </a:rPr>
              <a:t>变压器维修</a:t>
            </a:r>
          </a:p>
        </p:txBody>
      </p:sp>
      <p:sp>
        <p:nvSpPr>
          <p:cNvPr id="13" name="矩形 12"/>
          <p:cNvSpPr/>
          <p:nvPr/>
        </p:nvSpPr>
        <p:spPr>
          <a:xfrm>
            <a:off x="5180342" y="4414156"/>
            <a:ext cx="1221837" cy="369332"/>
          </a:xfrm>
          <a:prstGeom prst="rect">
            <a:avLst/>
          </a:prstGeom>
        </p:spPr>
        <p:txBody>
          <a:bodyPr wrap="square">
            <a:spAutoFit/>
          </a:bodyPr>
          <a:lstStyle/>
          <a:p>
            <a:r>
              <a:rPr lang="zh-CN" altLang="en-US" sz="1800" dirty="0">
                <a:latin typeface="黑体" panose="02010609060101010101" pitchFamily="49" charset="-122"/>
                <a:ea typeface="黑体" panose="02010609060101010101" pitchFamily="49" charset="-122"/>
              </a:rPr>
              <a:t>电梯巡检</a:t>
            </a:r>
          </a:p>
        </p:txBody>
      </p:sp>
      <p:sp>
        <p:nvSpPr>
          <p:cNvPr id="14" name="矩形 13"/>
          <p:cNvSpPr/>
          <p:nvPr/>
        </p:nvSpPr>
        <p:spPr>
          <a:xfrm>
            <a:off x="7286797" y="4414156"/>
            <a:ext cx="1107996" cy="369332"/>
          </a:xfrm>
          <a:prstGeom prst="rect">
            <a:avLst/>
          </a:prstGeom>
        </p:spPr>
        <p:txBody>
          <a:bodyPr wrap="none">
            <a:spAutoFit/>
          </a:bodyPr>
          <a:lstStyle/>
          <a:p>
            <a:r>
              <a:rPr lang="zh-CN" altLang="en-US" sz="1800" dirty="0">
                <a:latin typeface="黑体" panose="02010609060101010101" pitchFamily="49" charset="-122"/>
                <a:ea typeface="黑体" panose="02010609060101010101" pitchFamily="49" charset="-122"/>
              </a:rPr>
              <a:t>水泵维修</a:t>
            </a:r>
          </a:p>
        </p:txBody>
      </p:sp>
    </p:spTree>
    <p:extLst>
      <p:ext uri="{BB962C8B-B14F-4D97-AF65-F5344CB8AC3E}">
        <p14:creationId xmlns:p14="http://schemas.microsoft.com/office/powerpoint/2010/main" val="1990640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49778" y="650921"/>
            <a:ext cx="8107745" cy="1708160"/>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ts val="4200"/>
              </a:lnSpc>
            </a:pPr>
            <a:r>
              <a:rPr lang="zh-CN" altLang="en-US" dirty="0"/>
              <a:t>   </a:t>
            </a:r>
            <a:r>
              <a:rPr lang="zh-CN" altLang="en-US" dirty="0" smtClean="0"/>
              <a:t> </a:t>
            </a:r>
            <a:r>
              <a:rPr lang="en-US" altLang="zh-CN" dirty="0"/>
              <a:t>2.</a:t>
            </a:r>
            <a:r>
              <a:rPr lang="zh-CN" altLang="en-US" dirty="0"/>
              <a:t>缺乏专业技术支撑的房屋及配套设施设备的管理，所造成的能源浪费、设施</a:t>
            </a:r>
            <a:r>
              <a:rPr lang="zh-CN" altLang="en-US" dirty="0" smtClean="0"/>
              <a:t>设备过早损伤，且过程隐蔽</a:t>
            </a:r>
            <a:r>
              <a:rPr lang="zh-CN" altLang="en-US" dirty="0" smtClean="0"/>
              <a:t>。</a:t>
            </a:r>
            <a:r>
              <a:rPr lang="zh-CN" altLang="en-US" dirty="0" smtClean="0"/>
              <a:t>设施设备寿命期掩盖</a:t>
            </a:r>
            <a:r>
              <a:rPr lang="zh-CN" altLang="en-US" dirty="0"/>
              <a:t>了专业技术的缺失。</a:t>
            </a:r>
            <a:endParaRPr lang="en-US" altLang="zh-CN" dirty="0"/>
          </a:p>
        </p:txBody>
      </p:sp>
      <p:pic>
        <p:nvPicPr>
          <p:cNvPr id="6" name="图片 5"/>
          <p:cNvPicPr>
            <a:picLocks noChangeAspect="1"/>
          </p:cNvPicPr>
          <p:nvPr/>
        </p:nvPicPr>
        <p:blipFill rotWithShape="1">
          <a:blip r:embed="rId2"/>
          <a:srcRect l="4371" r="9099"/>
          <a:stretch/>
        </p:blipFill>
        <p:spPr>
          <a:xfrm>
            <a:off x="3050024" y="2458631"/>
            <a:ext cx="2034691" cy="1693189"/>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20137" b="25721"/>
          <a:stretch/>
        </p:blipFill>
        <p:spPr>
          <a:xfrm rot="5400000">
            <a:off x="7507780" y="2701599"/>
            <a:ext cx="1701662" cy="1187006"/>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32314" t="37399" b="6081"/>
          <a:stretch/>
        </p:blipFill>
        <p:spPr>
          <a:xfrm>
            <a:off x="125388" y="2449059"/>
            <a:ext cx="1528353" cy="170166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7347" y="2458631"/>
            <a:ext cx="1269071" cy="1692094"/>
          </a:xfrm>
          <a:prstGeom prst="rect">
            <a:avLst/>
          </a:prstGeom>
        </p:spPr>
      </p:pic>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l="27471" r="18736"/>
          <a:stretch/>
        </p:blipFill>
        <p:spPr>
          <a:xfrm rot="10800000">
            <a:off x="6480998" y="2444271"/>
            <a:ext cx="1220505" cy="1701665"/>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8321" y="2453842"/>
            <a:ext cx="1269071" cy="1692094"/>
          </a:xfrm>
          <a:prstGeom prst="rect">
            <a:avLst/>
          </a:prstGeom>
        </p:spPr>
      </p:pic>
      <p:sp>
        <p:nvSpPr>
          <p:cNvPr id="10" name="矩形 9"/>
          <p:cNvSpPr/>
          <p:nvPr/>
        </p:nvSpPr>
        <p:spPr>
          <a:xfrm>
            <a:off x="1005492" y="4238582"/>
            <a:ext cx="1338828"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暖气管跑水</a:t>
            </a:r>
            <a:endParaRPr lang="zh-CN" altLang="en-US" sz="1800" dirty="0">
              <a:latin typeface="黑体" panose="02010609060101010101" pitchFamily="49" charset="-122"/>
              <a:ea typeface="黑体" panose="02010609060101010101" pitchFamily="49" charset="-122"/>
            </a:endParaRPr>
          </a:p>
        </p:txBody>
      </p:sp>
      <p:sp>
        <p:nvSpPr>
          <p:cNvPr id="12" name="矩形 11"/>
          <p:cNvSpPr/>
          <p:nvPr/>
        </p:nvSpPr>
        <p:spPr>
          <a:xfrm>
            <a:off x="5602793" y="4247636"/>
            <a:ext cx="1544133" cy="369332"/>
          </a:xfrm>
          <a:prstGeom prst="rect">
            <a:avLst/>
          </a:prstGeom>
        </p:spPr>
        <p:txBody>
          <a:bodyPr wrap="square">
            <a:spAutoFit/>
          </a:bodyPr>
          <a:lstStyle/>
          <a:p>
            <a:r>
              <a:rPr lang="zh-CN" altLang="en-US" sz="1800" dirty="0" smtClean="0">
                <a:latin typeface="黑体" panose="02010609060101010101" pitchFamily="49" charset="-122"/>
                <a:ea typeface="黑体" panose="02010609060101010101" pitchFamily="49" charset="-122"/>
              </a:rPr>
              <a:t>锈蚀的管线</a:t>
            </a:r>
            <a:endParaRPr lang="zh-CN" altLang="en-US" sz="18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210334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09772" y="1174205"/>
            <a:ext cx="8124457" cy="1892826"/>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ct val="150000"/>
              </a:lnSpc>
            </a:pPr>
            <a:r>
              <a:rPr lang="zh-CN" altLang="en-US" dirty="0"/>
              <a:t>   </a:t>
            </a:r>
            <a:r>
              <a:rPr lang="zh-CN" altLang="en-US" dirty="0" smtClean="0"/>
              <a:t> </a:t>
            </a:r>
            <a:r>
              <a:rPr lang="en-US" altLang="zh-CN" dirty="0"/>
              <a:t>3.</a:t>
            </a:r>
            <a:r>
              <a:rPr lang="zh-CN" altLang="en-US" dirty="0"/>
              <a:t>国家或学校每年列支大笔专项资金进行设施设备更新改造，以改造的大资金代替日常维护的小资金，从而降低了专业技术在运维管理中发挥的重要作用</a:t>
            </a:r>
            <a:r>
              <a:rPr lang="zh-CN" altLang="en-US" dirty="0" smtClean="0"/>
              <a:t>。</a:t>
            </a:r>
            <a:endParaRPr lang="en-US" altLang="zh-CN" dirty="0">
              <a:solidFill>
                <a:srgbClr val="FF0000"/>
              </a:solidFill>
            </a:endParaRPr>
          </a:p>
        </p:txBody>
      </p:sp>
    </p:spTree>
    <p:extLst>
      <p:ext uri="{BB962C8B-B14F-4D97-AF65-F5344CB8AC3E}">
        <p14:creationId xmlns:p14="http://schemas.microsoft.com/office/powerpoint/2010/main" val="716074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hnydgl.com/d/pic/changshi/hbchaowei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216" y="725470"/>
            <a:ext cx="2059185" cy="154438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p:cNvPicPr>
          <p:nvPr/>
        </p:nvPicPr>
        <p:blipFill rotWithShape="1">
          <a:blip r:embed="rId3" cstate="print">
            <a:extLst>
              <a:ext uri="{28A0092B-C50C-407E-A947-70E740481C1C}">
                <a14:useLocalDpi xmlns:a14="http://schemas.microsoft.com/office/drawing/2010/main" val="0"/>
              </a:ext>
            </a:extLst>
          </a:blip>
          <a:srcRect t="21702" r="18335" b="28883"/>
          <a:stretch/>
        </p:blipFill>
        <p:spPr>
          <a:xfrm>
            <a:off x="6721720" y="2809460"/>
            <a:ext cx="2057963" cy="1541339"/>
          </a:xfrm>
          <a:prstGeom prst="rect">
            <a:avLst/>
          </a:prstGeom>
        </p:spPr>
      </p:pic>
      <p:pic>
        <p:nvPicPr>
          <p:cNvPr id="5" name="图片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444379" y="2809461"/>
            <a:ext cx="2056740" cy="1544389"/>
          </a:xfrm>
          <a:prstGeom prst="rect">
            <a:avLst/>
          </a:prstGeom>
        </p:spPr>
      </p:pic>
      <p:pic>
        <p:nvPicPr>
          <p:cNvPr id="6" name="图片 5" descr="e2b50b9ff6e69dcf2ea1ba0934dcab1.jpg"/>
          <p:cNvPicPr>
            <a:picLocks noChangeAspect="1"/>
          </p:cNvPicPr>
          <p:nvPr/>
        </p:nvPicPr>
        <p:blipFill rotWithShape="1">
          <a:blip r:embed="rId5"/>
          <a:srcRect l="3394" t="32200" r="28292"/>
          <a:stretch/>
        </p:blipFill>
        <p:spPr>
          <a:xfrm>
            <a:off x="4576097" y="2809460"/>
            <a:ext cx="2070645" cy="154133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6097" y="724553"/>
            <a:ext cx="2059185" cy="1544389"/>
          </a:xfrm>
          <a:prstGeom prst="rect">
            <a:avLst/>
          </a:prstGeom>
        </p:spPr>
      </p:pic>
      <p:pic>
        <p:nvPicPr>
          <p:cNvPr id="13" name="图片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4379" y="725470"/>
            <a:ext cx="2056740" cy="154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215" y="2809460"/>
            <a:ext cx="2059185" cy="1544389"/>
          </a:xfrm>
          <a:prstGeom prst="rect">
            <a:avLst/>
          </a:prstGeom>
        </p:spPr>
      </p:pic>
      <p:sp>
        <p:nvSpPr>
          <p:cNvPr id="15" name="矩形 14"/>
          <p:cNvSpPr/>
          <p:nvPr/>
        </p:nvSpPr>
        <p:spPr>
          <a:xfrm>
            <a:off x="646774" y="4414156"/>
            <a:ext cx="1338828"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化粪池改造</a:t>
            </a:r>
            <a:endParaRPr lang="zh-CN" altLang="en-US" sz="1800" dirty="0">
              <a:latin typeface="黑体" panose="02010609060101010101" pitchFamily="49" charset="-122"/>
              <a:ea typeface="黑体" panose="02010609060101010101" pitchFamily="49" charset="-122"/>
            </a:endParaRPr>
          </a:p>
        </p:txBody>
      </p:sp>
      <p:sp>
        <p:nvSpPr>
          <p:cNvPr id="16" name="矩形 15"/>
          <p:cNvSpPr/>
          <p:nvPr/>
        </p:nvSpPr>
        <p:spPr>
          <a:xfrm>
            <a:off x="2947517" y="4414156"/>
            <a:ext cx="1107996"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屋面修缮</a:t>
            </a:r>
            <a:endParaRPr lang="zh-CN" altLang="en-US" sz="1800" dirty="0">
              <a:latin typeface="黑体" panose="02010609060101010101" pitchFamily="49" charset="-122"/>
              <a:ea typeface="黑体" panose="02010609060101010101" pitchFamily="49" charset="-122"/>
            </a:endParaRPr>
          </a:p>
        </p:txBody>
      </p:sp>
      <p:sp>
        <p:nvSpPr>
          <p:cNvPr id="17" name="矩形 16"/>
          <p:cNvSpPr/>
          <p:nvPr/>
        </p:nvSpPr>
        <p:spPr>
          <a:xfrm>
            <a:off x="5137811" y="4414156"/>
            <a:ext cx="1135388" cy="369332"/>
          </a:xfrm>
          <a:prstGeom prst="rect">
            <a:avLst/>
          </a:prstGeom>
        </p:spPr>
        <p:txBody>
          <a:bodyPr wrap="square">
            <a:spAutoFit/>
          </a:bodyPr>
          <a:lstStyle/>
          <a:p>
            <a:r>
              <a:rPr lang="zh-CN" altLang="en-US" sz="1800" dirty="0" smtClean="0">
                <a:latin typeface="黑体" panose="02010609060101010101" pitchFamily="49" charset="-122"/>
                <a:ea typeface="黑体" panose="02010609060101010101" pitchFamily="49" charset="-122"/>
              </a:rPr>
              <a:t>道路改造</a:t>
            </a:r>
            <a:endParaRPr lang="zh-CN" altLang="en-US" sz="1800" dirty="0">
              <a:latin typeface="黑体" panose="02010609060101010101" pitchFamily="49" charset="-122"/>
              <a:ea typeface="黑体" panose="02010609060101010101" pitchFamily="49" charset="-122"/>
            </a:endParaRPr>
          </a:p>
        </p:txBody>
      </p:sp>
      <p:sp>
        <p:nvSpPr>
          <p:cNvPr id="18" name="矩形 17"/>
          <p:cNvSpPr/>
          <p:nvPr/>
        </p:nvSpPr>
        <p:spPr>
          <a:xfrm>
            <a:off x="7265531" y="4414156"/>
            <a:ext cx="1107996"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围墙改造</a:t>
            </a:r>
            <a:endParaRPr lang="zh-CN" altLang="en-US" sz="1800" dirty="0">
              <a:latin typeface="黑体" panose="02010609060101010101" pitchFamily="49" charset="-122"/>
              <a:ea typeface="黑体" panose="02010609060101010101" pitchFamily="49" charset="-122"/>
            </a:endParaRPr>
          </a:p>
        </p:txBody>
      </p:sp>
      <p:sp>
        <p:nvSpPr>
          <p:cNvPr id="19" name="矩形 18"/>
          <p:cNvSpPr/>
          <p:nvPr/>
        </p:nvSpPr>
        <p:spPr>
          <a:xfrm>
            <a:off x="739931" y="2328331"/>
            <a:ext cx="1107996"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锅炉改造</a:t>
            </a:r>
            <a:endParaRPr lang="zh-CN" altLang="en-US" sz="1800" dirty="0">
              <a:latin typeface="黑体" panose="02010609060101010101" pitchFamily="49" charset="-122"/>
              <a:ea typeface="黑体" panose="02010609060101010101" pitchFamily="49" charset="-122"/>
            </a:endParaRPr>
          </a:p>
        </p:txBody>
      </p:sp>
      <p:sp>
        <p:nvSpPr>
          <p:cNvPr id="20" name="矩形 19"/>
          <p:cNvSpPr/>
          <p:nvPr/>
        </p:nvSpPr>
        <p:spPr>
          <a:xfrm>
            <a:off x="2891812" y="2328331"/>
            <a:ext cx="1107996"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电梯改造</a:t>
            </a:r>
            <a:endParaRPr lang="zh-CN" altLang="en-US" sz="1800" dirty="0">
              <a:latin typeface="黑体" panose="02010609060101010101" pitchFamily="49" charset="-122"/>
              <a:ea typeface="黑体" panose="02010609060101010101" pitchFamily="49" charset="-122"/>
            </a:endParaRPr>
          </a:p>
        </p:txBody>
      </p:sp>
      <p:sp>
        <p:nvSpPr>
          <p:cNvPr id="21" name="矩形 20"/>
          <p:cNvSpPr/>
          <p:nvPr/>
        </p:nvSpPr>
        <p:spPr>
          <a:xfrm>
            <a:off x="5028940" y="2328331"/>
            <a:ext cx="1339956" cy="369332"/>
          </a:xfrm>
          <a:prstGeom prst="rect">
            <a:avLst/>
          </a:prstGeom>
        </p:spPr>
        <p:txBody>
          <a:bodyPr wrap="square">
            <a:spAutoFit/>
          </a:bodyPr>
          <a:lstStyle/>
          <a:p>
            <a:r>
              <a:rPr lang="zh-CN" altLang="en-US" sz="1800" dirty="0" smtClean="0">
                <a:latin typeface="黑体" panose="02010609060101010101" pitchFamily="49" charset="-122"/>
                <a:ea typeface="黑体" panose="02010609060101010101" pitchFamily="49" charset="-122"/>
              </a:rPr>
              <a:t>配电室改造</a:t>
            </a:r>
            <a:endParaRPr lang="zh-CN" altLang="en-US" sz="1800" dirty="0">
              <a:latin typeface="黑体" panose="02010609060101010101" pitchFamily="49" charset="-122"/>
              <a:ea typeface="黑体" panose="02010609060101010101" pitchFamily="49" charset="-122"/>
            </a:endParaRPr>
          </a:p>
        </p:txBody>
      </p:sp>
      <p:sp>
        <p:nvSpPr>
          <p:cNvPr id="22" name="矩形 21"/>
          <p:cNvSpPr/>
          <p:nvPr/>
        </p:nvSpPr>
        <p:spPr>
          <a:xfrm>
            <a:off x="7254898" y="2317057"/>
            <a:ext cx="1107996"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设备更新</a:t>
            </a:r>
            <a:endParaRPr lang="zh-CN" altLang="en-US" sz="1800" dirty="0">
              <a:latin typeface="黑体" panose="02010609060101010101" pitchFamily="49" charset="-122"/>
              <a:ea typeface="黑体" panose="02010609060101010101" pitchFamily="49" charset="-122"/>
            </a:endParaRPr>
          </a:p>
        </p:txBody>
      </p:sp>
      <p:pic>
        <p:nvPicPr>
          <p:cNvPr id="24" name="图片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21720" y="721500"/>
            <a:ext cx="2057963" cy="1543473"/>
          </a:xfrm>
          <a:prstGeom prst="rect">
            <a:avLst/>
          </a:prstGeom>
        </p:spPr>
      </p:pic>
    </p:spTree>
    <p:extLst>
      <p:ext uri="{BB962C8B-B14F-4D97-AF65-F5344CB8AC3E}">
        <p14:creationId xmlns:p14="http://schemas.microsoft.com/office/powerpoint/2010/main" val="3058556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655229" y="942106"/>
            <a:ext cx="7833542" cy="2492990"/>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ct val="150000"/>
              </a:lnSpc>
            </a:pPr>
            <a:r>
              <a:rPr lang="zh-CN" altLang="en-US" dirty="0"/>
              <a:t>   </a:t>
            </a:r>
            <a:r>
              <a:rPr lang="zh-CN" altLang="en-US" dirty="0" smtClean="0"/>
              <a:t> </a:t>
            </a:r>
            <a:r>
              <a:rPr lang="en-US" altLang="zh-CN" dirty="0"/>
              <a:t>4.</a:t>
            </a:r>
            <a:r>
              <a:rPr lang="zh-CN" altLang="en-US" dirty="0"/>
              <a:t>聘请社会专业技术公司评估策划专业技术项目，外包施工队，或外包物业企业全面管理校内物业项目，从而弱化了自主专业技术</a:t>
            </a:r>
            <a:r>
              <a:rPr lang="zh-CN" altLang="en-US" dirty="0" smtClean="0"/>
              <a:t>的管理、测评、监管</a:t>
            </a:r>
            <a:r>
              <a:rPr lang="zh-CN" altLang="en-US" dirty="0"/>
              <a:t>和维护</a:t>
            </a:r>
            <a:r>
              <a:rPr lang="zh-CN" altLang="en-US" dirty="0" smtClean="0"/>
              <a:t>，被动</a:t>
            </a:r>
            <a:r>
              <a:rPr lang="zh-CN" altLang="en-US" dirty="0"/>
              <a:t>接受社会专业公司</a:t>
            </a:r>
            <a:r>
              <a:rPr lang="zh-CN" altLang="en-US" dirty="0" smtClean="0"/>
              <a:t>的方案和整改</a:t>
            </a:r>
            <a:r>
              <a:rPr lang="zh-CN" altLang="en-US" dirty="0"/>
              <a:t>。</a:t>
            </a:r>
            <a:endParaRPr lang="en-US" altLang="zh-CN" dirty="0"/>
          </a:p>
        </p:txBody>
      </p:sp>
    </p:spTree>
    <p:extLst>
      <p:ext uri="{BB962C8B-B14F-4D97-AF65-F5344CB8AC3E}">
        <p14:creationId xmlns:p14="http://schemas.microsoft.com/office/powerpoint/2010/main" val="76685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46885" y="1207922"/>
            <a:ext cx="8450230" cy="1892826"/>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ct val="150000"/>
              </a:lnSpc>
            </a:pPr>
            <a:r>
              <a:rPr lang="zh-CN" altLang="en-US" dirty="0"/>
              <a:t>    </a:t>
            </a:r>
            <a:r>
              <a:rPr lang="zh-CN" altLang="en-US" dirty="0" smtClean="0"/>
              <a:t>归纳</a:t>
            </a:r>
            <a:r>
              <a:rPr lang="zh-CN" altLang="en-US" dirty="0"/>
              <a:t>上述现象和原因，学校在</a:t>
            </a:r>
            <a:r>
              <a:rPr lang="zh-CN" altLang="en-US" dirty="0"/>
              <a:t>对待</a:t>
            </a:r>
            <a:r>
              <a:rPr lang="zh-CN" altLang="en-US" dirty="0" smtClean="0"/>
              <a:t>物业管理</a:t>
            </a:r>
            <a:r>
              <a:rPr lang="zh-CN" altLang="en-US" dirty="0" smtClean="0"/>
              <a:t>专业</a:t>
            </a:r>
            <a:r>
              <a:rPr lang="zh-CN" altLang="en-US" dirty="0"/>
              <a:t>技术方面</a:t>
            </a:r>
            <a:r>
              <a:rPr lang="zh-CN" altLang="en-US" dirty="0" smtClean="0"/>
              <a:t>存在的误区是：</a:t>
            </a:r>
            <a:r>
              <a:rPr lang="zh-CN" altLang="en-US" dirty="0"/>
              <a:t>重视短期建改，轻视日常监管；</a:t>
            </a:r>
            <a:r>
              <a:rPr lang="zh-CN" altLang="en-US" dirty="0" smtClean="0"/>
              <a:t>重视短期外包</a:t>
            </a:r>
            <a:r>
              <a:rPr lang="zh-CN" altLang="en-US" dirty="0"/>
              <a:t>管理，</a:t>
            </a:r>
            <a:r>
              <a:rPr lang="zh-CN" altLang="en-US" dirty="0" smtClean="0"/>
              <a:t>弱化长期自主</a:t>
            </a:r>
            <a:r>
              <a:rPr lang="zh-CN" altLang="en-US" dirty="0"/>
              <a:t>管理。</a:t>
            </a:r>
            <a:endParaRPr lang="en-US" altLang="zh-CN" dirty="0"/>
          </a:p>
        </p:txBody>
      </p:sp>
    </p:spTree>
    <p:extLst>
      <p:ext uri="{BB962C8B-B14F-4D97-AF65-F5344CB8AC3E}">
        <p14:creationId xmlns:p14="http://schemas.microsoft.com/office/powerpoint/2010/main" val="2431458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64853" y="846413"/>
            <a:ext cx="8014295" cy="3323987"/>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ts val="4200"/>
              </a:lnSpc>
            </a:pPr>
            <a:r>
              <a:rPr lang="zh-CN" altLang="en-US" dirty="0"/>
              <a:t>   </a:t>
            </a:r>
            <a:r>
              <a:rPr lang="zh-CN" altLang="en-US" dirty="0" smtClean="0"/>
              <a:t> </a:t>
            </a:r>
            <a:r>
              <a:rPr lang="zh-CN" altLang="en-US" dirty="0"/>
              <a:t>纵观各个高校，弱化</a:t>
            </a:r>
            <a:r>
              <a:rPr lang="zh-CN" altLang="en-US" dirty="0"/>
              <a:t>物业管理自主专业</a:t>
            </a:r>
            <a:r>
              <a:rPr lang="zh-CN" altLang="en-US" dirty="0" smtClean="0"/>
              <a:t>技术的</a:t>
            </a:r>
            <a:r>
              <a:rPr lang="zh-CN" altLang="en-US" dirty="0" smtClean="0"/>
              <a:t>现象</a:t>
            </a:r>
            <a:r>
              <a:rPr lang="zh-CN" altLang="en-US" dirty="0"/>
              <a:t>比比皆是，后果既隐蔽又严重。</a:t>
            </a:r>
            <a:endParaRPr lang="en-US" altLang="zh-CN" dirty="0"/>
          </a:p>
          <a:p>
            <a:pPr>
              <a:lnSpc>
                <a:spcPts val="4200"/>
              </a:lnSpc>
            </a:pPr>
            <a:r>
              <a:rPr lang="en-US" altLang="zh-CN" dirty="0"/>
              <a:t>    </a:t>
            </a:r>
            <a:r>
              <a:rPr lang="zh-CN" altLang="en-US" dirty="0" smtClean="0"/>
              <a:t>比较</a:t>
            </a:r>
            <a:r>
              <a:rPr lang="zh-CN" altLang="en-US" dirty="0"/>
              <a:t>突出的现象是</a:t>
            </a:r>
            <a:r>
              <a:rPr lang="zh-CN" altLang="en-US" dirty="0" smtClean="0"/>
              <a:t>：改造设计缺陷，水电</a:t>
            </a:r>
            <a:r>
              <a:rPr lang="zh-CN" altLang="en-US" dirty="0"/>
              <a:t>暖供给不平衡，能源浪费，重复建设改造，自管无能力，招聘、外包和监管不到位，基础数据档案图纸不健全，存在安全</a:t>
            </a:r>
            <a:r>
              <a:rPr lang="zh-CN" altLang="en-US" dirty="0" smtClean="0"/>
              <a:t>隐患</a:t>
            </a:r>
            <a:r>
              <a:rPr lang="zh-CN" altLang="en-US" dirty="0" smtClean="0"/>
              <a:t>，伴随设备时常停</a:t>
            </a:r>
            <a:r>
              <a:rPr lang="zh-CN" altLang="en-US" dirty="0" smtClean="0"/>
              <a:t>运</a:t>
            </a:r>
            <a:r>
              <a:rPr lang="en-US" altLang="zh-CN" dirty="0" smtClean="0"/>
              <a:t>……</a:t>
            </a:r>
          </a:p>
        </p:txBody>
      </p:sp>
    </p:spTree>
    <p:extLst>
      <p:ext uri="{BB962C8B-B14F-4D97-AF65-F5344CB8AC3E}">
        <p14:creationId xmlns:p14="http://schemas.microsoft.com/office/powerpoint/2010/main" val="4017431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1925" y="1411864"/>
            <a:ext cx="7040151" cy="2031325"/>
          </a:xfrm>
          <a:prstGeom prst="rect">
            <a:avLst/>
          </a:prstGeom>
          <a:noFill/>
        </p:spPr>
        <p:txBody>
          <a:bodyPr wrap="square" rtlCol="0">
            <a:spAutoFit/>
          </a:bodyPr>
          <a:lstStyle/>
          <a:p>
            <a:pPr algn="just">
              <a:lnSpc>
                <a:spcPct val="150000"/>
              </a:lnSpc>
              <a:buSzPct val="60000"/>
            </a:pPr>
            <a:r>
              <a:rPr lang="zh-CN" altLang="en-US" sz="2800" b="1" dirty="0" smtClean="0">
                <a:latin typeface="黑体" panose="02010609060101010101" pitchFamily="49" charset="-122"/>
                <a:ea typeface="黑体" panose="02010609060101010101" pitchFamily="49" charset="-122"/>
              </a:rPr>
              <a:t>第一部分  物业管理</a:t>
            </a:r>
            <a:r>
              <a:rPr lang="zh-CN" altLang="en-US" sz="2800" b="1" dirty="0">
                <a:latin typeface="黑体" panose="02010609060101010101" pitchFamily="49" charset="-122"/>
                <a:ea typeface="黑体" panose="02010609060101010101" pitchFamily="49" charset="-122"/>
              </a:rPr>
              <a:t>自主</a:t>
            </a:r>
            <a:r>
              <a:rPr lang="zh-CN" altLang="en-US" sz="2800" b="1" dirty="0" smtClean="0">
                <a:latin typeface="黑体" panose="02010609060101010101" pitchFamily="49" charset="-122"/>
                <a:ea typeface="黑体" panose="02010609060101010101" pitchFamily="49" charset="-122"/>
              </a:rPr>
              <a:t>专业</a:t>
            </a:r>
            <a:r>
              <a:rPr lang="zh-CN" altLang="en-US" sz="2800" b="1" dirty="0">
                <a:latin typeface="黑体" panose="02010609060101010101" pitchFamily="49" charset="-122"/>
                <a:ea typeface="黑体" panose="02010609060101010101" pitchFamily="49" charset="-122"/>
              </a:rPr>
              <a:t>技术的</a:t>
            </a:r>
            <a:r>
              <a:rPr lang="zh-CN" altLang="en-US" sz="2800" b="1" dirty="0" smtClean="0">
                <a:latin typeface="黑体" panose="02010609060101010101" pitchFamily="49" charset="-122"/>
                <a:ea typeface="黑体" panose="02010609060101010101" pitchFamily="49" charset="-122"/>
              </a:rPr>
              <a:t>必要性</a:t>
            </a:r>
            <a:endParaRPr lang="en-US" altLang="zh-CN" sz="2800" b="1" dirty="0" smtClean="0">
              <a:latin typeface="黑体" panose="02010609060101010101" pitchFamily="49" charset="-122"/>
              <a:ea typeface="黑体" panose="02010609060101010101" pitchFamily="49" charset="-122"/>
            </a:endParaRPr>
          </a:p>
          <a:p>
            <a:pPr algn="just">
              <a:lnSpc>
                <a:spcPct val="150000"/>
              </a:lnSpc>
              <a:buSzPct val="60000"/>
            </a:pPr>
            <a:r>
              <a:rPr lang="zh-CN" altLang="en-US" sz="2800" b="1" dirty="0">
                <a:latin typeface="黑体" panose="02010609060101010101" pitchFamily="49" charset="-122"/>
                <a:ea typeface="黑体" panose="02010609060101010101" pitchFamily="49" charset="-122"/>
              </a:rPr>
              <a:t>第二</a:t>
            </a:r>
            <a:r>
              <a:rPr lang="zh-CN" altLang="en-US" sz="2800" b="1" dirty="0" smtClean="0">
                <a:latin typeface="黑体" panose="02010609060101010101" pitchFamily="49" charset="-122"/>
                <a:ea typeface="黑体" panose="02010609060101010101" pitchFamily="49" charset="-122"/>
              </a:rPr>
              <a:t>部分  </a:t>
            </a:r>
            <a:r>
              <a:rPr lang="zh-CN" altLang="en-US" sz="2800" b="1" dirty="0" smtClean="0">
                <a:latin typeface="黑体" panose="02010609060101010101" pitchFamily="49" charset="-122"/>
                <a:ea typeface="黑体" panose="02010609060101010101" pitchFamily="49" charset="-122"/>
              </a:rPr>
              <a:t>如何建设物业管理专业</a:t>
            </a:r>
            <a:r>
              <a:rPr lang="zh-CN" altLang="en-US" sz="2800" b="1" dirty="0">
                <a:latin typeface="黑体" panose="02010609060101010101" pitchFamily="49" charset="-122"/>
                <a:ea typeface="黑体" panose="02010609060101010101" pitchFamily="49" charset="-122"/>
              </a:rPr>
              <a:t>技术团队</a:t>
            </a:r>
          </a:p>
          <a:p>
            <a:pPr algn="just">
              <a:lnSpc>
                <a:spcPct val="150000"/>
              </a:lnSpc>
              <a:buSzPct val="60000"/>
            </a:pPr>
            <a:r>
              <a:rPr lang="zh-CN" altLang="en-US" sz="2800" b="1" dirty="0" smtClean="0">
                <a:latin typeface="黑体" panose="02010609060101010101" pitchFamily="49" charset="-122"/>
                <a:ea typeface="黑体" panose="02010609060101010101" pitchFamily="49" charset="-122"/>
              </a:rPr>
              <a:t>第三部分  培养</a:t>
            </a:r>
            <a:r>
              <a:rPr lang="zh-CN" altLang="en-US" sz="2800" b="1" dirty="0">
                <a:latin typeface="黑体" panose="02010609060101010101" pitchFamily="49" charset="-122"/>
                <a:ea typeface="黑体" panose="02010609060101010101" pitchFamily="49" charset="-122"/>
              </a:rPr>
              <a:t>、使用与管理相结合</a:t>
            </a:r>
          </a:p>
        </p:txBody>
      </p:sp>
    </p:spTree>
    <p:extLst>
      <p:ext uri="{BB962C8B-B14F-4D97-AF65-F5344CB8AC3E}">
        <p14:creationId xmlns:p14="http://schemas.microsoft.com/office/powerpoint/2010/main" val="1207453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2242" y="1069681"/>
            <a:ext cx="7797625" cy="1292662"/>
          </a:xfrm>
          <a:prstGeom prst="rect">
            <a:avLst/>
          </a:prstGeom>
        </p:spPr>
        <p:txBody>
          <a:bodyPr wrap="square">
            <a:spAutoFit/>
          </a:bodyPr>
          <a:lstStyle/>
          <a:p>
            <a:pPr algn="just">
              <a:lnSpc>
                <a:spcPct val="150000"/>
              </a:lnSpc>
              <a:buSzPct val="60000"/>
            </a:pPr>
            <a:r>
              <a:rPr lang="zh-CN" altLang="en-US" sz="2600" dirty="0">
                <a:latin typeface="黑体" panose="02010609060101010101" pitchFamily="49" charset="-122"/>
                <a:ea typeface="黑体" panose="02010609060101010101" pitchFamily="49" charset="-122"/>
              </a:rPr>
              <a:t>   </a:t>
            </a:r>
            <a:r>
              <a:rPr lang="zh-CN" altLang="en-US" sz="2600" dirty="0" smtClean="0">
                <a:latin typeface="黑体" panose="02010609060101010101" pitchFamily="49" charset="-122"/>
                <a:ea typeface="黑体" panose="02010609060101010101" pitchFamily="49" charset="-122"/>
              </a:rPr>
              <a:t> </a:t>
            </a:r>
            <a:r>
              <a:rPr lang="zh-CN" altLang="en-US" sz="2600" dirty="0">
                <a:latin typeface="黑体" panose="02010609060101010101" pitchFamily="49" charset="-122"/>
                <a:ea typeface="黑体" panose="02010609060101010101" pitchFamily="49" charset="-122"/>
              </a:rPr>
              <a:t>解决上述问题的</a:t>
            </a:r>
            <a:r>
              <a:rPr lang="zh-CN" altLang="en-US" sz="2600" dirty="0">
                <a:latin typeface="黑体" panose="02010609060101010101" pitchFamily="49" charset="-122"/>
                <a:ea typeface="黑体" panose="02010609060101010101" pitchFamily="49" charset="-122"/>
              </a:rPr>
              <a:t>出路：建立自主专业技术团队。</a:t>
            </a:r>
            <a:endParaRPr lang="en-US" altLang="zh-CN" sz="2600" dirty="0">
              <a:latin typeface="黑体" panose="02010609060101010101" pitchFamily="49" charset="-122"/>
              <a:ea typeface="黑体" panose="02010609060101010101" pitchFamily="49" charset="-122"/>
            </a:endParaRPr>
          </a:p>
          <a:p>
            <a:pPr algn="just">
              <a:lnSpc>
                <a:spcPct val="150000"/>
              </a:lnSpc>
              <a:buSzPct val="60000"/>
            </a:pPr>
            <a:r>
              <a:rPr lang="zh-CN" altLang="en-US" sz="2600" dirty="0" smtClean="0">
                <a:latin typeface="黑体" panose="02010609060101010101" pitchFamily="49" charset="-122"/>
                <a:ea typeface="黑体" panose="02010609060101010101" pitchFamily="49" charset="-122"/>
              </a:rPr>
              <a:t>形势</a:t>
            </a:r>
            <a:r>
              <a:rPr lang="zh-CN" altLang="en-US" sz="2600" dirty="0">
                <a:latin typeface="黑体" panose="02010609060101010101" pitchFamily="49" charset="-122"/>
                <a:ea typeface="黑体" panose="02010609060101010101" pitchFamily="49" charset="-122"/>
              </a:rPr>
              <a:t>紧迫，任务艰巨，功在当代，利在千秋。</a:t>
            </a:r>
          </a:p>
        </p:txBody>
      </p:sp>
    </p:spTree>
    <p:extLst>
      <p:ext uri="{BB962C8B-B14F-4D97-AF65-F5344CB8AC3E}">
        <p14:creationId xmlns:p14="http://schemas.microsoft.com/office/powerpoint/2010/main" val="649857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78936" y="1438394"/>
            <a:ext cx="5986129" cy="1885131"/>
          </a:xfrm>
          <a:prstGeom prst="rect">
            <a:avLst/>
          </a:prstGeom>
          <a:noFill/>
        </p:spPr>
        <p:txBody>
          <a:bodyPr wrap="square" rtlCol="0">
            <a:spAutoFit/>
          </a:bodyPr>
          <a:lstStyle>
            <a:defPPr>
              <a:defRPr lang="zh-CN"/>
            </a:defPPr>
            <a:lvl1pPr algn="just">
              <a:buSzPct val="60000"/>
              <a:defRPr sz="3200" b="1">
                <a:latin typeface="黑体" panose="02010609060101010101" pitchFamily="49" charset="-122"/>
                <a:ea typeface="黑体" panose="02010609060101010101" pitchFamily="49" charset="-122"/>
              </a:defRPr>
            </a:lvl1pPr>
          </a:lstStyle>
          <a:p>
            <a:pPr algn="ctr">
              <a:lnSpc>
                <a:spcPct val="200000"/>
              </a:lnSpc>
            </a:pPr>
            <a:r>
              <a:rPr lang="zh-CN" altLang="en-US" dirty="0"/>
              <a:t>第二部分   </a:t>
            </a:r>
            <a:endParaRPr lang="en-US" altLang="zh-CN" dirty="0" smtClean="0"/>
          </a:p>
          <a:p>
            <a:pPr algn="ctr">
              <a:lnSpc>
                <a:spcPct val="200000"/>
              </a:lnSpc>
            </a:pPr>
            <a:r>
              <a:rPr lang="zh-CN" altLang="en-US" dirty="0" smtClean="0"/>
              <a:t>如何建设物业管理专业</a:t>
            </a:r>
            <a:r>
              <a:rPr lang="zh-CN" altLang="en-US" dirty="0"/>
              <a:t>技术团队</a:t>
            </a:r>
            <a:endParaRPr lang="en-US" altLang="zh-CN" dirty="0"/>
          </a:p>
        </p:txBody>
      </p:sp>
    </p:spTree>
    <p:extLst>
      <p:ext uri="{BB962C8B-B14F-4D97-AF65-F5344CB8AC3E}">
        <p14:creationId xmlns:p14="http://schemas.microsoft.com/office/powerpoint/2010/main" val="3227965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688374" y="890555"/>
            <a:ext cx="7767252" cy="2492990"/>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ct val="150000"/>
              </a:lnSpc>
            </a:pPr>
            <a:r>
              <a:rPr lang="zh-CN" altLang="en-US" dirty="0"/>
              <a:t>  </a:t>
            </a:r>
            <a:r>
              <a:rPr lang="zh-CN" altLang="en-US" dirty="0" smtClean="0"/>
              <a:t>  </a:t>
            </a:r>
            <a:r>
              <a:rPr lang="zh-CN" altLang="en-US" dirty="0"/>
              <a:t>技术</a:t>
            </a:r>
            <a:r>
              <a:rPr lang="zh-CN" altLang="en-US" dirty="0" smtClean="0"/>
              <a:t>团队建设重点在</a:t>
            </a:r>
            <a:r>
              <a:rPr lang="zh-CN" altLang="en-US" dirty="0"/>
              <a:t>专业</a:t>
            </a:r>
            <a:r>
              <a:rPr lang="zh-CN" altLang="en-US" dirty="0" smtClean="0"/>
              <a:t>技术，落实在自主管理上。</a:t>
            </a:r>
            <a:r>
              <a:rPr lang="zh-CN" altLang="en-US" dirty="0"/>
              <a:t>不能行政化，更不能形式化。一定要发挥实效作用，建立相应制度，给予相应的待遇，最大程度发挥专业技术团队作用。</a:t>
            </a:r>
          </a:p>
        </p:txBody>
      </p:sp>
    </p:spTree>
    <p:extLst>
      <p:ext uri="{BB962C8B-B14F-4D97-AF65-F5344CB8AC3E}">
        <p14:creationId xmlns:p14="http://schemas.microsoft.com/office/powerpoint/2010/main" val="2934123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769753" y="665367"/>
            <a:ext cx="7574912" cy="2400657"/>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r>
              <a:rPr lang="en-US" altLang="zh-CN" dirty="0"/>
              <a:t>1.</a:t>
            </a:r>
            <a:r>
              <a:rPr lang="zh-CN" altLang="en-US" dirty="0"/>
              <a:t>建制</a:t>
            </a:r>
          </a:p>
          <a:p>
            <a:r>
              <a:rPr lang="zh-CN" altLang="en-US" dirty="0"/>
              <a:t>   </a:t>
            </a:r>
            <a:r>
              <a:rPr lang="zh-CN" altLang="en-US" dirty="0" smtClean="0"/>
              <a:t> </a:t>
            </a:r>
            <a:r>
              <a:rPr lang="zh-CN" altLang="en-US" dirty="0"/>
              <a:t>掌控庞大学校</a:t>
            </a:r>
            <a:r>
              <a:rPr lang="zh-CN" altLang="en-US" dirty="0" smtClean="0"/>
              <a:t>房屋修缮及其</a:t>
            </a:r>
            <a:r>
              <a:rPr lang="zh-CN" altLang="en-US" dirty="0"/>
              <a:t>配套的设施设备</a:t>
            </a:r>
            <a:r>
              <a:rPr lang="zh-CN" altLang="en-US" dirty="0" smtClean="0"/>
              <a:t>的专业</a:t>
            </a:r>
            <a:r>
              <a:rPr lang="zh-CN" altLang="en-US" dirty="0"/>
              <a:t>技术，一定是一个团队。这个团队拥有的专业技术能力和人数要与物业</a:t>
            </a:r>
            <a:r>
              <a:rPr lang="zh-CN" altLang="en-US" dirty="0" smtClean="0"/>
              <a:t>项目的品质</a:t>
            </a:r>
            <a:r>
              <a:rPr lang="zh-CN" altLang="en-US" dirty="0"/>
              <a:t>和专业技术需求相匹配。</a:t>
            </a:r>
          </a:p>
        </p:txBody>
      </p:sp>
    </p:spTree>
    <p:extLst>
      <p:ext uri="{BB962C8B-B14F-4D97-AF65-F5344CB8AC3E}">
        <p14:creationId xmlns:p14="http://schemas.microsoft.com/office/powerpoint/2010/main" val="2137148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645771" y="562632"/>
            <a:ext cx="7852459" cy="1477328"/>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r>
              <a:rPr lang="zh-CN" altLang="en-US" dirty="0"/>
              <a:t>   </a:t>
            </a:r>
            <a:r>
              <a:rPr lang="zh-CN" altLang="en-US" dirty="0" smtClean="0"/>
              <a:t> </a:t>
            </a:r>
            <a:r>
              <a:rPr lang="zh-CN" altLang="en-US" dirty="0"/>
              <a:t>参照过去物业公司等级资质和物业管理实践经验，一所大中型高校至少应该拥有六类专业技术管理人员。即：</a:t>
            </a:r>
            <a:r>
              <a:rPr lang="zh-CN" altLang="en-US" dirty="0" smtClean="0"/>
              <a:t>电气，</a:t>
            </a:r>
            <a:r>
              <a:rPr lang="zh-CN" altLang="en-US" dirty="0"/>
              <a:t>暖</a:t>
            </a:r>
            <a:r>
              <a:rPr lang="zh-CN" altLang="en-US" dirty="0" smtClean="0"/>
              <a:t>通，</a:t>
            </a:r>
            <a:r>
              <a:rPr lang="zh-CN" altLang="en-US" dirty="0"/>
              <a:t>给</a:t>
            </a:r>
            <a:r>
              <a:rPr lang="zh-CN" altLang="en-US" dirty="0" smtClean="0"/>
              <a:t>排水，土木，园林，造价。</a:t>
            </a:r>
            <a:endParaRPr lang="zh-CN" alt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396" y="2485890"/>
            <a:ext cx="1539534" cy="2213744"/>
          </a:xfrm>
          <a:prstGeom prst="rect">
            <a:avLst/>
          </a:prstGeom>
        </p:spPr>
      </p:pic>
      <p:pic>
        <p:nvPicPr>
          <p:cNvPr id="1026" name="Picture 2" descr="https://timgsa.baidu.com/timg?image&amp;quality=80&amp;size=b9999_10000&amp;sec=1573708288852&amp;di=6463cc9761d4d4268b03c673a5327909&amp;imgtype=0&amp;src=http%3A%2F%2Fimg.mp.itc.cn%2Fupload%2F20161028%2Ffc33553062bc42ad9fe7c264259d7ab0_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050" y="2501624"/>
            <a:ext cx="1540921" cy="219801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50140"/>
          <a:stretch/>
        </p:blipFill>
        <p:spPr>
          <a:xfrm>
            <a:off x="6237333" y="2501624"/>
            <a:ext cx="1653867" cy="2213744"/>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7645" y="2501624"/>
            <a:ext cx="1530043" cy="2198010"/>
          </a:xfrm>
          <a:prstGeom prst="rect">
            <a:avLst/>
          </a:prstGeom>
        </p:spPr>
      </p:pic>
    </p:spTree>
    <p:extLst>
      <p:ext uri="{BB962C8B-B14F-4D97-AF65-F5344CB8AC3E}">
        <p14:creationId xmlns:p14="http://schemas.microsoft.com/office/powerpoint/2010/main" val="3509712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79517" y="829332"/>
            <a:ext cx="8384966" cy="3323987"/>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ts val="4200"/>
              </a:lnSpc>
            </a:pPr>
            <a:r>
              <a:rPr lang="zh-CN" altLang="en-US" dirty="0" smtClean="0"/>
              <a:t>    学校</a:t>
            </a:r>
            <a:r>
              <a:rPr lang="zh-CN" altLang="en-US" dirty="0"/>
              <a:t>后勤应该设立总工</a:t>
            </a:r>
            <a:r>
              <a:rPr lang="zh-CN" altLang="en-US" dirty="0" smtClean="0"/>
              <a:t>办。</a:t>
            </a:r>
            <a:r>
              <a:rPr lang="zh-CN" altLang="en-US" dirty="0"/>
              <a:t>选聘一位专业技术正高级职称的</a:t>
            </a:r>
            <a:r>
              <a:rPr lang="zh-CN" altLang="en-US" dirty="0" smtClean="0"/>
              <a:t>总工负责全面管理。</a:t>
            </a:r>
            <a:r>
              <a:rPr lang="zh-CN" altLang="en-US" dirty="0"/>
              <a:t>对专业技术人员实行统一管理。学校后勤、基建、</a:t>
            </a:r>
            <a:r>
              <a:rPr lang="zh-CN" altLang="en-US" dirty="0">
                <a:solidFill>
                  <a:srgbClr val="FF0000"/>
                </a:solidFill>
              </a:rPr>
              <a:t>财务</a:t>
            </a:r>
            <a:r>
              <a:rPr lang="zh-CN" altLang="en-US" dirty="0"/>
              <a:t>等相关职能部门应该充分尊重总工办的专业意见和建议</a:t>
            </a:r>
            <a:r>
              <a:rPr lang="zh-CN" altLang="en-US" dirty="0" smtClean="0"/>
              <a:t>。</a:t>
            </a:r>
            <a:endParaRPr lang="en-US" altLang="zh-CN" dirty="0" smtClean="0"/>
          </a:p>
          <a:p>
            <a:pPr>
              <a:lnSpc>
                <a:spcPts val="4200"/>
              </a:lnSpc>
            </a:pPr>
            <a:r>
              <a:rPr lang="en-US" altLang="zh-CN" dirty="0"/>
              <a:t> </a:t>
            </a:r>
            <a:r>
              <a:rPr lang="en-US" altLang="zh-CN" dirty="0" smtClean="0"/>
              <a:t>   </a:t>
            </a:r>
            <a:r>
              <a:rPr lang="zh-CN" altLang="en-US" dirty="0" smtClean="0">
                <a:solidFill>
                  <a:srgbClr val="FF0000"/>
                </a:solidFill>
              </a:rPr>
              <a:t>财务主管单位不能代替专业团队对专业问题做出决策。</a:t>
            </a:r>
            <a:endParaRPr lang="en-US" altLang="zh-CN" dirty="0" smtClean="0">
              <a:solidFill>
                <a:srgbClr val="FF0000"/>
              </a:solidFill>
            </a:endParaRPr>
          </a:p>
        </p:txBody>
      </p:sp>
    </p:spTree>
    <p:extLst>
      <p:ext uri="{BB962C8B-B14F-4D97-AF65-F5344CB8AC3E}">
        <p14:creationId xmlns:p14="http://schemas.microsoft.com/office/powerpoint/2010/main" val="2457937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2261" y="733647"/>
            <a:ext cx="8016949" cy="3693319"/>
          </a:xfrm>
          <a:prstGeom prst="rect">
            <a:avLst/>
          </a:prstGeom>
        </p:spPr>
        <p:txBody>
          <a:bodyPr wrap="square">
            <a:spAutoFit/>
          </a:bodyPr>
          <a:lstStyle/>
          <a:p>
            <a:pPr>
              <a:lnSpc>
                <a:spcPct val="150000"/>
              </a:lnSpc>
            </a:pPr>
            <a:r>
              <a:rPr lang="zh-CN" altLang="en-US" sz="2600" dirty="0" smtClean="0">
                <a:latin typeface="黑体" panose="02010609060101010101" pitchFamily="49" charset="-122"/>
                <a:ea typeface="黑体" panose="02010609060101010101" pitchFamily="49" charset="-122"/>
              </a:rPr>
              <a:t>    专业</a:t>
            </a:r>
            <a:r>
              <a:rPr lang="zh-CN" altLang="en-US" sz="2600" dirty="0">
                <a:latin typeface="黑体" panose="02010609060101010101" pitchFamily="49" charset="-122"/>
                <a:ea typeface="黑体" panose="02010609060101010101" pitchFamily="49" charset="-122"/>
              </a:rPr>
              <a:t>技术人员的配置</a:t>
            </a:r>
            <a:r>
              <a:rPr lang="zh-CN" altLang="en-US" sz="2600" dirty="0" smtClean="0">
                <a:latin typeface="黑体" panose="02010609060101010101" pitchFamily="49" charset="-122"/>
                <a:ea typeface="黑体" panose="02010609060101010101" pitchFamily="49" charset="-122"/>
              </a:rPr>
              <a:t>：</a:t>
            </a:r>
            <a:endParaRPr lang="en-US" altLang="zh-CN" sz="2600" dirty="0" smtClean="0">
              <a:latin typeface="黑体" panose="02010609060101010101" pitchFamily="49" charset="-122"/>
              <a:ea typeface="黑体" panose="02010609060101010101" pitchFamily="49" charset="-122"/>
            </a:endParaRPr>
          </a:p>
          <a:p>
            <a:pPr>
              <a:lnSpc>
                <a:spcPct val="150000"/>
              </a:lnSpc>
            </a:pPr>
            <a:r>
              <a:rPr lang="zh-CN" altLang="en-US" sz="2600" dirty="0" smtClean="0">
                <a:latin typeface="黑体" panose="02010609060101010101" pitchFamily="49" charset="-122"/>
                <a:ea typeface="黑体" panose="02010609060101010101" pitchFamily="49" charset="-122"/>
              </a:rPr>
              <a:t>    中级</a:t>
            </a:r>
            <a:r>
              <a:rPr lang="zh-CN" altLang="en-US" sz="2600" dirty="0">
                <a:latin typeface="黑体" panose="02010609060101010101" pitchFamily="49" charset="-122"/>
                <a:ea typeface="黑体" panose="02010609060101010101" pitchFamily="49" charset="-122"/>
              </a:rPr>
              <a:t>以上职称的高管一位</a:t>
            </a:r>
            <a:r>
              <a:rPr lang="zh-CN" altLang="en-US" sz="2600" dirty="0" smtClean="0">
                <a:latin typeface="黑体" panose="02010609060101010101" pitchFamily="49" charset="-122"/>
                <a:ea typeface="黑体" panose="02010609060101010101" pitchFamily="49" charset="-122"/>
              </a:rPr>
              <a:t>，</a:t>
            </a:r>
            <a:endParaRPr lang="en-US" altLang="zh-CN" sz="2600" dirty="0" smtClean="0">
              <a:latin typeface="黑体" panose="02010609060101010101" pitchFamily="49" charset="-122"/>
              <a:ea typeface="黑体" panose="02010609060101010101" pitchFamily="49" charset="-122"/>
            </a:endParaRPr>
          </a:p>
          <a:p>
            <a:pPr>
              <a:lnSpc>
                <a:spcPct val="150000"/>
              </a:lnSpc>
            </a:pPr>
            <a:r>
              <a:rPr lang="zh-CN" altLang="en-US" sz="2600" dirty="0" smtClean="0">
                <a:latin typeface="黑体" panose="02010609060101010101" pitchFamily="49" charset="-122"/>
                <a:ea typeface="黑体" panose="02010609060101010101" pitchFamily="49" charset="-122"/>
              </a:rPr>
              <a:t>    初级</a:t>
            </a:r>
            <a:r>
              <a:rPr lang="zh-CN" altLang="en-US" sz="2600" dirty="0">
                <a:latin typeface="黑体" panose="02010609060101010101" pitchFamily="49" charset="-122"/>
                <a:ea typeface="黑体" panose="02010609060101010101" pitchFamily="49" charset="-122"/>
              </a:rPr>
              <a:t>技术职称主管一位</a:t>
            </a:r>
            <a:r>
              <a:rPr lang="zh-CN" altLang="en-US" sz="2600" dirty="0" smtClean="0">
                <a:latin typeface="黑体" panose="02010609060101010101" pitchFamily="49" charset="-122"/>
                <a:ea typeface="黑体" panose="02010609060101010101" pitchFamily="49" charset="-122"/>
              </a:rPr>
              <a:t>，</a:t>
            </a:r>
            <a:endParaRPr lang="en-US" altLang="zh-CN" sz="2600" dirty="0" smtClean="0">
              <a:latin typeface="黑体" panose="02010609060101010101" pitchFamily="49" charset="-122"/>
              <a:ea typeface="黑体" panose="02010609060101010101" pitchFamily="49" charset="-122"/>
            </a:endParaRPr>
          </a:p>
          <a:p>
            <a:pPr>
              <a:lnSpc>
                <a:spcPct val="150000"/>
              </a:lnSpc>
            </a:pPr>
            <a:r>
              <a:rPr lang="zh-CN" altLang="en-US" sz="2600" dirty="0" smtClean="0">
                <a:latin typeface="黑体" panose="02010609060101010101" pitchFamily="49" charset="-122"/>
                <a:ea typeface="黑体" panose="02010609060101010101" pitchFamily="49" charset="-122"/>
              </a:rPr>
              <a:t>    熟练</a:t>
            </a:r>
            <a:r>
              <a:rPr lang="zh-CN" altLang="en-US" sz="2600" dirty="0">
                <a:latin typeface="黑体" panose="02010609060101010101" pitchFamily="49" charset="-122"/>
                <a:ea typeface="黑体" panose="02010609060101010101" pitchFamily="49" charset="-122"/>
              </a:rPr>
              <a:t>技工一位</a:t>
            </a:r>
            <a:r>
              <a:rPr lang="zh-CN" altLang="en-US" sz="2600" dirty="0" smtClean="0">
                <a:latin typeface="黑体" panose="02010609060101010101" pitchFamily="49" charset="-122"/>
                <a:ea typeface="黑体" panose="02010609060101010101" pitchFamily="49" charset="-122"/>
              </a:rPr>
              <a:t>。</a:t>
            </a:r>
            <a:endParaRPr lang="en-US" altLang="zh-CN" sz="2600" dirty="0" smtClean="0">
              <a:latin typeface="黑体" panose="02010609060101010101" pitchFamily="49" charset="-122"/>
              <a:ea typeface="黑体" panose="02010609060101010101" pitchFamily="49" charset="-122"/>
            </a:endParaRPr>
          </a:p>
          <a:p>
            <a:pPr>
              <a:lnSpc>
                <a:spcPct val="150000"/>
              </a:lnSpc>
            </a:pPr>
            <a:r>
              <a:rPr lang="en-US" altLang="zh-CN" sz="2600" dirty="0">
                <a:latin typeface="黑体" panose="02010609060101010101" pitchFamily="49" charset="-122"/>
                <a:ea typeface="黑体" panose="02010609060101010101" pitchFamily="49" charset="-122"/>
              </a:rPr>
              <a:t> </a:t>
            </a:r>
            <a:r>
              <a:rPr lang="en-US" altLang="zh-CN" sz="2600" dirty="0" smtClean="0">
                <a:latin typeface="黑体" panose="02010609060101010101" pitchFamily="49" charset="-122"/>
                <a:ea typeface="黑体" panose="02010609060101010101" pitchFamily="49" charset="-122"/>
              </a:rPr>
              <a:t>   </a:t>
            </a:r>
            <a:r>
              <a:rPr lang="zh-CN" altLang="en-US" sz="2600" dirty="0" smtClean="0">
                <a:latin typeface="黑体" panose="02010609060101010101" pitchFamily="49" charset="-122"/>
                <a:ea typeface="黑体" panose="02010609060101010101" pitchFamily="49" charset="-122"/>
              </a:rPr>
              <a:t>这些</a:t>
            </a:r>
            <a:r>
              <a:rPr lang="zh-CN" altLang="en-US" sz="2600" dirty="0">
                <a:latin typeface="黑体" panose="02010609060101010101" pitchFamily="49" charset="-122"/>
                <a:ea typeface="黑体" panose="02010609060101010101" pitchFamily="49" charset="-122"/>
              </a:rPr>
              <a:t>人应该在相关专业部门担任一定职务，保持对现场信息的及时准确的掌</a:t>
            </a:r>
            <a:r>
              <a:rPr lang="zh-CN" altLang="en-US" sz="2600" dirty="0" smtClean="0">
                <a:latin typeface="黑体" panose="02010609060101010101" pitchFamily="49" charset="-122"/>
                <a:ea typeface="黑体" panose="02010609060101010101" pitchFamily="49" charset="-122"/>
              </a:rPr>
              <a:t>控和管理。</a:t>
            </a:r>
            <a:endParaRPr lang="zh-CN" altLang="en-US" sz="26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59902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23462" y="557422"/>
            <a:ext cx="8459027" cy="4093428"/>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ts val="3900"/>
              </a:lnSpc>
            </a:pPr>
            <a:r>
              <a:rPr lang="en-US" altLang="zh-CN" dirty="0"/>
              <a:t>2.</a:t>
            </a:r>
            <a:r>
              <a:rPr lang="zh-CN" altLang="en-US" dirty="0"/>
              <a:t>待遇</a:t>
            </a:r>
          </a:p>
          <a:p>
            <a:pPr>
              <a:lnSpc>
                <a:spcPts val="3900"/>
              </a:lnSpc>
            </a:pPr>
            <a:r>
              <a:rPr lang="zh-CN" altLang="en-US" dirty="0" smtClean="0"/>
              <a:t>    根据</a:t>
            </a:r>
            <a:r>
              <a:rPr lang="zh-CN" altLang="en-US" dirty="0"/>
              <a:t>长期观察，大部分高校不具备培养物业核心专业技术人才的能力。因此。通过社会公开招聘具备高等</a:t>
            </a:r>
            <a:r>
              <a:rPr lang="zh-CN" altLang="en-US" dirty="0" smtClean="0"/>
              <a:t>专业技术教育</a:t>
            </a:r>
            <a:r>
              <a:rPr lang="zh-CN" altLang="en-US" dirty="0"/>
              <a:t>背景</a:t>
            </a:r>
            <a:r>
              <a:rPr lang="zh-CN" altLang="en-US" dirty="0" smtClean="0"/>
              <a:t>的人才是</a:t>
            </a:r>
            <a:r>
              <a:rPr lang="zh-CN" altLang="en-US" dirty="0"/>
              <a:t>最好的选择。团队人员的劳动关系应该以学校聘任制为主，对长期表现优秀的可以转为校内事业编制。在薪酬待遇上，一定要略高于社会同类人员。专业技术总工应该享受正处级待遇，专业技术高管应该享受副处级待遇，专业技术主管应该享受正科级待遇。</a:t>
            </a:r>
          </a:p>
        </p:txBody>
      </p:sp>
    </p:spTree>
    <p:extLst>
      <p:ext uri="{BB962C8B-B14F-4D97-AF65-F5344CB8AC3E}">
        <p14:creationId xmlns:p14="http://schemas.microsoft.com/office/powerpoint/2010/main" val="3484499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41137" y="731878"/>
            <a:ext cx="8483885" cy="3323987"/>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ts val="4200"/>
              </a:lnSpc>
            </a:pPr>
            <a:r>
              <a:rPr lang="en-US" altLang="zh-CN" dirty="0"/>
              <a:t>3.</a:t>
            </a:r>
            <a:r>
              <a:rPr lang="zh-CN" altLang="en-US" dirty="0"/>
              <a:t>任务</a:t>
            </a:r>
          </a:p>
          <a:p>
            <a:pPr>
              <a:lnSpc>
                <a:spcPts val="4200"/>
              </a:lnSpc>
            </a:pPr>
            <a:r>
              <a:rPr lang="en-US" altLang="zh-CN" dirty="0"/>
              <a:t>1</a:t>
            </a:r>
            <a:r>
              <a:rPr lang="zh-CN" altLang="en-US" dirty="0"/>
              <a:t>）建立健全相关资料</a:t>
            </a:r>
          </a:p>
          <a:p>
            <a:pPr>
              <a:lnSpc>
                <a:spcPts val="4200"/>
              </a:lnSpc>
            </a:pPr>
            <a:r>
              <a:rPr lang="zh-CN" altLang="en-US" dirty="0" smtClean="0"/>
              <a:t>    政策、法规、标准、技术要求。</a:t>
            </a:r>
            <a:endParaRPr lang="en-US" altLang="zh-CN" dirty="0" smtClean="0"/>
          </a:p>
          <a:p>
            <a:pPr>
              <a:lnSpc>
                <a:spcPts val="4200"/>
              </a:lnSpc>
            </a:pPr>
            <a:r>
              <a:rPr lang="zh-CN" altLang="en-US" dirty="0" smtClean="0"/>
              <a:t>    竣工</a:t>
            </a:r>
            <a:r>
              <a:rPr lang="zh-CN" altLang="en-US" dirty="0"/>
              <a:t>资料、更新改造变更资料、地下管网信息资料、房屋及设施设备台账、设施设备运行维护记录、收集法规、编写制度</a:t>
            </a:r>
            <a:r>
              <a:rPr lang="zh-CN" altLang="en-US" dirty="0" smtClean="0"/>
              <a:t>。</a:t>
            </a:r>
            <a:endParaRPr lang="zh-CN" altLang="en-US" dirty="0"/>
          </a:p>
        </p:txBody>
      </p:sp>
    </p:spTree>
    <p:extLst>
      <p:ext uri="{BB962C8B-B14F-4D97-AF65-F5344CB8AC3E}">
        <p14:creationId xmlns:p14="http://schemas.microsoft.com/office/powerpoint/2010/main" val="253398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14248" y="606712"/>
            <a:ext cx="7752313" cy="1629742"/>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ts val="4200"/>
              </a:lnSpc>
            </a:pPr>
            <a:r>
              <a:rPr lang="en-US" altLang="zh-CN" dirty="0" smtClean="0"/>
              <a:t>2</a:t>
            </a:r>
            <a:r>
              <a:rPr lang="zh-CN" altLang="en-US" dirty="0"/>
              <a:t>）日常监管</a:t>
            </a:r>
          </a:p>
          <a:p>
            <a:pPr>
              <a:lnSpc>
                <a:spcPts val="4200"/>
              </a:lnSpc>
            </a:pPr>
            <a:r>
              <a:rPr lang="zh-CN" altLang="en-US" dirty="0" smtClean="0"/>
              <a:t>    辖区</a:t>
            </a:r>
            <a:r>
              <a:rPr lang="zh-CN" altLang="en-US" dirty="0"/>
              <a:t>巡查，现场管理，隐患排查，问题诊断与纠正。</a:t>
            </a:r>
          </a:p>
        </p:txBody>
      </p:sp>
      <p:pic>
        <p:nvPicPr>
          <p:cNvPr id="3" name="图片 5"/>
          <p:cNvPicPr>
            <a:picLocks noChangeAspect="1"/>
          </p:cNvPicPr>
          <p:nvPr/>
        </p:nvPicPr>
        <p:blipFill rotWithShape="1">
          <a:blip r:embed="rId2">
            <a:extLst>
              <a:ext uri="{28A0092B-C50C-407E-A947-70E740481C1C}">
                <a14:useLocalDpi xmlns:a14="http://schemas.microsoft.com/office/drawing/2010/main" val="0"/>
              </a:ext>
            </a:extLst>
          </a:blip>
          <a:srcRect t="20274" r="25664"/>
          <a:stretch/>
        </p:blipFill>
        <p:spPr bwMode="auto">
          <a:xfrm>
            <a:off x="281182" y="2531100"/>
            <a:ext cx="1976530" cy="158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7646" y="2530046"/>
            <a:ext cx="2118820" cy="158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5535" y="2530046"/>
            <a:ext cx="2119242" cy="158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10349" r="3866"/>
          <a:stretch/>
        </p:blipFill>
        <p:spPr>
          <a:xfrm>
            <a:off x="2346779" y="2530046"/>
            <a:ext cx="2111799" cy="1589432"/>
          </a:xfrm>
          <a:prstGeom prst="rect">
            <a:avLst/>
          </a:prstGeom>
        </p:spPr>
      </p:pic>
      <p:sp>
        <p:nvSpPr>
          <p:cNvPr id="9" name="矩形 8"/>
          <p:cNvSpPr/>
          <p:nvPr/>
        </p:nvSpPr>
        <p:spPr>
          <a:xfrm>
            <a:off x="787778" y="4119478"/>
            <a:ext cx="1107996" cy="369332"/>
          </a:xfrm>
          <a:prstGeom prst="rect">
            <a:avLst/>
          </a:prstGeom>
        </p:spPr>
        <p:txBody>
          <a:bodyPr wrap="none">
            <a:spAutoFit/>
          </a:bodyPr>
          <a:lstStyle/>
          <a:p>
            <a:r>
              <a:rPr lang="zh-CN" altLang="en-US" sz="1800" dirty="0">
                <a:latin typeface="黑体" panose="02010609060101010101" pitchFamily="49" charset="-122"/>
                <a:ea typeface="黑体" panose="02010609060101010101" pitchFamily="49" charset="-122"/>
              </a:rPr>
              <a:t>辖区</a:t>
            </a:r>
            <a:r>
              <a:rPr lang="zh-CN" altLang="en-US" sz="1800" dirty="0" smtClean="0">
                <a:latin typeface="黑体" panose="02010609060101010101" pitchFamily="49" charset="-122"/>
                <a:ea typeface="黑体" panose="02010609060101010101" pitchFamily="49" charset="-122"/>
              </a:rPr>
              <a:t>巡查</a:t>
            </a:r>
            <a:endParaRPr lang="zh-CN" altLang="en-US" sz="1800" dirty="0">
              <a:latin typeface="黑体" panose="02010609060101010101" pitchFamily="49" charset="-122"/>
              <a:ea typeface="黑体" panose="02010609060101010101" pitchFamily="49" charset="-122"/>
            </a:endParaRPr>
          </a:p>
        </p:txBody>
      </p:sp>
      <p:sp>
        <p:nvSpPr>
          <p:cNvPr id="10" name="矩形 9"/>
          <p:cNvSpPr/>
          <p:nvPr/>
        </p:nvSpPr>
        <p:spPr>
          <a:xfrm>
            <a:off x="2509946" y="4119478"/>
            <a:ext cx="1800493"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问题诊断与纠正</a:t>
            </a:r>
            <a:endParaRPr lang="zh-CN" altLang="en-US" sz="1800" dirty="0">
              <a:latin typeface="黑体" panose="02010609060101010101" pitchFamily="49" charset="-122"/>
              <a:ea typeface="黑体" panose="02010609060101010101" pitchFamily="49" charset="-122"/>
            </a:endParaRPr>
          </a:p>
        </p:txBody>
      </p:sp>
      <p:sp>
        <p:nvSpPr>
          <p:cNvPr id="11" name="矩形 10"/>
          <p:cNvSpPr/>
          <p:nvPr/>
        </p:nvSpPr>
        <p:spPr>
          <a:xfrm>
            <a:off x="5057074" y="4119478"/>
            <a:ext cx="1125301" cy="369332"/>
          </a:xfrm>
          <a:prstGeom prst="rect">
            <a:avLst/>
          </a:prstGeom>
        </p:spPr>
        <p:txBody>
          <a:bodyPr wrap="square">
            <a:spAutoFit/>
          </a:bodyPr>
          <a:lstStyle/>
          <a:p>
            <a:r>
              <a:rPr lang="zh-CN" altLang="en-US" sz="1800" dirty="0" smtClean="0">
                <a:latin typeface="黑体" panose="02010609060101010101" pitchFamily="49" charset="-122"/>
                <a:ea typeface="黑体" panose="02010609060101010101" pitchFamily="49" charset="-122"/>
              </a:rPr>
              <a:t>现场管理</a:t>
            </a:r>
            <a:endParaRPr lang="zh-CN" altLang="en-US" sz="1800" dirty="0">
              <a:latin typeface="黑体" panose="02010609060101010101" pitchFamily="49" charset="-122"/>
              <a:ea typeface="黑体" panose="02010609060101010101" pitchFamily="49" charset="-122"/>
            </a:endParaRPr>
          </a:p>
        </p:txBody>
      </p:sp>
      <p:sp>
        <p:nvSpPr>
          <p:cNvPr id="12" name="矩形 11"/>
          <p:cNvSpPr/>
          <p:nvPr/>
        </p:nvSpPr>
        <p:spPr>
          <a:xfrm>
            <a:off x="7193622" y="4119478"/>
            <a:ext cx="1107996"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隐患排查</a:t>
            </a:r>
            <a:endParaRPr lang="zh-CN" altLang="en-US" sz="18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6446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6732" y="722495"/>
            <a:ext cx="2782678" cy="492443"/>
          </a:xfrm>
          <a:prstGeom prst="rect">
            <a:avLst/>
          </a:prstGeom>
        </p:spPr>
        <p:txBody>
          <a:bodyPr wrap="square">
            <a:spAutoFit/>
          </a:bodyPr>
          <a:lstStyle/>
          <a:p>
            <a:pPr algn="just">
              <a:buSzPct val="60000"/>
            </a:pPr>
            <a:r>
              <a:rPr lang="zh-CN" altLang="en-US" sz="2600" dirty="0">
                <a:latin typeface="黑体" panose="02010609060101010101" pitchFamily="49" charset="-122"/>
                <a:ea typeface="黑体" panose="02010609060101010101" pitchFamily="49" charset="-122"/>
              </a:rPr>
              <a:t>目的和意义：</a:t>
            </a:r>
            <a:endParaRPr lang="en-US" altLang="zh-CN" sz="2600" dirty="0">
              <a:latin typeface="黑体" panose="02010609060101010101" pitchFamily="49" charset="-122"/>
              <a:ea typeface="黑体" panose="02010609060101010101" pitchFamily="49" charset="-122"/>
            </a:endParaRPr>
          </a:p>
        </p:txBody>
      </p:sp>
      <p:sp>
        <p:nvSpPr>
          <p:cNvPr id="5" name="TextBox 1"/>
          <p:cNvSpPr txBox="1"/>
          <p:nvPr/>
        </p:nvSpPr>
        <p:spPr>
          <a:xfrm>
            <a:off x="540693" y="1403370"/>
            <a:ext cx="7997911" cy="2785378"/>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ts val="4200"/>
              </a:lnSpc>
            </a:pPr>
            <a:r>
              <a:rPr lang="zh-CN" altLang="en-US" dirty="0"/>
              <a:t>    高校房屋、水、电、暖等设施设备，是学校办学的基础保障。</a:t>
            </a:r>
            <a:endParaRPr lang="en-US" altLang="zh-CN" dirty="0"/>
          </a:p>
          <a:p>
            <a:pPr>
              <a:lnSpc>
                <a:spcPts val="4200"/>
              </a:lnSpc>
            </a:pPr>
            <a:r>
              <a:rPr lang="en-US" altLang="zh-CN" dirty="0"/>
              <a:t>    </a:t>
            </a:r>
            <a:r>
              <a:rPr lang="zh-CN" altLang="en-US" dirty="0"/>
              <a:t>建设</a:t>
            </a:r>
            <a:r>
              <a:rPr lang="zh-CN" altLang="en-US" dirty="0" smtClean="0"/>
              <a:t>高校</a:t>
            </a:r>
            <a:r>
              <a:rPr lang="zh-CN" altLang="en-US" dirty="0" smtClean="0"/>
              <a:t>物业管理</a:t>
            </a:r>
            <a:r>
              <a:rPr lang="zh-CN" altLang="en-US" dirty="0"/>
              <a:t>自主</a:t>
            </a:r>
            <a:r>
              <a:rPr lang="zh-CN" altLang="en-US" dirty="0" smtClean="0"/>
              <a:t>专业</a:t>
            </a:r>
            <a:r>
              <a:rPr lang="zh-CN" altLang="en-US" dirty="0"/>
              <a:t>技术团队，就是对这部分设施设备实行</a:t>
            </a:r>
            <a:r>
              <a:rPr lang="zh-CN" altLang="en-US" dirty="0">
                <a:solidFill>
                  <a:srgbClr val="FF0000"/>
                </a:solidFill>
              </a:rPr>
              <a:t>自主</a:t>
            </a:r>
            <a:r>
              <a:rPr lang="zh-CN" altLang="en-US" dirty="0"/>
              <a:t>管理。以确保学校基础设施设备</a:t>
            </a:r>
            <a:r>
              <a:rPr lang="zh-CN" altLang="en-US" dirty="0" smtClean="0"/>
              <a:t>的</a:t>
            </a:r>
            <a:r>
              <a:rPr lang="zh-CN" altLang="en-US" dirty="0" smtClean="0">
                <a:solidFill>
                  <a:srgbClr val="FF0000"/>
                </a:solidFill>
              </a:rPr>
              <a:t>长期</a:t>
            </a:r>
            <a:r>
              <a:rPr lang="zh-CN" altLang="en-US" dirty="0" smtClean="0"/>
              <a:t>安全</a:t>
            </a:r>
            <a:r>
              <a:rPr lang="zh-CN" altLang="en-US" dirty="0"/>
              <a:t>稳定。</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84422" y="794574"/>
            <a:ext cx="8066796" cy="1799019"/>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ct val="150000"/>
              </a:lnSpc>
            </a:pPr>
            <a:r>
              <a:rPr lang="en-US" altLang="zh-CN" dirty="0"/>
              <a:t>3</a:t>
            </a:r>
            <a:r>
              <a:rPr lang="zh-CN" altLang="en-US" dirty="0" smtClean="0"/>
              <a:t>）专项管理</a:t>
            </a:r>
            <a:endParaRPr lang="zh-CN" altLang="en-US" dirty="0"/>
          </a:p>
          <a:p>
            <a:pPr>
              <a:lnSpc>
                <a:spcPct val="150000"/>
              </a:lnSpc>
            </a:pPr>
            <a:r>
              <a:rPr lang="zh-CN" altLang="en-US" dirty="0" smtClean="0"/>
              <a:t>    定期</a:t>
            </a:r>
            <a:r>
              <a:rPr lang="zh-CN" altLang="en-US" dirty="0"/>
              <a:t>汇总分析，立项</a:t>
            </a:r>
            <a:r>
              <a:rPr lang="zh-CN" altLang="en-US" dirty="0" smtClean="0"/>
              <a:t>、规划</a:t>
            </a:r>
            <a:r>
              <a:rPr lang="zh-CN" altLang="en-US" dirty="0"/>
              <a:t>、审批</a:t>
            </a:r>
            <a:r>
              <a:rPr lang="zh-CN" altLang="en-US" dirty="0" smtClean="0"/>
              <a:t>、设计、清单控制价、招标、合同签订、监管、验收、审计和结算。</a:t>
            </a:r>
            <a:endParaRPr lang="zh-CN" altLang="en-US" dirty="0"/>
          </a:p>
        </p:txBody>
      </p:sp>
    </p:spTree>
    <p:extLst>
      <p:ext uri="{BB962C8B-B14F-4D97-AF65-F5344CB8AC3E}">
        <p14:creationId xmlns:p14="http://schemas.microsoft.com/office/powerpoint/2010/main" val="2749008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53790" y="723142"/>
            <a:ext cx="8066796" cy="1708160"/>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ts val="4200"/>
              </a:lnSpc>
            </a:pPr>
            <a:r>
              <a:rPr lang="en-US" altLang="zh-CN" dirty="0" smtClean="0"/>
              <a:t>4</a:t>
            </a:r>
            <a:r>
              <a:rPr lang="zh-CN" altLang="en-US" dirty="0"/>
              <a:t>）培训员工</a:t>
            </a:r>
          </a:p>
          <a:p>
            <a:pPr>
              <a:lnSpc>
                <a:spcPts val="4200"/>
              </a:lnSpc>
            </a:pPr>
            <a:r>
              <a:rPr lang="zh-CN" altLang="en-US" dirty="0" smtClean="0"/>
              <a:t>    定期</a:t>
            </a:r>
            <a:r>
              <a:rPr lang="zh-CN" altLang="en-US" dirty="0"/>
              <a:t>进行员工培训，内容包括：法规、安全、环保、原理、实操、流程、案例。</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 y="2622945"/>
            <a:ext cx="2055555" cy="1541667"/>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9756" y="2620665"/>
            <a:ext cx="2058596" cy="1543947"/>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17287" b="14176"/>
          <a:stretch/>
        </p:blipFill>
        <p:spPr>
          <a:xfrm>
            <a:off x="6991624" y="2620664"/>
            <a:ext cx="1689554" cy="154394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6793" y="2620664"/>
            <a:ext cx="2306390" cy="1543947"/>
          </a:xfrm>
          <a:prstGeom prst="rect">
            <a:avLst/>
          </a:prstGeom>
        </p:spPr>
      </p:pic>
      <p:sp>
        <p:nvSpPr>
          <p:cNvPr id="8" name="矩形 7"/>
          <p:cNvSpPr/>
          <p:nvPr/>
        </p:nvSpPr>
        <p:spPr>
          <a:xfrm>
            <a:off x="929979" y="4239042"/>
            <a:ext cx="1107996"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理论培训</a:t>
            </a:r>
            <a:endParaRPr lang="zh-CN" altLang="en-US" sz="1800" dirty="0">
              <a:latin typeface="黑体" panose="02010609060101010101" pitchFamily="49" charset="-122"/>
              <a:ea typeface="黑体" panose="02010609060101010101" pitchFamily="49" charset="-122"/>
            </a:endParaRPr>
          </a:p>
        </p:txBody>
      </p:sp>
      <p:sp>
        <p:nvSpPr>
          <p:cNvPr id="9" name="矩形 8"/>
          <p:cNvSpPr/>
          <p:nvPr/>
        </p:nvSpPr>
        <p:spPr>
          <a:xfrm>
            <a:off x="4929152" y="4239042"/>
            <a:ext cx="1107996"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实操培训</a:t>
            </a:r>
            <a:endParaRPr lang="zh-CN" altLang="en-US" sz="18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565032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68404" y="1503789"/>
            <a:ext cx="4807193" cy="1569660"/>
          </a:xfrm>
          <a:prstGeom prst="rect">
            <a:avLst/>
          </a:prstGeom>
          <a:noFill/>
        </p:spPr>
        <p:txBody>
          <a:bodyPr wrap="square" rtlCol="0">
            <a:spAutoFit/>
          </a:bodyPr>
          <a:lstStyle>
            <a:defPPr>
              <a:defRPr lang="zh-CN"/>
            </a:defPPr>
            <a:lvl1pPr algn="just">
              <a:buSzPct val="60000"/>
              <a:defRPr sz="3200" b="1">
                <a:latin typeface="黑体" panose="02010609060101010101" pitchFamily="49" charset="-122"/>
                <a:ea typeface="黑体" panose="02010609060101010101" pitchFamily="49" charset="-122"/>
              </a:defRPr>
            </a:lvl1pPr>
          </a:lstStyle>
          <a:p>
            <a:pPr algn="ctr">
              <a:lnSpc>
                <a:spcPct val="150000"/>
              </a:lnSpc>
            </a:pPr>
            <a:r>
              <a:rPr lang="zh-CN" altLang="en-US" dirty="0" smtClean="0"/>
              <a:t>第三部分</a:t>
            </a:r>
            <a:endParaRPr lang="en-US" altLang="zh-CN" dirty="0" smtClean="0"/>
          </a:p>
          <a:p>
            <a:pPr algn="ctr">
              <a:lnSpc>
                <a:spcPct val="150000"/>
              </a:lnSpc>
            </a:pPr>
            <a:r>
              <a:rPr lang="zh-CN" altLang="en-US" dirty="0" smtClean="0"/>
              <a:t>培养</a:t>
            </a:r>
            <a:r>
              <a:rPr lang="zh-CN" altLang="en-US" dirty="0"/>
              <a:t>、使用与管理相结合</a:t>
            </a:r>
          </a:p>
        </p:txBody>
      </p:sp>
    </p:spTree>
    <p:extLst>
      <p:ext uri="{BB962C8B-B14F-4D97-AF65-F5344CB8AC3E}">
        <p14:creationId xmlns:p14="http://schemas.microsoft.com/office/powerpoint/2010/main" val="3602457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72708" y="875088"/>
            <a:ext cx="8066796" cy="2999347"/>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ct val="150000"/>
              </a:lnSpc>
            </a:pPr>
            <a:r>
              <a:rPr lang="zh-CN" altLang="en-US" dirty="0" smtClean="0"/>
              <a:t>    专业</a:t>
            </a:r>
            <a:r>
              <a:rPr lang="zh-CN" altLang="en-US" dirty="0"/>
              <a:t>技术团队的健康发展必须坚持培养、使用与严管相结合</a:t>
            </a:r>
            <a:r>
              <a:rPr lang="zh-CN" altLang="en-US" dirty="0" smtClean="0"/>
              <a:t>。</a:t>
            </a:r>
            <a:endParaRPr lang="en-US" altLang="zh-CN" dirty="0" smtClean="0"/>
          </a:p>
          <a:p>
            <a:pPr>
              <a:lnSpc>
                <a:spcPct val="150000"/>
              </a:lnSpc>
            </a:pPr>
            <a:r>
              <a:rPr lang="en-US" altLang="zh-CN" dirty="0"/>
              <a:t> </a:t>
            </a:r>
            <a:r>
              <a:rPr lang="en-US" altLang="zh-CN" dirty="0" smtClean="0"/>
              <a:t>   </a:t>
            </a:r>
            <a:r>
              <a:rPr lang="zh-CN" altLang="en-US" dirty="0" smtClean="0"/>
              <a:t>在</a:t>
            </a:r>
            <a:r>
              <a:rPr lang="zh-CN" altLang="en-US" dirty="0"/>
              <a:t>以往实践中，往往出现三者的缺失或分离，造成专业技术岗位的虚设或人才的流失。最终弱化高校物业管理自主选择判断的能力。</a:t>
            </a:r>
          </a:p>
        </p:txBody>
      </p:sp>
    </p:spTree>
    <p:extLst>
      <p:ext uri="{BB962C8B-B14F-4D97-AF65-F5344CB8AC3E}">
        <p14:creationId xmlns:p14="http://schemas.microsoft.com/office/powerpoint/2010/main" val="1561972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96321" y="650920"/>
            <a:ext cx="7973524" cy="2785378"/>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ts val="4200"/>
              </a:lnSpc>
            </a:pPr>
            <a:r>
              <a:rPr lang="zh-CN" altLang="en-US" dirty="0" smtClean="0"/>
              <a:t>（</a:t>
            </a:r>
            <a:r>
              <a:rPr lang="zh-CN" altLang="en-US" dirty="0"/>
              <a:t>一）培养</a:t>
            </a:r>
          </a:p>
          <a:p>
            <a:pPr>
              <a:lnSpc>
                <a:spcPts val="4200"/>
              </a:lnSpc>
            </a:pPr>
            <a:r>
              <a:rPr lang="en-US" altLang="zh-CN" dirty="0" smtClean="0"/>
              <a:t>    1</a:t>
            </a:r>
            <a:r>
              <a:rPr lang="en-US" altLang="zh-CN" dirty="0"/>
              <a:t>.</a:t>
            </a:r>
            <a:r>
              <a:rPr lang="zh-CN" altLang="en-US" dirty="0"/>
              <a:t>政治觉悟，不忘初心，牢记使命。</a:t>
            </a:r>
            <a:endParaRPr lang="en-US" altLang="zh-CN" dirty="0"/>
          </a:p>
          <a:p>
            <a:pPr>
              <a:lnSpc>
                <a:spcPts val="4200"/>
              </a:lnSpc>
            </a:pPr>
            <a:r>
              <a:rPr lang="zh-CN" altLang="en-US" dirty="0" smtClean="0"/>
              <a:t>    把</a:t>
            </a:r>
            <a:r>
              <a:rPr lang="zh-CN" altLang="en-US" dirty="0"/>
              <a:t>学校和师生利益放在</a:t>
            </a:r>
            <a:r>
              <a:rPr lang="zh-CN" altLang="en-US" dirty="0" smtClean="0"/>
              <a:t>首位。</a:t>
            </a:r>
            <a:endParaRPr lang="en-US" altLang="zh-CN" dirty="0"/>
          </a:p>
          <a:p>
            <a:pPr>
              <a:lnSpc>
                <a:spcPts val="4200"/>
              </a:lnSpc>
            </a:pPr>
            <a:r>
              <a:rPr lang="zh-CN" altLang="en-US" dirty="0" smtClean="0"/>
              <a:t>    把</a:t>
            </a:r>
            <a:r>
              <a:rPr lang="zh-CN" altLang="en-US" dirty="0"/>
              <a:t>学校基础设施设备安全运行放在首位。</a:t>
            </a:r>
            <a:endParaRPr lang="en-US" altLang="zh-CN" dirty="0"/>
          </a:p>
          <a:p>
            <a:pPr>
              <a:lnSpc>
                <a:spcPts val="4200"/>
              </a:lnSpc>
            </a:pPr>
            <a:r>
              <a:rPr lang="zh-CN" altLang="en-US" dirty="0" smtClean="0"/>
              <a:t>    在</a:t>
            </a:r>
            <a:r>
              <a:rPr lang="zh-CN" altLang="en-US" dirty="0"/>
              <a:t>利益诱惑面前不为所动，秉公办事</a:t>
            </a:r>
            <a:r>
              <a:rPr lang="zh-CN" altLang="en-US" dirty="0" smtClean="0"/>
              <a:t>。</a:t>
            </a:r>
            <a:endParaRPr lang="zh-CN" altLang="en-US" dirty="0">
              <a:solidFill>
                <a:srgbClr val="FF0000"/>
              </a:solidFill>
            </a:endParaRPr>
          </a:p>
        </p:txBody>
      </p:sp>
    </p:spTree>
    <p:extLst>
      <p:ext uri="{BB962C8B-B14F-4D97-AF65-F5344CB8AC3E}">
        <p14:creationId xmlns:p14="http://schemas.microsoft.com/office/powerpoint/2010/main" val="3996115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3821" y="1864316"/>
            <a:ext cx="2807530" cy="187942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4114" y="1864317"/>
            <a:ext cx="2807530" cy="1879420"/>
          </a:xfrm>
          <a:prstGeom prst="rect">
            <a:avLst/>
          </a:prstGeom>
        </p:spPr>
      </p:pic>
      <p:sp>
        <p:nvSpPr>
          <p:cNvPr id="4" name="矩形 3"/>
          <p:cNvSpPr/>
          <p:nvPr/>
        </p:nvSpPr>
        <p:spPr>
          <a:xfrm>
            <a:off x="5274733" y="3910717"/>
            <a:ext cx="1107996"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外出学习</a:t>
            </a:r>
            <a:endParaRPr lang="zh-CN" altLang="en-US" sz="1800" dirty="0">
              <a:latin typeface="黑体" panose="02010609060101010101" pitchFamily="49" charset="-122"/>
              <a:ea typeface="黑体" panose="02010609060101010101" pitchFamily="49" charset="-122"/>
            </a:endParaRPr>
          </a:p>
        </p:txBody>
      </p:sp>
      <p:sp>
        <p:nvSpPr>
          <p:cNvPr id="7" name="矩形 6"/>
          <p:cNvSpPr/>
          <p:nvPr/>
        </p:nvSpPr>
        <p:spPr>
          <a:xfrm>
            <a:off x="1088462" y="3907997"/>
            <a:ext cx="877163"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带学徒</a:t>
            </a:r>
            <a:endParaRPr lang="zh-CN" altLang="en-US" sz="1800" dirty="0">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641" y="1864317"/>
            <a:ext cx="2487296" cy="186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266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37173" y="810414"/>
            <a:ext cx="8455947" cy="3323987"/>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ts val="4200"/>
              </a:lnSpc>
            </a:pPr>
            <a:r>
              <a:rPr lang="en-US" altLang="zh-CN" dirty="0"/>
              <a:t>2.</a:t>
            </a:r>
            <a:r>
              <a:rPr lang="zh-CN" altLang="en-US" dirty="0"/>
              <a:t>当今科技日新月异，新工艺、新材料、新技术层出不穷。</a:t>
            </a:r>
            <a:endParaRPr lang="en-US" altLang="zh-CN" dirty="0"/>
          </a:p>
          <a:p>
            <a:pPr>
              <a:lnSpc>
                <a:spcPts val="4200"/>
              </a:lnSpc>
            </a:pPr>
            <a:r>
              <a:rPr lang="en-US" altLang="zh-CN" dirty="0"/>
              <a:t>    </a:t>
            </a:r>
            <a:r>
              <a:rPr lang="zh-CN" altLang="en-US" dirty="0" smtClean="0"/>
              <a:t>物业管理</a:t>
            </a:r>
            <a:r>
              <a:rPr lang="zh-CN" altLang="en-US" dirty="0"/>
              <a:t>的专业技术也会随之发展变化。作为专业技术团队，必须永远保持先进性，随时掌握先进专业技术，与时俱进。支持鼓励专业技术人员不断学习专业知识，巩固提高，与时俱进，永葆先进。提供机会外出学习交流，提升自身价值</a:t>
            </a:r>
            <a:r>
              <a:rPr lang="zh-CN" altLang="en-US" dirty="0" smtClean="0"/>
              <a:t>。</a:t>
            </a:r>
            <a:endParaRPr lang="zh-CN" altLang="en-US" dirty="0"/>
          </a:p>
        </p:txBody>
      </p:sp>
    </p:spTree>
    <p:extLst>
      <p:ext uri="{BB962C8B-B14F-4D97-AF65-F5344CB8AC3E}">
        <p14:creationId xmlns:p14="http://schemas.microsoft.com/office/powerpoint/2010/main" val="2623237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339" y="1817670"/>
            <a:ext cx="4393932" cy="247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9"/>
          <p:cNvGrpSpPr>
            <a:grpSpLocks/>
          </p:cNvGrpSpPr>
          <p:nvPr/>
        </p:nvGrpSpPr>
        <p:grpSpPr bwMode="auto">
          <a:xfrm>
            <a:off x="4985884" y="940175"/>
            <a:ext cx="3716481" cy="3493317"/>
            <a:chOff x="338735" y="1042853"/>
            <a:chExt cx="6161482" cy="4778730"/>
          </a:xfrm>
        </p:grpSpPr>
        <p:pic>
          <p:nvPicPr>
            <p:cNvPr id="4" name="图片 4"/>
            <p:cNvPicPr>
              <a:picLocks noChangeAspect="1" noChangeArrowheads="1"/>
            </p:cNvPicPr>
            <p:nvPr/>
          </p:nvPicPr>
          <p:blipFill rotWithShape="1">
            <a:blip r:embed="rId3">
              <a:extLst>
                <a:ext uri="{28A0092B-C50C-407E-A947-70E740481C1C}">
                  <a14:useLocalDpi xmlns:a14="http://schemas.microsoft.com/office/drawing/2010/main" val="0"/>
                </a:ext>
              </a:extLst>
            </a:blip>
            <a:srcRect l="1589" t="4847" r="1002" b="433"/>
            <a:stretch/>
          </p:blipFill>
          <p:spPr bwMode="auto">
            <a:xfrm>
              <a:off x="338735" y="1042853"/>
              <a:ext cx="6161482" cy="477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descr="图片包含 屏幕截图&#10;&#10;描述已自动生成"/>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7337" y="1155031"/>
              <a:ext cx="1040877" cy="120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矩形 5"/>
          <p:cNvSpPr/>
          <p:nvPr/>
        </p:nvSpPr>
        <p:spPr>
          <a:xfrm>
            <a:off x="2042391" y="4289509"/>
            <a:ext cx="5780655" cy="490519"/>
          </a:xfrm>
          <a:prstGeom prst="rect">
            <a:avLst/>
          </a:prstGeom>
        </p:spPr>
        <p:txBody>
          <a:bodyPr wrap="square">
            <a:spAutoFit/>
          </a:bodyPr>
          <a:lstStyle/>
          <a:p>
            <a:pPr algn="just">
              <a:lnSpc>
                <a:spcPts val="3600"/>
              </a:lnSpc>
              <a:buSzPct val="60000"/>
            </a:pPr>
            <a:r>
              <a:rPr lang="zh-CN" altLang="en-US" sz="1800" dirty="0">
                <a:latin typeface="黑体" panose="02010609060101010101" pitchFamily="49" charset="-122"/>
                <a:ea typeface="黑体" panose="02010609060101010101" pitchFamily="49" charset="-122"/>
              </a:rPr>
              <a:t>数据</a:t>
            </a:r>
            <a:r>
              <a:rPr lang="zh-CN" altLang="en-US" sz="1800" dirty="0" smtClean="0">
                <a:latin typeface="黑体" panose="02010609060101010101" pitchFamily="49" charset="-122"/>
                <a:ea typeface="黑体" panose="02010609060101010101" pitchFamily="49" charset="-122"/>
              </a:rPr>
              <a:t>平台                           地下管网图</a:t>
            </a:r>
            <a:endParaRPr lang="zh-CN" altLang="en-US" sz="1800" dirty="0">
              <a:latin typeface="黑体" panose="02010609060101010101" pitchFamily="49" charset="-122"/>
              <a:ea typeface="黑体" panose="02010609060101010101" pitchFamily="49" charset="-122"/>
            </a:endParaRPr>
          </a:p>
        </p:txBody>
      </p:sp>
      <p:sp>
        <p:nvSpPr>
          <p:cNvPr id="7" name="矩形 6"/>
          <p:cNvSpPr/>
          <p:nvPr/>
        </p:nvSpPr>
        <p:spPr>
          <a:xfrm>
            <a:off x="563720" y="530160"/>
            <a:ext cx="5186035" cy="553998"/>
          </a:xfrm>
          <a:prstGeom prst="rect">
            <a:avLst/>
          </a:prstGeom>
        </p:spPr>
        <p:txBody>
          <a:bodyPr wrap="square">
            <a:spAutoFit/>
          </a:bodyPr>
          <a:lstStyle/>
          <a:p>
            <a:pPr algn="just">
              <a:lnSpc>
                <a:spcPts val="3600"/>
              </a:lnSpc>
              <a:buSzPct val="60000"/>
            </a:pPr>
            <a:r>
              <a:rPr lang="zh-CN" altLang="en-US" sz="2600" dirty="0">
                <a:latin typeface="黑体" panose="02010609060101010101" pitchFamily="49" charset="-122"/>
                <a:ea typeface="黑体" panose="02010609060101010101" pitchFamily="49" charset="-122"/>
              </a:rPr>
              <a:t>数据平台、地下管网</a:t>
            </a:r>
            <a:r>
              <a:rPr lang="zh-CN" altLang="en-US" sz="2600" dirty="0" smtClean="0">
                <a:latin typeface="黑体" panose="02010609060101010101" pitchFamily="49" charset="-122"/>
                <a:ea typeface="黑体" panose="02010609060101010101" pitchFamily="49" charset="-122"/>
              </a:rPr>
              <a:t>监测</a:t>
            </a:r>
            <a:endParaRPr lang="zh-CN" altLang="en-US" sz="26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6813671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5" descr="图片包含 室内&#10;&#10;描述已自动生成"/>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 y="1402871"/>
            <a:ext cx="4218483" cy="241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10"/>
          <p:cNvGrpSpPr>
            <a:grpSpLocks/>
          </p:cNvGrpSpPr>
          <p:nvPr/>
        </p:nvGrpSpPr>
        <p:grpSpPr bwMode="auto">
          <a:xfrm>
            <a:off x="4761844" y="1400617"/>
            <a:ext cx="3880506" cy="2424301"/>
            <a:chOff x="338110" y="1125416"/>
            <a:chExt cx="4708707" cy="2701981"/>
          </a:xfrm>
        </p:grpSpPr>
        <p:pic>
          <p:nvPicPr>
            <p:cNvPr id="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110" y="1125416"/>
              <a:ext cx="4708706" cy="270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2">
              <a:extLst/>
            </p:cNvPr>
            <p:cNvSpPr>
              <a:spLocks noChangeArrowheads="1"/>
            </p:cNvSpPr>
            <p:nvPr/>
          </p:nvSpPr>
          <p:spPr bwMode="gray">
            <a:xfrm>
              <a:off x="3537505" y="3473334"/>
              <a:ext cx="1509312" cy="349562"/>
            </a:xfrm>
            <a:prstGeom prst="roundRect">
              <a:avLst>
                <a:gd name="adj" fmla="val 16667"/>
              </a:avLst>
            </a:prstGeom>
            <a:solidFill>
              <a:srgbClr val="1E4B79"/>
            </a:solidFill>
            <a:ln>
              <a:solidFill>
                <a:srgbClr val="1E4B7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zh-CN" altLang="en-US" b="1" dirty="0">
                  <a:solidFill>
                    <a:schemeClr val="bg1"/>
                  </a:solidFill>
                </a:rPr>
                <a:t>测漏监管</a:t>
              </a:r>
            </a:p>
          </p:txBody>
        </p:sp>
      </p:grpSp>
      <p:sp>
        <p:nvSpPr>
          <p:cNvPr id="8" name="矩形 7"/>
          <p:cNvSpPr/>
          <p:nvPr/>
        </p:nvSpPr>
        <p:spPr>
          <a:xfrm>
            <a:off x="3783736" y="4031502"/>
            <a:ext cx="2117334" cy="553998"/>
          </a:xfrm>
          <a:prstGeom prst="rect">
            <a:avLst/>
          </a:prstGeom>
        </p:spPr>
        <p:txBody>
          <a:bodyPr wrap="square">
            <a:spAutoFit/>
          </a:bodyPr>
          <a:lstStyle/>
          <a:p>
            <a:pPr algn="just">
              <a:lnSpc>
                <a:spcPts val="3600"/>
              </a:lnSpc>
              <a:buSzPct val="60000"/>
            </a:pPr>
            <a:r>
              <a:rPr lang="zh-CN" altLang="en-US" sz="1800" dirty="0" smtClean="0">
                <a:latin typeface="黑体" panose="02010609060101010101" pitchFamily="49" charset="-122"/>
                <a:ea typeface="黑体" panose="02010609060101010101" pitchFamily="49" charset="-122"/>
              </a:rPr>
              <a:t>地下</a:t>
            </a:r>
            <a:r>
              <a:rPr lang="zh-CN" altLang="en-US" sz="1800" dirty="0">
                <a:latin typeface="黑体" panose="02010609060101010101" pitchFamily="49" charset="-122"/>
                <a:ea typeface="黑体" panose="02010609060101010101" pitchFamily="49" charset="-122"/>
              </a:rPr>
              <a:t>管网</a:t>
            </a:r>
            <a:r>
              <a:rPr lang="zh-CN" altLang="en-US" sz="1800" dirty="0" smtClean="0">
                <a:latin typeface="黑体" panose="02010609060101010101" pitchFamily="49" charset="-122"/>
                <a:ea typeface="黑体" panose="02010609060101010101" pitchFamily="49" charset="-122"/>
              </a:rPr>
              <a:t>监测</a:t>
            </a:r>
            <a:endParaRPr lang="zh-CN" altLang="en-US" sz="18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79694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8553" b="24432"/>
          <a:stretch/>
        </p:blipFill>
        <p:spPr>
          <a:xfrm>
            <a:off x="667177" y="1837509"/>
            <a:ext cx="2510854" cy="1923445"/>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8047" y="1833159"/>
            <a:ext cx="2570392" cy="192779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8455" y="1833159"/>
            <a:ext cx="2578467" cy="1933848"/>
          </a:xfrm>
          <a:prstGeom prst="rect">
            <a:avLst/>
          </a:prstGeom>
        </p:spPr>
      </p:pic>
      <p:sp>
        <p:nvSpPr>
          <p:cNvPr id="6" name="Rectangle 3"/>
          <p:cNvSpPr txBox="1">
            <a:spLocks noChangeArrowheads="1"/>
          </p:cNvSpPr>
          <p:nvPr/>
        </p:nvSpPr>
        <p:spPr>
          <a:xfrm>
            <a:off x="667177" y="788333"/>
            <a:ext cx="7300441" cy="553998"/>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r>
              <a:rPr lang="zh-CN" altLang="en-US" dirty="0" smtClean="0"/>
              <a:t>选用信息技术测试</a:t>
            </a:r>
            <a:r>
              <a:rPr lang="zh-CN" altLang="en-US" dirty="0"/>
              <a:t>排查</a:t>
            </a:r>
            <a:r>
              <a:rPr lang="zh-CN" altLang="en-US" dirty="0" smtClean="0"/>
              <a:t>漏点</a:t>
            </a:r>
            <a:endParaRPr lang="zh-CN" altLang="en-US" dirty="0"/>
          </a:p>
        </p:txBody>
      </p:sp>
    </p:spTree>
    <p:extLst>
      <p:ext uri="{BB962C8B-B14F-4D97-AF65-F5344CB8AC3E}">
        <p14:creationId xmlns:p14="http://schemas.microsoft.com/office/powerpoint/2010/main" val="332328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791342" y="1099941"/>
            <a:ext cx="7561316" cy="2492990"/>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ct val="150000"/>
              </a:lnSpc>
            </a:pPr>
            <a:r>
              <a:rPr lang="zh-CN" altLang="en-US" dirty="0"/>
              <a:t>现状</a:t>
            </a:r>
            <a:r>
              <a:rPr lang="zh-CN" altLang="en-US" dirty="0" smtClean="0"/>
              <a:t>：</a:t>
            </a:r>
            <a:endParaRPr lang="en-US" altLang="zh-CN" dirty="0" smtClean="0"/>
          </a:p>
          <a:p>
            <a:pPr>
              <a:lnSpc>
                <a:spcPct val="150000"/>
              </a:lnSpc>
            </a:pPr>
            <a:r>
              <a:rPr lang="zh-CN" altLang="en-US" dirty="0" smtClean="0"/>
              <a:t>    </a:t>
            </a:r>
            <a:r>
              <a:rPr lang="zh-CN" altLang="en-US" dirty="0" smtClean="0"/>
              <a:t>许多高校在对房屋修缮、水</a:t>
            </a:r>
            <a:r>
              <a:rPr lang="zh-CN" altLang="en-US" dirty="0"/>
              <a:t>、电、暖等设施</a:t>
            </a:r>
            <a:r>
              <a:rPr lang="zh-CN" altLang="en-US" dirty="0" smtClean="0"/>
              <a:t>设备更新改造运维管理方面，</a:t>
            </a:r>
            <a:r>
              <a:rPr lang="zh-CN" altLang="en-US" dirty="0"/>
              <a:t>基本属于行政化，而非</a:t>
            </a:r>
            <a:r>
              <a:rPr lang="zh-CN" altLang="en-US" dirty="0" smtClean="0"/>
              <a:t>专业化；短期外聘专业化，而非长期自主专业化。</a:t>
            </a:r>
            <a:endParaRPr lang="en-US" altLang="zh-CN" dirty="0"/>
          </a:p>
        </p:txBody>
      </p:sp>
    </p:spTree>
    <p:extLst>
      <p:ext uri="{BB962C8B-B14F-4D97-AF65-F5344CB8AC3E}">
        <p14:creationId xmlns:p14="http://schemas.microsoft.com/office/powerpoint/2010/main" val="33097163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65A766D3-8F93-456E-BCED-5C17EE6452FB}"/>
              </a:ext>
            </a:extLst>
          </p:cNvPr>
          <p:cNvPicPr>
            <a:picLocks noChangeAspect="1"/>
          </p:cNvPicPr>
          <p:nvPr/>
        </p:nvPicPr>
        <p:blipFill>
          <a:blip r:embed="rId2"/>
          <a:stretch>
            <a:fillRect/>
          </a:stretch>
        </p:blipFill>
        <p:spPr>
          <a:xfrm>
            <a:off x="2004371" y="777628"/>
            <a:ext cx="5162783" cy="4021983"/>
          </a:xfrm>
          <a:prstGeom prst="rect">
            <a:avLst/>
          </a:prstGeom>
        </p:spPr>
      </p:pic>
      <p:sp>
        <p:nvSpPr>
          <p:cNvPr id="5" name="矩形 4"/>
          <p:cNvSpPr/>
          <p:nvPr/>
        </p:nvSpPr>
        <p:spPr>
          <a:xfrm>
            <a:off x="624280" y="649485"/>
            <a:ext cx="5186035" cy="553998"/>
          </a:xfrm>
          <a:prstGeom prst="rect">
            <a:avLst/>
          </a:prstGeom>
        </p:spPr>
        <p:txBody>
          <a:bodyPr wrap="square">
            <a:spAutoFit/>
          </a:bodyPr>
          <a:lstStyle/>
          <a:p>
            <a:pPr algn="just">
              <a:lnSpc>
                <a:spcPts val="3600"/>
              </a:lnSpc>
              <a:buSzPct val="60000"/>
            </a:pPr>
            <a:r>
              <a:rPr lang="zh-CN" altLang="en-US" sz="2600" dirty="0" smtClean="0">
                <a:latin typeface="黑体" panose="02010609060101010101" pitchFamily="49" charset="-122"/>
                <a:ea typeface="黑体" panose="02010609060101010101" pitchFamily="49" charset="-122"/>
              </a:rPr>
              <a:t>物</a:t>
            </a:r>
            <a:r>
              <a:rPr lang="zh-CN" altLang="en-US" sz="2600" dirty="0">
                <a:latin typeface="黑体" panose="02010609060101010101" pitchFamily="49" charset="-122"/>
                <a:ea typeface="黑体" panose="02010609060101010101" pitchFamily="49" charset="-122"/>
              </a:rPr>
              <a:t>联网</a:t>
            </a:r>
          </a:p>
        </p:txBody>
      </p:sp>
    </p:spTree>
    <p:extLst>
      <p:ext uri="{BB962C8B-B14F-4D97-AF65-F5344CB8AC3E}">
        <p14:creationId xmlns:p14="http://schemas.microsoft.com/office/powerpoint/2010/main" val="3822829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84676" y="450088"/>
            <a:ext cx="5186035" cy="494815"/>
          </a:xfrm>
          <a:prstGeom prst="rect">
            <a:avLst/>
          </a:prstGeom>
        </p:spPr>
        <p:txBody>
          <a:bodyPr wrap="square">
            <a:spAutoFit/>
          </a:bodyPr>
          <a:lstStyle/>
          <a:p>
            <a:pPr algn="just">
              <a:lnSpc>
                <a:spcPts val="3600"/>
              </a:lnSpc>
              <a:buSzPct val="60000"/>
            </a:pPr>
            <a:r>
              <a:rPr lang="zh-CN" altLang="en-US" sz="2600" dirty="0" smtClean="0">
                <a:latin typeface="黑体" panose="02010609060101010101" pitchFamily="49" charset="-122"/>
                <a:ea typeface="黑体" panose="02010609060101010101" pitchFamily="49" charset="-122"/>
              </a:rPr>
              <a:t>配电监控系统</a:t>
            </a:r>
            <a:endParaRPr lang="zh-CN" altLang="en-US" sz="2600" dirty="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954" y="1026465"/>
            <a:ext cx="6924216" cy="3750617"/>
          </a:xfrm>
          <a:prstGeom prst="rect">
            <a:avLst/>
          </a:prstGeom>
        </p:spPr>
      </p:pic>
    </p:spTree>
    <p:extLst>
      <p:ext uri="{BB962C8B-B14F-4D97-AF65-F5344CB8AC3E}">
        <p14:creationId xmlns:p14="http://schemas.microsoft.com/office/powerpoint/2010/main" val="4254265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38B34F99-0432-4D96-A9CB-A707829926C8}"/>
              </a:ext>
            </a:extLst>
          </p:cNvPr>
          <p:cNvGrpSpPr/>
          <p:nvPr/>
        </p:nvGrpSpPr>
        <p:grpSpPr>
          <a:xfrm>
            <a:off x="365759" y="862148"/>
            <a:ext cx="8458759" cy="3864823"/>
            <a:chOff x="1" y="143040"/>
            <a:chExt cx="12850271" cy="6953788"/>
          </a:xfrm>
        </p:grpSpPr>
        <p:cxnSp>
          <p:nvCxnSpPr>
            <p:cNvPr id="3" name="直接连接符 2"/>
            <p:cNvCxnSpPr/>
            <p:nvPr/>
          </p:nvCxnSpPr>
          <p:spPr>
            <a:xfrm flipV="1">
              <a:off x="333661" y="1774483"/>
              <a:ext cx="5006251" cy="14375"/>
            </a:xfrm>
            <a:prstGeom prst="line">
              <a:avLst/>
            </a:prstGeom>
            <a:noFill/>
            <a:ln w="28575" cap="flat" cmpd="sng" algn="ctr">
              <a:solidFill>
                <a:srgbClr val="4472C4"/>
              </a:solidFill>
              <a:prstDash val="solid"/>
              <a:miter lim="800000"/>
            </a:ln>
            <a:effectLst/>
          </p:spPr>
        </p:cxnSp>
        <p:cxnSp>
          <p:nvCxnSpPr>
            <p:cNvPr id="4" name="直接连接符 3"/>
            <p:cNvCxnSpPr/>
            <p:nvPr/>
          </p:nvCxnSpPr>
          <p:spPr>
            <a:xfrm flipV="1">
              <a:off x="333661" y="1792433"/>
              <a:ext cx="0" cy="672221"/>
            </a:xfrm>
            <a:prstGeom prst="line">
              <a:avLst/>
            </a:prstGeom>
            <a:noFill/>
            <a:ln w="28575" cap="flat" cmpd="sng" algn="ctr">
              <a:solidFill>
                <a:srgbClr val="4472C4"/>
              </a:solidFill>
              <a:prstDash val="solid"/>
              <a:miter lim="800000"/>
            </a:ln>
            <a:effectLst/>
          </p:spPr>
        </p:cxnSp>
        <p:cxnSp>
          <p:nvCxnSpPr>
            <p:cNvPr id="5" name="直接连接符 4"/>
            <p:cNvCxnSpPr/>
            <p:nvPr/>
          </p:nvCxnSpPr>
          <p:spPr>
            <a:xfrm flipV="1">
              <a:off x="1111853" y="1774483"/>
              <a:ext cx="0" cy="672221"/>
            </a:xfrm>
            <a:prstGeom prst="line">
              <a:avLst/>
            </a:prstGeom>
            <a:noFill/>
            <a:ln w="28575" cap="flat" cmpd="sng" algn="ctr">
              <a:solidFill>
                <a:srgbClr val="4472C4"/>
              </a:solidFill>
              <a:prstDash val="solid"/>
              <a:miter lim="800000"/>
            </a:ln>
            <a:effectLst/>
          </p:spPr>
        </p:cxnSp>
        <p:cxnSp>
          <p:nvCxnSpPr>
            <p:cNvPr id="6" name="直接连接符 5"/>
            <p:cNvCxnSpPr/>
            <p:nvPr/>
          </p:nvCxnSpPr>
          <p:spPr>
            <a:xfrm flipV="1">
              <a:off x="1740405" y="1792433"/>
              <a:ext cx="0" cy="672221"/>
            </a:xfrm>
            <a:prstGeom prst="line">
              <a:avLst/>
            </a:prstGeom>
            <a:noFill/>
            <a:ln w="28575" cap="flat" cmpd="sng" algn="ctr">
              <a:solidFill>
                <a:srgbClr val="4472C4"/>
              </a:solidFill>
              <a:prstDash val="solid"/>
              <a:miter lim="800000"/>
            </a:ln>
            <a:effectLst/>
          </p:spPr>
        </p:cxnSp>
        <p:cxnSp>
          <p:nvCxnSpPr>
            <p:cNvPr id="7" name="直接连接符 6"/>
            <p:cNvCxnSpPr/>
            <p:nvPr/>
          </p:nvCxnSpPr>
          <p:spPr>
            <a:xfrm flipV="1">
              <a:off x="2521288" y="1792433"/>
              <a:ext cx="0" cy="672221"/>
            </a:xfrm>
            <a:prstGeom prst="line">
              <a:avLst/>
            </a:prstGeom>
            <a:noFill/>
            <a:ln w="28575" cap="flat" cmpd="sng" algn="ctr">
              <a:solidFill>
                <a:srgbClr val="4472C4"/>
              </a:solidFill>
              <a:prstDash val="solid"/>
              <a:miter lim="800000"/>
            </a:ln>
            <a:effectLst/>
          </p:spPr>
        </p:cxnSp>
        <p:cxnSp>
          <p:nvCxnSpPr>
            <p:cNvPr id="8" name="直接连接符 7"/>
            <p:cNvCxnSpPr/>
            <p:nvPr/>
          </p:nvCxnSpPr>
          <p:spPr>
            <a:xfrm flipV="1">
              <a:off x="3172115" y="1774483"/>
              <a:ext cx="0" cy="672221"/>
            </a:xfrm>
            <a:prstGeom prst="line">
              <a:avLst/>
            </a:prstGeom>
            <a:noFill/>
            <a:ln w="28575" cap="flat" cmpd="sng" algn="ctr">
              <a:solidFill>
                <a:srgbClr val="4472C4"/>
              </a:solidFill>
              <a:prstDash val="solid"/>
              <a:miter lim="800000"/>
            </a:ln>
            <a:effectLst/>
          </p:spPr>
        </p:cxnSp>
        <p:cxnSp>
          <p:nvCxnSpPr>
            <p:cNvPr id="9" name="直接连接符 8"/>
            <p:cNvCxnSpPr/>
            <p:nvPr/>
          </p:nvCxnSpPr>
          <p:spPr>
            <a:xfrm flipV="1">
              <a:off x="3976288" y="1792433"/>
              <a:ext cx="0" cy="672221"/>
            </a:xfrm>
            <a:prstGeom prst="line">
              <a:avLst/>
            </a:prstGeom>
            <a:noFill/>
            <a:ln w="28575" cap="flat" cmpd="sng" algn="ctr">
              <a:solidFill>
                <a:srgbClr val="4472C4"/>
              </a:solidFill>
              <a:prstDash val="solid"/>
              <a:miter lim="800000"/>
            </a:ln>
            <a:effectLst/>
          </p:spPr>
        </p:cxnSp>
        <p:grpSp>
          <p:nvGrpSpPr>
            <p:cNvPr id="10" name="组合 9"/>
            <p:cNvGrpSpPr/>
            <p:nvPr/>
          </p:nvGrpSpPr>
          <p:grpSpPr>
            <a:xfrm>
              <a:off x="4417509" y="2219796"/>
              <a:ext cx="2299367" cy="4877032"/>
              <a:chOff x="9536491" y="1276555"/>
              <a:chExt cx="2300083" cy="4878112"/>
            </a:xfrm>
          </p:grpSpPr>
          <p:grpSp>
            <p:nvGrpSpPr>
              <p:cNvPr id="72" name="组合 71"/>
              <p:cNvGrpSpPr/>
              <p:nvPr/>
            </p:nvGrpSpPr>
            <p:grpSpPr>
              <a:xfrm>
                <a:off x="10243716" y="1276555"/>
                <a:ext cx="963002" cy="3524465"/>
                <a:chOff x="10243716" y="1276555"/>
                <a:chExt cx="963002" cy="3524465"/>
              </a:xfrm>
            </p:grpSpPr>
            <p:cxnSp>
              <p:nvCxnSpPr>
                <p:cNvPr id="85" name="直接连接符 84"/>
                <p:cNvCxnSpPr/>
                <p:nvPr/>
              </p:nvCxnSpPr>
              <p:spPr>
                <a:xfrm>
                  <a:off x="10714561" y="1276555"/>
                  <a:ext cx="9800" cy="2659744"/>
                </a:xfrm>
                <a:prstGeom prst="line">
                  <a:avLst/>
                </a:prstGeom>
                <a:noFill/>
                <a:ln w="28575" cap="flat" cmpd="sng" algn="ctr">
                  <a:solidFill>
                    <a:srgbClr val="4472C4"/>
                  </a:solidFill>
                  <a:prstDash val="solid"/>
                  <a:miter lim="800000"/>
                </a:ln>
                <a:effectLst/>
              </p:spPr>
            </p:cxnSp>
            <p:cxnSp>
              <p:nvCxnSpPr>
                <p:cNvPr id="86" name="直接连接符 85"/>
                <p:cNvCxnSpPr/>
                <p:nvPr/>
              </p:nvCxnSpPr>
              <p:spPr>
                <a:xfrm flipV="1">
                  <a:off x="11205657" y="3945875"/>
                  <a:ext cx="0" cy="855145"/>
                </a:xfrm>
                <a:prstGeom prst="line">
                  <a:avLst/>
                </a:prstGeom>
                <a:noFill/>
                <a:ln w="28575" cap="flat" cmpd="sng" algn="ctr">
                  <a:solidFill>
                    <a:srgbClr val="4472C4"/>
                  </a:solidFill>
                  <a:prstDash val="solid"/>
                  <a:miter lim="800000"/>
                </a:ln>
                <a:effectLst/>
              </p:spPr>
            </p:cxnSp>
            <p:cxnSp>
              <p:nvCxnSpPr>
                <p:cNvPr id="87" name="直接连接符 86"/>
                <p:cNvCxnSpPr/>
                <p:nvPr/>
              </p:nvCxnSpPr>
              <p:spPr>
                <a:xfrm>
                  <a:off x="10243716" y="3945875"/>
                  <a:ext cx="963002" cy="0"/>
                </a:xfrm>
                <a:prstGeom prst="line">
                  <a:avLst/>
                </a:prstGeom>
                <a:noFill/>
                <a:ln w="28575" cap="flat" cmpd="sng" algn="ctr">
                  <a:solidFill>
                    <a:srgbClr val="4472C4"/>
                  </a:solidFill>
                  <a:prstDash val="solid"/>
                  <a:miter lim="800000"/>
                </a:ln>
                <a:effectLst/>
              </p:spPr>
            </p:cxnSp>
          </p:grpSp>
          <p:grpSp>
            <p:nvGrpSpPr>
              <p:cNvPr id="73" name="组合 72"/>
              <p:cNvGrpSpPr/>
              <p:nvPr/>
            </p:nvGrpSpPr>
            <p:grpSpPr>
              <a:xfrm>
                <a:off x="9536491" y="2802795"/>
                <a:ext cx="1691670" cy="1203224"/>
                <a:chOff x="9536491" y="2802795"/>
                <a:chExt cx="1691670" cy="1203224"/>
              </a:xfrm>
            </p:grpSpPr>
            <p:pic>
              <p:nvPicPr>
                <p:cNvPr id="83" name="图片 82"/>
                <p:cNvPicPr>
                  <a:picLocks noChangeAspect="1"/>
                </p:cNvPicPr>
                <p:nvPr/>
              </p:nvPicPr>
              <p:blipFill rotWithShape="1">
                <a:blip r:embed="rId2" cstate="print"/>
                <a:srcRect/>
                <a:stretch>
                  <a:fillRect/>
                </a:stretch>
              </p:blipFill>
              <p:spPr>
                <a:xfrm>
                  <a:off x="10247634" y="2802795"/>
                  <a:ext cx="980527" cy="795250"/>
                </a:xfrm>
                <a:prstGeom prst="rect">
                  <a:avLst/>
                </a:prstGeom>
              </p:spPr>
            </p:pic>
            <p:sp>
              <p:nvSpPr>
                <p:cNvPr id="84" name="矩形 83"/>
                <p:cNvSpPr/>
                <p:nvPr/>
              </p:nvSpPr>
              <p:spPr>
                <a:xfrm>
                  <a:off x="9536491" y="3507518"/>
                  <a:ext cx="1303630" cy="498501"/>
                </a:xfrm>
                <a:prstGeom prst="rect">
                  <a:avLst/>
                </a:prstGeom>
              </p:spPr>
              <p:txBody>
                <a:bodyPr wrap="square">
                  <a:spAutoFit/>
                </a:bodyPr>
                <a:lstStyle/>
                <a:p>
                  <a:pPr algn="just"/>
                  <a:r>
                    <a:rPr lang="zh-CN" altLang="en-US" sz="1200" dirty="0">
                      <a:solidFill>
                        <a:schemeClr val="accent1">
                          <a:lumMod val="75000"/>
                        </a:schemeClr>
                      </a:solidFill>
                      <a:latin typeface="黑体" panose="02010609060101010101" pitchFamily="49" charset="-122"/>
                      <a:ea typeface="黑体" panose="02010609060101010101" pitchFamily="49" charset="-122"/>
                    </a:rPr>
                    <a:t>切换模块</a:t>
                  </a:r>
                </a:p>
              </p:txBody>
            </p:sp>
          </p:grpSp>
          <p:grpSp>
            <p:nvGrpSpPr>
              <p:cNvPr id="74" name="组合 73"/>
              <p:cNvGrpSpPr/>
              <p:nvPr/>
            </p:nvGrpSpPr>
            <p:grpSpPr>
              <a:xfrm>
                <a:off x="11061861" y="4872069"/>
                <a:ext cx="774713" cy="1276441"/>
                <a:chOff x="11061861" y="4872069"/>
                <a:chExt cx="774713" cy="1276441"/>
              </a:xfrm>
            </p:grpSpPr>
            <p:pic>
              <p:nvPicPr>
                <p:cNvPr id="81" name="图片 80"/>
                <p:cNvPicPr>
                  <a:picLocks noChangeAspect="1"/>
                </p:cNvPicPr>
                <p:nvPr/>
              </p:nvPicPr>
              <p:blipFill>
                <a:blip r:embed="rId3" cstate="print">
                  <a:extLst>
                    <a:ext uri="{BEBA8EAE-BF5A-486C-A8C5-ECC9F3942E4B}">
                      <a14:imgProps xmlns:a14="http://schemas.microsoft.com/office/drawing/2010/main">
                        <a14:imgLayer r:embed="rId4">
                          <a14:imgEffect>
                            <a14:backgroundRemoval t="6250" b="95139" l="6000" r="91714">
                              <a14:foregroundMark x1="30857" y1="6597" x2="30857" y2="6597"/>
                              <a14:foregroundMark x1="16571" y1="11806" x2="16571" y2="11806"/>
                              <a14:foregroundMark x1="6000" y1="36806" x2="6000" y2="36806"/>
                              <a14:foregroundMark x1="61714" y1="88542" x2="61714" y2="88542"/>
                              <a14:foregroundMark x1="56857" y1="95486" x2="56857" y2="95486"/>
                              <a14:foregroundMark x1="91714" y1="38889" x2="91714" y2="38889"/>
                            </a14:backgroundRemoval>
                          </a14:imgEffect>
                        </a14:imgLayer>
                      </a14:imgProps>
                    </a:ext>
                  </a:extLst>
                </a:blip>
                <a:stretch>
                  <a:fillRect/>
                </a:stretch>
              </p:blipFill>
              <p:spPr>
                <a:xfrm>
                  <a:off x="11061861" y="4872069"/>
                  <a:ext cx="618402" cy="695489"/>
                </a:xfrm>
                <a:prstGeom prst="rect">
                  <a:avLst/>
                </a:prstGeom>
              </p:spPr>
            </p:pic>
            <p:sp>
              <p:nvSpPr>
                <p:cNvPr id="82" name="矩形 81"/>
                <p:cNvSpPr/>
                <p:nvPr/>
              </p:nvSpPr>
              <p:spPr>
                <a:xfrm>
                  <a:off x="11076124" y="5650009"/>
                  <a:ext cx="760450" cy="498501"/>
                </a:xfrm>
                <a:prstGeom prst="rect">
                  <a:avLst/>
                </a:prstGeom>
              </p:spPr>
              <p:txBody>
                <a:bodyPr wrap="square">
                  <a:spAutoFit/>
                </a:bodyPr>
                <a:lstStyle/>
                <a:p>
                  <a:pPr algn="just"/>
                  <a:r>
                    <a:rPr lang="zh-CN" altLang="en-US" sz="1200" dirty="0">
                      <a:solidFill>
                        <a:schemeClr val="accent1">
                          <a:lumMod val="75000"/>
                        </a:schemeClr>
                      </a:solidFill>
                      <a:latin typeface="黑体" panose="02010609060101010101" pitchFamily="49" charset="-122"/>
                      <a:ea typeface="黑体" panose="02010609060101010101" pitchFamily="49" charset="-122"/>
                    </a:rPr>
                    <a:t>风机</a:t>
                  </a:r>
                </a:p>
              </p:txBody>
            </p:sp>
          </p:grpSp>
          <p:grpSp>
            <p:nvGrpSpPr>
              <p:cNvPr id="75" name="组合 74"/>
              <p:cNvGrpSpPr/>
              <p:nvPr/>
            </p:nvGrpSpPr>
            <p:grpSpPr>
              <a:xfrm>
                <a:off x="9764185" y="4849253"/>
                <a:ext cx="760450" cy="1299259"/>
                <a:chOff x="9764185" y="4849253"/>
                <a:chExt cx="760450" cy="1299259"/>
              </a:xfrm>
            </p:grpSpPr>
            <p:pic>
              <p:nvPicPr>
                <p:cNvPr id="79" name="图片 7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19" b="94456" l="9898" r="89932">
                              <a14:foregroundMark x1="47952" y1="6183" x2="47952" y2="6183"/>
                              <a14:foregroundMark x1="46758" y1="7676" x2="53584" y2="8742"/>
                              <a14:foregroundMark x1="44710" y1="2132" x2="44710" y2="2132"/>
                              <a14:foregroundMark x1="50341" y1="2132" x2="50341" y2="2132"/>
                              <a14:foregroundMark x1="50000" y1="94456" x2="50000" y2="94456"/>
                            </a14:backgroundRemoval>
                          </a14:imgEffect>
                        </a14:imgLayer>
                      </a14:imgProps>
                    </a:ext>
                  </a:extLst>
                </a:blip>
                <a:srcRect l="36024" t="1" r="40954" b="47350"/>
                <a:stretch>
                  <a:fillRect/>
                </a:stretch>
              </p:blipFill>
              <p:spPr>
                <a:xfrm>
                  <a:off x="9929553" y="4849253"/>
                  <a:ext cx="429718" cy="786517"/>
                </a:xfrm>
                <a:prstGeom prst="rect">
                  <a:avLst/>
                </a:prstGeom>
              </p:spPr>
            </p:pic>
            <p:sp>
              <p:nvSpPr>
                <p:cNvPr id="80" name="矩形 79"/>
                <p:cNvSpPr/>
                <p:nvPr/>
              </p:nvSpPr>
              <p:spPr>
                <a:xfrm>
                  <a:off x="9764185" y="5650011"/>
                  <a:ext cx="760450" cy="498501"/>
                </a:xfrm>
                <a:prstGeom prst="rect">
                  <a:avLst/>
                </a:prstGeom>
              </p:spPr>
              <p:txBody>
                <a:bodyPr wrap="square">
                  <a:spAutoFit/>
                </a:bodyPr>
                <a:lstStyle/>
                <a:p>
                  <a:pPr algn="just"/>
                  <a:r>
                    <a:rPr lang="zh-CN" altLang="en-US" sz="1200" dirty="0">
                      <a:solidFill>
                        <a:schemeClr val="accent1">
                          <a:lumMod val="75000"/>
                        </a:schemeClr>
                      </a:solidFill>
                      <a:latin typeface="黑体" panose="02010609060101010101" pitchFamily="49" charset="-122"/>
                      <a:ea typeface="黑体" panose="02010609060101010101" pitchFamily="49" charset="-122"/>
                    </a:rPr>
                    <a:t>水泵</a:t>
                  </a:r>
                </a:p>
              </p:txBody>
            </p:sp>
          </p:grpSp>
          <p:grpSp>
            <p:nvGrpSpPr>
              <p:cNvPr id="76" name="组合 75"/>
              <p:cNvGrpSpPr/>
              <p:nvPr/>
            </p:nvGrpSpPr>
            <p:grpSpPr>
              <a:xfrm>
                <a:off x="10392931" y="4804349"/>
                <a:ext cx="760450" cy="1350318"/>
                <a:chOff x="10392931" y="4804349"/>
                <a:chExt cx="760450" cy="1350318"/>
              </a:xfrm>
            </p:grpSpPr>
            <p:pic>
              <p:nvPicPr>
                <p:cNvPr id="77" name="图片 7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0" b="95960" l="8152" r="100000">
                              <a14:foregroundMark x1="29348" y1="12458" x2="29348" y2="12458"/>
                              <a14:foregroundMark x1="29348" y1="9764" x2="63043" y2="12795"/>
                              <a14:foregroundMark x1="9239" y1="12458" x2="11957" y2="13468"/>
                              <a14:foregroundMark x1="14674" y1="9764" x2="11957" y2="11111"/>
                              <a14:foregroundMark x1="8696" y1="11111" x2="10326" y2="11785"/>
                              <a14:foregroundMark x1="63043" y1="8081" x2="79891" y2="10774"/>
                              <a14:foregroundMark x1="51087" y1="96633" x2="51087" y2="96633"/>
                              <a14:foregroundMark x1="76087" y1="83838" x2="76087" y2="83838"/>
                              <a14:foregroundMark x1="48370" y1="36364" x2="51630" y2="32660"/>
                            </a14:backgroundRemoval>
                          </a14:imgEffect>
                        </a14:imgLayer>
                      </a14:imgProps>
                    </a:ext>
                  </a:extLst>
                </a:blip>
                <a:srcRect/>
                <a:stretch>
                  <a:fillRect/>
                </a:stretch>
              </p:blipFill>
              <p:spPr>
                <a:xfrm flipV="1">
                  <a:off x="10461046" y="4804349"/>
                  <a:ext cx="553899" cy="893236"/>
                </a:xfrm>
                <a:prstGeom prst="rect">
                  <a:avLst/>
                </a:prstGeom>
              </p:spPr>
            </p:pic>
            <p:sp>
              <p:nvSpPr>
                <p:cNvPr id="78" name="矩形 77"/>
                <p:cNvSpPr/>
                <p:nvPr/>
              </p:nvSpPr>
              <p:spPr>
                <a:xfrm>
                  <a:off x="10392931" y="5656166"/>
                  <a:ext cx="760450" cy="498501"/>
                </a:xfrm>
                <a:prstGeom prst="rect">
                  <a:avLst/>
                </a:prstGeom>
              </p:spPr>
              <p:txBody>
                <a:bodyPr wrap="square">
                  <a:spAutoFit/>
                </a:bodyPr>
                <a:lstStyle/>
                <a:p>
                  <a:pPr algn="just"/>
                  <a:r>
                    <a:rPr lang="zh-CN" altLang="en-US" sz="1200" dirty="0">
                      <a:solidFill>
                        <a:schemeClr val="accent1">
                          <a:lumMod val="75000"/>
                        </a:schemeClr>
                      </a:solidFill>
                      <a:latin typeface="黑体" panose="02010609060101010101" pitchFamily="49" charset="-122"/>
                      <a:ea typeface="黑体" panose="02010609060101010101" pitchFamily="49" charset="-122"/>
                    </a:rPr>
                    <a:t>喷淋</a:t>
                  </a:r>
                </a:p>
              </p:txBody>
            </p:sp>
          </p:grpSp>
        </p:grpSp>
        <p:grpSp>
          <p:nvGrpSpPr>
            <p:cNvPr id="11" name="组合 10"/>
            <p:cNvGrpSpPr/>
            <p:nvPr/>
          </p:nvGrpSpPr>
          <p:grpSpPr>
            <a:xfrm>
              <a:off x="1" y="2358152"/>
              <a:ext cx="4536537" cy="1106712"/>
              <a:chOff x="6295788" y="2179039"/>
              <a:chExt cx="5562090" cy="1136776"/>
            </a:xfrm>
          </p:grpSpPr>
          <p:grpSp>
            <p:nvGrpSpPr>
              <p:cNvPr id="54" name="组合 53"/>
              <p:cNvGrpSpPr/>
              <p:nvPr/>
            </p:nvGrpSpPr>
            <p:grpSpPr>
              <a:xfrm>
                <a:off x="6295788" y="2250530"/>
                <a:ext cx="976811" cy="1053221"/>
                <a:chOff x="6295788" y="2250530"/>
                <a:chExt cx="976811" cy="1053221"/>
              </a:xfrm>
            </p:grpSpPr>
            <p:pic>
              <p:nvPicPr>
                <p:cNvPr id="70" name="图片 6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25000" y1="26333" x2="37083" y2="51333"/>
                              <a14:foregroundMark x1="18333" y1="31000" x2="22917" y2="31000"/>
                              <a14:foregroundMark x1="13750" y1="35667" x2="23750" y2="20000"/>
                              <a14:foregroundMark x1="11875" y1="27333" x2="25625" y2="18667"/>
                              <a14:foregroundMark x1="10417" y1="24000" x2="10417" y2="24000"/>
                              <a14:foregroundMark x1="90000" y1="30000" x2="90000" y2="30000"/>
                            </a14:backgroundRemoval>
                          </a14:imgEffect>
                        </a14:imgLayer>
                      </a14:imgProps>
                    </a:ext>
                  </a:extLst>
                </a:blip>
                <a:stretch>
                  <a:fillRect/>
                </a:stretch>
              </p:blipFill>
              <p:spPr>
                <a:xfrm>
                  <a:off x="6295788" y="2250530"/>
                  <a:ext cx="957983" cy="598739"/>
                </a:xfrm>
                <a:prstGeom prst="rect">
                  <a:avLst/>
                </a:prstGeom>
              </p:spPr>
            </p:pic>
            <p:sp>
              <p:nvSpPr>
                <p:cNvPr id="71" name="矩形 70"/>
                <p:cNvSpPr/>
                <p:nvPr/>
              </p:nvSpPr>
              <p:spPr>
                <a:xfrm>
                  <a:off x="6340528" y="2791821"/>
                  <a:ext cx="932071" cy="511930"/>
                </a:xfrm>
                <a:prstGeom prst="rect">
                  <a:avLst/>
                </a:prstGeom>
              </p:spPr>
              <p:txBody>
                <a:bodyPr wrap="square">
                  <a:spAutoFit/>
                </a:bodyPr>
                <a:lstStyle/>
                <a:p>
                  <a:pPr algn="just"/>
                  <a:r>
                    <a:rPr lang="zh-CN" altLang="en-US" sz="1200" dirty="0">
                      <a:solidFill>
                        <a:schemeClr val="accent1">
                          <a:lumMod val="75000"/>
                        </a:schemeClr>
                      </a:solidFill>
                      <a:latin typeface="黑体" panose="02010609060101010101" pitchFamily="49" charset="-122"/>
                      <a:ea typeface="黑体" panose="02010609060101010101" pitchFamily="49" charset="-122"/>
                    </a:rPr>
                    <a:t>烟感</a:t>
                  </a:r>
                </a:p>
              </p:txBody>
            </p:sp>
          </p:grpSp>
          <p:grpSp>
            <p:nvGrpSpPr>
              <p:cNvPr id="55" name="组合 54"/>
              <p:cNvGrpSpPr/>
              <p:nvPr/>
            </p:nvGrpSpPr>
            <p:grpSpPr>
              <a:xfrm>
                <a:off x="7268210" y="2288435"/>
                <a:ext cx="932071" cy="999446"/>
                <a:chOff x="7268210" y="2288435"/>
                <a:chExt cx="932071" cy="999446"/>
              </a:xfrm>
            </p:grpSpPr>
            <p:pic>
              <p:nvPicPr>
                <p:cNvPr id="68" name="图片 67"/>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100000" l="0" r="100000"/>
                          </a14:imgEffect>
                        </a14:imgLayer>
                      </a14:imgProps>
                    </a:ext>
                  </a:extLst>
                </a:blip>
                <a:srcRect/>
                <a:stretch>
                  <a:fillRect/>
                </a:stretch>
              </p:blipFill>
              <p:spPr>
                <a:xfrm>
                  <a:off x="7383436" y="2288435"/>
                  <a:ext cx="574225" cy="514132"/>
                </a:xfrm>
                <a:prstGeom prst="rect">
                  <a:avLst/>
                </a:prstGeom>
              </p:spPr>
            </p:pic>
            <p:sp>
              <p:nvSpPr>
                <p:cNvPr id="69" name="矩形 68"/>
                <p:cNvSpPr/>
                <p:nvPr/>
              </p:nvSpPr>
              <p:spPr>
                <a:xfrm>
                  <a:off x="7268210" y="2775951"/>
                  <a:ext cx="932071" cy="511930"/>
                </a:xfrm>
                <a:prstGeom prst="rect">
                  <a:avLst/>
                </a:prstGeom>
              </p:spPr>
              <p:txBody>
                <a:bodyPr wrap="square">
                  <a:spAutoFit/>
                </a:bodyPr>
                <a:lstStyle/>
                <a:p>
                  <a:pPr algn="just"/>
                  <a:r>
                    <a:rPr lang="zh-CN" altLang="en-US" sz="1200" dirty="0">
                      <a:solidFill>
                        <a:schemeClr val="accent1">
                          <a:lumMod val="75000"/>
                        </a:schemeClr>
                      </a:solidFill>
                      <a:latin typeface="黑体" panose="02010609060101010101" pitchFamily="49" charset="-122"/>
                      <a:ea typeface="黑体" panose="02010609060101010101" pitchFamily="49" charset="-122"/>
                    </a:rPr>
                    <a:t>燃气</a:t>
                  </a:r>
                </a:p>
              </p:txBody>
            </p:sp>
          </p:grpSp>
          <p:grpSp>
            <p:nvGrpSpPr>
              <p:cNvPr id="56" name="组合 55"/>
              <p:cNvGrpSpPr/>
              <p:nvPr/>
            </p:nvGrpSpPr>
            <p:grpSpPr>
              <a:xfrm>
                <a:off x="8107813" y="2319547"/>
                <a:ext cx="932071" cy="984207"/>
                <a:chOff x="8107813" y="2319547"/>
                <a:chExt cx="932071" cy="984207"/>
              </a:xfrm>
            </p:grpSpPr>
            <p:pic>
              <p:nvPicPr>
                <p:cNvPr id="66" name="图片 65"/>
                <p:cNvPicPr>
                  <a:picLocks noChangeAspect="1"/>
                </p:cNvPicPr>
                <p:nvPr/>
              </p:nvPicPr>
              <p:blipFill>
                <a:blip r:embed="rId13" cstate="print">
                  <a:extLst>
                    <a:ext uri="{BEBA8EAE-BF5A-486C-A8C5-ECC9F3942E4B}">
                      <a14:imgProps xmlns:a14="http://schemas.microsoft.com/office/drawing/2010/main">
                        <a14:imgLayer r:embed="rId14">
                          <a14:imgEffect>
                            <a14:backgroundRemoval t="1009" b="97226" l="1375" r="98000">
                              <a14:foregroundMark x1="22750" y1="17907" x2="78000" y2="20555"/>
                              <a14:foregroundMark x1="14750" y1="12736" x2="21875" y2="21942"/>
                              <a14:foregroundMark x1="21875" y1="21942" x2="29875" y2="27617"/>
                              <a14:foregroundMark x1="29875" y1="27617" x2="62875" y2="33544"/>
                              <a14:foregroundMark x1="62875" y1="33544" x2="76625" y2="33417"/>
                              <a14:foregroundMark x1="76625" y1="33417" x2="77500" y2="21438"/>
                              <a14:foregroundMark x1="77500" y1="21438" x2="60250" y2="13367"/>
                              <a14:foregroundMark x1="60250" y1="13367" x2="47625" y2="12232"/>
                              <a14:foregroundMark x1="47625" y1="12232" x2="28250" y2="17654"/>
                              <a14:foregroundMark x1="10000" y1="9332" x2="10375" y2="75662"/>
                              <a14:foregroundMark x1="10375" y1="75662" x2="15500" y2="83859"/>
                              <a14:foregroundMark x1="15500" y1="83859" x2="48125" y2="88020"/>
                              <a14:foregroundMark x1="48125" y1="88020" x2="72000" y2="81715"/>
                              <a14:foregroundMark x1="72000" y1="81715" x2="82250" y2="70996"/>
                              <a14:foregroundMark x1="82250" y1="70996" x2="89125" y2="40858"/>
                              <a14:foregroundMark x1="89125" y1="40858" x2="86500" y2="19798"/>
                              <a14:foregroundMark x1="86500" y1="19798" x2="81750" y2="9584"/>
                              <a14:foregroundMark x1="81750" y1="9584" x2="71125" y2="8827"/>
                              <a14:foregroundMark x1="71125" y1="8827" x2="70375" y2="9079"/>
                              <a14:foregroundMark x1="12500" y1="26356" x2="64625" y2="37831"/>
                              <a14:foregroundMark x1="13125" y1="11349" x2="37000" y2="11097"/>
                              <a14:foregroundMark x1="37000" y1="11097" x2="58375" y2="11980"/>
                              <a14:foregroundMark x1="4500" y1="3279" x2="93625" y2="5170"/>
                              <a14:foregroundMark x1="93625" y1="5170" x2="93375" y2="5296"/>
                              <a14:foregroundMark x1="4250" y1="7945" x2="6000" y2="87264"/>
                              <a14:foregroundMark x1="8500" y1="91299" x2="25750" y2="91299"/>
                              <a14:foregroundMark x1="25750" y1="91299" x2="70125" y2="89533"/>
                              <a14:foregroundMark x1="85125" y1="92055" x2="90000" y2="53846"/>
                              <a14:foregroundMark x1="90875" y1="92686" x2="94875" y2="60782"/>
                              <a14:foregroundMark x1="94875" y1="60782" x2="93125" y2="9079"/>
                              <a14:foregroundMark x1="71500" y1="91299" x2="88875" y2="94451"/>
                              <a14:foregroundMark x1="94875" y1="90416" x2="89750" y2="97226"/>
                              <a14:foregroundMark x1="1750" y1="29130" x2="1375" y2="37831"/>
                              <a14:foregroundMark x1="9125" y1="1009" x2="15375" y2="1639"/>
                              <a14:foregroundMark x1="95125" y1="4161" x2="95125" y2="4161"/>
                              <a14:foregroundMark x1="98000" y1="14250" x2="98000" y2="11602"/>
                              <a14:foregroundMark x1="96500" y1="7945" x2="95125" y2="15132"/>
                              <a14:foregroundMark x1="27625" y1="24590" x2="61000" y2="28373"/>
                              <a14:foregroundMark x1="63500" y1="25977" x2="72375" y2="34048"/>
                            </a14:backgroundRemoval>
                          </a14:imgEffect>
                        </a14:imgLayer>
                      </a14:imgProps>
                    </a:ext>
                  </a:extLst>
                </a:blip>
                <a:stretch>
                  <a:fillRect/>
                </a:stretch>
              </p:blipFill>
              <p:spPr>
                <a:xfrm>
                  <a:off x="8260062" y="2319547"/>
                  <a:ext cx="472738" cy="468602"/>
                </a:xfrm>
                <a:prstGeom prst="rect">
                  <a:avLst/>
                </a:prstGeom>
              </p:spPr>
            </p:pic>
            <p:sp>
              <p:nvSpPr>
                <p:cNvPr id="67" name="矩形 66"/>
                <p:cNvSpPr/>
                <p:nvPr/>
              </p:nvSpPr>
              <p:spPr>
                <a:xfrm>
                  <a:off x="8107813" y="2791824"/>
                  <a:ext cx="932071" cy="511930"/>
                </a:xfrm>
                <a:prstGeom prst="rect">
                  <a:avLst/>
                </a:prstGeom>
              </p:spPr>
              <p:txBody>
                <a:bodyPr wrap="square">
                  <a:spAutoFit/>
                </a:bodyPr>
                <a:lstStyle/>
                <a:p>
                  <a:pPr algn="just"/>
                  <a:r>
                    <a:rPr lang="zh-CN" altLang="en-US" sz="1200" dirty="0">
                      <a:solidFill>
                        <a:schemeClr val="accent1">
                          <a:lumMod val="75000"/>
                        </a:schemeClr>
                      </a:solidFill>
                      <a:latin typeface="黑体" panose="02010609060101010101" pitchFamily="49" charset="-122"/>
                      <a:ea typeface="黑体" panose="02010609060101010101" pitchFamily="49" charset="-122"/>
                    </a:rPr>
                    <a:t>手报</a:t>
                  </a:r>
                </a:p>
              </p:txBody>
            </p:sp>
          </p:grpSp>
          <p:grpSp>
            <p:nvGrpSpPr>
              <p:cNvPr id="57" name="组合 56"/>
              <p:cNvGrpSpPr/>
              <p:nvPr/>
            </p:nvGrpSpPr>
            <p:grpSpPr>
              <a:xfrm>
                <a:off x="8967227" y="2258110"/>
                <a:ext cx="932071" cy="1057705"/>
                <a:chOff x="8967227" y="2258110"/>
                <a:chExt cx="932071" cy="1057705"/>
              </a:xfrm>
            </p:grpSpPr>
            <p:pic>
              <p:nvPicPr>
                <p:cNvPr id="64" name="图片 6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0" b="92000" l="0" r="100000">
                              <a14:foregroundMark x1="19708" y1="92000" x2="23723" y2="92000"/>
                            </a14:backgroundRemoval>
                          </a14:imgEffect>
                        </a14:imgLayer>
                      </a14:imgProps>
                    </a:ext>
                  </a:extLst>
                </a:blip>
                <a:srcRect/>
                <a:stretch>
                  <a:fillRect/>
                </a:stretch>
              </p:blipFill>
              <p:spPr>
                <a:xfrm>
                  <a:off x="9091188" y="2258110"/>
                  <a:ext cx="540401" cy="591159"/>
                </a:xfrm>
                <a:prstGeom prst="rect">
                  <a:avLst/>
                </a:prstGeom>
              </p:spPr>
            </p:pic>
            <p:sp>
              <p:nvSpPr>
                <p:cNvPr id="65" name="矩形 64"/>
                <p:cNvSpPr/>
                <p:nvPr/>
              </p:nvSpPr>
              <p:spPr>
                <a:xfrm>
                  <a:off x="8967227" y="2803885"/>
                  <a:ext cx="932071" cy="511930"/>
                </a:xfrm>
                <a:prstGeom prst="rect">
                  <a:avLst/>
                </a:prstGeom>
              </p:spPr>
              <p:txBody>
                <a:bodyPr wrap="square">
                  <a:spAutoFit/>
                </a:bodyPr>
                <a:lstStyle/>
                <a:p>
                  <a:pPr algn="just"/>
                  <a:r>
                    <a:rPr lang="zh-CN" altLang="en-US" sz="1200" dirty="0">
                      <a:solidFill>
                        <a:schemeClr val="accent1">
                          <a:lumMod val="75000"/>
                        </a:schemeClr>
                      </a:solidFill>
                      <a:latin typeface="黑体" panose="02010609060101010101" pitchFamily="49" charset="-122"/>
                      <a:ea typeface="黑体" panose="02010609060101010101" pitchFamily="49" charset="-122"/>
                    </a:rPr>
                    <a:t>消火</a:t>
                  </a:r>
                </a:p>
              </p:txBody>
            </p:sp>
          </p:grpSp>
          <p:grpSp>
            <p:nvGrpSpPr>
              <p:cNvPr id="58" name="组合 57"/>
              <p:cNvGrpSpPr/>
              <p:nvPr/>
            </p:nvGrpSpPr>
            <p:grpSpPr>
              <a:xfrm>
                <a:off x="9866561" y="2179039"/>
                <a:ext cx="932072" cy="1124712"/>
                <a:chOff x="9866561" y="2179039"/>
                <a:chExt cx="932072" cy="1124712"/>
              </a:xfrm>
            </p:grpSpPr>
            <p:pic>
              <p:nvPicPr>
                <p:cNvPr id="62" name="图片 61"/>
                <p:cNvPicPr>
                  <a:picLocks noChangeAspect="1"/>
                </p:cNvPicPr>
                <p:nvPr/>
              </p:nvPicPr>
              <p:blipFill>
                <a:blip r:embed="rId17" cstate="print">
                  <a:extLst>
                    <a:ext uri="{BEBA8EAE-BF5A-486C-A8C5-ECC9F3942E4B}">
                      <a14:imgProps xmlns:a14="http://schemas.microsoft.com/office/drawing/2010/main">
                        <a14:imgLayer r:embed="rId18">
                          <a14:imgEffect>
                            <a14:backgroundRemoval t="6364" b="96818" l="9596" r="89899">
                              <a14:foregroundMark x1="31313" y1="10909" x2="59091" y2="9545"/>
                              <a14:foregroundMark x1="59091" y1="9545" x2="60606" y2="9545"/>
                              <a14:foregroundMark x1="76768" y1="6364" x2="76768" y2="6364"/>
                              <a14:foregroundMark x1="23737" y1="87727" x2="63636" y2="92273"/>
                              <a14:foregroundMark x1="66162" y1="58182" x2="79798" y2="60000"/>
                              <a14:foregroundMark x1="36869" y1="13636" x2="74747" y2="18182"/>
                              <a14:foregroundMark x1="22222" y1="96818" x2="22222" y2="96818"/>
                            </a14:backgroundRemoval>
                          </a14:imgEffect>
                        </a14:imgLayer>
                      </a14:imgProps>
                    </a:ext>
                  </a:extLst>
                </a:blip>
                <a:stretch>
                  <a:fillRect/>
                </a:stretch>
              </p:blipFill>
              <p:spPr>
                <a:xfrm>
                  <a:off x="9969204" y="2179039"/>
                  <a:ext cx="596813" cy="663126"/>
                </a:xfrm>
                <a:prstGeom prst="rect">
                  <a:avLst/>
                </a:prstGeom>
              </p:spPr>
            </p:pic>
            <p:sp>
              <p:nvSpPr>
                <p:cNvPr id="63" name="矩形 62"/>
                <p:cNvSpPr/>
                <p:nvPr/>
              </p:nvSpPr>
              <p:spPr>
                <a:xfrm>
                  <a:off x="9866561" y="2791821"/>
                  <a:ext cx="932072" cy="511930"/>
                </a:xfrm>
                <a:prstGeom prst="rect">
                  <a:avLst/>
                </a:prstGeom>
              </p:spPr>
              <p:txBody>
                <a:bodyPr wrap="square">
                  <a:spAutoFit/>
                </a:bodyPr>
                <a:lstStyle/>
                <a:p>
                  <a:pPr algn="just"/>
                  <a:r>
                    <a:rPr lang="zh-CN" altLang="en-US" sz="1200" dirty="0">
                      <a:solidFill>
                        <a:schemeClr val="accent1">
                          <a:lumMod val="75000"/>
                        </a:schemeClr>
                      </a:solidFill>
                      <a:latin typeface="黑体" panose="02010609060101010101" pitchFamily="49" charset="-122"/>
                      <a:ea typeface="黑体" panose="02010609060101010101" pitchFamily="49" charset="-122"/>
                    </a:rPr>
                    <a:t>声光</a:t>
                  </a:r>
                </a:p>
              </p:txBody>
            </p:sp>
          </p:grpSp>
          <p:grpSp>
            <p:nvGrpSpPr>
              <p:cNvPr id="59" name="组合 58"/>
              <p:cNvGrpSpPr/>
              <p:nvPr/>
            </p:nvGrpSpPr>
            <p:grpSpPr>
              <a:xfrm>
                <a:off x="10819728" y="2204607"/>
                <a:ext cx="1038150" cy="1099145"/>
                <a:chOff x="10819728" y="2204607"/>
                <a:chExt cx="1038150" cy="1099145"/>
              </a:xfrm>
            </p:grpSpPr>
            <p:pic>
              <p:nvPicPr>
                <p:cNvPr id="60" name="图片 59"/>
                <p:cNvPicPr>
                  <a:picLocks noChangeAspect="1"/>
                </p:cNvPicPr>
                <p:nvPr/>
              </p:nvPicPr>
              <p:blipFill>
                <a:blip r:embed="rId19" cstate="print">
                  <a:extLst>
                    <a:ext uri="{BEBA8EAE-BF5A-486C-A8C5-ECC9F3942E4B}">
                      <a14:imgProps xmlns:a14="http://schemas.microsoft.com/office/drawing/2010/main">
                        <a14:imgLayer r:embed="rId20">
                          <a14:imgEffect>
                            <a14:backgroundRemoval t="9091" b="90000" l="6516" r="93768">
                              <a14:foregroundMark x1="14731" y1="74091" x2="78187" y2="62273"/>
                              <a14:foregroundMark x1="78187" y1="62273" x2="78187" y2="62273"/>
                              <a14:foregroundMark x1="9348" y1="83636" x2="86402" y2="85000"/>
                              <a14:foregroundMark x1="85836" y1="27727" x2="87252" y2="79091"/>
                              <a14:foregroundMark x1="89802" y1="11818" x2="90085" y2="82273"/>
                              <a14:foregroundMark x1="58640" y1="21364" x2="10198" y2="37273"/>
                              <a14:foregroundMark x1="6799" y1="44091" x2="26346" y2="70000"/>
                              <a14:foregroundMark x1="26346" y1="70000" x2="44476" y2="76818"/>
                              <a14:foregroundMark x1="9065" y1="34545" x2="24363" y2="59091"/>
                              <a14:foregroundMark x1="24363" y1="59091" x2="37960" y2="70000"/>
                              <a14:foregroundMark x1="37960" y1="70000" x2="37960" y2="70000"/>
                              <a14:foregroundMark x1="39093" y1="34091" x2="58357" y2="40909"/>
                              <a14:foregroundMark x1="58357" y1="40909" x2="71105" y2="69091"/>
                              <a14:foregroundMark x1="71105" y1="69091" x2="52125" y2="72273"/>
                              <a14:foregroundMark x1="52125" y1="72273" x2="29178" y2="63636"/>
                              <a14:foregroundMark x1="29178" y1="63636" x2="21530" y2="43636"/>
                              <a14:foregroundMark x1="21530" y1="43636" x2="34844" y2="27727"/>
                              <a14:foregroundMark x1="34844" y1="27727" x2="69972" y2="56818"/>
                              <a14:foregroundMark x1="69972" y1="56818" x2="69405" y2="68636"/>
                              <a14:foregroundMark x1="74504" y1="77727" x2="79320" y2="54091"/>
                              <a14:foregroundMark x1="79320" y1="54091" x2="78754" y2="28182"/>
                              <a14:foregroundMark x1="78754" y1="28182" x2="58640" y2="14545"/>
                              <a14:foregroundMark x1="58640" y1="14545" x2="13314" y2="20455"/>
                              <a14:foregroundMark x1="13314" y1="20455" x2="6516" y2="42727"/>
                              <a14:foregroundMark x1="6516" y1="42727" x2="49575" y2="76364"/>
                              <a14:foregroundMark x1="49575" y1="76364" x2="64023" y2="76364"/>
                              <a14:foregroundMark x1="64023" y1="76364" x2="62323" y2="52727"/>
                              <a14:foregroundMark x1="62323" y1="52727" x2="56941" y2="40909"/>
                              <a14:foregroundMark x1="35694" y1="58636" x2="74221" y2="45455"/>
                              <a14:foregroundMark x1="9915" y1="18182" x2="43059" y2="27727"/>
                              <a14:foregroundMark x1="9348" y1="16364" x2="25779" y2="15909"/>
                              <a14:foregroundMark x1="25779" y1="15909" x2="52691" y2="19545"/>
                              <a14:foregroundMark x1="14164" y1="13636" x2="14164" y2="13636"/>
                              <a14:foregroundMark x1="50425" y1="12273" x2="50425" y2="12273"/>
                              <a14:foregroundMark x1="56091" y1="10909" x2="56091" y2="10909"/>
                              <a14:foregroundMark x1="52691" y1="10909" x2="52691" y2="10909"/>
                              <a14:foregroundMark x1="39093" y1="9545" x2="39093" y2="9545"/>
                              <a14:foregroundMark x1="11048" y1="10455" x2="11048" y2="10455"/>
                              <a14:foregroundMark x1="17280" y1="11818" x2="17280" y2="11818"/>
                              <a14:foregroundMark x1="15014" y1="10909" x2="15014" y2="10909"/>
                              <a14:foregroundMark x1="64589" y1="86364" x2="64589" y2="86364"/>
                              <a14:foregroundMark x1="60340" y1="86364" x2="65439" y2="87273"/>
                              <a14:foregroundMark x1="72521" y1="86364" x2="74221" y2="86364"/>
                              <a14:foregroundMark x1="88952" y1="86364" x2="88952" y2="86364"/>
                              <a14:foregroundMark x1="91501" y1="62273" x2="91785" y2="50000"/>
                              <a14:foregroundMark x1="91785" y1="26818" x2="91785" y2="26818"/>
                              <a14:foregroundMark x1="93201" y1="37273" x2="93201" y2="39545"/>
                              <a14:foregroundMark x1="91501" y1="51818" x2="91501" y2="61818"/>
                              <a14:foregroundMark x1="90935" y1="67273" x2="92351" y2="42273"/>
                              <a14:foregroundMark x1="92351" y1="42273" x2="87252" y2="20000"/>
                              <a14:foregroundMark x1="87252" y1="20000" x2="73938" y2="11364"/>
                              <a14:foregroundMark x1="73938" y1="11364" x2="40227" y2="15455"/>
                              <a14:foregroundMark x1="40227" y1="15455" x2="22380" y2="22273"/>
                              <a14:foregroundMark x1="22380" y1="22273" x2="12748" y2="39545"/>
                              <a14:foregroundMark x1="12748" y1="39545" x2="11615" y2="63182"/>
                              <a14:foregroundMark x1="11615" y1="63182" x2="38810" y2="89545"/>
                              <a14:foregroundMark x1="38810" y1="89545" x2="82436" y2="94545"/>
                              <a14:foregroundMark x1="82436" y1="94545" x2="93768" y2="79091"/>
                              <a14:foregroundMark x1="93768" y1="79091" x2="92918" y2="54545"/>
                              <a14:foregroundMark x1="92918" y1="54545" x2="91501" y2="53182"/>
                            </a14:backgroundRemoval>
                          </a14:imgEffect>
                        </a14:imgLayer>
                      </a14:imgProps>
                    </a:ext>
                  </a:extLst>
                </a:blip>
                <a:stretch>
                  <a:fillRect/>
                </a:stretch>
              </p:blipFill>
              <p:spPr>
                <a:xfrm>
                  <a:off x="10819728" y="2204607"/>
                  <a:ext cx="936319" cy="583542"/>
                </a:xfrm>
                <a:prstGeom prst="rect">
                  <a:avLst/>
                </a:prstGeom>
              </p:spPr>
            </p:pic>
            <p:sp>
              <p:nvSpPr>
                <p:cNvPr id="61" name="矩形 60"/>
                <p:cNvSpPr/>
                <p:nvPr/>
              </p:nvSpPr>
              <p:spPr>
                <a:xfrm>
                  <a:off x="10925807" y="2791822"/>
                  <a:ext cx="932071" cy="511930"/>
                </a:xfrm>
                <a:prstGeom prst="rect">
                  <a:avLst/>
                </a:prstGeom>
              </p:spPr>
              <p:txBody>
                <a:bodyPr wrap="square">
                  <a:spAutoFit/>
                </a:bodyPr>
                <a:lstStyle/>
                <a:p>
                  <a:pPr algn="just"/>
                  <a:r>
                    <a:rPr lang="zh-CN" altLang="en-US" sz="1200" dirty="0">
                      <a:solidFill>
                        <a:schemeClr val="accent1">
                          <a:lumMod val="75000"/>
                        </a:schemeClr>
                      </a:solidFill>
                      <a:latin typeface="黑体" panose="02010609060101010101" pitchFamily="49" charset="-122"/>
                      <a:ea typeface="黑体" panose="02010609060101010101" pitchFamily="49" charset="-122"/>
                    </a:rPr>
                    <a:t>层显</a:t>
                  </a:r>
                </a:p>
              </p:txBody>
            </p:sp>
          </p:grpSp>
        </p:grpSp>
        <p:sp>
          <p:nvSpPr>
            <p:cNvPr id="12" name="圆角矩形 11"/>
            <p:cNvSpPr/>
            <p:nvPr/>
          </p:nvSpPr>
          <p:spPr>
            <a:xfrm>
              <a:off x="517378" y="3817180"/>
              <a:ext cx="4588755" cy="551411"/>
            </a:xfrm>
            <a:prstGeom prst="roundRect">
              <a:avLst/>
            </a:prstGeom>
          </p:spPr>
          <p:txBody>
            <a:bodyPr wrap="square">
              <a:spAutoFit/>
            </a:bodyPr>
            <a:lstStyle/>
            <a:p>
              <a:pPr algn="just"/>
              <a:r>
                <a:rPr lang="zh-CN" altLang="en-US" sz="1200" dirty="0">
                  <a:solidFill>
                    <a:schemeClr val="accent1">
                      <a:lumMod val="75000"/>
                    </a:schemeClr>
                  </a:solidFill>
                  <a:latin typeface="黑体" panose="02010609060101010101" pitchFamily="49" charset="-122"/>
                  <a:ea typeface="黑体" panose="02010609060101010101" pitchFamily="49" charset="-122"/>
                </a:rPr>
                <a:t>建立消防设施</a:t>
              </a:r>
              <a:r>
                <a:rPr lang="en-US" altLang="zh-CN" sz="1200" dirty="0">
                  <a:solidFill>
                    <a:schemeClr val="accent1">
                      <a:lumMod val="75000"/>
                    </a:schemeClr>
                  </a:solidFill>
                  <a:latin typeface="黑体" panose="02010609060101010101" pitchFamily="49" charset="-122"/>
                  <a:ea typeface="黑体" panose="02010609060101010101" pitchFamily="49" charset="-122"/>
                </a:rPr>
                <a:t>(</a:t>
              </a:r>
              <a:r>
                <a:rPr lang="zh-CN" altLang="en-US" sz="1200" dirty="0">
                  <a:solidFill>
                    <a:schemeClr val="accent1">
                      <a:lumMod val="75000"/>
                    </a:schemeClr>
                  </a:solidFill>
                  <a:latin typeface="黑体" panose="02010609060101010101" pitchFamily="49" charset="-122"/>
                  <a:ea typeface="黑体" panose="02010609060101010101" pitchFamily="49" charset="-122"/>
                </a:rPr>
                <a:t>内、外</a:t>
              </a:r>
              <a:r>
                <a:rPr lang="en-US" altLang="zh-CN" sz="1200" dirty="0">
                  <a:solidFill>
                    <a:schemeClr val="accent1">
                      <a:lumMod val="75000"/>
                    </a:schemeClr>
                  </a:solidFill>
                  <a:latin typeface="黑体" panose="02010609060101010101" pitchFamily="49" charset="-122"/>
                  <a:ea typeface="黑体" panose="02010609060101010101" pitchFamily="49" charset="-122"/>
                </a:rPr>
                <a:t>)</a:t>
              </a:r>
              <a:r>
                <a:rPr lang="zh-CN" altLang="en-US" sz="1200" dirty="0">
                  <a:solidFill>
                    <a:schemeClr val="accent1">
                      <a:lumMod val="75000"/>
                    </a:schemeClr>
                  </a:solidFill>
                  <a:latin typeface="黑体" panose="02010609060101010101" pitchFamily="49" charset="-122"/>
                  <a:ea typeface="黑体" panose="02010609060101010101" pitchFamily="49" charset="-122"/>
                </a:rPr>
                <a:t>远程督查系统</a:t>
              </a:r>
            </a:p>
          </p:txBody>
        </p:sp>
        <p:cxnSp>
          <p:nvCxnSpPr>
            <p:cNvPr id="13" name="直接连接符 12"/>
            <p:cNvCxnSpPr/>
            <p:nvPr/>
          </p:nvCxnSpPr>
          <p:spPr>
            <a:xfrm flipV="1">
              <a:off x="5684333" y="890331"/>
              <a:ext cx="1163" cy="404242"/>
            </a:xfrm>
            <a:prstGeom prst="line">
              <a:avLst/>
            </a:prstGeom>
            <a:noFill/>
            <a:ln w="28575" cap="flat" cmpd="sng" algn="ctr">
              <a:solidFill>
                <a:srgbClr val="4472C4"/>
              </a:solidFill>
              <a:prstDash val="solid"/>
              <a:miter lim="800000"/>
            </a:ln>
            <a:effectLst/>
          </p:spPr>
        </p:cxnSp>
        <p:pic>
          <p:nvPicPr>
            <p:cNvPr id="14" name="图片 13"/>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9953" b="90877" l="10000" r="90000">
                          <a14:foregroundMark x1="38600" y1="90877" x2="38600" y2="90877"/>
                          <a14:foregroundMark x1="38133" y1="90403" x2="38733" y2="90403"/>
                        </a14:backgroundRemoval>
                      </a14:imgEffect>
                    </a14:imgLayer>
                  </a14:imgProps>
                </a:ext>
              </a:extLst>
            </a:blip>
            <a:srcRect l="33494" t="9592" r="34287" b="8887"/>
            <a:stretch>
              <a:fillRect/>
            </a:stretch>
          </p:blipFill>
          <p:spPr>
            <a:xfrm>
              <a:off x="5291175" y="143040"/>
              <a:ext cx="603031" cy="858844"/>
            </a:xfrm>
            <a:prstGeom prst="rect">
              <a:avLst/>
            </a:prstGeom>
          </p:spPr>
        </p:pic>
        <p:sp>
          <p:nvSpPr>
            <p:cNvPr id="15" name="矩形 14"/>
            <p:cNvSpPr/>
            <p:nvPr/>
          </p:nvSpPr>
          <p:spPr>
            <a:xfrm>
              <a:off x="4381110" y="2056983"/>
              <a:ext cx="1303222" cy="498391"/>
            </a:xfrm>
            <a:prstGeom prst="rect">
              <a:avLst/>
            </a:prstGeom>
          </p:spPr>
          <p:txBody>
            <a:bodyPr wrap="square">
              <a:spAutoFit/>
            </a:bodyPr>
            <a:lstStyle/>
            <a:p>
              <a:pPr algn="just"/>
              <a:r>
                <a:rPr lang="zh-CN" altLang="en-US" sz="1200" dirty="0">
                  <a:solidFill>
                    <a:schemeClr val="accent1">
                      <a:lumMod val="75000"/>
                    </a:schemeClr>
                  </a:solidFill>
                  <a:latin typeface="黑体" panose="02010609060101010101" pitchFamily="49" charset="-122"/>
                  <a:ea typeface="黑体" panose="02010609060101010101" pitchFamily="49" charset="-122"/>
                </a:rPr>
                <a:t>消控主机</a:t>
              </a:r>
            </a:p>
          </p:txBody>
        </p:sp>
        <p:sp>
          <p:nvSpPr>
            <p:cNvPr id="16" name="矩形 15"/>
            <p:cNvSpPr/>
            <p:nvPr/>
          </p:nvSpPr>
          <p:spPr>
            <a:xfrm>
              <a:off x="5763555" y="204938"/>
              <a:ext cx="1303222" cy="830651"/>
            </a:xfrm>
            <a:prstGeom prst="rect">
              <a:avLst/>
            </a:prstGeom>
          </p:spPr>
          <p:txBody>
            <a:bodyPr wrap="square">
              <a:spAutoFit/>
            </a:bodyPr>
            <a:lstStyle/>
            <a:p>
              <a:pPr algn="just"/>
              <a:r>
                <a:rPr lang="zh-CN" altLang="en-US" sz="1200" dirty="0">
                  <a:solidFill>
                    <a:schemeClr val="accent1">
                      <a:lumMod val="75000"/>
                    </a:schemeClr>
                  </a:solidFill>
                  <a:latin typeface="黑体" panose="02010609060101010101" pitchFamily="49" charset="-122"/>
                  <a:ea typeface="黑体" panose="02010609060101010101" pitchFamily="49" charset="-122"/>
                </a:rPr>
                <a:t>用户信息</a:t>
              </a:r>
            </a:p>
            <a:p>
              <a:pPr algn="just"/>
              <a:r>
                <a:rPr lang="zh-CN" altLang="en-US" sz="1200" dirty="0">
                  <a:solidFill>
                    <a:schemeClr val="accent1">
                      <a:lumMod val="75000"/>
                    </a:schemeClr>
                  </a:solidFill>
                  <a:latin typeface="黑体" panose="02010609060101010101" pitchFamily="49" charset="-122"/>
                  <a:ea typeface="黑体" panose="02010609060101010101" pitchFamily="49" charset="-122"/>
                </a:rPr>
                <a:t>传输装置</a:t>
              </a:r>
            </a:p>
          </p:txBody>
        </p:sp>
        <p:cxnSp>
          <p:nvCxnSpPr>
            <p:cNvPr id="17" name="直接连接符 16"/>
            <p:cNvCxnSpPr>
              <a:stCxn id="20" idx="1"/>
            </p:cNvCxnSpPr>
            <p:nvPr/>
          </p:nvCxnSpPr>
          <p:spPr>
            <a:xfrm flipH="1">
              <a:off x="5611586" y="3536829"/>
              <a:ext cx="514954" cy="1"/>
            </a:xfrm>
            <a:prstGeom prst="line">
              <a:avLst/>
            </a:prstGeom>
            <a:noFill/>
            <a:ln w="28575" cap="flat" cmpd="sng" algn="ctr">
              <a:solidFill>
                <a:srgbClr val="4472C4"/>
              </a:solidFill>
              <a:prstDash val="solid"/>
              <a:miter lim="800000"/>
            </a:ln>
            <a:effectLst/>
          </p:spPr>
        </p:cxnSp>
        <p:pic>
          <p:nvPicPr>
            <p:cNvPr id="18" name="图片 17"/>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5285" b="95935" l="3364" r="94190">
                          <a14:foregroundMark x1="68196" y1="77236" x2="90826" y2="17886"/>
                          <a14:foregroundMark x1="88073" y1="82927" x2="90826" y2="24390"/>
                          <a14:foregroundMark x1="79817" y1="96341" x2="95107" y2="71138"/>
                          <a14:foregroundMark x1="91743" y1="19919" x2="78287" y2="5691"/>
                          <a14:foregroundMark x1="7339" y1="43496" x2="11009" y2="45528"/>
                          <a14:foregroundMark x1="3364" y1="43089" x2="7339" y2="45528"/>
                        </a14:backgroundRemoval>
                      </a14:imgEffect>
                    </a14:imgLayer>
                  </a14:imgProps>
                </a:ext>
              </a:extLst>
            </a:blip>
            <a:srcRect/>
            <a:stretch>
              <a:fillRect/>
            </a:stretch>
          </p:blipFill>
          <p:spPr>
            <a:xfrm>
              <a:off x="4870939" y="1254269"/>
              <a:ext cx="1173690" cy="884235"/>
            </a:xfrm>
            <a:prstGeom prst="rect">
              <a:avLst/>
            </a:prstGeom>
          </p:spPr>
        </p:pic>
        <p:grpSp>
          <p:nvGrpSpPr>
            <p:cNvPr id="19" name="组合 18"/>
            <p:cNvGrpSpPr/>
            <p:nvPr/>
          </p:nvGrpSpPr>
          <p:grpSpPr>
            <a:xfrm>
              <a:off x="4001244" y="1346896"/>
              <a:ext cx="1087304" cy="830651"/>
              <a:chOff x="1255280" y="5611380"/>
              <a:chExt cx="2673908" cy="2170700"/>
            </a:xfrm>
          </p:grpSpPr>
          <p:sp>
            <p:nvSpPr>
              <p:cNvPr id="52" name="KSO_Shape"/>
              <p:cNvSpPr/>
              <p:nvPr/>
            </p:nvSpPr>
            <p:spPr>
              <a:xfrm>
                <a:off x="2367423" y="5868388"/>
                <a:ext cx="784424" cy="656303"/>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4472C4"/>
              </a:solid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1140745" rtl="0" eaLnBrk="1" fontAlgn="auto" latinLnBrk="0" hangingPunct="1">
                  <a:lnSpc>
                    <a:spcPct val="100000"/>
                  </a:lnSpc>
                  <a:spcBef>
                    <a:spcPts val="0"/>
                  </a:spcBef>
                  <a:spcAft>
                    <a:spcPts val="0"/>
                  </a:spcAft>
                  <a:buClrTx/>
                  <a:buSzTx/>
                  <a:buFontTx/>
                  <a:buNone/>
                  <a:tabLst/>
                  <a:defRPr/>
                </a:pPr>
                <a:endParaRPr kumimoji="0" lang="zh-CN" altLang="en-US" sz="600" b="1"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sp>
            <p:nvSpPr>
              <p:cNvPr id="53" name="文本框 52"/>
              <p:cNvSpPr txBox="1"/>
              <p:nvPr/>
            </p:nvSpPr>
            <p:spPr>
              <a:xfrm>
                <a:off x="1255280" y="5611380"/>
                <a:ext cx="2673908" cy="2170700"/>
              </a:xfrm>
              <a:prstGeom prst="rect">
                <a:avLst/>
              </a:prstGeom>
            </p:spPr>
            <p:txBody>
              <a:bodyPr wrap="square">
                <a:spAutoFit/>
              </a:bodyPr>
              <a:lstStyle>
                <a:defPPr>
                  <a:defRPr lang="zh-CN"/>
                </a:defPPr>
                <a:lvl1pPr algn="just">
                  <a:defRPr sz="1800">
                    <a:solidFill>
                      <a:schemeClr val="accent1">
                        <a:lumMod val="75000"/>
                      </a:schemeClr>
                    </a:solidFill>
                    <a:latin typeface="黑体" panose="02010609060101010101" pitchFamily="49" charset="-122"/>
                    <a:ea typeface="黑体" panose="02010609060101010101" pitchFamily="49" charset="-122"/>
                  </a:defRPr>
                </a:lvl1pPr>
              </a:lstStyle>
              <a:p>
                <a:r>
                  <a:rPr lang="en-US" altLang="zh-CN" sz="1200" dirty="0"/>
                  <a:t>5G</a:t>
                </a:r>
              </a:p>
              <a:p>
                <a:r>
                  <a:rPr lang="en-US" altLang="zh-CN" sz="1200" dirty="0"/>
                  <a:t>3G/4G</a:t>
                </a:r>
                <a:endParaRPr lang="zh-CN" altLang="en-US" sz="1200" dirty="0"/>
              </a:p>
            </p:txBody>
          </p:sp>
        </p:grpSp>
        <p:sp>
          <p:nvSpPr>
            <p:cNvPr id="20" name="矩形 19">
              <a:extLst>
                <a:ext uri="{FF2B5EF4-FFF2-40B4-BE49-F238E27FC236}">
                  <a16:creationId xmlns="" xmlns:a16="http://schemas.microsoft.com/office/drawing/2014/main" id="{578B2C87-52A4-4DE9-A876-39D3BEBCE1A8}"/>
                </a:ext>
              </a:extLst>
            </p:cNvPr>
            <p:cNvSpPr/>
            <p:nvPr/>
          </p:nvSpPr>
          <p:spPr>
            <a:xfrm>
              <a:off x="6126540" y="2883094"/>
              <a:ext cx="2999432" cy="1307470"/>
            </a:xfrm>
            <a:prstGeom prst="rect">
              <a:avLst/>
            </a:prstGeom>
            <a:solidFill>
              <a:srgbClr val="4472C4">
                <a:lumMod val="60000"/>
                <a:lumOff val="40000"/>
                <a:alpha val="66000"/>
              </a:srgbClr>
            </a:solidFill>
            <a:ln w="12700" cap="flat" cmpd="sng" algn="ctr">
              <a:noFill/>
              <a:prstDash val="solid"/>
              <a:miter lim="800000"/>
            </a:ln>
            <a:effectLst/>
          </p:spPr>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marL="0" marR="0" lvl="0" indent="0" algn="ctr" defTabSz="1140745"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cxnSp>
          <p:nvCxnSpPr>
            <p:cNvPr id="21" name="直接连接符 20"/>
            <p:cNvCxnSpPr/>
            <p:nvPr/>
          </p:nvCxnSpPr>
          <p:spPr>
            <a:xfrm flipH="1" flipV="1">
              <a:off x="7293890" y="1969835"/>
              <a:ext cx="19247" cy="893314"/>
            </a:xfrm>
            <a:prstGeom prst="line">
              <a:avLst/>
            </a:prstGeom>
            <a:noFill/>
            <a:ln w="28575" cap="flat" cmpd="sng" algn="ctr">
              <a:solidFill>
                <a:srgbClr val="4472C4"/>
              </a:solidFill>
              <a:prstDash val="solid"/>
              <a:miter lim="800000"/>
            </a:ln>
            <a:effectLst/>
          </p:spPr>
        </p:cxnSp>
        <p:grpSp>
          <p:nvGrpSpPr>
            <p:cNvPr id="22" name="组合 21"/>
            <p:cNvGrpSpPr/>
            <p:nvPr/>
          </p:nvGrpSpPr>
          <p:grpSpPr>
            <a:xfrm>
              <a:off x="6785704" y="576653"/>
              <a:ext cx="2046401" cy="2233008"/>
              <a:chOff x="178288" y="4129856"/>
              <a:chExt cx="2518804" cy="3087002"/>
            </a:xfrm>
          </p:grpSpPr>
          <p:pic>
            <p:nvPicPr>
              <p:cNvPr id="50" name="图片 49"/>
              <p:cNvPicPr>
                <a:picLocks noChangeAspect="1"/>
              </p:cNvPicPr>
              <p:nvPr/>
            </p:nvPicPr>
            <p:blipFill>
              <a:blip r:embed="rId25" cstate="print">
                <a:extLst>
                  <a:ext uri="{BEBA8EAE-BF5A-486C-A8C5-ECC9F3942E4B}">
                    <a14:imgProps xmlns:a14="http://schemas.microsoft.com/office/drawing/2010/main">
                      <a14:imgLayer r:embed="rId26">
                        <a14:imgEffect>
                          <a14:backgroundRemoval t="3200" b="98000" l="3300" r="90000">
                            <a14:foregroundMark x1="6900" y1="30700" x2="7200" y2="54300"/>
                            <a14:foregroundMark x1="7200" y1="54300" x2="7200" y2="54300"/>
                            <a14:foregroundMark x1="3300" y1="25400" x2="3300" y2="25400"/>
                            <a14:foregroundMark x1="3300" y1="28100" x2="3500" y2="35600"/>
                            <a14:foregroundMark x1="74100" y1="91500" x2="82600" y2="91700"/>
                            <a14:foregroundMark x1="79800" y1="96700" x2="80900" y2="98000"/>
                            <a14:foregroundMark x1="86000" y1="78300" x2="86200" y2="81700"/>
                            <a14:foregroundMark x1="87000" y1="76800" x2="87000" y2="76800"/>
                            <a14:foregroundMark x1="86400" y1="75800" x2="86400" y2="78900"/>
                            <a14:foregroundMark x1="86400" y1="75300" x2="86800" y2="73700"/>
                            <a14:foregroundMark x1="79400" y1="7400" x2="71800" y2="6800"/>
                            <a14:foregroundMark x1="78600" y1="3200" x2="78600" y2="3200"/>
                          </a14:backgroundRemoval>
                        </a14:imgEffect>
                      </a14:imgLayer>
                    </a14:imgProps>
                  </a:ext>
                </a:extLst>
              </a:blip>
              <a:stretch>
                <a:fillRect/>
              </a:stretch>
            </p:blipFill>
            <p:spPr>
              <a:xfrm>
                <a:off x="178288" y="4129856"/>
                <a:ext cx="2425501" cy="2425501"/>
              </a:xfrm>
              <a:prstGeom prst="rect">
                <a:avLst/>
              </a:prstGeom>
            </p:spPr>
          </p:pic>
          <p:sp>
            <p:nvSpPr>
              <p:cNvPr id="51" name="文本框 50"/>
              <p:cNvSpPr txBox="1"/>
              <p:nvPr/>
            </p:nvSpPr>
            <p:spPr>
              <a:xfrm>
                <a:off x="758844" y="6527862"/>
                <a:ext cx="1938248" cy="688996"/>
              </a:xfrm>
              <a:prstGeom prst="rect">
                <a:avLst/>
              </a:prstGeom>
            </p:spPr>
            <p:txBody>
              <a:bodyPr wrap="square">
                <a:spAutoFit/>
              </a:bodyPr>
              <a:lstStyle>
                <a:defPPr>
                  <a:defRPr lang="zh-CN"/>
                </a:defPPr>
                <a:lvl1pPr algn="just">
                  <a:defRPr sz="1800">
                    <a:solidFill>
                      <a:schemeClr val="accent1">
                        <a:lumMod val="75000"/>
                      </a:schemeClr>
                    </a:solidFill>
                    <a:latin typeface="黑体" panose="02010609060101010101" pitchFamily="49" charset="-122"/>
                    <a:ea typeface="黑体" panose="02010609060101010101" pitchFamily="49" charset="-122"/>
                  </a:defRPr>
                </a:lvl1pPr>
              </a:lstStyle>
              <a:p>
                <a:r>
                  <a:rPr lang="zh-CN" altLang="en-US" sz="1200" dirty="0"/>
                  <a:t>大数据中心</a:t>
                </a:r>
              </a:p>
            </p:txBody>
          </p:sp>
        </p:grpSp>
        <p:grpSp>
          <p:nvGrpSpPr>
            <p:cNvPr id="23" name="组合 22"/>
            <p:cNvGrpSpPr/>
            <p:nvPr/>
          </p:nvGrpSpPr>
          <p:grpSpPr>
            <a:xfrm>
              <a:off x="6356712" y="3002692"/>
              <a:ext cx="2687626" cy="1496629"/>
              <a:chOff x="41383" y="1483803"/>
              <a:chExt cx="3876037" cy="2037326"/>
            </a:xfrm>
          </p:grpSpPr>
          <p:pic>
            <p:nvPicPr>
              <p:cNvPr id="45" name="图片 44"/>
              <p:cNvPicPr>
                <a:picLocks noChangeAspect="1"/>
              </p:cNvPicPr>
              <p:nvPr/>
            </p:nvPicPr>
            <p:blipFill>
              <a:blip r:embed="rId27" cstate="print"/>
              <a:stretch>
                <a:fillRect/>
              </a:stretch>
            </p:blipFill>
            <p:spPr>
              <a:xfrm>
                <a:off x="41383" y="1512954"/>
                <a:ext cx="1910803" cy="1497657"/>
              </a:xfrm>
              <a:prstGeom prst="rect">
                <a:avLst/>
              </a:prstGeom>
            </p:spPr>
          </p:pic>
          <p:pic>
            <p:nvPicPr>
              <p:cNvPr id="46" name="图片 45"/>
              <p:cNvPicPr>
                <a:picLocks noChangeAspect="1"/>
              </p:cNvPicPr>
              <p:nvPr/>
            </p:nvPicPr>
            <p:blipFill>
              <a:blip r:embed="rId28" cstate="print"/>
              <a:stretch>
                <a:fillRect/>
              </a:stretch>
            </p:blipFill>
            <p:spPr>
              <a:xfrm>
                <a:off x="2026601" y="1483803"/>
                <a:ext cx="1890819" cy="1454273"/>
              </a:xfrm>
              <a:prstGeom prst="rect">
                <a:avLst/>
              </a:prstGeom>
            </p:spPr>
          </p:pic>
          <p:sp>
            <p:nvSpPr>
              <p:cNvPr id="47" name="矩形 46"/>
              <p:cNvSpPr/>
              <p:nvPr/>
            </p:nvSpPr>
            <p:spPr>
              <a:xfrm>
                <a:off x="1095969" y="2842681"/>
                <a:ext cx="1962655" cy="678448"/>
              </a:xfrm>
              <a:prstGeom prst="rect">
                <a:avLst/>
              </a:prstGeom>
            </p:spPr>
            <p:txBody>
              <a:bodyPr wrap="square">
                <a:spAutoFit/>
              </a:bodyPr>
              <a:lstStyle/>
              <a:p>
                <a:pPr algn="just"/>
                <a:r>
                  <a:rPr lang="zh-CN" altLang="en-US" sz="1200" dirty="0">
                    <a:solidFill>
                      <a:schemeClr val="accent1">
                        <a:lumMod val="75000"/>
                      </a:schemeClr>
                    </a:solidFill>
                    <a:latin typeface="黑体" panose="02010609060101010101" pitchFamily="49" charset="-122"/>
                    <a:ea typeface="黑体" panose="02010609060101010101" pitchFamily="49" charset="-122"/>
                  </a:rPr>
                  <a:t>监管中心</a:t>
                </a:r>
              </a:p>
            </p:txBody>
          </p:sp>
          <p:pic>
            <p:nvPicPr>
              <p:cNvPr id="48" name="图片 47"/>
              <p:cNvPicPr>
                <a:picLocks noChangeAspect="1"/>
              </p:cNvPicPr>
              <p:nvPr/>
            </p:nvPicPr>
            <p:blipFill>
              <a:blip r:embed="rId29" cstate="print"/>
              <a:stretch>
                <a:fillRect/>
              </a:stretch>
            </p:blipFill>
            <p:spPr>
              <a:xfrm>
                <a:off x="2116419" y="1572223"/>
                <a:ext cx="1671941" cy="978953"/>
              </a:xfrm>
              <a:prstGeom prst="rect">
                <a:avLst/>
              </a:prstGeom>
            </p:spPr>
          </p:pic>
          <p:pic>
            <p:nvPicPr>
              <p:cNvPr id="49" name="图片 48"/>
              <p:cNvPicPr>
                <a:picLocks noChangeAspect="1"/>
              </p:cNvPicPr>
              <p:nvPr/>
            </p:nvPicPr>
            <p:blipFill>
              <a:blip r:embed="rId30" cstate="print"/>
              <a:stretch>
                <a:fillRect/>
              </a:stretch>
            </p:blipFill>
            <p:spPr>
              <a:xfrm>
                <a:off x="116553" y="1567256"/>
                <a:ext cx="1756497" cy="1002950"/>
              </a:xfrm>
              <a:prstGeom prst="rect">
                <a:avLst/>
              </a:prstGeom>
            </p:spPr>
          </p:pic>
        </p:grpSp>
        <p:sp>
          <p:nvSpPr>
            <p:cNvPr id="24" name="object 3"/>
            <p:cNvSpPr txBox="1"/>
            <p:nvPr/>
          </p:nvSpPr>
          <p:spPr>
            <a:xfrm>
              <a:off x="11176769" y="1557912"/>
              <a:ext cx="1038485" cy="498391"/>
            </a:xfrm>
            <a:prstGeom prst="rect">
              <a:avLst/>
            </a:prstGeom>
          </p:spPr>
          <p:txBody>
            <a:bodyPr wrap="square">
              <a:spAutoFit/>
            </a:bodyPr>
            <a:lstStyle>
              <a:defPPr>
                <a:defRPr lang="zh-CN"/>
              </a:defPPr>
              <a:lvl1pPr algn="just">
                <a:defRPr sz="1800">
                  <a:solidFill>
                    <a:schemeClr val="accent1">
                      <a:lumMod val="75000"/>
                    </a:schemeClr>
                  </a:solidFill>
                  <a:latin typeface="黑体" panose="02010609060101010101" pitchFamily="49" charset="-122"/>
                  <a:ea typeface="黑体" panose="02010609060101010101" pitchFamily="49" charset="-122"/>
                </a:defRPr>
              </a:lvl1pPr>
            </a:lstStyle>
            <a:p>
              <a:r>
                <a:rPr sz="1200" dirty="0"/>
                <a:t>业主</a:t>
              </a:r>
            </a:p>
          </p:txBody>
        </p:sp>
        <p:sp>
          <p:nvSpPr>
            <p:cNvPr id="25" name="object 4"/>
            <p:cNvSpPr txBox="1"/>
            <p:nvPr/>
          </p:nvSpPr>
          <p:spPr>
            <a:xfrm>
              <a:off x="11176769" y="2405307"/>
              <a:ext cx="1204033" cy="498391"/>
            </a:xfrm>
            <a:prstGeom prst="rect">
              <a:avLst/>
            </a:prstGeom>
          </p:spPr>
          <p:txBody>
            <a:bodyPr wrap="square">
              <a:spAutoFit/>
            </a:bodyPr>
            <a:lstStyle>
              <a:defPPr>
                <a:defRPr lang="zh-CN"/>
              </a:defPPr>
              <a:lvl1pPr algn="just">
                <a:defRPr sz="1800">
                  <a:solidFill>
                    <a:schemeClr val="accent1">
                      <a:lumMod val="75000"/>
                    </a:schemeClr>
                  </a:solidFill>
                  <a:latin typeface="黑体" panose="02010609060101010101" pitchFamily="49" charset="-122"/>
                  <a:ea typeface="黑体" panose="02010609060101010101" pitchFamily="49" charset="-122"/>
                </a:defRPr>
              </a:lvl1pPr>
            </a:lstStyle>
            <a:p>
              <a:r>
                <a:rPr lang="zh-CN" altLang="en-US" sz="1200" dirty="0"/>
                <a:t>责任人</a:t>
              </a:r>
              <a:endParaRPr sz="1200" dirty="0"/>
            </a:p>
          </p:txBody>
        </p:sp>
        <p:sp>
          <p:nvSpPr>
            <p:cNvPr id="26" name="object 5"/>
            <p:cNvSpPr txBox="1"/>
            <p:nvPr/>
          </p:nvSpPr>
          <p:spPr>
            <a:xfrm>
              <a:off x="11187028" y="3427217"/>
              <a:ext cx="1459889" cy="498391"/>
            </a:xfrm>
            <a:prstGeom prst="rect">
              <a:avLst/>
            </a:prstGeom>
          </p:spPr>
          <p:txBody>
            <a:bodyPr wrap="square">
              <a:spAutoFit/>
            </a:bodyPr>
            <a:lstStyle>
              <a:defPPr>
                <a:defRPr lang="zh-CN"/>
              </a:defPPr>
              <a:lvl1pPr algn="just">
                <a:defRPr sz="1800">
                  <a:solidFill>
                    <a:schemeClr val="accent1">
                      <a:lumMod val="75000"/>
                    </a:schemeClr>
                  </a:solidFill>
                  <a:latin typeface="黑体" panose="02010609060101010101" pitchFamily="49" charset="-122"/>
                  <a:ea typeface="黑体" panose="02010609060101010101" pitchFamily="49" charset="-122"/>
                </a:defRPr>
              </a:lvl1pPr>
            </a:lstStyle>
            <a:p>
              <a:r>
                <a:rPr sz="1200" dirty="0"/>
                <a:t>物业</a:t>
              </a:r>
            </a:p>
          </p:txBody>
        </p:sp>
        <p:sp>
          <p:nvSpPr>
            <p:cNvPr id="27" name="object 6"/>
            <p:cNvSpPr txBox="1"/>
            <p:nvPr/>
          </p:nvSpPr>
          <p:spPr>
            <a:xfrm>
              <a:off x="11186320" y="4405585"/>
              <a:ext cx="1663952" cy="498391"/>
            </a:xfrm>
            <a:prstGeom prst="rect">
              <a:avLst/>
            </a:prstGeom>
          </p:spPr>
          <p:txBody>
            <a:bodyPr wrap="square">
              <a:spAutoFit/>
            </a:bodyPr>
            <a:lstStyle>
              <a:defPPr>
                <a:defRPr lang="zh-CN"/>
              </a:defPPr>
              <a:lvl1pPr algn="just">
                <a:defRPr sz="1800">
                  <a:solidFill>
                    <a:schemeClr val="accent1">
                      <a:lumMod val="75000"/>
                    </a:schemeClr>
                  </a:solidFill>
                  <a:latin typeface="黑体" panose="02010609060101010101" pitchFamily="49" charset="-122"/>
                  <a:ea typeface="黑体" panose="02010609060101010101" pitchFamily="49" charset="-122"/>
                </a:defRPr>
              </a:lvl1pPr>
            </a:lstStyle>
            <a:p>
              <a:r>
                <a:rPr sz="1200" dirty="0"/>
                <a:t>微型消防站</a:t>
              </a:r>
            </a:p>
          </p:txBody>
        </p:sp>
        <p:sp>
          <p:nvSpPr>
            <p:cNvPr id="28" name="object 15"/>
            <p:cNvSpPr/>
            <p:nvPr/>
          </p:nvSpPr>
          <p:spPr>
            <a:xfrm>
              <a:off x="9182987" y="2187184"/>
              <a:ext cx="557810" cy="862794"/>
            </a:xfrm>
            <a:custGeom>
              <a:avLst/>
              <a:gdLst/>
              <a:ahLst/>
              <a:cxnLst/>
              <a:rect l="l" t="t" r="r" b="b"/>
              <a:pathLst>
                <a:path w="1005204" h="1196339">
                  <a:moveTo>
                    <a:pt x="1005204" y="0"/>
                  </a:moveTo>
                  <a:lnTo>
                    <a:pt x="0" y="1195831"/>
                  </a:lnTo>
                </a:path>
              </a:pathLst>
            </a:custGeom>
            <a:ln w="12192">
              <a:solidFill>
                <a:sysClr val="window" lastClr="FFFFFF"/>
              </a:solidFill>
              <a:prstDash val="dash"/>
            </a:ln>
          </p:spPr>
          <p:txBody>
            <a:bodyPr wrap="square" lIns="0" tIns="0" rIns="0" bIns="0" rtlCol="0"/>
            <a:lstStyle/>
            <a:p>
              <a:pPr marL="0" marR="0" lvl="0" indent="0" defTabSz="1140745"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4546A">
                    <a:lumMod val="75000"/>
                  </a:srgbClr>
                </a:solidFill>
                <a:effectLst/>
                <a:uLnTx/>
                <a:uFillTx/>
                <a:latin typeface="等线"/>
              </a:endParaRPr>
            </a:p>
          </p:txBody>
        </p:sp>
        <p:sp>
          <p:nvSpPr>
            <p:cNvPr id="29" name="object 16"/>
            <p:cNvSpPr/>
            <p:nvPr/>
          </p:nvSpPr>
          <p:spPr>
            <a:xfrm>
              <a:off x="9286681" y="3162189"/>
              <a:ext cx="509673" cy="225073"/>
            </a:xfrm>
            <a:custGeom>
              <a:avLst/>
              <a:gdLst/>
              <a:ahLst/>
              <a:cxnLst/>
              <a:rect l="l" t="t" r="r" b="b"/>
              <a:pathLst>
                <a:path w="864870" h="316864">
                  <a:moveTo>
                    <a:pt x="864615" y="0"/>
                  </a:moveTo>
                  <a:lnTo>
                    <a:pt x="0" y="316864"/>
                  </a:lnTo>
                </a:path>
              </a:pathLst>
            </a:custGeom>
            <a:ln w="12192">
              <a:solidFill>
                <a:sysClr val="window" lastClr="FFFFFF"/>
              </a:solidFill>
              <a:prstDash val="dash"/>
            </a:ln>
          </p:spPr>
          <p:txBody>
            <a:bodyPr wrap="square" lIns="0" tIns="0" rIns="0" bIns="0" rtlCol="0"/>
            <a:lstStyle/>
            <a:p>
              <a:pPr marL="0" marR="0" lvl="0" indent="0" defTabSz="1140745"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4546A">
                    <a:lumMod val="75000"/>
                  </a:srgbClr>
                </a:solidFill>
                <a:effectLst/>
                <a:uLnTx/>
                <a:uFillTx/>
                <a:latin typeface="等线"/>
              </a:endParaRPr>
            </a:p>
          </p:txBody>
        </p:sp>
        <p:sp>
          <p:nvSpPr>
            <p:cNvPr id="30" name="object 17"/>
            <p:cNvSpPr/>
            <p:nvPr/>
          </p:nvSpPr>
          <p:spPr>
            <a:xfrm>
              <a:off x="9231810" y="3763936"/>
              <a:ext cx="415549" cy="45719"/>
            </a:xfrm>
            <a:custGeom>
              <a:avLst/>
              <a:gdLst/>
              <a:ahLst/>
              <a:cxnLst/>
              <a:rect l="l" t="t" r="r" b="b"/>
              <a:pathLst>
                <a:path w="718184" h="60960">
                  <a:moveTo>
                    <a:pt x="718184" y="60705"/>
                  </a:moveTo>
                  <a:lnTo>
                    <a:pt x="0" y="0"/>
                  </a:lnTo>
                </a:path>
              </a:pathLst>
            </a:custGeom>
            <a:ln w="12191">
              <a:solidFill>
                <a:sysClr val="window" lastClr="FFFFFF"/>
              </a:solidFill>
              <a:prstDash val="dash"/>
            </a:ln>
          </p:spPr>
          <p:txBody>
            <a:bodyPr wrap="square" lIns="0" tIns="0" rIns="0" bIns="0" rtlCol="0"/>
            <a:lstStyle/>
            <a:p>
              <a:pPr marL="0" marR="0" lvl="0" indent="0" defTabSz="1140745"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4546A">
                    <a:lumMod val="75000"/>
                  </a:srgbClr>
                </a:solidFill>
                <a:effectLst/>
                <a:uLnTx/>
                <a:uFillTx/>
                <a:latin typeface="等线"/>
              </a:endParaRPr>
            </a:p>
          </p:txBody>
        </p:sp>
        <p:sp>
          <p:nvSpPr>
            <p:cNvPr id="31" name="object 18"/>
            <p:cNvSpPr/>
            <p:nvPr/>
          </p:nvSpPr>
          <p:spPr>
            <a:xfrm>
              <a:off x="9210710" y="4150162"/>
              <a:ext cx="580442" cy="510848"/>
            </a:xfrm>
            <a:custGeom>
              <a:avLst/>
              <a:gdLst/>
              <a:ahLst/>
              <a:cxnLst/>
              <a:rect l="l" t="t" r="r" b="b"/>
              <a:pathLst>
                <a:path w="1009015" h="808989">
                  <a:moveTo>
                    <a:pt x="1008887" y="808863"/>
                  </a:moveTo>
                  <a:lnTo>
                    <a:pt x="0" y="0"/>
                  </a:lnTo>
                </a:path>
              </a:pathLst>
            </a:custGeom>
            <a:ln w="12192">
              <a:solidFill>
                <a:sysClr val="window" lastClr="FFFFFF"/>
              </a:solidFill>
              <a:prstDash val="dash"/>
            </a:ln>
          </p:spPr>
          <p:txBody>
            <a:bodyPr wrap="square" lIns="0" tIns="0" rIns="0" bIns="0" rtlCol="0"/>
            <a:lstStyle/>
            <a:p>
              <a:pPr marL="0" marR="0" lvl="0" indent="0" defTabSz="1140745"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4546A">
                    <a:lumMod val="75000"/>
                  </a:srgbClr>
                </a:solidFill>
                <a:effectLst/>
                <a:uLnTx/>
                <a:uFillTx/>
                <a:latin typeface="等线"/>
              </a:endParaRPr>
            </a:p>
          </p:txBody>
        </p:sp>
        <p:sp>
          <p:nvSpPr>
            <p:cNvPr id="32" name="object 19"/>
            <p:cNvSpPr/>
            <p:nvPr/>
          </p:nvSpPr>
          <p:spPr>
            <a:xfrm>
              <a:off x="9055346" y="4336032"/>
              <a:ext cx="621673" cy="1283735"/>
            </a:xfrm>
            <a:custGeom>
              <a:avLst/>
              <a:gdLst/>
              <a:ahLst/>
              <a:cxnLst/>
              <a:rect l="l" t="t" r="r" b="b"/>
              <a:pathLst>
                <a:path w="974090" h="1621789">
                  <a:moveTo>
                    <a:pt x="973708" y="1621790"/>
                  </a:moveTo>
                  <a:lnTo>
                    <a:pt x="0" y="0"/>
                  </a:lnTo>
                </a:path>
              </a:pathLst>
            </a:custGeom>
            <a:ln w="12192">
              <a:solidFill>
                <a:sysClr val="window" lastClr="FFFFFF"/>
              </a:solidFill>
              <a:prstDash val="dash"/>
            </a:ln>
          </p:spPr>
          <p:txBody>
            <a:bodyPr wrap="square" lIns="0" tIns="0" rIns="0" bIns="0" rtlCol="0"/>
            <a:lstStyle/>
            <a:p>
              <a:pPr marL="0" marR="0" lvl="0" indent="0" defTabSz="1140745"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4546A">
                    <a:lumMod val="75000"/>
                  </a:srgbClr>
                </a:solidFill>
                <a:effectLst/>
                <a:uLnTx/>
                <a:uFillTx/>
                <a:latin typeface="等线"/>
              </a:endParaRPr>
            </a:p>
          </p:txBody>
        </p:sp>
        <p:sp>
          <p:nvSpPr>
            <p:cNvPr id="33" name="object 20"/>
            <p:cNvSpPr/>
            <p:nvPr/>
          </p:nvSpPr>
          <p:spPr>
            <a:xfrm>
              <a:off x="9886999" y="1445244"/>
              <a:ext cx="1075632" cy="720610"/>
            </a:xfrm>
            <a:prstGeom prst="rect">
              <a:avLst/>
            </a:prstGeom>
            <a:blipFill>
              <a:blip r:embed="rId31" cstate="print"/>
              <a:stretch>
                <a:fillRect/>
              </a:stretch>
            </a:blipFill>
          </p:spPr>
          <p:txBody>
            <a:bodyPr wrap="square" lIns="0" tIns="0" rIns="0" bIns="0" rtlCol="0"/>
            <a:lstStyle/>
            <a:p>
              <a:pPr marL="0" marR="0" lvl="0" indent="0" defTabSz="1140745"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4546A">
                    <a:lumMod val="75000"/>
                  </a:srgbClr>
                </a:solidFill>
                <a:effectLst/>
                <a:uLnTx/>
                <a:uFillTx/>
                <a:latin typeface="等线"/>
              </a:endParaRPr>
            </a:p>
          </p:txBody>
        </p:sp>
        <p:sp>
          <p:nvSpPr>
            <p:cNvPr id="34" name="object 21"/>
            <p:cNvSpPr/>
            <p:nvPr/>
          </p:nvSpPr>
          <p:spPr>
            <a:xfrm>
              <a:off x="9911375" y="2353899"/>
              <a:ext cx="1072534" cy="716883"/>
            </a:xfrm>
            <a:prstGeom prst="rect">
              <a:avLst/>
            </a:prstGeom>
            <a:blipFill>
              <a:blip r:embed="rId32" cstate="print"/>
              <a:stretch>
                <a:fillRect/>
              </a:stretch>
            </a:blipFill>
          </p:spPr>
          <p:txBody>
            <a:bodyPr wrap="square" lIns="0" tIns="0" rIns="0" bIns="0" rtlCol="0"/>
            <a:lstStyle/>
            <a:p>
              <a:pPr marL="0" marR="0" lvl="0" indent="0" defTabSz="1140745"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4546A">
                    <a:lumMod val="75000"/>
                  </a:srgbClr>
                </a:solidFill>
                <a:effectLst/>
                <a:uLnTx/>
                <a:uFillTx/>
                <a:latin typeface="等线"/>
              </a:endParaRPr>
            </a:p>
          </p:txBody>
        </p:sp>
        <p:sp>
          <p:nvSpPr>
            <p:cNvPr id="35" name="object 23"/>
            <p:cNvSpPr/>
            <p:nvPr/>
          </p:nvSpPr>
          <p:spPr>
            <a:xfrm>
              <a:off x="9925100" y="3309634"/>
              <a:ext cx="1037533" cy="800315"/>
            </a:xfrm>
            <a:prstGeom prst="rect">
              <a:avLst/>
            </a:prstGeom>
            <a:blipFill>
              <a:blip r:embed="rId33" cstate="print"/>
              <a:stretch>
                <a:fillRect/>
              </a:stretch>
            </a:blipFill>
          </p:spPr>
          <p:txBody>
            <a:bodyPr wrap="square" lIns="0" tIns="0" rIns="0" bIns="0" rtlCol="0"/>
            <a:lstStyle/>
            <a:p>
              <a:pPr marL="0" marR="0" lvl="0" indent="0" defTabSz="1140745"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4546A">
                    <a:lumMod val="75000"/>
                  </a:srgbClr>
                </a:solidFill>
                <a:effectLst/>
                <a:uLnTx/>
                <a:uFillTx/>
                <a:latin typeface="等线"/>
              </a:endParaRPr>
            </a:p>
          </p:txBody>
        </p:sp>
        <p:sp>
          <p:nvSpPr>
            <p:cNvPr id="36" name="object 24"/>
            <p:cNvSpPr/>
            <p:nvPr/>
          </p:nvSpPr>
          <p:spPr>
            <a:xfrm>
              <a:off x="9920528" y="4321883"/>
              <a:ext cx="1042105" cy="744791"/>
            </a:xfrm>
            <a:prstGeom prst="rect">
              <a:avLst/>
            </a:prstGeom>
            <a:blipFill>
              <a:blip r:embed="rId34" cstate="print"/>
              <a:stretch>
                <a:fillRect/>
              </a:stretch>
            </a:blipFill>
          </p:spPr>
          <p:txBody>
            <a:bodyPr wrap="square" lIns="0" tIns="0" rIns="0" bIns="0" rtlCol="0"/>
            <a:lstStyle/>
            <a:p>
              <a:pPr marL="0" marR="0" lvl="0" indent="0" defTabSz="1140745"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4546A">
                    <a:lumMod val="75000"/>
                  </a:srgbClr>
                </a:solidFill>
                <a:effectLst/>
                <a:uLnTx/>
                <a:uFillTx/>
                <a:latin typeface="等线"/>
              </a:endParaRPr>
            </a:p>
          </p:txBody>
        </p:sp>
        <p:pic>
          <p:nvPicPr>
            <p:cNvPr id="37" name="图片 36"/>
            <p:cNvPicPr>
              <a:picLocks noChangeAspect="1"/>
            </p:cNvPicPr>
            <p:nvPr/>
          </p:nvPicPr>
          <p:blipFill rotWithShape="1">
            <a:blip r:embed="rId35" cstate="print">
              <a:extLst>
                <a:ext uri="{BEBA8EAE-BF5A-486C-A8C5-ECC9F3942E4B}">
                  <a14:imgProps xmlns:a14="http://schemas.microsoft.com/office/drawing/2010/main">
                    <a14:imgLayer r:embed="rId8">
                      <a14:imgEffect>
                        <a14:backgroundRemoval t="0" b="95960" l="8152" r="100000">
                          <a14:foregroundMark x1="29348" y1="12458" x2="29348" y2="12458"/>
                          <a14:foregroundMark x1="29348" y1="9764" x2="63043" y2="12795"/>
                          <a14:foregroundMark x1="9239" y1="12458" x2="11957" y2="13468"/>
                          <a14:foregroundMark x1="14674" y1="9764" x2="11957" y2="11111"/>
                          <a14:foregroundMark x1="8696" y1="11111" x2="10326" y2="11785"/>
                          <a14:foregroundMark x1="63043" y1="8081" x2="79891" y2="10774"/>
                          <a14:foregroundMark x1="51087" y1="96633" x2="51087" y2="96633"/>
                          <a14:foregroundMark x1="76087" y1="83838" x2="76087" y2="83838"/>
                          <a14:foregroundMark x1="48370" y1="36364" x2="51630" y2="32660"/>
                        </a14:backgroundRemoval>
                      </a14:imgEffect>
                    </a14:imgLayer>
                  </a14:imgProps>
                </a:ext>
              </a:extLst>
            </a:blip>
            <a:srcRect/>
            <a:stretch>
              <a:fillRect/>
            </a:stretch>
          </p:blipFill>
          <p:spPr>
            <a:xfrm flipV="1">
              <a:off x="9829369" y="5219349"/>
              <a:ext cx="693364" cy="893038"/>
            </a:xfrm>
            <a:prstGeom prst="rect">
              <a:avLst/>
            </a:prstGeom>
          </p:spPr>
        </p:pic>
        <p:pic>
          <p:nvPicPr>
            <p:cNvPr id="38" name="图片 37"/>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19" b="94456" l="9898" r="89932">
                          <a14:foregroundMark x1="47952" y1="6183" x2="47952" y2="6183"/>
                          <a14:foregroundMark x1="46758" y1="7676" x2="53584" y2="8742"/>
                          <a14:foregroundMark x1="44710" y1="2132" x2="44710" y2="2132"/>
                          <a14:foregroundMark x1="50341" y1="2132" x2="50341" y2="2132"/>
                          <a14:foregroundMark x1="50000" y1="94456" x2="50000" y2="94456"/>
                        </a14:backgroundRemoval>
                      </a14:imgEffect>
                    </a14:imgLayer>
                  </a14:imgProps>
                </a:ext>
              </a:extLst>
            </a:blip>
            <a:srcRect l="36024" t="1" r="40954" b="47350"/>
            <a:stretch>
              <a:fillRect/>
            </a:stretch>
          </p:blipFill>
          <p:spPr>
            <a:xfrm>
              <a:off x="10533048" y="5244918"/>
              <a:ext cx="429585" cy="786342"/>
            </a:xfrm>
            <a:prstGeom prst="rect">
              <a:avLst/>
            </a:prstGeom>
          </p:spPr>
        </p:pic>
        <p:sp>
          <p:nvSpPr>
            <p:cNvPr id="39" name="object 6"/>
            <p:cNvSpPr txBox="1"/>
            <p:nvPr/>
          </p:nvSpPr>
          <p:spPr>
            <a:xfrm>
              <a:off x="11195871" y="5443100"/>
              <a:ext cx="1654401" cy="498391"/>
            </a:xfrm>
            <a:prstGeom prst="rect">
              <a:avLst/>
            </a:prstGeom>
          </p:spPr>
          <p:txBody>
            <a:bodyPr wrap="square">
              <a:spAutoFit/>
            </a:bodyPr>
            <a:lstStyle>
              <a:defPPr>
                <a:defRPr lang="zh-CN"/>
              </a:defPPr>
              <a:lvl1pPr algn="just">
                <a:defRPr sz="1800">
                  <a:solidFill>
                    <a:schemeClr val="accent1">
                      <a:lumMod val="75000"/>
                    </a:schemeClr>
                  </a:solidFill>
                  <a:latin typeface="黑体" panose="02010609060101010101" pitchFamily="49" charset="-122"/>
                  <a:ea typeface="黑体" panose="02010609060101010101" pitchFamily="49" charset="-122"/>
                </a:defRPr>
              </a:lvl1pPr>
            </a:lstStyle>
            <a:p>
              <a:r>
                <a:rPr lang="zh-CN" altLang="en-US" sz="1200" dirty="0"/>
                <a:t>联动消防</a:t>
              </a:r>
              <a:endParaRPr sz="1200" dirty="0"/>
            </a:p>
          </p:txBody>
        </p:sp>
        <p:grpSp>
          <p:nvGrpSpPr>
            <p:cNvPr id="40" name="组合 39"/>
            <p:cNvGrpSpPr/>
            <p:nvPr/>
          </p:nvGrpSpPr>
          <p:grpSpPr>
            <a:xfrm>
              <a:off x="8288777" y="4394597"/>
              <a:ext cx="1086655" cy="830651"/>
              <a:chOff x="382657" y="1628494"/>
              <a:chExt cx="2672313" cy="2170703"/>
            </a:xfrm>
          </p:grpSpPr>
          <p:sp>
            <p:nvSpPr>
              <p:cNvPr id="43" name="KSO_Shape"/>
              <p:cNvSpPr/>
              <p:nvPr/>
            </p:nvSpPr>
            <p:spPr>
              <a:xfrm>
                <a:off x="1474058" y="1799938"/>
                <a:ext cx="784424" cy="656303"/>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4472C4"/>
              </a:solid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1140745" rtl="0" eaLnBrk="1" fontAlgn="auto" latinLnBrk="0" hangingPunct="1">
                  <a:lnSpc>
                    <a:spcPct val="100000"/>
                  </a:lnSpc>
                  <a:spcBef>
                    <a:spcPts val="0"/>
                  </a:spcBef>
                  <a:spcAft>
                    <a:spcPts val="0"/>
                  </a:spcAft>
                  <a:buClrTx/>
                  <a:buSzTx/>
                  <a:buFontTx/>
                  <a:buNone/>
                  <a:tabLst/>
                  <a:defRPr/>
                </a:pPr>
                <a:endParaRPr kumimoji="0" lang="zh-CN" altLang="en-US" sz="600" b="1"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sp>
            <p:nvSpPr>
              <p:cNvPr id="44" name="文本框 43"/>
              <p:cNvSpPr txBox="1"/>
              <p:nvPr/>
            </p:nvSpPr>
            <p:spPr>
              <a:xfrm>
                <a:off x="382657" y="1628494"/>
                <a:ext cx="2672313" cy="2170703"/>
              </a:xfrm>
              <a:prstGeom prst="rect">
                <a:avLst/>
              </a:prstGeom>
            </p:spPr>
            <p:txBody>
              <a:bodyPr wrap="square">
                <a:spAutoFit/>
              </a:bodyPr>
              <a:lstStyle>
                <a:defPPr>
                  <a:defRPr lang="zh-CN"/>
                </a:defPPr>
                <a:lvl1pPr algn="just">
                  <a:defRPr sz="1800">
                    <a:solidFill>
                      <a:schemeClr val="accent1">
                        <a:lumMod val="75000"/>
                      </a:schemeClr>
                    </a:solidFill>
                    <a:latin typeface="黑体" panose="02010609060101010101" pitchFamily="49" charset="-122"/>
                    <a:ea typeface="黑体" panose="02010609060101010101" pitchFamily="49" charset="-122"/>
                  </a:defRPr>
                </a:lvl1pPr>
              </a:lstStyle>
              <a:p>
                <a:r>
                  <a:rPr lang="en-US" altLang="zh-CN" sz="1200" dirty="0"/>
                  <a:t>5G</a:t>
                </a:r>
              </a:p>
              <a:p>
                <a:r>
                  <a:rPr lang="en-US" altLang="zh-CN" sz="1200" dirty="0"/>
                  <a:t>3G/4G</a:t>
                </a:r>
                <a:endParaRPr lang="zh-CN" altLang="en-US" sz="1200" dirty="0"/>
              </a:p>
            </p:txBody>
          </p:sp>
        </p:grpSp>
        <p:cxnSp>
          <p:nvCxnSpPr>
            <p:cNvPr id="41" name="直接连接符 40"/>
            <p:cNvCxnSpPr/>
            <p:nvPr/>
          </p:nvCxnSpPr>
          <p:spPr>
            <a:xfrm flipV="1">
              <a:off x="5614087" y="4888524"/>
              <a:ext cx="0" cy="854956"/>
            </a:xfrm>
            <a:prstGeom prst="line">
              <a:avLst/>
            </a:prstGeom>
            <a:noFill/>
            <a:ln w="28575" cap="flat" cmpd="sng" algn="ctr">
              <a:solidFill>
                <a:srgbClr val="4472C4"/>
              </a:solidFill>
              <a:prstDash val="solid"/>
              <a:miter lim="800000"/>
            </a:ln>
            <a:effectLst/>
          </p:spPr>
        </p:cxnSp>
        <p:cxnSp>
          <p:nvCxnSpPr>
            <p:cNvPr id="42" name="直接连接符 41"/>
            <p:cNvCxnSpPr/>
            <p:nvPr/>
          </p:nvCxnSpPr>
          <p:spPr>
            <a:xfrm flipV="1">
              <a:off x="5124511" y="4878951"/>
              <a:ext cx="0" cy="854956"/>
            </a:xfrm>
            <a:prstGeom prst="line">
              <a:avLst/>
            </a:prstGeom>
            <a:noFill/>
            <a:ln w="28575" cap="flat" cmpd="sng" algn="ctr">
              <a:solidFill>
                <a:srgbClr val="4472C4"/>
              </a:solidFill>
              <a:prstDash val="solid"/>
              <a:miter lim="800000"/>
            </a:ln>
            <a:effectLst/>
          </p:spPr>
        </p:cxnSp>
      </p:grpSp>
      <p:sp>
        <p:nvSpPr>
          <p:cNvPr id="89" name="矩形 88"/>
          <p:cNvSpPr/>
          <p:nvPr/>
        </p:nvSpPr>
        <p:spPr>
          <a:xfrm>
            <a:off x="496689" y="500629"/>
            <a:ext cx="5186035" cy="494815"/>
          </a:xfrm>
          <a:prstGeom prst="rect">
            <a:avLst/>
          </a:prstGeom>
        </p:spPr>
        <p:txBody>
          <a:bodyPr wrap="square">
            <a:spAutoFit/>
          </a:bodyPr>
          <a:lstStyle/>
          <a:p>
            <a:pPr algn="just">
              <a:lnSpc>
                <a:spcPts val="3600"/>
              </a:lnSpc>
              <a:buSzPct val="60000"/>
            </a:pPr>
            <a:r>
              <a:rPr lang="zh-CN" altLang="en-US" sz="2600" dirty="0">
                <a:latin typeface="黑体" panose="02010609060101010101" pitchFamily="49" charset="-122"/>
                <a:ea typeface="黑体" panose="02010609060101010101" pitchFamily="49" charset="-122"/>
              </a:rPr>
              <a:t>智能消防系统</a:t>
            </a:r>
          </a:p>
        </p:txBody>
      </p:sp>
    </p:spTree>
    <p:extLst>
      <p:ext uri="{BB962C8B-B14F-4D97-AF65-F5344CB8AC3E}">
        <p14:creationId xmlns:p14="http://schemas.microsoft.com/office/powerpoint/2010/main" val="564370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54987" y="772840"/>
            <a:ext cx="7300441" cy="1198854"/>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ct val="150000"/>
              </a:lnSpc>
            </a:pPr>
            <a:r>
              <a:rPr lang="en-US" altLang="zh-CN" dirty="0" smtClean="0"/>
              <a:t>3</a:t>
            </a:r>
            <a:r>
              <a:rPr lang="en-US" altLang="zh-CN" dirty="0"/>
              <a:t>.</a:t>
            </a:r>
            <a:r>
              <a:rPr lang="zh-CN" altLang="en-US" dirty="0"/>
              <a:t>提供良好的办公和生活条件，提供晋升空间</a:t>
            </a:r>
            <a:r>
              <a:rPr lang="zh-CN" altLang="en-US" dirty="0" smtClean="0"/>
              <a:t>，使技术人员拥有幸福感、成就感、获得感。</a:t>
            </a:r>
            <a:endParaRPr lang="zh-CN" altLang="en-US" dirty="0">
              <a:solidFill>
                <a:srgbClr val="FF0000"/>
              </a:solidFill>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5264"/>
          <a:stretch/>
        </p:blipFill>
        <p:spPr>
          <a:xfrm>
            <a:off x="271590" y="2457527"/>
            <a:ext cx="1732056" cy="1160239"/>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b="6201"/>
          <a:stretch/>
        </p:blipFill>
        <p:spPr>
          <a:xfrm>
            <a:off x="2033127" y="2457526"/>
            <a:ext cx="1549301" cy="116023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1909" y="2457525"/>
            <a:ext cx="1764530" cy="1160239"/>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6288" y="2457525"/>
            <a:ext cx="1667691" cy="1164650"/>
          </a:xfrm>
          <a:prstGeom prst="rect">
            <a:avLst/>
          </a:prstGeom>
        </p:spPr>
      </p:pic>
      <p:pic>
        <p:nvPicPr>
          <p:cNvPr id="1026" name="Picture 2" descr="https://timgsa.baidu.com/timg?image&amp;quality=80&amp;size=b9999_10000&amp;sec=1574798176&amp;di=d56a8a041fb1f302ce31134efef28ec1&amp;imgtype=jpg&amp;er=1&amp;src=http%3A%2F%2Fwww.nzjsw.com%2Fwp-content%2Fuploads%2F2018%2F06%2F20%2F2018062013012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1606" y="2457525"/>
            <a:ext cx="1755828" cy="116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125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28565" y="650920"/>
            <a:ext cx="8066796" cy="3784177"/>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ts val="4200"/>
              </a:lnSpc>
            </a:pPr>
            <a:r>
              <a:rPr lang="zh-CN" altLang="en-US" dirty="0"/>
              <a:t>（二）使用</a:t>
            </a:r>
          </a:p>
          <a:p>
            <a:pPr>
              <a:lnSpc>
                <a:spcPts val="4200"/>
              </a:lnSpc>
            </a:pPr>
            <a:r>
              <a:rPr lang="zh-CN" altLang="en-US" dirty="0"/>
              <a:t>    </a:t>
            </a:r>
            <a:r>
              <a:rPr lang="zh-CN" altLang="en-US" dirty="0" smtClean="0"/>
              <a:t>专业</a:t>
            </a:r>
            <a:r>
              <a:rPr lang="zh-CN" altLang="en-US" dirty="0"/>
              <a:t>技术人员最大的满足是学以致用，建功立业，有用武之地，专业上有突破，事业上</a:t>
            </a:r>
            <a:r>
              <a:rPr lang="zh-CN" altLang="en-US" dirty="0" smtClean="0"/>
              <a:t>有成绩。</a:t>
            </a:r>
            <a:r>
              <a:rPr lang="zh-CN" altLang="en-US" dirty="0"/>
              <a:t>因此，要大胆使用，发挥他们的专业才能，尊重他们的专业技术。让专业技术充分作用于学校设施设备的管理、维护与决策。凡是涉及学校基础设施设备建设改造的专项工作，专业技术团队都应该发挥重要作用</a:t>
            </a:r>
            <a:r>
              <a:rPr lang="zh-CN" altLang="en-US" dirty="0" smtClean="0"/>
              <a:t>。</a:t>
            </a:r>
            <a:endParaRPr lang="zh-CN" altLang="en-US" dirty="0">
              <a:solidFill>
                <a:srgbClr val="FF0000"/>
              </a:solidFill>
            </a:endParaRPr>
          </a:p>
        </p:txBody>
      </p:sp>
    </p:spTree>
    <p:extLst>
      <p:ext uri="{BB962C8B-B14F-4D97-AF65-F5344CB8AC3E}">
        <p14:creationId xmlns:p14="http://schemas.microsoft.com/office/powerpoint/2010/main" val="11419857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8896" y="538372"/>
            <a:ext cx="8066796" cy="1938992"/>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r>
              <a:rPr lang="zh-CN" altLang="en-US" dirty="0"/>
              <a:t>（三）管理</a:t>
            </a:r>
          </a:p>
          <a:p>
            <a:r>
              <a:rPr lang="en-US" altLang="zh-CN" dirty="0"/>
              <a:t>1.</a:t>
            </a:r>
            <a:r>
              <a:rPr lang="zh-CN" altLang="en-US" dirty="0"/>
              <a:t>制度约束</a:t>
            </a:r>
          </a:p>
          <a:p>
            <a:r>
              <a:rPr lang="zh-CN" altLang="en-US" dirty="0"/>
              <a:t>    </a:t>
            </a:r>
            <a:r>
              <a:rPr lang="zh-CN" altLang="en-US" dirty="0" smtClean="0"/>
              <a:t>健全</a:t>
            </a:r>
            <a:r>
              <a:rPr lang="zh-CN" altLang="en-US" dirty="0"/>
              <a:t>规章制度，加强工作纪律，定期出勤、技术、业绩考核</a:t>
            </a:r>
            <a:r>
              <a:rPr lang="zh-CN" altLang="en-US" dirty="0" smtClean="0"/>
              <a:t>。</a:t>
            </a:r>
            <a:endParaRPr lang="zh-CN" altLang="en-US" dirty="0">
              <a:solidFill>
                <a:srgbClr val="FF0000"/>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57" y="2477363"/>
            <a:ext cx="3553847" cy="2078047"/>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1479" y="2477364"/>
            <a:ext cx="3510883" cy="2078047"/>
          </a:xfrm>
          <a:prstGeom prst="rect">
            <a:avLst/>
          </a:prstGeom>
        </p:spPr>
      </p:pic>
    </p:spTree>
    <p:extLst>
      <p:ext uri="{BB962C8B-B14F-4D97-AF65-F5344CB8AC3E}">
        <p14:creationId xmlns:p14="http://schemas.microsoft.com/office/powerpoint/2010/main" val="31906805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309" y="1585461"/>
            <a:ext cx="4727388" cy="3206745"/>
          </a:xfrm>
          <a:prstGeom prst="rect">
            <a:avLst/>
          </a:prstGeom>
        </p:spPr>
      </p:pic>
      <p:sp>
        <p:nvSpPr>
          <p:cNvPr id="10" name="Rectangle 3"/>
          <p:cNvSpPr txBox="1">
            <a:spLocks noChangeArrowheads="1"/>
          </p:cNvSpPr>
          <p:nvPr/>
        </p:nvSpPr>
        <p:spPr>
          <a:xfrm>
            <a:off x="415353" y="468703"/>
            <a:ext cx="8066796" cy="1554272"/>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ts val="3800"/>
              </a:lnSpc>
            </a:pPr>
            <a:r>
              <a:rPr lang="zh-CN" altLang="en-US" dirty="0" smtClean="0"/>
              <a:t>    健全</a:t>
            </a:r>
            <a:r>
              <a:rPr lang="zh-CN" altLang="en-US" dirty="0"/>
              <a:t>控制权力的制度，把权力关进制度的笼子里，不让权力为己所用；既是对个人的保护，也是对学校利益的维护</a:t>
            </a:r>
            <a:r>
              <a:rPr lang="zh-CN" altLang="en-US" dirty="0" smtClean="0"/>
              <a:t>。</a:t>
            </a:r>
            <a:endParaRPr lang="zh-CN" altLang="en-US" dirty="0">
              <a:solidFill>
                <a:srgbClr val="FF0000"/>
              </a:solidFill>
            </a:endParaRPr>
          </a:p>
        </p:txBody>
      </p:sp>
      <p:sp>
        <p:nvSpPr>
          <p:cNvPr id="6" name="文本框 5"/>
          <p:cNvSpPr txBox="1"/>
          <p:nvPr/>
        </p:nvSpPr>
        <p:spPr>
          <a:xfrm>
            <a:off x="5585877" y="3561803"/>
            <a:ext cx="492443" cy="714103"/>
          </a:xfrm>
          <a:prstGeom prst="rect">
            <a:avLst/>
          </a:prstGeom>
          <a:noFill/>
        </p:spPr>
        <p:txBody>
          <a:bodyPr vert="eaVert" wrap="square" rtlCol="0">
            <a:spAutoFit/>
          </a:bodyPr>
          <a:lstStyle/>
          <a:p>
            <a:r>
              <a:rPr lang="zh-CN" altLang="en-US" sz="2000" b="1" dirty="0" smtClean="0">
                <a:latin typeface="黑体" panose="02010609060101010101" pitchFamily="49" charset="-122"/>
                <a:ea typeface="黑体" panose="02010609060101010101" pitchFamily="49" charset="-122"/>
              </a:rPr>
              <a:t>权力</a:t>
            </a:r>
            <a:endParaRPr lang="zh-CN" altLang="en-US" sz="20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534092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86033" y="650920"/>
            <a:ext cx="8066796" cy="2999347"/>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ct val="150000"/>
              </a:lnSpc>
            </a:pPr>
            <a:r>
              <a:rPr lang="en-US" altLang="zh-CN" dirty="0"/>
              <a:t>2.</a:t>
            </a:r>
            <a:r>
              <a:rPr lang="zh-CN" altLang="en-US" dirty="0"/>
              <a:t>组织关怀</a:t>
            </a:r>
          </a:p>
          <a:p>
            <a:pPr>
              <a:lnSpc>
                <a:spcPct val="150000"/>
              </a:lnSpc>
            </a:pPr>
            <a:r>
              <a:rPr lang="zh-CN" altLang="en-US" dirty="0"/>
              <a:t>   </a:t>
            </a:r>
            <a:r>
              <a:rPr lang="zh-CN" altLang="en-US" dirty="0" smtClean="0"/>
              <a:t> </a:t>
            </a:r>
            <a:r>
              <a:rPr lang="zh-CN" altLang="en-US" dirty="0"/>
              <a:t>专业技术人员思想活跃，个性化强，对社会和未来充满向往，容易流动。因此，组织上要加强关怀，在学习、工作、生活方面经常进行交流互动，解除他们的后顾之忧，让他们安心工作。</a:t>
            </a:r>
          </a:p>
        </p:txBody>
      </p:sp>
    </p:spTree>
    <p:extLst>
      <p:ext uri="{BB962C8B-B14F-4D97-AF65-F5344CB8AC3E}">
        <p14:creationId xmlns:p14="http://schemas.microsoft.com/office/powerpoint/2010/main" val="25474649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28565" y="650920"/>
            <a:ext cx="8066796" cy="3772828"/>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ts val="4100"/>
              </a:lnSpc>
            </a:pPr>
            <a:r>
              <a:rPr lang="en-US" altLang="zh-CN" dirty="0"/>
              <a:t>3.</a:t>
            </a:r>
            <a:r>
              <a:rPr lang="zh-CN" altLang="en-US" dirty="0"/>
              <a:t>保持实力</a:t>
            </a:r>
          </a:p>
          <a:p>
            <a:pPr>
              <a:lnSpc>
                <a:spcPts val="4100"/>
              </a:lnSpc>
            </a:pPr>
            <a:r>
              <a:rPr lang="zh-CN" altLang="en-US" dirty="0"/>
              <a:t>   </a:t>
            </a:r>
            <a:r>
              <a:rPr lang="zh-CN" altLang="en-US" dirty="0" smtClean="0"/>
              <a:t> </a:t>
            </a:r>
            <a:r>
              <a:rPr lang="zh-CN" altLang="en-US" dirty="0"/>
              <a:t>高校物业专业技术人员的流动、流失、以及能力</a:t>
            </a:r>
            <a:r>
              <a:rPr lang="zh-CN" altLang="en-US" dirty="0" smtClean="0"/>
              <a:t>的下降</a:t>
            </a:r>
            <a:r>
              <a:rPr lang="zh-CN" altLang="en-US" dirty="0"/>
              <a:t>是行业的普遍现象。因此，既要做好稳定优秀人才的工作，也要保持人才引进的畅通，同时要保持技术的先进性，优胜劣汰，不断充实提高团队的整体技术和战斗力。保持实力的最重要手段是满足专业技术人员对个人的利益合理需求。</a:t>
            </a:r>
          </a:p>
        </p:txBody>
      </p:sp>
    </p:spTree>
    <p:extLst>
      <p:ext uri="{BB962C8B-B14F-4D97-AF65-F5344CB8AC3E}">
        <p14:creationId xmlns:p14="http://schemas.microsoft.com/office/powerpoint/2010/main" val="18358293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28565" y="735984"/>
            <a:ext cx="8094440" cy="3683060"/>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ts val="4000"/>
              </a:lnSpc>
            </a:pPr>
            <a:r>
              <a:rPr lang="zh-CN" altLang="en-US" dirty="0"/>
              <a:t>    </a:t>
            </a:r>
            <a:r>
              <a:rPr lang="zh-CN" altLang="en-US" dirty="0" smtClean="0"/>
              <a:t>建立</a:t>
            </a:r>
            <a:r>
              <a:rPr lang="zh-CN" altLang="en-US" dirty="0" smtClean="0"/>
              <a:t>健全</a:t>
            </a:r>
            <a:r>
              <a:rPr lang="zh-CN" altLang="en-US" dirty="0" smtClean="0"/>
              <a:t>物业管理自主</a:t>
            </a:r>
            <a:r>
              <a:rPr lang="zh-CN" altLang="en-US" dirty="0" smtClean="0"/>
              <a:t>专业</a:t>
            </a:r>
            <a:r>
              <a:rPr lang="zh-CN" altLang="en-US" dirty="0"/>
              <a:t>技术团队是行业要求，更是长期实践经验和现实改革开放的必然结果。任务艰巨，任重道远。弱化或放弃都会给学校基础设施设备</a:t>
            </a:r>
            <a:r>
              <a:rPr lang="zh-CN" altLang="en-US" dirty="0" smtClean="0"/>
              <a:t>带来伤害，</a:t>
            </a:r>
            <a:r>
              <a:rPr lang="zh-CN" altLang="en-US" dirty="0"/>
              <a:t>给学校资产和资金造成流失，产生不稳定因素。只有巩固和加强自主管理的能力，学校办学和发展才有基础保障。</a:t>
            </a:r>
            <a:r>
              <a:rPr lang="zh-CN" altLang="en-US" dirty="0" smtClean="0"/>
              <a:t>建设物业管理自主专业</a:t>
            </a:r>
            <a:r>
              <a:rPr lang="zh-CN" altLang="en-US" dirty="0"/>
              <a:t>技术团队</a:t>
            </a:r>
            <a:r>
              <a:rPr lang="zh-CN" altLang="en-US" dirty="0" smtClean="0"/>
              <a:t>是衡量高校</a:t>
            </a:r>
            <a:r>
              <a:rPr lang="zh-CN" altLang="en-US" dirty="0"/>
              <a:t>后勤保障实力的一个</a:t>
            </a:r>
            <a:r>
              <a:rPr lang="zh-CN" altLang="en-US" dirty="0" smtClean="0"/>
              <a:t>重要</a:t>
            </a:r>
            <a:r>
              <a:rPr lang="zh-CN" altLang="en-US" dirty="0"/>
              <a:t>标志</a:t>
            </a:r>
            <a:r>
              <a:rPr lang="zh-CN" altLang="en-US" dirty="0" smtClean="0"/>
              <a:t>。</a:t>
            </a:r>
            <a:endParaRPr lang="zh-CN" altLang="en-US" dirty="0"/>
          </a:p>
        </p:txBody>
      </p:sp>
    </p:spTree>
    <p:extLst>
      <p:ext uri="{BB962C8B-B14F-4D97-AF65-F5344CB8AC3E}">
        <p14:creationId xmlns:p14="http://schemas.microsoft.com/office/powerpoint/2010/main" val="1859471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31089" y="1629742"/>
            <a:ext cx="6081823" cy="1569660"/>
          </a:xfrm>
          <a:prstGeom prst="rect">
            <a:avLst/>
          </a:prstGeom>
          <a:noFill/>
        </p:spPr>
        <p:txBody>
          <a:bodyPr wrap="square" rtlCol="0">
            <a:spAutoFit/>
          </a:bodyPr>
          <a:lstStyle/>
          <a:p>
            <a:pPr algn="ctr">
              <a:lnSpc>
                <a:spcPct val="150000"/>
              </a:lnSpc>
              <a:buSzPct val="60000"/>
            </a:pPr>
            <a:r>
              <a:rPr lang="zh-CN" altLang="en-US" sz="3200" b="1" dirty="0" smtClean="0">
                <a:latin typeface="黑体" panose="02010609060101010101" pitchFamily="49" charset="-122"/>
                <a:ea typeface="黑体" panose="02010609060101010101" pitchFamily="49" charset="-122"/>
              </a:rPr>
              <a:t>第一部分  </a:t>
            </a:r>
            <a:endParaRPr lang="en-US" altLang="zh-CN" sz="3200" b="1" dirty="0" smtClean="0">
              <a:latin typeface="黑体" panose="02010609060101010101" pitchFamily="49" charset="-122"/>
              <a:ea typeface="黑体" panose="02010609060101010101" pitchFamily="49" charset="-122"/>
            </a:endParaRPr>
          </a:p>
          <a:p>
            <a:pPr algn="ctr">
              <a:lnSpc>
                <a:spcPct val="150000"/>
              </a:lnSpc>
              <a:buSzPct val="60000"/>
            </a:pPr>
            <a:r>
              <a:rPr lang="zh-CN" altLang="en-US" sz="3200" b="1" dirty="0" smtClean="0">
                <a:latin typeface="黑体" panose="02010609060101010101" pitchFamily="49" charset="-122"/>
                <a:ea typeface="黑体" panose="02010609060101010101" pitchFamily="49" charset="-122"/>
              </a:rPr>
              <a:t>物业管理</a:t>
            </a:r>
            <a:r>
              <a:rPr lang="zh-CN" altLang="en-US" sz="3200" b="1" dirty="0">
                <a:latin typeface="黑体" panose="02010609060101010101" pitchFamily="49" charset="-122"/>
                <a:ea typeface="黑体" panose="02010609060101010101" pitchFamily="49" charset="-122"/>
              </a:rPr>
              <a:t>自主</a:t>
            </a:r>
            <a:r>
              <a:rPr lang="zh-CN" altLang="en-US" sz="3200" b="1" dirty="0" smtClean="0">
                <a:latin typeface="黑体" panose="02010609060101010101" pitchFamily="49" charset="-122"/>
                <a:ea typeface="黑体" panose="02010609060101010101" pitchFamily="49" charset="-122"/>
              </a:rPr>
              <a:t>专业技术的</a:t>
            </a:r>
            <a:r>
              <a:rPr lang="zh-CN" altLang="en-US" sz="3200" b="1" dirty="0">
                <a:latin typeface="黑体" panose="02010609060101010101" pitchFamily="49" charset="-122"/>
                <a:ea typeface="黑体" panose="02010609060101010101" pitchFamily="49" charset="-122"/>
              </a:rPr>
              <a:t>必要性</a:t>
            </a:r>
            <a:endParaRPr lang="en-US" altLang="zh-CN" sz="32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700721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1955550" y="1332442"/>
            <a:ext cx="5232900" cy="2180904"/>
          </a:xfrm>
        </p:spPr>
        <p:txBody>
          <a:bodyPr/>
          <a:lstStyle/>
          <a:p>
            <a:pPr marL="0" indent="0" algn="ctr">
              <a:lnSpc>
                <a:spcPts val="8000"/>
              </a:lnSpc>
              <a:spcBef>
                <a:spcPts val="1200"/>
              </a:spcBef>
              <a:buNone/>
            </a:pPr>
            <a:r>
              <a:rPr lang="zh-CN" altLang="en-US" sz="5400" b="1" dirty="0" smtClean="0">
                <a:latin typeface="黑体" panose="02010609060101010101" pitchFamily="49" charset="-122"/>
                <a:ea typeface="黑体" panose="02010609060101010101" pitchFamily="49" charset="-122"/>
              </a:rPr>
              <a:t>汇 报 结 束</a:t>
            </a:r>
            <a:endParaRPr lang="en-US" altLang="zh-CN" sz="5400" b="1" dirty="0" smtClean="0">
              <a:latin typeface="黑体" panose="02010609060101010101" pitchFamily="49" charset="-122"/>
              <a:ea typeface="黑体" panose="02010609060101010101" pitchFamily="49" charset="-122"/>
            </a:endParaRPr>
          </a:p>
          <a:p>
            <a:pPr marL="0" indent="0">
              <a:lnSpc>
                <a:spcPts val="8000"/>
              </a:lnSpc>
              <a:spcBef>
                <a:spcPts val="1200"/>
              </a:spcBef>
              <a:buNone/>
            </a:pPr>
            <a:r>
              <a:rPr lang="zh-CN" altLang="en-US" sz="5400" b="1" dirty="0" smtClean="0">
                <a:latin typeface="黑体" panose="02010609060101010101" pitchFamily="49" charset="-122"/>
                <a:ea typeface="黑体" panose="02010609060101010101" pitchFamily="49" charset="-122"/>
              </a:rPr>
              <a:t>     谢 谢！</a:t>
            </a:r>
            <a:endParaRPr lang="zh-CN" altLang="en-US" sz="48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58968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677338" y="1200362"/>
            <a:ext cx="7789325" cy="2399183"/>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ct val="150000"/>
              </a:lnSpc>
            </a:pPr>
            <a:r>
              <a:rPr lang="zh-CN" altLang="en-US" dirty="0"/>
              <a:t>物业管理的基本概念</a:t>
            </a:r>
            <a:r>
              <a:rPr lang="zh-CN" altLang="en-US" dirty="0" smtClean="0"/>
              <a:t>：</a:t>
            </a:r>
            <a:endParaRPr lang="en-US" altLang="zh-CN" dirty="0" smtClean="0"/>
          </a:p>
          <a:p>
            <a:pPr>
              <a:lnSpc>
                <a:spcPct val="150000"/>
              </a:lnSpc>
            </a:pPr>
            <a:r>
              <a:rPr lang="zh-CN" altLang="en-US" dirty="0" smtClean="0"/>
              <a:t>    </a:t>
            </a:r>
            <a:r>
              <a:rPr lang="zh-CN" altLang="en-US" dirty="0"/>
              <a:t>物业服务单位按照合同约定对房屋及配套的设施设备和相关场地进行维修、养护、管理，维护物业管理区域内的环境卫生和相关秩序的活动。</a:t>
            </a:r>
            <a:endParaRPr lang="en-US" altLang="zh-CN" dirty="0"/>
          </a:p>
        </p:txBody>
      </p:sp>
    </p:spTree>
    <p:extLst>
      <p:ext uri="{BB962C8B-B14F-4D97-AF65-F5344CB8AC3E}">
        <p14:creationId xmlns:p14="http://schemas.microsoft.com/office/powerpoint/2010/main" val="253465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674184" y="1051874"/>
            <a:ext cx="7858694" cy="2399183"/>
          </a:xfrm>
          <a:prstGeom prst="rect">
            <a:avLst/>
          </a:prstGeom>
        </p:spPr>
        <p:txBody>
          <a:bodyPr wrap="square">
            <a:spAutoFit/>
          </a:bodyPr>
          <a:lstStyle>
            <a:defPPr>
              <a:defRPr lang="zh-CN"/>
            </a:defPPr>
            <a:lvl1pPr algn="just">
              <a:lnSpc>
                <a:spcPts val="3600"/>
              </a:lnSpc>
              <a:buSzPct val="60000"/>
              <a:defRPr sz="2600">
                <a:latin typeface="黑体" panose="02010609060101010101" pitchFamily="49" charset="-122"/>
                <a:ea typeface="黑体" panose="02010609060101010101" pitchFamily="49" charset="-122"/>
              </a:defRPr>
            </a:lvl1pPr>
          </a:lstStyle>
          <a:p>
            <a:pPr>
              <a:lnSpc>
                <a:spcPct val="150000"/>
              </a:lnSpc>
            </a:pPr>
            <a:r>
              <a:rPr lang="zh-CN" altLang="en-US" dirty="0"/>
              <a:t>两大合同主体和四大合同客体：</a:t>
            </a:r>
            <a:endParaRPr lang="en-US" altLang="zh-CN" dirty="0"/>
          </a:p>
          <a:p>
            <a:pPr>
              <a:lnSpc>
                <a:spcPct val="150000"/>
              </a:lnSpc>
            </a:pPr>
            <a:r>
              <a:rPr lang="zh-CN" altLang="en-US" dirty="0"/>
              <a:t>    两个主体就是甲乙双方。</a:t>
            </a:r>
            <a:endParaRPr lang="en-US" altLang="zh-CN" dirty="0"/>
          </a:p>
          <a:p>
            <a:pPr>
              <a:lnSpc>
                <a:spcPct val="150000"/>
              </a:lnSpc>
            </a:pPr>
            <a:r>
              <a:rPr lang="zh-CN" altLang="en-US" dirty="0"/>
              <a:t>    四大客体指的是“房屋及配套的设施设备、相关场地、环境卫生和相关秩序”</a:t>
            </a:r>
            <a:r>
              <a:rPr lang="zh-CN" altLang="en-US" dirty="0" smtClean="0"/>
              <a:t>。</a:t>
            </a:r>
            <a:endParaRPr lang="en-US" altLang="zh-CN" dirty="0">
              <a:solidFill>
                <a:srgbClr val="FF0000"/>
              </a:solidFill>
            </a:endParaRPr>
          </a:p>
        </p:txBody>
      </p:sp>
    </p:spTree>
    <p:extLst>
      <p:ext uri="{BB962C8B-B14F-4D97-AF65-F5344CB8AC3E}">
        <p14:creationId xmlns:p14="http://schemas.microsoft.com/office/powerpoint/2010/main" val="2304155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3659" y="733188"/>
            <a:ext cx="2089035" cy="1499133"/>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9318" y="735613"/>
            <a:ext cx="2028408" cy="1494281"/>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523" y="737160"/>
            <a:ext cx="2089512" cy="149119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4350" y="733188"/>
            <a:ext cx="1990621" cy="1492966"/>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523" y="2778293"/>
            <a:ext cx="2089512" cy="1567135"/>
          </a:xfrm>
          <a:prstGeom prst="rect">
            <a:avLst/>
          </a:prstGeom>
        </p:spPr>
      </p:pic>
      <p:pic>
        <p:nvPicPr>
          <p:cNvPr id="8" name="图片 7"/>
          <p:cNvPicPr>
            <a:picLocks/>
          </p:cNvPicPr>
          <p:nvPr/>
        </p:nvPicPr>
        <p:blipFill rotWithShape="1">
          <a:blip r:embed="rId7" cstate="print">
            <a:extLst>
              <a:ext uri="{28A0092B-C50C-407E-A947-70E740481C1C}">
                <a14:useLocalDpi xmlns:a14="http://schemas.microsoft.com/office/drawing/2010/main" val="0"/>
              </a:ext>
            </a:extLst>
          </a:blip>
          <a:srcRect t="7501" b="19991"/>
          <a:stretch/>
        </p:blipFill>
        <p:spPr>
          <a:xfrm>
            <a:off x="6684352" y="2778294"/>
            <a:ext cx="2030728" cy="1566776"/>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3661" y="2778293"/>
            <a:ext cx="2089034" cy="1566776"/>
          </a:xfrm>
          <a:prstGeom prst="rect">
            <a:avLst/>
          </a:prstGeom>
        </p:spPr>
      </p:pic>
      <p:sp>
        <p:nvSpPr>
          <p:cNvPr id="10" name="矩形 9"/>
          <p:cNvSpPr/>
          <p:nvPr/>
        </p:nvSpPr>
        <p:spPr>
          <a:xfrm>
            <a:off x="1016611" y="2225214"/>
            <a:ext cx="646331"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楼宇</a:t>
            </a:r>
            <a:endParaRPr lang="zh-CN" altLang="en-US" sz="1800" dirty="0">
              <a:latin typeface="黑体" panose="02010609060101010101" pitchFamily="49" charset="-122"/>
              <a:ea typeface="黑体" panose="02010609060101010101" pitchFamily="49" charset="-122"/>
            </a:endParaRPr>
          </a:p>
        </p:txBody>
      </p:sp>
      <p:sp>
        <p:nvSpPr>
          <p:cNvPr id="11" name="矩形 10"/>
          <p:cNvSpPr/>
          <p:nvPr/>
        </p:nvSpPr>
        <p:spPr>
          <a:xfrm>
            <a:off x="3162508" y="2247459"/>
            <a:ext cx="646331"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锅炉</a:t>
            </a:r>
            <a:endParaRPr lang="zh-CN" altLang="en-US" sz="1800" dirty="0">
              <a:latin typeface="黑体" panose="02010609060101010101" pitchFamily="49" charset="-122"/>
              <a:ea typeface="黑体" panose="02010609060101010101" pitchFamily="49" charset="-122"/>
            </a:endParaRPr>
          </a:p>
        </p:txBody>
      </p:sp>
      <p:sp>
        <p:nvSpPr>
          <p:cNvPr id="12" name="矩形 11"/>
          <p:cNvSpPr/>
          <p:nvPr/>
        </p:nvSpPr>
        <p:spPr>
          <a:xfrm>
            <a:off x="5098318" y="2257909"/>
            <a:ext cx="1107996"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制冷设备</a:t>
            </a:r>
            <a:endParaRPr lang="zh-CN" altLang="en-US" sz="1800" dirty="0">
              <a:latin typeface="黑体" panose="02010609060101010101" pitchFamily="49" charset="-122"/>
              <a:ea typeface="黑体" panose="02010609060101010101" pitchFamily="49" charset="-122"/>
            </a:endParaRPr>
          </a:p>
        </p:txBody>
      </p:sp>
      <p:sp>
        <p:nvSpPr>
          <p:cNvPr id="13" name="矩形 12"/>
          <p:cNvSpPr/>
          <p:nvPr/>
        </p:nvSpPr>
        <p:spPr>
          <a:xfrm>
            <a:off x="7424589" y="2240213"/>
            <a:ext cx="646331"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水泵</a:t>
            </a:r>
            <a:endParaRPr lang="zh-CN" altLang="en-US" sz="1800" dirty="0">
              <a:latin typeface="黑体" panose="02010609060101010101" pitchFamily="49" charset="-122"/>
              <a:ea typeface="黑体" panose="02010609060101010101" pitchFamily="49" charset="-122"/>
            </a:endParaRPr>
          </a:p>
        </p:txBody>
      </p:sp>
      <p:sp>
        <p:nvSpPr>
          <p:cNvPr id="14" name="矩形 13"/>
          <p:cNvSpPr/>
          <p:nvPr/>
        </p:nvSpPr>
        <p:spPr>
          <a:xfrm>
            <a:off x="1076576" y="4360207"/>
            <a:ext cx="646331"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配电</a:t>
            </a:r>
            <a:endParaRPr lang="zh-CN" altLang="en-US" sz="1800" dirty="0">
              <a:latin typeface="黑体" panose="02010609060101010101" pitchFamily="49" charset="-122"/>
              <a:ea typeface="黑体" panose="02010609060101010101" pitchFamily="49" charset="-122"/>
            </a:endParaRPr>
          </a:p>
        </p:txBody>
      </p:sp>
      <p:sp>
        <p:nvSpPr>
          <p:cNvPr id="15" name="矩形 14"/>
          <p:cNvSpPr/>
          <p:nvPr/>
        </p:nvSpPr>
        <p:spPr>
          <a:xfrm>
            <a:off x="2994505" y="4360207"/>
            <a:ext cx="1107996"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二次供水</a:t>
            </a:r>
            <a:endParaRPr lang="zh-CN" altLang="en-US" sz="1800" dirty="0">
              <a:latin typeface="黑体" panose="02010609060101010101" pitchFamily="49" charset="-122"/>
              <a:ea typeface="黑体" panose="02010609060101010101" pitchFamily="49" charset="-122"/>
            </a:endParaRPr>
          </a:p>
        </p:txBody>
      </p:sp>
      <p:sp>
        <p:nvSpPr>
          <p:cNvPr id="16" name="矩形 15"/>
          <p:cNvSpPr/>
          <p:nvPr/>
        </p:nvSpPr>
        <p:spPr>
          <a:xfrm>
            <a:off x="5277855" y="4360207"/>
            <a:ext cx="646331"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电梯</a:t>
            </a:r>
            <a:endParaRPr lang="zh-CN" altLang="en-US" sz="1800" dirty="0">
              <a:latin typeface="黑体" panose="02010609060101010101" pitchFamily="49" charset="-122"/>
              <a:ea typeface="黑体" panose="02010609060101010101" pitchFamily="49" charset="-122"/>
            </a:endParaRPr>
          </a:p>
        </p:txBody>
      </p:sp>
      <p:sp>
        <p:nvSpPr>
          <p:cNvPr id="17" name="矩形 16"/>
          <p:cNvSpPr/>
          <p:nvPr/>
        </p:nvSpPr>
        <p:spPr>
          <a:xfrm>
            <a:off x="7424589" y="4345069"/>
            <a:ext cx="646331"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屋面</a:t>
            </a:r>
            <a:endParaRPr lang="zh-CN" altLang="en-US" sz="1800" dirty="0">
              <a:latin typeface="黑体" panose="02010609060101010101" pitchFamily="49" charset="-122"/>
              <a:ea typeface="黑体" panose="02010609060101010101" pitchFamily="49" charset="-122"/>
            </a:endParaRPr>
          </a:p>
        </p:txBody>
      </p:sp>
      <p:pic>
        <p:nvPicPr>
          <p:cNvPr id="18" name="图片 2"/>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99321" y="2778293"/>
            <a:ext cx="2028405" cy="156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44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s://timgsa.baidu.com/timg?image&amp;quality=80&amp;size=b9999_10000&amp;sec=1573817438073&amp;di=0cdaecaa2aaff43dd4f7fd65946ee223&amp;imgtype=0&amp;src=http%3A%2F%2Fimg.xyj321.com%2Fattachs%2F2018031414_69cd902860c9c9b4ce07ff41f98e15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5381" y="2736900"/>
            <a:ext cx="1882795" cy="1579919"/>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3" descr="IMG_20190331_1551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50" y="2736900"/>
            <a:ext cx="2066066" cy="157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t="45929"/>
          <a:stretch/>
        </p:blipFill>
        <p:spPr>
          <a:xfrm>
            <a:off x="4718169" y="858625"/>
            <a:ext cx="1956235" cy="1410338"/>
          </a:xfrm>
          <a:prstGeom prst="rect">
            <a:avLst/>
          </a:pr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b="5026"/>
          <a:stretch/>
        </p:blipFill>
        <p:spPr>
          <a:xfrm>
            <a:off x="492950" y="858625"/>
            <a:ext cx="2066066" cy="1410338"/>
          </a:xfrm>
          <a:prstGeom prst="rect">
            <a:avLst/>
          </a:prstGeom>
        </p:spPr>
      </p:pic>
      <p:sp>
        <p:nvSpPr>
          <p:cNvPr id="17" name="矩形 16"/>
          <p:cNvSpPr/>
          <p:nvPr/>
        </p:nvSpPr>
        <p:spPr>
          <a:xfrm>
            <a:off x="1171770" y="2262300"/>
            <a:ext cx="646331"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道路</a:t>
            </a:r>
            <a:endParaRPr lang="zh-CN" altLang="en-US" sz="1800" dirty="0">
              <a:latin typeface="黑体" panose="02010609060101010101" pitchFamily="49" charset="-122"/>
              <a:ea typeface="黑体" panose="02010609060101010101" pitchFamily="49" charset="-122"/>
            </a:endParaRPr>
          </a:p>
        </p:txBody>
      </p:sp>
      <p:sp>
        <p:nvSpPr>
          <p:cNvPr id="18" name="矩形 17"/>
          <p:cNvSpPr/>
          <p:nvPr/>
        </p:nvSpPr>
        <p:spPr>
          <a:xfrm>
            <a:off x="3106319" y="2268962"/>
            <a:ext cx="1107996"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热力管井</a:t>
            </a:r>
            <a:endParaRPr lang="zh-CN" altLang="en-US" sz="1800" dirty="0">
              <a:latin typeface="黑体" panose="02010609060101010101" pitchFamily="49" charset="-122"/>
              <a:ea typeface="黑体" panose="02010609060101010101" pitchFamily="49" charset="-122"/>
            </a:endParaRPr>
          </a:p>
        </p:txBody>
      </p:sp>
      <p:sp>
        <p:nvSpPr>
          <p:cNvPr id="19" name="矩形 18"/>
          <p:cNvSpPr/>
          <p:nvPr/>
        </p:nvSpPr>
        <p:spPr>
          <a:xfrm>
            <a:off x="5224668" y="2255410"/>
            <a:ext cx="877163"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化粪池</a:t>
            </a:r>
            <a:endParaRPr lang="zh-CN" altLang="en-US" sz="1800" dirty="0">
              <a:latin typeface="黑体" panose="02010609060101010101" pitchFamily="49" charset="-122"/>
              <a:ea typeface="黑体" panose="02010609060101010101" pitchFamily="49" charset="-122"/>
            </a:endParaRPr>
          </a:p>
        </p:txBody>
      </p:sp>
      <p:sp>
        <p:nvSpPr>
          <p:cNvPr id="20" name="矩形 19"/>
          <p:cNvSpPr/>
          <p:nvPr/>
        </p:nvSpPr>
        <p:spPr>
          <a:xfrm>
            <a:off x="7287396" y="2268961"/>
            <a:ext cx="877163"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隔油池</a:t>
            </a:r>
            <a:endParaRPr lang="zh-CN" altLang="en-US" sz="1800" dirty="0">
              <a:latin typeface="黑体" panose="02010609060101010101" pitchFamily="49" charset="-122"/>
              <a:ea typeface="黑体" panose="02010609060101010101" pitchFamily="49" charset="-122"/>
            </a:endParaRPr>
          </a:p>
        </p:txBody>
      </p:sp>
      <p:sp>
        <p:nvSpPr>
          <p:cNvPr id="21" name="矩形 20"/>
          <p:cNvSpPr/>
          <p:nvPr/>
        </p:nvSpPr>
        <p:spPr>
          <a:xfrm>
            <a:off x="1012425" y="4365813"/>
            <a:ext cx="1107996"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房屋修缮</a:t>
            </a:r>
            <a:endParaRPr lang="zh-CN" altLang="en-US" sz="1800" dirty="0">
              <a:latin typeface="黑体" panose="02010609060101010101" pitchFamily="49" charset="-122"/>
              <a:ea typeface="黑体" panose="02010609060101010101" pitchFamily="49" charset="-122"/>
            </a:endParaRPr>
          </a:p>
        </p:txBody>
      </p:sp>
      <p:sp>
        <p:nvSpPr>
          <p:cNvPr id="22" name="矩形 21"/>
          <p:cNvSpPr/>
          <p:nvPr/>
        </p:nvSpPr>
        <p:spPr>
          <a:xfrm>
            <a:off x="3124952" y="4365813"/>
            <a:ext cx="877163"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雨水井</a:t>
            </a:r>
            <a:endParaRPr lang="zh-CN" altLang="en-US" sz="1800" dirty="0">
              <a:latin typeface="黑体" panose="02010609060101010101" pitchFamily="49" charset="-122"/>
              <a:ea typeface="黑体" panose="02010609060101010101" pitchFamily="49" charset="-122"/>
            </a:endParaRPr>
          </a:p>
        </p:txBody>
      </p:sp>
      <p:sp>
        <p:nvSpPr>
          <p:cNvPr id="23" name="矩形 22"/>
          <p:cNvSpPr/>
          <p:nvPr/>
        </p:nvSpPr>
        <p:spPr>
          <a:xfrm>
            <a:off x="5404204" y="4365813"/>
            <a:ext cx="646331"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绿化</a:t>
            </a:r>
            <a:endParaRPr lang="zh-CN" altLang="en-US" sz="1800" dirty="0">
              <a:latin typeface="黑体" panose="02010609060101010101" pitchFamily="49" charset="-122"/>
              <a:ea typeface="黑体" panose="02010609060101010101" pitchFamily="49" charset="-122"/>
            </a:endParaRPr>
          </a:p>
        </p:txBody>
      </p:sp>
      <p:sp>
        <p:nvSpPr>
          <p:cNvPr id="24" name="矩形 23"/>
          <p:cNvSpPr/>
          <p:nvPr/>
        </p:nvSpPr>
        <p:spPr>
          <a:xfrm>
            <a:off x="7377163" y="4365813"/>
            <a:ext cx="646331" cy="369332"/>
          </a:xfrm>
          <a:prstGeom prst="rect">
            <a:avLst/>
          </a:prstGeom>
        </p:spPr>
        <p:txBody>
          <a:bodyPr wrap="none">
            <a:spAutoFit/>
          </a:bodyPr>
          <a:lstStyle/>
          <a:p>
            <a:r>
              <a:rPr lang="zh-CN" altLang="en-US" sz="1800" dirty="0" smtClean="0">
                <a:latin typeface="黑体" panose="02010609060101010101" pitchFamily="49" charset="-122"/>
                <a:ea typeface="黑体" panose="02010609060101010101" pitchFamily="49" charset="-122"/>
              </a:rPr>
              <a:t>保洁</a:t>
            </a:r>
            <a:endParaRPr lang="zh-CN" altLang="en-US" sz="1800" dirty="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2339" y="858625"/>
            <a:ext cx="2052507" cy="1410339"/>
          </a:xfrm>
          <a:prstGeom prst="rect">
            <a:avLst/>
          </a:prstGeom>
        </p:spPr>
      </p:pic>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l="7550"/>
          <a:stretch/>
        </p:blipFill>
        <p:spPr>
          <a:xfrm>
            <a:off x="4695520" y="2736899"/>
            <a:ext cx="2001531" cy="1579920"/>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27727" y="851963"/>
            <a:ext cx="1880449" cy="1410337"/>
          </a:xfrm>
          <a:prstGeom prst="rect">
            <a:avLst/>
          </a:prstGeom>
        </p:spPr>
      </p:pic>
      <p:pic>
        <p:nvPicPr>
          <p:cNvPr id="2" name="图片 1"/>
          <p:cNvPicPr>
            <a:picLocks noChangeAspect="1"/>
          </p:cNvPicPr>
          <p:nvPr/>
        </p:nvPicPr>
        <p:blipFill rotWithShape="1">
          <a:blip r:embed="rId9" cstate="print">
            <a:extLst>
              <a:ext uri="{28A0092B-C50C-407E-A947-70E740481C1C}">
                <a14:useLocalDpi xmlns:a14="http://schemas.microsoft.com/office/drawing/2010/main" val="0"/>
              </a:ext>
            </a:extLst>
          </a:blip>
          <a:srcRect t="1098" b="3677"/>
          <a:stretch/>
        </p:blipFill>
        <p:spPr>
          <a:xfrm rot="5400000">
            <a:off x="2839421" y="2509813"/>
            <a:ext cx="1579921" cy="2034091"/>
          </a:xfrm>
          <a:prstGeom prst="rect">
            <a:avLst/>
          </a:prstGeom>
        </p:spPr>
      </p:pic>
    </p:spTree>
    <p:extLst>
      <p:ext uri="{BB962C8B-B14F-4D97-AF65-F5344CB8AC3E}">
        <p14:creationId xmlns:p14="http://schemas.microsoft.com/office/powerpoint/2010/main" val="759001259"/>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17616</TotalTime>
  <Words>2016</Words>
  <Application>Microsoft Office PowerPoint</Application>
  <PresentationFormat>全屏显示(16:9)</PresentationFormat>
  <Paragraphs>164</Paragraphs>
  <Slides>50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50</vt:i4>
      </vt:variant>
    </vt:vector>
  </HeadingPairs>
  <TitlesOfParts>
    <vt:vector size="59" baseType="lpstr">
      <vt:lpstr>等线</vt:lpstr>
      <vt:lpstr>等线 Light</vt:lpstr>
      <vt:lpstr>黑体</vt:lpstr>
      <vt:lpstr>隶书</vt:lpstr>
      <vt:lpstr>宋体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wyzx</cp:lastModifiedBy>
  <cp:revision>756</cp:revision>
  <dcterms:created xsi:type="dcterms:W3CDTF">2016-11-25T03:32:55Z</dcterms:created>
  <dcterms:modified xsi:type="dcterms:W3CDTF">2019-11-22T00:19:50Z</dcterms:modified>
</cp:coreProperties>
</file>