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9"/>
  </p:notesMasterIdLst>
  <p:handoutMasterIdLst>
    <p:handoutMasterId r:id="rId60"/>
  </p:handoutMasterIdLst>
  <p:sldIdLst>
    <p:sldId id="256" r:id="rId2"/>
    <p:sldId id="617" r:id="rId3"/>
    <p:sldId id="618" r:id="rId4"/>
    <p:sldId id="619" r:id="rId5"/>
    <p:sldId id="620" r:id="rId6"/>
    <p:sldId id="621" r:id="rId7"/>
    <p:sldId id="622" r:id="rId8"/>
    <p:sldId id="623" r:id="rId9"/>
    <p:sldId id="624" r:id="rId10"/>
    <p:sldId id="625" r:id="rId11"/>
    <p:sldId id="626" r:id="rId12"/>
    <p:sldId id="627" r:id="rId13"/>
    <p:sldId id="628" r:id="rId14"/>
    <p:sldId id="629" r:id="rId15"/>
    <p:sldId id="630" r:id="rId16"/>
    <p:sldId id="631" r:id="rId17"/>
    <p:sldId id="632" r:id="rId18"/>
    <p:sldId id="633" r:id="rId19"/>
    <p:sldId id="634" r:id="rId20"/>
    <p:sldId id="635" r:id="rId21"/>
    <p:sldId id="636" r:id="rId22"/>
    <p:sldId id="637" r:id="rId23"/>
    <p:sldId id="638" r:id="rId24"/>
    <p:sldId id="639" r:id="rId25"/>
    <p:sldId id="640" r:id="rId26"/>
    <p:sldId id="641" r:id="rId27"/>
    <p:sldId id="642" r:id="rId28"/>
    <p:sldId id="643" r:id="rId29"/>
    <p:sldId id="644" r:id="rId30"/>
    <p:sldId id="645" r:id="rId31"/>
    <p:sldId id="646" r:id="rId32"/>
    <p:sldId id="647" r:id="rId33"/>
    <p:sldId id="648" r:id="rId34"/>
    <p:sldId id="649" r:id="rId35"/>
    <p:sldId id="650" r:id="rId36"/>
    <p:sldId id="651" r:id="rId37"/>
    <p:sldId id="652" r:id="rId38"/>
    <p:sldId id="653" r:id="rId39"/>
    <p:sldId id="654" r:id="rId40"/>
    <p:sldId id="655" r:id="rId41"/>
    <p:sldId id="656" r:id="rId42"/>
    <p:sldId id="657" r:id="rId43"/>
    <p:sldId id="658" r:id="rId44"/>
    <p:sldId id="659" r:id="rId45"/>
    <p:sldId id="660" r:id="rId46"/>
    <p:sldId id="661" r:id="rId47"/>
    <p:sldId id="662" r:id="rId48"/>
    <p:sldId id="663" r:id="rId49"/>
    <p:sldId id="664" r:id="rId50"/>
    <p:sldId id="665" r:id="rId51"/>
    <p:sldId id="666" r:id="rId52"/>
    <p:sldId id="667" r:id="rId53"/>
    <p:sldId id="668" r:id="rId54"/>
    <p:sldId id="669" r:id="rId55"/>
    <p:sldId id="670" r:id="rId56"/>
    <p:sldId id="671" r:id="rId57"/>
    <p:sldId id="672" r:id="rId58"/>
  </p:sldIdLst>
  <p:sldSz cx="12801600" cy="7200900"/>
  <p:notesSz cx="9947275" cy="6858000"/>
  <p:embeddedFontLst>
    <p:embeddedFont>
      <p:font typeface="微软雅黑" pitchFamily="34" charset="-122"/>
      <p:regular r:id="rId61"/>
      <p:bold r:id="rId62"/>
    </p:embeddedFont>
    <p:embeddedFont>
      <p:font typeface="方正姚体" pitchFamily="2" charset="-122"/>
      <p:regular r:id="rId63"/>
    </p:embeddedFont>
    <p:embeddedFont>
      <p:font typeface="黑体" pitchFamily="2" charset="-122"/>
      <p:regular r:id="rId64"/>
    </p:embeddedFont>
    <p:embeddedFont>
      <p:font typeface="华文新魏" pitchFamily="2" charset="-122"/>
      <p:regular r:id="rId65"/>
    </p:embeddedFont>
    <p:embeddedFont>
      <p:font typeface="Calibri" pitchFamily="34" charset="0"/>
      <p:regular r:id="rId66"/>
      <p:bold r:id="rId67"/>
      <p:italic r:id="rId68"/>
      <p:boldItalic r:id="rId69"/>
    </p:embeddedFont>
  </p:embeddedFontLst>
  <p:custDataLst>
    <p:tags r:id="rId70"/>
  </p:custDataLst>
  <p:defaultTextStyle>
    <a:defPPr>
      <a:defRPr lang="zh-CN"/>
    </a:defPPr>
    <a:lvl1pPr marL="0" algn="l" defTabSz="1069975" rtl="0" eaLnBrk="1" latinLnBrk="0" hangingPunct="1">
      <a:defRPr sz="2100" kern="1200">
        <a:solidFill>
          <a:schemeClr val="tx1"/>
        </a:solidFill>
        <a:latin typeface="+mn-lt"/>
        <a:ea typeface="+mn-ea"/>
        <a:cs typeface="+mn-cs"/>
      </a:defRPr>
    </a:lvl1pPr>
    <a:lvl2pPr marL="534670" algn="l" defTabSz="1069975" rtl="0" eaLnBrk="1" latinLnBrk="0" hangingPunct="1">
      <a:defRPr sz="2100" kern="1200">
        <a:solidFill>
          <a:schemeClr val="tx1"/>
        </a:solidFill>
        <a:latin typeface="+mn-lt"/>
        <a:ea typeface="+mn-ea"/>
        <a:cs typeface="+mn-cs"/>
      </a:defRPr>
    </a:lvl2pPr>
    <a:lvl3pPr marL="1069975" algn="l" defTabSz="1069975" rtl="0" eaLnBrk="1" latinLnBrk="0" hangingPunct="1">
      <a:defRPr sz="2100" kern="1200">
        <a:solidFill>
          <a:schemeClr val="tx1"/>
        </a:solidFill>
        <a:latin typeface="+mn-lt"/>
        <a:ea typeface="+mn-ea"/>
        <a:cs typeface="+mn-cs"/>
      </a:defRPr>
    </a:lvl3pPr>
    <a:lvl4pPr marL="1604645" algn="l" defTabSz="1069975" rtl="0" eaLnBrk="1" latinLnBrk="0" hangingPunct="1">
      <a:defRPr sz="2100" kern="1200">
        <a:solidFill>
          <a:schemeClr val="tx1"/>
        </a:solidFill>
        <a:latin typeface="+mn-lt"/>
        <a:ea typeface="+mn-ea"/>
        <a:cs typeface="+mn-cs"/>
      </a:defRPr>
    </a:lvl4pPr>
    <a:lvl5pPr marL="2139950" algn="l" defTabSz="1069975" rtl="0" eaLnBrk="1" latinLnBrk="0" hangingPunct="1">
      <a:defRPr sz="2100" kern="1200">
        <a:solidFill>
          <a:schemeClr val="tx1"/>
        </a:solidFill>
        <a:latin typeface="+mn-lt"/>
        <a:ea typeface="+mn-ea"/>
        <a:cs typeface="+mn-cs"/>
      </a:defRPr>
    </a:lvl5pPr>
    <a:lvl6pPr marL="2674620" algn="l" defTabSz="1069975" rtl="0" eaLnBrk="1" latinLnBrk="0" hangingPunct="1">
      <a:defRPr sz="2100" kern="1200">
        <a:solidFill>
          <a:schemeClr val="tx1"/>
        </a:solidFill>
        <a:latin typeface="+mn-lt"/>
        <a:ea typeface="+mn-ea"/>
        <a:cs typeface="+mn-cs"/>
      </a:defRPr>
    </a:lvl6pPr>
    <a:lvl7pPr marL="3209290" algn="l" defTabSz="1069975" rtl="0" eaLnBrk="1" latinLnBrk="0" hangingPunct="1">
      <a:defRPr sz="2100" kern="1200">
        <a:solidFill>
          <a:schemeClr val="tx1"/>
        </a:solidFill>
        <a:latin typeface="+mn-lt"/>
        <a:ea typeface="+mn-ea"/>
        <a:cs typeface="+mn-cs"/>
      </a:defRPr>
    </a:lvl7pPr>
    <a:lvl8pPr marL="3744595" algn="l" defTabSz="1069975" rtl="0" eaLnBrk="1" latinLnBrk="0" hangingPunct="1">
      <a:defRPr sz="2100" kern="1200">
        <a:solidFill>
          <a:schemeClr val="tx1"/>
        </a:solidFill>
        <a:latin typeface="+mn-lt"/>
        <a:ea typeface="+mn-ea"/>
        <a:cs typeface="+mn-cs"/>
      </a:defRPr>
    </a:lvl8pPr>
    <a:lvl9pPr marL="4279265" algn="l" defTabSz="1069975"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517422"/>
    <a:srgbClr val="9F2175"/>
    <a:srgbClr val="D37A0F"/>
    <a:srgbClr val="760000"/>
    <a:srgbClr val="FCA30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41" autoAdjust="0"/>
    <p:restoredTop sz="94182" autoAdjust="0"/>
  </p:normalViewPr>
  <p:slideViewPr>
    <p:cSldViewPr>
      <p:cViewPr>
        <p:scale>
          <a:sx n="90" d="100"/>
          <a:sy n="90" d="100"/>
        </p:scale>
        <p:origin x="990" y="66"/>
      </p:cViewPr>
      <p:guideLst>
        <p:guide orient="horz" pos="2279"/>
        <p:guide pos="4071"/>
      </p:guideLst>
    </p:cSldViewPr>
  </p:slideViewPr>
  <p:notesTextViewPr>
    <p:cViewPr>
      <p:scale>
        <a:sx n="1" d="1"/>
        <a:sy n="1" d="1"/>
      </p:scale>
      <p:origin x="0" y="0"/>
    </p:cViewPr>
  </p:notesTextViewPr>
  <p:sorterViewPr>
    <p:cViewPr>
      <p:scale>
        <a:sx n="70" d="100"/>
        <a:sy n="70" d="100"/>
      </p:scale>
      <p:origin x="0" y="0"/>
    </p:cViewPr>
  </p:sorterViewPr>
  <p:notesViewPr>
    <p:cSldViewPr>
      <p:cViewPr varScale="1">
        <p:scale>
          <a:sx n="83" d="100"/>
          <a:sy n="83" d="100"/>
        </p:scale>
        <p:origin x="-3876" y="-102"/>
      </p:cViewPr>
      <p:guideLst>
        <p:guide orient="horz" pos="2171"/>
        <p:guide pos="3132"/>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10485" cy="342900"/>
          </a:xfrm>
          <a:prstGeom prst="rect">
            <a:avLst/>
          </a:prstGeom>
        </p:spPr>
        <p:txBody>
          <a:bodyPr vert="horz" lIns="96021" tIns="48012" rIns="96021" bIns="48012" rtlCol="0"/>
          <a:lstStyle>
            <a:lvl1pPr algn="l">
              <a:defRPr sz="1200"/>
            </a:lvl1pPr>
          </a:lstStyle>
          <a:p>
            <a:endParaRPr lang="zh-CN" altLang="en-US"/>
          </a:p>
        </p:txBody>
      </p:sp>
      <p:sp>
        <p:nvSpPr>
          <p:cNvPr id="3" name="日期占位符 2"/>
          <p:cNvSpPr>
            <a:spLocks noGrp="1"/>
          </p:cNvSpPr>
          <p:nvPr>
            <p:ph type="dt" sz="quarter" idx="1"/>
          </p:nvPr>
        </p:nvSpPr>
        <p:spPr>
          <a:xfrm>
            <a:off x="5634488" y="0"/>
            <a:ext cx="4310485" cy="342900"/>
          </a:xfrm>
          <a:prstGeom prst="rect">
            <a:avLst/>
          </a:prstGeom>
        </p:spPr>
        <p:txBody>
          <a:bodyPr vert="horz" lIns="96021" tIns="48012" rIns="96021" bIns="48012" rtlCol="0"/>
          <a:lstStyle>
            <a:lvl1pPr algn="r">
              <a:defRPr sz="1200"/>
            </a:lvl1pPr>
          </a:lstStyle>
          <a:p>
            <a:fld id="{BD95EBD8-5CEF-41D1-92DC-5460F41EE01E}" type="datetimeFigureOut">
              <a:rPr lang="zh-CN" altLang="en-US" smtClean="0"/>
              <a:pPr/>
              <a:t>2019-11-20</a:t>
            </a:fld>
            <a:endParaRPr lang="zh-CN" altLang="en-US"/>
          </a:p>
        </p:txBody>
      </p:sp>
      <p:sp>
        <p:nvSpPr>
          <p:cNvPr id="4" name="页脚占位符 3"/>
          <p:cNvSpPr>
            <a:spLocks noGrp="1"/>
          </p:cNvSpPr>
          <p:nvPr>
            <p:ph type="ftr" sz="quarter" idx="2"/>
          </p:nvPr>
        </p:nvSpPr>
        <p:spPr>
          <a:xfrm>
            <a:off x="0" y="6513910"/>
            <a:ext cx="4310485" cy="342900"/>
          </a:xfrm>
          <a:prstGeom prst="rect">
            <a:avLst/>
          </a:prstGeom>
        </p:spPr>
        <p:txBody>
          <a:bodyPr vert="horz" lIns="96021" tIns="48012" rIns="96021" bIns="48012"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5634488" y="6513910"/>
            <a:ext cx="4310485" cy="342900"/>
          </a:xfrm>
          <a:prstGeom prst="rect">
            <a:avLst/>
          </a:prstGeom>
        </p:spPr>
        <p:txBody>
          <a:bodyPr vert="horz" lIns="96021" tIns="48012" rIns="96021" bIns="48012" rtlCol="0" anchor="b"/>
          <a:lstStyle>
            <a:lvl1pPr algn="r">
              <a:defRPr sz="1200"/>
            </a:lvl1pPr>
          </a:lstStyle>
          <a:p>
            <a:fld id="{13762B92-C0B0-472A-8853-E52208215EC2}" type="slidenum">
              <a:rPr lang="zh-CN" altLang="en-US" smtClean="0"/>
              <a:pPr/>
              <a:t>‹#›</a:t>
            </a:fld>
            <a:endParaRPr lang="zh-CN" altLang="en-US"/>
          </a:p>
        </p:txBody>
      </p:sp>
    </p:spTree>
    <p:extLst>
      <p:ext uri="{BB962C8B-B14F-4D97-AF65-F5344CB8AC3E}">
        <p14:creationId xmlns:p14="http://schemas.microsoft.com/office/powerpoint/2010/main" xmlns="" val="419415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10485" cy="342900"/>
          </a:xfrm>
          <a:prstGeom prst="rect">
            <a:avLst/>
          </a:prstGeom>
        </p:spPr>
        <p:txBody>
          <a:bodyPr vert="horz" lIns="96021" tIns="48012" rIns="96021" bIns="48012" rtlCol="0"/>
          <a:lstStyle>
            <a:lvl1pPr algn="l">
              <a:defRPr sz="1200"/>
            </a:lvl1pPr>
          </a:lstStyle>
          <a:p>
            <a:endParaRPr lang="zh-CN" altLang="en-US"/>
          </a:p>
        </p:txBody>
      </p:sp>
      <p:sp>
        <p:nvSpPr>
          <p:cNvPr id="3" name="日期占位符 2"/>
          <p:cNvSpPr>
            <a:spLocks noGrp="1"/>
          </p:cNvSpPr>
          <p:nvPr>
            <p:ph type="dt" idx="1"/>
          </p:nvPr>
        </p:nvSpPr>
        <p:spPr>
          <a:xfrm>
            <a:off x="5634488" y="0"/>
            <a:ext cx="4310485" cy="342900"/>
          </a:xfrm>
          <a:prstGeom prst="rect">
            <a:avLst/>
          </a:prstGeom>
        </p:spPr>
        <p:txBody>
          <a:bodyPr vert="horz" lIns="96021" tIns="48012" rIns="96021" bIns="48012" rtlCol="0"/>
          <a:lstStyle>
            <a:lvl1pPr algn="r">
              <a:defRPr sz="1200"/>
            </a:lvl1pPr>
          </a:lstStyle>
          <a:p>
            <a:fld id="{59BC03DA-8B7D-447E-9C29-3A60D78EE7F9}" type="datetimeFigureOut">
              <a:rPr lang="zh-CN" altLang="en-US" smtClean="0"/>
              <a:pPr/>
              <a:t>2019-11-20</a:t>
            </a:fld>
            <a:endParaRPr lang="zh-CN" altLang="en-US"/>
          </a:p>
        </p:txBody>
      </p:sp>
      <p:sp>
        <p:nvSpPr>
          <p:cNvPr id="4" name="幻灯片图像占位符 3"/>
          <p:cNvSpPr>
            <a:spLocks noGrp="1" noRot="1" noChangeAspect="1"/>
          </p:cNvSpPr>
          <p:nvPr>
            <p:ph type="sldImg" idx="2"/>
          </p:nvPr>
        </p:nvSpPr>
        <p:spPr>
          <a:xfrm>
            <a:off x="2687638" y="514350"/>
            <a:ext cx="4572000" cy="2573338"/>
          </a:xfrm>
          <a:prstGeom prst="rect">
            <a:avLst/>
          </a:prstGeom>
          <a:noFill/>
          <a:ln w="12700">
            <a:solidFill>
              <a:prstClr val="black"/>
            </a:solidFill>
          </a:ln>
        </p:spPr>
        <p:txBody>
          <a:bodyPr vert="horz" lIns="96021" tIns="48012" rIns="96021" bIns="48012" rtlCol="0" anchor="ctr"/>
          <a:lstStyle/>
          <a:p>
            <a:endParaRPr lang="zh-CN" altLang="en-US"/>
          </a:p>
        </p:txBody>
      </p:sp>
      <p:sp>
        <p:nvSpPr>
          <p:cNvPr id="5" name="备注占位符 4"/>
          <p:cNvSpPr>
            <a:spLocks noGrp="1"/>
          </p:cNvSpPr>
          <p:nvPr>
            <p:ph type="body" sz="quarter" idx="3"/>
          </p:nvPr>
        </p:nvSpPr>
        <p:spPr>
          <a:xfrm>
            <a:off x="994728" y="3257551"/>
            <a:ext cx="7957820" cy="3086100"/>
          </a:xfrm>
          <a:prstGeom prst="rect">
            <a:avLst/>
          </a:prstGeom>
        </p:spPr>
        <p:txBody>
          <a:bodyPr vert="horz" lIns="96021" tIns="48012" rIns="96021" bIns="48012"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6513910"/>
            <a:ext cx="4310485" cy="342900"/>
          </a:xfrm>
          <a:prstGeom prst="rect">
            <a:avLst/>
          </a:prstGeom>
        </p:spPr>
        <p:txBody>
          <a:bodyPr vert="horz" lIns="96021" tIns="48012" rIns="96021" bIns="48012"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34488" y="6513910"/>
            <a:ext cx="4310485" cy="342900"/>
          </a:xfrm>
          <a:prstGeom prst="rect">
            <a:avLst/>
          </a:prstGeom>
        </p:spPr>
        <p:txBody>
          <a:bodyPr vert="horz" lIns="96021" tIns="48012" rIns="96021" bIns="48012" rtlCol="0" anchor="b"/>
          <a:lstStyle>
            <a:lvl1pPr algn="r">
              <a:defRPr sz="1200"/>
            </a:lvl1pPr>
          </a:lstStyle>
          <a:p>
            <a:fld id="{B1924613-4AE4-47A1-995F-688A24B34954}" type="slidenum">
              <a:rPr lang="zh-CN" altLang="en-US" smtClean="0"/>
              <a:pPr/>
              <a:t>‹#›</a:t>
            </a:fld>
            <a:endParaRPr lang="zh-CN" altLang="en-US"/>
          </a:p>
        </p:txBody>
      </p:sp>
    </p:spTree>
    <p:extLst>
      <p:ext uri="{BB962C8B-B14F-4D97-AF65-F5344CB8AC3E}">
        <p14:creationId xmlns:p14="http://schemas.microsoft.com/office/powerpoint/2010/main" xmlns="" val="3099265380"/>
      </p:ext>
    </p:extLst>
  </p:cSld>
  <p:clrMap bg1="lt1" tx1="dk1" bg2="lt2" tx2="dk2" accent1="accent1" accent2="accent2" accent3="accent3" accent4="accent4" accent5="accent5" accent6="accent6" hlink="hlink" folHlink="folHlink"/>
  <p:notesStyle>
    <a:lvl1pPr marL="0" algn="l" defTabSz="1069975" rtl="0" eaLnBrk="1" latinLnBrk="0" hangingPunct="1">
      <a:defRPr sz="1400" kern="1200">
        <a:solidFill>
          <a:schemeClr val="tx1"/>
        </a:solidFill>
        <a:latin typeface="+mn-lt"/>
        <a:ea typeface="+mn-ea"/>
        <a:cs typeface="+mn-cs"/>
      </a:defRPr>
    </a:lvl1pPr>
    <a:lvl2pPr marL="534670" algn="l" defTabSz="1069975" rtl="0" eaLnBrk="1" latinLnBrk="0" hangingPunct="1">
      <a:defRPr sz="1400" kern="1200">
        <a:solidFill>
          <a:schemeClr val="tx1"/>
        </a:solidFill>
        <a:latin typeface="+mn-lt"/>
        <a:ea typeface="+mn-ea"/>
        <a:cs typeface="+mn-cs"/>
      </a:defRPr>
    </a:lvl2pPr>
    <a:lvl3pPr marL="1069975" algn="l" defTabSz="1069975" rtl="0" eaLnBrk="1" latinLnBrk="0" hangingPunct="1">
      <a:defRPr sz="1400" kern="1200">
        <a:solidFill>
          <a:schemeClr val="tx1"/>
        </a:solidFill>
        <a:latin typeface="+mn-lt"/>
        <a:ea typeface="+mn-ea"/>
        <a:cs typeface="+mn-cs"/>
      </a:defRPr>
    </a:lvl3pPr>
    <a:lvl4pPr marL="1604645" algn="l" defTabSz="1069975" rtl="0" eaLnBrk="1" latinLnBrk="0" hangingPunct="1">
      <a:defRPr sz="1400" kern="1200">
        <a:solidFill>
          <a:schemeClr val="tx1"/>
        </a:solidFill>
        <a:latin typeface="+mn-lt"/>
        <a:ea typeface="+mn-ea"/>
        <a:cs typeface="+mn-cs"/>
      </a:defRPr>
    </a:lvl4pPr>
    <a:lvl5pPr marL="2139950" algn="l" defTabSz="1069975" rtl="0" eaLnBrk="1" latinLnBrk="0" hangingPunct="1">
      <a:defRPr sz="1400" kern="1200">
        <a:solidFill>
          <a:schemeClr val="tx1"/>
        </a:solidFill>
        <a:latin typeface="+mn-lt"/>
        <a:ea typeface="+mn-ea"/>
        <a:cs typeface="+mn-cs"/>
      </a:defRPr>
    </a:lvl5pPr>
    <a:lvl6pPr marL="2674620" algn="l" defTabSz="1069975" rtl="0" eaLnBrk="1" latinLnBrk="0" hangingPunct="1">
      <a:defRPr sz="1400" kern="1200">
        <a:solidFill>
          <a:schemeClr val="tx1"/>
        </a:solidFill>
        <a:latin typeface="+mn-lt"/>
        <a:ea typeface="+mn-ea"/>
        <a:cs typeface="+mn-cs"/>
      </a:defRPr>
    </a:lvl6pPr>
    <a:lvl7pPr marL="3209290" algn="l" defTabSz="1069975" rtl="0" eaLnBrk="1" latinLnBrk="0" hangingPunct="1">
      <a:defRPr sz="1400" kern="1200">
        <a:solidFill>
          <a:schemeClr val="tx1"/>
        </a:solidFill>
        <a:latin typeface="+mn-lt"/>
        <a:ea typeface="+mn-ea"/>
        <a:cs typeface="+mn-cs"/>
      </a:defRPr>
    </a:lvl7pPr>
    <a:lvl8pPr marL="3744595" algn="l" defTabSz="1069975" rtl="0" eaLnBrk="1" latinLnBrk="0" hangingPunct="1">
      <a:defRPr sz="1400" kern="1200">
        <a:solidFill>
          <a:schemeClr val="tx1"/>
        </a:solidFill>
        <a:latin typeface="+mn-lt"/>
        <a:ea typeface="+mn-ea"/>
        <a:cs typeface="+mn-cs"/>
      </a:defRPr>
    </a:lvl8pPr>
    <a:lvl9pPr marL="4279265" algn="l" defTabSz="106997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87638" y="514350"/>
            <a:ext cx="4572000" cy="2573338"/>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924613-4AE4-47A1-995F-688A24B34954}" type="slidenum">
              <a:rPr lang="zh-CN" altLang="en-US" smtClean="0"/>
              <a:pPr/>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43" name="备注占位符 2"/>
          <p:cNvSpPr>
            <a:spLocks noGrp="1" noChangeArrowheads="1"/>
          </p:cNvSpPr>
          <p:nvPr>
            <p:ph type="body" idx="429496729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C92ECF9-1C64-45C7-A351-5C2B04CB53AB}" type="datetimeFigureOut">
              <a:rPr lang="zh-CN" altLang="en-US" smtClean="0"/>
              <a:pPr/>
              <a:t>2019-11-20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00B7EE-1E89-4FFA-B365-5BB8C644522A}" type="slidenum">
              <a:rPr lang="zh-CN" altLang="en-US" smtClean="0"/>
              <a:pPr/>
              <a:t>‹#›</a:t>
            </a:fld>
            <a:endParaRPr lang="zh-CN" altLang="en-US"/>
          </a:p>
        </p:txBody>
      </p:sp>
      <p:pic>
        <p:nvPicPr>
          <p:cNvPr id="5" name="Picture 2" descr="D:\校办工作080107同步\ppt\校徽校名等图片\首医校徽校字\校徽1956透明.tif"/>
          <p:cNvPicPr>
            <a:picLocks noChangeAspect="1" noChangeArrowheads="1"/>
          </p:cNvPicPr>
          <p:nvPr userDrawn="1"/>
        </p:nvPicPr>
        <p:blipFill>
          <a:blip r:embed="rId2" cstate="print"/>
          <a:srcRect/>
          <a:stretch>
            <a:fillRect/>
          </a:stretch>
        </p:blipFill>
        <p:spPr bwMode="auto">
          <a:xfrm>
            <a:off x="352128" y="72058"/>
            <a:ext cx="771922" cy="771922"/>
          </a:xfrm>
          <a:prstGeom prst="rect">
            <a:avLst/>
          </a:prstGeom>
          <a:noFill/>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C92ECF9-1C64-45C7-A351-5C2B04CB53AB}" type="datetimeFigureOut">
              <a:rPr lang="zh-CN" altLang="en-US" smtClean="0"/>
              <a:pPr/>
              <a:t>2019-11-20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00B7EE-1E89-4FFA-B365-5BB8C644522A}" type="slidenum">
              <a:rPr lang="zh-CN" altLang="en-US" smtClean="0"/>
              <a:pPr/>
              <a:t>‹#›</a:t>
            </a:fld>
            <a:endParaRPr lang="zh-CN" altLang="en-US"/>
          </a:p>
        </p:txBody>
      </p:sp>
      <p:sp>
        <p:nvSpPr>
          <p:cNvPr id="10" name="Line 45"/>
          <p:cNvSpPr>
            <a:spLocks noChangeShapeType="1"/>
          </p:cNvSpPr>
          <p:nvPr userDrawn="1"/>
        </p:nvSpPr>
        <p:spPr bwMode="auto">
          <a:xfrm flipV="1">
            <a:off x="2224336" y="864146"/>
            <a:ext cx="7848872" cy="0"/>
          </a:xfrm>
          <a:prstGeom prst="line">
            <a:avLst/>
          </a:prstGeom>
          <a:ln w="28575"/>
        </p:spPr>
        <p:style>
          <a:lnRef idx="2">
            <a:schemeClr val="accent1"/>
          </a:lnRef>
          <a:fillRef idx="0">
            <a:schemeClr val="accent1"/>
          </a:fillRef>
          <a:effectRef idx="1">
            <a:schemeClr val="accent1"/>
          </a:effectRef>
          <a:fontRef idx="minor">
            <a:schemeClr val="tx1"/>
          </a:fontRef>
        </p:style>
        <p:txBody>
          <a:bodyPr wrap="none" lIns="109678" tIns="54838" rIns="109678" bIns="54838" anchor="ctr"/>
          <a:lstStyle/>
          <a:p>
            <a:endParaRPr lang="zh-CN" altLang="en-US" dirty="0">
              <a:latin typeface="微软雅黑" panose="020B0503020204020204" pitchFamily="34" charset="-122"/>
              <a:ea typeface="微软雅黑" panose="020B0503020204020204" pitchFamily="34" charset="-122"/>
            </a:endParaRPr>
          </a:p>
        </p:txBody>
      </p:sp>
      <p:sp>
        <p:nvSpPr>
          <p:cNvPr id="7" name="标题 2"/>
          <p:cNvSpPr txBox="1"/>
          <p:nvPr userDrawn="1"/>
        </p:nvSpPr>
        <p:spPr>
          <a:xfrm>
            <a:off x="3746656" y="288082"/>
            <a:ext cx="4608512" cy="576064"/>
          </a:xfrm>
          <a:prstGeom prst="rect">
            <a:avLst/>
          </a:prstGeom>
        </p:spPr>
        <p:txBody>
          <a:bodyPr vert="horz" lIns="106985" tIns="53492" rIns="106985" bIns="53492" rtlCol="0" anchor="ctr">
            <a:normAutofit lnSpcReduction="10000"/>
          </a:bodyPr>
          <a:lstStyle>
            <a:lvl1pPr algn="ctr" defTabSz="1069975" rtl="0" eaLnBrk="1" latinLnBrk="0" hangingPunct="1">
              <a:spcBef>
                <a:spcPct val="0"/>
              </a:spcBef>
              <a:buNone/>
              <a:defRPr sz="5100" kern="1200">
                <a:solidFill>
                  <a:schemeClr val="tx1"/>
                </a:solidFill>
                <a:latin typeface="+mj-lt"/>
                <a:ea typeface="+mj-ea"/>
                <a:cs typeface="+mj-cs"/>
              </a:defRPr>
            </a:lvl1pPr>
          </a:lstStyle>
          <a:p>
            <a:pPr algn="dist"/>
            <a:endParaRPr lang="zh-CN" altLang="en-US" sz="3200" dirty="0"/>
          </a:p>
        </p:txBody>
      </p:sp>
      <p:pic>
        <p:nvPicPr>
          <p:cNvPr id="1026" name="Picture 2" descr="D:\校办工作080107同步\ppt\校徽校名等图片\首医校徽校字\校徽1956透明.tif"/>
          <p:cNvPicPr>
            <a:picLocks noChangeAspect="1" noChangeArrowheads="1"/>
          </p:cNvPicPr>
          <p:nvPr userDrawn="1"/>
        </p:nvPicPr>
        <p:blipFill>
          <a:blip r:embed="rId2" cstate="print"/>
          <a:srcRect/>
          <a:stretch>
            <a:fillRect/>
          </a:stretch>
        </p:blipFill>
        <p:spPr bwMode="auto">
          <a:xfrm>
            <a:off x="352128" y="72058"/>
            <a:ext cx="771922" cy="771922"/>
          </a:xfrm>
          <a:prstGeom prst="rect">
            <a:avLst/>
          </a:prstGeom>
          <a:noFill/>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8C937AB-5291-48FC-9075-9F29944D13C7}" type="datetimeFigureOut">
              <a:rPr lang="zh-CN" altLang="en-US" smtClean="0"/>
              <a:pPr/>
              <a:t>2019-11-20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8A3CECD-E187-45A6-BE7A-E277637993E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40080" y="1680211"/>
            <a:ext cx="5654040" cy="4752261"/>
          </a:xfrm>
        </p:spPr>
        <p:txBody>
          <a:bodyPr/>
          <a:lstStyle>
            <a:lvl1pPr>
              <a:defRPr sz="35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507480" y="1680211"/>
            <a:ext cx="5654040" cy="4752261"/>
          </a:xfrm>
        </p:spPr>
        <p:txBody>
          <a:bodyPr/>
          <a:lstStyle>
            <a:lvl1pPr>
              <a:defRPr sz="35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2019-11-20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1BC16B83-8DBD-42D8-AE35-762E5B1DD67D}" type="datetime1">
              <a:rPr lang="zh-CN" altLang="en-US"/>
              <a:pPr>
                <a:defRPr/>
              </a:pPr>
              <a:t>2019-11-20</a:t>
            </a:fld>
            <a:endParaRPr lang="en-US" altLang="zh-CN" dirty="0"/>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CA940409-6DC9-439A-923B-C0E4B31892BD}" type="slidenum">
              <a:rPr lang="en-US" altLang="zh-CN"/>
              <a:pPr>
                <a:defRPr/>
              </a:pPr>
              <a:t>‹#›</a:t>
            </a:fld>
            <a:endParaRPr lang="en-US" altLang="zh-CN"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40080" y="288370"/>
            <a:ext cx="11521441" cy="1200150"/>
          </a:xfrm>
          <a:prstGeom prst="rect">
            <a:avLst/>
          </a:prstGeom>
        </p:spPr>
        <p:txBody>
          <a:bodyPr vert="horz" lIns="106985" tIns="53492" rIns="106985" bIns="53492" rtlCol="0" anchor="ctr">
            <a:normAutofit/>
          </a:bodyPr>
          <a:lstStyle/>
          <a:p>
            <a:r>
              <a:rPr lang="zh-CN" altLang="en-US"/>
              <a:t>单击此处编辑母版标题样式</a:t>
            </a:r>
          </a:p>
        </p:txBody>
      </p:sp>
      <p:sp>
        <p:nvSpPr>
          <p:cNvPr id="3" name="文本占位符 2"/>
          <p:cNvSpPr>
            <a:spLocks noGrp="1"/>
          </p:cNvSpPr>
          <p:nvPr>
            <p:ph type="body" idx="1"/>
          </p:nvPr>
        </p:nvSpPr>
        <p:spPr>
          <a:xfrm>
            <a:off x="640080" y="1680212"/>
            <a:ext cx="11521441" cy="4752261"/>
          </a:xfrm>
          <a:prstGeom prst="rect">
            <a:avLst/>
          </a:prstGeom>
        </p:spPr>
        <p:txBody>
          <a:bodyPr vert="horz" lIns="106985" tIns="53492" rIns="106985" bIns="5349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40080" y="6674169"/>
            <a:ext cx="2987040" cy="383381"/>
          </a:xfrm>
          <a:prstGeom prst="rect">
            <a:avLst/>
          </a:prstGeom>
        </p:spPr>
        <p:txBody>
          <a:bodyPr vert="horz" lIns="106985" tIns="53492" rIns="106985" bIns="53492" rtlCol="0" anchor="ctr"/>
          <a:lstStyle>
            <a:lvl1pPr algn="l">
              <a:defRPr sz="1400">
                <a:solidFill>
                  <a:schemeClr val="tx1">
                    <a:tint val="75000"/>
                  </a:schemeClr>
                </a:solidFill>
              </a:defRPr>
            </a:lvl1pPr>
          </a:lstStyle>
          <a:p>
            <a:fld id="{28C937AB-5291-48FC-9075-9F29944D13C7}" type="datetimeFigureOut">
              <a:rPr lang="zh-CN" altLang="en-US" smtClean="0"/>
              <a:pPr/>
              <a:t>2019-11-20</a:t>
            </a:fld>
            <a:endParaRPr lang="zh-CN" altLang="en-US"/>
          </a:p>
        </p:txBody>
      </p:sp>
      <p:sp>
        <p:nvSpPr>
          <p:cNvPr id="5" name="页脚占位符 4"/>
          <p:cNvSpPr>
            <a:spLocks noGrp="1"/>
          </p:cNvSpPr>
          <p:nvPr>
            <p:ph type="ftr" sz="quarter" idx="3"/>
          </p:nvPr>
        </p:nvSpPr>
        <p:spPr>
          <a:xfrm>
            <a:off x="4373881" y="6674169"/>
            <a:ext cx="4053840" cy="383381"/>
          </a:xfrm>
          <a:prstGeom prst="rect">
            <a:avLst/>
          </a:prstGeom>
        </p:spPr>
        <p:txBody>
          <a:bodyPr vert="horz" lIns="106985" tIns="53492" rIns="106985" bIns="53492" rtlCol="0" anchor="ctr"/>
          <a:lstStyle>
            <a:lvl1pPr algn="ctr">
              <a:defRPr sz="14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174480" y="6674169"/>
            <a:ext cx="2987040" cy="383381"/>
          </a:xfrm>
          <a:prstGeom prst="rect">
            <a:avLst/>
          </a:prstGeom>
        </p:spPr>
        <p:txBody>
          <a:bodyPr vert="horz" lIns="106985" tIns="53492" rIns="106985" bIns="53492" rtlCol="0" anchor="ctr"/>
          <a:lstStyle>
            <a:lvl1pPr algn="r">
              <a:defRPr sz="1400">
                <a:solidFill>
                  <a:schemeClr val="tx1">
                    <a:tint val="75000"/>
                  </a:schemeClr>
                </a:solidFill>
              </a:defRPr>
            </a:lvl1pPr>
          </a:lstStyle>
          <a:p>
            <a:fld id="{78A3CECD-E187-45A6-BE7A-E277637993E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iming>
    <p:tnLst>
      <p:par>
        <p:cTn id="1" dur="indefinite" restart="never" nodeType="tmRoot"/>
      </p:par>
    </p:tnLst>
  </p:timing>
  <p:txStyles>
    <p:titleStyle>
      <a:lvl1pPr algn="ctr" defTabSz="1069975" rtl="0" eaLnBrk="1" latinLnBrk="0" hangingPunct="1">
        <a:spcBef>
          <a:spcPct val="0"/>
        </a:spcBef>
        <a:buNone/>
        <a:defRPr sz="5100" kern="1200">
          <a:solidFill>
            <a:schemeClr val="tx1"/>
          </a:solidFill>
          <a:latin typeface="+mj-lt"/>
          <a:ea typeface="+mj-ea"/>
          <a:cs typeface="+mj-cs"/>
        </a:defRPr>
      </a:lvl1pPr>
    </p:titleStyle>
    <p:bodyStyle>
      <a:lvl1pPr marL="401320" indent="-401320" algn="l" defTabSz="106997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69315" indent="-334645" algn="l" defTabSz="1069975"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37310" indent="-267335" algn="l" defTabSz="106997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71980"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407285"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941955"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477260"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4011930"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546600"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CN"/>
      </a:defPPr>
      <a:lvl1pPr marL="0" algn="l" defTabSz="1069975" rtl="0" eaLnBrk="1" latinLnBrk="0" hangingPunct="1">
        <a:defRPr sz="2100" kern="1200">
          <a:solidFill>
            <a:schemeClr val="tx1"/>
          </a:solidFill>
          <a:latin typeface="+mn-lt"/>
          <a:ea typeface="+mn-ea"/>
          <a:cs typeface="+mn-cs"/>
        </a:defRPr>
      </a:lvl1pPr>
      <a:lvl2pPr marL="534670" algn="l" defTabSz="1069975" rtl="0" eaLnBrk="1" latinLnBrk="0" hangingPunct="1">
        <a:defRPr sz="2100" kern="1200">
          <a:solidFill>
            <a:schemeClr val="tx1"/>
          </a:solidFill>
          <a:latin typeface="+mn-lt"/>
          <a:ea typeface="+mn-ea"/>
          <a:cs typeface="+mn-cs"/>
        </a:defRPr>
      </a:lvl2pPr>
      <a:lvl3pPr marL="1069975" algn="l" defTabSz="1069975" rtl="0" eaLnBrk="1" latinLnBrk="0" hangingPunct="1">
        <a:defRPr sz="2100" kern="1200">
          <a:solidFill>
            <a:schemeClr val="tx1"/>
          </a:solidFill>
          <a:latin typeface="+mn-lt"/>
          <a:ea typeface="+mn-ea"/>
          <a:cs typeface="+mn-cs"/>
        </a:defRPr>
      </a:lvl3pPr>
      <a:lvl4pPr marL="1604645" algn="l" defTabSz="1069975" rtl="0" eaLnBrk="1" latinLnBrk="0" hangingPunct="1">
        <a:defRPr sz="2100" kern="1200">
          <a:solidFill>
            <a:schemeClr val="tx1"/>
          </a:solidFill>
          <a:latin typeface="+mn-lt"/>
          <a:ea typeface="+mn-ea"/>
          <a:cs typeface="+mn-cs"/>
        </a:defRPr>
      </a:lvl4pPr>
      <a:lvl5pPr marL="2139950" algn="l" defTabSz="1069975" rtl="0" eaLnBrk="1" latinLnBrk="0" hangingPunct="1">
        <a:defRPr sz="2100" kern="1200">
          <a:solidFill>
            <a:schemeClr val="tx1"/>
          </a:solidFill>
          <a:latin typeface="+mn-lt"/>
          <a:ea typeface="+mn-ea"/>
          <a:cs typeface="+mn-cs"/>
        </a:defRPr>
      </a:lvl5pPr>
      <a:lvl6pPr marL="2674620" algn="l" defTabSz="1069975" rtl="0" eaLnBrk="1" latinLnBrk="0" hangingPunct="1">
        <a:defRPr sz="2100" kern="1200">
          <a:solidFill>
            <a:schemeClr val="tx1"/>
          </a:solidFill>
          <a:latin typeface="+mn-lt"/>
          <a:ea typeface="+mn-ea"/>
          <a:cs typeface="+mn-cs"/>
        </a:defRPr>
      </a:lvl6pPr>
      <a:lvl7pPr marL="3209290" algn="l" defTabSz="1069975" rtl="0" eaLnBrk="1" latinLnBrk="0" hangingPunct="1">
        <a:defRPr sz="2100" kern="1200">
          <a:solidFill>
            <a:schemeClr val="tx1"/>
          </a:solidFill>
          <a:latin typeface="+mn-lt"/>
          <a:ea typeface="+mn-ea"/>
          <a:cs typeface="+mn-cs"/>
        </a:defRPr>
      </a:lvl7pPr>
      <a:lvl8pPr marL="3744595" algn="l" defTabSz="1069975" rtl="0" eaLnBrk="1" latinLnBrk="0" hangingPunct="1">
        <a:defRPr sz="2100" kern="1200">
          <a:solidFill>
            <a:schemeClr val="tx1"/>
          </a:solidFill>
          <a:latin typeface="+mn-lt"/>
          <a:ea typeface="+mn-ea"/>
          <a:cs typeface="+mn-cs"/>
        </a:defRPr>
      </a:lvl8pPr>
      <a:lvl9pPr marL="4279265" algn="l" defTabSz="106997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5.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5.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jpeg"/><Relationship Id="rId9"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5.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5.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5.xml"/><Relationship Id="rId4" Type="http://schemas.openxmlformats.org/officeDocument/2006/relationships/image" Target="../media/image95.jpeg"/></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png"/><Relationship Id="rId1" Type="http://schemas.openxmlformats.org/officeDocument/2006/relationships/slideLayout" Target="../slideLayouts/slideLayout5.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3.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5.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jpeg"/><Relationship Id="rId1" Type="http://schemas.openxmlformats.org/officeDocument/2006/relationships/slideLayout" Target="../slideLayouts/slideLayout5.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46.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5.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jpeg"/><Relationship Id="rId2" Type="http://schemas.openxmlformats.org/officeDocument/2006/relationships/image" Target="../media/image123.jpeg"/><Relationship Id="rId1" Type="http://schemas.openxmlformats.org/officeDocument/2006/relationships/slideLayout" Target="../slideLayouts/slideLayout5.x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image" Target="../media/image125.jpeg"/></Relationships>
</file>

<file path=ppt/slides/_rels/slide4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5.xml"/><Relationship Id="rId5" Type="http://schemas.openxmlformats.org/officeDocument/2006/relationships/image" Target="../media/image132.jpeg"/><Relationship Id="rId4" Type="http://schemas.openxmlformats.org/officeDocument/2006/relationships/image" Target="../media/image131.jpeg"/></Relationships>
</file>

<file path=ppt/slides/_rels/slide4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5.xml"/><Relationship Id="rId4" Type="http://schemas.openxmlformats.org/officeDocument/2006/relationships/image" Target="../media/image135.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8.jpeg"/><Relationship Id="rId1" Type="http://schemas.openxmlformats.org/officeDocument/2006/relationships/slideLayout" Target="../slideLayouts/slideLayout5.xml"/><Relationship Id="rId6" Type="http://schemas.openxmlformats.org/officeDocument/2006/relationships/image" Target="../media/image142.jpeg"/><Relationship Id="rId5" Type="http://schemas.openxmlformats.org/officeDocument/2006/relationships/image" Target="../media/image141.jpeg"/><Relationship Id="rId10" Type="http://schemas.openxmlformats.org/officeDocument/2006/relationships/image" Target="../media/image146.jpeg"/><Relationship Id="rId4" Type="http://schemas.openxmlformats.org/officeDocument/2006/relationships/image" Target="../media/image140.jpeg"/><Relationship Id="rId9" Type="http://schemas.openxmlformats.org/officeDocument/2006/relationships/image" Target="../media/image145.jpeg"/></Relationships>
</file>

<file path=ppt/slides/_rels/slide52.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image" Target="../media/image147.jpeg"/><Relationship Id="rId1" Type="http://schemas.openxmlformats.org/officeDocument/2006/relationships/slideLayout" Target="../slideLayouts/slideLayout5.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5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5.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5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5.xml"/><Relationship Id="rId5" Type="http://schemas.openxmlformats.org/officeDocument/2006/relationships/image" Target="../media/image161.jpeg"/><Relationship Id="rId4" Type="http://schemas.openxmlformats.org/officeDocument/2006/relationships/image" Target="../media/image16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2400272" y="3886202"/>
            <a:ext cx="8143932" cy="1588"/>
          </a:xfrm>
          <a:prstGeom prst="line">
            <a:avLst/>
          </a:prstGeom>
          <a:ln w="28575">
            <a:solidFill>
              <a:srgbClr val="C00000"/>
            </a:solidFill>
          </a:ln>
          <a:effectLst>
            <a:outerShdw blurRad="1016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9088965" y="4600582"/>
            <a:ext cx="3941873" cy="2875959"/>
          </a:xfrm>
          <a:prstGeom prst="rect">
            <a:avLst/>
          </a:prstGeom>
        </p:spPr>
      </p:pic>
      <p:grpSp>
        <p:nvGrpSpPr>
          <p:cNvPr id="8" name="组合 7"/>
          <p:cNvGrpSpPr/>
          <p:nvPr/>
        </p:nvGrpSpPr>
        <p:grpSpPr>
          <a:xfrm>
            <a:off x="1894012" y="1600186"/>
            <a:ext cx="8899276" cy="1916552"/>
            <a:chOff x="3666480" y="1579335"/>
            <a:chExt cx="6674572" cy="1916552"/>
          </a:xfrm>
        </p:grpSpPr>
        <p:sp>
          <p:nvSpPr>
            <p:cNvPr id="9" name="TextBox 8"/>
            <p:cNvSpPr txBox="1"/>
            <p:nvPr/>
          </p:nvSpPr>
          <p:spPr>
            <a:xfrm>
              <a:off x="3752205" y="1579335"/>
              <a:ext cx="6389578" cy="1916552"/>
            </a:xfrm>
            <a:custGeom>
              <a:avLst/>
              <a:gdLst>
                <a:gd name="connsiteX0" fmla="*/ 0 w 3638754"/>
                <a:gd name="connsiteY0" fmla="*/ 0 h 1247943"/>
                <a:gd name="connsiteX1" fmla="*/ 3638754 w 3638754"/>
                <a:gd name="connsiteY1" fmla="*/ 0 h 1247943"/>
                <a:gd name="connsiteX2" fmla="*/ 3638754 w 3638754"/>
                <a:gd name="connsiteY2" fmla="*/ 1247943 h 1247943"/>
                <a:gd name="connsiteX3" fmla="*/ 0 w 3638754"/>
                <a:gd name="connsiteY3" fmla="*/ 1247943 h 1247943"/>
                <a:gd name="connsiteX4" fmla="*/ 0 w 3638754"/>
                <a:gd name="connsiteY4" fmla="*/ 0 h 1247943"/>
                <a:gd name="connsiteX0-1" fmla="*/ 0 w 3638754"/>
                <a:gd name="connsiteY0-2" fmla="*/ 8409 h 1256352"/>
                <a:gd name="connsiteX1-3" fmla="*/ 111925 w 3638754"/>
                <a:gd name="connsiteY1-4" fmla="*/ 0 h 1256352"/>
                <a:gd name="connsiteX2-5" fmla="*/ 3638754 w 3638754"/>
                <a:gd name="connsiteY2-6" fmla="*/ 8409 h 1256352"/>
                <a:gd name="connsiteX3-7" fmla="*/ 3638754 w 3638754"/>
                <a:gd name="connsiteY3-8" fmla="*/ 1256352 h 1256352"/>
                <a:gd name="connsiteX4-9" fmla="*/ 0 w 3638754"/>
                <a:gd name="connsiteY4-10" fmla="*/ 1256352 h 1256352"/>
                <a:gd name="connsiteX5" fmla="*/ 0 w 3638754"/>
                <a:gd name="connsiteY5" fmla="*/ 8409 h 1256352"/>
                <a:gd name="connsiteX0-11" fmla="*/ 11900 w 3650654"/>
                <a:gd name="connsiteY0-12" fmla="*/ 8409 h 1256352"/>
                <a:gd name="connsiteX1-13" fmla="*/ 123825 w 3650654"/>
                <a:gd name="connsiteY1-14" fmla="*/ 0 h 1256352"/>
                <a:gd name="connsiteX2-15" fmla="*/ 3650654 w 3650654"/>
                <a:gd name="connsiteY2-16" fmla="*/ 8409 h 1256352"/>
                <a:gd name="connsiteX3-17" fmla="*/ 3650654 w 3650654"/>
                <a:gd name="connsiteY3-18" fmla="*/ 1256352 h 1256352"/>
                <a:gd name="connsiteX4-19" fmla="*/ 11900 w 3650654"/>
                <a:gd name="connsiteY4-20" fmla="*/ 1256352 h 1256352"/>
                <a:gd name="connsiteX5-21" fmla="*/ 0 w 3650654"/>
                <a:gd name="connsiteY5-22" fmla="*/ 76200 h 1256352"/>
                <a:gd name="connsiteX6" fmla="*/ 11900 w 3650654"/>
                <a:gd name="connsiteY6" fmla="*/ 8409 h 1256352"/>
                <a:gd name="connsiteX0-23" fmla="*/ 0 w 3650654"/>
                <a:gd name="connsiteY0-24" fmla="*/ 76200 h 1256352"/>
                <a:gd name="connsiteX1-25" fmla="*/ 123825 w 3650654"/>
                <a:gd name="connsiteY1-26" fmla="*/ 0 h 1256352"/>
                <a:gd name="connsiteX2-27" fmla="*/ 3650654 w 3650654"/>
                <a:gd name="connsiteY2-28" fmla="*/ 8409 h 1256352"/>
                <a:gd name="connsiteX3-29" fmla="*/ 3650654 w 3650654"/>
                <a:gd name="connsiteY3-30" fmla="*/ 1256352 h 1256352"/>
                <a:gd name="connsiteX4-31" fmla="*/ 11900 w 3650654"/>
                <a:gd name="connsiteY4-32" fmla="*/ 1256352 h 1256352"/>
                <a:gd name="connsiteX5-33" fmla="*/ 0 w 3650654"/>
                <a:gd name="connsiteY5-34" fmla="*/ 76200 h 12563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3650654" h="1256352">
                  <a:moveTo>
                    <a:pt x="0" y="76200"/>
                  </a:moveTo>
                  <a:lnTo>
                    <a:pt x="123825" y="0"/>
                  </a:lnTo>
                  <a:lnTo>
                    <a:pt x="3650654" y="8409"/>
                  </a:lnTo>
                  <a:lnTo>
                    <a:pt x="3650654" y="1256352"/>
                  </a:lnTo>
                  <a:lnTo>
                    <a:pt x="11900" y="1256352"/>
                  </a:lnTo>
                  <a:lnTo>
                    <a:pt x="0" y="76200"/>
                  </a:lnTo>
                  <a:close/>
                </a:path>
              </a:pathLst>
            </a:cu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3200">
                  <a:solidFill>
                    <a:schemeClr val="bg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dist"/>
              <a:endParaRPr lang="zh-CN" altLang="en-US" sz="11500" dirty="0"/>
            </a:p>
          </p:txBody>
        </p:sp>
        <p:sp>
          <p:nvSpPr>
            <p:cNvPr id="10" name="TextBox 9"/>
            <p:cNvSpPr txBox="1"/>
            <p:nvPr/>
          </p:nvSpPr>
          <p:spPr>
            <a:xfrm>
              <a:off x="3666480" y="1801587"/>
              <a:ext cx="6674572" cy="1569660"/>
            </a:xfrm>
            <a:prstGeom prst="rect">
              <a:avLst/>
            </a:prstGeom>
            <a:noFill/>
          </p:spPr>
          <p:txBody>
            <a:bodyPr wrap="square" rtlCol="0">
              <a:spAutoFit/>
            </a:bodyPr>
            <a:lstStyle/>
            <a:p>
              <a:pPr algn="ctr"/>
              <a:r>
                <a:rPr lang="zh-CN" altLang="en-US" sz="4800" b="1" spc="600" dirty="0" smtClean="0">
                  <a:solidFill>
                    <a:schemeClr val="bg1"/>
                  </a:solidFill>
                  <a:latin typeface="微软雅黑" panose="020B0503020204020204" pitchFamily="34" charset="-122"/>
                  <a:ea typeface="微软雅黑" panose="020B0503020204020204" pitchFamily="34" charset="-122"/>
                </a:rPr>
                <a:t>标准化</a:t>
              </a:r>
              <a:r>
                <a:rPr lang="zh-CN" altLang="en-US" sz="4800" b="1" spc="600" dirty="0">
                  <a:solidFill>
                    <a:schemeClr val="bg1"/>
                  </a:solidFill>
                  <a:latin typeface="微软雅黑" panose="020B0503020204020204" pitchFamily="34" charset="-122"/>
                  <a:ea typeface="微软雅黑" panose="020B0503020204020204" pitchFamily="34" charset="-122"/>
                </a:rPr>
                <a:t>物业校园</a:t>
              </a:r>
              <a:r>
                <a:rPr lang="zh-CN" altLang="en-US" sz="4800" b="1" spc="600" dirty="0" smtClean="0">
                  <a:solidFill>
                    <a:schemeClr val="bg1"/>
                  </a:solidFill>
                  <a:latin typeface="微软雅黑" panose="020B0503020204020204" pitchFamily="34" charset="-122"/>
                  <a:ea typeface="微软雅黑" panose="020B0503020204020204" pitchFamily="34" charset="-122"/>
                </a:rPr>
                <a:t>环境建设</a:t>
              </a:r>
              <a:endParaRPr lang="en-US" altLang="zh-CN" sz="4800" b="1" spc="600" dirty="0" smtClean="0">
                <a:solidFill>
                  <a:schemeClr val="bg1"/>
                </a:solidFill>
                <a:latin typeface="微软雅黑" panose="020B0503020204020204" pitchFamily="34" charset="-122"/>
                <a:ea typeface="微软雅黑" panose="020B0503020204020204" pitchFamily="34" charset="-122"/>
              </a:endParaRPr>
            </a:p>
            <a:p>
              <a:pPr algn="ctr"/>
              <a:r>
                <a:rPr lang="zh-CN" altLang="en-US" sz="4800" b="1" spc="600" dirty="0" smtClean="0">
                  <a:solidFill>
                    <a:schemeClr val="bg1"/>
                  </a:solidFill>
                  <a:latin typeface="微软雅黑" panose="020B0503020204020204" pitchFamily="34" charset="-122"/>
                  <a:ea typeface="微软雅黑" panose="020B0503020204020204" pitchFamily="34" charset="-122"/>
                </a:rPr>
                <a:t>经验交流汇报</a:t>
              </a:r>
              <a:endParaRPr lang="zh-CN" altLang="en-US" sz="4800" b="1" spc="600" dirty="0">
                <a:solidFill>
                  <a:schemeClr val="bg1"/>
                </a:solidFill>
                <a:latin typeface="微软雅黑" panose="020B0503020204020204" pitchFamily="34" charset="-122"/>
                <a:ea typeface="微软雅黑" panose="020B0503020204020204" pitchFamily="34" charset="-122"/>
              </a:endParaRPr>
            </a:p>
          </p:txBody>
        </p:sp>
      </p:grpSp>
      <p:sp>
        <p:nvSpPr>
          <p:cNvPr id="11" name="TextBox 10"/>
          <p:cNvSpPr txBox="1"/>
          <p:nvPr/>
        </p:nvSpPr>
        <p:spPr>
          <a:xfrm>
            <a:off x="2757462" y="5100648"/>
            <a:ext cx="6771902" cy="1200280"/>
          </a:xfrm>
          <a:prstGeom prst="rect">
            <a:avLst/>
          </a:prstGeom>
          <a:noFill/>
        </p:spPr>
        <p:txBody>
          <a:bodyPr wrap="square" lIns="91393" tIns="45696" rIns="91393" bIns="45696" rtlCol="0">
            <a:spAutoFit/>
          </a:bodyPr>
          <a:lstStyle/>
          <a:p>
            <a:pPr algn="ctr"/>
            <a:r>
              <a:rPr lang="zh-CN" altLang="en-US" sz="2400" b="1" spc="600" dirty="0" smtClean="0">
                <a:solidFill>
                  <a:srgbClr val="002060"/>
                </a:solidFill>
                <a:latin typeface="微软雅黑" panose="020B0503020204020204" pitchFamily="34" charset="-122"/>
                <a:ea typeface="微软雅黑" panose="020B0503020204020204" pitchFamily="34" charset="-122"/>
              </a:rPr>
              <a:t>首都医科大学 后勤与基建管理处</a:t>
            </a:r>
            <a:endParaRPr lang="en-US" altLang="zh-CN" sz="2400" b="1" spc="600" dirty="0" smtClean="0">
              <a:solidFill>
                <a:srgbClr val="002060"/>
              </a:solidFill>
              <a:latin typeface="微软雅黑" panose="020B0503020204020204" pitchFamily="34" charset="-122"/>
              <a:ea typeface="微软雅黑" panose="020B0503020204020204" pitchFamily="34" charset="-122"/>
            </a:endParaRPr>
          </a:p>
          <a:p>
            <a:pPr algn="ctr"/>
            <a:endParaRPr lang="en-US" altLang="zh-CN" sz="2400" b="1" spc="600" dirty="0" smtClean="0">
              <a:solidFill>
                <a:srgbClr val="002060"/>
              </a:solidFill>
              <a:latin typeface="微软雅黑" panose="020B0503020204020204" pitchFamily="34" charset="-122"/>
              <a:ea typeface="微软雅黑" panose="020B0503020204020204" pitchFamily="34" charset="-122"/>
            </a:endParaRPr>
          </a:p>
          <a:p>
            <a:pPr algn="ctr"/>
            <a:r>
              <a:rPr lang="en-US" altLang="zh-CN" sz="2400" b="1" spc="600" dirty="0" smtClean="0">
                <a:solidFill>
                  <a:srgbClr val="002060"/>
                </a:solidFill>
                <a:latin typeface="微软雅黑" panose="020B0503020204020204" pitchFamily="34" charset="-122"/>
                <a:ea typeface="微软雅黑" panose="020B0503020204020204" pitchFamily="34" charset="-122"/>
              </a:rPr>
              <a:t>2019</a:t>
            </a:r>
            <a:r>
              <a:rPr lang="zh-CN" altLang="en-US" sz="2400" b="1" spc="600" dirty="0" smtClean="0">
                <a:solidFill>
                  <a:srgbClr val="002060"/>
                </a:solidFill>
                <a:latin typeface="微软雅黑" panose="020B0503020204020204" pitchFamily="34" charset="-122"/>
                <a:ea typeface="微软雅黑" panose="020B0503020204020204" pitchFamily="34" charset="-122"/>
              </a:rPr>
              <a:t>年</a:t>
            </a:r>
            <a:r>
              <a:rPr lang="en-US" altLang="zh-CN" sz="2400" b="1" spc="600" dirty="0" smtClean="0">
                <a:solidFill>
                  <a:srgbClr val="002060"/>
                </a:solidFill>
                <a:latin typeface="微软雅黑" panose="020B0503020204020204" pitchFamily="34" charset="-122"/>
                <a:ea typeface="微软雅黑" panose="020B0503020204020204" pitchFamily="34" charset="-122"/>
              </a:rPr>
              <a:t>11</a:t>
            </a:r>
            <a:r>
              <a:rPr lang="zh-CN" altLang="en-US" sz="2400" b="1" spc="600" dirty="0" smtClean="0">
                <a:solidFill>
                  <a:srgbClr val="002060"/>
                </a:solidFill>
                <a:latin typeface="微软雅黑" panose="020B0503020204020204" pitchFamily="34" charset="-122"/>
                <a:ea typeface="微软雅黑" panose="020B0503020204020204" pitchFamily="34" charset="-122"/>
              </a:rPr>
              <a:t>月</a:t>
            </a:r>
            <a:r>
              <a:rPr lang="en-US" altLang="zh-CN" sz="2400" b="1" spc="600" dirty="0" smtClean="0">
                <a:solidFill>
                  <a:srgbClr val="002060"/>
                </a:solidFill>
                <a:latin typeface="微软雅黑" panose="020B0503020204020204" pitchFamily="34" charset="-122"/>
                <a:ea typeface="微软雅黑" panose="020B0503020204020204" pitchFamily="34" charset="-122"/>
              </a:rPr>
              <a:t>21</a:t>
            </a:r>
            <a:r>
              <a:rPr lang="zh-CN" altLang="en-US" sz="2400" b="1" spc="600" dirty="0" smtClean="0">
                <a:solidFill>
                  <a:srgbClr val="002060"/>
                </a:solidFill>
                <a:latin typeface="微软雅黑" panose="020B0503020204020204" pitchFamily="34" charset="-122"/>
                <a:ea typeface="微软雅黑" panose="020B0503020204020204" pitchFamily="34" charset="-122"/>
              </a:rPr>
              <a:t>日</a:t>
            </a:r>
            <a:endParaRPr lang="zh-CN" altLang="en-US" sz="2400" b="1" spc="600" dirty="0">
              <a:solidFill>
                <a:srgbClr val="002060"/>
              </a:solidFill>
              <a:latin typeface="微软雅黑" panose="020B0503020204020204" pitchFamily="34" charset="-122"/>
              <a:ea typeface="微软雅黑" panose="020B0503020204020204" pitchFamily="34" charset="-122"/>
            </a:endParaRPr>
          </a:p>
        </p:txBody>
      </p:sp>
      <p:pic>
        <p:nvPicPr>
          <p:cNvPr id="2" name="Picture 2" descr="C:\Users\lenovo\Documents\My RTX Files\20050019\校徽1956透明.tif"/>
          <p:cNvPicPr>
            <a:picLocks noChangeAspect="1" noChangeArrowheads="1"/>
          </p:cNvPicPr>
          <p:nvPr/>
        </p:nvPicPr>
        <p:blipFill>
          <a:blip r:embed="rId4" cstate="print"/>
          <a:srcRect/>
          <a:stretch>
            <a:fillRect/>
          </a:stretch>
        </p:blipFill>
        <p:spPr bwMode="auto">
          <a:xfrm>
            <a:off x="400008" y="385740"/>
            <a:ext cx="960232" cy="960232"/>
          </a:xfrm>
          <a:prstGeom prst="rect">
            <a:avLst/>
          </a:prstGeom>
          <a:noFill/>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bwMode="auto">
          <a:xfrm>
            <a:off x="779266" y="2250272"/>
            <a:ext cx="11238158" cy="4230498"/>
          </a:xfrm>
          <a:prstGeom prst="roundRect">
            <a:avLst/>
          </a:prstGeom>
          <a:solidFill>
            <a:srgbClr val="FFFFCC"/>
          </a:solidFill>
          <a:ln>
            <a:solidFill>
              <a:srgbClr val="FF0000"/>
            </a:solidFill>
            <a:headEnd/>
            <a:tailEnd/>
          </a:ln>
          <a:effectLst>
            <a:glow rad="139700">
              <a:srgbClr val="FF0000">
                <a:alpha val="40000"/>
              </a:srgb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12289" name="标题 1"/>
          <p:cNvSpPr>
            <a:spLocks noGrp="1" noChangeArrowheads="1"/>
          </p:cNvSpPr>
          <p:nvPr>
            <p:ph type="title"/>
          </p:nvPr>
        </p:nvSpPr>
        <p:spPr>
          <a:xfrm>
            <a:off x="655638" y="953453"/>
            <a:ext cx="7156450" cy="1071801"/>
          </a:xfrm>
        </p:spPr>
        <p:txBody>
          <a:bodyPr/>
          <a:lstStyle/>
          <a:p>
            <a:pPr>
              <a:lnSpc>
                <a:spcPct val="150000"/>
              </a:lnSpc>
              <a:defRPr/>
            </a:pPr>
            <a:r>
              <a:rPr lang="zh-CN" altLang="zh-CN" sz="3500" b="1" dirty="0">
                <a:solidFill>
                  <a:srgbClr val="004F8A"/>
                </a:solidFill>
                <a:latin typeface="方正姚体" pitchFamily="2" charset="-122"/>
                <a:ea typeface="方正姚体" pitchFamily="2" charset="-122"/>
              </a:rPr>
              <a:t>校园环境建设</a:t>
            </a:r>
            <a:r>
              <a:rPr lang="zh-CN" altLang="en-US" sz="3500" b="1" dirty="0">
                <a:solidFill>
                  <a:srgbClr val="004F8A"/>
                </a:solidFill>
                <a:latin typeface="方正姚体" pitchFamily="2" charset="-122"/>
                <a:ea typeface="方正姚体" pitchFamily="2" charset="-122"/>
              </a:rPr>
              <a:t>的</a:t>
            </a:r>
            <a:r>
              <a:rPr lang="zh-CN" altLang="zh-CN" sz="3500" b="1" dirty="0">
                <a:solidFill>
                  <a:srgbClr val="004F8A"/>
                </a:solidFill>
                <a:latin typeface="方正姚体" pitchFamily="2" charset="-122"/>
                <a:ea typeface="方正姚体" pitchFamily="2" charset="-122"/>
              </a:rPr>
              <a:t>理念</a:t>
            </a:r>
            <a:endParaRPr lang="zh-CN" altLang="en-US" sz="3500" b="1" dirty="0">
              <a:solidFill>
                <a:srgbClr val="004F8A"/>
              </a:solidFill>
              <a:latin typeface="方正姚体" pitchFamily="2" charset="-122"/>
              <a:ea typeface="方正姚体" pitchFamily="2" charset="-122"/>
            </a:endParaRPr>
          </a:p>
        </p:txBody>
      </p:sp>
      <p:sp>
        <p:nvSpPr>
          <p:cNvPr id="11270" name="内容占位符 2"/>
          <p:cNvSpPr>
            <a:spLocks noGrp="1" noChangeArrowheads="1"/>
          </p:cNvSpPr>
          <p:nvPr>
            <p:ph idx="1"/>
          </p:nvPr>
        </p:nvSpPr>
        <p:spPr>
          <a:xfrm>
            <a:off x="957898" y="2541985"/>
            <a:ext cx="10843501" cy="3938785"/>
          </a:xfrm>
        </p:spPr>
        <p:txBody>
          <a:bodyPr>
            <a:normAutofit fontScale="85000" lnSpcReduction="20000"/>
          </a:bodyPr>
          <a:lstStyle/>
          <a:p>
            <a:pPr>
              <a:lnSpc>
                <a:spcPct val="150000"/>
              </a:lnSpc>
              <a:buFontTx/>
              <a:buNone/>
            </a:pPr>
            <a:r>
              <a:rPr lang="en-US" altLang="zh-CN" sz="3000" b="1" dirty="0"/>
              <a:t>            </a:t>
            </a:r>
            <a:r>
              <a:rPr lang="zh-CN" altLang="zh-CN" sz="3000" b="1" dirty="0"/>
              <a:t>校园环境建设是学校建设一流大学的重要组成部分，要</a:t>
            </a:r>
            <a:r>
              <a:rPr lang="zh-CN" altLang="zh-CN" sz="3000" b="1" dirty="0" smtClean="0"/>
              <a:t>以</a:t>
            </a:r>
            <a:r>
              <a:rPr lang="zh-CN" altLang="en-US" sz="3000" b="1" dirty="0" smtClean="0"/>
              <a:t>习近平新时代中国特色社会主义思想</a:t>
            </a:r>
            <a:r>
              <a:rPr lang="zh-CN" altLang="zh-CN" sz="3000" b="1" dirty="0" smtClean="0"/>
              <a:t>指导</a:t>
            </a:r>
            <a:r>
              <a:rPr lang="zh-CN" altLang="zh-CN" sz="3000" b="1" dirty="0"/>
              <a:t>，以和谐校园建设为目标，充分发挥校园环境建设的窗口功能、育人功能、教学功能、科普功能的作用，做到处处有文化、文化处处有，把学校建成花园式的精品校园</a:t>
            </a:r>
            <a:r>
              <a:rPr lang="zh-CN" altLang="zh-CN" sz="3000" b="1" dirty="0" smtClean="0"/>
              <a:t>。</a:t>
            </a:r>
            <a:endParaRPr lang="en-US" altLang="zh-CN" sz="3000" b="1" dirty="0" smtClean="0"/>
          </a:p>
          <a:p>
            <a:pPr>
              <a:lnSpc>
                <a:spcPct val="150000"/>
              </a:lnSpc>
              <a:buFontTx/>
              <a:buNone/>
            </a:pPr>
            <a:endParaRPr lang="en-US" altLang="zh-CN" sz="2800" dirty="0" smtClean="0"/>
          </a:p>
          <a:p>
            <a:pPr>
              <a:lnSpc>
                <a:spcPct val="150000"/>
              </a:lnSpc>
              <a:buFontTx/>
              <a:buNone/>
            </a:pPr>
            <a:r>
              <a:rPr lang="zh-CN" altLang="en-US" sz="2800" dirty="0" smtClean="0"/>
              <a:t>     </a:t>
            </a:r>
            <a:r>
              <a:rPr lang="zh-CN" altLang="en-US" sz="2800" dirty="0" smtClean="0">
                <a:solidFill>
                  <a:srgbClr val="FF0000"/>
                </a:solidFill>
              </a:rPr>
              <a:t>标准化：</a:t>
            </a:r>
            <a:r>
              <a:rPr lang="zh-CN" altLang="en-US" sz="2800" dirty="0" smtClean="0"/>
              <a:t>是</a:t>
            </a:r>
            <a:r>
              <a:rPr lang="zh-CN" altLang="en-US" sz="2800" dirty="0"/>
              <a:t>指在经济、技术、科学和管理等社会实践中，对重复性的事物和概念，通过制定、发布和实施标准达到统一，</a:t>
            </a:r>
            <a:r>
              <a:rPr lang="zh-CN" altLang="en-US" sz="2800" dirty="0">
                <a:solidFill>
                  <a:srgbClr val="FF0000"/>
                </a:solidFill>
              </a:rPr>
              <a:t>以获得最佳秩序和社会效益</a:t>
            </a:r>
            <a:r>
              <a:rPr lang="zh-CN" altLang="en-US" sz="2800" dirty="0"/>
              <a:t>。</a:t>
            </a:r>
            <a:endParaRPr lang="zh-CN" altLang="zh-CN" sz="3000" b="1" dirty="0"/>
          </a:p>
        </p:txBody>
      </p:sp>
      <p:sp>
        <p:nvSpPr>
          <p:cNvPr id="5"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28310384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bwMode="auto">
          <a:xfrm>
            <a:off x="800061" y="1425163"/>
            <a:ext cx="11501518" cy="5550733"/>
          </a:xfrm>
          <a:prstGeom prst="roundRect">
            <a:avLst/>
          </a:prstGeom>
          <a:solidFill>
            <a:srgbClr val="FFFFCC"/>
          </a:solidFill>
          <a:ln>
            <a:solidFill>
              <a:srgbClr val="FF0000"/>
            </a:solidFill>
            <a:headEnd/>
            <a:tailEnd/>
          </a:ln>
          <a:effectLst>
            <a:glow rad="139700">
              <a:srgbClr val="FF0000">
                <a:alpha val="40000"/>
              </a:srgb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12293" name="内容占位符 2"/>
          <p:cNvSpPr>
            <a:spLocks noGrp="1" noChangeArrowheads="1"/>
          </p:cNvSpPr>
          <p:nvPr>
            <p:ph idx="1"/>
          </p:nvPr>
        </p:nvSpPr>
        <p:spPr>
          <a:xfrm>
            <a:off x="453390" y="1710214"/>
            <a:ext cx="11692573" cy="1965246"/>
          </a:xfrm>
        </p:spPr>
        <p:txBody>
          <a:bodyPr>
            <a:normAutofit fontScale="92500"/>
          </a:bodyPr>
          <a:lstStyle/>
          <a:p>
            <a:pPr>
              <a:lnSpc>
                <a:spcPct val="150000"/>
              </a:lnSpc>
              <a:buFontTx/>
              <a:buNone/>
            </a:pPr>
            <a:r>
              <a:rPr lang="en-US" altLang="zh-CN" sz="3000" dirty="0"/>
              <a:t>           </a:t>
            </a:r>
            <a:r>
              <a:rPr lang="en-US" altLang="zh-CN" sz="3000" b="1" dirty="0"/>
              <a:t> </a:t>
            </a:r>
            <a:r>
              <a:rPr lang="zh-CN" altLang="en-US" sz="3000" b="1" dirty="0"/>
              <a:t>制定</a:t>
            </a:r>
            <a:r>
              <a:rPr lang="zh-CN" altLang="zh-CN" sz="3000" b="1" dirty="0"/>
              <a:t>了《校园环境规划方案》，</a:t>
            </a:r>
            <a:r>
              <a:rPr lang="zh-CN" altLang="en-US" sz="3000" b="1" dirty="0"/>
              <a:t>方案对校园内道路及景观进行统一规范的命名，用设计的语言</a:t>
            </a:r>
            <a:r>
              <a:rPr lang="zh-CN" altLang="zh-CN" sz="3000" b="1" dirty="0"/>
              <a:t>阐释了</a:t>
            </a:r>
            <a:r>
              <a:rPr lang="zh-CN" altLang="zh-CN" sz="3000" b="1" dirty="0">
                <a:solidFill>
                  <a:srgbClr val="FF0000"/>
                </a:solidFill>
              </a:rPr>
              <a:t>建设花园式的精品校园</a:t>
            </a:r>
            <a:r>
              <a:rPr lang="zh-CN" altLang="zh-CN" sz="3000" b="1" dirty="0"/>
              <a:t>理念与举措</a:t>
            </a:r>
            <a:r>
              <a:rPr lang="zh-CN" altLang="en-US" sz="3000" b="1" dirty="0"/>
              <a:t>。</a:t>
            </a:r>
            <a:endParaRPr lang="zh-CN" altLang="en-US" b="1" dirty="0" smtClean="0"/>
          </a:p>
        </p:txBody>
      </p:sp>
      <p:pic>
        <p:nvPicPr>
          <p:cNvPr id="13315" name="图片 3" descr="418120873554727775.jpg"/>
          <p:cNvPicPr>
            <a:picLocks noChangeAspect="1" noChangeArrowheads="1"/>
          </p:cNvPicPr>
          <p:nvPr/>
        </p:nvPicPr>
        <p:blipFill>
          <a:blip r:embed="rId2" cstate="print"/>
          <a:srcRect/>
          <a:stretch>
            <a:fillRect/>
          </a:stretch>
        </p:blipFill>
        <p:spPr bwMode="auto">
          <a:xfrm>
            <a:off x="1295247" y="3675460"/>
            <a:ext cx="3805381" cy="300039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316" name="图片 4" descr="320446446634323388.jpg"/>
          <p:cNvPicPr>
            <a:picLocks noChangeAspect="1" noChangeArrowheads="1"/>
          </p:cNvPicPr>
          <p:nvPr/>
        </p:nvPicPr>
        <p:blipFill>
          <a:blip r:embed="rId3" cstate="print"/>
          <a:srcRect/>
          <a:stretch>
            <a:fillRect/>
          </a:stretch>
        </p:blipFill>
        <p:spPr bwMode="auto">
          <a:xfrm>
            <a:off x="5300664" y="3675461"/>
            <a:ext cx="2920365" cy="2850356"/>
          </a:xfrm>
          <a:prstGeom prst="rect">
            <a:avLst/>
          </a:prstGeom>
          <a:solidFill>
            <a:schemeClr val="accent1">
              <a:lumMod val="50000"/>
            </a:schemeClr>
          </a:solidFill>
          <a:ln w="3175">
            <a:solidFill>
              <a:srgbClr val="FF0000"/>
            </a:solidFill>
            <a:miter lim="800000"/>
            <a:headEnd/>
            <a:tailEnd/>
          </a:ln>
        </p:spPr>
      </p:pic>
      <p:pic>
        <p:nvPicPr>
          <p:cNvPr id="12296" name="图片 5" descr="66355445349287640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901114" y="3675461"/>
            <a:ext cx="2820352" cy="2850356"/>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12297" name="矩形 6"/>
          <p:cNvSpPr>
            <a:spLocks noChangeArrowheads="1"/>
          </p:cNvSpPr>
          <p:nvPr/>
        </p:nvSpPr>
        <p:spPr bwMode="auto">
          <a:xfrm>
            <a:off x="5700714" y="6525817"/>
            <a:ext cx="2215832"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b="1">
                <a:solidFill>
                  <a:srgbClr val="0070C0"/>
                </a:solidFill>
              </a:rPr>
              <a:t>校园景观命名</a:t>
            </a:r>
          </a:p>
        </p:txBody>
      </p:sp>
      <p:sp>
        <p:nvSpPr>
          <p:cNvPr id="12298" name="矩形 7"/>
          <p:cNvSpPr>
            <a:spLocks noChangeArrowheads="1"/>
          </p:cNvSpPr>
          <p:nvPr/>
        </p:nvSpPr>
        <p:spPr bwMode="auto">
          <a:xfrm>
            <a:off x="9301164" y="6525817"/>
            <a:ext cx="2520315"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b="1">
                <a:solidFill>
                  <a:srgbClr val="0070C0"/>
                </a:solidFill>
              </a:rPr>
              <a:t>校园道路命名</a:t>
            </a:r>
          </a:p>
        </p:txBody>
      </p:sp>
      <p:sp>
        <p:nvSpPr>
          <p:cNvPr id="9"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1398354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bwMode="auto">
          <a:xfrm>
            <a:off x="779265" y="1875223"/>
            <a:ext cx="11422300" cy="4875642"/>
          </a:xfrm>
          <a:prstGeom prst="roundRect">
            <a:avLst/>
          </a:prstGeom>
          <a:solidFill>
            <a:srgbClr val="FFFFCC"/>
          </a:solidFill>
          <a:ln>
            <a:solidFill>
              <a:srgbClr val="FF0000"/>
            </a:solidFill>
            <a:headEnd/>
            <a:tailEnd/>
          </a:ln>
          <a:effectLst>
            <a:glow rad="139700">
              <a:srgbClr val="FF0000">
                <a:alpha val="40000"/>
              </a:srgb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14337" name="标题 1"/>
          <p:cNvSpPr>
            <a:spLocks noGrp="1" noChangeArrowheads="1"/>
          </p:cNvSpPr>
          <p:nvPr>
            <p:ph type="title"/>
          </p:nvPr>
        </p:nvSpPr>
        <p:spPr>
          <a:xfrm>
            <a:off x="1100139" y="1275160"/>
            <a:ext cx="6349682" cy="906780"/>
          </a:xfrm>
        </p:spPr>
        <p:txBody>
          <a:bodyPr>
            <a:normAutofit fontScale="90000"/>
          </a:bodyPr>
          <a:lstStyle/>
          <a:p>
            <a:pPr algn="l">
              <a:lnSpc>
                <a:spcPct val="150000"/>
              </a:lnSpc>
              <a:defRPr/>
            </a:pPr>
            <a:r>
              <a:rPr lang="zh-CN" altLang="en-US" sz="3500" b="1" dirty="0">
                <a:solidFill>
                  <a:srgbClr val="004F8A"/>
                </a:solidFill>
                <a:latin typeface="方正姚体" pitchFamily="2" charset="-122"/>
                <a:ea typeface="方正姚体" pitchFamily="2" charset="-122"/>
              </a:rPr>
              <a:t>组织机构</a:t>
            </a:r>
            <a:r>
              <a:rPr lang="zh-CN" altLang="en-US" sz="3500" dirty="0">
                <a:solidFill>
                  <a:srgbClr val="660066"/>
                </a:solidFill>
                <a:latin typeface="宋体" pitchFamily="2" charset="-122"/>
              </a:rPr>
              <a:t/>
            </a:r>
            <a:br>
              <a:rPr lang="zh-CN" altLang="en-US" sz="3500" dirty="0">
                <a:solidFill>
                  <a:srgbClr val="660066"/>
                </a:solidFill>
                <a:latin typeface="宋体" pitchFamily="2" charset="-122"/>
              </a:rPr>
            </a:br>
            <a:endParaRPr lang="zh-CN" altLang="en-US" sz="3500" dirty="0"/>
          </a:p>
        </p:txBody>
      </p:sp>
      <p:sp>
        <p:nvSpPr>
          <p:cNvPr id="13318" name="内容占位符 2"/>
          <p:cNvSpPr>
            <a:spLocks noGrp="1" noChangeArrowheads="1"/>
          </p:cNvSpPr>
          <p:nvPr>
            <p:ph idx="1"/>
          </p:nvPr>
        </p:nvSpPr>
        <p:spPr>
          <a:xfrm>
            <a:off x="500064" y="1950244"/>
            <a:ext cx="11692572" cy="4537234"/>
          </a:xfrm>
        </p:spPr>
        <p:txBody>
          <a:bodyPr>
            <a:normAutofit fontScale="92500" lnSpcReduction="20000"/>
          </a:bodyPr>
          <a:lstStyle/>
          <a:p>
            <a:pPr>
              <a:lnSpc>
                <a:spcPct val="150000"/>
              </a:lnSpc>
              <a:buFontTx/>
              <a:buNone/>
            </a:pPr>
            <a:r>
              <a:rPr lang="en-US" altLang="zh-CN" sz="3000"/>
              <a:t>           </a:t>
            </a:r>
            <a:r>
              <a:rPr lang="zh-CN" altLang="zh-CN" sz="3000" b="1"/>
              <a:t>成立后勤服务保障工作委员会，实行统一管理</a:t>
            </a:r>
            <a:r>
              <a:rPr lang="zh-CN" altLang="en-US" sz="3000" b="1"/>
              <a:t>，</a:t>
            </a:r>
            <a:r>
              <a:rPr lang="zh-CN" altLang="zh-CN" sz="3000" b="1"/>
              <a:t>分组负责。后勤服务保障工作委员会下设</a:t>
            </a:r>
            <a:r>
              <a:rPr lang="zh-CN" altLang="en-US" sz="3000" b="1"/>
              <a:t>：</a:t>
            </a:r>
            <a:endParaRPr lang="en-US" altLang="zh-CN" sz="3000" b="1"/>
          </a:p>
          <a:p>
            <a:pPr>
              <a:lnSpc>
                <a:spcPct val="150000"/>
              </a:lnSpc>
              <a:buFontTx/>
              <a:buNone/>
            </a:pPr>
            <a:r>
              <a:rPr lang="zh-CN" altLang="en-US" sz="3000" b="1"/>
              <a:t>         ★  </a:t>
            </a:r>
            <a:r>
              <a:rPr lang="zh-CN" altLang="zh-CN" sz="3000" b="1"/>
              <a:t>爱国卫生运动工作小组（爱国卫生运动委员会）</a:t>
            </a:r>
            <a:endParaRPr lang="en-US" altLang="zh-CN" sz="3000" b="1"/>
          </a:p>
          <a:p>
            <a:pPr>
              <a:lnSpc>
                <a:spcPct val="150000"/>
              </a:lnSpc>
              <a:buFontTx/>
              <a:buNone/>
            </a:pPr>
            <a:r>
              <a:rPr lang="zh-CN" altLang="en-US" sz="3000" b="1"/>
              <a:t>         ★  </a:t>
            </a:r>
            <a:r>
              <a:rPr lang="zh-CN" altLang="zh-CN" sz="3000" b="1"/>
              <a:t>绿化工作小组（绿化工作委员会）</a:t>
            </a:r>
            <a:endParaRPr lang="en-US" altLang="zh-CN" sz="3000" b="1"/>
          </a:p>
          <a:p>
            <a:pPr>
              <a:lnSpc>
                <a:spcPct val="150000"/>
              </a:lnSpc>
              <a:buFontTx/>
              <a:buNone/>
            </a:pPr>
            <a:r>
              <a:rPr lang="zh-CN" altLang="en-US" sz="3000" b="1"/>
              <a:t>         ★  </a:t>
            </a:r>
            <a:r>
              <a:rPr lang="zh-CN" altLang="zh-CN" sz="3000" b="1"/>
              <a:t>伙食管理工作小组</a:t>
            </a:r>
            <a:endParaRPr lang="en-US" altLang="zh-CN" sz="3000" b="1"/>
          </a:p>
          <a:p>
            <a:pPr>
              <a:lnSpc>
                <a:spcPct val="150000"/>
              </a:lnSpc>
              <a:buFontTx/>
              <a:buNone/>
            </a:pPr>
            <a:r>
              <a:rPr lang="zh-CN" altLang="en-US" sz="3000" b="1"/>
              <a:t>         ★  </a:t>
            </a:r>
            <a:r>
              <a:rPr lang="zh-CN" altLang="zh-CN" sz="3000" b="1"/>
              <a:t>公务机动车管理工作小组</a:t>
            </a:r>
            <a:r>
              <a:rPr lang="en-US" altLang="zh-CN" sz="3000" b="1"/>
              <a:t> </a:t>
            </a:r>
          </a:p>
          <a:p>
            <a:pPr>
              <a:lnSpc>
                <a:spcPct val="150000"/>
              </a:lnSpc>
              <a:buFontTx/>
              <a:buNone/>
            </a:pPr>
            <a:r>
              <a:rPr lang="zh-CN" altLang="en-US" sz="3000" b="1"/>
              <a:t>         ★  </a:t>
            </a:r>
            <a:r>
              <a:rPr lang="zh-CN" altLang="zh-CN" sz="3000" b="1"/>
              <a:t>防汛抢险救灾工作小组（防汛抢险救灾指挥部）</a:t>
            </a:r>
          </a:p>
          <a:p>
            <a:pPr>
              <a:buFontTx/>
              <a:buNone/>
            </a:pPr>
            <a:endParaRPr lang="zh-CN" altLang="en-US" smtClean="0"/>
          </a:p>
        </p:txBody>
      </p:sp>
      <p:sp>
        <p:nvSpPr>
          <p:cNvPr id="5"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pic>
        <p:nvPicPr>
          <p:cNvPr id="6" name="内容占位符 3" descr="IMG_9023.jpg"/>
          <p:cNvPicPr>
            <a:picLocks noChangeAspect="1" noChangeArrowheads="1"/>
          </p:cNvPicPr>
          <p:nvPr/>
        </p:nvPicPr>
        <p:blipFill>
          <a:blip r:embed="rId2" cstate="print"/>
          <a:srcRect l="7087" r="7873"/>
          <a:stretch>
            <a:fillRect/>
          </a:stretch>
        </p:blipFill>
        <p:spPr bwMode="auto">
          <a:xfrm>
            <a:off x="8701104" y="3750471"/>
            <a:ext cx="3400449" cy="2320278"/>
          </a:xfrm>
          <a:prstGeom prst="rect">
            <a:avLst/>
          </a:prstGeom>
          <a:ln>
            <a:noFill/>
          </a:ln>
          <a:effectLst>
            <a:softEdge rad="112500"/>
          </a:effectLst>
        </p:spPr>
      </p:pic>
    </p:spTree>
    <p:extLst>
      <p:ext uri="{BB962C8B-B14F-4D97-AF65-F5344CB8AC3E}">
        <p14:creationId xmlns:p14="http://schemas.microsoft.com/office/powerpoint/2010/main" xmlns="" val="18732863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bwMode="auto">
          <a:xfrm>
            <a:off x="900074" y="1725203"/>
            <a:ext cx="11301492" cy="5100673"/>
          </a:xfrm>
          <a:prstGeom prst="roundRect">
            <a:avLst/>
          </a:prstGeom>
          <a:solidFill>
            <a:srgbClr val="FFFFCC"/>
          </a:solidFill>
          <a:ln>
            <a:solidFill>
              <a:srgbClr val="FF0000"/>
            </a:solidFill>
            <a:headEnd/>
            <a:tailEnd/>
          </a:ln>
          <a:effectLst>
            <a:glow rad="139700">
              <a:srgbClr val="FF0000">
                <a:alpha val="40000"/>
              </a:srgb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16385" name="标题 1"/>
          <p:cNvSpPr>
            <a:spLocks noGrp="1" noChangeArrowheads="1"/>
          </p:cNvSpPr>
          <p:nvPr>
            <p:ph type="title"/>
          </p:nvPr>
        </p:nvSpPr>
        <p:spPr>
          <a:xfrm>
            <a:off x="700089" y="1050132"/>
            <a:ext cx="11843702" cy="1965246"/>
          </a:xfrm>
        </p:spPr>
        <p:txBody>
          <a:bodyPr>
            <a:normAutofit fontScale="90000"/>
          </a:bodyPr>
          <a:lstStyle/>
          <a:p>
            <a:pPr algn="l">
              <a:lnSpc>
                <a:spcPct val="150000"/>
              </a:lnSpc>
              <a:defRPr/>
            </a:pPr>
            <a:r>
              <a:rPr lang="en-US" altLang="zh-CN" sz="4000" dirty="0">
                <a:solidFill>
                  <a:srgbClr val="660066"/>
                </a:solidFill>
                <a:latin typeface="宋体" pitchFamily="2" charset="-122"/>
              </a:rPr>
              <a:t/>
            </a:r>
            <a:br>
              <a:rPr lang="en-US" altLang="zh-CN" sz="4000" dirty="0">
                <a:solidFill>
                  <a:srgbClr val="660066"/>
                </a:solidFill>
                <a:latin typeface="宋体" pitchFamily="2" charset="-122"/>
              </a:rPr>
            </a:br>
            <a:r>
              <a:rPr lang="zh-CN" altLang="en-US" sz="3500" b="1" dirty="0">
                <a:solidFill>
                  <a:srgbClr val="004F8A"/>
                </a:solidFill>
                <a:latin typeface="方正姚体" pitchFamily="2" charset="-122"/>
                <a:ea typeface="方正姚体" pitchFamily="2" charset="-122"/>
              </a:rPr>
              <a:t>组织机构</a:t>
            </a:r>
            <a:r>
              <a:rPr lang="en-US" altLang="zh-CN" sz="4000" b="1" dirty="0">
                <a:solidFill>
                  <a:srgbClr val="660066"/>
                </a:solidFill>
                <a:latin typeface="宋体" pitchFamily="2" charset="-122"/>
              </a:rPr>
              <a:t/>
            </a:r>
            <a:br>
              <a:rPr lang="en-US" altLang="zh-CN" sz="4000" b="1" dirty="0">
                <a:solidFill>
                  <a:srgbClr val="660066"/>
                </a:solidFill>
                <a:latin typeface="宋体" pitchFamily="2" charset="-122"/>
              </a:rPr>
            </a:br>
            <a:r>
              <a:rPr lang="en-US" altLang="zh-CN" sz="4000" b="1" dirty="0">
                <a:solidFill>
                  <a:srgbClr val="660066"/>
                </a:solidFill>
                <a:latin typeface="宋体" pitchFamily="2" charset="-122"/>
              </a:rPr>
              <a:t>   </a:t>
            </a:r>
            <a:r>
              <a:rPr lang="zh-CN" altLang="zh-CN" sz="3000" b="1" dirty="0"/>
              <a:t>校园环境建设的组织机构清晰，职责明确，具体如下：</a:t>
            </a:r>
            <a:r>
              <a:rPr lang="zh-CN" altLang="zh-CN" sz="3000" dirty="0"/>
              <a:t/>
            </a:r>
            <a:br>
              <a:rPr lang="zh-CN" altLang="zh-CN" sz="3000" dirty="0"/>
            </a:br>
            <a:r>
              <a:rPr lang="zh-CN" altLang="en-US" sz="3500" dirty="0"/>
              <a:t/>
            </a:r>
            <a:br>
              <a:rPr lang="zh-CN" altLang="en-US" sz="3500" dirty="0"/>
            </a:br>
            <a:endParaRPr lang="zh-CN" altLang="en-US" sz="3500" dirty="0"/>
          </a:p>
        </p:txBody>
      </p:sp>
      <p:sp>
        <p:nvSpPr>
          <p:cNvPr id="14342" name="内容占位符 2"/>
          <p:cNvSpPr>
            <a:spLocks noGrp="1" noChangeArrowheads="1"/>
          </p:cNvSpPr>
          <p:nvPr>
            <p:ph idx="1"/>
          </p:nvPr>
        </p:nvSpPr>
        <p:spPr>
          <a:xfrm>
            <a:off x="440056" y="4802267"/>
            <a:ext cx="2922588" cy="625078"/>
          </a:xfrm>
        </p:spPr>
        <p:txBody>
          <a:bodyPr>
            <a:normAutofit fontScale="25000" lnSpcReduction="20000"/>
          </a:bodyPr>
          <a:lstStyle/>
          <a:p>
            <a:pPr algn="ctr">
              <a:lnSpc>
                <a:spcPct val="150000"/>
              </a:lnSpc>
              <a:buFontTx/>
              <a:buNone/>
            </a:pPr>
            <a:r>
              <a:rPr lang="en-US" altLang="zh-CN" sz="2300" dirty="0"/>
              <a:t>           </a:t>
            </a:r>
            <a:r>
              <a:rPr lang="en-US" altLang="zh-CN" sz="2300" b="1" dirty="0"/>
              <a:t> </a:t>
            </a:r>
          </a:p>
          <a:p>
            <a:pPr>
              <a:lnSpc>
                <a:spcPct val="150000"/>
              </a:lnSpc>
              <a:buFontTx/>
              <a:buNone/>
            </a:pPr>
            <a:r>
              <a:rPr lang="zh-CN" altLang="en-US" sz="3000" b="1" dirty="0"/>
              <a:t>                  </a:t>
            </a:r>
            <a:r>
              <a:rPr lang="zh-CN" altLang="en-US" sz="2300" b="1" dirty="0"/>
              <a:t>          </a:t>
            </a:r>
            <a:endParaRPr lang="en-US" altLang="zh-CN" sz="2300" b="1" dirty="0"/>
          </a:p>
          <a:p>
            <a:pPr algn="ctr">
              <a:lnSpc>
                <a:spcPct val="150000"/>
              </a:lnSpc>
              <a:buFontTx/>
              <a:buNone/>
            </a:pPr>
            <a:r>
              <a:rPr lang="zh-CN" altLang="en-US" sz="2300" b="1" dirty="0"/>
              <a:t>         </a:t>
            </a:r>
            <a:endParaRPr lang="en-US" altLang="zh-CN" sz="2300" b="1" dirty="0"/>
          </a:p>
          <a:p>
            <a:pPr algn="ctr">
              <a:lnSpc>
                <a:spcPct val="150000"/>
              </a:lnSpc>
              <a:buFontTx/>
              <a:buNone/>
            </a:pPr>
            <a:r>
              <a:rPr lang="en-US" altLang="zh-CN" sz="2300" b="1" dirty="0"/>
              <a:t>            </a:t>
            </a:r>
          </a:p>
          <a:p>
            <a:pPr algn="ctr">
              <a:lnSpc>
                <a:spcPct val="150000"/>
              </a:lnSpc>
              <a:buFontTx/>
              <a:buNone/>
            </a:pPr>
            <a:endParaRPr lang="en-US" altLang="zh-CN" sz="2300" b="1" dirty="0"/>
          </a:p>
          <a:p>
            <a:pPr algn="ctr">
              <a:lnSpc>
                <a:spcPct val="150000"/>
              </a:lnSpc>
              <a:buFontTx/>
              <a:buNone/>
            </a:pPr>
            <a:r>
              <a:rPr lang="zh-CN" altLang="en-US" sz="2300" b="1" dirty="0"/>
              <a:t>            </a:t>
            </a:r>
            <a:endParaRPr lang="en-US" altLang="zh-CN" sz="2300" b="1" dirty="0"/>
          </a:p>
          <a:p>
            <a:pPr algn="ctr">
              <a:lnSpc>
                <a:spcPct val="150000"/>
              </a:lnSpc>
              <a:buFontTx/>
              <a:buNone/>
            </a:pPr>
            <a:endParaRPr lang="en-US" altLang="zh-CN" sz="2300" b="1" dirty="0"/>
          </a:p>
          <a:p>
            <a:pPr algn="ctr">
              <a:lnSpc>
                <a:spcPct val="150000"/>
              </a:lnSpc>
              <a:buFontTx/>
              <a:buNone/>
            </a:pPr>
            <a:r>
              <a:rPr lang="en-US" altLang="zh-CN" sz="2300" b="1" dirty="0"/>
              <a:t>                      </a:t>
            </a:r>
            <a:endParaRPr lang="en-US" altLang="zh-CN" sz="2300" b="1" dirty="0">
              <a:solidFill>
                <a:srgbClr val="FF0000"/>
              </a:solidFill>
            </a:endParaRPr>
          </a:p>
          <a:p>
            <a:pPr algn="ctr">
              <a:lnSpc>
                <a:spcPct val="150000"/>
              </a:lnSpc>
              <a:buFontTx/>
              <a:buNone/>
            </a:pPr>
            <a:endParaRPr lang="zh-CN" altLang="en-US" dirty="0" smtClean="0"/>
          </a:p>
        </p:txBody>
      </p:sp>
      <p:sp>
        <p:nvSpPr>
          <p:cNvPr id="2" name="流程图: 可选过程 1"/>
          <p:cNvSpPr/>
          <p:nvPr/>
        </p:nvSpPr>
        <p:spPr>
          <a:xfrm>
            <a:off x="4300523" y="2625321"/>
            <a:ext cx="4009390" cy="45339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lIns="114300" tIns="57150" rIns="114300" bIns="57150" anchor="ctr"/>
          <a:lstStyle/>
          <a:p>
            <a:pPr algn="ctr">
              <a:defRPr/>
            </a:pPr>
            <a:r>
              <a:rPr lang="zh-CN" altLang="zh-CN" b="1" noProof="1">
                <a:solidFill>
                  <a:srgbClr val="FFFF00"/>
                </a:solidFill>
                <a:sym typeface="+mn-ea"/>
              </a:rPr>
              <a:t>后勤服务保障工作委员会</a:t>
            </a:r>
            <a:endParaRPr lang="zh-CN" altLang="en-US" noProof="1">
              <a:solidFill>
                <a:srgbClr val="FFFF00"/>
              </a:solidFill>
            </a:endParaRPr>
          </a:p>
        </p:txBody>
      </p:sp>
      <p:sp>
        <p:nvSpPr>
          <p:cNvPr id="6" name="流程图: 可选过程 5"/>
          <p:cNvSpPr/>
          <p:nvPr/>
        </p:nvSpPr>
        <p:spPr>
          <a:xfrm>
            <a:off x="2351391" y="3513765"/>
            <a:ext cx="3589337" cy="45339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lIns="114300" tIns="57150" rIns="114300" bIns="57150" anchor="ctr"/>
          <a:lstStyle/>
          <a:p>
            <a:pPr algn="ctr">
              <a:defRPr/>
            </a:pPr>
            <a:r>
              <a:rPr lang="zh-CN" altLang="zh-CN" b="1" noProof="1">
                <a:solidFill>
                  <a:srgbClr val="FFFF00"/>
                </a:solidFill>
                <a:sym typeface="+mn-ea"/>
              </a:rPr>
              <a:t>爱国卫生运动工作小组</a:t>
            </a:r>
            <a:endParaRPr lang="zh-CN" altLang="en-US" noProof="1">
              <a:solidFill>
                <a:srgbClr val="FFFF00"/>
              </a:solidFill>
            </a:endParaRPr>
          </a:p>
        </p:txBody>
      </p:sp>
      <p:sp>
        <p:nvSpPr>
          <p:cNvPr id="12" name="流程图: 可选过程 11"/>
          <p:cNvSpPr/>
          <p:nvPr/>
        </p:nvSpPr>
        <p:spPr>
          <a:xfrm>
            <a:off x="7071981" y="3513765"/>
            <a:ext cx="2344737" cy="45339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lIns="114300" tIns="57150" rIns="114300" bIns="57150" anchor="ctr"/>
          <a:lstStyle/>
          <a:p>
            <a:pPr algn="ctr">
              <a:defRPr/>
            </a:pPr>
            <a:r>
              <a:rPr lang="zh-CN" altLang="en-US" b="1" noProof="1">
                <a:sym typeface="+mn-ea"/>
              </a:rPr>
              <a:t> </a:t>
            </a:r>
            <a:r>
              <a:rPr lang="zh-CN" altLang="zh-CN" b="1" noProof="1">
                <a:solidFill>
                  <a:srgbClr val="FFFF00"/>
                </a:solidFill>
                <a:sym typeface="+mn-ea"/>
              </a:rPr>
              <a:t>绿化工作小组</a:t>
            </a:r>
            <a:endParaRPr lang="zh-CN" altLang="en-US" b="1" noProof="1">
              <a:solidFill>
                <a:srgbClr val="FFFF00"/>
              </a:solidFill>
            </a:endParaRPr>
          </a:p>
        </p:txBody>
      </p:sp>
      <p:sp>
        <p:nvSpPr>
          <p:cNvPr id="14" name="流程图: 可选过程 13"/>
          <p:cNvSpPr/>
          <p:nvPr/>
        </p:nvSpPr>
        <p:spPr>
          <a:xfrm>
            <a:off x="5071732" y="4402210"/>
            <a:ext cx="3158172" cy="45339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lIns="114300" tIns="57150" rIns="114300" bIns="57150" anchor="ctr"/>
          <a:lstStyle/>
          <a:p>
            <a:pPr algn="ctr">
              <a:defRPr/>
            </a:pPr>
            <a:r>
              <a:rPr lang="zh-CN" altLang="en-US" b="1" noProof="1">
                <a:solidFill>
                  <a:srgbClr val="FFFF00"/>
                </a:solidFill>
                <a:sym typeface="+mn-ea"/>
              </a:rPr>
              <a:t>后勤与基建管理处</a:t>
            </a:r>
            <a:endParaRPr lang="zh-CN" altLang="en-US" b="1" noProof="1">
              <a:solidFill>
                <a:srgbClr val="FFFF00"/>
              </a:solidFill>
            </a:endParaRPr>
          </a:p>
        </p:txBody>
      </p:sp>
      <p:sp>
        <p:nvSpPr>
          <p:cNvPr id="15" name="流程图: 可选过程 14"/>
          <p:cNvSpPr/>
          <p:nvPr/>
        </p:nvSpPr>
        <p:spPr>
          <a:xfrm>
            <a:off x="5349544" y="5260650"/>
            <a:ext cx="2600325" cy="45339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lIns="114300" tIns="57150" rIns="114300" bIns="57150" anchor="ctr"/>
          <a:lstStyle/>
          <a:p>
            <a:pPr algn="ctr">
              <a:defRPr/>
            </a:pPr>
            <a:r>
              <a:rPr lang="zh-CN" altLang="en-US" b="1" noProof="1">
                <a:solidFill>
                  <a:srgbClr val="FFFF00"/>
                </a:solidFill>
                <a:sym typeface="+mn-ea"/>
              </a:rPr>
              <a:t>物业服务中心</a:t>
            </a:r>
            <a:endParaRPr lang="zh-CN" altLang="en-US" b="1" noProof="1">
              <a:solidFill>
                <a:srgbClr val="FFFF00"/>
              </a:solidFill>
            </a:endParaRPr>
          </a:p>
        </p:txBody>
      </p:sp>
      <p:sp>
        <p:nvSpPr>
          <p:cNvPr id="16" name="流程图: 可选过程 15"/>
          <p:cNvSpPr/>
          <p:nvPr/>
        </p:nvSpPr>
        <p:spPr>
          <a:xfrm>
            <a:off x="3009251" y="6089088"/>
            <a:ext cx="2931477" cy="45339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lIns="114300" tIns="57150" rIns="114300" bIns="57150" anchor="ctr"/>
          <a:lstStyle/>
          <a:p>
            <a:pPr algn="ctr">
              <a:defRPr/>
            </a:pPr>
            <a:r>
              <a:rPr lang="zh-CN" altLang="zh-CN" b="1" noProof="1">
                <a:solidFill>
                  <a:srgbClr val="FFFF00"/>
                </a:solidFill>
                <a:sym typeface="+mn-ea"/>
              </a:rPr>
              <a:t>委托专业保洁公司</a:t>
            </a:r>
            <a:endParaRPr lang="zh-CN" altLang="en-US" b="1" noProof="1">
              <a:solidFill>
                <a:srgbClr val="FFFF00"/>
              </a:solidFill>
            </a:endParaRPr>
          </a:p>
        </p:txBody>
      </p:sp>
      <p:sp>
        <p:nvSpPr>
          <p:cNvPr id="17" name="流程图: 可选过程 16"/>
          <p:cNvSpPr/>
          <p:nvPr/>
        </p:nvSpPr>
        <p:spPr>
          <a:xfrm>
            <a:off x="6600811" y="6089088"/>
            <a:ext cx="2898140" cy="45339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lIns="114300" tIns="57150" rIns="114300" bIns="57150" anchor="ctr"/>
          <a:lstStyle/>
          <a:p>
            <a:pPr algn="ctr">
              <a:defRPr/>
            </a:pPr>
            <a:r>
              <a:rPr lang="zh-CN" altLang="zh-CN" b="1" noProof="1">
                <a:solidFill>
                  <a:srgbClr val="FFFF00"/>
                </a:solidFill>
                <a:sym typeface="+mn-ea"/>
              </a:rPr>
              <a:t>委托专业绿化公司</a:t>
            </a:r>
            <a:endParaRPr lang="zh-CN" altLang="en-US" b="1" noProof="1">
              <a:solidFill>
                <a:srgbClr val="FFFF00"/>
              </a:solidFill>
            </a:endParaRPr>
          </a:p>
        </p:txBody>
      </p:sp>
      <p:sp>
        <p:nvSpPr>
          <p:cNvPr id="19" name="下箭头 18"/>
          <p:cNvSpPr/>
          <p:nvPr/>
        </p:nvSpPr>
        <p:spPr>
          <a:xfrm>
            <a:off x="4962844" y="3123724"/>
            <a:ext cx="200025" cy="3783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a:defRPr/>
            </a:pPr>
            <a:endParaRPr lang="zh-CN" altLang="en-US" noProof="1"/>
          </a:p>
        </p:txBody>
      </p:sp>
      <p:sp>
        <p:nvSpPr>
          <p:cNvPr id="20" name="下箭头 19"/>
          <p:cNvSpPr/>
          <p:nvPr/>
        </p:nvSpPr>
        <p:spPr>
          <a:xfrm>
            <a:off x="7483158" y="3137059"/>
            <a:ext cx="202247" cy="3767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a:defRPr/>
            </a:pPr>
            <a:endParaRPr lang="zh-CN" altLang="en-US" noProof="1"/>
          </a:p>
        </p:txBody>
      </p:sp>
      <p:sp>
        <p:nvSpPr>
          <p:cNvPr id="21" name="下箭头 20"/>
          <p:cNvSpPr/>
          <p:nvPr/>
        </p:nvSpPr>
        <p:spPr>
          <a:xfrm>
            <a:off x="5551806" y="5710714"/>
            <a:ext cx="202248" cy="3783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a:defRPr/>
            </a:pPr>
            <a:endParaRPr lang="zh-CN" altLang="en-US" noProof="1"/>
          </a:p>
        </p:txBody>
      </p:sp>
      <p:sp>
        <p:nvSpPr>
          <p:cNvPr id="22" name="下箭头 21"/>
          <p:cNvSpPr/>
          <p:nvPr/>
        </p:nvSpPr>
        <p:spPr>
          <a:xfrm>
            <a:off x="5349558" y="4023837"/>
            <a:ext cx="202247" cy="3783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a:defRPr/>
            </a:pPr>
            <a:endParaRPr lang="zh-CN" altLang="en-US" noProof="1"/>
          </a:p>
        </p:txBody>
      </p:sp>
      <p:sp>
        <p:nvSpPr>
          <p:cNvPr id="23" name="下箭头 22"/>
          <p:cNvSpPr/>
          <p:nvPr/>
        </p:nvSpPr>
        <p:spPr>
          <a:xfrm>
            <a:off x="7483158" y="4023837"/>
            <a:ext cx="202247" cy="3783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a:defRPr/>
            </a:pPr>
            <a:endParaRPr lang="zh-CN" altLang="en-US" noProof="1"/>
          </a:p>
        </p:txBody>
      </p:sp>
      <p:sp>
        <p:nvSpPr>
          <p:cNvPr id="24" name="下箭头 23"/>
          <p:cNvSpPr/>
          <p:nvPr/>
        </p:nvSpPr>
        <p:spPr>
          <a:xfrm>
            <a:off x="6398578" y="4883944"/>
            <a:ext cx="202247" cy="3767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a:defRPr/>
            </a:pPr>
            <a:endParaRPr lang="zh-CN" altLang="en-US" noProof="1"/>
          </a:p>
        </p:txBody>
      </p:sp>
      <p:sp>
        <p:nvSpPr>
          <p:cNvPr id="25" name="下箭头 24"/>
          <p:cNvSpPr/>
          <p:nvPr/>
        </p:nvSpPr>
        <p:spPr>
          <a:xfrm>
            <a:off x="7483158" y="5710714"/>
            <a:ext cx="202247" cy="3783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a:defRPr/>
            </a:pPr>
            <a:endParaRPr lang="zh-CN" altLang="en-US" noProof="1"/>
          </a:p>
        </p:txBody>
      </p:sp>
      <p:sp>
        <p:nvSpPr>
          <p:cNvPr id="28"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13863848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10"/>
          <p:cNvSpPr/>
          <p:nvPr/>
        </p:nvSpPr>
        <p:spPr bwMode="auto">
          <a:xfrm>
            <a:off x="700048" y="1275143"/>
            <a:ext cx="11401505" cy="5625743"/>
          </a:xfrm>
          <a:prstGeom prst="roundRect">
            <a:avLst/>
          </a:prstGeom>
          <a:solidFill>
            <a:srgbClr val="FFFFCC"/>
          </a:solidFill>
          <a:ln>
            <a:solidFill>
              <a:srgbClr val="FF0000"/>
            </a:solidFill>
            <a:headEnd/>
            <a:tailEnd/>
          </a:ln>
          <a:effectLst>
            <a:glow rad="139700">
              <a:srgbClr val="FF0000">
                <a:alpha val="40000"/>
              </a:srgb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15365" name="内容占位符 2"/>
          <p:cNvSpPr>
            <a:spLocks noGrp="1" noChangeArrowheads="1"/>
          </p:cNvSpPr>
          <p:nvPr>
            <p:ph idx="1"/>
          </p:nvPr>
        </p:nvSpPr>
        <p:spPr>
          <a:xfrm>
            <a:off x="300038" y="1275160"/>
            <a:ext cx="11501437" cy="1738550"/>
          </a:xfrm>
        </p:spPr>
        <p:txBody>
          <a:bodyPr>
            <a:normAutofit fontScale="85000" lnSpcReduction="20000"/>
          </a:bodyPr>
          <a:lstStyle/>
          <a:p>
            <a:pPr>
              <a:lnSpc>
                <a:spcPct val="150000"/>
              </a:lnSpc>
              <a:buFontTx/>
              <a:buNone/>
            </a:pPr>
            <a:r>
              <a:rPr lang="en-US" altLang="zh-CN" sz="3500" b="1"/>
              <a:t> </a:t>
            </a:r>
            <a:r>
              <a:rPr lang="en-US" altLang="zh-CN" sz="3000" b="1"/>
              <a:t>          </a:t>
            </a:r>
            <a:r>
              <a:rPr lang="zh-CN" altLang="en-US" sz="3000" b="1"/>
              <a:t>建立了稳定的专业保洁和绿化养护队伍，配备了足额的管理及保洁、绿化作业人员，为师生员工提供高效、便捷的保障服务。</a:t>
            </a:r>
          </a:p>
          <a:p>
            <a:pPr>
              <a:buFontTx/>
              <a:buNone/>
            </a:pPr>
            <a:r>
              <a:rPr lang="en-US" altLang="zh-CN" sz="3500" b="1"/>
              <a:t> </a:t>
            </a:r>
          </a:p>
          <a:p>
            <a:endParaRPr lang="en-US" altLang="zh-CN" b="1" smtClean="0"/>
          </a:p>
          <a:p>
            <a:endParaRPr lang="en-US" altLang="zh-CN" b="1" smtClean="0"/>
          </a:p>
          <a:p>
            <a:endParaRPr lang="en-US" altLang="zh-CN" b="1" smtClean="0"/>
          </a:p>
          <a:p>
            <a:endParaRPr lang="en-US" altLang="zh-CN" smtClean="0"/>
          </a:p>
          <a:p>
            <a:endParaRPr lang="zh-CN" altLang="en-US" smtClean="0"/>
          </a:p>
        </p:txBody>
      </p:sp>
      <p:pic>
        <p:nvPicPr>
          <p:cNvPr id="15366" name="图片 3" descr="IMG_902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00125" y="3300413"/>
            <a:ext cx="2900363" cy="1588532"/>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5367" name="图片 4" descr="IMG_902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00125" y="4950619"/>
            <a:ext cx="2889250" cy="1626870"/>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5368" name="图片 5" descr="IMG_902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00514" y="3300412"/>
            <a:ext cx="2769235" cy="3300413"/>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sp>
        <p:nvSpPr>
          <p:cNvPr id="9" name="矩形 8"/>
          <p:cNvSpPr/>
          <p:nvPr/>
        </p:nvSpPr>
        <p:spPr>
          <a:xfrm>
            <a:off x="7100889" y="3300413"/>
            <a:ext cx="4500562" cy="3685624"/>
          </a:xfrm>
          <a:prstGeom prst="rect">
            <a:avLst/>
          </a:prstGeom>
          <a:ln>
            <a:solidFill>
              <a:srgbClr val="FF0000"/>
            </a:solidFill>
          </a:ln>
        </p:spPr>
        <p:style>
          <a:lnRef idx="1">
            <a:schemeClr val="dk1"/>
          </a:lnRef>
          <a:fillRef idx="2">
            <a:schemeClr val="dk1"/>
          </a:fillRef>
          <a:effectRef idx="1">
            <a:schemeClr val="dk1"/>
          </a:effectRef>
          <a:fontRef idx="minor">
            <a:schemeClr val="dk1"/>
          </a:fontRef>
        </p:style>
        <p:txBody>
          <a:bodyPr lIns="114300" tIns="57150" rIns="114300" bIns="57150">
            <a:spAutoFit/>
          </a:bodyPr>
          <a:lstStyle/>
          <a:p>
            <a:pPr eaLnBrk="0" hangingPunct="0">
              <a:lnSpc>
                <a:spcPct val="200000"/>
              </a:lnSpc>
              <a:buFont typeface="Wingdings" panose="05000000000000000000" pitchFamily="2" charset="2"/>
              <a:buChar char="Ø"/>
              <a:defRPr/>
            </a:pPr>
            <a:r>
              <a:rPr lang="zh-CN" altLang="en-US" b="1" dirty="0">
                <a:latin typeface="微软雅黑 Light" pitchFamily="34" charset="-122"/>
                <a:ea typeface="微软雅黑 Light" pitchFamily="34" charset="-122"/>
                <a:sym typeface="+mn-ea"/>
              </a:rPr>
              <a:t>  现有绿化和保洁人员</a:t>
            </a:r>
            <a:r>
              <a:rPr lang="en-US" altLang="en-US" b="1" dirty="0">
                <a:latin typeface="微软雅黑 Light" pitchFamily="34" charset="-122"/>
                <a:ea typeface="微软雅黑 Light" pitchFamily="34" charset="-122"/>
                <a:sym typeface="+mn-ea"/>
              </a:rPr>
              <a:t>126</a:t>
            </a:r>
            <a:r>
              <a:rPr lang="zh-CN" altLang="en-US" b="1" dirty="0">
                <a:latin typeface="微软雅黑 Light" pitchFamily="34" charset="-122"/>
                <a:ea typeface="微软雅黑 Light" pitchFamily="34" charset="-122"/>
                <a:sym typeface="+mn-ea"/>
              </a:rPr>
              <a:t>人</a:t>
            </a:r>
            <a:endParaRPr lang="en-US" altLang="zh-CN" b="1" dirty="0">
              <a:latin typeface="微软雅黑 Light" pitchFamily="34" charset="-122"/>
              <a:ea typeface="微软雅黑 Light" pitchFamily="34" charset="-122"/>
              <a:sym typeface="+mn-ea"/>
            </a:endParaRPr>
          </a:p>
          <a:p>
            <a:pPr eaLnBrk="0" hangingPunct="0">
              <a:lnSpc>
                <a:spcPct val="200000"/>
              </a:lnSpc>
              <a:buFont typeface="Wingdings" panose="05000000000000000000" pitchFamily="2" charset="2"/>
              <a:buChar char="Ø"/>
              <a:defRPr/>
            </a:pPr>
            <a:r>
              <a:rPr lang="zh-CN" altLang="en-US" b="1" dirty="0">
                <a:latin typeface="微软雅黑 Light" pitchFamily="34" charset="-122"/>
                <a:ea typeface="微软雅黑 Light" pitchFamily="34" charset="-122"/>
                <a:sym typeface="+mn-ea"/>
              </a:rPr>
              <a:t>  绿化技术员</a:t>
            </a:r>
            <a:r>
              <a:rPr lang="en-US" altLang="en-US" b="1" dirty="0">
                <a:latin typeface="微软雅黑 Light" pitchFamily="34" charset="-122"/>
                <a:ea typeface="微软雅黑 Light" pitchFamily="34" charset="-122"/>
                <a:sym typeface="+mn-ea"/>
              </a:rPr>
              <a:t>1</a:t>
            </a:r>
            <a:r>
              <a:rPr lang="zh-CN" altLang="en-US" b="1" dirty="0">
                <a:latin typeface="微软雅黑 Light" pitchFamily="34" charset="-122"/>
                <a:ea typeface="微软雅黑 Light" pitchFamily="34" charset="-122"/>
                <a:sym typeface="+mn-ea"/>
              </a:rPr>
              <a:t>人</a:t>
            </a:r>
            <a:endParaRPr lang="en-US" altLang="zh-CN" b="1" dirty="0">
              <a:latin typeface="微软雅黑 Light" pitchFamily="34" charset="-122"/>
              <a:ea typeface="微软雅黑 Light" pitchFamily="34" charset="-122"/>
              <a:sym typeface="+mn-ea"/>
            </a:endParaRPr>
          </a:p>
          <a:p>
            <a:pPr eaLnBrk="0" hangingPunct="0">
              <a:lnSpc>
                <a:spcPct val="200000"/>
              </a:lnSpc>
              <a:buFont typeface="Wingdings" panose="05000000000000000000" pitchFamily="2" charset="2"/>
              <a:buChar char="Ø"/>
              <a:defRPr/>
            </a:pPr>
            <a:r>
              <a:rPr lang="zh-CN" altLang="en-US" b="1" dirty="0">
                <a:latin typeface="微软雅黑 Light" pitchFamily="34" charset="-122"/>
                <a:ea typeface="微软雅黑 Light" pitchFamily="34" charset="-122"/>
                <a:sym typeface="+mn-ea"/>
              </a:rPr>
              <a:t>  绿化工作人员</a:t>
            </a:r>
            <a:r>
              <a:rPr lang="en-US" altLang="zh-CN" b="1" dirty="0">
                <a:latin typeface="微软雅黑 Light" pitchFamily="34" charset="-122"/>
                <a:ea typeface="微软雅黑 Light" pitchFamily="34" charset="-122"/>
                <a:sym typeface="+mn-ea"/>
              </a:rPr>
              <a:t>9</a:t>
            </a:r>
            <a:r>
              <a:rPr lang="zh-CN" altLang="en-US" b="1" dirty="0">
                <a:latin typeface="微软雅黑 Light" pitchFamily="34" charset="-122"/>
                <a:ea typeface="微软雅黑 Light" pitchFamily="34" charset="-122"/>
                <a:sym typeface="+mn-ea"/>
              </a:rPr>
              <a:t>人</a:t>
            </a:r>
            <a:endParaRPr lang="en-US" altLang="zh-CN" b="1" dirty="0">
              <a:latin typeface="微软雅黑 Light" pitchFamily="34" charset="-122"/>
              <a:ea typeface="微软雅黑 Light" pitchFamily="34" charset="-122"/>
              <a:sym typeface="+mn-ea"/>
            </a:endParaRPr>
          </a:p>
          <a:p>
            <a:pPr eaLnBrk="0" hangingPunct="0">
              <a:lnSpc>
                <a:spcPct val="200000"/>
              </a:lnSpc>
              <a:buFont typeface="Wingdings" panose="05000000000000000000" pitchFamily="2" charset="2"/>
              <a:buChar char="Ø"/>
              <a:defRPr/>
            </a:pPr>
            <a:r>
              <a:rPr lang="zh-CN" altLang="en-US" b="1" dirty="0">
                <a:latin typeface="微软雅黑 Light" pitchFamily="34" charset="-122"/>
                <a:ea typeface="微软雅黑 Light" pitchFamily="34" charset="-122"/>
                <a:sym typeface="+mn-ea"/>
              </a:rPr>
              <a:t>  保洁工作人员</a:t>
            </a:r>
            <a:r>
              <a:rPr lang="en-US" altLang="zh-CN" b="1" dirty="0">
                <a:latin typeface="微软雅黑 Light" pitchFamily="34" charset="-122"/>
                <a:ea typeface="微软雅黑 Light" pitchFamily="34" charset="-122"/>
                <a:sym typeface="+mn-ea"/>
              </a:rPr>
              <a:t>116</a:t>
            </a:r>
            <a:r>
              <a:rPr lang="zh-CN" altLang="en-US" b="1" dirty="0">
                <a:latin typeface="微软雅黑 Light" pitchFamily="34" charset="-122"/>
                <a:ea typeface="微软雅黑 Light" pitchFamily="34" charset="-122"/>
                <a:sym typeface="+mn-ea"/>
              </a:rPr>
              <a:t>人，其中 外围保洁</a:t>
            </a:r>
            <a:r>
              <a:rPr lang="en-US" altLang="zh-CN" b="1" dirty="0">
                <a:latin typeface="微软雅黑 Light" pitchFamily="34" charset="-122"/>
                <a:ea typeface="微软雅黑 Light" pitchFamily="34" charset="-122"/>
                <a:sym typeface="+mn-ea"/>
              </a:rPr>
              <a:t>12</a:t>
            </a:r>
            <a:r>
              <a:rPr lang="zh-CN" altLang="en-US" b="1" dirty="0">
                <a:latin typeface="微软雅黑 Light" pitchFamily="34" charset="-122"/>
                <a:ea typeface="微软雅黑 Light" pitchFamily="34" charset="-122"/>
                <a:sym typeface="+mn-ea"/>
              </a:rPr>
              <a:t>人</a:t>
            </a:r>
            <a:endParaRPr lang="en-US" altLang="zh-CN" b="1" dirty="0">
              <a:latin typeface="微软雅黑 Light" pitchFamily="34" charset="-122"/>
              <a:ea typeface="微软雅黑 Light" pitchFamily="34" charset="-122"/>
              <a:sym typeface="+mn-ea"/>
            </a:endParaRPr>
          </a:p>
          <a:p>
            <a:pPr eaLnBrk="0" hangingPunct="0">
              <a:lnSpc>
                <a:spcPct val="200000"/>
              </a:lnSpc>
              <a:buFont typeface="Wingdings" panose="05000000000000000000" pitchFamily="2" charset="2"/>
              <a:buChar char="Ø"/>
              <a:defRPr/>
            </a:pPr>
            <a:endParaRPr lang="zh-CN" altLang="en-US" sz="1100" b="1" dirty="0">
              <a:latin typeface="微软雅黑 Light" pitchFamily="34" charset="-122"/>
              <a:ea typeface="微软雅黑 Light" pitchFamily="34" charset="-122"/>
              <a:sym typeface="+mn-ea"/>
            </a:endParaRPr>
          </a:p>
        </p:txBody>
      </p:sp>
      <p:sp>
        <p:nvSpPr>
          <p:cNvPr id="10"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31322467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p:nvPr>
        </p:nvSpPr>
        <p:spPr>
          <a:xfrm>
            <a:off x="655638" y="1181815"/>
            <a:ext cx="11521440" cy="1200150"/>
          </a:xfrm>
        </p:spPr>
        <p:txBody>
          <a:bodyPr/>
          <a:lstStyle/>
          <a:p>
            <a:pPr>
              <a:defRPr/>
            </a:pPr>
            <a:r>
              <a:rPr lang="zh-CN" altLang="en-US" sz="3500" b="1" dirty="0">
                <a:solidFill>
                  <a:srgbClr val="004F8A"/>
                </a:solidFill>
                <a:latin typeface="方正姚体" pitchFamily="2" charset="-122"/>
                <a:ea typeface="方正姚体" pitchFamily="2" charset="-122"/>
              </a:rPr>
              <a:t>专业的绿化养护及保洁服务队伍</a:t>
            </a:r>
          </a:p>
        </p:txBody>
      </p:sp>
      <p:pic>
        <p:nvPicPr>
          <p:cNvPr id="18435" name="图片 3" descr="IMG_9130.jpg"/>
          <p:cNvPicPr>
            <a:picLocks noChangeAspect="1" noChangeArrowheads="1"/>
          </p:cNvPicPr>
          <p:nvPr/>
        </p:nvPicPr>
        <p:blipFill>
          <a:blip r:embed="rId2" cstate="print"/>
          <a:srcRect l="8199" r="6523" b="3547"/>
          <a:stretch>
            <a:fillRect/>
          </a:stretch>
        </p:blipFill>
        <p:spPr bwMode="auto">
          <a:xfrm>
            <a:off x="500021" y="2400292"/>
            <a:ext cx="5500726" cy="3383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437" name="图片 5" descr="619617188215485605.jpg"/>
          <p:cNvPicPr>
            <a:picLocks noChangeAspect="1" noChangeArrowheads="1"/>
          </p:cNvPicPr>
          <p:nvPr/>
        </p:nvPicPr>
        <p:blipFill>
          <a:blip r:embed="rId3" cstate="print"/>
          <a:srcRect/>
          <a:stretch>
            <a:fillRect/>
          </a:stretch>
        </p:blipFill>
        <p:spPr bwMode="auto">
          <a:xfrm>
            <a:off x="6300788" y="2400292"/>
            <a:ext cx="6049645" cy="3402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矩形 7"/>
          <p:cNvSpPr>
            <a:spLocks noChangeArrowheads="1"/>
          </p:cNvSpPr>
          <p:nvPr/>
        </p:nvSpPr>
        <p:spPr bwMode="auto">
          <a:xfrm>
            <a:off x="1400140" y="6075777"/>
            <a:ext cx="4000528" cy="43858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en-US" b="1" dirty="0">
                <a:solidFill>
                  <a:srgbClr val="FFFF00"/>
                </a:solidFill>
              </a:rPr>
              <a:t>绿化养护队伍</a:t>
            </a:r>
          </a:p>
        </p:txBody>
      </p:sp>
      <p:sp>
        <p:nvSpPr>
          <p:cNvPr id="8" name="矩形 7"/>
          <p:cNvSpPr>
            <a:spLocks noChangeArrowheads="1"/>
          </p:cNvSpPr>
          <p:nvPr/>
        </p:nvSpPr>
        <p:spPr bwMode="auto">
          <a:xfrm>
            <a:off x="7500909" y="6075777"/>
            <a:ext cx="3900516" cy="43858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a:buFontTx/>
              <a:buNone/>
              <a:defRPr/>
            </a:pPr>
            <a:r>
              <a:rPr lang="zh-CN" altLang="en-US" b="1" dirty="0">
                <a:solidFill>
                  <a:srgbClr val="FFFF00"/>
                </a:solidFill>
              </a:rPr>
              <a:t>保洁服务队伍</a:t>
            </a:r>
          </a:p>
        </p:txBody>
      </p:sp>
      <p:sp>
        <p:nvSpPr>
          <p:cNvPr id="16395" name="内容占位符 8"/>
          <p:cNvSpPr>
            <a:spLocks noGrp="1"/>
          </p:cNvSpPr>
          <p:nvPr>
            <p:ph idx="1"/>
          </p:nvPr>
        </p:nvSpPr>
        <p:spPr>
          <a:xfrm>
            <a:off x="1057910" y="2466975"/>
            <a:ext cx="10988040" cy="3233738"/>
          </a:xfrm>
        </p:spPr>
        <p:txBody>
          <a:bodyPr/>
          <a:lstStyle/>
          <a:p>
            <a:endParaRPr lang="zh-CN" altLang="en-US" dirty="0" smtClean="0"/>
          </a:p>
        </p:txBody>
      </p:sp>
      <p:sp>
        <p:nvSpPr>
          <p:cNvPr id="10"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8662727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bwMode="auto">
          <a:xfrm>
            <a:off x="400008" y="1575183"/>
            <a:ext cx="12001584" cy="5400712"/>
          </a:xfrm>
          <a:prstGeom prst="roundRect">
            <a:avLst/>
          </a:prstGeom>
          <a:solidFill>
            <a:srgbClr val="FFFFCC"/>
          </a:solidFill>
          <a:ln>
            <a:solidFill>
              <a:srgbClr val="FF0000"/>
            </a:solidFill>
            <a:headEnd/>
            <a:tailEnd/>
          </a:ln>
          <a:effectLst>
            <a:glow rad="139700">
              <a:srgbClr val="FF0000">
                <a:alpha val="40000"/>
              </a:srgb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pic>
        <p:nvPicPr>
          <p:cNvPr id="17413" name="内容占位符 6" descr="爱卫1.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700088" y="2400301"/>
            <a:ext cx="2569210" cy="2570321"/>
          </a:xfrm>
        </p:spPr>
      </p:pic>
      <p:pic>
        <p:nvPicPr>
          <p:cNvPr id="17414" name="图片 7" descr="爱卫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00163" y="3225403"/>
            <a:ext cx="2620327" cy="262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0" name="矩形 4"/>
          <p:cNvSpPr>
            <a:spLocks noChangeArrowheads="1"/>
          </p:cNvSpPr>
          <p:nvPr/>
        </p:nvSpPr>
        <p:spPr bwMode="auto">
          <a:xfrm>
            <a:off x="1200151" y="825104"/>
            <a:ext cx="9981248" cy="2423740"/>
          </a:xfrm>
          <a:prstGeom prst="rect">
            <a:avLst/>
          </a:prstGeom>
          <a:noFill/>
          <a:ln w="9525">
            <a:noFill/>
            <a:miter lim="800000"/>
            <a:headEnd/>
            <a:tailEnd/>
          </a:ln>
        </p:spPr>
        <p:txBody>
          <a:bodyPr lIns="114300" tIns="57150" rIns="114300" bIns="57150">
            <a:spAutoFit/>
          </a:bodyPr>
          <a:lstStyle/>
          <a:p>
            <a:pPr eaLnBrk="0" hangingPunct="0">
              <a:lnSpc>
                <a:spcPct val="150000"/>
              </a:lnSpc>
              <a:defRPr/>
            </a:pPr>
            <a:r>
              <a:rPr lang="zh-CN" altLang="en-US" sz="3500" b="1" dirty="0">
                <a:solidFill>
                  <a:srgbClr val="004F8A"/>
                </a:solidFill>
                <a:latin typeface="方正姚体" pitchFamily="2" charset="-122"/>
                <a:ea typeface="方正姚体" pitchFamily="2" charset="-122"/>
                <a:cs typeface="+mj-cs"/>
              </a:rPr>
              <a:t>制度措施</a:t>
            </a:r>
            <a:endParaRPr lang="en-US" altLang="zh-CN" sz="3500" b="1" dirty="0">
              <a:solidFill>
                <a:srgbClr val="004F8A"/>
              </a:solidFill>
              <a:latin typeface="方正姚体" pitchFamily="2" charset="-122"/>
              <a:ea typeface="方正姚体" pitchFamily="2" charset="-122"/>
              <a:cs typeface="+mj-cs"/>
            </a:endParaRPr>
          </a:p>
          <a:p>
            <a:pPr eaLnBrk="0" hangingPunct="0">
              <a:lnSpc>
                <a:spcPct val="150000"/>
              </a:lnSpc>
              <a:defRPr/>
            </a:pPr>
            <a:r>
              <a:rPr lang="zh-CN" altLang="zh-CN" sz="3000" b="1" dirty="0"/>
              <a:t>管理机构职责明确，规章制度健全。</a:t>
            </a:r>
            <a:endParaRPr lang="en-US" altLang="zh-CN" sz="3000" b="1" dirty="0">
              <a:solidFill>
                <a:srgbClr val="660066"/>
              </a:solidFill>
              <a:latin typeface="宋体" pitchFamily="2" charset="-122"/>
            </a:endParaRPr>
          </a:p>
          <a:p>
            <a:pPr eaLnBrk="0" hangingPunct="0">
              <a:lnSpc>
                <a:spcPct val="150000"/>
              </a:lnSpc>
              <a:defRPr/>
            </a:pPr>
            <a:r>
              <a:rPr lang="en-US" altLang="zh-CN" sz="3500" b="1" dirty="0"/>
              <a:t> </a:t>
            </a:r>
            <a:endParaRPr lang="zh-CN" altLang="en-US" sz="3500" dirty="0"/>
          </a:p>
        </p:txBody>
      </p:sp>
      <p:pic>
        <p:nvPicPr>
          <p:cNvPr id="17416" name="内容占位符 3" descr="17332615974761923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00563" y="2400300"/>
            <a:ext cx="2800350" cy="262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7" name="图片 4" descr="75405439139516273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100638" y="3300413"/>
            <a:ext cx="2569210" cy="2570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8" name="内容占位符 3" descr="IMG_9023.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401051" y="2400300"/>
            <a:ext cx="2949258" cy="2948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9" name="图片 3" descr="爱绿要点2.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001125" y="3075386"/>
            <a:ext cx="2722563" cy="2722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
        <p:nvSpPr>
          <p:cNvPr id="13" name="矩形 7"/>
          <p:cNvSpPr>
            <a:spLocks noChangeArrowheads="1"/>
          </p:cNvSpPr>
          <p:nvPr/>
        </p:nvSpPr>
        <p:spPr bwMode="auto">
          <a:xfrm>
            <a:off x="766836" y="6000767"/>
            <a:ext cx="3300434" cy="76174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zh-CN" b="1" dirty="0">
                <a:solidFill>
                  <a:srgbClr val="FFFF00"/>
                </a:solidFill>
              </a:rPr>
              <a:t>爱国卫生运动委员会</a:t>
            </a:r>
            <a:r>
              <a:rPr lang="en-US" altLang="zh-CN" b="1" dirty="0">
                <a:solidFill>
                  <a:srgbClr val="FFFF00"/>
                </a:solidFill>
              </a:rPr>
              <a:t/>
            </a:r>
            <a:br>
              <a:rPr lang="en-US" altLang="zh-CN" b="1" dirty="0">
                <a:solidFill>
                  <a:srgbClr val="FFFF00"/>
                </a:solidFill>
              </a:rPr>
            </a:br>
            <a:r>
              <a:rPr lang="zh-CN" altLang="zh-CN" b="1" dirty="0">
                <a:solidFill>
                  <a:srgbClr val="FFFF00"/>
                </a:solidFill>
              </a:rPr>
              <a:t>工作职责</a:t>
            </a:r>
            <a:endParaRPr lang="zh-CN" altLang="en-US" b="1" dirty="0">
              <a:solidFill>
                <a:srgbClr val="FFFF00"/>
              </a:solidFill>
            </a:endParaRPr>
          </a:p>
        </p:txBody>
      </p:sp>
      <p:sp>
        <p:nvSpPr>
          <p:cNvPr id="15" name="矩形 7"/>
          <p:cNvSpPr>
            <a:spLocks noChangeArrowheads="1"/>
          </p:cNvSpPr>
          <p:nvPr/>
        </p:nvSpPr>
        <p:spPr bwMode="auto">
          <a:xfrm>
            <a:off x="4500550" y="6000767"/>
            <a:ext cx="3400450" cy="76174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en-US" altLang="zh-CN" b="1" dirty="0">
                <a:solidFill>
                  <a:srgbClr val="FF0000"/>
                </a:solidFill>
              </a:rPr>
              <a:t> </a:t>
            </a:r>
            <a:r>
              <a:rPr lang="zh-CN" altLang="zh-CN" b="1" dirty="0">
                <a:solidFill>
                  <a:srgbClr val="FFFF00"/>
                </a:solidFill>
              </a:rPr>
              <a:t>首都医科大学</a:t>
            </a:r>
            <a:br>
              <a:rPr lang="zh-CN" altLang="zh-CN" b="1" dirty="0">
                <a:solidFill>
                  <a:srgbClr val="FFFF00"/>
                </a:solidFill>
              </a:rPr>
            </a:br>
            <a:r>
              <a:rPr lang="zh-CN" altLang="en-US" b="1" dirty="0">
                <a:solidFill>
                  <a:srgbClr val="FFFF00"/>
                </a:solidFill>
              </a:rPr>
              <a:t>绿委会</a:t>
            </a:r>
            <a:r>
              <a:rPr lang="zh-CN" altLang="zh-CN" b="1" dirty="0">
                <a:solidFill>
                  <a:srgbClr val="FFFF00"/>
                </a:solidFill>
              </a:rPr>
              <a:t>工作职责</a:t>
            </a:r>
            <a:endParaRPr lang="zh-CN" altLang="en-US" b="1" dirty="0">
              <a:solidFill>
                <a:srgbClr val="FFFF00"/>
              </a:solidFill>
            </a:endParaRPr>
          </a:p>
        </p:txBody>
      </p:sp>
      <p:sp>
        <p:nvSpPr>
          <p:cNvPr id="16" name="矩形 7"/>
          <p:cNvSpPr>
            <a:spLocks noChangeArrowheads="1"/>
          </p:cNvSpPr>
          <p:nvPr/>
        </p:nvSpPr>
        <p:spPr bwMode="auto">
          <a:xfrm>
            <a:off x="8401065" y="6000767"/>
            <a:ext cx="3400450" cy="76174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en-US" b="1" dirty="0">
                <a:solidFill>
                  <a:srgbClr val="FFFF00"/>
                </a:solidFill>
              </a:rPr>
              <a:t>绿委会、爱卫会</a:t>
            </a:r>
            <a:endParaRPr lang="en-US" altLang="zh-CN" b="1" dirty="0">
              <a:solidFill>
                <a:srgbClr val="FFFF00"/>
              </a:solidFill>
            </a:endParaRPr>
          </a:p>
          <a:p>
            <a:pPr algn="ctr" eaLnBrk="0" hangingPunct="0">
              <a:defRPr/>
            </a:pPr>
            <a:r>
              <a:rPr lang="zh-CN" altLang="en-US" b="1" dirty="0">
                <a:solidFill>
                  <a:srgbClr val="FFFF00"/>
                </a:solidFill>
              </a:rPr>
              <a:t>年工作要点</a:t>
            </a:r>
          </a:p>
        </p:txBody>
      </p:sp>
    </p:spTree>
    <p:extLst>
      <p:ext uri="{BB962C8B-B14F-4D97-AF65-F5344CB8AC3E}">
        <p14:creationId xmlns:p14="http://schemas.microsoft.com/office/powerpoint/2010/main" xmlns="" val="17996579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bwMode="auto">
          <a:xfrm>
            <a:off x="500021" y="1725203"/>
            <a:ext cx="12001584" cy="5250693"/>
          </a:xfrm>
          <a:prstGeom prst="roundRect">
            <a:avLst/>
          </a:prstGeom>
          <a:solidFill>
            <a:srgbClr val="FFFFCC"/>
          </a:solidFill>
          <a:ln>
            <a:solidFill>
              <a:srgbClr val="FF0000"/>
            </a:solidFill>
            <a:headEnd/>
            <a:tailEnd/>
          </a:ln>
          <a:effectLst>
            <a:glow rad="139700">
              <a:srgbClr val="FF0000">
                <a:alpha val="40000"/>
              </a:srgb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18437" name="标题 1"/>
          <p:cNvSpPr>
            <a:spLocks noGrp="1" noChangeArrowheads="1"/>
          </p:cNvSpPr>
          <p:nvPr>
            <p:ph type="title"/>
          </p:nvPr>
        </p:nvSpPr>
        <p:spPr>
          <a:xfrm>
            <a:off x="2569211" y="5944077"/>
            <a:ext cx="3429318" cy="756761"/>
          </a:xfrm>
        </p:spPr>
        <p:txBody>
          <a:bodyPr>
            <a:normAutofit fontScale="90000"/>
          </a:bodyPr>
          <a:lstStyle/>
          <a:p>
            <a:r>
              <a:rPr lang="en-US" altLang="zh-CN" sz="3000" b="1"/>
              <a:t/>
            </a:r>
            <a:br>
              <a:rPr lang="en-US" altLang="zh-CN" sz="3000" b="1"/>
            </a:br>
            <a:r>
              <a:rPr lang="en-US" altLang="zh-CN" sz="3000" b="1"/>
              <a:t/>
            </a:r>
            <a:br>
              <a:rPr lang="en-US" altLang="zh-CN" sz="3000" b="1"/>
            </a:br>
            <a:r>
              <a:rPr lang="zh-CN" altLang="zh-CN" smtClean="0"/>
              <a:t/>
            </a:r>
            <a:br>
              <a:rPr lang="zh-CN" altLang="zh-CN" smtClean="0"/>
            </a:br>
            <a:endParaRPr lang="zh-CN" altLang="en-US" smtClean="0"/>
          </a:p>
        </p:txBody>
      </p:sp>
      <p:pic>
        <p:nvPicPr>
          <p:cNvPr id="18438" name="内容占位符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l="14159" t="9995" r="15823"/>
          <a:stretch>
            <a:fillRect/>
          </a:stretch>
        </p:blipFill>
        <p:spPr>
          <a:xfrm>
            <a:off x="3400426" y="2475310"/>
            <a:ext cx="2600325" cy="3075384"/>
          </a:xfrm>
        </p:spPr>
      </p:pic>
      <p:sp>
        <p:nvSpPr>
          <p:cNvPr id="18439" name="矩形 1"/>
          <p:cNvSpPr>
            <a:spLocks noChangeArrowheads="1"/>
          </p:cNvSpPr>
          <p:nvPr/>
        </p:nvSpPr>
        <p:spPr bwMode="auto">
          <a:xfrm>
            <a:off x="1057911" y="1181815"/>
            <a:ext cx="355867" cy="6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14300" tIns="57150" rIns="114300" bIns="57150">
            <a:spAutoFit/>
          </a:bodyPr>
          <a:lstStyle/>
          <a:p>
            <a:pPr eaLnBrk="0" hangingPunct="0"/>
            <a:r>
              <a:rPr lang="en-US" altLang="zh-CN" sz="3500" b="1"/>
              <a:t> </a:t>
            </a:r>
            <a:endParaRPr lang="zh-CN" altLang="en-US" sz="3500" b="1"/>
          </a:p>
        </p:txBody>
      </p:sp>
      <p:sp>
        <p:nvSpPr>
          <p:cNvPr id="20484" name="矩形 5"/>
          <p:cNvSpPr>
            <a:spLocks noChangeArrowheads="1"/>
          </p:cNvSpPr>
          <p:nvPr/>
        </p:nvSpPr>
        <p:spPr bwMode="auto">
          <a:xfrm>
            <a:off x="400051" y="900113"/>
            <a:ext cx="6754178" cy="1615827"/>
          </a:xfrm>
          <a:prstGeom prst="rect">
            <a:avLst/>
          </a:prstGeom>
          <a:noFill/>
          <a:ln w="9525">
            <a:noFill/>
            <a:miter lim="800000"/>
            <a:headEnd/>
            <a:tailEnd/>
          </a:ln>
        </p:spPr>
        <p:txBody>
          <a:bodyPr lIns="114300" tIns="57150" rIns="114300" bIns="57150">
            <a:spAutoFit/>
          </a:bodyPr>
          <a:lstStyle/>
          <a:p>
            <a:pPr eaLnBrk="0" hangingPunct="0">
              <a:lnSpc>
                <a:spcPct val="150000"/>
              </a:lnSpc>
              <a:defRPr/>
            </a:pPr>
            <a:r>
              <a:rPr lang="zh-CN" altLang="en-US" sz="3500" b="1" dirty="0">
                <a:solidFill>
                  <a:srgbClr val="004F8A"/>
                </a:solidFill>
                <a:latin typeface="方正姚体" pitchFamily="2" charset="-122"/>
                <a:ea typeface="方正姚体" pitchFamily="2" charset="-122"/>
                <a:cs typeface="+mj-cs"/>
              </a:rPr>
              <a:t>      制度措施 </a:t>
            </a:r>
            <a:endParaRPr lang="en-US" altLang="zh-CN" sz="3500" b="1" dirty="0">
              <a:solidFill>
                <a:srgbClr val="004F8A"/>
              </a:solidFill>
              <a:latin typeface="方正姚体" pitchFamily="2" charset="-122"/>
              <a:ea typeface="方正姚体" pitchFamily="2" charset="-122"/>
              <a:cs typeface="+mj-cs"/>
            </a:endParaRPr>
          </a:p>
          <a:p>
            <a:pPr eaLnBrk="0" hangingPunct="0">
              <a:lnSpc>
                <a:spcPct val="150000"/>
              </a:lnSpc>
              <a:defRPr/>
            </a:pPr>
            <a:r>
              <a:rPr lang="en-US" altLang="zh-CN" sz="3000" b="1" dirty="0"/>
              <a:t>      </a:t>
            </a:r>
            <a:r>
              <a:rPr lang="zh-CN" altLang="en-US" sz="3000" b="1" dirty="0"/>
              <a:t>活动开展及时有效。</a:t>
            </a:r>
            <a:endParaRPr lang="zh-CN" altLang="en-US" sz="3000" dirty="0"/>
          </a:p>
        </p:txBody>
      </p:sp>
      <p:pic>
        <p:nvPicPr>
          <p:cNvPr id="18441" name="内容占位符 3" descr="75917253495759318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00789" y="2475310"/>
            <a:ext cx="3027045" cy="30253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2" name="内容占位符 3" descr="IMG_902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0100" y="2475310"/>
            <a:ext cx="2418080" cy="307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9" name="内容占位符 11" descr="140124886918566288.jpg"/>
          <p:cNvPicPr>
            <a:picLocks noChangeAspect="1" noChangeArrowheads="1"/>
          </p:cNvPicPr>
          <p:nvPr/>
        </p:nvPicPr>
        <p:blipFill>
          <a:blip r:embed="rId5" cstate="print"/>
          <a:srcRect t="19473" b="8795"/>
          <a:stretch>
            <a:fillRect/>
          </a:stretch>
        </p:blipFill>
        <p:spPr bwMode="auto">
          <a:xfrm>
            <a:off x="9401198" y="2274823"/>
            <a:ext cx="3000395" cy="15506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490" name="内容占位符 4"/>
          <p:cNvPicPr>
            <a:picLocks noChangeAspect="1" noChangeArrowheads="1"/>
          </p:cNvPicPr>
          <p:nvPr/>
        </p:nvPicPr>
        <p:blipFill>
          <a:blip r:embed="rId6" cstate="print"/>
          <a:srcRect/>
          <a:stretch>
            <a:fillRect/>
          </a:stretch>
        </p:blipFill>
        <p:spPr bwMode="auto">
          <a:xfrm>
            <a:off x="9401196" y="3900489"/>
            <a:ext cx="3091497" cy="1590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
        <p:nvSpPr>
          <p:cNvPr id="15" name="矩形 7"/>
          <p:cNvSpPr>
            <a:spLocks noChangeArrowheads="1"/>
          </p:cNvSpPr>
          <p:nvPr/>
        </p:nvSpPr>
        <p:spPr bwMode="auto">
          <a:xfrm>
            <a:off x="700048" y="5700728"/>
            <a:ext cx="2500330" cy="76174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en-US" b="1" dirty="0">
                <a:solidFill>
                  <a:srgbClr val="FFFF00"/>
                </a:solidFill>
              </a:rPr>
              <a:t>绿委会、爱卫会年工作会</a:t>
            </a:r>
          </a:p>
        </p:txBody>
      </p:sp>
      <p:sp>
        <p:nvSpPr>
          <p:cNvPr id="16" name="矩形 7"/>
          <p:cNvSpPr>
            <a:spLocks noChangeArrowheads="1"/>
          </p:cNvSpPr>
          <p:nvPr/>
        </p:nvSpPr>
        <p:spPr bwMode="auto">
          <a:xfrm>
            <a:off x="3400404" y="5700728"/>
            <a:ext cx="2900383" cy="76174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zh-CN" b="1" dirty="0">
                <a:solidFill>
                  <a:srgbClr val="FFFF00"/>
                </a:solidFill>
              </a:rPr>
              <a:t>元旦节前开展环境卫生大扫除的通知</a:t>
            </a:r>
            <a:endParaRPr lang="zh-CN" altLang="en-US" b="1" dirty="0">
              <a:solidFill>
                <a:srgbClr val="FFFF00"/>
              </a:solidFill>
            </a:endParaRPr>
          </a:p>
        </p:txBody>
      </p:sp>
      <p:sp>
        <p:nvSpPr>
          <p:cNvPr id="17" name="矩形 7"/>
          <p:cNvSpPr>
            <a:spLocks noChangeArrowheads="1"/>
          </p:cNvSpPr>
          <p:nvPr/>
        </p:nvSpPr>
        <p:spPr bwMode="auto">
          <a:xfrm>
            <a:off x="9701236" y="5700728"/>
            <a:ext cx="2400317" cy="76174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en-US" b="1" dirty="0">
                <a:solidFill>
                  <a:srgbClr val="FFFF00"/>
                </a:solidFill>
              </a:rPr>
              <a:t>校内植树活动</a:t>
            </a:r>
            <a:endParaRPr lang="en-US" altLang="zh-CN" b="1" dirty="0">
              <a:solidFill>
                <a:srgbClr val="FFFF00"/>
              </a:solidFill>
            </a:endParaRPr>
          </a:p>
          <a:p>
            <a:pPr algn="ctr" eaLnBrk="0" hangingPunct="0">
              <a:defRPr/>
            </a:pPr>
            <a:endParaRPr lang="zh-CN" altLang="en-US" b="1" dirty="0">
              <a:solidFill>
                <a:srgbClr val="0070C0"/>
              </a:solidFill>
            </a:endParaRPr>
          </a:p>
        </p:txBody>
      </p:sp>
      <p:sp>
        <p:nvSpPr>
          <p:cNvPr id="18" name="矩形 7"/>
          <p:cNvSpPr>
            <a:spLocks noChangeArrowheads="1"/>
          </p:cNvSpPr>
          <p:nvPr/>
        </p:nvSpPr>
        <p:spPr bwMode="auto">
          <a:xfrm>
            <a:off x="6400800" y="5700728"/>
            <a:ext cx="2900383" cy="76174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en-US" b="1" dirty="0">
                <a:solidFill>
                  <a:srgbClr val="FFFF00"/>
                </a:solidFill>
              </a:rPr>
              <a:t>国庆</a:t>
            </a:r>
            <a:r>
              <a:rPr lang="zh-CN" altLang="zh-CN" b="1" dirty="0">
                <a:solidFill>
                  <a:srgbClr val="FFFF00"/>
                </a:solidFill>
              </a:rPr>
              <a:t>节前开展环境卫生大扫除的通知</a:t>
            </a:r>
            <a:endParaRPr lang="zh-CN" altLang="en-US" b="1" dirty="0">
              <a:solidFill>
                <a:srgbClr val="FFFF00"/>
              </a:solidFill>
            </a:endParaRPr>
          </a:p>
        </p:txBody>
      </p:sp>
    </p:spTree>
    <p:extLst>
      <p:ext uri="{BB962C8B-B14F-4D97-AF65-F5344CB8AC3E}">
        <p14:creationId xmlns:p14="http://schemas.microsoft.com/office/powerpoint/2010/main" xmlns="" val="25072028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bwMode="auto">
          <a:xfrm>
            <a:off x="400009" y="1950233"/>
            <a:ext cx="11522267" cy="4875642"/>
          </a:xfrm>
          <a:prstGeom prst="roundRect">
            <a:avLst/>
          </a:prstGeom>
          <a:solidFill>
            <a:srgbClr val="FFFFCC"/>
          </a:solidFill>
          <a:ln>
            <a:solidFill>
              <a:srgbClr val="FF0000"/>
            </a:solidFill>
            <a:headEnd/>
            <a:tailEnd/>
          </a:ln>
          <a:effectLst>
            <a:glow rad="139700">
              <a:srgbClr val="FF0000">
                <a:alpha val="40000"/>
              </a:srgb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19461" name="标题 1"/>
          <p:cNvSpPr>
            <a:spLocks noGrp="1" noChangeArrowheads="1"/>
          </p:cNvSpPr>
          <p:nvPr>
            <p:ph type="title"/>
          </p:nvPr>
        </p:nvSpPr>
        <p:spPr>
          <a:xfrm>
            <a:off x="500064" y="2175272"/>
            <a:ext cx="10901362" cy="3700463"/>
          </a:xfrm>
        </p:spPr>
        <p:txBody>
          <a:bodyPr/>
          <a:lstStyle/>
          <a:p>
            <a:pPr algn="l">
              <a:lnSpc>
                <a:spcPct val="150000"/>
              </a:lnSpc>
            </a:pPr>
            <a:r>
              <a:rPr lang="en-US" altLang="zh-CN" sz="3000" b="1"/>
              <a:t>       </a:t>
            </a:r>
            <a:r>
              <a:rPr lang="zh-CN" altLang="zh-CN" sz="2500" b="1"/>
              <a:t>修订整理《物业服务中心文件汇编》（</a:t>
            </a:r>
            <a:r>
              <a:rPr lang="en-US" altLang="zh-CN" sz="2500" b="1"/>
              <a:t>2017</a:t>
            </a:r>
            <a:r>
              <a:rPr lang="zh-CN" altLang="zh-CN" sz="2500" b="1"/>
              <a:t>版），包含</a:t>
            </a:r>
            <a:r>
              <a:rPr lang="zh-CN" altLang="en-US" sz="2500" b="1"/>
              <a:t>有五方面的</a:t>
            </a:r>
            <a:r>
              <a:rPr lang="zh-CN" altLang="zh-CN" sz="2500" b="1"/>
              <a:t>内容：</a:t>
            </a:r>
            <a:r>
              <a:rPr lang="en-US" altLang="zh-CN" sz="2500" b="1"/>
              <a:t/>
            </a:r>
            <a:br>
              <a:rPr lang="en-US" altLang="zh-CN" sz="2500" b="1"/>
            </a:br>
            <a:r>
              <a:rPr lang="en-US" altLang="zh-CN" sz="2500" b="1"/>
              <a:t>          </a:t>
            </a:r>
            <a:r>
              <a:rPr lang="zh-CN" altLang="zh-CN" sz="2500" b="1"/>
              <a:t>物业服务中心管理规章</a:t>
            </a:r>
            <a:r>
              <a:rPr lang="en-US" altLang="zh-CN" sz="2500" b="1"/>
              <a:t/>
            </a:r>
            <a:br>
              <a:rPr lang="en-US" altLang="zh-CN" sz="2500" b="1"/>
            </a:br>
            <a:r>
              <a:rPr lang="en-US" altLang="zh-CN" sz="2500" b="1"/>
              <a:t>          </a:t>
            </a:r>
            <a:r>
              <a:rPr lang="zh-CN" altLang="zh-CN" sz="2500" b="1"/>
              <a:t>校园绿化养护管理规章</a:t>
            </a:r>
            <a:r>
              <a:rPr lang="en-US" altLang="zh-CN" sz="2500" b="1"/>
              <a:t/>
            </a:r>
            <a:br>
              <a:rPr lang="en-US" altLang="zh-CN" sz="2500" b="1"/>
            </a:br>
            <a:r>
              <a:rPr lang="en-US" altLang="zh-CN" sz="2500" b="1"/>
              <a:t>          </a:t>
            </a:r>
            <a:r>
              <a:rPr lang="zh-CN" altLang="zh-CN" sz="2500" b="1"/>
              <a:t>校园保洁卫生管理规章</a:t>
            </a:r>
            <a:r>
              <a:rPr lang="en-US" altLang="zh-CN" sz="2500" b="1"/>
              <a:t/>
            </a:r>
            <a:br>
              <a:rPr lang="en-US" altLang="zh-CN" sz="2500" b="1"/>
            </a:br>
            <a:r>
              <a:rPr lang="en-US" altLang="zh-CN" sz="2500" b="1"/>
              <a:t>          </a:t>
            </a:r>
            <a:r>
              <a:rPr lang="zh-CN" altLang="zh-CN" sz="2500" b="1"/>
              <a:t>电梯安全运行管理规章</a:t>
            </a:r>
            <a:r>
              <a:rPr lang="en-US" altLang="zh-CN" sz="2500" b="1"/>
              <a:t/>
            </a:r>
            <a:br>
              <a:rPr lang="en-US" altLang="zh-CN" sz="2500" b="1"/>
            </a:br>
            <a:r>
              <a:rPr lang="en-US" altLang="zh-CN" sz="2500" b="1"/>
              <a:t>          </a:t>
            </a:r>
            <a:r>
              <a:rPr lang="zh-CN" altLang="zh-CN" sz="2500" b="1"/>
              <a:t>各类突发事件应急预案</a:t>
            </a:r>
            <a:endParaRPr lang="zh-CN" altLang="en-US" smtClean="0"/>
          </a:p>
        </p:txBody>
      </p:sp>
      <p:pic>
        <p:nvPicPr>
          <p:cNvPr id="19462" name="内容占位符 3" descr="272831191732060292.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5700714" y="3225404"/>
            <a:ext cx="2600325" cy="3102054"/>
          </a:xfrm>
        </p:spPr>
      </p:pic>
      <p:sp>
        <p:nvSpPr>
          <p:cNvPr id="21508" name="矩形 4"/>
          <p:cNvSpPr>
            <a:spLocks noChangeArrowheads="1"/>
          </p:cNvSpPr>
          <p:nvPr/>
        </p:nvSpPr>
        <p:spPr bwMode="auto">
          <a:xfrm>
            <a:off x="453390" y="1105139"/>
            <a:ext cx="6854190" cy="923330"/>
          </a:xfrm>
          <a:prstGeom prst="rect">
            <a:avLst/>
          </a:prstGeom>
          <a:noFill/>
          <a:ln w="9525">
            <a:noFill/>
            <a:miter lim="800000"/>
            <a:headEnd/>
            <a:tailEnd/>
          </a:ln>
        </p:spPr>
        <p:txBody>
          <a:bodyPr lIns="114300" tIns="57150" rIns="114300" bIns="57150">
            <a:spAutoFit/>
          </a:bodyPr>
          <a:lstStyle/>
          <a:p>
            <a:pPr eaLnBrk="0" hangingPunct="0">
              <a:lnSpc>
                <a:spcPct val="150000"/>
              </a:lnSpc>
              <a:defRPr/>
            </a:pPr>
            <a:r>
              <a:rPr lang="zh-CN" altLang="en-US" sz="3500" b="1" dirty="0">
                <a:solidFill>
                  <a:srgbClr val="004F8A"/>
                </a:solidFill>
                <a:latin typeface="方正姚体" pitchFamily="2" charset="-122"/>
                <a:ea typeface="方正姚体" pitchFamily="2" charset="-122"/>
                <a:cs typeface="+mj-cs"/>
              </a:rPr>
              <a:t>   制度措施  </a:t>
            </a:r>
          </a:p>
        </p:txBody>
      </p:sp>
      <p:pic>
        <p:nvPicPr>
          <p:cNvPr id="19464" name="内容占位符 5" descr="47435822424578788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2589"/>
          <a:stretch>
            <a:fillRect/>
          </a:stretch>
        </p:blipFill>
        <p:spPr bwMode="auto">
          <a:xfrm>
            <a:off x="7700964" y="3450431"/>
            <a:ext cx="3836035" cy="30753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2204650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bwMode="auto">
          <a:xfrm>
            <a:off x="779265" y="2045698"/>
            <a:ext cx="11422300" cy="3880059"/>
          </a:xfrm>
          <a:prstGeom prst="roundRect">
            <a:avLst/>
          </a:prstGeom>
          <a:solidFill>
            <a:srgbClr val="FFFFCC"/>
          </a:solidFill>
          <a:ln>
            <a:solidFill>
              <a:srgbClr val="FF0000"/>
            </a:solidFill>
            <a:headEnd/>
            <a:tailEnd/>
          </a:ln>
          <a:effectLst>
            <a:glow rad="139700">
              <a:srgbClr val="FF0000">
                <a:alpha val="40000"/>
              </a:srgb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22529" name="标题 1"/>
          <p:cNvSpPr>
            <a:spLocks noGrp="1" noChangeArrowheads="1"/>
          </p:cNvSpPr>
          <p:nvPr>
            <p:ph type="title"/>
          </p:nvPr>
        </p:nvSpPr>
        <p:spPr>
          <a:xfrm>
            <a:off x="800100" y="900113"/>
            <a:ext cx="7156450" cy="973455"/>
          </a:xfrm>
        </p:spPr>
        <p:txBody>
          <a:bodyPr/>
          <a:lstStyle/>
          <a:p>
            <a:pPr algn="l">
              <a:lnSpc>
                <a:spcPct val="150000"/>
              </a:lnSpc>
              <a:buFont typeface="Arial" pitchFamily="34" charset="0"/>
              <a:buNone/>
              <a:defRPr/>
            </a:pPr>
            <a:r>
              <a:rPr lang="zh-CN" altLang="en-US" sz="3500" b="1" dirty="0">
                <a:solidFill>
                  <a:srgbClr val="004F8A"/>
                </a:solidFill>
                <a:latin typeface="方正姚体" pitchFamily="2" charset="-122"/>
                <a:ea typeface="方正姚体" pitchFamily="2" charset="-122"/>
              </a:rPr>
              <a:t>  制度措施</a:t>
            </a:r>
            <a:r>
              <a:rPr lang="en-US" altLang="zh-CN" sz="3500" b="1" dirty="0">
                <a:solidFill>
                  <a:srgbClr val="004F8A"/>
                </a:solidFill>
                <a:latin typeface="方正姚体" pitchFamily="2" charset="-122"/>
                <a:ea typeface="方正姚体" pitchFamily="2" charset="-122"/>
              </a:rPr>
              <a:t> </a:t>
            </a:r>
            <a:endParaRPr lang="zh-CN" altLang="en-US" sz="3500" b="1" dirty="0">
              <a:solidFill>
                <a:srgbClr val="004F8A"/>
              </a:solidFill>
              <a:latin typeface="方正姚体" pitchFamily="2" charset="-122"/>
              <a:ea typeface="方正姚体" pitchFamily="2" charset="-122"/>
            </a:endParaRPr>
          </a:p>
        </p:txBody>
      </p:sp>
      <p:sp>
        <p:nvSpPr>
          <p:cNvPr id="31747" name="内容占位符 2"/>
          <p:cNvSpPr>
            <a:spLocks noGrp="1" noChangeArrowheads="1"/>
          </p:cNvSpPr>
          <p:nvPr>
            <p:ph idx="1"/>
          </p:nvPr>
        </p:nvSpPr>
        <p:spPr>
          <a:xfrm>
            <a:off x="400050" y="2475311"/>
            <a:ext cx="11594783" cy="3402091"/>
          </a:xfrm>
        </p:spPr>
        <p:txBody>
          <a:bodyPr/>
          <a:lstStyle/>
          <a:p>
            <a:pPr>
              <a:lnSpc>
                <a:spcPct val="150000"/>
              </a:lnSpc>
              <a:buFontTx/>
              <a:buNone/>
              <a:defRPr/>
            </a:pPr>
            <a:r>
              <a:rPr lang="zh-CN" altLang="en-US" sz="2500" dirty="0">
                <a:latin typeface="+mn-ea"/>
              </a:rPr>
              <a:t>       </a:t>
            </a:r>
            <a:r>
              <a:rPr lang="zh-CN" altLang="en-US" sz="3000" b="1" dirty="0">
                <a:latin typeface="+mn-ea"/>
              </a:rPr>
              <a:t>学校重视安全工作，把安全工作落实落细，保卫处建立了覆盖学校所有区域的安全责任网格化管理体系，并且把安全责任落实到人，教职工有“安全责任承诺书” 。</a:t>
            </a:r>
          </a:p>
          <a:p>
            <a:pPr>
              <a:buFontTx/>
              <a:buNone/>
              <a:defRPr/>
            </a:pPr>
            <a:endParaRPr lang="zh-CN" altLang="zh-CN" sz="3000" b="1" dirty="0"/>
          </a:p>
          <a:p>
            <a:pPr>
              <a:buFontTx/>
              <a:buNone/>
              <a:defRPr/>
            </a:pPr>
            <a:r>
              <a:rPr lang="en-US" altLang="zh-CN" dirty="0" smtClean="0"/>
              <a:t>    </a:t>
            </a:r>
            <a:endParaRPr lang="zh-CN" altLang="en-US" dirty="0" smtClean="0"/>
          </a:p>
        </p:txBody>
      </p:sp>
      <p:sp>
        <p:nvSpPr>
          <p:cNvPr id="8" name="矩形 7"/>
          <p:cNvSpPr/>
          <p:nvPr/>
        </p:nvSpPr>
        <p:spPr>
          <a:xfrm>
            <a:off x="1500189" y="4650582"/>
            <a:ext cx="9961245" cy="654025"/>
          </a:xfrm>
          <a:prstGeom prst="rect">
            <a:avLst/>
          </a:prstGeom>
        </p:spPr>
        <p:txBody>
          <a:bodyPr lIns="114300" tIns="57150" rIns="114300" bIns="57150">
            <a:spAutoFit/>
          </a:bodyPr>
          <a:lstStyle/>
          <a:p>
            <a:pPr eaLnBrk="0" hangingPunct="0">
              <a:buFontTx/>
              <a:buNone/>
              <a:defRPr/>
            </a:pPr>
            <a:r>
              <a:rPr lang="en-US" altLang="zh-CN" sz="3500" b="1" spc="375" dirty="0">
                <a:solidFill>
                  <a:srgbClr val="0070C0"/>
                </a:solidFill>
                <a:latin typeface="华文新魏" panose="02010800040101010101" pitchFamily="2" charset="-122"/>
                <a:ea typeface="华文新魏" panose="02010800040101010101" pitchFamily="2" charset="-122"/>
                <a:sym typeface="+mn-ea"/>
              </a:rPr>
              <a:t>2015-2017</a:t>
            </a:r>
            <a:r>
              <a:rPr lang="zh-CN" altLang="en-US" sz="3500" b="1" spc="375" dirty="0">
                <a:solidFill>
                  <a:srgbClr val="0070C0"/>
                </a:solidFill>
                <a:latin typeface="华文新魏" panose="02010800040101010101" pitchFamily="2" charset="-122"/>
                <a:ea typeface="华文新魏" panose="02010800040101010101" pitchFamily="2" charset="-122"/>
                <a:sym typeface="+mn-ea"/>
              </a:rPr>
              <a:t>年连续三年无安全责任事故</a:t>
            </a:r>
            <a:endParaRPr lang="zh-CN" altLang="en-US" sz="3500" dirty="0">
              <a:solidFill>
                <a:srgbClr val="0070C0"/>
              </a:solidFill>
              <a:sym typeface="+mn-ea"/>
            </a:endParaRPr>
          </a:p>
        </p:txBody>
      </p:sp>
      <p:sp>
        <p:nvSpPr>
          <p:cNvPr id="5"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21973245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a:xfrm>
            <a:off x="600075" y="975122"/>
            <a:ext cx="11521440" cy="920115"/>
          </a:xfrm>
        </p:spPr>
        <p:txBody>
          <a:bodyPr/>
          <a:lstStyle/>
          <a:p>
            <a:pPr>
              <a:defRPr/>
            </a:pPr>
            <a:r>
              <a:rPr lang="zh-CN" altLang="en-US" sz="5000" b="1" dirty="0">
                <a:solidFill>
                  <a:srgbClr val="004F8A"/>
                </a:solidFill>
                <a:latin typeface="方正姚体" pitchFamily="2" charset="-122"/>
                <a:ea typeface="方正姚体" pitchFamily="2" charset="-122"/>
                <a:sym typeface="+mn-ea"/>
              </a:rPr>
              <a:t>汇报提纲</a:t>
            </a:r>
          </a:p>
        </p:txBody>
      </p:sp>
      <p:grpSp>
        <p:nvGrpSpPr>
          <p:cNvPr id="3075" name="Group 34"/>
          <p:cNvGrpSpPr>
            <a:grpSpLocks/>
          </p:cNvGrpSpPr>
          <p:nvPr/>
        </p:nvGrpSpPr>
        <p:grpSpPr bwMode="auto">
          <a:xfrm>
            <a:off x="2500313" y="2100263"/>
            <a:ext cx="7574280" cy="711756"/>
            <a:chOff x="1152" y="1275"/>
            <a:chExt cx="3408" cy="427"/>
          </a:xfrm>
        </p:grpSpPr>
        <p:grpSp>
          <p:nvGrpSpPr>
            <p:cNvPr id="3102" name="Group 3"/>
            <p:cNvGrpSpPr>
              <a:grpSpLocks/>
            </p:cNvGrpSpPr>
            <p:nvPr/>
          </p:nvGrpSpPr>
          <p:grpSpPr bwMode="auto">
            <a:xfrm>
              <a:off x="1152" y="1275"/>
              <a:ext cx="480" cy="419"/>
              <a:chOff x="1110" y="2656"/>
              <a:chExt cx="1549" cy="1351"/>
            </a:xfrm>
          </p:grpSpPr>
          <p:sp>
            <p:nvSpPr>
              <p:cNvPr id="3106" name="AutoShape 4"/>
              <p:cNvSpPr>
                <a:spLocks noChangeArrowheads="1"/>
              </p:cNvSpPr>
              <p:nvPr/>
            </p:nvSpPr>
            <p:spPr bwMode="auto">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p>
            </p:txBody>
          </p:sp>
          <p:sp>
            <p:nvSpPr>
              <p:cNvPr id="3107" name="AutoShape 5"/>
              <p:cNvSpPr>
                <a:spLocks noChangeArrowheads="1"/>
              </p:cNvSpPr>
              <p:nvPr/>
            </p:nvSpPr>
            <p:spPr bwMode="auto">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zh-CN" altLang="en-US"/>
              </a:p>
            </p:txBody>
          </p:sp>
          <p:sp>
            <p:nvSpPr>
              <p:cNvPr id="3108" name="AutoShape 6"/>
              <p:cNvSpPr>
                <a:spLocks noChangeArrowheads="1"/>
              </p:cNvSpPr>
              <p:nvPr/>
            </p:nvSpPr>
            <p:spPr bwMode="gray">
              <a:xfrm>
                <a:off x="1200" y="2737"/>
                <a:ext cx="1349" cy="1167"/>
              </a:xfrm>
              <a:prstGeom prst="hexagon">
                <a:avLst>
                  <a:gd name="adj" fmla="val 28894"/>
                  <a:gd name="vf" fmla="val 115470"/>
                </a:avLst>
              </a:prstGeom>
              <a:solidFill>
                <a:srgbClr val="0070C0"/>
              </a:solidFill>
              <a:ln w="9525">
                <a:solidFill>
                  <a:schemeClr val="tx1"/>
                </a:solidFill>
                <a:miter lim="800000"/>
                <a:headEnd/>
                <a:tailEnd/>
              </a:ln>
            </p:spPr>
            <p:txBody>
              <a:bodyPr wrap="none" anchor="ctr"/>
              <a:lstStyle/>
              <a:p>
                <a:pPr>
                  <a:buFontTx/>
                  <a:buNone/>
                </a:pPr>
                <a:endParaRPr lang="zh-CN" altLang="en-US"/>
              </a:p>
            </p:txBody>
          </p:sp>
        </p:grpSp>
        <p:sp>
          <p:nvSpPr>
            <p:cNvPr id="3103" name="Line 11"/>
            <p:cNvSpPr>
              <a:spLocks noChangeShapeType="1"/>
            </p:cNvSpPr>
            <p:nvPr/>
          </p:nvSpPr>
          <p:spPr bwMode="auto">
            <a:xfrm>
              <a:off x="1536" y="1659"/>
              <a:ext cx="302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xmlns="">
                  <a:noFill/>
                </a14:hiddenFill>
              </a:ext>
            </a:extLst>
          </p:spPr>
          <p:txBody>
            <a:bodyPr/>
            <a:lstStyle/>
            <a:p>
              <a:endParaRPr lang="zh-CN" altLang="en-US"/>
            </a:p>
          </p:txBody>
        </p:sp>
        <p:sp>
          <p:nvSpPr>
            <p:cNvPr id="9224" name="Text Box 12"/>
            <p:cNvSpPr txBox="1">
              <a:spLocks noChangeArrowheads="1"/>
            </p:cNvSpPr>
            <p:nvPr/>
          </p:nvSpPr>
          <p:spPr bwMode="auto">
            <a:xfrm>
              <a:off x="2160" y="1323"/>
              <a:ext cx="1299" cy="379"/>
            </a:xfrm>
            <a:prstGeom prst="rect">
              <a:avLst/>
            </a:prstGeom>
            <a:noFill/>
            <a:ln w="9525">
              <a:noFill/>
              <a:miter lim="800000"/>
              <a:headEnd/>
              <a:tailEnd/>
            </a:ln>
          </p:spPr>
          <p:txBody>
            <a:bodyPr wrap="none">
              <a:spAutoFit/>
            </a:bodyPr>
            <a:lstStyle/>
            <a:p>
              <a:pPr eaLnBrk="0" hangingPunct="0">
                <a:defRPr/>
              </a:pPr>
              <a:r>
                <a:rPr lang="zh-CN" altLang="zh-CN" sz="3500" b="1" dirty="0">
                  <a:solidFill>
                    <a:srgbClr val="004F8A"/>
                  </a:solidFill>
                  <a:latin typeface="方正姚体" pitchFamily="2" charset="-122"/>
                  <a:ea typeface="方正姚体" pitchFamily="2" charset="-122"/>
                  <a:cs typeface="+mj-cs"/>
                </a:rPr>
                <a:t>学校</a:t>
              </a:r>
              <a:r>
                <a:rPr lang="zh-CN" altLang="en-US" sz="3500" b="1" dirty="0">
                  <a:solidFill>
                    <a:srgbClr val="004F8A"/>
                  </a:solidFill>
                  <a:latin typeface="方正姚体" pitchFamily="2" charset="-122"/>
                  <a:ea typeface="方正姚体" pitchFamily="2" charset="-122"/>
                  <a:cs typeface="+mj-cs"/>
                </a:rPr>
                <a:t>基本</a:t>
              </a:r>
              <a:r>
                <a:rPr lang="zh-CN" altLang="zh-CN" sz="3500" b="1" dirty="0">
                  <a:solidFill>
                    <a:srgbClr val="004F8A"/>
                  </a:solidFill>
                  <a:latin typeface="方正姚体" pitchFamily="2" charset="-122"/>
                  <a:ea typeface="方正姚体" pitchFamily="2" charset="-122"/>
                  <a:cs typeface="+mj-cs"/>
                </a:rPr>
                <a:t>概况</a:t>
              </a:r>
              <a:endParaRPr lang="en-US" altLang="zh-CN" sz="3500" b="1" dirty="0">
                <a:solidFill>
                  <a:srgbClr val="004F8A"/>
                </a:solidFill>
                <a:latin typeface="方正姚体" pitchFamily="2" charset="-122"/>
                <a:ea typeface="方正姚体" pitchFamily="2" charset="-122"/>
                <a:cs typeface="+mj-cs"/>
              </a:endParaRPr>
            </a:p>
          </p:txBody>
        </p:sp>
        <p:sp>
          <p:nvSpPr>
            <p:cNvPr id="3105" name="Text Box 13"/>
            <p:cNvSpPr txBox="1">
              <a:spLocks noChangeArrowheads="1"/>
            </p:cNvSpPr>
            <p:nvPr/>
          </p:nvSpPr>
          <p:spPr bwMode="auto">
            <a:xfrm>
              <a:off x="1276" y="1337"/>
              <a:ext cx="223" cy="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3000" b="1">
                  <a:solidFill>
                    <a:schemeClr val="bg1"/>
                  </a:solidFill>
                </a:rPr>
                <a:t>1</a:t>
              </a:r>
            </a:p>
          </p:txBody>
        </p:sp>
      </p:grpSp>
      <p:grpSp>
        <p:nvGrpSpPr>
          <p:cNvPr id="3076" name="Group 35"/>
          <p:cNvGrpSpPr>
            <a:grpSpLocks/>
          </p:cNvGrpSpPr>
          <p:nvPr/>
        </p:nvGrpSpPr>
        <p:grpSpPr bwMode="auto">
          <a:xfrm>
            <a:off x="2500313" y="3075385"/>
            <a:ext cx="7574280" cy="711755"/>
            <a:chOff x="1152" y="1851"/>
            <a:chExt cx="3408" cy="427"/>
          </a:xfrm>
        </p:grpSpPr>
        <p:grpSp>
          <p:nvGrpSpPr>
            <p:cNvPr id="3095" name="Group 7"/>
            <p:cNvGrpSpPr>
              <a:grpSpLocks/>
            </p:cNvGrpSpPr>
            <p:nvPr/>
          </p:nvGrpSpPr>
          <p:grpSpPr bwMode="auto">
            <a:xfrm>
              <a:off x="1152" y="1851"/>
              <a:ext cx="480" cy="419"/>
              <a:chOff x="3174" y="2656"/>
              <a:chExt cx="1549" cy="1351"/>
            </a:xfrm>
          </p:grpSpPr>
          <p:sp>
            <p:nvSpPr>
              <p:cNvPr id="3099" name="AutoShape 8"/>
              <p:cNvSpPr>
                <a:spLocks noChangeArrowheads="1"/>
              </p:cNvSpPr>
              <p:nvPr/>
            </p:nvSpPr>
            <p:spPr bwMode="auto">
              <a:xfrm>
                <a:off x="3187"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p>
            </p:txBody>
          </p:sp>
          <p:sp>
            <p:nvSpPr>
              <p:cNvPr id="3100" name="AutoShape 9"/>
              <p:cNvSpPr>
                <a:spLocks noChangeArrowheads="1"/>
              </p:cNvSpPr>
              <p:nvPr/>
            </p:nvSpPr>
            <p:spPr bwMode="auto">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zh-CN" altLang="en-US"/>
              </a:p>
            </p:txBody>
          </p:sp>
          <p:sp>
            <p:nvSpPr>
              <p:cNvPr id="63498" name="AutoShape 10"/>
              <p:cNvSpPr>
                <a:spLocks noChangeArrowheads="1"/>
              </p:cNvSpPr>
              <p:nvPr/>
            </p:nvSpPr>
            <p:spPr bwMode="gray">
              <a:xfrm>
                <a:off x="3264" y="2737"/>
                <a:ext cx="1349" cy="1167"/>
              </a:xfrm>
              <a:prstGeom prst="hexagon">
                <a:avLst>
                  <a:gd name="adj" fmla="val 28896"/>
                  <a:gd name="vf" fmla="val 115470"/>
                </a:avLst>
              </a:prstGeom>
              <a:solidFill>
                <a:schemeClr val="accent1">
                  <a:lumMod val="50000"/>
                </a:schemeClr>
              </a:solidFill>
              <a:ln w="9525">
                <a:solidFill>
                  <a:schemeClr val="tx1"/>
                </a:solidFill>
                <a:miter lim="800000"/>
              </a:ln>
              <a:effectLst/>
            </p:spPr>
            <p:txBody>
              <a:bodyPr wrap="none" anchor="ctr"/>
              <a:lstStyle/>
              <a:p>
                <a:pPr>
                  <a:buFontTx/>
                  <a:buNone/>
                  <a:defRPr/>
                </a:pPr>
                <a:endParaRPr lang="zh-CN" altLang="en-US"/>
              </a:p>
            </p:txBody>
          </p:sp>
        </p:grpSp>
        <p:sp>
          <p:nvSpPr>
            <p:cNvPr id="3096" name="Line 14"/>
            <p:cNvSpPr>
              <a:spLocks noChangeShapeType="1"/>
            </p:cNvSpPr>
            <p:nvPr/>
          </p:nvSpPr>
          <p:spPr bwMode="auto">
            <a:xfrm>
              <a:off x="1536" y="2235"/>
              <a:ext cx="302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xmlns="">
                  <a:noFill/>
                </a14:hiddenFill>
              </a:ext>
            </a:extLst>
          </p:spPr>
          <p:txBody>
            <a:bodyPr/>
            <a:lstStyle/>
            <a:p>
              <a:endParaRPr lang="zh-CN" altLang="en-US"/>
            </a:p>
          </p:txBody>
        </p:sp>
        <p:sp>
          <p:nvSpPr>
            <p:cNvPr id="9232" name="Text Box 15"/>
            <p:cNvSpPr txBox="1">
              <a:spLocks noChangeArrowheads="1"/>
            </p:cNvSpPr>
            <p:nvPr/>
          </p:nvSpPr>
          <p:spPr bwMode="auto">
            <a:xfrm>
              <a:off x="2160" y="1899"/>
              <a:ext cx="1299" cy="379"/>
            </a:xfrm>
            <a:prstGeom prst="rect">
              <a:avLst/>
            </a:prstGeom>
            <a:noFill/>
            <a:ln w="9525">
              <a:noFill/>
              <a:miter lim="800000"/>
              <a:headEnd/>
              <a:tailEnd/>
            </a:ln>
          </p:spPr>
          <p:txBody>
            <a:bodyPr wrap="none">
              <a:spAutoFit/>
            </a:bodyPr>
            <a:lstStyle/>
            <a:p>
              <a:pPr eaLnBrk="0" hangingPunct="0">
                <a:defRPr/>
              </a:pPr>
              <a:r>
                <a:rPr lang="zh-CN" altLang="zh-CN" sz="3500" b="1" dirty="0">
                  <a:solidFill>
                    <a:srgbClr val="004F8A"/>
                  </a:solidFill>
                  <a:latin typeface="方正姚体" pitchFamily="2" charset="-122"/>
                  <a:ea typeface="方正姚体" pitchFamily="2" charset="-122"/>
                  <a:cs typeface="+mj-cs"/>
                </a:rPr>
                <a:t>创建</a:t>
              </a:r>
              <a:r>
                <a:rPr lang="zh-CN" altLang="en-US" sz="3500" b="1" dirty="0">
                  <a:solidFill>
                    <a:srgbClr val="004F8A"/>
                  </a:solidFill>
                  <a:latin typeface="方正姚体" pitchFamily="2" charset="-122"/>
                  <a:ea typeface="方正姚体" pitchFamily="2" charset="-122"/>
                  <a:cs typeface="+mj-cs"/>
                </a:rPr>
                <a:t>工作内容</a:t>
              </a:r>
              <a:endParaRPr lang="en-US" altLang="zh-CN" sz="3500" b="1" dirty="0">
                <a:solidFill>
                  <a:srgbClr val="004F8A"/>
                </a:solidFill>
                <a:latin typeface="方正姚体" pitchFamily="2" charset="-122"/>
                <a:ea typeface="方正姚体" pitchFamily="2" charset="-122"/>
                <a:cs typeface="+mj-cs"/>
              </a:endParaRPr>
            </a:p>
          </p:txBody>
        </p:sp>
        <p:sp>
          <p:nvSpPr>
            <p:cNvPr id="3098" name="Text Box 16"/>
            <p:cNvSpPr txBox="1">
              <a:spLocks noChangeArrowheads="1"/>
            </p:cNvSpPr>
            <p:nvPr/>
          </p:nvSpPr>
          <p:spPr bwMode="auto">
            <a:xfrm>
              <a:off x="1298" y="1913"/>
              <a:ext cx="179" cy="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3000" b="1">
                  <a:solidFill>
                    <a:schemeClr val="bg1"/>
                  </a:solidFill>
                </a:rPr>
                <a:t>2</a:t>
              </a:r>
            </a:p>
          </p:txBody>
        </p:sp>
      </p:grpSp>
      <p:grpSp>
        <p:nvGrpSpPr>
          <p:cNvPr id="3077" name="Group 36"/>
          <p:cNvGrpSpPr>
            <a:grpSpLocks/>
          </p:cNvGrpSpPr>
          <p:nvPr/>
        </p:nvGrpSpPr>
        <p:grpSpPr bwMode="auto">
          <a:xfrm>
            <a:off x="2500313" y="4050507"/>
            <a:ext cx="7574280" cy="711756"/>
            <a:chOff x="1152" y="2413"/>
            <a:chExt cx="3408" cy="427"/>
          </a:xfrm>
        </p:grpSpPr>
        <p:grpSp>
          <p:nvGrpSpPr>
            <p:cNvPr id="3088" name="Group 17"/>
            <p:cNvGrpSpPr>
              <a:grpSpLocks/>
            </p:cNvGrpSpPr>
            <p:nvPr/>
          </p:nvGrpSpPr>
          <p:grpSpPr bwMode="auto">
            <a:xfrm>
              <a:off x="1152" y="2413"/>
              <a:ext cx="480" cy="419"/>
              <a:chOff x="1110" y="2656"/>
              <a:chExt cx="1549" cy="1351"/>
            </a:xfrm>
          </p:grpSpPr>
          <p:sp>
            <p:nvSpPr>
              <p:cNvPr id="3092" name="AutoShape 18"/>
              <p:cNvSpPr>
                <a:spLocks noChangeArrowheads="1"/>
              </p:cNvSpPr>
              <p:nvPr/>
            </p:nvSpPr>
            <p:spPr bwMode="auto">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p>
            </p:txBody>
          </p:sp>
          <p:sp>
            <p:nvSpPr>
              <p:cNvPr id="3093" name="AutoShape 19"/>
              <p:cNvSpPr>
                <a:spLocks noChangeArrowheads="1"/>
              </p:cNvSpPr>
              <p:nvPr/>
            </p:nvSpPr>
            <p:spPr bwMode="auto">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zh-CN" altLang="en-US"/>
              </a:p>
            </p:txBody>
          </p:sp>
          <p:sp>
            <p:nvSpPr>
              <p:cNvPr id="3094" name="AutoShape 20"/>
              <p:cNvSpPr>
                <a:spLocks noChangeArrowheads="1"/>
              </p:cNvSpPr>
              <p:nvPr/>
            </p:nvSpPr>
            <p:spPr bwMode="gray">
              <a:xfrm>
                <a:off x="1200" y="2737"/>
                <a:ext cx="1349" cy="1167"/>
              </a:xfrm>
              <a:prstGeom prst="hexagon">
                <a:avLst>
                  <a:gd name="adj" fmla="val 28894"/>
                  <a:gd name="vf" fmla="val 115470"/>
                </a:avLst>
              </a:prstGeom>
              <a:solidFill>
                <a:srgbClr val="0070C0"/>
              </a:solidFill>
              <a:ln w="9525">
                <a:solidFill>
                  <a:schemeClr val="tx1"/>
                </a:solidFill>
                <a:miter lim="800000"/>
                <a:headEnd/>
                <a:tailEnd/>
              </a:ln>
            </p:spPr>
            <p:txBody>
              <a:bodyPr wrap="none" anchor="ctr"/>
              <a:lstStyle/>
              <a:p>
                <a:pPr>
                  <a:buFontTx/>
                  <a:buNone/>
                </a:pPr>
                <a:endParaRPr lang="zh-CN" altLang="en-US"/>
              </a:p>
            </p:txBody>
          </p:sp>
        </p:grpSp>
        <p:sp>
          <p:nvSpPr>
            <p:cNvPr id="3089" name="Line 25"/>
            <p:cNvSpPr>
              <a:spLocks noChangeShapeType="1"/>
            </p:cNvSpPr>
            <p:nvPr/>
          </p:nvSpPr>
          <p:spPr bwMode="auto">
            <a:xfrm>
              <a:off x="1536" y="2797"/>
              <a:ext cx="302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xmlns="">
                  <a:noFill/>
                </a14:hiddenFill>
              </a:ext>
            </a:extLst>
          </p:spPr>
          <p:txBody>
            <a:bodyPr/>
            <a:lstStyle/>
            <a:p>
              <a:endParaRPr lang="zh-CN" altLang="en-US"/>
            </a:p>
          </p:txBody>
        </p:sp>
        <p:sp>
          <p:nvSpPr>
            <p:cNvPr id="9240" name="Text Box 26"/>
            <p:cNvSpPr txBox="1">
              <a:spLocks noChangeArrowheads="1"/>
            </p:cNvSpPr>
            <p:nvPr/>
          </p:nvSpPr>
          <p:spPr bwMode="auto">
            <a:xfrm>
              <a:off x="2160" y="2461"/>
              <a:ext cx="1096" cy="379"/>
            </a:xfrm>
            <a:prstGeom prst="rect">
              <a:avLst/>
            </a:prstGeom>
            <a:noFill/>
            <a:ln w="9525">
              <a:noFill/>
              <a:miter lim="800000"/>
              <a:headEnd/>
              <a:tailEnd/>
            </a:ln>
          </p:spPr>
          <p:txBody>
            <a:bodyPr wrap="none">
              <a:spAutoFit/>
            </a:bodyPr>
            <a:lstStyle/>
            <a:p>
              <a:pPr eaLnBrk="0" hangingPunct="0">
                <a:defRPr/>
              </a:pPr>
              <a:r>
                <a:rPr lang="zh-CN" altLang="zh-CN" sz="3500" b="1" dirty="0">
                  <a:solidFill>
                    <a:srgbClr val="004F8A"/>
                  </a:solidFill>
                  <a:latin typeface="方正姚体" pitchFamily="2" charset="-122"/>
                  <a:ea typeface="方正姚体" pitchFamily="2" charset="-122"/>
                  <a:cs typeface="+mj-cs"/>
                </a:rPr>
                <a:t>存在的问题</a:t>
              </a:r>
              <a:endParaRPr lang="en-US" altLang="zh-CN" sz="3500" b="1" dirty="0">
                <a:solidFill>
                  <a:srgbClr val="004F8A"/>
                </a:solidFill>
                <a:latin typeface="方正姚体" pitchFamily="2" charset="-122"/>
                <a:ea typeface="方正姚体" pitchFamily="2" charset="-122"/>
                <a:cs typeface="+mj-cs"/>
              </a:endParaRPr>
            </a:p>
          </p:txBody>
        </p:sp>
        <p:sp>
          <p:nvSpPr>
            <p:cNvPr id="3091" name="Text Box 27"/>
            <p:cNvSpPr txBox="1">
              <a:spLocks noChangeArrowheads="1"/>
            </p:cNvSpPr>
            <p:nvPr/>
          </p:nvSpPr>
          <p:spPr bwMode="auto">
            <a:xfrm>
              <a:off x="1298" y="2475"/>
              <a:ext cx="179" cy="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3000" b="1">
                  <a:solidFill>
                    <a:schemeClr val="bg1"/>
                  </a:solidFill>
                </a:rPr>
                <a:t>3</a:t>
              </a:r>
            </a:p>
          </p:txBody>
        </p:sp>
      </p:grpSp>
      <p:sp>
        <p:nvSpPr>
          <p:cNvPr id="3078" name="Text Box 31"/>
          <p:cNvSpPr txBox="1">
            <a:spLocks noChangeArrowheads="1"/>
          </p:cNvSpPr>
          <p:nvPr/>
        </p:nvSpPr>
        <p:spPr bwMode="auto">
          <a:xfrm>
            <a:off x="2324735" y="758428"/>
            <a:ext cx="230897"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14300" tIns="57150" rIns="114300" bIns="5715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p>
        </p:txBody>
      </p:sp>
      <p:sp>
        <p:nvSpPr>
          <p:cNvPr id="3079" name="灯片编号占位符 37"/>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928688" indent="-357188" eaLnBrk="0" hangingPunct="0">
              <a:defRPr>
                <a:solidFill>
                  <a:schemeClr val="tx1"/>
                </a:solidFill>
                <a:latin typeface="Arial" pitchFamily="34" charset="0"/>
                <a:ea typeface="宋体" pitchFamily="2" charset="-122"/>
              </a:defRPr>
            </a:lvl2pPr>
            <a:lvl3pPr marL="1428750" indent="-285750" eaLnBrk="0" hangingPunct="0">
              <a:defRPr>
                <a:solidFill>
                  <a:schemeClr val="tx1"/>
                </a:solidFill>
                <a:latin typeface="Arial" pitchFamily="34" charset="0"/>
                <a:ea typeface="宋体" pitchFamily="2" charset="-122"/>
              </a:defRPr>
            </a:lvl3pPr>
            <a:lvl4pPr marL="2000250" indent="-285750" eaLnBrk="0" hangingPunct="0">
              <a:defRPr>
                <a:solidFill>
                  <a:schemeClr val="tx1"/>
                </a:solidFill>
                <a:latin typeface="Arial" pitchFamily="34" charset="0"/>
                <a:ea typeface="宋体" pitchFamily="2" charset="-122"/>
              </a:defRPr>
            </a:lvl4pPr>
            <a:lvl5pPr marL="2571750" indent="-285750" eaLnBrk="0" hangingPunct="0">
              <a:defRPr>
                <a:solidFill>
                  <a:schemeClr val="tx1"/>
                </a:solidFill>
                <a:latin typeface="Arial" pitchFamily="34" charset="0"/>
                <a:ea typeface="宋体" pitchFamily="2" charset="-122"/>
              </a:defRPr>
            </a:lvl5pPr>
            <a:lvl6pPr marL="3143250" indent="-28575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3714750" indent="-28575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4286250" indent="-28575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4857750" indent="-28575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fld id="{11CD7A33-EAE6-4014-B395-BAC21CA32BA6}" type="slidenum">
              <a:rPr lang="zh-CN" altLang="en-US" smtClean="0"/>
              <a:pPr eaLnBrk="1" hangingPunct="1"/>
              <a:t>2</a:t>
            </a:fld>
            <a:endParaRPr lang="zh-CN" altLang="en-US" smtClean="0"/>
          </a:p>
        </p:txBody>
      </p:sp>
      <p:grpSp>
        <p:nvGrpSpPr>
          <p:cNvPr id="3080" name="Group 35"/>
          <p:cNvGrpSpPr>
            <a:grpSpLocks/>
          </p:cNvGrpSpPr>
          <p:nvPr/>
        </p:nvGrpSpPr>
        <p:grpSpPr bwMode="auto">
          <a:xfrm>
            <a:off x="2500313" y="5100638"/>
            <a:ext cx="7574280" cy="711756"/>
            <a:chOff x="1152" y="1851"/>
            <a:chExt cx="3408" cy="427"/>
          </a:xfrm>
        </p:grpSpPr>
        <p:grpSp>
          <p:nvGrpSpPr>
            <p:cNvPr id="3081" name="Group 7"/>
            <p:cNvGrpSpPr>
              <a:grpSpLocks/>
            </p:cNvGrpSpPr>
            <p:nvPr/>
          </p:nvGrpSpPr>
          <p:grpSpPr bwMode="auto">
            <a:xfrm>
              <a:off x="1152" y="1851"/>
              <a:ext cx="480" cy="419"/>
              <a:chOff x="3174" y="2656"/>
              <a:chExt cx="1549" cy="1351"/>
            </a:xfrm>
          </p:grpSpPr>
          <p:sp>
            <p:nvSpPr>
              <p:cNvPr id="3085" name="AutoShape 8"/>
              <p:cNvSpPr>
                <a:spLocks noChangeArrowheads="1"/>
              </p:cNvSpPr>
              <p:nvPr/>
            </p:nvSpPr>
            <p:spPr bwMode="auto">
              <a:xfrm>
                <a:off x="3187"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p>
            </p:txBody>
          </p:sp>
          <p:sp>
            <p:nvSpPr>
              <p:cNvPr id="3086" name="AutoShape 9"/>
              <p:cNvSpPr>
                <a:spLocks noChangeArrowheads="1"/>
              </p:cNvSpPr>
              <p:nvPr/>
            </p:nvSpPr>
            <p:spPr bwMode="auto">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zh-CN" altLang="en-US"/>
              </a:p>
            </p:txBody>
          </p:sp>
          <p:sp>
            <p:nvSpPr>
              <p:cNvPr id="46" name="AutoShape 10"/>
              <p:cNvSpPr>
                <a:spLocks noChangeArrowheads="1"/>
              </p:cNvSpPr>
              <p:nvPr/>
            </p:nvSpPr>
            <p:spPr bwMode="gray">
              <a:xfrm>
                <a:off x="3264" y="2737"/>
                <a:ext cx="1349" cy="1167"/>
              </a:xfrm>
              <a:prstGeom prst="hexagon">
                <a:avLst>
                  <a:gd name="adj" fmla="val 28896"/>
                  <a:gd name="vf" fmla="val 115470"/>
                </a:avLst>
              </a:prstGeom>
              <a:solidFill>
                <a:schemeClr val="accent1">
                  <a:lumMod val="50000"/>
                </a:schemeClr>
              </a:solidFill>
              <a:ln w="9525">
                <a:solidFill>
                  <a:schemeClr val="tx1"/>
                </a:solidFill>
                <a:miter lim="800000"/>
              </a:ln>
              <a:effectLst/>
            </p:spPr>
            <p:txBody>
              <a:bodyPr wrap="none" anchor="ctr"/>
              <a:lstStyle/>
              <a:p>
                <a:pPr>
                  <a:buFontTx/>
                  <a:buNone/>
                  <a:defRPr/>
                </a:pPr>
                <a:endParaRPr lang="zh-CN" altLang="en-US"/>
              </a:p>
            </p:txBody>
          </p:sp>
        </p:grpSp>
        <p:sp>
          <p:nvSpPr>
            <p:cNvPr id="3082" name="Line 14"/>
            <p:cNvSpPr>
              <a:spLocks noChangeShapeType="1"/>
            </p:cNvSpPr>
            <p:nvPr/>
          </p:nvSpPr>
          <p:spPr bwMode="auto">
            <a:xfrm>
              <a:off x="1536" y="2235"/>
              <a:ext cx="302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xmlns="">
                  <a:noFill/>
                </a14:hiddenFill>
              </a:ext>
            </a:extLst>
          </p:spPr>
          <p:txBody>
            <a:bodyPr/>
            <a:lstStyle/>
            <a:p>
              <a:endParaRPr lang="zh-CN" altLang="en-US"/>
            </a:p>
          </p:txBody>
        </p:sp>
        <p:sp>
          <p:nvSpPr>
            <p:cNvPr id="42" name="Text Box 15"/>
            <p:cNvSpPr txBox="1">
              <a:spLocks noChangeArrowheads="1"/>
            </p:cNvSpPr>
            <p:nvPr/>
          </p:nvSpPr>
          <p:spPr bwMode="auto">
            <a:xfrm>
              <a:off x="2160" y="1899"/>
              <a:ext cx="1502" cy="379"/>
            </a:xfrm>
            <a:prstGeom prst="rect">
              <a:avLst/>
            </a:prstGeom>
            <a:noFill/>
            <a:ln w="9525">
              <a:noFill/>
              <a:miter lim="800000"/>
              <a:headEnd/>
              <a:tailEnd/>
            </a:ln>
          </p:spPr>
          <p:txBody>
            <a:bodyPr wrap="none">
              <a:spAutoFit/>
            </a:bodyPr>
            <a:lstStyle/>
            <a:p>
              <a:pPr eaLnBrk="0" hangingPunct="0">
                <a:defRPr/>
              </a:pPr>
              <a:r>
                <a:rPr lang="zh-CN" altLang="en-US" sz="3500" b="1" dirty="0">
                  <a:solidFill>
                    <a:srgbClr val="004F8A"/>
                  </a:solidFill>
                  <a:latin typeface="方正姚体" pitchFamily="2" charset="-122"/>
                  <a:ea typeface="方正姚体" pitchFamily="2" charset="-122"/>
                  <a:cs typeface="+mj-cs"/>
                </a:rPr>
                <a:t>今后的工作</a:t>
              </a:r>
              <a:r>
                <a:rPr lang="zh-CN" altLang="zh-CN" sz="3500" b="1" dirty="0">
                  <a:solidFill>
                    <a:srgbClr val="004F8A"/>
                  </a:solidFill>
                  <a:latin typeface="方正姚体" pitchFamily="2" charset="-122"/>
                  <a:ea typeface="方正姚体" pitchFamily="2" charset="-122"/>
                  <a:cs typeface="+mj-cs"/>
                </a:rPr>
                <a:t>方向</a:t>
              </a:r>
              <a:endParaRPr lang="en-US" altLang="zh-CN" sz="3500" b="1" dirty="0">
                <a:solidFill>
                  <a:srgbClr val="004F8A"/>
                </a:solidFill>
                <a:latin typeface="方正姚体" pitchFamily="2" charset="-122"/>
                <a:ea typeface="方正姚体" pitchFamily="2" charset="-122"/>
                <a:cs typeface="+mj-cs"/>
              </a:endParaRPr>
            </a:p>
          </p:txBody>
        </p:sp>
        <p:sp>
          <p:nvSpPr>
            <p:cNvPr id="3084" name="Text Box 16"/>
            <p:cNvSpPr txBox="1">
              <a:spLocks noChangeArrowheads="1"/>
            </p:cNvSpPr>
            <p:nvPr/>
          </p:nvSpPr>
          <p:spPr bwMode="auto">
            <a:xfrm>
              <a:off x="1298" y="1913"/>
              <a:ext cx="179" cy="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3000" b="1">
                  <a:solidFill>
                    <a:schemeClr val="bg1"/>
                  </a:solidFill>
                </a:rPr>
                <a:t>4</a:t>
              </a:r>
            </a:p>
          </p:txBody>
        </p:sp>
      </p:grpSp>
    </p:spTree>
    <p:extLst>
      <p:ext uri="{BB962C8B-B14F-4D97-AF65-F5344CB8AC3E}">
        <p14:creationId xmlns:p14="http://schemas.microsoft.com/office/powerpoint/2010/main" xmlns="" val="3580222893"/>
      </p:ext>
    </p:extLst>
  </p:cSld>
  <p:clrMapOvr>
    <a:masterClrMapping/>
  </p:clrMapOvr>
  <p:transition>
    <p:push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bwMode="auto">
          <a:xfrm>
            <a:off x="900075" y="1650193"/>
            <a:ext cx="11143010" cy="1425188"/>
          </a:xfrm>
          <a:prstGeom prst="roundRect">
            <a:avLst/>
          </a:prstGeom>
          <a:solidFill>
            <a:srgbClr val="FFFFCC"/>
          </a:solidFill>
          <a:ln>
            <a:solidFill>
              <a:srgbClr val="FF0000"/>
            </a:solidFill>
            <a:headEnd/>
            <a:tailEnd/>
          </a:ln>
          <a:effectLst>
            <a:glow rad="139700">
              <a:srgbClr val="FF0000">
                <a:alpha val="40000"/>
              </a:srgb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23554" name="标题 1"/>
          <p:cNvSpPr>
            <a:spLocks noGrp="1" noChangeArrowheads="1"/>
          </p:cNvSpPr>
          <p:nvPr>
            <p:ph type="title"/>
          </p:nvPr>
        </p:nvSpPr>
        <p:spPr>
          <a:xfrm>
            <a:off x="700088" y="1050132"/>
            <a:ext cx="7156450" cy="1030129"/>
          </a:xfrm>
        </p:spPr>
        <p:txBody>
          <a:bodyPr>
            <a:normAutofit fontScale="90000"/>
          </a:bodyPr>
          <a:lstStyle/>
          <a:p>
            <a:pPr algn="l">
              <a:lnSpc>
                <a:spcPct val="150000"/>
              </a:lnSpc>
              <a:defRPr/>
            </a:pPr>
            <a:r>
              <a:rPr lang="zh-CN" altLang="en-US" sz="3900" b="1" dirty="0">
                <a:solidFill>
                  <a:srgbClr val="004F8A"/>
                </a:solidFill>
                <a:latin typeface="方正姚体" pitchFamily="2" charset="-122"/>
                <a:ea typeface="方正姚体" pitchFamily="2" charset="-122"/>
              </a:rPr>
              <a:t>制度措施</a:t>
            </a:r>
            <a:r>
              <a:rPr lang="zh-CN" altLang="zh-CN" sz="3500" b="1" dirty="0"/>
              <a:t/>
            </a:r>
            <a:br>
              <a:rPr lang="zh-CN" altLang="zh-CN" sz="3500" b="1" dirty="0"/>
            </a:br>
            <a:endParaRPr lang="zh-CN" altLang="en-US" sz="3500" b="1" dirty="0"/>
          </a:p>
        </p:txBody>
      </p:sp>
      <p:sp>
        <p:nvSpPr>
          <p:cNvPr id="21510" name="内容占位符 2"/>
          <p:cNvSpPr>
            <a:spLocks noGrp="1" noChangeArrowheads="1"/>
          </p:cNvSpPr>
          <p:nvPr>
            <p:ph idx="1"/>
          </p:nvPr>
        </p:nvSpPr>
        <p:spPr>
          <a:xfrm>
            <a:off x="800100" y="1725216"/>
            <a:ext cx="10988040" cy="1425178"/>
          </a:xfrm>
        </p:spPr>
        <p:txBody>
          <a:bodyPr>
            <a:normAutofit lnSpcReduction="10000"/>
          </a:bodyPr>
          <a:lstStyle/>
          <a:p>
            <a:pPr>
              <a:lnSpc>
                <a:spcPct val="150000"/>
              </a:lnSpc>
              <a:buFontTx/>
              <a:buNone/>
            </a:pPr>
            <a:r>
              <a:rPr lang="en-US" altLang="zh-CN" sz="3000" b="1"/>
              <a:t>            </a:t>
            </a:r>
            <a:r>
              <a:rPr lang="zh-CN" altLang="en-US" sz="3000" b="1"/>
              <a:t>校领导带领</a:t>
            </a:r>
            <a:r>
              <a:rPr lang="zh-CN" altLang="zh-CN" sz="3000" b="1"/>
              <a:t>保卫处、</a:t>
            </a:r>
            <a:r>
              <a:rPr lang="zh-CN" altLang="en-US" sz="3000" b="1"/>
              <a:t>杏林学苑、后勤与</a:t>
            </a:r>
            <a:r>
              <a:rPr lang="zh-CN" altLang="zh-CN" sz="3000" b="1"/>
              <a:t>基建</a:t>
            </a:r>
            <a:r>
              <a:rPr lang="zh-CN" altLang="en-US" sz="3000" b="1"/>
              <a:t>管理</a:t>
            </a:r>
            <a:r>
              <a:rPr lang="zh-CN" altLang="zh-CN" sz="3000" b="1"/>
              <a:t>处</a:t>
            </a:r>
            <a:r>
              <a:rPr lang="zh-CN" altLang="en-US" sz="3000" b="1"/>
              <a:t>联合</a:t>
            </a:r>
            <a:r>
              <a:rPr lang="zh-CN" altLang="zh-CN" sz="3000" b="1"/>
              <a:t>检查校园</a:t>
            </a:r>
            <a:r>
              <a:rPr lang="zh-CN" altLang="en-US" sz="3000" b="1"/>
              <a:t>安全与环境综合治</a:t>
            </a:r>
            <a:r>
              <a:rPr lang="zh-CN" altLang="zh-CN" sz="3000" b="1"/>
              <a:t>理情况</a:t>
            </a:r>
            <a:r>
              <a:rPr lang="zh-CN" altLang="en-US" sz="3000" b="1"/>
              <a:t>。</a:t>
            </a:r>
            <a:endParaRPr lang="zh-CN" altLang="zh-CN" sz="3000" b="1"/>
          </a:p>
          <a:p>
            <a:endParaRPr lang="zh-CN" altLang="en-US" smtClean="0"/>
          </a:p>
        </p:txBody>
      </p:sp>
      <p:pic>
        <p:nvPicPr>
          <p:cNvPr id="23555" name="图片 2"/>
          <p:cNvPicPr>
            <a:picLocks noChangeAspect="1" noChangeArrowheads="1"/>
          </p:cNvPicPr>
          <p:nvPr/>
        </p:nvPicPr>
        <p:blipFill>
          <a:blip r:embed="rId2" cstate="print"/>
          <a:srcRect l="3808"/>
          <a:stretch>
            <a:fillRect/>
          </a:stretch>
        </p:blipFill>
        <p:spPr bwMode="auto">
          <a:xfrm>
            <a:off x="6400800" y="3450430"/>
            <a:ext cx="5900779" cy="332541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3556" name="图片 4"/>
          <p:cNvPicPr>
            <a:picLocks noChangeAspect="1" noChangeArrowheads="1"/>
          </p:cNvPicPr>
          <p:nvPr/>
        </p:nvPicPr>
        <p:blipFill>
          <a:blip r:embed="rId3" cstate="print"/>
          <a:srcRect l="5001"/>
          <a:stretch>
            <a:fillRect/>
          </a:stretch>
        </p:blipFill>
        <p:spPr bwMode="auto">
          <a:xfrm>
            <a:off x="400008" y="3375420"/>
            <a:ext cx="5700752" cy="33737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13018207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标题 1"/>
          <p:cNvSpPr>
            <a:spLocks noGrp="1" noChangeArrowheads="1"/>
          </p:cNvSpPr>
          <p:nvPr>
            <p:ph type="title"/>
          </p:nvPr>
        </p:nvSpPr>
        <p:spPr>
          <a:xfrm>
            <a:off x="600075" y="1200151"/>
            <a:ext cx="7256463" cy="805101"/>
          </a:xfrm>
        </p:spPr>
        <p:txBody>
          <a:bodyPr>
            <a:normAutofit fontScale="90000"/>
          </a:bodyPr>
          <a:lstStyle/>
          <a:p>
            <a:pPr algn="l">
              <a:lnSpc>
                <a:spcPct val="150000"/>
              </a:lnSpc>
              <a:defRPr/>
            </a:pPr>
            <a:r>
              <a:rPr lang="zh-CN" altLang="en-US" sz="3500" b="1" dirty="0">
                <a:solidFill>
                  <a:srgbClr val="004F8A"/>
                </a:solidFill>
                <a:latin typeface="方正姚体" pitchFamily="2" charset="-122"/>
                <a:ea typeface="方正姚体" pitchFamily="2" charset="-122"/>
              </a:rPr>
              <a:t>     制度措施</a:t>
            </a:r>
            <a:r>
              <a:rPr lang="zh-CN" altLang="zh-CN" sz="3500" b="1" dirty="0"/>
              <a:t/>
            </a:r>
            <a:br>
              <a:rPr lang="zh-CN" altLang="zh-CN" sz="3500" b="1" dirty="0"/>
            </a:br>
            <a:endParaRPr lang="zh-CN" altLang="en-US" sz="3500" b="1" dirty="0"/>
          </a:p>
        </p:txBody>
      </p:sp>
      <p:sp>
        <p:nvSpPr>
          <p:cNvPr id="22531" name="内容占位符 2"/>
          <p:cNvSpPr>
            <a:spLocks noGrp="1" noChangeArrowheads="1"/>
          </p:cNvSpPr>
          <p:nvPr>
            <p:ph idx="1"/>
          </p:nvPr>
        </p:nvSpPr>
        <p:spPr>
          <a:xfrm>
            <a:off x="600075" y="2625328"/>
            <a:ext cx="10988040" cy="4372213"/>
          </a:xfrm>
        </p:spPr>
        <p:txBody>
          <a:bodyPr/>
          <a:lstStyle/>
          <a:p>
            <a:pPr>
              <a:buFontTx/>
              <a:buNone/>
            </a:pPr>
            <a:r>
              <a:rPr lang="en-US" altLang="zh-CN" sz="3000" b="1"/>
              <a:t> </a:t>
            </a:r>
            <a:endParaRPr lang="zh-CN" altLang="zh-CN" sz="3000" b="1"/>
          </a:p>
        </p:txBody>
      </p:sp>
      <p:pic>
        <p:nvPicPr>
          <p:cNvPr id="24579" name="图片 1"/>
          <p:cNvPicPr>
            <a:picLocks noChangeAspect="1" noChangeArrowheads="1"/>
          </p:cNvPicPr>
          <p:nvPr/>
        </p:nvPicPr>
        <p:blipFill>
          <a:blip r:embed="rId2" cstate="print"/>
          <a:srcRect/>
          <a:stretch>
            <a:fillRect/>
          </a:stretch>
        </p:blipFill>
        <p:spPr bwMode="auto">
          <a:xfrm>
            <a:off x="1500153" y="1650193"/>
            <a:ext cx="10001320" cy="4200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
        <p:nvSpPr>
          <p:cNvPr id="7" name="矩形 7"/>
          <p:cNvSpPr>
            <a:spLocks noChangeArrowheads="1"/>
          </p:cNvSpPr>
          <p:nvPr/>
        </p:nvSpPr>
        <p:spPr bwMode="auto">
          <a:xfrm>
            <a:off x="3100365" y="6150787"/>
            <a:ext cx="7300965" cy="57708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en-US" sz="3000" b="1" dirty="0">
                <a:solidFill>
                  <a:srgbClr val="FFFF00"/>
                </a:solidFill>
              </a:rPr>
              <a:t>校领导参加</a:t>
            </a:r>
            <a:r>
              <a:rPr lang="zh-CN" altLang="zh-CN" sz="3000" b="1" dirty="0">
                <a:solidFill>
                  <a:srgbClr val="FFFF00"/>
                </a:solidFill>
              </a:rPr>
              <a:t>后勤工作总结会议</a:t>
            </a:r>
            <a:endParaRPr lang="zh-CN" altLang="en-US" sz="3000" b="1" dirty="0">
              <a:solidFill>
                <a:srgbClr val="FFFF00"/>
              </a:solidFill>
            </a:endParaRPr>
          </a:p>
        </p:txBody>
      </p:sp>
    </p:spTree>
    <p:extLst>
      <p:ext uri="{BB962C8B-B14F-4D97-AF65-F5344CB8AC3E}">
        <p14:creationId xmlns:p14="http://schemas.microsoft.com/office/powerpoint/2010/main" xmlns="" val="12916983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标题 1"/>
          <p:cNvSpPr>
            <a:spLocks noGrp="1" noChangeArrowheads="1"/>
          </p:cNvSpPr>
          <p:nvPr>
            <p:ph type="title"/>
          </p:nvPr>
        </p:nvSpPr>
        <p:spPr>
          <a:xfrm>
            <a:off x="500063" y="1050132"/>
            <a:ext cx="11521440" cy="1965246"/>
          </a:xfrm>
        </p:spPr>
        <p:txBody>
          <a:bodyPr>
            <a:normAutofit fontScale="90000"/>
          </a:bodyPr>
          <a:lstStyle/>
          <a:p>
            <a:pPr algn="l">
              <a:lnSpc>
                <a:spcPct val="150000"/>
              </a:lnSpc>
              <a:defRPr/>
            </a:pPr>
            <a:r>
              <a:rPr lang="en-US" altLang="zh-CN" sz="3500" b="1" dirty="0">
                <a:solidFill>
                  <a:srgbClr val="004F8A"/>
                </a:solidFill>
                <a:latin typeface="方正姚体" pitchFamily="2" charset="-122"/>
                <a:ea typeface="方正姚体" pitchFamily="2" charset="-122"/>
              </a:rPr>
              <a:t> </a:t>
            </a:r>
            <a:r>
              <a:rPr lang="zh-CN" altLang="en-US" sz="3500" b="1" dirty="0">
                <a:solidFill>
                  <a:srgbClr val="004F8A"/>
                </a:solidFill>
                <a:latin typeface="方正姚体" pitchFamily="2" charset="-122"/>
                <a:ea typeface="方正姚体" pitchFamily="2" charset="-122"/>
              </a:rPr>
              <a:t>制度措施  </a:t>
            </a:r>
            <a:r>
              <a:rPr lang="en-US" altLang="zh-CN" sz="3500" b="1" dirty="0">
                <a:solidFill>
                  <a:srgbClr val="004F8A"/>
                </a:solidFill>
                <a:latin typeface="方正姚体" pitchFamily="2" charset="-122"/>
                <a:ea typeface="方正姚体" pitchFamily="2" charset="-122"/>
              </a:rPr>
              <a:t/>
            </a:r>
            <a:br>
              <a:rPr lang="en-US" altLang="zh-CN" sz="3500" b="1" dirty="0">
                <a:solidFill>
                  <a:srgbClr val="004F8A"/>
                </a:solidFill>
                <a:latin typeface="方正姚体" pitchFamily="2" charset="-122"/>
                <a:ea typeface="方正姚体" pitchFamily="2" charset="-122"/>
              </a:rPr>
            </a:br>
            <a:r>
              <a:rPr lang="zh-CN" altLang="zh-CN" sz="3500" b="1" dirty="0"/>
              <a:t/>
            </a:r>
            <a:br>
              <a:rPr lang="zh-CN" altLang="zh-CN" sz="3500" b="1" dirty="0"/>
            </a:br>
            <a:endParaRPr lang="zh-CN" altLang="en-US" sz="3500" b="1" dirty="0"/>
          </a:p>
        </p:txBody>
      </p:sp>
      <p:pic>
        <p:nvPicPr>
          <p:cNvPr id="25602" name="内容占位符 2"/>
          <p:cNvPicPr>
            <a:picLocks noGrp="1" noChangeAspect="1" noChangeArrowheads="1"/>
          </p:cNvPicPr>
          <p:nvPr>
            <p:ph idx="1"/>
          </p:nvPr>
        </p:nvPicPr>
        <p:blipFill>
          <a:blip r:embed="rId2" cstate="print"/>
          <a:srcRect/>
          <a:stretch>
            <a:fillRect/>
          </a:stretch>
        </p:blipFill>
        <p:spPr>
          <a:xfrm>
            <a:off x="800061" y="1725203"/>
            <a:ext cx="5000660" cy="2268616"/>
          </a:xfrm>
          <a:prstGeom prst="roundRect">
            <a:avLst>
              <a:gd name="adj" fmla="val 4167"/>
            </a:avLst>
          </a:prstGeom>
          <a:solidFill>
            <a:srgbClr val="FFFFFF"/>
          </a:solidFill>
          <a:ln w="76200" cap="sq">
            <a:solidFill>
              <a:srgbClr val="EAEAEA"/>
            </a:solidFill>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5603" name="图片 3"/>
          <p:cNvPicPr>
            <a:picLocks noChangeAspect="1" noChangeArrowheads="1"/>
          </p:cNvPicPr>
          <p:nvPr/>
        </p:nvPicPr>
        <p:blipFill>
          <a:blip r:embed="rId3" cstate="print"/>
          <a:srcRect/>
          <a:stretch>
            <a:fillRect/>
          </a:stretch>
        </p:blipFill>
        <p:spPr bwMode="auto">
          <a:xfrm>
            <a:off x="700048" y="4200529"/>
            <a:ext cx="5100673" cy="255033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5604" name="图片 4" descr="IMG_9134.jpg"/>
          <p:cNvPicPr>
            <a:picLocks noChangeAspect="1" noChangeArrowheads="1"/>
          </p:cNvPicPr>
          <p:nvPr/>
        </p:nvPicPr>
        <p:blipFill>
          <a:blip r:embed="rId4" cstate="print"/>
          <a:srcRect/>
          <a:stretch>
            <a:fillRect/>
          </a:stretch>
        </p:blipFill>
        <p:spPr bwMode="auto">
          <a:xfrm>
            <a:off x="7300919" y="1725202"/>
            <a:ext cx="4900647" cy="235529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5605" name="图片 5" descr="672172109331804402.jpg"/>
          <p:cNvPicPr>
            <a:picLocks noChangeAspect="1" noChangeArrowheads="1"/>
          </p:cNvPicPr>
          <p:nvPr/>
        </p:nvPicPr>
        <p:blipFill>
          <a:blip r:embed="rId5" cstate="print"/>
          <a:srcRect/>
          <a:stretch>
            <a:fillRect/>
          </a:stretch>
        </p:blipFill>
        <p:spPr bwMode="auto">
          <a:xfrm>
            <a:off x="7300919" y="4275539"/>
            <a:ext cx="4900647" cy="255033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3559" name="矩形 6"/>
          <p:cNvSpPr>
            <a:spLocks noChangeArrowheads="1"/>
          </p:cNvSpPr>
          <p:nvPr/>
        </p:nvSpPr>
        <p:spPr bwMode="auto">
          <a:xfrm>
            <a:off x="4082734" y="4810601"/>
            <a:ext cx="367088"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14300" tIns="57150" rIns="114300" bIns="57150">
            <a:spAutoFit/>
          </a:bodyPr>
          <a:lstStyle/>
          <a:p>
            <a:pPr eaLnBrk="0" hangingPunct="0"/>
            <a:r>
              <a:rPr lang="zh-CN" altLang="en-US" b="1">
                <a:latin typeface="宋体" pitchFamily="2" charset="-122"/>
              </a:rPr>
              <a:t> </a:t>
            </a:r>
            <a:endParaRPr lang="zh-CN" altLang="en-US"/>
          </a:p>
        </p:txBody>
      </p:sp>
      <p:sp>
        <p:nvSpPr>
          <p:cNvPr id="23560" name="矩形 7"/>
          <p:cNvSpPr>
            <a:spLocks noChangeArrowheads="1"/>
          </p:cNvSpPr>
          <p:nvPr/>
        </p:nvSpPr>
        <p:spPr bwMode="auto">
          <a:xfrm>
            <a:off x="5620704" y="3407093"/>
            <a:ext cx="367088"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14300" tIns="57150" rIns="114300" bIns="57150">
            <a:spAutoFit/>
          </a:bodyPr>
          <a:lstStyle/>
          <a:p>
            <a:pPr eaLnBrk="0" hangingPunct="0"/>
            <a:r>
              <a:rPr lang="zh-CN" altLang="en-US" b="1">
                <a:latin typeface="宋体" pitchFamily="2" charset="-122"/>
              </a:rPr>
              <a:t> </a:t>
            </a:r>
            <a:endParaRPr lang="zh-CN" altLang="en-US"/>
          </a:p>
        </p:txBody>
      </p:sp>
      <p:sp>
        <p:nvSpPr>
          <p:cNvPr id="9"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
        <p:nvSpPr>
          <p:cNvPr id="10" name="矩形 7"/>
          <p:cNvSpPr>
            <a:spLocks noChangeArrowheads="1"/>
          </p:cNvSpPr>
          <p:nvPr/>
        </p:nvSpPr>
        <p:spPr bwMode="auto">
          <a:xfrm>
            <a:off x="6100760" y="2175262"/>
            <a:ext cx="900119" cy="473206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en-US" sz="2500" b="1" dirty="0">
                <a:solidFill>
                  <a:srgbClr val="FFFF00"/>
                </a:solidFill>
              </a:rPr>
              <a:t>采</a:t>
            </a:r>
            <a:endParaRPr lang="en-US" altLang="zh-CN" sz="2500" b="1" dirty="0">
              <a:solidFill>
                <a:srgbClr val="FFFF00"/>
              </a:solidFill>
            </a:endParaRPr>
          </a:p>
          <a:p>
            <a:pPr algn="ctr" eaLnBrk="0" hangingPunct="0">
              <a:defRPr/>
            </a:pPr>
            <a:r>
              <a:rPr lang="zh-CN" altLang="en-US" sz="2500" b="1" dirty="0">
                <a:solidFill>
                  <a:srgbClr val="FFFF00"/>
                </a:solidFill>
              </a:rPr>
              <a:t>取</a:t>
            </a:r>
            <a:endParaRPr lang="en-US" altLang="zh-CN" sz="2500" b="1" dirty="0">
              <a:solidFill>
                <a:srgbClr val="FFFF00"/>
              </a:solidFill>
            </a:endParaRPr>
          </a:p>
          <a:p>
            <a:pPr algn="ctr" eaLnBrk="0" hangingPunct="0">
              <a:defRPr/>
            </a:pPr>
            <a:r>
              <a:rPr lang="zh-CN" altLang="en-US" sz="2500" b="1" dirty="0">
                <a:solidFill>
                  <a:srgbClr val="FFFF00"/>
                </a:solidFill>
              </a:rPr>
              <a:t>多种</a:t>
            </a:r>
            <a:endParaRPr lang="en-US" altLang="zh-CN" sz="2500" b="1" dirty="0">
              <a:solidFill>
                <a:srgbClr val="FFFF00"/>
              </a:solidFill>
            </a:endParaRPr>
          </a:p>
          <a:p>
            <a:pPr algn="ctr" eaLnBrk="0" hangingPunct="0">
              <a:defRPr/>
            </a:pPr>
            <a:r>
              <a:rPr lang="zh-CN" altLang="en-US" sz="2500" b="1" dirty="0">
                <a:solidFill>
                  <a:srgbClr val="FFFF00"/>
                </a:solidFill>
              </a:rPr>
              <a:t>形</a:t>
            </a:r>
            <a:endParaRPr lang="en-US" altLang="zh-CN" sz="2500" b="1" dirty="0">
              <a:solidFill>
                <a:srgbClr val="FFFF00"/>
              </a:solidFill>
            </a:endParaRPr>
          </a:p>
          <a:p>
            <a:pPr algn="ctr" eaLnBrk="0" hangingPunct="0">
              <a:defRPr/>
            </a:pPr>
            <a:r>
              <a:rPr lang="zh-CN" altLang="en-US" sz="2500" b="1" dirty="0">
                <a:solidFill>
                  <a:srgbClr val="FFFF00"/>
                </a:solidFill>
              </a:rPr>
              <a:t>式</a:t>
            </a:r>
            <a:endParaRPr lang="en-US" altLang="zh-CN" sz="2500" b="1" dirty="0">
              <a:solidFill>
                <a:srgbClr val="FFFF00"/>
              </a:solidFill>
            </a:endParaRPr>
          </a:p>
          <a:p>
            <a:pPr algn="ctr" eaLnBrk="0" hangingPunct="0">
              <a:defRPr/>
            </a:pPr>
            <a:r>
              <a:rPr lang="zh-CN" altLang="en-US" sz="2500" b="1" dirty="0">
                <a:solidFill>
                  <a:srgbClr val="FFFF00"/>
                </a:solidFill>
              </a:rPr>
              <a:t>开</a:t>
            </a:r>
            <a:endParaRPr lang="en-US" altLang="zh-CN" sz="2500" b="1" dirty="0">
              <a:solidFill>
                <a:srgbClr val="FFFF00"/>
              </a:solidFill>
            </a:endParaRPr>
          </a:p>
          <a:p>
            <a:pPr algn="ctr" eaLnBrk="0" hangingPunct="0">
              <a:defRPr/>
            </a:pPr>
            <a:r>
              <a:rPr lang="zh-CN" altLang="en-US" sz="2500" b="1" dirty="0">
                <a:solidFill>
                  <a:srgbClr val="FFFF00"/>
                </a:solidFill>
              </a:rPr>
              <a:t>展</a:t>
            </a:r>
            <a:endParaRPr lang="en-US" altLang="zh-CN" sz="2500" b="1" dirty="0">
              <a:solidFill>
                <a:srgbClr val="FFFF00"/>
              </a:solidFill>
            </a:endParaRPr>
          </a:p>
          <a:p>
            <a:pPr algn="ctr" eaLnBrk="0" hangingPunct="0">
              <a:defRPr/>
            </a:pPr>
            <a:r>
              <a:rPr lang="zh-CN" altLang="en-US" sz="2500" b="1" dirty="0">
                <a:solidFill>
                  <a:srgbClr val="FFFF00"/>
                </a:solidFill>
              </a:rPr>
              <a:t>教</a:t>
            </a:r>
            <a:endParaRPr lang="en-US" altLang="zh-CN" sz="2500" b="1" dirty="0">
              <a:solidFill>
                <a:srgbClr val="FFFF00"/>
              </a:solidFill>
            </a:endParaRPr>
          </a:p>
          <a:p>
            <a:pPr algn="ctr" eaLnBrk="0" hangingPunct="0">
              <a:defRPr/>
            </a:pPr>
            <a:r>
              <a:rPr lang="zh-CN" altLang="en-US" sz="2500" b="1" dirty="0">
                <a:solidFill>
                  <a:srgbClr val="FFFF00"/>
                </a:solidFill>
              </a:rPr>
              <a:t>育</a:t>
            </a:r>
            <a:endParaRPr lang="en-US" altLang="zh-CN" sz="2500" b="1" dirty="0">
              <a:solidFill>
                <a:srgbClr val="FFFF00"/>
              </a:solidFill>
            </a:endParaRPr>
          </a:p>
          <a:p>
            <a:pPr algn="ctr" eaLnBrk="0" hangingPunct="0">
              <a:defRPr/>
            </a:pPr>
            <a:r>
              <a:rPr lang="zh-CN" altLang="en-US" sz="2500" b="1" dirty="0">
                <a:solidFill>
                  <a:srgbClr val="FFFF00"/>
                </a:solidFill>
              </a:rPr>
              <a:t>、</a:t>
            </a:r>
            <a:endParaRPr lang="en-US" altLang="zh-CN" sz="2500" b="1" dirty="0">
              <a:solidFill>
                <a:srgbClr val="FFFF00"/>
              </a:solidFill>
            </a:endParaRPr>
          </a:p>
          <a:p>
            <a:pPr algn="ctr" eaLnBrk="0" hangingPunct="0">
              <a:defRPr/>
            </a:pPr>
            <a:r>
              <a:rPr lang="zh-CN" altLang="zh-CN" sz="2500" b="1" dirty="0">
                <a:solidFill>
                  <a:srgbClr val="FFFF00"/>
                </a:solidFill>
              </a:rPr>
              <a:t>培</a:t>
            </a:r>
            <a:endParaRPr lang="en-US" altLang="zh-CN" sz="2500" b="1" dirty="0">
              <a:solidFill>
                <a:srgbClr val="FFFF00"/>
              </a:solidFill>
            </a:endParaRPr>
          </a:p>
          <a:p>
            <a:pPr algn="ctr" eaLnBrk="0" hangingPunct="0">
              <a:defRPr/>
            </a:pPr>
            <a:r>
              <a:rPr lang="zh-CN" altLang="zh-CN" sz="2500" b="1" dirty="0">
                <a:solidFill>
                  <a:srgbClr val="FFFF00"/>
                </a:solidFill>
              </a:rPr>
              <a:t>训</a:t>
            </a:r>
            <a:endParaRPr lang="zh-CN" altLang="en-US" sz="2500" b="1" dirty="0">
              <a:solidFill>
                <a:srgbClr val="FFFF00"/>
              </a:solidFill>
            </a:endParaRPr>
          </a:p>
        </p:txBody>
      </p:sp>
    </p:spTree>
    <p:extLst>
      <p:ext uri="{BB962C8B-B14F-4D97-AF65-F5344CB8AC3E}">
        <p14:creationId xmlns:p14="http://schemas.microsoft.com/office/powerpoint/2010/main" xmlns="" val="23231437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bwMode="auto">
          <a:xfrm>
            <a:off x="800061" y="1800213"/>
            <a:ext cx="11422300" cy="4950653"/>
          </a:xfrm>
          <a:prstGeom prst="roundRect">
            <a:avLst/>
          </a:prstGeom>
          <a:solidFill>
            <a:srgbClr val="FFFFCC"/>
          </a:solidFill>
          <a:ln>
            <a:solidFill>
              <a:srgbClr val="FF0000"/>
            </a:solidFill>
            <a:headEnd/>
            <a:tailEnd/>
          </a:ln>
          <a:effectLst>
            <a:glow rad="139700">
              <a:srgbClr val="FF0000">
                <a:alpha val="40000"/>
              </a:srgb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26625" name="标题 1"/>
          <p:cNvSpPr>
            <a:spLocks noGrp="1" noChangeArrowheads="1"/>
          </p:cNvSpPr>
          <p:nvPr>
            <p:ph type="title"/>
          </p:nvPr>
        </p:nvSpPr>
        <p:spPr>
          <a:xfrm>
            <a:off x="800101" y="1200150"/>
            <a:ext cx="11101388" cy="2266950"/>
          </a:xfrm>
        </p:spPr>
        <p:txBody>
          <a:bodyPr>
            <a:normAutofit fontScale="90000"/>
          </a:bodyPr>
          <a:lstStyle/>
          <a:p>
            <a:pPr algn="l">
              <a:lnSpc>
                <a:spcPct val="150000"/>
              </a:lnSpc>
              <a:defRPr/>
            </a:pPr>
            <a:r>
              <a:rPr lang="en-US" altLang="zh-CN" sz="3500" dirty="0">
                <a:solidFill>
                  <a:srgbClr val="660066"/>
                </a:solidFill>
                <a:latin typeface="宋体" pitchFamily="2" charset="-122"/>
              </a:rPr>
              <a:t>   </a:t>
            </a:r>
            <a:r>
              <a:rPr lang="zh-CN" altLang="en-US" sz="3500" b="1" dirty="0">
                <a:solidFill>
                  <a:srgbClr val="004F8A"/>
                </a:solidFill>
                <a:latin typeface="方正姚体" pitchFamily="2" charset="-122"/>
                <a:ea typeface="方正姚体" pitchFamily="2" charset="-122"/>
              </a:rPr>
              <a:t>制度措施 </a:t>
            </a:r>
            <a:r>
              <a:rPr lang="en-US" altLang="zh-CN" sz="3500" b="1" dirty="0">
                <a:solidFill>
                  <a:srgbClr val="004F8A"/>
                </a:solidFill>
                <a:latin typeface="方正姚体" pitchFamily="2" charset="-122"/>
                <a:ea typeface="方正姚体" pitchFamily="2" charset="-122"/>
              </a:rPr>
              <a:t/>
            </a:r>
            <a:br>
              <a:rPr lang="en-US" altLang="zh-CN" sz="3500" b="1" dirty="0">
                <a:solidFill>
                  <a:srgbClr val="004F8A"/>
                </a:solidFill>
                <a:latin typeface="方正姚体" pitchFamily="2" charset="-122"/>
                <a:ea typeface="方正姚体" pitchFamily="2" charset="-122"/>
              </a:rPr>
            </a:br>
            <a:r>
              <a:rPr lang="en-US" altLang="zh-CN" sz="3500" b="1" dirty="0">
                <a:solidFill>
                  <a:srgbClr val="004F8A"/>
                </a:solidFill>
                <a:latin typeface="方正姚体" pitchFamily="2" charset="-122"/>
                <a:ea typeface="方正姚体" pitchFamily="2" charset="-122"/>
              </a:rPr>
              <a:t>       </a:t>
            </a:r>
            <a:r>
              <a:rPr lang="zh-CN" altLang="en-US" sz="3000" b="1" dirty="0">
                <a:latin typeface="宋体" pitchFamily="2" charset="-122"/>
              </a:rPr>
              <a:t>统一考核评比制度，每月对外包服务单位检查考核，督促外包单位提高服务质量。</a:t>
            </a:r>
            <a:r>
              <a:rPr lang="en-US" altLang="zh-CN" sz="3000" b="1" dirty="0">
                <a:latin typeface="宋体" pitchFamily="2" charset="-122"/>
              </a:rPr>
              <a:t> </a:t>
            </a:r>
            <a:r>
              <a:rPr lang="zh-CN" altLang="zh-CN" sz="3500" b="1" dirty="0"/>
              <a:t/>
            </a:r>
            <a:br>
              <a:rPr lang="zh-CN" altLang="zh-CN" sz="3500" b="1" dirty="0"/>
            </a:br>
            <a:endParaRPr lang="zh-CN" altLang="en-US" sz="3500" b="1" dirty="0"/>
          </a:p>
        </p:txBody>
      </p:sp>
      <p:sp>
        <p:nvSpPr>
          <p:cNvPr id="24582" name="矩形 6"/>
          <p:cNvSpPr>
            <a:spLocks noChangeArrowheads="1"/>
          </p:cNvSpPr>
          <p:nvPr/>
        </p:nvSpPr>
        <p:spPr bwMode="auto">
          <a:xfrm>
            <a:off x="4082734" y="4810601"/>
            <a:ext cx="367088"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14300" tIns="57150" rIns="114300" bIns="57150">
            <a:spAutoFit/>
          </a:bodyPr>
          <a:lstStyle/>
          <a:p>
            <a:pPr eaLnBrk="0" hangingPunct="0"/>
            <a:r>
              <a:rPr lang="zh-CN" altLang="en-US" b="1">
                <a:latin typeface="宋体" pitchFamily="2" charset="-122"/>
              </a:rPr>
              <a:t> </a:t>
            </a:r>
            <a:endParaRPr lang="zh-CN" altLang="en-US"/>
          </a:p>
        </p:txBody>
      </p:sp>
      <p:sp>
        <p:nvSpPr>
          <p:cNvPr id="24583" name="矩形 7"/>
          <p:cNvSpPr>
            <a:spLocks noChangeArrowheads="1"/>
          </p:cNvSpPr>
          <p:nvPr/>
        </p:nvSpPr>
        <p:spPr bwMode="auto">
          <a:xfrm>
            <a:off x="5620704" y="3407093"/>
            <a:ext cx="367088"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14300" tIns="57150" rIns="114300" bIns="57150">
            <a:spAutoFit/>
          </a:bodyPr>
          <a:lstStyle/>
          <a:p>
            <a:pPr eaLnBrk="0" hangingPunct="0"/>
            <a:r>
              <a:rPr lang="zh-CN" altLang="en-US" b="1">
                <a:latin typeface="宋体" pitchFamily="2" charset="-122"/>
              </a:rPr>
              <a:t> </a:t>
            </a:r>
            <a:endParaRPr lang="zh-CN" altLang="en-US"/>
          </a:p>
        </p:txBody>
      </p:sp>
      <p:pic>
        <p:nvPicPr>
          <p:cNvPr id="24584" name="内容占位符 3" descr="389873041940817441.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100264" y="3150394"/>
            <a:ext cx="3533775" cy="3000375"/>
          </a:xfrm>
        </p:spPr>
      </p:pic>
      <p:pic>
        <p:nvPicPr>
          <p:cNvPr id="24585" name="图片 7" descr="IMG_920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00875" y="3150394"/>
            <a:ext cx="3593783" cy="300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
        <p:nvSpPr>
          <p:cNvPr id="12" name="矩形 7"/>
          <p:cNvSpPr>
            <a:spLocks noChangeArrowheads="1"/>
          </p:cNvSpPr>
          <p:nvPr/>
        </p:nvSpPr>
        <p:spPr bwMode="auto">
          <a:xfrm>
            <a:off x="2200246" y="6300806"/>
            <a:ext cx="3400450" cy="43858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en-US" b="1" dirty="0">
                <a:solidFill>
                  <a:srgbClr val="FFFF00"/>
                </a:solidFill>
              </a:rPr>
              <a:t>保洁考核评分表</a:t>
            </a:r>
          </a:p>
        </p:txBody>
      </p:sp>
      <p:sp>
        <p:nvSpPr>
          <p:cNvPr id="13" name="矩形 7"/>
          <p:cNvSpPr>
            <a:spLocks noChangeArrowheads="1"/>
          </p:cNvSpPr>
          <p:nvPr/>
        </p:nvSpPr>
        <p:spPr bwMode="auto">
          <a:xfrm>
            <a:off x="7100893" y="6300806"/>
            <a:ext cx="3400450" cy="43858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en-US" b="1" dirty="0">
                <a:solidFill>
                  <a:srgbClr val="FFFF00"/>
                </a:solidFill>
              </a:rPr>
              <a:t>绿化养护考核评分表</a:t>
            </a:r>
          </a:p>
        </p:txBody>
      </p:sp>
    </p:spTree>
    <p:extLst>
      <p:ext uri="{BB962C8B-B14F-4D97-AF65-F5344CB8AC3E}">
        <p14:creationId xmlns:p14="http://schemas.microsoft.com/office/powerpoint/2010/main" xmlns="" val="9652747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bwMode="auto">
          <a:xfrm>
            <a:off x="800061" y="1800213"/>
            <a:ext cx="11422300" cy="4950653"/>
          </a:xfrm>
          <a:prstGeom prst="roundRect">
            <a:avLst/>
          </a:prstGeom>
          <a:solidFill>
            <a:srgbClr val="FFFFCC"/>
          </a:solidFill>
          <a:ln>
            <a:solidFill>
              <a:srgbClr val="FF0000"/>
            </a:solidFill>
            <a:headEnd/>
            <a:tailEnd/>
          </a:ln>
          <a:effectLst>
            <a:glow rad="139700">
              <a:srgbClr val="FF0000">
                <a:alpha val="40000"/>
              </a:srgb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27649" name="标题 1"/>
          <p:cNvSpPr>
            <a:spLocks noGrp="1" noChangeArrowheads="1"/>
          </p:cNvSpPr>
          <p:nvPr>
            <p:ph type="title"/>
          </p:nvPr>
        </p:nvSpPr>
        <p:spPr>
          <a:xfrm>
            <a:off x="600075" y="825104"/>
            <a:ext cx="11521440" cy="908446"/>
          </a:xfrm>
        </p:spPr>
        <p:txBody>
          <a:bodyPr/>
          <a:lstStyle/>
          <a:p>
            <a:pPr algn="l">
              <a:defRPr/>
            </a:pPr>
            <a:r>
              <a:rPr lang="zh-CN" altLang="en-US" sz="3500" b="1" dirty="0">
                <a:solidFill>
                  <a:srgbClr val="004F8A"/>
                </a:solidFill>
                <a:latin typeface="方正姚体" pitchFamily="2" charset="-122"/>
                <a:ea typeface="方正姚体" pitchFamily="2" charset="-122"/>
              </a:rPr>
              <a:t>    制度措施</a:t>
            </a:r>
          </a:p>
        </p:txBody>
      </p:sp>
      <p:sp>
        <p:nvSpPr>
          <p:cNvPr id="25606" name="内容占位符 2"/>
          <p:cNvSpPr>
            <a:spLocks noGrp="1" noChangeArrowheads="1"/>
          </p:cNvSpPr>
          <p:nvPr>
            <p:ph idx="1"/>
          </p:nvPr>
        </p:nvSpPr>
        <p:spPr>
          <a:xfrm>
            <a:off x="400050" y="1936909"/>
            <a:ext cx="11948160" cy="2873693"/>
          </a:xfrm>
        </p:spPr>
        <p:txBody>
          <a:bodyPr/>
          <a:lstStyle/>
          <a:p>
            <a:pPr>
              <a:lnSpc>
                <a:spcPct val="150000"/>
              </a:lnSpc>
              <a:buFontTx/>
              <a:buNone/>
            </a:pPr>
            <a:r>
              <a:rPr lang="en-US" altLang="zh-CN" sz="3000" b="1">
                <a:solidFill>
                  <a:srgbClr val="000000"/>
                </a:solidFill>
              </a:rPr>
              <a:t>          </a:t>
            </a:r>
            <a:r>
              <a:rPr lang="zh-CN" altLang="zh-CN" sz="3000" b="1">
                <a:solidFill>
                  <a:srgbClr val="000000"/>
                </a:solidFill>
              </a:rPr>
              <a:t>实行岗位责任制度，</a:t>
            </a:r>
            <a:r>
              <a:rPr lang="zh-CN" altLang="en-US" sz="3000" b="1">
                <a:solidFill>
                  <a:srgbClr val="000000"/>
                </a:solidFill>
              </a:rPr>
              <a:t>建立严格的岗前、岗位培训制度，并</a:t>
            </a:r>
            <a:r>
              <a:rPr lang="zh-CN" altLang="zh-CN" sz="3000" b="1">
                <a:solidFill>
                  <a:srgbClr val="000000"/>
                </a:solidFill>
              </a:rPr>
              <a:t>定期检查考核，有内部奖惩制度，技术工人有岗位培训。</a:t>
            </a:r>
            <a:endParaRPr lang="en-US" altLang="zh-CN" sz="3000" b="1">
              <a:solidFill>
                <a:srgbClr val="000000"/>
              </a:solidFill>
            </a:endParaRPr>
          </a:p>
          <a:p>
            <a:endParaRPr lang="en-US" altLang="zh-CN" sz="3000">
              <a:solidFill>
                <a:srgbClr val="000000"/>
              </a:solidFill>
            </a:endParaRPr>
          </a:p>
          <a:p>
            <a:endParaRPr lang="en-US" altLang="zh-CN" sz="3000">
              <a:solidFill>
                <a:srgbClr val="000000"/>
              </a:solidFill>
            </a:endParaRPr>
          </a:p>
          <a:p>
            <a:endParaRPr lang="en-US" altLang="zh-CN" sz="3000">
              <a:solidFill>
                <a:srgbClr val="000000"/>
              </a:solidFill>
            </a:endParaRPr>
          </a:p>
          <a:p>
            <a:endParaRPr lang="en-US" altLang="zh-CN" sz="3000">
              <a:solidFill>
                <a:srgbClr val="000000"/>
              </a:solidFill>
            </a:endParaRPr>
          </a:p>
          <a:p>
            <a:endParaRPr lang="en-US" altLang="zh-CN" sz="3000">
              <a:solidFill>
                <a:srgbClr val="000000"/>
              </a:solidFill>
            </a:endParaRPr>
          </a:p>
          <a:p>
            <a:endParaRPr lang="en-US" altLang="zh-CN" sz="3000">
              <a:solidFill>
                <a:srgbClr val="000000"/>
              </a:solidFill>
            </a:endParaRPr>
          </a:p>
          <a:p>
            <a:pPr>
              <a:buFontTx/>
              <a:buNone/>
            </a:pPr>
            <a:endParaRPr lang="en-US" altLang="zh-CN" sz="3000">
              <a:solidFill>
                <a:srgbClr val="000000"/>
              </a:solidFill>
            </a:endParaRPr>
          </a:p>
        </p:txBody>
      </p:sp>
      <p:pic>
        <p:nvPicPr>
          <p:cNvPr id="25607" name="图片 3" descr="IMG_902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00126" y="3375423"/>
            <a:ext cx="2449195" cy="2570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8" name="图片 4" descr="IMG_902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t="10928"/>
          <a:stretch>
            <a:fillRect/>
          </a:stretch>
        </p:blipFill>
        <p:spPr bwMode="auto">
          <a:xfrm>
            <a:off x="9401175" y="3375423"/>
            <a:ext cx="2524760" cy="2550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9" name="图片 5" descr="IMG_919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00464" y="3375423"/>
            <a:ext cx="2600325" cy="2568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0" name="图片 6" descr="IMG_9196.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00825" y="3375423"/>
            <a:ext cx="2598103" cy="2570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
        <p:nvSpPr>
          <p:cNvPr id="11" name="矩形 7"/>
          <p:cNvSpPr>
            <a:spLocks noChangeArrowheads="1"/>
          </p:cNvSpPr>
          <p:nvPr/>
        </p:nvSpPr>
        <p:spPr bwMode="auto">
          <a:xfrm>
            <a:off x="1100101" y="6075777"/>
            <a:ext cx="2400318" cy="43858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en-US" b="1" dirty="0">
                <a:solidFill>
                  <a:srgbClr val="FFFF00"/>
                </a:solidFill>
              </a:rPr>
              <a:t>施工</a:t>
            </a:r>
            <a:r>
              <a:rPr lang="zh-CN" altLang="zh-CN" b="1" dirty="0">
                <a:solidFill>
                  <a:srgbClr val="FFFF00"/>
                </a:solidFill>
              </a:rPr>
              <a:t>日志</a:t>
            </a:r>
            <a:endParaRPr lang="zh-CN" altLang="en-US" b="1" dirty="0">
              <a:solidFill>
                <a:srgbClr val="FFFF00"/>
              </a:solidFill>
            </a:endParaRPr>
          </a:p>
        </p:txBody>
      </p:sp>
      <p:sp>
        <p:nvSpPr>
          <p:cNvPr id="12" name="矩形 7"/>
          <p:cNvSpPr>
            <a:spLocks noChangeArrowheads="1"/>
          </p:cNvSpPr>
          <p:nvPr/>
        </p:nvSpPr>
        <p:spPr bwMode="auto">
          <a:xfrm>
            <a:off x="3800458" y="6075777"/>
            <a:ext cx="2400318" cy="43858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zh-CN" b="1" dirty="0">
                <a:solidFill>
                  <a:srgbClr val="FFFF00"/>
                </a:solidFill>
              </a:rPr>
              <a:t>奖惩记录</a:t>
            </a:r>
            <a:endParaRPr lang="zh-CN" altLang="en-US" b="1" dirty="0">
              <a:solidFill>
                <a:srgbClr val="FFFF00"/>
              </a:solidFill>
            </a:endParaRPr>
          </a:p>
        </p:txBody>
      </p:sp>
      <p:sp>
        <p:nvSpPr>
          <p:cNvPr id="13" name="矩形 7"/>
          <p:cNvSpPr>
            <a:spLocks noChangeArrowheads="1"/>
          </p:cNvSpPr>
          <p:nvPr/>
        </p:nvSpPr>
        <p:spPr bwMode="auto">
          <a:xfrm>
            <a:off x="9501210" y="6075777"/>
            <a:ext cx="2400318" cy="43858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en-US" b="1" dirty="0">
                <a:solidFill>
                  <a:srgbClr val="FFFF00"/>
                </a:solidFill>
              </a:rPr>
              <a:t>巡检记录</a:t>
            </a:r>
          </a:p>
        </p:txBody>
      </p:sp>
      <p:sp>
        <p:nvSpPr>
          <p:cNvPr id="14" name="矩形 7"/>
          <p:cNvSpPr>
            <a:spLocks noChangeArrowheads="1"/>
          </p:cNvSpPr>
          <p:nvPr/>
        </p:nvSpPr>
        <p:spPr bwMode="auto">
          <a:xfrm>
            <a:off x="6700840" y="6075777"/>
            <a:ext cx="2400318" cy="43858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zh-CN" b="1" dirty="0">
                <a:solidFill>
                  <a:srgbClr val="FFFF00"/>
                </a:solidFill>
              </a:rPr>
              <a:t>培训记录</a:t>
            </a:r>
            <a:endParaRPr lang="zh-CN" altLang="en-US" b="1" dirty="0">
              <a:solidFill>
                <a:srgbClr val="FFFF00"/>
              </a:solidFill>
            </a:endParaRPr>
          </a:p>
        </p:txBody>
      </p:sp>
    </p:spTree>
    <p:extLst>
      <p:ext uri="{BB962C8B-B14F-4D97-AF65-F5344CB8AC3E}">
        <p14:creationId xmlns:p14="http://schemas.microsoft.com/office/powerpoint/2010/main" xmlns="" val="29265665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标题 1"/>
          <p:cNvSpPr>
            <a:spLocks noGrp="1" noChangeArrowheads="1"/>
          </p:cNvSpPr>
          <p:nvPr>
            <p:ph type="title"/>
          </p:nvPr>
        </p:nvSpPr>
        <p:spPr>
          <a:xfrm>
            <a:off x="1" y="803434"/>
            <a:ext cx="11643678" cy="1208485"/>
          </a:xfrm>
        </p:spPr>
        <p:txBody>
          <a:bodyPr>
            <a:normAutofit fontScale="90000"/>
          </a:bodyPr>
          <a:lstStyle/>
          <a:p>
            <a:pPr>
              <a:lnSpc>
                <a:spcPct val="150000"/>
              </a:lnSpc>
              <a:defRPr/>
            </a:pPr>
            <a:r>
              <a:rPr lang="zh-CN" altLang="en-US" sz="4000" b="1" dirty="0">
                <a:solidFill>
                  <a:srgbClr val="004F8A"/>
                </a:solidFill>
                <a:latin typeface="方正姚体" pitchFamily="2" charset="-122"/>
                <a:ea typeface="方正姚体" pitchFamily="2" charset="-122"/>
                <a:sym typeface="+mn-ea"/>
              </a:rPr>
              <a:t>（二）</a:t>
            </a:r>
            <a:r>
              <a:rPr lang="zh-CN" altLang="zh-CN" sz="4000" b="1" dirty="0">
                <a:solidFill>
                  <a:srgbClr val="004F8A"/>
                </a:solidFill>
                <a:latin typeface="方正姚体" pitchFamily="2" charset="-122"/>
                <a:ea typeface="方正姚体" pitchFamily="2" charset="-122"/>
                <a:sym typeface="+mn-ea"/>
              </a:rPr>
              <a:t>设施设备</a:t>
            </a:r>
            <a:r>
              <a:rPr lang="zh-CN" altLang="zh-CN" sz="4000" dirty="0"/>
              <a:t/>
            </a:r>
            <a:br>
              <a:rPr lang="zh-CN" altLang="zh-CN" sz="4000" dirty="0"/>
            </a:br>
            <a:endParaRPr lang="zh-CN" altLang="en-US" sz="3000" b="1" dirty="0"/>
          </a:p>
        </p:txBody>
      </p:sp>
      <p:sp>
        <p:nvSpPr>
          <p:cNvPr id="3" name="内容占位符 2"/>
          <p:cNvSpPr>
            <a:spLocks noGrp="1"/>
          </p:cNvSpPr>
          <p:nvPr>
            <p:ph idx="1"/>
          </p:nvPr>
        </p:nvSpPr>
        <p:spPr>
          <a:xfrm>
            <a:off x="700088" y="1200150"/>
            <a:ext cx="11501437" cy="900113"/>
          </a:xfrm>
        </p:spPr>
        <p:txBody>
          <a:bodyPr>
            <a:normAutofit fontScale="25000" lnSpcReduction="20000"/>
          </a:bodyPr>
          <a:lstStyle/>
          <a:p>
            <a:pPr marL="571500" indent="-571500">
              <a:spcBef>
                <a:spcPct val="0"/>
              </a:spcBef>
              <a:buNone/>
              <a:defRPr/>
            </a:pPr>
            <a:r>
              <a:rPr lang="zh-CN" altLang="en-US" sz="3500" b="1" dirty="0">
                <a:solidFill>
                  <a:srgbClr val="004F8A"/>
                </a:solidFill>
                <a:latin typeface="方正姚体" pitchFamily="2" charset="-122"/>
                <a:ea typeface="方正姚体" pitchFamily="2" charset="-122"/>
                <a:cs typeface="+mj-cs"/>
              </a:rPr>
              <a:t>配备情况</a:t>
            </a:r>
            <a:r>
              <a:rPr lang="en-US" altLang="zh-CN" sz="3500" b="1" dirty="0">
                <a:solidFill>
                  <a:srgbClr val="004F8A"/>
                </a:solidFill>
                <a:latin typeface="方正姚体" pitchFamily="2" charset="-122"/>
                <a:ea typeface="方正姚体" pitchFamily="2" charset="-122"/>
                <a:cs typeface="+mj-cs"/>
              </a:rPr>
              <a:t> </a:t>
            </a:r>
          </a:p>
          <a:p>
            <a:pPr marL="571500" indent="-571500">
              <a:lnSpc>
                <a:spcPct val="150000"/>
              </a:lnSpc>
              <a:spcBef>
                <a:spcPts val="0"/>
              </a:spcBef>
              <a:buNone/>
              <a:defRPr/>
            </a:pPr>
            <a:r>
              <a:rPr lang="zh-CN" altLang="en-US" sz="3000" b="1" dirty="0"/>
              <a:t>         </a:t>
            </a:r>
            <a:r>
              <a:rPr lang="zh-CN" altLang="en-US" sz="2500" b="1" dirty="0"/>
              <a:t>环境保洁、绿化养护的工具设备，按照校园建设实际使用情况来</a:t>
            </a:r>
            <a:endParaRPr lang="en-US" altLang="zh-CN" sz="2500" b="1" dirty="0"/>
          </a:p>
          <a:p>
            <a:pPr marL="571500" indent="-571500">
              <a:lnSpc>
                <a:spcPct val="150000"/>
              </a:lnSpc>
              <a:spcBef>
                <a:spcPts val="0"/>
              </a:spcBef>
              <a:buNone/>
              <a:defRPr/>
            </a:pPr>
            <a:r>
              <a:rPr lang="zh-CN" altLang="en-US" sz="2500" b="1" dirty="0"/>
              <a:t>配备，各类用具配备齐全。</a:t>
            </a:r>
            <a:endParaRPr lang="en-US" altLang="zh-CN" sz="2500" b="1" dirty="0"/>
          </a:p>
          <a:p>
            <a:pPr>
              <a:buFontTx/>
              <a:buNone/>
              <a:defRPr/>
            </a:pPr>
            <a:endParaRPr lang="en-US" altLang="zh-CN" dirty="0"/>
          </a:p>
          <a:p>
            <a:pPr>
              <a:defRPr/>
            </a:pPr>
            <a:endParaRPr lang="en-US" altLang="zh-CN" dirty="0"/>
          </a:p>
          <a:p>
            <a:pPr>
              <a:defRPr/>
            </a:pPr>
            <a:endParaRPr lang="en-US" altLang="zh-CN" dirty="0"/>
          </a:p>
          <a:p>
            <a:pPr>
              <a:defRPr/>
            </a:pPr>
            <a:endParaRPr lang="en-US" altLang="zh-CN" dirty="0" smtClean="0"/>
          </a:p>
          <a:p>
            <a:pPr>
              <a:defRPr/>
            </a:pPr>
            <a:endParaRPr lang="en-US" altLang="zh-CN" dirty="0"/>
          </a:p>
          <a:p>
            <a:pPr marL="0" indent="0">
              <a:buNone/>
              <a:defRPr/>
            </a:pPr>
            <a:r>
              <a:rPr lang="en-US" altLang="zh-CN" dirty="0"/>
              <a:t>                        </a:t>
            </a:r>
            <a:endParaRPr lang="zh-CN" altLang="en-US" sz="2500" b="1" dirty="0">
              <a:solidFill>
                <a:srgbClr val="FF0000"/>
              </a:solidFill>
            </a:endParaRPr>
          </a:p>
        </p:txBody>
      </p:sp>
      <p:pic>
        <p:nvPicPr>
          <p:cNvPr id="26628" name="图片 6" descr="IMG_9137.jpg"/>
          <p:cNvPicPr>
            <a:picLocks noChangeAspect="1" noChangeArrowheads="1"/>
          </p:cNvPicPr>
          <p:nvPr/>
        </p:nvPicPr>
        <p:blipFill>
          <a:blip r:embed="rId2" cstate="print"/>
          <a:srcRect/>
          <a:stretch>
            <a:fillRect/>
          </a:stretch>
        </p:blipFill>
        <p:spPr bwMode="auto">
          <a:xfrm>
            <a:off x="400050" y="5100638"/>
            <a:ext cx="2266950" cy="1625204"/>
          </a:xfrm>
          <a:prstGeom prst="roundRect">
            <a:avLst>
              <a:gd name="adj" fmla="val 8594"/>
            </a:avLst>
          </a:prstGeom>
          <a:solidFill>
            <a:srgbClr val="FFFFFF">
              <a:shade val="85000"/>
            </a:srgbClr>
          </a:solidFill>
          <a:ln>
            <a:solidFill>
              <a:srgbClr val="CC9900"/>
            </a:solidFill>
          </a:ln>
          <a:effectLst>
            <a:reflection blurRad="12700" stA="38000" endPos="28000" dist="5000" dir="5400000" sy="-100000" algn="bl" rotWithShape="0"/>
          </a:effectLst>
        </p:spPr>
      </p:pic>
      <p:pic>
        <p:nvPicPr>
          <p:cNvPr id="26629" name="图片 7" descr="IMG_9141.jpg"/>
          <p:cNvPicPr>
            <a:picLocks noChangeAspect="1" noChangeArrowheads="1"/>
          </p:cNvPicPr>
          <p:nvPr/>
        </p:nvPicPr>
        <p:blipFill>
          <a:blip r:embed="rId3" cstate="print"/>
          <a:srcRect t="25575"/>
          <a:stretch>
            <a:fillRect/>
          </a:stretch>
        </p:blipFill>
        <p:spPr bwMode="auto">
          <a:xfrm>
            <a:off x="2871470" y="5100638"/>
            <a:ext cx="2118043" cy="1663541"/>
          </a:xfrm>
          <a:prstGeom prst="roundRect">
            <a:avLst>
              <a:gd name="adj" fmla="val 8594"/>
            </a:avLst>
          </a:prstGeom>
          <a:solidFill>
            <a:srgbClr val="FFFFFF">
              <a:shade val="85000"/>
            </a:srgbClr>
          </a:solidFill>
          <a:ln>
            <a:solidFill>
              <a:srgbClr val="CC9900"/>
            </a:solidFill>
          </a:ln>
          <a:effectLst>
            <a:reflection blurRad="12700" stA="38000" endPos="28000" dist="5000" dir="5400000" sy="-100000" algn="bl" rotWithShape="0"/>
          </a:effectLst>
        </p:spPr>
      </p:pic>
      <p:pic>
        <p:nvPicPr>
          <p:cNvPr id="26630" name="图片 9" descr="IMG_9140.jpg"/>
          <p:cNvPicPr>
            <a:picLocks noChangeAspect="1" noChangeArrowheads="1"/>
          </p:cNvPicPr>
          <p:nvPr/>
        </p:nvPicPr>
        <p:blipFill>
          <a:blip r:embed="rId4" cstate="print"/>
          <a:srcRect t="16074" b="3572"/>
          <a:stretch>
            <a:fillRect/>
          </a:stretch>
        </p:blipFill>
        <p:spPr bwMode="auto">
          <a:xfrm>
            <a:off x="7500938" y="5100648"/>
            <a:ext cx="2329180" cy="1625193"/>
          </a:xfrm>
          <a:prstGeom prst="roundRect">
            <a:avLst>
              <a:gd name="adj" fmla="val 8594"/>
            </a:avLst>
          </a:prstGeom>
          <a:solidFill>
            <a:srgbClr val="FFFFFF">
              <a:shade val="85000"/>
            </a:srgbClr>
          </a:solidFill>
          <a:ln>
            <a:solidFill>
              <a:srgbClr val="CC9900"/>
            </a:solidFill>
          </a:ln>
          <a:effectLst>
            <a:reflection blurRad="12700" stA="38000" endPos="28000" dist="5000" dir="5400000" sy="-100000" algn="bl" rotWithShape="0"/>
          </a:effectLst>
        </p:spPr>
      </p:pic>
      <p:pic>
        <p:nvPicPr>
          <p:cNvPr id="26631" name="图片 10" descr="IMG_9136.jpg"/>
          <p:cNvPicPr>
            <a:picLocks noChangeAspect="1" noChangeArrowheads="1"/>
          </p:cNvPicPr>
          <p:nvPr/>
        </p:nvPicPr>
        <p:blipFill>
          <a:blip r:embed="rId5" cstate="print"/>
          <a:srcRect t="11418" b="9787"/>
          <a:stretch>
            <a:fillRect/>
          </a:stretch>
        </p:blipFill>
        <p:spPr bwMode="auto">
          <a:xfrm>
            <a:off x="5100639" y="5100638"/>
            <a:ext cx="2218055" cy="1650206"/>
          </a:xfrm>
          <a:prstGeom prst="roundRect">
            <a:avLst>
              <a:gd name="adj" fmla="val 8594"/>
            </a:avLst>
          </a:prstGeom>
          <a:solidFill>
            <a:srgbClr val="FFFFFF">
              <a:shade val="85000"/>
            </a:srgbClr>
          </a:solidFill>
          <a:ln>
            <a:solidFill>
              <a:srgbClr val="CC9900"/>
            </a:solidFill>
          </a:ln>
          <a:effectLst>
            <a:reflection blurRad="12700" stA="38000" endPos="28000" dist="5000" dir="5400000" sy="-100000" algn="bl" rotWithShape="0"/>
          </a:effectLst>
        </p:spPr>
      </p:pic>
      <p:sp>
        <p:nvSpPr>
          <p:cNvPr id="26632" name="矩形 11"/>
          <p:cNvSpPr>
            <a:spLocks noChangeArrowheads="1"/>
          </p:cNvSpPr>
          <p:nvPr/>
        </p:nvSpPr>
        <p:spPr bwMode="auto">
          <a:xfrm>
            <a:off x="900113" y="6812519"/>
            <a:ext cx="1491297"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b="1"/>
              <a:t>吸尘器</a:t>
            </a:r>
          </a:p>
        </p:txBody>
      </p:sp>
      <p:sp>
        <p:nvSpPr>
          <p:cNvPr id="26633" name="矩形 12"/>
          <p:cNvSpPr>
            <a:spLocks noChangeArrowheads="1"/>
          </p:cNvSpPr>
          <p:nvPr/>
        </p:nvSpPr>
        <p:spPr bwMode="auto">
          <a:xfrm>
            <a:off x="3478214" y="6812519"/>
            <a:ext cx="1229042"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b="1"/>
              <a:t>垃圾车</a:t>
            </a:r>
          </a:p>
        </p:txBody>
      </p:sp>
      <p:sp>
        <p:nvSpPr>
          <p:cNvPr id="26634" name="矩形 13"/>
          <p:cNvSpPr>
            <a:spLocks noChangeArrowheads="1"/>
          </p:cNvSpPr>
          <p:nvPr/>
        </p:nvSpPr>
        <p:spPr bwMode="auto">
          <a:xfrm>
            <a:off x="5600700" y="6812519"/>
            <a:ext cx="1226820"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b="1"/>
              <a:t>扫雪车</a:t>
            </a:r>
          </a:p>
        </p:txBody>
      </p:sp>
      <p:sp>
        <p:nvSpPr>
          <p:cNvPr id="26635" name="矩形 14"/>
          <p:cNvSpPr>
            <a:spLocks noChangeArrowheads="1"/>
          </p:cNvSpPr>
          <p:nvPr/>
        </p:nvSpPr>
        <p:spPr bwMode="auto">
          <a:xfrm>
            <a:off x="7800975" y="6812519"/>
            <a:ext cx="2313623"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b="1"/>
              <a:t>扫地机</a:t>
            </a:r>
          </a:p>
        </p:txBody>
      </p:sp>
      <p:sp>
        <p:nvSpPr>
          <p:cNvPr id="26636" name="矩形 15"/>
          <p:cNvSpPr>
            <a:spLocks noChangeArrowheads="1"/>
          </p:cNvSpPr>
          <p:nvPr/>
        </p:nvSpPr>
        <p:spPr bwMode="auto">
          <a:xfrm>
            <a:off x="8518844" y="4658917"/>
            <a:ext cx="3729355"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b="1">
                <a:solidFill>
                  <a:srgbClr val="FF0000"/>
                </a:solidFill>
              </a:rPr>
              <a:t> </a:t>
            </a:r>
          </a:p>
        </p:txBody>
      </p:sp>
      <p:pic>
        <p:nvPicPr>
          <p:cNvPr id="26637" name="图片 8" descr="IMG_9142.jpg"/>
          <p:cNvPicPr>
            <a:picLocks noChangeAspect="1" noChangeArrowheads="1"/>
          </p:cNvPicPr>
          <p:nvPr/>
        </p:nvPicPr>
        <p:blipFill>
          <a:blip r:embed="rId6" cstate="print"/>
          <a:srcRect/>
          <a:stretch>
            <a:fillRect/>
          </a:stretch>
        </p:blipFill>
        <p:spPr bwMode="auto">
          <a:xfrm>
            <a:off x="400051" y="2925367"/>
            <a:ext cx="5000625" cy="1735216"/>
          </a:xfrm>
          <a:prstGeom prst="roundRect">
            <a:avLst>
              <a:gd name="adj" fmla="val 8594"/>
            </a:avLst>
          </a:prstGeom>
          <a:solidFill>
            <a:srgbClr val="FFFFFF">
              <a:shade val="85000"/>
            </a:srgbClr>
          </a:solidFill>
          <a:ln>
            <a:solidFill>
              <a:srgbClr val="CC9900"/>
            </a:solidFill>
          </a:ln>
          <a:effectLst>
            <a:reflection blurRad="12700" stA="38000" endPos="28000" dist="5000" dir="5400000" sy="-100000" algn="bl" rotWithShape="0"/>
          </a:effectLst>
        </p:spPr>
      </p:pic>
      <p:sp>
        <p:nvSpPr>
          <p:cNvPr id="26638" name="矩形 13"/>
          <p:cNvSpPr>
            <a:spLocks noChangeArrowheads="1"/>
          </p:cNvSpPr>
          <p:nvPr/>
        </p:nvSpPr>
        <p:spPr bwMode="auto">
          <a:xfrm>
            <a:off x="855664" y="4658917"/>
            <a:ext cx="3513772"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b="1"/>
              <a:t>绿化设备工具专用库房</a:t>
            </a:r>
          </a:p>
        </p:txBody>
      </p:sp>
      <p:pic>
        <p:nvPicPr>
          <p:cNvPr id="26639" name="图片 6" descr="IMG_9137.jpg"/>
          <p:cNvPicPr>
            <a:picLocks noChangeAspect="1" noChangeArrowheads="1"/>
          </p:cNvPicPr>
          <p:nvPr/>
        </p:nvPicPr>
        <p:blipFill>
          <a:blip r:embed="rId7" cstate="print"/>
          <a:srcRect/>
          <a:stretch>
            <a:fillRect/>
          </a:stretch>
        </p:blipFill>
        <p:spPr bwMode="auto">
          <a:xfrm>
            <a:off x="9801226" y="3000375"/>
            <a:ext cx="2620328" cy="1620203"/>
          </a:xfrm>
          <a:prstGeom prst="roundRect">
            <a:avLst>
              <a:gd name="adj" fmla="val 8594"/>
            </a:avLst>
          </a:prstGeom>
          <a:solidFill>
            <a:srgbClr val="FFFFFF">
              <a:shade val="85000"/>
            </a:srgbClr>
          </a:solidFill>
          <a:ln>
            <a:solidFill>
              <a:srgbClr val="CC9900"/>
            </a:solidFill>
          </a:ln>
          <a:effectLst>
            <a:reflection blurRad="12700" stA="38000" endPos="28000" dist="5000" dir="5400000" sy="-100000" algn="bl" rotWithShape="0"/>
          </a:effectLst>
        </p:spPr>
      </p:pic>
      <p:sp>
        <p:nvSpPr>
          <p:cNvPr id="26640" name="矩形 15"/>
          <p:cNvSpPr>
            <a:spLocks noChangeArrowheads="1"/>
          </p:cNvSpPr>
          <p:nvPr/>
        </p:nvSpPr>
        <p:spPr bwMode="auto">
          <a:xfrm>
            <a:off x="10301288" y="4650581"/>
            <a:ext cx="1577355"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14300" tIns="57150" rIns="114300" bIns="57150">
            <a:spAutoFit/>
          </a:bodyPr>
          <a:lstStyle/>
          <a:p>
            <a:pPr eaLnBrk="0" hangingPunct="0"/>
            <a:r>
              <a:rPr lang="zh-CN" altLang="en-US" b="1"/>
              <a:t>自动打药机</a:t>
            </a:r>
          </a:p>
        </p:txBody>
      </p:sp>
      <p:pic>
        <p:nvPicPr>
          <p:cNvPr id="26641" name="图片 7" descr="IMG_9141.jpg"/>
          <p:cNvPicPr>
            <a:picLocks noChangeAspect="1" noChangeArrowheads="1"/>
          </p:cNvPicPr>
          <p:nvPr/>
        </p:nvPicPr>
        <p:blipFill>
          <a:blip r:embed="rId8" cstate="print"/>
          <a:srcRect/>
          <a:stretch>
            <a:fillRect/>
          </a:stretch>
        </p:blipFill>
        <p:spPr bwMode="auto">
          <a:xfrm>
            <a:off x="10001250" y="5100647"/>
            <a:ext cx="2400300" cy="1575209"/>
          </a:xfrm>
          <a:prstGeom prst="roundRect">
            <a:avLst>
              <a:gd name="adj" fmla="val 8594"/>
            </a:avLst>
          </a:prstGeom>
          <a:solidFill>
            <a:srgbClr val="FFFFFF">
              <a:shade val="85000"/>
            </a:srgbClr>
          </a:solidFill>
          <a:ln>
            <a:solidFill>
              <a:srgbClr val="CC9900"/>
            </a:solidFill>
          </a:ln>
          <a:effectLst>
            <a:reflection blurRad="12700" stA="38000" endPos="28000" dist="5000" dir="5400000" sy="-100000" algn="bl" rotWithShape="0"/>
          </a:effectLst>
        </p:spPr>
      </p:pic>
      <p:sp>
        <p:nvSpPr>
          <p:cNvPr id="26642" name="矩形 17"/>
          <p:cNvSpPr>
            <a:spLocks noChangeArrowheads="1"/>
          </p:cNvSpPr>
          <p:nvPr/>
        </p:nvSpPr>
        <p:spPr bwMode="auto">
          <a:xfrm>
            <a:off x="10601326" y="6812519"/>
            <a:ext cx="1038746"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14300" tIns="57150" rIns="114300" bIns="57150">
            <a:spAutoFit/>
          </a:bodyPr>
          <a:lstStyle/>
          <a:p>
            <a:pPr eaLnBrk="0" hangingPunct="0"/>
            <a:r>
              <a:rPr lang="zh-CN" altLang="en-US" b="1"/>
              <a:t>剪草机</a:t>
            </a:r>
          </a:p>
        </p:txBody>
      </p:sp>
      <p:pic>
        <p:nvPicPr>
          <p:cNvPr id="26643" name="图片 10" descr="IMG_9136.jpg"/>
          <p:cNvPicPr>
            <a:picLocks noChangeAspect="1" noChangeArrowheads="1"/>
          </p:cNvPicPr>
          <p:nvPr/>
        </p:nvPicPr>
        <p:blipFill>
          <a:blip r:embed="rId9" cstate="print"/>
          <a:srcRect l="7892" t="5264" r="11838" b="5264"/>
          <a:stretch>
            <a:fillRect/>
          </a:stretch>
        </p:blipFill>
        <p:spPr bwMode="auto">
          <a:xfrm>
            <a:off x="7500939" y="2925366"/>
            <a:ext cx="2049145" cy="1725215"/>
          </a:xfrm>
          <a:prstGeom prst="roundRect">
            <a:avLst>
              <a:gd name="adj" fmla="val 8594"/>
            </a:avLst>
          </a:prstGeom>
          <a:solidFill>
            <a:srgbClr val="FFFFFF">
              <a:shade val="85000"/>
            </a:srgbClr>
          </a:solidFill>
          <a:ln>
            <a:solidFill>
              <a:srgbClr val="CC9900"/>
            </a:solidFill>
          </a:ln>
          <a:effectLst>
            <a:reflection blurRad="12700" stA="38000" endPos="28000" dist="5000" dir="5400000" sy="-100000" algn="bl" rotWithShape="0"/>
          </a:effectLst>
        </p:spPr>
      </p:pic>
      <p:sp>
        <p:nvSpPr>
          <p:cNvPr id="26644" name="矩形 19"/>
          <p:cNvSpPr>
            <a:spLocks noChangeArrowheads="1"/>
          </p:cNvSpPr>
          <p:nvPr/>
        </p:nvSpPr>
        <p:spPr bwMode="auto">
          <a:xfrm>
            <a:off x="8001001" y="4650581"/>
            <a:ext cx="1038746"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14300" tIns="57150" rIns="114300" bIns="57150">
            <a:spAutoFit/>
          </a:bodyPr>
          <a:lstStyle/>
          <a:p>
            <a:pPr eaLnBrk="0" hangingPunct="0"/>
            <a:r>
              <a:rPr lang="zh-CN" altLang="en-US" b="1"/>
              <a:t>翻地机</a:t>
            </a:r>
          </a:p>
        </p:txBody>
      </p:sp>
      <p:pic>
        <p:nvPicPr>
          <p:cNvPr id="26645" name="图片 9" descr="IMG_9140.jpg"/>
          <p:cNvPicPr>
            <a:picLocks noChangeAspect="1" noChangeArrowheads="1"/>
          </p:cNvPicPr>
          <p:nvPr/>
        </p:nvPicPr>
        <p:blipFill>
          <a:blip r:embed="rId10" cstate="print"/>
          <a:srcRect/>
          <a:stretch>
            <a:fillRect/>
          </a:stretch>
        </p:blipFill>
        <p:spPr bwMode="auto">
          <a:xfrm>
            <a:off x="5700714" y="2925366"/>
            <a:ext cx="1611312" cy="1725215"/>
          </a:xfrm>
          <a:prstGeom prst="roundRect">
            <a:avLst>
              <a:gd name="adj" fmla="val 8594"/>
            </a:avLst>
          </a:prstGeom>
          <a:solidFill>
            <a:srgbClr val="FFFFFF">
              <a:shade val="85000"/>
            </a:srgbClr>
          </a:solidFill>
          <a:ln>
            <a:solidFill>
              <a:srgbClr val="CC9900"/>
            </a:solidFill>
          </a:ln>
          <a:effectLst>
            <a:reflection blurRad="12700" stA="38000" endPos="28000" dist="5000" dir="5400000" sy="-100000" algn="bl" rotWithShape="0"/>
          </a:effectLst>
        </p:spPr>
      </p:pic>
      <p:sp>
        <p:nvSpPr>
          <p:cNvPr id="26646" name="矩形 21"/>
          <p:cNvSpPr>
            <a:spLocks noChangeArrowheads="1"/>
          </p:cNvSpPr>
          <p:nvPr/>
        </p:nvSpPr>
        <p:spPr bwMode="auto">
          <a:xfrm>
            <a:off x="5600701" y="4650581"/>
            <a:ext cx="1915795"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b="1"/>
              <a:t>铁锹等工具</a:t>
            </a:r>
          </a:p>
        </p:txBody>
      </p:sp>
      <p:sp>
        <p:nvSpPr>
          <p:cNvPr id="24"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31479606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extLst>
              <p:ext uri="{D42A27DB-BD31-4B8C-83A1-F6EECF244321}">
                <p14:modId xmlns:p14="http://schemas.microsoft.com/office/powerpoint/2010/main" xmlns="" val="3124240155"/>
              </p:ext>
            </p:extLst>
          </p:nvPr>
        </p:nvGraphicFramePr>
        <p:xfrm>
          <a:off x="800100" y="1800226"/>
          <a:ext cx="11592558" cy="5066528"/>
        </p:xfrm>
        <a:graphic>
          <a:graphicData uri="http://schemas.openxmlformats.org/drawingml/2006/table">
            <a:tbl>
              <a:tblPr firstRow="1" bandRow="1">
                <a:tableStyleId>{5C22544A-7EE6-4342-B048-85BDC9FD1C3A}</a:tableStyleId>
              </a:tblPr>
              <a:tblGrid>
                <a:gridCol w="828325"/>
                <a:gridCol w="1724360"/>
                <a:gridCol w="1063548"/>
                <a:gridCol w="1488967"/>
                <a:gridCol w="1382612"/>
                <a:gridCol w="5104746"/>
              </a:tblGrid>
              <a:tr h="318352">
                <a:tc>
                  <a:txBody>
                    <a:bodyPr/>
                    <a:lstStyle/>
                    <a:p>
                      <a:pPr marL="0" algn="ctr" defTabSz="914400" rtl="0" eaLnBrk="1" latinLnBrk="0" hangingPunct="1">
                        <a:spcAft>
                          <a:spcPts val="0"/>
                        </a:spcAft>
                      </a:pPr>
                      <a:r>
                        <a:rPr lang="zh-CN" sz="1700" b="1" kern="0" dirty="0">
                          <a:solidFill>
                            <a:schemeClr val="bg1"/>
                          </a:solidFill>
                          <a:latin typeface="Calibri" panose="020F0502020204030204"/>
                          <a:ea typeface="宋体" panose="02010600030101010101" pitchFamily="2" charset="-122"/>
                          <a:cs typeface="宋体" panose="02010600030101010101" pitchFamily="2" charset="-122"/>
                        </a:rPr>
                        <a:t>序号</a:t>
                      </a:r>
                    </a:p>
                  </a:txBody>
                  <a:tcPr marL="96004" marR="96004" marT="0" marB="0" anchor="ctr">
                    <a:solidFill>
                      <a:schemeClr val="accent1">
                        <a:lumMod val="50000"/>
                      </a:schemeClr>
                    </a:solidFill>
                  </a:tcPr>
                </a:tc>
                <a:tc>
                  <a:txBody>
                    <a:bodyPr/>
                    <a:lstStyle/>
                    <a:p>
                      <a:pPr marL="0" algn="ctr" defTabSz="914400" rtl="0" eaLnBrk="1" latinLnBrk="0" hangingPunct="1">
                        <a:spcAft>
                          <a:spcPts val="0"/>
                        </a:spcAft>
                      </a:pPr>
                      <a:r>
                        <a:rPr lang="zh-CN" sz="1700" b="1" kern="0" dirty="0">
                          <a:solidFill>
                            <a:schemeClr val="bg1"/>
                          </a:solidFill>
                          <a:latin typeface="Calibri" panose="020F0502020204030204"/>
                          <a:ea typeface="宋体" panose="02010600030101010101" pitchFamily="2" charset="-122"/>
                          <a:cs typeface="宋体" panose="02010600030101010101" pitchFamily="2" charset="-122"/>
                        </a:rPr>
                        <a:t>名称</a:t>
                      </a:r>
                    </a:p>
                  </a:txBody>
                  <a:tcPr marL="96004" marR="96004" marT="0" marB="0" anchor="ctr">
                    <a:solidFill>
                      <a:schemeClr val="accent1">
                        <a:lumMod val="50000"/>
                      </a:schemeClr>
                    </a:solidFill>
                  </a:tcPr>
                </a:tc>
                <a:tc>
                  <a:txBody>
                    <a:bodyPr/>
                    <a:lstStyle/>
                    <a:p>
                      <a:pPr algn="ctr">
                        <a:spcAft>
                          <a:spcPts val="0"/>
                        </a:spcAft>
                      </a:pPr>
                      <a:r>
                        <a:rPr lang="zh-CN" sz="1700" b="1" kern="0" dirty="0">
                          <a:solidFill>
                            <a:schemeClr val="bg1"/>
                          </a:solidFill>
                          <a:latin typeface="Calibri" panose="020F0502020204030204"/>
                          <a:ea typeface="宋体" panose="02010600030101010101" pitchFamily="2" charset="-122"/>
                          <a:cs typeface="宋体" panose="02010600030101010101" pitchFamily="2" charset="-122"/>
                        </a:rPr>
                        <a:t>单位</a:t>
                      </a:r>
                      <a:endParaRPr lang="zh-CN" sz="1700" kern="100" dirty="0">
                        <a:solidFill>
                          <a:schemeClr val="bg1"/>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50000"/>
                      </a:schemeClr>
                    </a:solidFill>
                  </a:tcPr>
                </a:tc>
                <a:tc>
                  <a:txBody>
                    <a:bodyPr/>
                    <a:lstStyle/>
                    <a:p>
                      <a:pPr algn="ctr">
                        <a:spcAft>
                          <a:spcPts val="0"/>
                        </a:spcAft>
                      </a:pPr>
                      <a:r>
                        <a:rPr lang="zh-CN" sz="1700" b="1" kern="0" dirty="0">
                          <a:solidFill>
                            <a:schemeClr val="bg1"/>
                          </a:solidFill>
                          <a:latin typeface="Calibri" panose="020F0502020204030204"/>
                          <a:ea typeface="宋体" panose="02010600030101010101" pitchFamily="2" charset="-122"/>
                          <a:cs typeface="宋体" panose="02010600030101010101" pitchFamily="2" charset="-122"/>
                        </a:rPr>
                        <a:t>规格</a:t>
                      </a:r>
                      <a:endParaRPr lang="zh-CN" sz="1700" kern="100" dirty="0">
                        <a:solidFill>
                          <a:schemeClr val="bg1"/>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50000"/>
                      </a:schemeClr>
                    </a:solidFill>
                  </a:tcPr>
                </a:tc>
                <a:tc>
                  <a:txBody>
                    <a:bodyPr/>
                    <a:lstStyle/>
                    <a:p>
                      <a:pPr algn="ctr">
                        <a:spcAft>
                          <a:spcPts val="0"/>
                        </a:spcAft>
                      </a:pPr>
                      <a:r>
                        <a:rPr lang="zh-CN" sz="1700" b="1" kern="0" dirty="0">
                          <a:solidFill>
                            <a:schemeClr val="bg1"/>
                          </a:solidFill>
                          <a:latin typeface="Calibri" panose="020F0502020204030204"/>
                          <a:ea typeface="宋体" panose="02010600030101010101" pitchFamily="2" charset="-122"/>
                          <a:cs typeface="宋体" panose="02010600030101010101" pitchFamily="2" charset="-122"/>
                        </a:rPr>
                        <a:t>品牌型号</a:t>
                      </a:r>
                      <a:endParaRPr lang="zh-CN" sz="1700" kern="100" dirty="0">
                        <a:solidFill>
                          <a:schemeClr val="bg1"/>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50000"/>
                      </a:schemeClr>
                    </a:solidFill>
                  </a:tcPr>
                </a:tc>
                <a:tc>
                  <a:txBody>
                    <a:bodyPr/>
                    <a:lstStyle/>
                    <a:p>
                      <a:pPr algn="ctr">
                        <a:spcAft>
                          <a:spcPts val="0"/>
                        </a:spcAft>
                      </a:pPr>
                      <a:r>
                        <a:rPr lang="zh-CN" sz="1700" b="1" kern="0" dirty="0">
                          <a:solidFill>
                            <a:schemeClr val="bg1"/>
                          </a:solidFill>
                          <a:latin typeface="Calibri" panose="020F0502020204030204"/>
                          <a:ea typeface="宋体" panose="02010600030101010101" pitchFamily="2" charset="-122"/>
                          <a:cs typeface="宋体" panose="02010600030101010101" pitchFamily="2" charset="-122"/>
                        </a:rPr>
                        <a:t>功能</a:t>
                      </a:r>
                      <a:endParaRPr lang="zh-CN" sz="1700" kern="100" dirty="0">
                        <a:solidFill>
                          <a:schemeClr val="bg1"/>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50000"/>
                      </a:schemeClr>
                    </a:solidFill>
                  </a:tcPr>
                </a:tc>
              </a:tr>
              <a:tr h="418689">
                <a:tc>
                  <a:txBody>
                    <a:bodyPr/>
                    <a:lstStyle/>
                    <a:p>
                      <a:pPr algn="ctr">
                        <a:spcAft>
                          <a:spcPts val="0"/>
                        </a:spcAft>
                      </a:pPr>
                      <a:r>
                        <a:rPr lang="en-US" sz="2000" b="1" kern="0" dirty="0">
                          <a:solidFill>
                            <a:srgbClr val="FFFF00"/>
                          </a:solidFill>
                          <a:latin typeface="宋体" panose="02010600030101010101" pitchFamily="2" charset="-122"/>
                          <a:ea typeface="宋体" panose="02010600030101010101" pitchFamily="2" charset="-122"/>
                          <a:cs typeface="宋体" panose="02010600030101010101" pitchFamily="2" charset="-122"/>
                        </a:rPr>
                        <a:t>1</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玻璃套装工具</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套</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en-US" sz="2000" b="1" kern="0" dirty="0">
                          <a:solidFill>
                            <a:srgbClr val="FFFF00"/>
                          </a:solidFill>
                          <a:latin typeface="宋体" panose="02010600030101010101" pitchFamily="2" charset="-122"/>
                          <a:ea typeface="宋体" panose="02010600030101010101" pitchFamily="2" charset="-122"/>
                          <a:cs typeface="宋体" panose="02010600030101010101" pitchFamily="2" charset="-122"/>
                        </a:rPr>
                        <a:t>125*25*7</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en-US" sz="2000" b="1" kern="0" dirty="0">
                          <a:solidFill>
                            <a:srgbClr val="FFFF00"/>
                          </a:solidFill>
                          <a:latin typeface="宋体" panose="02010600030101010101" pitchFamily="2" charset="-122"/>
                          <a:ea typeface="宋体" panose="02010600030101010101" pitchFamily="2" charset="-122"/>
                          <a:cs typeface="宋体" panose="02010600030101010101" pitchFamily="2" charset="-122"/>
                        </a:rPr>
                        <a:t>AF06001</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清洗玻璃专用</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r>
              <a:tr h="318352">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2</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加长杆</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根</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en-US" sz="2000" b="1" kern="0" dirty="0">
                          <a:solidFill>
                            <a:srgbClr val="FFFF00"/>
                          </a:solidFill>
                          <a:latin typeface="宋体" panose="02010600030101010101" pitchFamily="2" charset="-122"/>
                          <a:ea typeface="宋体" panose="02010600030101010101" pitchFamily="2" charset="-122"/>
                          <a:cs typeface="宋体" panose="02010600030101010101" pitchFamily="2" charset="-122"/>
                        </a:rPr>
                        <a:t>2.4M</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清洗玻璃、瓷砖、大理石</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r>
              <a:tr h="318352">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3</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加长杆</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根</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en-US" sz="2000" b="1" kern="0" dirty="0">
                          <a:solidFill>
                            <a:srgbClr val="FFFF00"/>
                          </a:solidFill>
                          <a:latin typeface="宋体" panose="02010600030101010101" pitchFamily="2" charset="-122"/>
                          <a:ea typeface="宋体" panose="02010600030101010101" pitchFamily="2" charset="-122"/>
                          <a:cs typeface="宋体" panose="02010600030101010101" pitchFamily="2" charset="-122"/>
                        </a:rPr>
                        <a:t>4.5M</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清洗玻璃、瓷砖、大理石</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r>
              <a:tr h="318352">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4</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铝合金梯子</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2M</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清洗玻璃、瓷砖、大理石</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r>
              <a:tr h="318352">
                <a:tc>
                  <a:txBody>
                    <a:bodyPr/>
                    <a:lstStyle/>
                    <a:p>
                      <a:pPr algn="ctr">
                        <a:spcAft>
                          <a:spcPts val="0"/>
                        </a:spcAft>
                      </a:pPr>
                      <a:r>
                        <a:rPr lang="en-US" sz="2000" b="1" kern="0" dirty="0">
                          <a:solidFill>
                            <a:srgbClr val="FFFF00"/>
                          </a:solidFill>
                          <a:latin typeface="宋体" panose="02010600030101010101" pitchFamily="2" charset="-122"/>
                          <a:ea typeface="宋体" panose="02010600030101010101" pitchFamily="2" charset="-122"/>
                          <a:cs typeface="宋体" panose="02010600030101010101" pitchFamily="2" charset="-122"/>
                        </a:rPr>
                        <a:t>5</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铝合金梯子</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3M</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清洗玻璃、瓷砖、大理石</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r>
              <a:tr h="318352">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6</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水桶</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30CM</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装水</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r>
              <a:tr h="318352">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7</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水桶</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en-US" sz="2000" b="1" kern="0" dirty="0">
                          <a:solidFill>
                            <a:srgbClr val="FFFF00"/>
                          </a:solidFill>
                          <a:latin typeface="宋体" panose="02010600030101010101" pitchFamily="2" charset="-122"/>
                          <a:ea typeface="宋体" panose="02010600030101010101" pitchFamily="2" charset="-122"/>
                          <a:cs typeface="宋体" panose="02010600030101010101" pitchFamily="2" charset="-122"/>
                        </a:rPr>
                        <a:t>20CM</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装水</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r>
              <a:tr h="318352">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8</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刮子</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刮玻璃</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r>
              <a:tr h="318352">
                <a:tc>
                  <a:txBody>
                    <a:bodyPr/>
                    <a:lstStyle/>
                    <a:p>
                      <a:pPr algn="ctr">
                        <a:spcAft>
                          <a:spcPts val="0"/>
                        </a:spcAft>
                      </a:pPr>
                      <a:r>
                        <a:rPr lang="en-US" sz="2000" b="1" kern="0" dirty="0">
                          <a:solidFill>
                            <a:srgbClr val="FFFF00"/>
                          </a:solidFill>
                          <a:latin typeface="宋体" panose="02010600030101010101" pitchFamily="2" charset="-122"/>
                          <a:ea typeface="宋体" panose="02010600030101010101" pitchFamily="2" charset="-122"/>
                          <a:cs typeface="宋体" panose="02010600030101010101" pitchFamily="2" charset="-122"/>
                        </a:rPr>
                        <a:t>9</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云石铲刀</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清理地面、大理石、玻璃、瓷砖等</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r>
              <a:tr h="318352">
                <a:tc>
                  <a:txBody>
                    <a:bodyPr/>
                    <a:lstStyle/>
                    <a:p>
                      <a:pPr algn="ctr">
                        <a:spcAft>
                          <a:spcPts val="0"/>
                        </a:spcAft>
                      </a:pPr>
                      <a:r>
                        <a:rPr lang="en-US" sz="2000" b="1" kern="0" dirty="0">
                          <a:solidFill>
                            <a:srgbClr val="FFFF00"/>
                          </a:solidFill>
                          <a:latin typeface="宋体" panose="02010600030101010101" pitchFamily="2" charset="-122"/>
                          <a:ea typeface="宋体" panose="02010600030101010101" pitchFamily="2" charset="-122"/>
                          <a:cs typeface="宋体" panose="02010600030101010101" pitchFamily="2" charset="-122"/>
                        </a:rPr>
                        <a:t>10</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大滚刷</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玻璃、瓷砖、大理石涂水</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4" marR="96004" marT="0" marB="0" anchor="ctr">
                    <a:solidFill>
                      <a:schemeClr val="accent1">
                        <a:lumMod val="90000"/>
                      </a:schemeClr>
                    </a:solidFill>
                  </a:tcPr>
                </a:tc>
              </a:tr>
              <a:tr h="318352">
                <a:tc>
                  <a:txBody>
                    <a:bodyPr/>
                    <a:lstStyle/>
                    <a:p>
                      <a:pPr algn="ctr">
                        <a:spcAft>
                          <a:spcPts val="0"/>
                        </a:spcAft>
                      </a:pPr>
                      <a:r>
                        <a:rPr lang="en-US" sz="2000" b="1" kern="0" dirty="0">
                          <a:solidFill>
                            <a:srgbClr val="FFFF00"/>
                          </a:solidFill>
                          <a:latin typeface="宋体" panose="02010600030101010101" pitchFamily="2" charset="-122"/>
                          <a:ea typeface="宋体" panose="02010600030101010101" pitchFamily="2" charset="-122"/>
                          <a:cs typeface="宋体" panose="02010600030101010101" pitchFamily="2" charset="-122"/>
                        </a:rPr>
                        <a:t>11</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小滚刷</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玻璃、瓷砖、大理石涂水</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r>
              <a:tr h="318352">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12</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无纺布拖布</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开荒保洁</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r>
              <a:tr h="318352">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13</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白云拖布</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日常保洁</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r>
              <a:tr h="318352">
                <a:tc>
                  <a:txBody>
                    <a:bodyPr/>
                    <a:lstStyle/>
                    <a:p>
                      <a:pPr algn="ctr">
                        <a:spcAft>
                          <a:spcPts val="0"/>
                        </a:spcAft>
                      </a:pPr>
                      <a:r>
                        <a:rPr lang="en-US" sz="2000" b="1" kern="0" dirty="0">
                          <a:solidFill>
                            <a:srgbClr val="FFFF00"/>
                          </a:solidFill>
                          <a:latin typeface="宋体" panose="02010600030101010101" pitchFamily="2" charset="-122"/>
                          <a:ea typeface="宋体" panose="02010600030101010101" pitchFamily="2" charset="-122"/>
                          <a:cs typeface="宋体" panose="02010600030101010101" pitchFamily="2" charset="-122"/>
                        </a:rPr>
                        <a:t>14</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手用尘推</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c>
                  <a:txBody>
                    <a:bodyPr/>
                    <a:lstStyle/>
                    <a:p>
                      <a:pPr algn="ctr">
                        <a:spcAft>
                          <a:spcPts val="0"/>
                        </a:spcAft>
                      </a:pPr>
                      <a:r>
                        <a:rPr lang="en-US" sz="2000" b="1" kern="0" dirty="0">
                          <a:solidFill>
                            <a:srgbClr val="FFFF00"/>
                          </a:solidFill>
                          <a:latin typeface="宋体" panose="02010600030101010101" pitchFamily="2" charset="-122"/>
                          <a:ea typeface="宋体" panose="02010600030101010101" pitchFamily="2" charset="-122"/>
                          <a:cs typeface="宋体" panose="02010600030101010101" pitchFamily="2" charset="-122"/>
                        </a:rPr>
                        <a:t>90cm</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日常保洁</a:t>
                      </a:r>
                      <a:r>
                        <a:rPr lang="en-US" sz="2000" b="1" kern="0" dirty="0">
                          <a:solidFill>
                            <a:srgbClr val="FFFF00"/>
                          </a:solidFill>
                          <a:latin typeface="Calibri" panose="020F0502020204030204"/>
                          <a:ea typeface="宋体" panose="02010600030101010101" pitchFamily="2" charset="-122"/>
                          <a:cs typeface="宋体" panose="02010600030101010101" pitchFamily="2" charset="-122"/>
                        </a:rPr>
                        <a:t>B1F8\1F8\2F6\3F6\4F2\</a:t>
                      </a: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车库</a:t>
                      </a:r>
                      <a:r>
                        <a:rPr lang="en-US" sz="2000" b="1" kern="0" dirty="0">
                          <a:solidFill>
                            <a:srgbClr val="FFFF00"/>
                          </a:solidFill>
                          <a:latin typeface="Calibri" panose="020F0502020204030204"/>
                          <a:ea typeface="宋体" panose="02010600030101010101" pitchFamily="2" charset="-122"/>
                          <a:cs typeface="宋体" panose="02010600030101010101" pitchFamily="2" charset="-122"/>
                        </a:rPr>
                        <a:t>2</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08" marR="96008" marT="0" marB="0" anchor="ctr">
                    <a:solidFill>
                      <a:schemeClr val="accent1">
                        <a:lumMod val="90000"/>
                      </a:schemeClr>
                    </a:solidFill>
                  </a:tcPr>
                </a:tc>
              </a:tr>
            </a:tbl>
          </a:graphicData>
        </a:graphic>
      </p:graphicFrame>
      <p:sp>
        <p:nvSpPr>
          <p:cNvPr id="30836" name="矩形 1"/>
          <p:cNvSpPr>
            <a:spLocks noChangeArrowheads="1"/>
          </p:cNvSpPr>
          <p:nvPr/>
        </p:nvSpPr>
        <p:spPr bwMode="auto">
          <a:xfrm>
            <a:off x="4400551" y="1125141"/>
            <a:ext cx="4033838" cy="577081"/>
          </a:xfrm>
          <a:prstGeom prst="rect">
            <a:avLst/>
          </a:prstGeom>
          <a:noFill/>
          <a:ln w="9525">
            <a:noFill/>
            <a:miter lim="800000"/>
            <a:headEnd/>
            <a:tailEnd/>
          </a:ln>
        </p:spPr>
        <p:txBody>
          <a:bodyPr lIns="114300" tIns="57150" rIns="114300" bIns="57150">
            <a:spAutoFit/>
          </a:bodyPr>
          <a:lstStyle/>
          <a:p>
            <a:pPr eaLnBrk="0" hangingPunct="0">
              <a:defRPr/>
            </a:pPr>
            <a:r>
              <a:rPr lang="zh-CN" altLang="en-US" sz="3000" b="1" dirty="0">
                <a:solidFill>
                  <a:srgbClr val="004F8A"/>
                </a:solidFill>
                <a:latin typeface="方正姚体" pitchFamily="2" charset="-122"/>
                <a:ea typeface="方正姚体" pitchFamily="2" charset="-122"/>
                <a:cs typeface="+mj-cs"/>
              </a:rPr>
              <a:t>保洁工具一览表</a:t>
            </a:r>
            <a:r>
              <a:rPr lang="en-US" altLang="zh-CN" sz="3000" b="1" dirty="0">
                <a:solidFill>
                  <a:srgbClr val="004F8A"/>
                </a:solidFill>
                <a:latin typeface="方正姚体" pitchFamily="2" charset="-122"/>
                <a:ea typeface="方正姚体" pitchFamily="2" charset="-122"/>
                <a:cs typeface="+mj-cs"/>
              </a:rPr>
              <a:t>1</a:t>
            </a:r>
            <a:endParaRPr lang="zh-CN" altLang="en-US" sz="3000" b="1" dirty="0">
              <a:solidFill>
                <a:srgbClr val="004F8A"/>
              </a:solidFill>
              <a:latin typeface="方正姚体" pitchFamily="2" charset="-122"/>
              <a:ea typeface="方正姚体" pitchFamily="2" charset="-122"/>
              <a:cs typeface="+mj-cs"/>
            </a:endParaRPr>
          </a:p>
        </p:txBody>
      </p:sp>
      <p:sp>
        <p:nvSpPr>
          <p:cNvPr id="6"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2904153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标题 1"/>
          <p:cNvSpPr>
            <a:spLocks noGrp="1" noChangeArrowheads="1"/>
          </p:cNvSpPr>
          <p:nvPr>
            <p:ph type="title"/>
          </p:nvPr>
        </p:nvSpPr>
        <p:spPr>
          <a:xfrm>
            <a:off x="600075" y="900113"/>
            <a:ext cx="11521440" cy="680085"/>
          </a:xfrm>
        </p:spPr>
        <p:txBody>
          <a:bodyPr>
            <a:normAutofit fontScale="90000"/>
          </a:bodyPr>
          <a:lstStyle/>
          <a:p>
            <a:pPr>
              <a:lnSpc>
                <a:spcPct val="150000"/>
              </a:lnSpc>
              <a:defRPr/>
            </a:pPr>
            <a:r>
              <a:rPr lang="zh-CN" altLang="zh-CN" sz="3000" b="1" dirty="0">
                <a:solidFill>
                  <a:srgbClr val="004F8A"/>
                </a:solidFill>
                <a:latin typeface="方正姚体" pitchFamily="2" charset="-122"/>
                <a:ea typeface="方正姚体" pitchFamily="2" charset="-122"/>
              </a:rPr>
              <a:t>保洁工具一览表</a:t>
            </a:r>
            <a:r>
              <a:rPr lang="en-US" altLang="zh-CN" sz="3000" b="1" dirty="0">
                <a:solidFill>
                  <a:srgbClr val="004F8A"/>
                </a:solidFill>
                <a:latin typeface="方正姚体" pitchFamily="2" charset="-122"/>
                <a:ea typeface="方正姚体" pitchFamily="2" charset="-122"/>
              </a:rPr>
              <a:t>2</a:t>
            </a:r>
            <a:endParaRPr lang="zh-CN" altLang="en-US" sz="3000" b="1" dirty="0">
              <a:solidFill>
                <a:srgbClr val="004F8A"/>
              </a:solidFill>
              <a:latin typeface="方正姚体" pitchFamily="2" charset="-122"/>
              <a:ea typeface="方正姚体" pitchFamily="2" charset="-122"/>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xmlns="" val="2536931596"/>
              </p:ext>
            </p:extLst>
          </p:nvPr>
        </p:nvGraphicFramePr>
        <p:xfrm>
          <a:off x="655638" y="1650207"/>
          <a:ext cx="11794807" cy="5232332"/>
        </p:xfrm>
        <a:graphic>
          <a:graphicData uri="http://schemas.openxmlformats.org/drawingml/2006/table">
            <a:tbl>
              <a:tblPr firstRow="1" bandRow="1">
                <a:tableStyleId>{5C22544A-7EE6-4342-B048-85BDC9FD1C3A}</a:tableStyleId>
              </a:tblPr>
              <a:tblGrid>
                <a:gridCol w="834924"/>
                <a:gridCol w="1934292"/>
                <a:gridCol w="779558"/>
                <a:gridCol w="1356923"/>
                <a:gridCol w="1949405"/>
                <a:gridCol w="4939705"/>
              </a:tblGrid>
              <a:tr h="341642">
                <a:tc>
                  <a:txBody>
                    <a:bodyPr/>
                    <a:lstStyle/>
                    <a:p>
                      <a:pPr algn="ctr">
                        <a:spcAft>
                          <a:spcPts val="0"/>
                        </a:spcAft>
                      </a:pPr>
                      <a:r>
                        <a:rPr lang="en-US" sz="1500" b="1" kern="0" dirty="0">
                          <a:latin typeface="宋体" panose="02010600030101010101" pitchFamily="2" charset="-122"/>
                          <a:ea typeface="宋体" panose="02010600030101010101" pitchFamily="2" charset="-122"/>
                          <a:cs typeface="宋体" panose="02010600030101010101" pitchFamily="2" charset="-122"/>
                        </a:rPr>
                        <a:t>15</a:t>
                      </a:r>
                      <a:endParaRPr lang="zh-CN" sz="1500" b="1" kern="100" dirty="0">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50000"/>
                      </a:schemeClr>
                    </a:solidFill>
                  </a:tcPr>
                </a:tc>
                <a:tc>
                  <a:txBody>
                    <a:bodyPr/>
                    <a:lstStyle/>
                    <a:p>
                      <a:pPr algn="ctr">
                        <a:spcAft>
                          <a:spcPts val="0"/>
                        </a:spcAft>
                      </a:pPr>
                      <a:r>
                        <a:rPr lang="zh-CN" sz="1500" b="1" kern="0" dirty="0">
                          <a:latin typeface="Calibri" panose="020F0502020204030204"/>
                          <a:ea typeface="宋体" panose="02010600030101010101" pitchFamily="2" charset="-122"/>
                          <a:cs typeface="宋体" panose="02010600030101010101" pitchFamily="2" charset="-122"/>
                        </a:rPr>
                        <a:t>手用尘推</a:t>
                      </a:r>
                      <a:endParaRPr lang="zh-CN" sz="1500" b="1" kern="100" dirty="0">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50000"/>
                      </a:schemeClr>
                    </a:solidFill>
                  </a:tcPr>
                </a:tc>
                <a:tc>
                  <a:txBody>
                    <a:bodyPr/>
                    <a:lstStyle/>
                    <a:p>
                      <a:pPr algn="ctr">
                        <a:spcAft>
                          <a:spcPts val="0"/>
                        </a:spcAft>
                      </a:pPr>
                      <a:r>
                        <a:rPr lang="zh-CN" sz="1500" b="1" kern="0" dirty="0">
                          <a:latin typeface="Calibri" panose="020F0502020204030204"/>
                          <a:ea typeface="宋体" panose="02010600030101010101" pitchFamily="2" charset="-122"/>
                          <a:cs typeface="宋体" panose="02010600030101010101" pitchFamily="2" charset="-122"/>
                        </a:rPr>
                        <a:t>个</a:t>
                      </a:r>
                      <a:endParaRPr lang="zh-CN" sz="1500" b="1" kern="100" dirty="0">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50000"/>
                      </a:schemeClr>
                    </a:solidFill>
                  </a:tcPr>
                </a:tc>
                <a:tc>
                  <a:txBody>
                    <a:bodyPr/>
                    <a:lstStyle/>
                    <a:p>
                      <a:pPr algn="ctr">
                        <a:spcAft>
                          <a:spcPts val="0"/>
                        </a:spcAft>
                      </a:pPr>
                      <a:r>
                        <a:rPr lang="en-US" sz="1500" b="1" kern="0" dirty="0">
                          <a:latin typeface="宋体" panose="02010600030101010101" pitchFamily="2" charset="-122"/>
                          <a:ea typeface="宋体" panose="02010600030101010101" pitchFamily="2" charset="-122"/>
                          <a:cs typeface="宋体" panose="02010600030101010101" pitchFamily="2" charset="-122"/>
                        </a:rPr>
                        <a:t>1100cm</a:t>
                      </a:r>
                      <a:endParaRPr lang="zh-CN" sz="1500" b="1" kern="100" dirty="0">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50000"/>
                      </a:schemeClr>
                    </a:solidFill>
                  </a:tcPr>
                </a:tc>
                <a:tc>
                  <a:txBody>
                    <a:bodyPr/>
                    <a:lstStyle/>
                    <a:p>
                      <a:pPr algn="ctr">
                        <a:spcAft>
                          <a:spcPts val="0"/>
                        </a:spcAft>
                      </a:pPr>
                      <a:r>
                        <a:rPr lang="zh-CN" sz="1500" b="1" kern="0" dirty="0">
                          <a:latin typeface="Calibri" panose="020F0502020204030204"/>
                          <a:ea typeface="宋体" panose="02010600030101010101" pitchFamily="2" charset="-122"/>
                          <a:cs typeface="宋体" panose="02010600030101010101" pitchFamily="2" charset="-122"/>
                        </a:rPr>
                        <a:t>　</a:t>
                      </a:r>
                      <a:endParaRPr lang="zh-CN" sz="1500" b="1" kern="100" dirty="0">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50000"/>
                      </a:schemeClr>
                    </a:solidFill>
                  </a:tcPr>
                </a:tc>
                <a:tc>
                  <a:txBody>
                    <a:bodyPr/>
                    <a:lstStyle/>
                    <a:p>
                      <a:pPr algn="ctr">
                        <a:spcAft>
                          <a:spcPts val="0"/>
                        </a:spcAft>
                      </a:pPr>
                      <a:r>
                        <a:rPr lang="zh-CN" sz="1500" b="1" kern="0" dirty="0">
                          <a:latin typeface="Calibri" panose="020F0502020204030204"/>
                          <a:ea typeface="宋体" panose="02010600030101010101" pitchFamily="2" charset="-122"/>
                          <a:cs typeface="宋体" panose="02010600030101010101" pitchFamily="2" charset="-122"/>
                        </a:rPr>
                        <a:t>日常保洁</a:t>
                      </a:r>
                      <a:r>
                        <a:rPr lang="en-US" sz="1500" b="1" kern="0" dirty="0">
                          <a:latin typeface="Calibri" panose="020F0502020204030204"/>
                          <a:ea typeface="宋体" panose="02010600030101010101" pitchFamily="2" charset="-122"/>
                          <a:cs typeface="宋体" panose="02010600030101010101" pitchFamily="2" charset="-122"/>
                        </a:rPr>
                        <a:t>B1F2\1F2\3F2\</a:t>
                      </a:r>
                      <a:r>
                        <a:rPr lang="zh-CN" sz="1500" b="1" kern="0" dirty="0">
                          <a:latin typeface="Calibri" panose="020F0502020204030204"/>
                          <a:ea typeface="宋体" panose="02010600030101010101" pitchFamily="2" charset="-122"/>
                          <a:cs typeface="宋体" panose="02010600030101010101" pitchFamily="2" charset="-122"/>
                        </a:rPr>
                        <a:t>车库</a:t>
                      </a:r>
                      <a:r>
                        <a:rPr lang="en-US" sz="1500" b="1" kern="0" dirty="0">
                          <a:latin typeface="Calibri" panose="020F0502020204030204"/>
                          <a:ea typeface="宋体" panose="02010600030101010101" pitchFamily="2" charset="-122"/>
                          <a:cs typeface="宋体" panose="02010600030101010101" pitchFamily="2" charset="-122"/>
                        </a:rPr>
                        <a:t>2</a:t>
                      </a:r>
                      <a:endParaRPr lang="zh-CN" sz="1500" b="1" kern="100" dirty="0">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50000"/>
                      </a:schemeClr>
                    </a:solidFill>
                  </a:tcPr>
                </a:tc>
              </a:tr>
              <a:tr h="341642">
                <a:tc>
                  <a:txBody>
                    <a:bodyPr/>
                    <a:lstStyle/>
                    <a:p>
                      <a:pPr algn="ctr">
                        <a:spcAft>
                          <a:spcPts val="0"/>
                        </a:spcAft>
                      </a:pPr>
                      <a:r>
                        <a:rPr lang="en-US" sz="2000" b="1" kern="0" dirty="0">
                          <a:solidFill>
                            <a:srgbClr val="FFFF00"/>
                          </a:solidFill>
                          <a:latin typeface="宋体" panose="02010600030101010101" pitchFamily="2" charset="-122"/>
                          <a:ea typeface="宋体" panose="02010600030101010101" pitchFamily="2" charset="-122"/>
                          <a:cs typeface="宋体" panose="02010600030101010101" pitchFamily="2" charset="-122"/>
                        </a:rPr>
                        <a:t>16</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手用尘推头</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90cm</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日常保洁</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r>
              <a:tr h="341642">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17</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手用尘推头</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en-US" sz="2000" b="1" kern="0" dirty="0">
                          <a:solidFill>
                            <a:srgbClr val="FFFF00"/>
                          </a:solidFill>
                          <a:latin typeface="宋体" panose="02010600030101010101" pitchFamily="2" charset="-122"/>
                          <a:ea typeface="宋体" panose="02010600030101010101" pitchFamily="2" charset="-122"/>
                          <a:cs typeface="宋体" panose="02010600030101010101" pitchFamily="2" charset="-122"/>
                        </a:rPr>
                        <a:t>1100cm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日常保洁（用于更换）</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r>
              <a:tr h="341642">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18</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腻刀子</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日常保洁（用于更换）</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r>
              <a:tr h="341642">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19</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垃圾箱</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60</a:t>
                      </a:r>
                      <a:r>
                        <a:rPr lang="zh-CN" sz="2000" b="1" kern="0">
                          <a:solidFill>
                            <a:srgbClr val="FFFF00"/>
                          </a:solidFill>
                          <a:latin typeface="Calibri" panose="020F0502020204030204"/>
                          <a:ea typeface="宋体" panose="02010600030101010101" pitchFamily="2" charset="-122"/>
                          <a:cs typeface="宋体" panose="02010600030101010101" pitchFamily="2" charset="-122"/>
                        </a:rPr>
                        <a:t>升</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哈市智恒时代</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日常保洁厕所</a:t>
                      </a:r>
                      <a:r>
                        <a:rPr lang="en-US" sz="2000" b="1" kern="0" dirty="0">
                          <a:solidFill>
                            <a:srgbClr val="FFFF00"/>
                          </a:solidFill>
                          <a:latin typeface="Calibri" panose="020F0502020204030204"/>
                          <a:ea typeface="宋体" panose="02010600030101010101" pitchFamily="2" charset="-122"/>
                          <a:cs typeface="宋体" panose="02010600030101010101" pitchFamily="2" charset="-122"/>
                        </a:rPr>
                        <a:t>10\4F5\</a:t>
                      </a: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其他</a:t>
                      </a:r>
                      <a:r>
                        <a:rPr lang="en-US" sz="2000" b="1" kern="0" dirty="0">
                          <a:solidFill>
                            <a:srgbClr val="FFFF00"/>
                          </a:solidFill>
                          <a:latin typeface="Calibri" panose="020F0502020204030204"/>
                          <a:ea typeface="宋体" panose="02010600030101010101" pitchFamily="2" charset="-122"/>
                          <a:cs typeface="宋体" panose="02010600030101010101" pitchFamily="2" charset="-122"/>
                        </a:rPr>
                        <a:t>5</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r>
              <a:tr h="341642">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20</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垃圾箱</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100</a:t>
                      </a:r>
                      <a:r>
                        <a:rPr lang="zh-CN" sz="2000" b="1" kern="0">
                          <a:solidFill>
                            <a:srgbClr val="FFFF00"/>
                          </a:solidFill>
                          <a:latin typeface="Calibri" panose="020F0502020204030204"/>
                          <a:ea typeface="宋体" panose="02010600030101010101" pitchFamily="2" charset="-122"/>
                          <a:cs typeface="宋体" panose="02010600030101010101" pitchFamily="2" charset="-122"/>
                        </a:rPr>
                        <a:t>升</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哈市智恒时代</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日常保洁</a:t>
                      </a:r>
                      <a:r>
                        <a:rPr lang="en-US" sz="2000" b="1" kern="0" dirty="0">
                          <a:solidFill>
                            <a:srgbClr val="FFFF00"/>
                          </a:solidFill>
                          <a:latin typeface="Calibri" panose="020F0502020204030204"/>
                          <a:ea typeface="宋体" panose="02010600030101010101" pitchFamily="2" charset="-122"/>
                          <a:cs typeface="宋体" panose="02010600030101010101" pitchFamily="2" charset="-122"/>
                        </a:rPr>
                        <a:t>B1F20\1F20\2F30\3F30</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r>
              <a:tr h="341642">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21</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手推式垃圾箱</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200L</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哈市智恒时代</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日常保洁</a:t>
                      </a:r>
                      <a:r>
                        <a:rPr lang="en-US" sz="2000" b="1" kern="0" dirty="0">
                          <a:solidFill>
                            <a:srgbClr val="FFFF00"/>
                          </a:solidFill>
                          <a:latin typeface="Calibri" panose="020F0502020204030204"/>
                          <a:ea typeface="宋体" panose="02010600030101010101" pitchFamily="2" charset="-122"/>
                          <a:cs typeface="宋体" panose="02010600030101010101" pitchFamily="2" charset="-122"/>
                        </a:rPr>
                        <a:t>B1F2\1F2\2F2\3F2\4F1</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r>
              <a:tr h="449344">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22</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纸篓</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日常保洁厕所</a:t>
                      </a:r>
                      <a:r>
                        <a:rPr lang="en-US" sz="2000" b="1" kern="0" dirty="0">
                          <a:solidFill>
                            <a:srgbClr val="FFFF00"/>
                          </a:solidFill>
                          <a:latin typeface="Calibri" panose="020F0502020204030204"/>
                          <a:ea typeface="宋体" panose="02010600030101010101" pitchFamily="2" charset="-122"/>
                          <a:cs typeface="宋体" panose="02010600030101010101" pitchFamily="2" charset="-122"/>
                        </a:rPr>
                        <a:t>B1F21\1F11\2F40\3F40\4F23</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r>
              <a:tr h="341642">
                <a:tc>
                  <a:txBody>
                    <a:bodyPr/>
                    <a:lstStyle/>
                    <a:p>
                      <a:pPr algn="ctr">
                        <a:spcAft>
                          <a:spcPts val="0"/>
                        </a:spcAft>
                      </a:pPr>
                      <a:r>
                        <a:rPr lang="en-US" sz="2000" b="1" kern="0" dirty="0">
                          <a:solidFill>
                            <a:srgbClr val="FFFF00"/>
                          </a:solidFill>
                          <a:latin typeface="宋体" panose="02010600030101010101" pitchFamily="2" charset="-122"/>
                          <a:ea typeface="宋体" panose="02010600030101010101" pitchFamily="2" charset="-122"/>
                          <a:cs typeface="宋体" panose="02010600030101010101" pitchFamily="2" charset="-122"/>
                        </a:rPr>
                        <a:t>23</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百洁布</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en-US" sz="2000" b="1" kern="0" dirty="0">
                          <a:solidFill>
                            <a:srgbClr val="FFFF00"/>
                          </a:solidFill>
                          <a:latin typeface="宋体" panose="02010600030101010101" pitchFamily="2" charset="-122"/>
                          <a:ea typeface="宋体" panose="02010600030101010101" pitchFamily="2" charset="-122"/>
                          <a:cs typeface="宋体" panose="02010600030101010101" pitchFamily="2" charset="-122"/>
                        </a:rPr>
                        <a:t>36#</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开荒保洁</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1" marR="96011" marT="0" marB="0" anchor="ctr">
                    <a:solidFill>
                      <a:schemeClr val="accent1">
                        <a:lumMod val="90000"/>
                      </a:schemeClr>
                    </a:solidFill>
                  </a:tcPr>
                </a:tc>
              </a:tr>
              <a:tr h="341642">
                <a:tc>
                  <a:txBody>
                    <a:bodyPr/>
                    <a:lstStyle/>
                    <a:p>
                      <a:pPr algn="ctr">
                        <a:spcAft>
                          <a:spcPts val="0"/>
                        </a:spcAft>
                      </a:pPr>
                      <a:r>
                        <a:rPr lang="en-US" sz="2000" b="1" kern="0" dirty="0">
                          <a:solidFill>
                            <a:srgbClr val="FFFF00"/>
                          </a:solidFill>
                          <a:latin typeface="宋体" panose="02010600030101010101" pitchFamily="2" charset="-122"/>
                          <a:ea typeface="宋体" panose="02010600030101010101" pitchFamily="2" charset="-122"/>
                          <a:cs typeface="宋体" panose="02010600030101010101" pitchFamily="2" charset="-122"/>
                        </a:rPr>
                        <a:t>24</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百洁布</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96#</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开荒保洁</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r>
              <a:tr h="341642">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25</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百洁布</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7401#</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开荒保洁</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r>
              <a:tr h="341642">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26</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警示牌</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特殊情况用</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r>
              <a:tr h="341642">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27</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安全带</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盒</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特殊情况用</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r>
              <a:tr h="341642">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28</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平板锹</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把</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开荒保洁、冬季清雪</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r>
              <a:tr h="341642">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29</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推雪板</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把</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开荒保洁、冬季清雪</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r>
            </a:tbl>
          </a:graphicData>
        </a:graphic>
      </p:graphicFrame>
      <p:sp>
        <p:nvSpPr>
          <p:cNvPr id="5"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28009524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noChangeArrowheads="1"/>
          </p:cNvSpPr>
          <p:nvPr>
            <p:ph type="title"/>
          </p:nvPr>
        </p:nvSpPr>
        <p:spPr>
          <a:xfrm>
            <a:off x="655638" y="1105139"/>
            <a:ext cx="11521440" cy="605075"/>
          </a:xfrm>
        </p:spPr>
        <p:txBody>
          <a:bodyPr>
            <a:normAutofit fontScale="90000"/>
          </a:bodyPr>
          <a:lstStyle/>
          <a:p>
            <a:pPr>
              <a:lnSpc>
                <a:spcPct val="150000"/>
              </a:lnSpc>
              <a:defRPr/>
            </a:pPr>
            <a:r>
              <a:rPr lang="zh-CN" altLang="zh-CN" sz="3000" b="1" dirty="0">
                <a:solidFill>
                  <a:srgbClr val="004F8A"/>
                </a:solidFill>
                <a:latin typeface="方正姚体" pitchFamily="2" charset="-122"/>
                <a:ea typeface="方正姚体" pitchFamily="2" charset="-122"/>
              </a:rPr>
              <a:t>保洁工具一览表</a:t>
            </a:r>
            <a:r>
              <a:rPr lang="en-US" altLang="zh-CN" sz="3000" b="1" dirty="0">
                <a:solidFill>
                  <a:srgbClr val="004F8A"/>
                </a:solidFill>
                <a:latin typeface="方正姚体" pitchFamily="2" charset="-122"/>
                <a:ea typeface="方正姚体" pitchFamily="2" charset="-122"/>
              </a:rPr>
              <a:t>3</a:t>
            </a:r>
            <a:endParaRPr lang="zh-CN" altLang="en-US" sz="3000" b="1" dirty="0">
              <a:solidFill>
                <a:srgbClr val="004F8A"/>
              </a:solidFill>
              <a:latin typeface="方正姚体" pitchFamily="2" charset="-122"/>
              <a:ea typeface="方正姚体" pitchFamily="2" charset="-122"/>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xmlns="" val="999836037"/>
              </p:ext>
            </p:extLst>
          </p:nvPr>
        </p:nvGraphicFramePr>
        <p:xfrm>
          <a:off x="855663" y="1785224"/>
          <a:ext cx="10988039" cy="5267124"/>
        </p:xfrm>
        <a:graphic>
          <a:graphicData uri="http://schemas.openxmlformats.org/drawingml/2006/table">
            <a:tbl>
              <a:tblPr firstRow="1" bandRow="1">
                <a:tableStyleId>{5C22544A-7EE6-4342-B048-85BDC9FD1C3A}</a:tableStyleId>
              </a:tblPr>
              <a:tblGrid>
                <a:gridCol w="806490"/>
                <a:gridCol w="1713789"/>
                <a:gridCol w="907302"/>
                <a:gridCol w="1411355"/>
                <a:gridCol w="1411355"/>
                <a:gridCol w="4737748"/>
              </a:tblGrid>
              <a:tr h="337327">
                <a:tc>
                  <a:txBody>
                    <a:bodyPr/>
                    <a:lstStyle/>
                    <a:p>
                      <a:pPr algn="ctr">
                        <a:spcAft>
                          <a:spcPts val="0"/>
                        </a:spcAft>
                      </a:pPr>
                      <a:r>
                        <a:rPr lang="en-US" sz="1500" kern="0" dirty="0">
                          <a:latin typeface="宋体" panose="02010600030101010101" pitchFamily="2" charset="-122"/>
                          <a:ea typeface="宋体" panose="02010600030101010101" pitchFamily="2" charset="-122"/>
                          <a:cs typeface="宋体" panose="02010600030101010101" pitchFamily="2" charset="-122"/>
                        </a:rPr>
                        <a:t>30</a:t>
                      </a:r>
                      <a:endParaRPr lang="zh-CN" sz="1500" kern="100" dirty="0">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50000"/>
                      </a:schemeClr>
                    </a:solidFill>
                  </a:tcPr>
                </a:tc>
                <a:tc>
                  <a:txBody>
                    <a:bodyPr/>
                    <a:lstStyle/>
                    <a:p>
                      <a:pPr algn="ctr">
                        <a:spcAft>
                          <a:spcPts val="0"/>
                        </a:spcAft>
                      </a:pPr>
                      <a:r>
                        <a:rPr lang="zh-CN" sz="1500" kern="0" dirty="0">
                          <a:latin typeface="Calibri" panose="020F0502020204030204"/>
                          <a:ea typeface="宋体" panose="02010600030101010101" pitchFamily="2" charset="-122"/>
                          <a:cs typeface="宋体" panose="02010600030101010101" pitchFamily="2" charset="-122"/>
                        </a:rPr>
                        <a:t>木制锹把</a:t>
                      </a:r>
                      <a:endParaRPr lang="zh-CN" sz="1500" kern="100" dirty="0">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50000"/>
                      </a:schemeClr>
                    </a:solidFill>
                  </a:tcPr>
                </a:tc>
                <a:tc>
                  <a:txBody>
                    <a:bodyPr/>
                    <a:lstStyle/>
                    <a:p>
                      <a:pPr algn="ctr">
                        <a:spcAft>
                          <a:spcPts val="0"/>
                        </a:spcAft>
                      </a:pPr>
                      <a:r>
                        <a:rPr lang="zh-CN" sz="1500" kern="0" dirty="0">
                          <a:latin typeface="Calibri" panose="020F0502020204030204"/>
                          <a:ea typeface="宋体" panose="02010600030101010101" pitchFamily="2" charset="-122"/>
                          <a:cs typeface="宋体" panose="02010600030101010101" pitchFamily="2" charset="-122"/>
                        </a:rPr>
                        <a:t>根</a:t>
                      </a:r>
                      <a:endParaRPr lang="zh-CN" sz="1500" kern="100" dirty="0">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50000"/>
                      </a:schemeClr>
                    </a:solidFill>
                  </a:tcPr>
                </a:tc>
                <a:tc>
                  <a:txBody>
                    <a:bodyPr/>
                    <a:lstStyle/>
                    <a:p>
                      <a:pPr algn="ctr">
                        <a:spcAft>
                          <a:spcPts val="0"/>
                        </a:spcAft>
                      </a:pPr>
                      <a:r>
                        <a:rPr lang="zh-CN" sz="1500" kern="0" dirty="0">
                          <a:latin typeface="Calibri" panose="020F0502020204030204"/>
                          <a:ea typeface="宋体" panose="02010600030101010101" pitchFamily="2" charset="-122"/>
                          <a:cs typeface="宋体" panose="02010600030101010101" pitchFamily="2" charset="-122"/>
                        </a:rPr>
                        <a:t>　</a:t>
                      </a:r>
                      <a:endParaRPr lang="zh-CN" sz="1500" kern="100" dirty="0">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50000"/>
                      </a:schemeClr>
                    </a:solidFill>
                  </a:tcPr>
                </a:tc>
                <a:tc>
                  <a:txBody>
                    <a:bodyPr/>
                    <a:lstStyle/>
                    <a:p>
                      <a:pPr algn="ctr">
                        <a:spcAft>
                          <a:spcPts val="0"/>
                        </a:spcAft>
                      </a:pPr>
                      <a:r>
                        <a:rPr lang="zh-CN" sz="1500" kern="0" dirty="0">
                          <a:latin typeface="Calibri" panose="020F0502020204030204"/>
                          <a:ea typeface="宋体" panose="02010600030101010101" pitchFamily="2" charset="-122"/>
                          <a:cs typeface="宋体" panose="02010600030101010101" pitchFamily="2" charset="-122"/>
                        </a:rPr>
                        <a:t>　</a:t>
                      </a:r>
                      <a:endParaRPr lang="zh-CN" sz="1500" kern="100" dirty="0">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50000"/>
                      </a:schemeClr>
                    </a:solidFill>
                  </a:tcPr>
                </a:tc>
                <a:tc>
                  <a:txBody>
                    <a:bodyPr/>
                    <a:lstStyle/>
                    <a:p>
                      <a:pPr algn="ctr">
                        <a:spcAft>
                          <a:spcPts val="0"/>
                        </a:spcAft>
                      </a:pPr>
                      <a:r>
                        <a:rPr lang="zh-CN" sz="1500" kern="0" dirty="0">
                          <a:latin typeface="Calibri" panose="020F0502020204030204"/>
                          <a:ea typeface="宋体" panose="02010600030101010101" pitchFamily="2" charset="-122"/>
                          <a:cs typeface="宋体" panose="02010600030101010101" pitchFamily="2" charset="-122"/>
                        </a:rPr>
                        <a:t>开荒保洁、冬季清雪</a:t>
                      </a:r>
                      <a:endParaRPr lang="zh-CN" sz="1500" kern="100" dirty="0">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50000"/>
                      </a:schemeClr>
                    </a:solidFill>
                  </a:tcPr>
                </a:tc>
              </a:tr>
              <a:tr h="448056">
                <a:tc>
                  <a:txBody>
                    <a:bodyPr/>
                    <a:lstStyle/>
                    <a:p>
                      <a:pPr algn="ctr">
                        <a:spcAft>
                          <a:spcPts val="0"/>
                        </a:spcAft>
                      </a:pPr>
                      <a:r>
                        <a:rPr lang="en-US" sz="2000" b="1" kern="0" dirty="0">
                          <a:solidFill>
                            <a:srgbClr val="FFFF00"/>
                          </a:solidFill>
                          <a:latin typeface="宋体" panose="02010600030101010101" pitchFamily="2" charset="-122"/>
                          <a:ea typeface="宋体" panose="02010600030101010101" pitchFamily="2" charset="-122"/>
                          <a:cs typeface="宋体" panose="02010600030101010101" pitchFamily="2" charset="-122"/>
                        </a:rPr>
                        <a:t>31</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圆形烟灰垃圾筒</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个</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办公区</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r>
              <a:tr h="337327">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32</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扫把</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把</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开荒保洁、冬季清雪</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r>
              <a:tr h="337327">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33</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苕把</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把</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开荒、日常</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r>
              <a:tr h="337327">
                <a:tc>
                  <a:txBody>
                    <a:bodyPr/>
                    <a:lstStyle/>
                    <a:p>
                      <a:pPr algn="ctr">
                        <a:spcAft>
                          <a:spcPts val="0"/>
                        </a:spcAft>
                      </a:pPr>
                      <a:r>
                        <a:rPr lang="en-US" sz="2000" b="1" kern="0" dirty="0">
                          <a:solidFill>
                            <a:srgbClr val="FFFF00"/>
                          </a:solidFill>
                          <a:latin typeface="宋体" panose="02010600030101010101" pitchFamily="2" charset="-122"/>
                          <a:ea typeface="宋体" panose="02010600030101010101" pitchFamily="2" charset="-122"/>
                          <a:cs typeface="宋体" panose="02010600030101010101" pitchFamily="2" charset="-122"/>
                        </a:rPr>
                        <a:t>34</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木耙铁刷子</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把</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开荒、日常</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r>
              <a:tr h="448056">
                <a:tc>
                  <a:txBody>
                    <a:bodyPr/>
                    <a:lstStyle/>
                    <a:p>
                      <a:pPr algn="ctr">
                        <a:spcAft>
                          <a:spcPts val="0"/>
                        </a:spcAft>
                      </a:pPr>
                      <a:r>
                        <a:rPr lang="en-US" sz="2000" b="1" kern="0" dirty="0">
                          <a:solidFill>
                            <a:srgbClr val="FFFF00"/>
                          </a:solidFill>
                          <a:latin typeface="宋体" panose="02010600030101010101" pitchFamily="2" charset="-122"/>
                          <a:ea typeface="宋体" panose="02010600030101010101" pitchFamily="2" charset="-122"/>
                          <a:cs typeface="宋体" panose="02010600030101010101" pitchFamily="2" charset="-122"/>
                        </a:rPr>
                        <a:t>35</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塑把刀式铜丝刷</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把</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开荒、日常扶梯</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r>
              <a:tr h="337327">
                <a:tc>
                  <a:txBody>
                    <a:bodyPr/>
                    <a:lstStyle/>
                    <a:p>
                      <a:pPr algn="ctr">
                        <a:spcAft>
                          <a:spcPts val="0"/>
                        </a:spcAft>
                      </a:pPr>
                      <a:r>
                        <a:rPr lang="en-US" sz="2000" b="1" kern="0" dirty="0">
                          <a:solidFill>
                            <a:srgbClr val="FFFF00"/>
                          </a:solidFill>
                          <a:latin typeface="宋体" panose="02010600030101010101" pitchFamily="2" charset="-122"/>
                          <a:ea typeface="宋体" panose="02010600030101010101" pitchFamily="2" charset="-122"/>
                          <a:cs typeface="宋体" panose="02010600030101010101" pitchFamily="2" charset="-122"/>
                        </a:rPr>
                        <a:t>36</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塑料圆凳子</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把</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en-US" alt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en-US" alt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r>
              <a:tr h="337327">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37</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擦玻璃毛头</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把</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开荒、日常玻璃</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r>
              <a:tr h="337327">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38</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铁撮子</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把</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r>
              <a:tr h="337327">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39</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塑料刷子</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把</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r>
              <a:tr h="337327">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40</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马桶刷子</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把</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r>
              <a:tr h="337327">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41</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离子毛巾</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条</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r>
              <a:tr h="337327">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42</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毛巾</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条</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r>
              <a:tr h="337327">
                <a:tc>
                  <a:txBody>
                    <a:bodyPr/>
                    <a:lstStyle/>
                    <a:p>
                      <a:pPr algn="ctr">
                        <a:spcAft>
                          <a:spcPts val="0"/>
                        </a:spcAft>
                      </a:pPr>
                      <a:r>
                        <a:rPr lang="en-US" sz="2000" b="1" kern="0">
                          <a:solidFill>
                            <a:srgbClr val="FFFF00"/>
                          </a:solidFill>
                          <a:latin typeface="宋体" panose="02010600030101010101" pitchFamily="2" charset="-122"/>
                          <a:ea typeface="宋体" panose="02010600030101010101" pitchFamily="2" charset="-122"/>
                          <a:cs typeface="宋体" panose="02010600030101010101" pitchFamily="2" charset="-122"/>
                        </a:rPr>
                        <a:t>43</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钢丝球</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袋</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c>
                  <a:txBody>
                    <a:bodyPr/>
                    <a:lstStyle/>
                    <a:p>
                      <a:pPr algn="ctr">
                        <a:spcAft>
                          <a:spcPts val="0"/>
                        </a:spcAft>
                      </a:pPr>
                      <a:r>
                        <a:rPr lang="zh-CN" sz="2000" b="1" kern="0" dirty="0">
                          <a:solidFill>
                            <a:srgbClr val="FFFF00"/>
                          </a:solidFill>
                          <a:latin typeface="Calibri" panose="020F0502020204030204"/>
                          <a:ea typeface="宋体" panose="02010600030101010101" pitchFamily="2" charset="-122"/>
                          <a:cs typeface="宋体" panose="02010600030101010101" pitchFamily="2" charset="-122"/>
                        </a:rPr>
                        <a:t>　</a:t>
                      </a:r>
                      <a:endParaRPr lang="zh-CN" sz="2000" b="1" kern="100" dirty="0">
                        <a:solidFill>
                          <a:srgbClr val="FFFF00"/>
                        </a:solidFill>
                        <a:latin typeface="Calibri" panose="020F0502020204030204"/>
                        <a:ea typeface="宋体" panose="02010600030101010101" pitchFamily="2" charset="-122"/>
                        <a:cs typeface="Times New Roman" panose="02020603050405020304"/>
                      </a:endParaRPr>
                    </a:p>
                  </a:txBody>
                  <a:tcPr marL="96012" marR="96012" marT="0" marB="0" anchor="ctr">
                    <a:solidFill>
                      <a:schemeClr val="accent1">
                        <a:lumMod val="90000"/>
                      </a:schemeClr>
                    </a:solidFill>
                  </a:tcPr>
                </a:tc>
              </a:tr>
            </a:tbl>
          </a:graphicData>
        </a:graphic>
      </p:graphicFrame>
      <p:sp>
        <p:nvSpPr>
          <p:cNvPr id="5"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36189062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1"/>
          <p:cNvSpPr>
            <a:spLocks noGrp="1" noChangeArrowheads="1"/>
          </p:cNvSpPr>
          <p:nvPr>
            <p:ph type="title"/>
          </p:nvPr>
        </p:nvSpPr>
        <p:spPr>
          <a:xfrm>
            <a:off x="655639" y="878444"/>
            <a:ext cx="9372282" cy="1965245"/>
          </a:xfrm>
        </p:spPr>
        <p:txBody>
          <a:bodyPr/>
          <a:lstStyle/>
          <a:p>
            <a:pPr>
              <a:lnSpc>
                <a:spcPct val="150000"/>
              </a:lnSpc>
            </a:pPr>
            <a:r>
              <a:rPr lang="en-US" altLang="zh-CN" sz="4000">
                <a:solidFill>
                  <a:srgbClr val="660066"/>
                </a:solidFill>
                <a:latin typeface="宋体" pitchFamily="2" charset="-122"/>
              </a:rPr>
              <a:t> </a:t>
            </a:r>
            <a:r>
              <a:rPr lang="en-US" altLang="zh-CN" sz="4000" b="1">
                <a:solidFill>
                  <a:srgbClr val="660066"/>
                </a:solidFill>
                <a:latin typeface="宋体" pitchFamily="2" charset="-122"/>
              </a:rPr>
              <a:t> </a:t>
            </a:r>
            <a:endParaRPr lang="zh-CN" altLang="en-US" smtClean="0"/>
          </a:p>
        </p:txBody>
      </p:sp>
      <p:sp>
        <p:nvSpPr>
          <p:cNvPr id="3" name="内容占位符 2"/>
          <p:cNvSpPr>
            <a:spLocks noGrp="1"/>
          </p:cNvSpPr>
          <p:nvPr>
            <p:ph idx="1"/>
          </p:nvPr>
        </p:nvSpPr>
        <p:spPr>
          <a:xfrm>
            <a:off x="1057910" y="761691"/>
            <a:ext cx="10785793" cy="5067300"/>
          </a:xfrm>
        </p:spPr>
        <p:txBody>
          <a:bodyPr/>
          <a:lstStyle/>
          <a:p>
            <a:pPr marL="571500" indent="-571500">
              <a:lnSpc>
                <a:spcPct val="120000"/>
              </a:lnSpc>
              <a:buNone/>
              <a:defRPr/>
            </a:pPr>
            <a:r>
              <a:rPr lang="zh-CN" altLang="en-US" sz="3500" b="1" dirty="0">
                <a:solidFill>
                  <a:srgbClr val="004F8A"/>
                </a:solidFill>
                <a:latin typeface="方正姚体" pitchFamily="2" charset="-122"/>
                <a:ea typeface="方正姚体" pitchFamily="2" charset="-122"/>
                <a:cs typeface="+mj-cs"/>
              </a:rPr>
              <a:t>使用状态</a:t>
            </a:r>
            <a:r>
              <a:rPr lang="en-US" altLang="zh-CN" sz="3500" b="1" dirty="0">
                <a:solidFill>
                  <a:srgbClr val="004F8A"/>
                </a:solidFill>
                <a:latin typeface="方正姚体" pitchFamily="2" charset="-122"/>
                <a:ea typeface="方正姚体" pitchFamily="2" charset="-122"/>
                <a:cs typeface="+mj-cs"/>
              </a:rPr>
              <a:t> </a:t>
            </a:r>
          </a:p>
          <a:p>
            <a:pPr marL="571500" indent="-571500">
              <a:lnSpc>
                <a:spcPct val="140000"/>
              </a:lnSpc>
              <a:spcBef>
                <a:spcPts val="0"/>
              </a:spcBef>
              <a:buNone/>
              <a:defRPr/>
            </a:pPr>
            <a:r>
              <a:rPr lang="zh-CN" altLang="en-US" sz="3000" b="1" dirty="0"/>
              <a:t>           </a:t>
            </a:r>
            <a:r>
              <a:rPr lang="zh-CN" altLang="en-US" sz="2500" b="1" dirty="0"/>
              <a:t>环境保洁、绿化养护工具设备使用状况良好，为校园环境</a:t>
            </a:r>
            <a:endParaRPr lang="en-US" altLang="zh-CN" sz="2500" b="1" dirty="0"/>
          </a:p>
          <a:p>
            <a:pPr marL="571500" indent="-571500">
              <a:lnSpc>
                <a:spcPct val="140000"/>
              </a:lnSpc>
              <a:spcBef>
                <a:spcPts val="0"/>
              </a:spcBef>
              <a:buNone/>
              <a:defRPr/>
            </a:pPr>
            <a:r>
              <a:rPr lang="zh-CN" altLang="en-US" sz="2500" b="1" dirty="0"/>
              <a:t>文化建设发挥了至关重要的作用。</a:t>
            </a:r>
            <a:endParaRPr lang="en-US" altLang="zh-CN" sz="2500" b="1" dirty="0"/>
          </a:p>
          <a:p>
            <a:pPr marL="571500" indent="-571500">
              <a:lnSpc>
                <a:spcPct val="120000"/>
              </a:lnSpc>
              <a:buNone/>
              <a:defRPr/>
            </a:pPr>
            <a:endParaRPr lang="zh-CN" altLang="en-US" b="1" dirty="0" smtClean="0"/>
          </a:p>
          <a:p>
            <a:pPr>
              <a:defRPr/>
            </a:pPr>
            <a:endParaRPr lang="zh-CN" altLang="en-US" dirty="0"/>
          </a:p>
        </p:txBody>
      </p:sp>
      <p:pic>
        <p:nvPicPr>
          <p:cNvPr id="33795" name="图片 3" descr="2071682428405033.jpg"/>
          <p:cNvPicPr>
            <a:picLocks noChangeAspect="1" noChangeArrowheads="1"/>
          </p:cNvPicPr>
          <p:nvPr/>
        </p:nvPicPr>
        <p:blipFill>
          <a:blip r:embed="rId2" cstate="print"/>
          <a:srcRect/>
          <a:stretch>
            <a:fillRect/>
          </a:stretch>
        </p:blipFill>
        <p:spPr bwMode="auto">
          <a:xfrm>
            <a:off x="600034" y="2700331"/>
            <a:ext cx="3800502" cy="1899614"/>
          </a:xfrm>
          <a:prstGeom prst="roundRect">
            <a:avLst>
              <a:gd name="adj" fmla="val 8594"/>
            </a:avLst>
          </a:prstGeom>
          <a:solidFill>
            <a:srgbClr val="FFFFFF">
              <a:shade val="85000"/>
            </a:srgbClr>
          </a:solidFill>
          <a:ln>
            <a:solidFill>
              <a:srgbClr val="78485D"/>
            </a:solidFill>
          </a:ln>
          <a:effectLst>
            <a:reflection blurRad="12700" stA="38000" endPos="28000" dist="5000" dir="5400000" sy="-100000" algn="bl" rotWithShape="0"/>
          </a:effectLst>
        </p:spPr>
      </p:pic>
      <p:pic>
        <p:nvPicPr>
          <p:cNvPr id="33796" name="图片 4" descr="1.jpg"/>
          <p:cNvPicPr>
            <a:picLocks noChangeAspect="1" noChangeArrowheads="1"/>
          </p:cNvPicPr>
          <p:nvPr/>
        </p:nvPicPr>
        <p:blipFill>
          <a:blip r:embed="rId3" cstate="print"/>
          <a:srcRect/>
          <a:stretch>
            <a:fillRect/>
          </a:stretch>
        </p:blipFill>
        <p:spPr bwMode="auto">
          <a:xfrm>
            <a:off x="4800589" y="2700331"/>
            <a:ext cx="3300436" cy="1899614"/>
          </a:xfrm>
          <a:prstGeom prst="roundRect">
            <a:avLst>
              <a:gd name="adj" fmla="val 8594"/>
            </a:avLst>
          </a:prstGeom>
          <a:solidFill>
            <a:srgbClr val="FFFFFF">
              <a:shade val="85000"/>
            </a:srgbClr>
          </a:solidFill>
          <a:ln>
            <a:solidFill>
              <a:srgbClr val="78485D"/>
            </a:solidFill>
          </a:ln>
          <a:effectLst>
            <a:reflection blurRad="12700" stA="38000" endPos="28000" dist="5000" dir="5400000" sy="-100000" algn="bl" rotWithShape="0"/>
          </a:effectLst>
        </p:spPr>
      </p:pic>
      <p:pic>
        <p:nvPicPr>
          <p:cNvPr id="33797" name="图片 5" descr="753438946204651395.jpg"/>
          <p:cNvPicPr>
            <a:picLocks noChangeAspect="1" noChangeArrowheads="1"/>
          </p:cNvPicPr>
          <p:nvPr/>
        </p:nvPicPr>
        <p:blipFill>
          <a:blip r:embed="rId4" cstate="print"/>
          <a:srcRect/>
          <a:stretch>
            <a:fillRect/>
          </a:stretch>
        </p:blipFill>
        <p:spPr bwMode="auto">
          <a:xfrm>
            <a:off x="8501077" y="2700332"/>
            <a:ext cx="3700488" cy="1875248"/>
          </a:xfrm>
          <a:prstGeom prst="roundRect">
            <a:avLst>
              <a:gd name="adj" fmla="val 8594"/>
            </a:avLst>
          </a:prstGeom>
          <a:solidFill>
            <a:srgbClr val="FFFFFF">
              <a:shade val="85000"/>
            </a:srgbClr>
          </a:solidFill>
          <a:ln>
            <a:solidFill>
              <a:srgbClr val="78485D"/>
            </a:solidFill>
          </a:ln>
          <a:effectLst>
            <a:reflection blurRad="12700" stA="38000" endPos="28000" dist="5000" dir="5400000" sy="-100000" algn="bl" rotWithShape="0"/>
          </a:effectLst>
        </p:spPr>
      </p:pic>
      <p:pic>
        <p:nvPicPr>
          <p:cNvPr id="33798" name="图片 6" descr="339410805108834398.jpg"/>
          <p:cNvPicPr>
            <a:picLocks noChangeAspect="1" noChangeArrowheads="1"/>
          </p:cNvPicPr>
          <p:nvPr/>
        </p:nvPicPr>
        <p:blipFill>
          <a:blip r:embed="rId5" cstate="print"/>
          <a:srcRect/>
          <a:stretch>
            <a:fillRect/>
          </a:stretch>
        </p:blipFill>
        <p:spPr bwMode="auto">
          <a:xfrm>
            <a:off x="6700840" y="4950629"/>
            <a:ext cx="4200554" cy="1756725"/>
          </a:xfrm>
          <a:prstGeom prst="roundRect">
            <a:avLst>
              <a:gd name="adj" fmla="val 8594"/>
            </a:avLst>
          </a:prstGeom>
          <a:solidFill>
            <a:srgbClr val="FFFFFF">
              <a:shade val="85000"/>
            </a:srgbClr>
          </a:solidFill>
          <a:ln>
            <a:solidFill>
              <a:srgbClr val="78485D"/>
            </a:solidFill>
          </a:ln>
          <a:effectLst>
            <a:reflection blurRad="12700" stA="38000" endPos="28000" dist="5000" dir="5400000" sy="-100000" algn="bl" rotWithShape="0"/>
          </a:effectLst>
        </p:spPr>
      </p:pic>
      <p:pic>
        <p:nvPicPr>
          <p:cNvPr id="33799" name="图片 6" descr="339410805108834398.jpg"/>
          <p:cNvPicPr>
            <a:picLocks noChangeAspect="1" noChangeArrowheads="1"/>
          </p:cNvPicPr>
          <p:nvPr/>
        </p:nvPicPr>
        <p:blipFill>
          <a:blip r:embed="rId6" cstate="print"/>
          <a:srcRect/>
          <a:stretch>
            <a:fillRect/>
          </a:stretch>
        </p:blipFill>
        <p:spPr bwMode="auto">
          <a:xfrm>
            <a:off x="1700179" y="4950628"/>
            <a:ext cx="4300568" cy="1753490"/>
          </a:xfrm>
          <a:prstGeom prst="roundRect">
            <a:avLst>
              <a:gd name="adj" fmla="val 8594"/>
            </a:avLst>
          </a:prstGeom>
          <a:solidFill>
            <a:srgbClr val="FFFFFF">
              <a:shade val="85000"/>
            </a:srgbClr>
          </a:solidFill>
          <a:ln>
            <a:solidFill>
              <a:srgbClr val="78485D"/>
            </a:solidFill>
          </a:ln>
          <a:effectLst>
            <a:reflection blurRad="12700" stA="38000" endPos="28000" dist="5000" dir="5400000" sy="-100000" algn="bl" rotWithShape="0"/>
          </a:effectLst>
        </p:spPr>
      </p:pic>
      <p:sp>
        <p:nvSpPr>
          <p:cNvPr id="9"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2919737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noChangeArrowheads="1"/>
          </p:cNvSpPr>
          <p:nvPr>
            <p:ph type="title"/>
          </p:nvPr>
        </p:nvSpPr>
        <p:spPr>
          <a:xfrm>
            <a:off x="655638" y="3222071"/>
            <a:ext cx="11521440" cy="1361836"/>
          </a:xfrm>
        </p:spPr>
        <p:txBody>
          <a:bodyPr/>
          <a:lstStyle/>
          <a:p>
            <a:endParaRPr lang="zh-CN" altLang="en-US" smtClean="0"/>
          </a:p>
        </p:txBody>
      </p:sp>
      <p:pic>
        <p:nvPicPr>
          <p:cNvPr id="2" name="内容占位符 3"/>
          <p:cNvPicPr>
            <a:picLocks noGrp="1" noChangeAspect="1" noChangeArrowheads="1"/>
          </p:cNvPicPr>
          <p:nvPr>
            <p:ph idx="1"/>
          </p:nvPr>
        </p:nvPicPr>
        <p:blipFill>
          <a:blip r:embed="rId2" cstate="print"/>
          <a:srcRect/>
          <a:stretch>
            <a:fillRect/>
          </a:stretch>
        </p:blipFill>
        <p:spPr>
          <a:xfrm>
            <a:off x="299995" y="360090"/>
            <a:ext cx="12201610" cy="6407405"/>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xmlns="" val="2681416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bwMode="auto">
          <a:xfrm>
            <a:off x="400008" y="1650193"/>
            <a:ext cx="11901571" cy="5325702"/>
          </a:xfrm>
          <a:prstGeom prst="roundRect">
            <a:avLst/>
          </a:prstGeom>
          <a:solidFill>
            <a:srgbClr val="FFFFCC"/>
          </a:solidFill>
          <a:ln>
            <a:solidFill>
              <a:srgbClr val="FF0000"/>
            </a:solidFill>
            <a:headEnd/>
            <a:tailEnd/>
          </a:ln>
          <a:effectLst>
            <a:glow rad="139700">
              <a:srgbClr val="FF0000">
                <a:alpha val="40000"/>
              </a:srgb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31749" name="标题 1"/>
          <p:cNvSpPr>
            <a:spLocks noGrp="1" noChangeArrowheads="1"/>
          </p:cNvSpPr>
          <p:nvPr>
            <p:ph type="title"/>
          </p:nvPr>
        </p:nvSpPr>
        <p:spPr>
          <a:xfrm>
            <a:off x="655639" y="878444"/>
            <a:ext cx="9372282" cy="1965245"/>
          </a:xfrm>
        </p:spPr>
        <p:txBody>
          <a:bodyPr/>
          <a:lstStyle/>
          <a:p>
            <a:pPr>
              <a:lnSpc>
                <a:spcPct val="150000"/>
              </a:lnSpc>
            </a:pPr>
            <a:r>
              <a:rPr lang="zh-CN" altLang="zh-CN" sz="4000"/>
              <a:t/>
            </a:r>
            <a:br>
              <a:rPr lang="zh-CN" altLang="zh-CN" sz="4000"/>
            </a:br>
            <a:r>
              <a:rPr lang="en-US" altLang="zh-CN" sz="4000">
                <a:solidFill>
                  <a:srgbClr val="660066"/>
                </a:solidFill>
                <a:latin typeface="宋体" pitchFamily="2" charset="-122"/>
              </a:rPr>
              <a:t> </a:t>
            </a:r>
            <a:r>
              <a:rPr lang="en-US" altLang="zh-CN" sz="4000" b="1">
                <a:solidFill>
                  <a:srgbClr val="660066"/>
                </a:solidFill>
                <a:latin typeface="宋体" pitchFamily="2" charset="-122"/>
              </a:rPr>
              <a:t> </a:t>
            </a:r>
            <a:endParaRPr lang="zh-CN" altLang="en-US" smtClean="0"/>
          </a:p>
        </p:txBody>
      </p:sp>
      <p:sp>
        <p:nvSpPr>
          <p:cNvPr id="3" name="内容占位符 2"/>
          <p:cNvSpPr>
            <a:spLocks noGrp="1"/>
          </p:cNvSpPr>
          <p:nvPr>
            <p:ph idx="1"/>
          </p:nvPr>
        </p:nvSpPr>
        <p:spPr>
          <a:xfrm>
            <a:off x="700087" y="876513"/>
            <a:ext cx="11301412" cy="4840605"/>
          </a:xfrm>
        </p:spPr>
        <p:txBody>
          <a:bodyPr/>
          <a:lstStyle/>
          <a:p>
            <a:pPr marL="571500" indent="-571500">
              <a:lnSpc>
                <a:spcPct val="120000"/>
              </a:lnSpc>
              <a:buNone/>
              <a:defRPr/>
            </a:pPr>
            <a:r>
              <a:rPr lang="zh-CN" altLang="en-US" sz="3500" b="1" dirty="0">
                <a:solidFill>
                  <a:srgbClr val="004F8A"/>
                </a:solidFill>
                <a:latin typeface="方正姚体" pitchFamily="2" charset="-122"/>
                <a:ea typeface="方正姚体" pitchFamily="2" charset="-122"/>
                <a:cs typeface="+mj-cs"/>
              </a:rPr>
              <a:t>维护保养</a:t>
            </a:r>
            <a:endParaRPr lang="en-US" altLang="zh-CN" sz="3500" b="1" dirty="0">
              <a:solidFill>
                <a:srgbClr val="004F8A"/>
              </a:solidFill>
              <a:latin typeface="方正姚体" pitchFamily="2" charset="-122"/>
              <a:ea typeface="方正姚体" pitchFamily="2" charset="-122"/>
              <a:cs typeface="+mj-cs"/>
            </a:endParaRPr>
          </a:p>
          <a:p>
            <a:pPr marL="571500" indent="-571500">
              <a:lnSpc>
                <a:spcPct val="150000"/>
              </a:lnSpc>
              <a:spcBef>
                <a:spcPts val="0"/>
              </a:spcBef>
              <a:buNone/>
              <a:defRPr/>
            </a:pPr>
            <a:r>
              <a:rPr lang="zh-CN" altLang="en-US" sz="3000" b="1" dirty="0"/>
              <a:t>           定期对</a:t>
            </a:r>
            <a:r>
              <a:rPr lang="zh-CN" altLang="zh-CN" sz="3000" b="1" dirty="0"/>
              <a:t>各类设施</a:t>
            </a:r>
            <a:r>
              <a:rPr lang="zh-CN" altLang="en-US" sz="3000" b="1" dirty="0"/>
              <a:t>进行检查检修，维护保养有记录</a:t>
            </a:r>
            <a:r>
              <a:rPr lang="en-US" altLang="zh-CN" sz="3000" b="1" dirty="0"/>
              <a:t>, </a:t>
            </a:r>
            <a:r>
              <a:rPr lang="zh-CN" altLang="en-US" sz="3000" b="1" dirty="0"/>
              <a:t>消除安全隐患，确保使用良好</a:t>
            </a:r>
            <a:r>
              <a:rPr lang="zh-CN" altLang="en-US" sz="3000" dirty="0"/>
              <a:t>。</a:t>
            </a:r>
            <a:r>
              <a:rPr lang="zh-CN" altLang="en-US" sz="3000" b="1" dirty="0"/>
              <a:t> </a:t>
            </a:r>
            <a:endParaRPr lang="en-US" altLang="zh-CN" sz="3000" b="1" dirty="0"/>
          </a:p>
          <a:p>
            <a:pPr marL="571500" indent="-571500">
              <a:lnSpc>
                <a:spcPct val="120000"/>
              </a:lnSpc>
              <a:buNone/>
              <a:defRPr/>
            </a:pPr>
            <a:r>
              <a:rPr lang="zh-CN" altLang="en-US" sz="3000" dirty="0"/>
              <a:t> </a:t>
            </a:r>
            <a:endParaRPr lang="en-US" altLang="zh-CN" sz="3000" b="1" dirty="0"/>
          </a:p>
          <a:p>
            <a:pPr marL="571500" indent="-571500">
              <a:lnSpc>
                <a:spcPct val="120000"/>
              </a:lnSpc>
              <a:buNone/>
              <a:defRPr/>
            </a:pPr>
            <a:r>
              <a:rPr lang="en-US" altLang="zh-CN" sz="3000" b="1" dirty="0"/>
              <a:t> </a:t>
            </a:r>
          </a:p>
          <a:p>
            <a:pPr marL="571500" indent="-571500">
              <a:lnSpc>
                <a:spcPct val="120000"/>
              </a:lnSpc>
              <a:buNone/>
              <a:defRPr/>
            </a:pPr>
            <a:endParaRPr lang="zh-CN" altLang="en-US" b="1" dirty="0" smtClean="0"/>
          </a:p>
          <a:p>
            <a:pPr>
              <a:defRPr/>
            </a:pPr>
            <a:endParaRPr lang="zh-CN" altLang="en-US" dirty="0"/>
          </a:p>
        </p:txBody>
      </p:sp>
      <p:pic>
        <p:nvPicPr>
          <p:cNvPr id="31751" name="图片 3" descr="207168242840503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0076" y="3150394"/>
            <a:ext cx="3124835" cy="1740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2" name="图片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0076" y="4950619"/>
            <a:ext cx="3100388" cy="1650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3" name="图片 4" descr="55989069781324090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00488" y="3150394"/>
            <a:ext cx="2522537" cy="3450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4" name="图片 5" descr="275189227663665367.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t="10204"/>
          <a:stretch>
            <a:fillRect/>
          </a:stretch>
        </p:blipFill>
        <p:spPr bwMode="auto">
          <a:xfrm>
            <a:off x="6600826" y="3150394"/>
            <a:ext cx="2700338" cy="3450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5" name="图片 3" descr="603745156255699772.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401176" y="3150394"/>
            <a:ext cx="2700338" cy="3450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18006400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bwMode="auto">
          <a:xfrm>
            <a:off x="500021" y="1950233"/>
            <a:ext cx="12001584" cy="5100672"/>
          </a:xfrm>
          <a:prstGeom prst="roundRect">
            <a:avLst/>
          </a:prstGeom>
          <a:solidFill>
            <a:srgbClr val="FFFFCC"/>
          </a:solidFill>
          <a:ln>
            <a:solidFill>
              <a:srgbClr val="FF0000"/>
            </a:solidFill>
            <a:headEnd/>
            <a:tailEnd/>
          </a:ln>
          <a:effectLst>
            <a:glow rad="139700">
              <a:srgbClr val="FF0000">
                <a:alpha val="40000"/>
              </a:srgb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36865" name="标题 1"/>
          <p:cNvSpPr>
            <a:spLocks noGrp="1" noChangeArrowheads="1"/>
          </p:cNvSpPr>
          <p:nvPr>
            <p:ph type="title"/>
          </p:nvPr>
        </p:nvSpPr>
        <p:spPr>
          <a:xfrm>
            <a:off x="600075" y="1200151"/>
            <a:ext cx="11521440" cy="756761"/>
          </a:xfrm>
        </p:spPr>
        <p:txBody>
          <a:bodyPr/>
          <a:lstStyle/>
          <a:p>
            <a:pPr algn="l">
              <a:defRPr/>
            </a:pPr>
            <a:r>
              <a:rPr lang="zh-CN" altLang="en-US" sz="3500" b="1" dirty="0">
                <a:solidFill>
                  <a:srgbClr val="004F8A"/>
                </a:solidFill>
                <a:latin typeface="方正姚体" pitchFamily="2" charset="-122"/>
                <a:ea typeface="方正姚体" pitchFamily="2" charset="-122"/>
              </a:rPr>
              <a:t>    制度措施</a:t>
            </a:r>
          </a:p>
        </p:txBody>
      </p:sp>
      <p:sp>
        <p:nvSpPr>
          <p:cNvPr id="32774" name="内容占位符 2"/>
          <p:cNvSpPr>
            <a:spLocks noGrp="1" noChangeArrowheads="1"/>
          </p:cNvSpPr>
          <p:nvPr>
            <p:ph idx="1"/>
          </p:nvPr>
        </p:nvSpPr>
        <p:spPr>
          <a:xfrm>
            <a:off x="900113" y="1950244"/>
            <a:ext cx="5342890" cy="4270534"/>
          </a:xfrm>
        </p:spPr>
        <p:txBody>
          <a:bodyPr>
            <a:normAutofit fontScale="85000" lnSpcReduction="20000"/>
          </a:bodyPr>
          <a:lstStyle/>
          <a:p>
            <a:r>
              <a:rPr lang="zh-CN" altLang="zh-CN" sz="2500" b="1"/>
              <a:t>校园保洁卫生管理制度 </a:t>
            </a:r>
          </a:p>
          <a:p>
            <a:r>
              <a:rPr lang="zh-CN" altLang="zh-CN" sz="2500" b="1"/>
              <a:t>保洁卫生作业标准 </a:t>
            </a:r>
          </a:p>
          <a:p>
            <a:r>
              <a:rPr lang="zh-CN" altLang="zh-CN" sz="2500" b="1"/>
              <a:t>公寓楼保洁卫生管理规定 </a:t>
            </a:r>
          </a:p>
          <a:p>
            <a:r>
              <a:rPr lang="zh-CN" altLang="zh-CN" sz="2500" b="1"/>
              <a:t>消杀制度 </a:t>
            </a:r>
          </a:p>
          <a:p>
            <a:r>
              <a:rPr lang="zh-CN" altLang="zh-CN" sz="2500" b="1"/>
              <a:t>保洁卫生考核评分细则</a:t>
            </a:r>
          </a:p>
          <a:p>
            <a:r>
              <a:rPr lang="zh-CN" altLang="zh-CN" sz="2500" b="1"/>
              <a:t>岗位责任制</a:t>
            </a:r>
          </a:p>
          <a:p>
            <a:r>
              <a:rPr lang="zh-CN" altLang="zh-CN" sz="2500" b="1"/>
              <a:t>工作交接制度流程</a:t>
            </a:r>
            <a:endParaRPr lang="en-US" altLang="zh-CN" sz="2500" b="1"/>
          </a:p>
          <a:p>
            <a:r>
              <a:rPr lang="zh-CN" altLang="zh-CN" sz="2500" b="1"/>
              <a:t>会议、培训制度</a:t>
            </a:r>
          </a:p>
          <a:p>
            <a:r>
              <a:rPr lang="zh-CN" altLang="zh-CN" sz="2500" b="1"/>
              <a:t>考勤规定</a:t>
            </a:r>
          </a:p>
          <a:p>
            <a:r>
              <a:rPr lang="zh-CN" altLang="zh-CN" sz="2500" b="1"/>
              <a:t>垃圾分类要求</a:t>
            </a:r>
          </a:p>
          <a:p>
            <a:r>
              <a:rPr lang="zh-CN" altLang="zh-CN" sz="2500" b="1"/>
              <a:t>危险品管理规定</a:t>
            </a:r>
          </a:p>
          <a:p>
            <a:r>
              <a:rPr lang="zh-CN" altLang="zh-CN" sz="2500" b="1"/>
              <a:t>垃圾清运制度</a:t>
            </a:r>
          </a:p>
          <a:p>
            <a:r>
              <a:rPr lang="zh-CN" altLang="zh-CN" sz="2500" b="1"/>
              <a:t>巡查记录制度</a:t>
            </a:r>
          </a:p>
          <a:p>
            <a:endParaRPr lang="zh-CN" altLang="zh-CN" sz="2500" b="1"/>
          </a:p>
        </p:txBody>
      </p:sp>
      <p:pic>
        <p:nvPicPr>
          <p:cNvPr id="32775" name="图片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00738" y="2175273"/>
            <a:ext cx="2729230" cy="2730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6" name="图片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00750" y="3600450"/>
            <a:ext cx="2749233" cy="2748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7" name="图片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0839" y="4500563"/>
            <a:ext cx="2402522"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0" name="标题 1"/>
          <p:cNvSpPr txBox="1">
            <a:spLocks noChangeArrowheads="1"/>
          </p:cNvSpPr>
          <p:nvPr/>
        </p:nvSpPr>
        <p:spPr bwMode="auto">
          <a:xfrm>
            <a:off x="600075" y="975122"/>
            <a:ext cx="11521440" cy="831770"/>
          </a:xfrm>
          <a:prstGeom prst="rect">
            <a:avLst/>
          </a:prstGeom>
          <a:noFill/>
          <a:ln w="9525">
            <a:noFill/>
            <a:miter lim="800000"/>
            <a:headEnd/>
            <a:tailEnd/>
          </a:ln>
        </p:spPr>
        <p:txBody>
          <a:bodyPr lIns="114300" tIns="57150" rIns="114300" bIns="57150" anchor="ctr"/>
          <a:lstStyle/>
          <a:p>
            <a:pPr algn="ctr" eaLnBrk="0" hangingPunct="0">
              <a:defRPr/>
            </a:pPr>
            <a:r>
              <a:rPr lang="zh-CN" altLang="en-US" sz="4000" b="1" dirty="0">
                <a:solidFill>
                  <a:srgbClr val="004F8A"/>
                </a:solidFill>
                <a:latin typeface="方正姚体" pitchFamily="2" charset="-122"/>
                <a:ea typeface="方正姚体" pitchFamily="2" charset="-122"/>
                <a:cs typeface="+mj-cs"/>
                <a:sym typeface="+mn-ea"/>
              </a:rPr>
              <a:t>（三）</a:t>
            </a:r>
            <a:r>
              <a:rPr lang="zh-CN" altLang="zh-CN" sz="4000" b="1" dirty="0">
                <a:solidFill>
                  <a:srgbClr val="004F8A"/>
                </a:solidFill>
                <a:latin typeface="方正姚体" pitchFamily="2" charset="-122"/>
                <a:ea typeface="方正姚体" pitchFamily="2" charset="-122"/>
                <a:cs typeface="+mj-cs"/>
                <a:sym typeface="+mn-ea"/>
              </a:rPr>
              <a:t>环境保洁</a:t>
            </a:r>
            <a:br>
              <a:rPr lang="zh-CN" altLang="zh-CN" sz="4000" b="1" dirty="0">
                <a:solidFill>
                  <a:srgbClr val="004F8A"/>
                </a:solidFill>
                <a:latin typeface="方正姚体" pitchFamily="2" charset="-122"/>
                <a:ea typeface="方正姚体" pitchFamily="2" charset="-122"/>
                <a:cs typeface="+mj-cs"/>
                <a:sym typeface="+mn-ea"/>
              </a:rPr>
            </a:br>
            <a:endParaRPr lang="zh-CN" altLang="en-US" sz="4000" b="1" dirty="0">
              <a:solidFill>
                <a:srgbClr val="004F8A"/>
              </a:solidFill>
              <a:latin typeface="方正姚体" pitchFamily="2" charset="-122"/>
              <a:ea typeface="方正姚体" pitchFamily="2" charset="-122"/>
              <a:cs typeface="+mj-cs"/>
              <a:sym typeface="+mn-ea"/>
            </a:endParaRPr>
          </a:p>
        </p:txBody>
      </p:sp>
      <p:pic>
        <p:nvPicPr>
          <p:cNvPr id="32779" name="图片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101139" y="2175272"/>
            <a:ext cx="2600325" cy="2245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80" name="图片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401176" y="2925367"/>
            <a:ext cx="2600325" cy="22236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81" name="图片 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701213" y="4500563"/>
            <a:ext cx="2524760" cy="2343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33301489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bwMode="auto">
          <a:xfrm>
            <a:off x="500021" y="1950233"/>
            <a:ext cx="12001584" cy="5025663"/>
          </a:xfrm>
          <a:prstGeom prst="roundRect">
            <a:avLst/>
          </a:prstGeom>
          <a:solidFill>
            <a:srgbClr val="FFFFCC"/>
          </a:solidFill>
          <a:ln>
            <a:solidFill>
              <a:srgbClr val="FF0000"/>
            </a:solidFill>
            <a:headEnd/>
            <a:tailEnd/>
          </a:ln>
          <a:effectLst>
            <a:glow rad="139700">
              <a:srgbClr val="FF0000">
                <a:alpha val="40000"/>
              </a:srgb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37889" name="标题 1"/>
          <p:cNvSpPr>
            <a:spLocks noGrp="1" noChangeArrowheads="1"/>
          </p:cNvSpPr>
          <p:nvPr>
            <p:ph type="title"/>
          </p:nvPr>
        </p:nvSpPr>
        <p:spPr>
          <a:xfrm>
            <a:off x="600075" y="600076"/>
            <a:ext cx="11521440" cy="1511856"/>
          </a:xfrm>
        </p:spPr>
        <p:txBody>
          <a:bodyPr/>
          <a:lstStyle/>
          <a:p>
            <a:pPr algn="l">
              <a:lnSpc>
                <a:spcPct val="150000"/>
              </a:lnSpc>
              <a:defRPr/>
            </a:pPr>
            <a:r>
              <a:rPr lang="zh-CN" altLang="zh-CN" sz="3500" b="1" dirty="0">
                <a:solidFill>
                  <a:srgbClr val="004F8A"/>
                </a:solidFill>
                <a:latin typeface="方正姚体" pitchFamily="2" charset="-122"/>
                <a:ea typeface="方正姚体" pitchFamily="2" charset="-122"/>
              </a:rPr>
              <a:t>制度</a:t>
            </a:r>
            <a:r>
              <a:rPr lang="zh-CN" altLang="en-US" sz="3500" b="1" dirty="0">
                <a:solidFill>
                  <a:srgbClr val="004F8A"/>
                </a:solidFill>
                <a:latin typeface="方正姚体" pitchFamily="2" charset="-122"/>
                <a:ea typeface="方正姚体" pitchFamily="2" charset="-122"/>
              </a:rPr>
              <a:t>措施（除四害工作台）</a:t>
            </a:r>
          </a:p>
        </p:txBody>
      </p:sp>
      <p:sp>
        <p:nvSpPr>
          <p:cNvPr id="3" name="内容占位符 2"/>
          <p:cNvSpPr>
            <a:spLocks noGrp="1"/>
          </p:cNvSpPr>
          <p:nvPr>
            <p:ph idx="1"/>
          </p:nvPr>
        </p:nvSpPr>
        <p:spPr>
          <a:xfrm>
            <a:off x="700088" y="2625329"/>
            <a:ext cx="7660957" cy="4160520"/>
          </a:xfrm>
        </p:spPr>
        <p:txBody>
          <a:bodyPr/>
          <a:lstStyle/>
          <a:p>
            <a:pPr>
              <a:lnSpc>
                <a:spcPct val="150000"/>
              </a:lnSpc>
              <a:defRPr/>
            </a:pPr>
            <a:r>
              <a:rPr lang="zh-CN" altLang="en-US" sz="2500" b="1" dirty="0">
                <a:latin typeface="+mn-ea"/>
              </a:rPr>
              <a:t>委托专业公司，定期进行灭蚊蝇鼠蟑工作。</a:t>
            </a:r>
            <a:endParaRPr lang="en-US" altLang="zh-CN" sz="2500" b="1" dirty="0">
              <a:latin typeface="+mn-ea"/>
            </a:endParaRPr>
          </a:p>
          <a:p>
            <a:pPr>
              <a:lnSpc>
                <a:spcPct val="150000"/>
              </a:lnSpc>
              <a:defRPr/>
            </a:pPr>
            <a:r>
              <a:rPr lang="zh-CN" altLang="en-US" sz="2500" b="1" dirty="0">
                <a:latin typeface="+mn-ea"/>
              </a:rPr>
              <a:t>在</a:t>
            </a:r>
            <a:r>
              <a:rPr lang="en-US" altLang="zh-CN" sz="2500" b="1" dirty="0">
                <a:latin typeface="+mn-ea"/>
              </a:rPr>
              <a:t>4</a:t>
            </a:r>
            <a:r>
              <a:rPr lang="zh-CN" altLang="en-US" sz="2500" b="1" dirty="0">
                <a:latin typeface="+mn-ea"/>
              </a:rPr>
              <a:t>－</a:t>
            </a:r>
            <a:r>
              <a:rPr lang="en-US" altLang="zh-CN" sz="2500" b="1" dirty="0">
                <a:latin typeface="+mn-ea"/>
              </a:rPr>
              <a:t>8</a:t>
            </a:r>
            <a:r>
              <a:rPr lang="zh-CN" altLang="en-US" sz="2500" b="1" dirty="0">
                <a:latin typeface="+mn-ea"/>
              </a:rPr>
              <a:t>月份，每月消杀一次。</a:t>
            </a:r>
            <a:endParaRPr lang="en-US" altLang="zh-CN" sz="2500" b="1" dirty="0">
              <a:latin typeface="+mn-ea"/>
            </a:endParaRPr>
          </a:p>
          <a:p>
            <a:pPr>
              <a:lnSpc>
                <a:spcPct val="150000"/>
              </a:lnSpc>
              <a:defRPr/>
            </a:pPr>
            <a:r>
              <a:rPr lang="zh-CN" altLang="en-US" sz="2500" b="1" dirty="0">
                <a:latin typeface="+mn-ea"/>
              </a:rPr>
              <a:t>重点部位每月消杀一次，如餐厅、公寓。</a:t>
            </a:r>
            <a:endParaRPr lang="en-US" altLang="zh-CN" sz="2500" b="1" dirty="0">
              <a:latin typeface="+mn-ea"/>
            </a:endParaRPr>
          </a:p>
          <a:p>
            <a:pPr>
              <a:lnSpc>
                <a:spcPct val="150000"/>
              </a:lnSpc>
              <a:defRPr/>
            </a:pPr>
            <a:r>
              <a:rPr lang="zh-CN" altLang="en-US" sz="2500" b="1" dirty="0">
                <a:latin typeface="+mn-ea"/>
              </a:rPr>
              <a:t>其它时间段，每季消杀一次。</a:t>
            </a:r>
            <a:endParaRPr lang="en-US" altLang="zh-CN" sz="2500" b="1" dirty="0">
              <a:latin typeface="+mn-ea"/>
            </a:endParaRPr>
          </a:p>
          <a:p>
            <a:pPr>
              <a:lnSpc>
                <a:spcPct val="150000"/>
              </a:lnSpc>
              <a:defRPr/>
            </a:pPr>
            <a:r>
              <a:rPr lang="zh-CN" altLang="en-US" sz="2500" b="1" dirty="0">
                <a:latin typeface="+mn-ea"/>
              </a:rPr>
              <a:t>期间，发现有蚊蝇鼠蟑，随时消杀。</a:t>
            </a:r>
          </a:p>
        </p:txBody>
      </p:sp>
      <p:pic>
        <p:nvPicPr>
          <p:cNvPr id="33799" name="图片 3" descr="66784538539773441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501064" y="2325292"/>
            <a:ext cx="3700462" cy="1803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矩形 4"/>
          <p:cNvSpPr/>
          <p:nvPr/>
        </p:nvSpPr>
        <p:spPr>
          <a:xfrm>
            <a:off x="8901113" y="4200525"/>
            <a:ext cx="2860357" cy="438582"/>
          </a:xfrm>
          <a:prstGeom prst="rect">
            <a:avLst/>
          </a:prstGeom>
          <a:solidFill>
            <a:schemeClr val="accent1">
              <a:lumMod val="75000"/>
            </a:schemeClr>
          </a:solidFill>
        </p:spPr>
        <p:txBody>
          <a:bodyPr lIns="114300" tIns="57150" rIns="114300" bIns="57150">
            <a:spAutoFit/>
          </a:bodyPr>
          <a:lstStyle/>
          <a:p>
            <a:pPr eaLnBrk="0" hangingPunct="0">
              <a:buFontTx/>
              <a:buNone/>
              <a:defRPr/>
            </a:pPr>
            <a:r>
              <a:rPr lang="zh-CN" altLang="en-US" b="1" dirty="0" smtClean="0">
                <a:solidFill>
                  <a:srgbClr val="FFFF00"/>
                </a:solidFill>
                <a:latin typeface="+mn-ea"/>
                <a:sym typeface="+mn-ea"/>
              </a:rPr>
              <a:t>  有害生物</a:t>
            </a:r>
            <a:r>
              <a:rPr lang="zh-CN" altLang="en-US" b="1" dirty="0">
                <a:solidFill>
                  <a:srgbClr val="FFFF00"/>
                </a:solidFill>
                <a:latin typeface="+mn-ea"/>
                <a:sym typeface="+mn-ea"/>
              </a:rPr>
              <a:t>防治合同</a:t>
            </a:r>
            <a:endParaRPr lang="zh-CN" altLang="en-US" dirty="0">
              <a:solidFill>
                <a:srgbClr val="FFFF00"/>
              </a:solidFill>
              <a:sym typeface="+mn-ea"/>
            </a:endParaRPr>
          </a:p>
        </p:txBody>
      </p:sp>
      <p:sp>
        <p:nvSpPr>
          <p:cNvPr id="6" name="矩形 5"/>
          <p:cNvSpPr/>
          <p:nvPr/>
        </p:nvSpPr>
        <p:spPr>
          <a:xfrm>
            <a:off x="8901114" y="6450806"/>
            <a:ext cx="2840355" cy="438582"/>
          </a:xfrm>
          <a:prstGeom prst="rect">
            <a:avLst/>
          </a:prstGeom>
          <a:solidFill>
            <a:schemeClr val="accent1">
              <a:lumMod val="75000"/>
            </a:schemeClr>
          </a:solidFill>
        </p:spPr>
        <p:txBody>
          <a:bodyPr lIns="114300" tIns="57150" rIns="114300" bIns="57150">
            <a:spAutoFit/>
          </a:bodyPr>
          <a:lstStyle/>
          <a:p>
            <a:pPr eaLnBrk="0" hangingPunct="0">
              <a:buFontTx/>
              <a:buNone/>
              <a:defRPr/>
            </a:pPr>
            <a:r>
              <a:rPr lang="zh-CN" altLang="en-US" b="1" dirty="0" smtClean="0">
                <a:solidFill>
                  <a:srgbClr val="FFFF00"/>
                </a:solidFill>
                <a:latin typeface="+mn-ea"/>
                <a:sym typeface="+mn-ea"/>
              </a:rPr>
              <a:t>    现场</a:t>
            </a:r>
            <a:r>
              <a:rPr lang="zh-CN" altLang="en-US" b="1" dirty="0">
                <a:solidFill>
                  <a:srgbClr val="FFFF00"/>
                </a:solidFill>
                <a:latin typeface="+mn-ea"/>
                <a:sym typeface="+mn-ea"/>
              </a:rPr>
              <a:t>操作记录单</a:t>
            </a:r>
            <a:endParaRPr lang="zh-CN" altLang="en-US" dirty="0">
              <a:solidFill>
                <a:srgbClr val="FFFF00"/>
              </a:solidFill>
              <a:sym typeface="+mn-ea"/>
            </a:endParaRPr>
          </a:p>
        </p:txBody>
      </p:sp>
      <p:pic>
        <p:nvPicPr>
          <p:cNvPr id="33802" name="图片 6" descr="IMG_929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601076" y="4650581"/>
            <a:ext cx="3500438" cy="1773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27127161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标题 1"/>
          <p:cNvSpPr>
            <a:spLocks noGrp="1" noChangeArrowheads="1"/>
          </p:cNvSpPr>
          <p:nvPr>
            <p:ph type="title"/>
          </p:nvPr>
        </p:nvSpPr>
        <p:spPr>
          <a:xfrm>
            <a:off x="600075" y="600075"/>
            <a:ext cx="7760970" cy="1296829"/>
          </a:xfrm>
        </p:spPr>
        <p:txBody>
          <a:bodyPr/>
          <a:lstStyle/>
          <a:p>
            <a:pPr marL="571500" indent="-571500" algn="l">
              <a:lnSpc>
                <a:spcPct val="120000"/>
              </a:lnSpc>
              <a:spcBef>
                <a:spcPct val="20000"/>
              </a:spcBef>
              <a:defRPr/>
            </a:pPr>
            <a:r>
              <a:rPr lang="en-US" altLang="zh-CN" sz="3500" b="1" dirty="0"/>
              <a:t>      </a:t>
            </a:r>
            <a:r>
              <a:rPr lang="zh-CN" altLang="en-US" sz="3500" b="1" dirty="0">
                <a:solidFill>
                  <a:srgbClr val="004F8A"/>
                </a:solidFill>
                <a:latin typeface="方正姚体" pitchFamily="2" charset="-122"/>
                <a:ea typeface="方正姚体" pitchFamily="2" charset="-122"/>
              </a:rPr>
              <a:t>预算保障</a:t>
            </a:r>
          </a:p>
        </p:txBody>
      </p:sp>
      <p:graphicFrame>
        <p:nvGraphicFramePr>
          <p:cNvPr id="38915" name="内容占位符 38914"/>
          <p:cNvGraphicFramePr>
            <a:graphicFrameLocks noGrp="1"/>
          </p:cNvGraphicFramePr>
          <p:nvPr>
            <p:ph idx="1"/>
            <p:extLst>
              <p:ext uri="{D42A27DB-BD31-4B8C-83A1-F6EECF244321}">
                <p14:modId xmlns:p14="http://schemas.microsoft.com/office/powerpoint/2010/main" xmlns="" val="1074980759"/>
              </p:ext>
            </p:extLst>
          </p:nvPr>
        </p:nvGraphicFramePr>
        <p:xfrm>
          <a:off x="500063" y="1575197"/>
          <a:ext cx="11894820" cy="4958858"/>
        </p:xfrm>
        <a:graphic>
          <a:graphicData uri="http://schemas.openxmlformats.org/drawingml/2006/table">
            <a:tbl>
              <a:tblPr/>
              <a:tblGrid>
                <a:gridCol w="1580257"/>
                <a:gridCol w="797818"/>
                <a:gridCol w="242252"/>
                <a:gridCol w="1513523"/>
                <a:gridCol w="1309052"/>
                <a:gridCol w="4073843"/>
                <a:gridCol w="2378075"/>
              </a:tblGrid>
              <a:tr h="361712">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100" b="1" i="0" u="none" strike="noStrike" cap="none" normalizeH="0" baseline="0" dirty="0" smtClean="0">
                          <a:ln>
                            <a:noFill/>
                          </a:ln>
                          <a:solidFill>
                            <a:srgbClr val="000000"/>
                          </a:solidFill>
                          <a:effectLst/>
                          <a:latin typeface="宋体" pitchFamily="2" charset="-122"/>
                          <a:ea typeface="宋体" pitchFamily="2" charset="-122"/>
                        </a:rPr>
                        <a:t>(</a:t>
                      </a:r>
                      <a:r>
                        <a:rPr kumimoji="0" lang="zh-CN" altLang="en-US" sz="2100" b="1" i="0" u="none" strike="noStrike" cap="none" normalizeH="0" baseline="0" dirty="0" smtClean="0">
                          <a:ln>
                            <a:noFill/>
                          </a:ln>
                          <a:solidFill>
                            <a:srgbClr val="000000"/>
                          </a:solidFill>
                          <a:effectLst/>
                          <a:latin typeface="宋体" pitchFamily="2" charset="-122"/>
                          <a:ea typeface="宋体" pitchFamily="2" charset="-122"/>
                        </a:rPr>
                        <a:t>物业服务中心</a:t>
                      </a:r>
                      <a:r>
                        <a:rPr kumimoji="0" lang="en-US" altLang="zh-CN" sz="2100" b="1" i="0" u="none" strike="noStrike" cap="none" normalizeH="0" baseline="0" dirty="0" smtClean="0">
                          <a:ln>
                            <a:noFill/>
                          </a:ln>
                          <a:solidFill>
                            <a:srgbClr val="000000"/>
                          </a:solidFill>
                          <a:effectLst/>
                          <a:latin typeface="宋体" pitchFamily="2" charset="-122"/>
                          <a:ea typeface="宋体" pitchFamily="2" charset="-122"/>
                        </a:rPr>
                        <a:t>)2018</a:t>
                      </a:r>
                      <a:r>
                        <a:rPr kumimoji="0" lang="zh-CN" altLang="en-US" sz="2100" b="1" i="0" u="none" strike="noStrike" cap="none" normalizeH="0" baseline="0" dirty="0" smtClean="0">
                          <a:ln>
                            <a:noFill/>
                          </a:ln>
                          <a:solidFill>
                            <a:srgbClr val="000000"/>
                          </a:solidFill>
                          <a:effectLst/>
                          <a:latin typeface="宋体" pitchFamily="2" charset="-122"/>
                          <a:ea typeface="宋体" pitchFamily="2" charset="-122"/>
                        </a:rPr>
                        <a:t>年基本财务收支计划表</a:t>
                      </a:r>
                      <a:r>
                        <a:rPr kumimoji="0" lang="en-US" altLang="zh-CN" sz="2100" b="1" i="0" u="none" strike="noStrike" cap="none" normalizeH="0" baseline="0" dirty="0" smtClean="0">
                          <a:ln>
                            <a:noFill/>
                          </a:ln>
                          <a:solidFill>
                            <a:srgbClr val="000000"/>
                          </a:solidFill>
                          <a:effectLst/>
                          <a:latin typeface="宋体" pitchFamily="2" charset="-122"/>
                          <a:ea typeface="宋体" pitchFamily="2" charset="-122"/>
                        </a:rPr>
                        <a:t>1</a:t>
                      </a:r>
                      <a:endParaRPr kumimoji="0" lang="zh-CN" altLang="en-US" sz="2100" b="1" i="0" u="none" strike="noStrike" cap="none" normalizeH="0" baseline="0" dirty="0" smtClean="0">
                        <a:ln>
                          <a:noFill/>
                        </a:ln>
                        <a:solidFill>
                          <a:srgbClr val="000000"/>
                        </a:solidFill>
                        <a:effectLst/>
                        <a:latin typeface="宋体" pitchFamily="2" charset="-122"/>
                        <a:ea typeface="宋体" pitchFamily="2" charset="-122"/>
                      </a:endParaRPr>
                    </a:p>
                  </a:txBody>
                  <a:tcPr marL="13335" marR="13335" marT="1000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458391">
                <a:tc grid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500" b="1" i="0" u="none" strike="noStrike" cap="none" normalizeH="0" baseline="0" dirty="0" smtClean="0">
                          <a:ln>
                            <a:noFill/>
                          </a:ln>
                          <a:solidFill>
                            <a:srgbClr val="000000"/>
                          </a:solidFill>
                          <a:effectLst/>
                          <a:latin typeface="宋体" pitchFamily="2" charset="-122"/>
                          <a:ea typeface="宋体" pitchFamily="2" charset="-122"/>
                        </a:rPr>
                        <a:t>单位：（盖章）</a:t>
                      </a:r>
                    </a:p>
                  </a:txBody>
                  <a:tcPr marL="13335" marR="13335" marT="1000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zh-CN" altLang="en-US"/>
                    </a:p>
                  </a:txBody>
                  <a:tcPr/>
                </a:tc>
                <a:tc gridSpan="4">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500" b="1" i="0" u="none" strike="noStrike" cap="none" normalizeH="0" baseline="0" smtClean="0">
                          <a:ln>
                            <a:noFill/>
                          </a:ln>
                          <a:solidFill>
                            <a:srgbClr val="000000"/>
                          </a:solidFill>
                          <a:effectLst/>
                          <a:latin typeface="宋体" pitchFamily="2" charset="-122"/>
                          <a:ea typeface="宋体" pitchFamily="2" charset="-122"/>
                        </a:rPr>
                        <a:t>2017</a:t>
                      </a:r>
                      <a:r>
                        <a:rPr kumimoji="0" lang="zh-CN" altLang="en-US" sz="1500" b="1" i="0" u="none" strike="noStrike" cap="none" normalizeH="0" baseline="0" smtClean="0">
                          <a:ln>
                            <a:noFill/>
                          </a:ln>
                          <a:solidFill>
                            <a:srgbClr val="000000"/>
                          </a:solidFill>
                          <a:effectLst/>
                          <a:latin typeface="宋体" pitchFamily="2" charset="-122"/>
                          <a:ea typeface="宋体" pitchFamily="2" charset="-122"/>
                        </a:rPr>
                        <a:t>年</a:t>
                      </a:r>
                      <a:r>
                        <a:rPr kumimoji="0" lang="en-US" altLang="zh-CN" sz="1500" b="1" i="0" u="none" strike="noStrike" cap="none" normalizeH="0" baseline="0" smtClean="0">
                          <a:ln>
                            <a:noFill/>
                          </a:ln>
                          <a:solidFill>
                            <a:srgbClr val="000000"/>
                          </a:solidFill>
                          <a:effectLst/>
                          <a:latin typeface="宋体" pitchFamily="2" charset="-122"/>
                          <a:ea typeface="宋体" pitchFamily="2" charset="-122"/>
                        </a:rPr>
                        <a:t>9</a:t>
                      </a:r>
                      <a:r>
                        <a:rPr kumimoji="0" lang="zh-CN" altLang="en-US" sz="1500" b="1" i="0" u="none" strike="noStrike" cap="none" normalizeH="0" baseline="0" smtClean="0">
                          <a:ln>
                            <a:noFill/>
                          </a:ln>
                          <a:solidFill>
                            <a:srgbClr val="000000"/>
                          </a:solidFill>
                          <a:effectLst/>
                          <a:latin typeface="宋体" pitchFamily="2" charset="-122"/>
                          <a:ea typeface="宋体" pitchFamily="2" charset="-122"/>
                        </a:rPr>
                        <a:t>月</a:t>
                      </a:r>
                      <a:r>
                        <a:rPr kumimoji="0" lang="en-US" altLang="zh-CN" sz="1500" b="1" i="0" u="none" strike="noStrike" cap="none" normalizeH="0" baseline="0" smtClean="0">
                          <a:ln>
                            <a:noFill/>
                          </a:ln>
                          <a:solidFill>
                            <a:srgbClr val="000000"/>
                          </a:solidFill>
                          <a:effectLst/>
                          <a:latin typeface="宋体" pitchFamily="2" charset="-122"/>
                          <a:ea typeface="宋体" pitchFamily="2" charset="-122"/>
                        </a:rPr>
                        <a:t>29</a:t>
                      </a:r>
                      <a:r>
                        <a:rPr kumimoji="0" lang="zh-CN" altLang="en-US" sz="1500" b="1" i="0" u="none" strike="noStrike" cap="none" normalizeH="0" baseline="0" smtClean="0">
                          <a:ln>
                            <a:noFill/>
                          </a:ln>
                          <a:solidFill>
                            <a:srgbClr val="000000"/>
                          </a:solidFill>
                          <a:effectLst/>
                          <a:latin typeface="宋体" pitchFamily="2" charset="-122"/>
                          <a:ea typeface="宋体" pitchFamily="2" charset="-122"/>
                        </a:rPr>
                        <a:t>日</a:t>
                      </a:r>
                    </a:p>
                  </a:txBody>
                  <a:tcPr marL="13335" marR="13335" marT="1000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500" b="1" i="0" u="none" strike="noStrike" cap="none" normalizeH="0" baseline="0" smtClean="0">
                          <a:ln>
                            <a:noFill/>
                          </a:ln>
                          <a:solidFill>
                            <a:srgbClr val="000000"/>
                          </a:solidFill>
                          <a:effectLst/>
                          <a:latin typeface="宋体" pitchFamily="2" charset="-122"/>
                          <a:ea typeface="宋体" pitchFamily="2" charset="-122"/>
                        </a:rPr>
                        <a:t>单位：万元（保留四位小数）</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61712">
                <a:tc grid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500" b="1" i="0" u="none" strike="noStrike" cap="none" normalizeH="0" baseline="0" smtClean="0">
                          <a:ln>
                            <a:noFill/>
                          </a:ln>
                          <a:solidFill>
                            <a:srgbClr val="000000"/>
                          </a:solidFill>
                          <a:effectLst/>
                          <a:latin typeface="宋体" pitchFamily="2" charset="-122"/>
                          <a:ea typeface="宋体" pitchFamily="2" charset="-122"/>
                        </a:rPr>
                        <a:t>收入</a:t>
                      </a:r>
                    </a:p>
                  </a:txBody>
                  <a:tcPr marL="13335" marR="13335" marT="1000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c hMerge="1">
                  <a:txBody>
                    <a:bodyPr/>
                    <a:lstStyle/>
                    <a:p>
                      <a:endParaRPr lang="zh-CN" altLang="en-US"/>
                    </a:p>
                  </a:txBody>
                  <a:tcPr/>
                </a:tc>
                <a:tc gridSpan="4">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500" b="1" i="0" u="none" strike="noStrike" cap="none" normalizeH="0" baseline="0" smtClean="0">
                          <a:ln>
                            <a:noFill/>
                          </a:ln>
                          <a:solidFill>
                            <a:srgbClr val="000000"/>
                          </a:solidFill>
                          <a:effectLst/>
                          <a:latin typeface="Times New Roman" pitchFamily="18" charset="0"/>
                          <a:ea typeface="宋体" pitchFamily="2" charset="-122"/>
                        </a:rPr>
                        <a:t>支出</a:t>
                      </a:r>
                    </a:p>
                  </a:txBody>
                  <a:tcPr marL="13335" marR="13335" marT="1000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9505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500" b="1" i="0" u="none" strike="noStrike" cap="none" normalizeH="0" baseline="0" smtClean="0">
                          <a:ln>
                            <a:noFill/>
                          </a:ln>
                          <a:solidFill>
                            <a:srgbClr val="000000"/>
                          </a:solidFill>
                          <a:effectLst/>
                          <a:latin typeface="宋体" pitchFamily="2" charset="-122"/>
                          <a:ea typeface="宋体" pitchFamily="2" charset="-122"/>
                        </a:rPr>
                        <a:t>预算项目</a:t>
                      </a:r>
                    </a:p>
                  </a:txBody>
                  <a:tcPr marL="13335" marR="13335" marT="1000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500" b="1" i="0" u="none" strike="noStrike" cap="none" normalizeH="0" baseline="0" smtClean="0">
                          <a:ln>
                            <a:noFill/>
                          </a:ln>
                          <a:solidFill>
                            <a:srgbClr val="000000"/>
                          </a:solidFill>
                          <a:effectLst/>
                          <a:latin typeface="宋体" pitchFamily="2" charset="-122"/>
                          <a:ea typeface="宋体" pitchFamily="2" charset="-122"/>
                        </a:rPr>
                        <a:t>预算金额</a:t>
                      </a:r>
                    </a:p>
                  </a:txBody>
                  <a:tcPr marL="13335" marR="13335" marT="1000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zh-CN"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500" b="1" i="0" u="none" strike="noStrike" cap="none" normalizeH="0" baseline="0" smtClean="0">
                          <a:ln>
                            <a:noFill/>
                          </a:ln>
                          <a:solidFill>
                            <a:srgbClr val="000000"/>
                          </a:solidFill>
                          <a:effectLst/>
                          <a:latin typeface="宋体" pitchFamily="2" charset="-122"/>
                          <a:ea typeface="宋体" pitchFamily="2" charset="-122"/>
                        </a:rPr>
                        <a:t>预算项目</a:t>
                      </a:r>
                    </a:p>
                  </a:txBody>
                  <a:tcPr marL="13335" marR="13335" marT="1000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500" b="1" i="0" u="none" strike="noStrike" cap="none" normalizeH="0" baseline="0" smtClean="0">
                          <a:ln>
                            <a:noFill/>
                          </a:ln>
                          <a:solidFill>
                            <a:srgbClr val="000000"/>
                          </a:solidFill>
                          <a:effectLst/>
                          <a:latin typeface="宋体" pitchFamily="2" charset="-122"/>
                          <a:ea typeface="宋体" pitchFamily="2" charset="-122"/>
                        </a:rPr>
                        <a:t>预算金额</a:t>
                      </a:r>
                    </a:p>
                  </a:txBody>
                  <a:tcPr marL="13335" marR="13335" marT="1000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500" b="1" i="0" u="none" strike="noStrike" cap="none" normalizeH="0" baseline="0" smtClean="0">
                          <a:ln>
                            <a:noFill/>
                          </a:ln>
                          <a:solidFill>
                            <a:srgbClr val="000000"/>
                          </a:solidFill>
                          <a:effectLst/>
                          <a:latin typeface="宋体" pitchFamily="2" charset="-122"/>
                          <a:ea typeface="宋体" pitchFamily="2" charset="-122"/>
                        </a:rPr>
                        <a:t>支出描述</a:t>
                      </a:r>
                    </a:p>
                  </a:txBody>
                  <a:tcPr marL="13335" marR="13335" marT="1000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zh-CN" altLang="en-US"/>
                    </a:p>
                  </a:txBody>
                  <a:tcPr/>
                </a:tc>
              </a:tr>
              <a:tr h="39404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一、学校公用经费拨款</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　</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一、单位公用支出</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　</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　</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r>
              <a:tr h="3950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　</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dirty="0" smtClean="0">
                          <a:ln>
                            <a:noFill/>
                          </a:ln>
                          <a:solidFill>
                            <a:srgbClr val="000000"/>
                          </a:solidFill>
                          <a:effectLst/>
                          <a:latin typeface="宋体" pitchFamily="2" charset="-122"/>
                          <a:ea typeface="宋体" pitchFamily="2" charset="-122"/>
                        </a:rPr>
                        <a:t>　</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zh-CN" alt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rgbClr val="000000"/>
                          </a:solidFill>
                          <a:effectLst/>
                          <a:latin typeface="宋体" pitchFamily="2" charset="-122"/>
                          <a:ea typeface="宋体" pitchFamily="2" charset="-122"/>
                        </a:rPr>
                        <a:t>1</a:t>
                      </a:r>
                      <a:r>
                        <a:rPr kumimoji="0" lang="zh-CN" altLang="en-US" sz="1300" b="0" i="0" u="none" strike="noStrike" cap="none" normalizeH="0" baseline="0" smtClean="0">
                          <a:ln>
                            <a:noFill/>
                          </a:ln>
                          <a:solidFill>
                            <a:srgbClr val="000000"/>
                          </a:solidFill>
                          <a:effectLst/>
                          <a:latin typeface="宋体" pitchFamily="2" charset="-122"/>
                          <a:ea typeface="宋体" pitchFamily="2" charset="-122"/>
                        </a:rPr>
                        <a:t>、电梯维保费</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rgbClr val="000000"/>
                          </a:solidFill>
                          <a:effectLst/>
                          <a:latin typeface="宋体" pitchFamily="2" charset="-122"/>
                          <a:ea typeface="宋体" pitchFamily="2" charset="-122"/>
                        </a:rPr>
                        <a:t>66</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grid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学校</a:t>
                      </a:r>
                      <a:r>
                        <a:rPr kumimoji="0" lang="en-US" altLang="zh-CN" sz="1300" b="0" i="0" u="none" strike="noStrike" cap="none" normalizeH="0" baseline="0" smtClean="0">
                          <a:ln>
                            <a:noFill/>
                          </a:ln>
                          <a:solidFill>
                            <a:srgbClr val="000000"/>
                          </a:solidFill>
                          <a:effectLst/>
                          <a:latin typeface="宋体" pitchFamily="2" charset="-122"/>
                          <a:ea typeface="宋体" pitchFamily="2" charset="-122"/>
                        </a:rPr>
                        <a:t>51</a:t>
                      </a:r>
                      <a:r>
                        <a:rPr kumimoji="0" lang="zh-CN" altLang="en-US" sz="1300" b="0" i="0" u="none" strike="noStrike" cap="none" normalizeH="0" baseline="0" smtClean="0">
                          <a:ln>
                            <a:noFill/>
                          </a:ln>
                          <a:solidFill>
                            <a:srgbClr val="000000"/>
                          </a:solidFill>
                          <a:effectLst/>
                          <a:latin typeface="宋体" pitchFamily="2" charset="-122"/>
                          <a:ea typeface="宋体" pitchFamily="2" charset="-122"/>
                        </a:rPr>
                        <a:t>部电梯，由有资质的专业电梯公司进行维保，金额</a:t>
                      </a:r>
                      <a:r>
                        <a:rPr kumimoji="0" lang="en-US" altLang="zh-CN" sz="1300" b="0" i="0" u="none" strike="noStrike" cap="none" normalizeH="0" baseline="0" smtClean="0">
                          <a:ln>
                            <a:noFill/>
                          </a:ln>
                          <a:solidFill>
                            <a:srgbClr val="000000"/>
                          </a:solidFill>
                          <a:effectLst/>
                          <a:latin typeface="宋体" pitchFamily="2" charset="-122"/>
                          <a:ea typeface="宋体" pitchFamily="2" charset="-122"/>
                        </a:rPr>
                        <a:t>51</a:t>
                      </a:r>
                      <a:r>
                        <a:rPr kumimoji="0" lang="zh-CN" altLang="en-US" sz="1300" b="0" i="0" u="none" strike="noStrike" cap="none" normalizeH="0" baseline="0" smtClean="0">
                          <a:ln>
                            <a:noFill/>
                          </a:ln>
                          <a:solidFill>
                            <a:srgbClr val="000000"/>
                          </a:solidFill>
                          <a:effectLst/>
                          <a:latin typeface="宋体" pitchFamily="2" charset="-122"/>
                          <a:ea typeface="宋体" pitchFamily="2" charset="-122"/>
                        </a:rPr>
                        <a:t>万元。用于日常易损部件及材料的维修与更换，金额</a:t>
                      </a:r>
                      <a:r>
                        <a:rPr kumimoji="0" lang="en-US" altLang="zh-CN" sz="1300" b="0" i="0" u="none" strike="noStrike" cap="none" normalizeH="0" baseline="0" smtClean="0">
                          <a:ln>
                            <a:noFill/>
                          </a:ln>
                          <a:solidFill>
                            <a:srgbClr val="000000"/>
                          </a:solidFill>
                          <a:effectLst/>
                          <a:latin typeface="宋体" pitchFamily="2" charset="-122"/>
                          <a:ea typeface="宋体" pitchFamily="2" charset="-122"/>
                        </a:rPr>
                        <a:t>15</a:t>
                      </a:r>
                      <a:r>
                        <a:rPr kumimoji="0" lang="zh-CN" altLang="en-US" sz="1300" b="0" i="0" u="none" strike="noStrike" cap="none" normalizeH="0" baseline="0" smtClean="0">
                          <a:ln>
                            <a:noFill/>
                          </a:ln>
                          <a:solidFill>
                            <a:srgbClr val="000000"/>
                          </a:solidFill>
                          <a:effectLst/>
                          <a:latin typeface="宋体" pitchFamily="2" charset="-122"/>
                          <a:ea typeface="宋体" pitchFamily="2" charset="-122"/>
                        </a:rPr>
                        <a:t>万元。 </a:t>
                      </a:r>
                    </a:p>
                  </a:txBody>
                  <a:tcPr marL="13335" marR="13335" marT="1000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zh-CN" altLang="en-US"/>
                    </a:p>
                  </a:txBody>
                  <a:tcPr/>
                </a:tc>
              </a:tr>
              <a:tr h="58607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Times New Roman" pitchFamily="18" charset="0"/>
                          <a:ea typeface="宋体" pitchFamily="2" charset="-122"/>
                        </a:rPr>
                        <a:t>　</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　</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rgbClr val="000000"/>
                          </a:solidFill>
                          <a:effectLst/>
                          <a:latin typeface="宋体" pitchFamily="2" charset="-122"/>
                          <a:ea typeface="宋体" pitchFamily="2" charset="-122"/>
                        </a:rPr>
                        <a:t>2</a:t>
                      </a:r>
                      <a:r>
                        <a:rPr kumimoji="0" lang="zh-CN" altLang="en-US" sz="1300" b="0" i="0" u="none" strike="noStrike" cap="none" normalizeH="0" baseline="0" smtClean="0">
                          <a:ln>
                            <a:noFill/>
                          </a:ln>
                          <a:solidFill>
                            <a:srgbClr val="000000"/>
                          </a:solidFill>
                          <a:effectLst/>
                          <a:latin typeface="宋体" pitchFamily="2" charset="-122"/>
                          <a:ea typeface="宋体" pitchFamily="2" charset="-122"/>
                        </a:rPr>
                        <a:t>、房屋修缮费</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rgbClr val="000000"/>
                          </a:solidFill>
                          <a:effectLst/>
                          <a:latin typeface="宋体" pitchFamily="2" charset="-122"/>
                          <a:ea typeface="宋体" pitchFamily="2" charset="-122"/>
                        </a:rPr>
                        <a:t>210</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房屋的修缮包括建筑物内的结构与设施的维修及配件更换。总共维修面积</a:t>
                      </a:r>
                      <a:r>
                        <a:rPr kumimoji="0" lang="en-US" altLang="zh-CN" sz="1300" b="0" i="0" u="none" strike="noStrike" cap="none" normalizeH="0" baseline="0" smtClean="0">
                          <a:ln>
                            <a:noFill/>
                          </a:ln>
                          <a:solidFill>
                            <a:srgbClr val="000000"/>
                          </a:solidFill>
                          <a:effectLst/>
                          <a:latin typeface="宋体" pitchFamily="2" charset="-122"/>
                          <a:ea typeface="宋体" pitchFamily="2" charset="-122"/>
                        </a:rPr>
                        <a:t>30</a:t>
                      </a:r>
                      <a:r>
                        <a:rPr kumimoji="0" lang="zh-CN" altLang="en-US" sz="1300" b="0" i="0" u="none" strike="noStrike" cap="none" normalizeH="0" baseline="0" smtClean="0">
                          <a:ln>
                            <a:noFill/>
                          </a:ln>
                          <a:solidFill>
                            <a:srgbClr val="000000"/>
                          </a:solidFill>
                          <a:effectLst/>
                          <a:latin typeface="宋体" pitchFamily="2" charset="-122"/>
                          <a:ea typeface="宋体" pitchFamily="2" charset="-122"/>
                        </a:rPr>
                        <a:t>万平方米</a:t>
                      </a:r>
                      <a:r>
                        <a:rPr kumimoji="0" lang="en-US" altLang="zh-CN" sz="1300" b="0" i="0" u="none" strike="noStrike" cap="none" normalizeH="0" baseline="0" smtClean="0">
                          <a:ln>
                            <a:noFill/>
                          </a:ln>
                          <a:solidFill>
                            <a:srgbClr val="000000"/>
                          </a:solidFill>
                          <a:effectLst/>
                          <a:latin typeface="宋体" pitchFamily="2" charset="-122"/>
                          <a:ea typeface="宋体" pitchFamily="2" charset="-122"/>
                        </a:rPr>
                        <a:t>(</a:t>
                      </a:r>
                      <a:r>
                        <a:rPr kumimoji="0" lang="zh-CN" altLang="en-US" sz="1300" b="0" i="0" u="none" strike="noStrike" cap="none" normalizeH="0" baseline="0" smtClean="0">
                          <a:ln>
                            <a:noFill/>
                          </a:ln>
                          <a:solidFill>
                            <a:srgbClr val="000000"/>
                          </a:solidFill>
                          <a:effectLst/>
                          <a:latin typeface="宋体" pitchFamily="2" charset="-122"/>
                          <a:ea typeface="宋体" pitchFamily="2" charset="-122"/>
                        </a:rPr>
                        <a:t>右安门校区、和平里校区、东四十条中医门诊），每平米</a:t>
                      </a:r>
                      <a:r>
                        <a:rPr kumimoji="0" lang="en-US" altLang="zh-CN" sz="1300" b="0" i="0" u="none" strike="noStrike" cap="none" normalizeH="0" baseline="0" smtClean="0">
                          <a:ln>
                            <a:noFill/>
                          </a:ln>
                          <a:solidFill>
                            <a:srgbClr val="000000"/>
                          </a:solidFill>
                          <a:effectLst/>
                          <a:latin typeface="宋体" pitchFamily="2" charset="-122"/>
                          <a:ea typeface="宋体" pitchFamily="2" charset="-122"/>
                        </a:rPr>
                        <a:t>7</a:t>
                      </a:r>
                      <a:r>
                        <a:rPr kumimoji="0" lang="zh-CN" altLang="en-US" sz="1300" b="0" i="0" u="none" strike="noStrike" cap="none" normalizeH="0" baseline="0" smtClean="0">
                          <a:ln>
                            <a:noFill/>
                          </a:ln>
                          <a:solidFill>
                            <a:srgbClr val="000000"/>
                          </a:solidFill>
                          <a:effectLst/>
                          <a:latin typeface="宋体" pitchFamily="2" charset="-122"/>
                          <a:ea typeface="宋体" pitchFamily="2" charset="-122"/>
                        </a:rPr>
                        <a:t>元，金额为</a:t>
                      </a:r>
                      <a:r>
                        <a:rPr kumimoji="0" lang="en-US" altLang="zh-CN" sz="1300" b="0" i="0" u="none" strike="noStrike" cap="none" normalizeH="0" baseline="0" smtClean="0">
                          <a:ln>
                            <a:noFill/>
                          </a:ln>
                          <a:solidFill>
                            <a:srgbClr val="000000"/>
                          </a:solidFill>
                          <a:effectLst/>
                          <a:latin typeface="宋体" pitchFamily="2" charset="-122"/>
                          <a:ea typeface="宋体" pitchFamily="2" charset="-122"/>
                        </a:rPr>
                        <a:t>210</a:t>
                      </a:r>
                      <a:r>
                        <a:rPr kumimoji="0" lang="zh-CN" altLang="en-US" sz="1300" b="0" i="0" u="none" strike="noStrike" cap="none" normalizeH="0" baseline="0" smtClean="0">
                          <a:ln>
                            <a:noFill/>
                          </a:ln>
                          <a:solidFill>
                            <a:srgbClr val="000000"/>
                          </a:solidFill>
                          <a:effectLst/>
                          <a:latin typeface="宋体" pitchFamily="2" charset="-122"/>
                          <a:ea typeface="宋体" pitchFamily="2" charset="-122"/>
                        </a:rPr>
                        <a:t>万元</a:t>
                      </a:r>
                      <a:r>
                        <a:rPr kumimoji="0" lang="en-US" altLang="zh-CN" sz="1300" b="0" i="0" u="none" strike="noStrike" cap="none" normalizeH="0" baseline="0" smtClean="0">
                          <a:ln>
                            <a:noFill/>
                          </a:ln>
                          <a:solidFill>
                            <a:srgbClr val="000000"/>
                          </a:solidFill>
                          <a:effectLst/>
                          <a:latin typeface="宋体" pitchFamily="2" charset="-122"/>
                          <a:ea typeface="宋体" pitchFamily="2" charset="-122"/>
                        </a:rPr>
                        <a:t>.</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r>
              <a:tr h="3950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F0000"/>
                          </a:solidFill>
                          <a:effectLst/>
                          <a:latin typeface="Times New Roman" pitchFamily="18" charset="0"/>
                          <a:ea typeface="宋体" pitchFamily="2" charset="-122"/>
                        </a:rPr>
                        <a:t>　</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dirty="0" smtClean="0">
                          <a:ln>
                            <a:noFill/>
                          </a:ln>
                          <a:solidFill>
                            <a:srgbClr val="FF0000"/>
                          </a:solidFill>
                          <a:effectLst/>
                          <a:latin typeface="宋体" pitchFamily="2" charset="-122"/>
                          <a:ea typeface="宋体" pitchFamily="2" charset="-122"/>
                        </a:rPr>
                        <a:t>　</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zh-CN" alt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3</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、室外环境设施整治费</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50</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1" i="0" u="none" strike="noStrike" cap="none" normalizeH="0" baseline="0" smtClean="0">
                          <a:ln>
                            <a:noFill/>
                          </a:ln>
                          <a:solidFill>
                            <a:srgbClr val="C00000"/>
                          </a:solidFill>
                          <a:effectLst/>
                          <a:latin typeface="宋体" pitchFamily="2" charset="-122"/>
                          <a:ea typeface="宋体" pitchFamily="2" charset="-122"/>
                        </a:rPr>
                        <a:t>室外环境设施维修费主要包括道路、围墙、景观的维护与修缮以及校园事务活动中所发生的费用</a:t>
                      </a:r>
                      <a:r>
                        <a:rPr kumimoji="0" lang="en-US" altLang="zh-CN" sz="1300" b="1" i="0" u="none" strike="noStrike" cap="none" normalizeH="0" baseline="0" smtClean="0">
                          <a:ln>
                            <a:noFill/>
                          </a:ln>
                          <a:solidFill>
                            <a:srgbClr val="C00000"/>
                          </a:solidFill>
                          <a:effectLst/>
                          <a:latin typeface="宋体" pitchFamily="2" charset="-122"/>
                          <a:ea typeface="宋体" pitchFamily="2" charset="-122"/>
                        </a:rPr>
                        <a:t>(</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如：迎新、庆典活动等）。</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zh-CN" altLang="en-US"/>
                    </a:p>
                  </a:txBody>
                  <a:tcPr/>
                </a:tc>
              </a:tr>
              <a:tr h="39404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F0000"/>
                          </a:solidFill>
                          <a:effectLst/>
                          <a:latin typeface="宋体" pitchFamily="2" charset="-122"/>
                          <a:ea typeface="宋体" pitchFamily="2" charset="-122"/>
                        </a:rPr>
                        <a:t>　</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F0000"/>
                          </a:solidFill>
                          <a:effectLst/>
                          <a:latin typeface="宋体" pitchFamily="2" charset="-122"/>
                          <a:ea typeface="宋体" pitchFamily="2" charset="-122"/>
                        </a:rPr>
                        <a:t>　</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4</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、保洁费</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587</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1" i="0" u="none" strike="noStrike" cap="none" normalizeH="0" baseline="0" smtClean="0">
                          <a:ln>
                            <a:noFill/>
                          </a:ln>
                          <a:solidFill>
                            <a:srgbClr val="C00000"/>
                          </a:solidFill>
                          <a:effectLst/>
                          <a:latin typeface="宋体" pitchFamily="2" charset="-122"/>
                          <a:ea typeface="宋体" pitchFamily="2" charset="-122"/>
                        </a:rPr>
                        <a:t>除燕京校区外的所有校区室内外的保洁、开荒、外立面的窗户清洗、玻璃幕墙清洗支出。 </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r>
              <a:tr h="3950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F0000"/>
                          </a:solidFill>
                          <a:effectLst/>
                          <a:latin typeface="Times New Roman" pitchFamily="18" charset="0"/>
                          <a:ea typeface="宋体" pitchFamily="2" charset="-122"/>
                        </a:rPr>
                        <a:t>　</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F0000"/>
                          </a:solidFill>
                          <a:effectLst/>
                          <a:latin typeface="宋体" pitchFamily="2" charset="-122"/>
                          <a:ea typeface="宋体" pitchFamily="2" charset="-122"/>
                        </a:rPr>
                        <a:t>　</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zh-CN" alt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5</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、校园绿化费</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55</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1" i="0" u="none" strike="noStrike" cap="none" normalizeH="0" baseline="0" smtClean="0">
                          <a:ln>
                            <a:noFill/>
                          </a:ln>
                          <a:solidFill>
                            <a:srgbClr val="C00000"/>
                          </a:solidFill>
                          <a:effectLst/>
                          <a:latin typeface="宋体" pitchFamily="2" charset="-122"/>
                          <a:ea typeface="宋体" pitchFamily="2" charset="-122"/>
                        </a:rPr>
                        <a:t>除燕京校区外的所有校区绿化养护费，包括移栽、补种、修剪、施肥、喷药等 </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zh-CN" altLang="en-US"/>
                    </a:p>
                  </a:txBody>
                  <a:tcPr/>
                </a:tc>
              </a:tr>
              <a:tr h="39404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F0000"/>
                          </a:solidFill>
                          <a:effectLst/>
                          <a:latin typeface="Times New Roman" pitchFamily="18" charset="0"/>
                          <a:ea typeface="宋体" pitchFamily="2" charset="-122"/>
                        </a:rPr>
                        <a:t>　</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F0000"/>
                          </a:solidFill>
                          <a:effectLst/>
                          <a:latin typeface="宋体" pitchFamily="2" charset="-122"/>
                          <a:ea typeface="宋体" pitchFamily="2" charset="-122"/>
                        </a:rPr>
                        <a:t>　</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6</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、校园摆花费</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9</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1" i="0" u="none" strike="noStrike" cap="none" normalizeH="0" baseline="0" smtClean="0">
                          <a:ln>
                            <a:noFill/>
                          </a:ln>
                          <a:solidFill>
                            <a:srgbClr val="C00000"/>
                          </a:solidFill>
                          <a:effectLst/>
                          <a:latin typeface="宋体" pitchFamily="2" charset="-122"/>
                          <a:ea typeface="宋体" pitchFamily="2" charset="-122"/>
                        </a:rPr>
                        <a:t> 国庆摆花：</a:t>
                      </a:r>
                      <a:r>
                        <a:rPr kumimoji="0" lang="en-US" altLang="zh-CN" sz="1300" b="1" i="0" u="none" strike="noStrike" cap="none" normalizeH="0" baseline="0" smtClean="0">
                          <a:ln>
                            <a:noFill/>
                          </a:ln>
                          <a:solidFill>
                            <a:srgbClr val="C00000"/>
                          </a:solidFill>
                          <a:effectLst/>
                          <a:latin typeface="宋体" pitchFamily="2" charset="-122"/>
                          <a:ea typeface="宋体" pitchFamily="2" charset="-122"/>
                        </a:rPr>
                        <a:t>30000</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元，图书馆、一教楼十二层、科研楼、餐厅摆花：</a:t>
                      </a:r>
                      <a:r>
                        <a:rPr kumimoji="0" lang="en-US" altLang="zh-CN" sz="1300" b="1" i="0" u="none" strike="noStrike" cap="none" normalizeH="0" baseline="0" smtClean="0">
                          <a:ln>
                            <a:noFill/>
                          </a:ln>
                          <a:solidFill>
                            <a:srgbClr val="C00000"/>
                          </a:solidFill>
                          <a:effectLst/>
                          <a:latin typeface="宋体" pitchFamily="2" charset="-122"/>
                          <a:ea typeface="宋体" pitchFamily="2" charset="-122"/>
                        </a:rPr>
                        <a:t>60000</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元</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r>
              <a:tr h="39404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F0000"/>
                          </a:solidFill>
                          <a:effectLst/>
                          <a:latin typeface="Times New Roman" pitchFamily="18" charset="0"/>
                          <a:ea typeface="宋体" pitchFamily="2" charset="-122"/>
                        </a:rPr>
                        <a:t>　</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F0000"/>
                          </a:solidFill>
                          <a:effectLst/>
                          <a:latin typeface="宋体" pitchFamily="2" charset="-122"/>
                          <a:ea typeface="宋体" pitchFamily="2" charset="-122"/>
                        </a:rPr>
                        <a:t>　</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zh-CN" alt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7</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、生活垃圾清运费</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25</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1" i="0" u="none" strike="noStrike" cap="none" normalizeH="0" baseline="0" smtClean="0">
                          <a:ln>
                            <a:noFill/>
                          </a:ln>
                          <a:solidFill>
                            <a:srgbClr val="C00000"/>
                          </a:solidFill>
                          <a:effectLst/>
                          <a:latin typeface="宋体" pitchFamily="2" charset="-122"/>
                          <a:ea typeface="宋体" pitchFamily="2" charset="-122"/>
                        </a:rPr>
                        <a:t> 校本部、南校区基础科研楼、国际学院，费用</a:t>
                      </a:r>
                      <a:r>
                        <a:rPr kumimoji="0" lang="en-US" altLang="zh-CN" sz="1300" b="1" i="0" u="none" strike="noStrike" cap="none" normalizeH="0" baseline="0" smtClean="0">
                          <a:ln>
                            <a:noFill/>
                          </a:ln>
                          <a:solidFill>
                            <a:srgbClr val="C00000"/>
                          </a:solidFill>
                          <a:effectLst/>
                          <a:latin typeface="宋体" pitchFamily="2" charset="-122"/>
                          <a:ea typeface="宋体" pitchFamily="2" charset="-122"/>
                        </a:rPr>
                        <a:t>25</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万元 。</a:t>
                      </a:r>
                    </a:p>
                  </a:txBody>
                  <a:tcPr marL="13335" marR="13335" marT="10001"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zh-CN" altLang="en-US"/>
                    </a:p>
                  </a:txBody>
                  <a:tcPr/>
                </a:tc>
              </a:tr>
            </a:tbl>
          </a:graphicData>
        </a:graphic>
      </p:graphicFrame>
      <p:sp>
        <p:nvSpPr>
          <p:cNvPr id="4"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13505373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noChangeArrowheads="1"/>
          </p:cNvSpPr>
          <p:nvPr>
            <p:ph type="title"/>
          </p:nvPr>
        </p:nvSpPr>
        <p:spPr>
          <a:xfrm>
            <a:off x="655638" y="1105139"/>
            <a:ext cx="11521440" cy="530066"/>
          </a:xfrm>
        </p:spPr>
        <p:txBody>
          <a:bodyPr>
            <a:normAutofit fontScale="90000"/>
          </a:bodyPr>
          <a:lstStyle/>
          <a:p>
            <a:pPr algn="l" eaLnBrk="1" fontAlgn="ctr" hangingPunct="1"/>
            <a:r>
              <a:rPr lang="zh-CN" altLang="en-US" sz="3000" b="1"/>
              <a:t>续上表            </a:t>
            </a:r>
            <a:r>
              <a:rPr lang="en-US" altLang="zh-CN" sz="2500" b="1">
                <a:solidFill>
                  <a:srgbClr val="000000"/>
                </a:solidFill>
                <a:latin typeface="宋体" pitchFamily="2" charset="-122"/>
              </a:rPr>
              <a:t>(</a:t>
            </a:r>
            <a:r>
              <a:rPr lang="zh-CN" altLang="en-US" sz="2500" b="1">
                <a:solidFill>
                  <a:srgbClr val="000000"/>
                </a:solidFill>
                <a:latin typeface="宋体" pitchFamily="2" charset="-122"/>
              </a:rPr>
              <a:t>物业服务中心</a:t>
            </a:r>
            <a:r>
              <a:rPr lang="en-US" altLang="zh-CN" sz="2500" b="1">
                <a:solidFill>
                  <a:srgbClr val="000000"/>
                </a:solidFill>
                <a:latin typeface="宋体" pitchFamily="2" charset="-122"/>
              </a:rPr>
              <a:t>)2018</a:t>
            </a:r>
            <a:r>
              <a:rPr lang="zh-CN" altLang="en-US" sz="2500" b="1">
                <a:solidFill>
                  <a:srgbClr val="000000"/>
                </a:solidFill>
                <a:latin typeface="宋体" pitchFamily="2" charset="-122"/>
              </a:rPr>
              <a:t>年基本财务收支计划表</a:t>
            </a:r>
            <a:r>
              <a:rPr lang="en-US" altLang="zh-CN" sz="2500" b="1">
                <a:solidFill>
                  <a:srgbClr val="000000"/>
                </a:solidFill>
                <a:latin typeface="宋体" pitchFamily="2" charset="-122"/>
              </a:rPr>
              <a:t>2</a:t>
            </a:r>
            <a:endParaRPr lang="zh-CN" altLang="en-US" sz="2500" b="1">
              <a:solidFill>
                <a:srgbClr val="000000"/>
              </a:solidFill>
              <a:latin typeface="宋体" pitchFamily="2" charset="-122"/>
            </a:endParaRPr>
          </a:p>
        </p:txBody>
      </p:sp>
      <p:graphicFrame>
        <p:nvGraphicFramePr>
          <p:cNvPr id="39939" name="内容占位符 39938"/>
          <p:cNvGraphicFramePr>
            <a:graphicFrameLocks noGrp="1"/>
          </p:cNvGraphicFramePr>
          <p:nvPr>
            <p:ph idx="1"/>
          </p:nvPr>
        </p:nvGraphicFramePr>
        <p:xfrm>
          <a:off x="453390" y="1635205"/>
          <a:ext cx="11894820" cy="4742145"/>
        </p:xfrm>
        <a:graphic>
          <a:graphicData uri="http://schemas.openxmlformats.org/drawingml/2006/table">
            <a:tbl>
              <a:tblPr/>
              <a:tblGrid>
                <a:gridCol w="1411288"/>
                <a:gridCol w="1411287"/>
                <a:gridCol w="2742565"/>
                <a:gridCol w="1189038"/>
                <a:gridCol w="5140642"/>
              </a:tblGrid>
              <a:tr h="39004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1" i="0" u="none" strike="noStrike" cap="none" normalizeH="0" baseline="0" smtClean="0">
                          <a:ln>
                            <a:noFill/>
                          </a:ln>
                          <a:solidFill>
                            <a:srgbClr val="FF0000"/>
                          </a:solidFill>
                          <a:effectLst/>
                          <a:latin typeface="Times New Roman" pitchFamily="18" charset="0"/>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F0000"/>
                          </a:solidFill>
                          <a:effectLst/>
                          <a:latin typeface="宋体" pitchFamily="2" charset="-122"/>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8</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、非生活垃圾清运费</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5</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1" i="0" u="none" strike="noStrike" cap="none" normalizeH="0" baseline="0" smtClean="0">
                          <a:ln>
                            <a:noFill/>
                          </a:ln>
                          <a:solidFill>
                            <a:srgbClr val="C00000"/>
                          </a:solidFill>
                          <a:effectLst/>
                          <a:latin typeface="宋体" pitchFamily="2" charset="-122"/>
                          <a:ea typeface="宋体" pitchFamily="2" charset="-122"/>
                        </a:rPr>
                        <a:t>非生活垃圾只有校本部。金额为</a:t>
                      </a:r>
                      <a:r>
                        <a:rPr kumimoji="0" lang="en-US" altLang="zh-CN" sz="1300" b="1" i="0" u="none" strike="noStrike" cap="none" normalizeH="0" baseline="0" smtClean="0">
                          <a:ln>
                            <a:noFill/>
                          </a:ln>
                          <a:solidFill>
                            <a:srgbClr val="C00000"/>
                          </a:solidFill>
                          <a:effectLst/>
                          <a:latin typeface="宋体" pitchFamily="2" charset="-122"/>
                          <a:ea typeface="宋体" pitchFamily="2" charset="-122"/>
                        </a:rPr>
                        <a:t>5</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万元</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9404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F0000"/>
                          </a:solidFill>
                          <a:effectLst/>
                          <a:latin typeface="宋体" pitchFamily="2" charset="-122"/>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F0000"/>
                          </a:solidFill>
                          <a:effectLst/>
                          <a:latin typeface="宋体" pitchFamily="2" charset="-122"/>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9</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、门前三包费</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0.5</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1" i="0" u="none" strike="noStrike" cap="none" normalizeH="0" baseline="0" smtClean="0">
                          <a:ln>
                            <a:noFill/>
                          </a:ln>
                          <a:solidFill>
                            <a:srgbClr val="C00000"/>
                          </a:solidFill>
                          <a:effectLst/>
                          <a:latin typeface="宋体" pitchFamily="2" charset="-122"/>
                          <a:ea typeface="宋体" pitchFamily="2" charset="-122"/>
                        </a:rPr>
                        <a:t>门前三包根据城管部门的要求及收费标准执行，金额为</a:t>
                      </a:r>
                      <a:r>
                        <a:rPr kumimoji="0" lang="en-US" altLang="zh-CN" sz="1300" b="1" i="0" u="none" strike="noStrike" cap="none" normalizeH="0" baseline="0" smtClean="0">
                          <a:ln>
                            <a:noFill/>
                          </a:ln>
                          <a:solidFill>
                            <a:srgbClr val="C00000"/>
                          </a:solidFill>
                          <a:effectLst/>
                          <a:latin typeface="宋体" pitchFamily="2" charset="-122"/>
                          <a:ea typeface="宋体" pitchFamily="2" charset="-122"/>
                        </a:rPr>
                        <a:t>0.5</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万元</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950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000000"/>
                          </a:solidFill>
                          <a:effectLst/>
                          <a:latin typeface="宋体" pitchFamily="2" charset="-122"/>
                          <a:ea typeface="宋体" pitchFamily="2" charset="-122"/>
                        </a:rPr>
                        <a:t>10</a:t>
                      </a:r>
                      <a:r>
                        <a:rPr kumimoji="0" lang="zh-CN" altLang="en-US" sz="1300" b="1" i="0" u="none" strike="noStrike" cap="none" normalizeH="0" baseline="0" smtClean="0">
                          <a:ln>
                            <a:noFill/>
                          </a:ln>
                          <a:solidFill>
                            <a:srgbClr val="000000"/>
                          </a:solidFill>
                          <a:effectLst/>
                          <a:latin typeface="宋体" pitchFamily="2" charset="-122"/>
                          <a:ea typeface="宋体" pitchFamily="2" charset="-122"/>
                        </a:rPr>
                        <a:t>、游泳馆检测费</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000000"/>
                          </a:solidFill>
                          <a:effectLst/>
                          <a:latin typeface="宋体" pitchFamily="2" charset="-122"/>
                          <a:ea typeface="宋体" pitchFamily="2" charset="-122"/>
                        </a:rPr>
                        <a:t>1</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1" i="0" u="none" strike="noStrike" cap="none" normalizeH="0" baseline="0" smtClean="0">
                          <a:ln>
                            <a:noFill/>
                          </a:ln>
                          <a:solidFill>
                            <a:srgbClr val="000000"/>
                          </a:solidFill>
                          <a:effectLst/>
                          <a:latin typeface="宋体" pitchFamily="2" charset="-122"/>
                          <a:ea typeface="宋体" pitchFamily="2" charset="-122"/>
                        </a:rPr>
                        <a:t>按照国家卫生防疫部门对生活用水设备检测检修的有关规定和收费标执行，金额为</a:t>
                      </a:r>
                      <a:r>
                        <a:rPr kumimoji="0" lang="en-US" altLang="zh-CN" sz="1300" b="1" i="0" u="none" strike="noStrike" cap="none" normalizeH="0" baseline="0" smtClean="0">
                          <a:ln>
                            <a:noFill/>
                          </a:ln>
                          <a:solidFill>
                            <a:srgbClr val="000000"/>
                          </a:solidFill>
                          <a:effectLst/>
                          <a:latin typeface="宋体" pitchFamily="2" charset="-122"/>
                          <a:ea typeface="宋体" pitchFamily="2" charset="-122"/>
                        </a:rPr>
                        <a:t>1</a:t>
                      </a:r>
                      <a:r>
                        <a:rPr kumimoji="0" lang="zh-CN" altLang="en-US" sz="1300" b="1" i="0" u="none" strike="noStrike" cap="none" normalizeH="0" baseline="0" smtClean="0">
                          <a:ln>
                            <a:noFill/>
                          </a:ln>
                          <a:solidFill>
                            <a:srgbClr val="000000"/>
                          </a:solidFill>
                          <a:effectLst/>
                          <a:latin typeface="宋体" pitchFamily="2" charset="-122"/>
                          <a:ea typeface="宋体" pitchFamily="2" charset="-122"/>
                        </a:rPr>
                        <a:t>万元</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9404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rgbClr val="000000"/>
                          </a:solidFill>
                          <a:effectLst/>
                          <a:latin typeface="宋体" pitchFamily="2" charset="-122"/>
                          <a:ea typeface="宋体" pitchFamily="2" charset="-122"/>
                        </a:rPr>
                        <a:t>11</a:t>
                      </a:r>
                      <a:r>
                        <a:rPr kumimoji="0" lang="zh-CN" altLang="en-US" sz="1300" b="0" i="0" u="none" strike="noStrike" cap="none" normalizeH="0" baseline="0" smtClean="0">
                          <a:ln>
                            <a:noFill/>
                          </a:ln>
                          <a:solidFill>
                            <a:srgbClr val="000000"/>
                          </a:solidFill>
                          <a:effectLst/>
                          <a:latin typeface="宋体" pitchFamily="2" charset="-122"/>
                          <a:ea typeface="宋体" pitchFamily="2" charset="-122"/>
                        </a:rPr>
                        <a:t>、体育设施维护费</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rgbClr val="000000"/>
                          </a:solidFill>
                          <a:effectLst/>
                          <a:latin typeface="宋体" pitchFamily="2" charset="-122"/>
                          <a:ea typeface="宋体" pitchFamily="2" charset="-122"/>
                        </a:rPr>
                        <a:t>5</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用于体育设备设施易损部件及材料的维修与更换。共计金额</a:t>
                      </a:r>
                      <a:r>
                        <a:rPr kumimoji="0" lang="en-US" altLang="zh-CN" sz="1300" b="0" i="0" u="none" strike="noStrike" cap="none" normalizeH="0" baseline="0" smtClean="0">
                          <a:ln>
                            <a:noFill/>
                          </a:ln>
                          <a:solidFill>
                            <a:srgbClr val="000000"/>
                          </a:solidFill>
                          <a:effectLst/>
                          <a:latin typeface="宋体" pitchFamily="2" charset="-122"/>
                          <a:ea typeface="宋体" pitchFamily="2" charset="-122"/>
                        </a:rPr>
                        <a:t>5</a:t>
                      </a:r>
                      <a:r>
                        <a:rPr kumimoji="0" lang="zh-CN" altLang="en-US" sz="1300" b="0" i="0" u="none" strike="noStrike" cap="none" normalizeH="0" baseline="0" smtClean="0">
                          <a:ln>
                            <a:noFill/>
                          </a:ln>
                          <a:solidFill>
                            <a:srgbClr val="000000"/>
                          </a:solidFill>
                          <a:effectLst/>
                          <a:latin typeface="宋体" pitchFamily="2" charset="-122"/>
                          <a:ea typeface="宋体" pitchFamily="2" charset="-122"/>
                        </a:rPr>
                        <a:t>万元。</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9004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rgbClr val="000000"/>
                          </a:solidFill>
                          <a:effectLst/>
                          <a:latin typeface="宋体" pitchFamily="2" charset="-122"/>
                          <a:ea typeface="宋体" pitchFamily="2" charset="-122"/>
                        </a:rPr>
                        <a:t>12</a:t>
                      </a:r>
                      <a:r>
                        <a:rPr kumimoji="0" lang="zh-CN" altLang="en-US" sz="1300" b="0" i="0" u="none" strike="noStrike" cap="none" normalizeH="0" baseline="0" smtClean="0">
                          <a:ln>
                            <a:noFill/>
                          </a:ln>
                          <a:solidFill>
                            <a:srgbClr val="000000"/>
                          </a:solidFill>
                          <a:effectLst/>
                          <a:latin typeface="宋体" pitchFamily="2" charset="-122"/>
                          <a:ea typeface="宋体" pitchFamily="2" charset="-122"/>
                        </a:rPr>
                        <a:t>、游泳馆净化水用药</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rgbClr val="000000"/>
                          </a:solidFill>
                          <a:effectLst/>
                          <a:latin typeface="宋体" pitchFamily="2" charset="-122"/>
                          <a:ea typeface="宋体" pitchFamily="2" charset="-122"/>
                        </a:rPr>
                        <a:t>0.7</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游泳馆净化水用药金额为</a:t>
                      </a:r>
                      <a:r>
                        <a:rPr kumimoji="0" lang="en-US" altLang="zh-CN" sz="1300" b="0" i="0" u="none" strike="noStrike" cap="none" normalizeH="0" baseline="0" smtClean="0">
                          <a:ln>
                            <a:noFill/>
                          </a:ln>
                          <a:solidFill>
                            <a:srgbClr val="000000"/>
                          </a:solidFill>
                          <a:effectLst/>
                          <a:latin typeface="宋体" pitchFamily="2" charset="-122"/>
                          <a:ea typeface="宋体" pitchFamily="2" charset="-122"/>
                        </a:rPr>
                        <a:t>0.7</a:t>
                      </a:r>
                      <a:r>
                        <a:rPr kumimoji="0" lang="zh-CN" altLang="en-US" sz="1300" b="0" i="0" u="none" strike="noStrike" cap="none" normalizeH="0" baseline="0" smtClean="0">
                          <a:ln>
                            <a:noFill/>
                          </a:ln>
                          <a:solidFill>
                            <a:srgbClr val="000000"/>
                          </a:solidFill>
                          <a:effectLst/>
                          <a:latin typeface="宋体" pitchFamily="2" charset="-122"/>
                          <a:ea typeface="宋体" pitchFamily="2" charset="-122"/>
                        </a:rPr>
                        <a:t>万元</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9004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F0000"/>
                          </a:solidFill>
                          <a:effectLst/>
                          <a:latin typeface="宋体" pitchFamily="2" charset="-122"/>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F0000"/>
                          </a:solidFill>
                          <a:effectLst/>
                          <a:latin typeface="宋体" pitchFamily="2" charset="-122"/>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13</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、洗涤服务费</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10</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1" i="0" u="none" strike="noStrike" cap="none" normalizeH="0" baseline="0" smtClean="0">
                          <a:ln>
                            <a:noFill/>
                          </a:ln>
                          <a:solidFill>
                            <a:srgbClr val="C00000"/>
                          </a:solidFill>
                          <a:effectLst/>
                          <a:latin typeface="宋体" pitchFamily="2" charset="-122"/>
                          <a:ea typeface="宋体" pitchFamily="2" charset="-122"/>
                        </a:rPr>
                        <a:t>为职工、学生清洗白大衣、运动服等。</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950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F0000"/>
                          </a:solidFill>
                          <a:effectLst/>
                          <a:latin typeface="宋体" pitchFamily="2" charset="-122"/>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F0000"/>
                          </a:solidFill>
                          <a:effectLst/>
                          <a:latin typeface="宋体" pitchFamily="2" charset="-122"/>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14</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、爱卫会经费</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10</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1" i="0" u="none" strike="noStrike" cap="none" normalizeH="0" baseline="0" smtClean="0">
                          <a:ln>
                            <a:noFill/>
                          </a:ln>
                          <a:solidFill>
                            <a:srgbClr val="C00000"/>
                          </a:solidFill>
                          <a:effectLst/>
                          <a:latin typeface="宋体" pitchFamily="2" charset="-122"/>
                          <a:ea typeface="宋体" pitchFamily="2" charset="-122"/>
                        </a:rPr>
                        <a:t>各校区学生公寓灭蟑和食堂灭蟑、灭鼠、灭蝇等，金额为</a:t>
                      </a:r>
                      <a:r>
                        <a:rPr kumimoji="0" lang="en-US" altLang="zh-CN" sz="1300" b="1" i="0" u="none" strike="noStrike" cap="none" normalizeH="0" baseline="0" smtClean="0">
                          <a:ln>
                            <a:noFill/>
                          </a:ln>
                          <a:solidFill>
                            <a:srgbClr val="C00000"/>
                          </a:solidFill>
                          <a:effectLst/>
                          <a:latin typeface="宋体" pitchFamily="2" charset="-122"/>
                          <a:ea typeface="宋体" pitchFamily="2" charset="-122"/>
                        </a:rPr>
                        <a:t>10</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万元。</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9004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F0000"/>
                          </a:solidFill>
                          <a:effectLst/>
                          <a:latin typeface="宋体" pitchFamily="2" charset="-122"/>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F0000"/>
                          </a:solidFill>
                          <a:effectLst/>
                          <a:latin typeface="宋体" pitchFamily="2" charset="-122"/>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15</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、绿委会经费</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10</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1" i="0" u="none" strike="noStrike" cap="none" normalizeH="0" baseline="0" smtClean="0">
                          <a:ln>
                            <a:noFill/>
                          </a:ln>
                          <a:solidFill>
                            <a:srgbClr val="C00000"/>
                          </a:solidFill>
                          <a:effectLst/>
                          <a:latin typeface="宋体" pitchFamily="2" charset="-122"/>
                          <a:ea typeface="宋体" pitchFamily="2" charset="-122"/>
                        </a:rPr>
                        <a:t>绿委会经费金额为</a:t>
                      </a:r>
                      <a:r>
                        <a:rPr kumimoji="0" lang="en-US" altLang="zh-CN" sz="1300" b="1" i="0" u="none" strike="noStrike" cap="none" normalizeH="0" baseline="0" smtClean="0">
                          <a:ln>
                            <a:noFill/>
                          </a:ln>
                          <a:solidFill>
                            <a:srgbClr val="C00000"/>
                          </a:solidFill>
                          <a:effectLst/>
                          <a:latin typeface="宋体" pitchFamily="2" charset="-122"/>
                          <a:ea typeface="宋体" pitchFamily="2" charset="-122"/>
                        </a:rPr>
                        <a:t>10</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万元</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9404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F0000"/>
                          </a:solidFill>
                          <a:effectLst/>
                          <a:latin typeface="宋体" pitchFamily="2" charset="-122"/>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FF0000"/>
                          </a:solidFill>
                          <a:effectLst/>
                          <a:latin typeface="宋体" pitchFamily="2" charset="-122"/>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16</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、地板打固体蜡</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C00000"/>
                          </a:solidFill>
                          <a:effectLst/>
                          <a:latin typeface="宋体" pitchFamily="2" charset="-122"/>
                          <a:ea typeface="宋体" pitchFamily="2" charset="-122"/>
                        </a:rPr>
                        <a:t>10</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1" i="0" u="none" strike="noStrike" cap="none" normalizeH="0" baseline="0" smtClean="0">
                          <a:ln>
                            <a:noFill/>
                          </a:ln>
                          <a:solidFill>
                            <a:srgbClr val="C00000"/>
                          </a:solidFill>
                          <a:effectLst/>
                          <a:latin typeface="宋体" pitchFamily="2" charset="-122"/>
                          <a:ea typeface="宋体" pitchFamily="2" charset="-122"/>
                        </a:rPr>
                        <a:t>国际学院走廊塑胶地面</a:t>
                      </a:r>
                      <a:r>
                        <a:rPr kumimoji="0" lang="en-US" altLang="zh-CN" sz="1300" b="1" i="0" u="none" strike="noStrike" cap="none" normalizeH="0" baseline="0" smtClean="0">
                          <a:ln>
                            <a:noFill/>
                          </a:ln>
                          <a:solidFill>
                            <a:srgbClr val="C00000"/>
                          </a:solidFill>
                          <a:effectLst/>
                          <a:latin typeface="宋体" pitchFamily="2" charset="-122"/>
                          <a:ea typeface="宋体" pitchFamily="2" charset="-122"/>
                        </a:rPr>
                        <a:t>3000</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平方米，计</a:t>
                      </a:r>
                      <a:r>
                        <a:rPr kumimoji="0" lang="en-US" altLang="zh-CN" sz="1300" b="1" i="0" u="none" strike="noStrike" cap="none" normalizeH="0" baseline="0" smtClean="0">
                          <a:ln>
                            <a:noFill/>
                          </a:ln>
                          <a:solidFill>
                            <a:srgbClr val="C00000"/>
                          </a:solidFill>
                          <a:effectLst/>
                          <a:latin typeface="宋体" pitchFamily="2" charset="-122"/>
                          <a:ea typeface="宋体" pitchFamily="2" charset="-122"/>
                        </a:rPr>
                        <a:t>4</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万，二教楼</a:t>
                      </a:r>
                      <a:r>
                        <a:rPr kumimoji="0" lang="en-US" altLang="zh-CN" sz="1300" b="1" i="0" u="none" strike="noStrike" cap="none" normalizeH="0" baseline="0" smtClean="0">
                          <a:ln>
                            <a:noFill/>
                          </a:ln>
                          <a:solidFill>
                            <a:srgbClr val="C00000"/>
                          </a:solidFill>
                          <a:effectLst/>
                          <a:latin typeface="宋体" pitchFamily="2" charset="-122"/>
                          <a:ea typeface="宋体" pitchFamily="2" charset="-122"/>
                        </a:rPr>
                        <a:t>7</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层护理学院</a:t>
                      </a:r>
                      <a:r>
                        <a:rPr kumimoji="0" lang="en-US" altLang="zh-CN" sz="1300" b="1" i="0" u="none" strike="noStrike" cap="none" normalizeH="0" baseline="0" smtClean="0">
                          <a:ln>
                            <a:noFill/>
                          </a:ln>
                          <a:solidFill>
                            <a:srgbClr val="C00000"/>
                          </a:solidFill>
                          <a:effectLst/>
                          <a:latin typeface="宋体" pitchFamily="2" charset="-122"/>
                          <a:ea typeface="宋体" pitchFamily="2" charset="-122"/>
                        </a:rPr>
                        <a:t>800</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平方米，每年打</a:t>
                      </a:r>
                      <a:r>
                        <a:rPr kumimoji="0" lang="en-US" altLang="zh-CN" sz="1300" b="1" i="0" u="none" strike="noStrike" cap="none" normalizeH="0" baseline="0" smtClean="0">
                          <a:ln>
                            <a:noFill/>
                          </a:ln>
                          <a:solidFill>
                            <a:srgbClr val="C00000"/>
                          </a:solidFill>
                          <a:effectLst/>
                          <a:latin typeface="宋体" pitchFamily="2" charset="-122"/>
                          <a:ea typeface="宋体" pitchFamily="2" charset="-122"/>
                        </a:rPr>
                        <a:t>5</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次，计</a:t>
                      </a:r>
                      <a:r>
                        <a:rPr kumimoji="0" lang="en-US" altLang="zh-CN" sz="1300" b="1" i="0" u="none" strike="noStrike" cap="none" normalizeH="0" baseline="0" smtClean="0">
                          <a:ln>
                            <a:noFill/>
                          </a:ln>
                          <a:solidFill>
                            <a:srgbClr val="C00000"/>
                          </a:solidFill>
                          <a:effectLst/>
                          <a:latin typeface="宋体" pitchFamily="2" charset="-122"/>
                          <a:ea typeface="宋体" pitchFamily="2" charset="-122"/>
                        </a:rPr>
                        <a:t>6</a:t>
                      </a:r>
                      <a:r>
                        <a:rPr kumimoji="0" lang="zh-CN" altLang="en-US" sz="1300" b="1" i="0" u="none" strike="noStrike" cap="none" normalizeH="0" baseline="0" smtClean="0">
                          <a:ln>
                            <a:noFill/>
                          </a:ln>
                          <a:solidFill>
                            <a:srgbClr val="C00000"/>
                          </a:solidFill>
                          <a:effectLst/>
                          <a:latin typeface="宋体" pitchFamily="2" charset="-122"/>
                          <a:ea typeface="宋体" pitchFamily="2" charset="-122"/>
                        </a:rPr>
                        <a:t>万。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9404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rgbClr val="000000"/>
                          </a:solidFill>
                          <a:effectLst/>
                          <a:latin typeface="宋体" pitchFamily="2" charset="-122"/>
                          <a:ea typeface="宋体" pitchFamily="2" charset="-122"/>
                        </a:rPr>
                        <a:t>17</a:t>
                      </a:r>
                      <a:r>
                        <a:rPr kumimoji="0" lang="zh-CN" altLang="en-US" sz="1300" b="0" i="0" u="none" strike="noStrike" cap="none" normalizeH="0" baseline="0" smtClean="0">
                          <a:ln>
                            <a:noFill/>
                          </a:ln>
                          <a:solidFill>
                            <a:srgbClr val="000000"/>
                          </a:solidFill>
                          <a:effectLst/>
                          <a:latin typeface="宋体" pitchFamily="2" charset="-122"/>
                          <a:ea typeface="宋体" pitchFamily="2" charset="-122"/>
                        </a:rPr>
                        <a:t>、设施设备运行维护费</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300" b="0" i="0" u="none" strike="noStrike" cap="none" normalizeH="0" baseline="0" smtClean="0">
                          <a:ln>
                            <a:noFill/>
                          </a:ln>
                          <a:solidFill>
                            <a:srgbClr val="000000"/>
                          </a:solidFill>
                          <a:effectLst/>
                          <a:latin typeface="宋体" pitchFamily="2" charset="-122"/>
                          <a:ea typeface="宋体" pitchFamily="2" charset="-122"/>
                        </a:rPr>
                        <a:t>15</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图书馆、国际学院、基础科研楼旋转门及感应门和国际学院电子门锁、升旗杆的维修费</a:t>
                      </a:r>
                      <a:r>
                        <a:rPr kumimoji="0" lang="en-US" altLang="zh-CN" sz="1300" b="0" i="0" u="none" strike="noStrike" cap="none" normalizeH="0" baseline="0" smtClean="0">
                          <a:ln>
                            <a:noFill/>
                          </a:ln>
                          <a:solidFill>
                            <a:srgbClr val="000000"/>
                          </a:solidFill>
                          <a:effectLst/>
                          <a:latin typeface="宋体" pitchFamily="2" charset="-122"/>
                          <a:ea typeface="宋体" pitchFamily="2" charset="-122"/>
                        </a:rPr>
                        <a:t>15</a:t>
                      </a:r>
                      <a:r>
                        <a:rPr kumimoji="0" lang="zh-CN" altLang="en-US" sz="1300" b="0" i="0" u="none" strike="noStrike" cap="none" normalizeH="0" baseline="0" smtClean="0">
                          <a:ln>
                            <a:noFill/>
                          </a:ln>
                          <a:solidFill>
                            <a:srgbClr val="000000"/>
                          </a:solidFill>
                          <a:effectLst/>
                          <a:latin typeface="宋体" pitchFamily="2" charset="-122"/>
                          <a:ea typeface="宋体" pitchFamily="2" charset="-122"/>
                        </a:rPr>
                        <a:t>万元。</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900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300" b="1" i="0" u="none" strike="noStrike" cap="none" normalizeH="0" baseline="0" smtClean="0">
                          <a:ln>
                            <a:noFill/>
                          </a:ln>
                          <a:solidFill>
                            <a:srgbClr val="000000"/>
                          </a:solidFill>
                          <a:effectLst/>
                          <a:latin typeface="宋体" pitchFamily="2" charset="-122"/>
                          <a:ea typeface="宋体" pitchFamily="2" charset="-122"/>
                        </a:rPr>
                        <a:t>收入合计</a:t>
                      </a:r>
                    </a:p>
                  </a:txBody>
                  <a:tcPr marL="13335" marR="13335" marT="99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000000"/>
                          </a:solidFill>
                          <a:effectLst/>
                          <a:latin typeface="宋体" pitchFamily="2" charset="-122"/>
                          <a:ea typeface="宋体" pitchFamily="2" charset="-122"/>
                        </a:rPr>
                        <a:t>1069.2</a:t>
                      </a:r>
                      <a:r>
                        <a:rPr kumimoji="0" lang="zh-CN" altLang="en-US" sz="1300" b="1" i="0" u="none" strike="noStrike" cap="none" normalizeH="0" baseline="0" smtClean="0">
                          <a:ln>
                            <a:noFill/>
                          </a:ln>
                          <a:solidFill>
                            <a:srgbClr val="000000"/>
                          </a:solidFill>
                          <a:effectLst/>
                          <a:latin typeface="宋体" pitchFamily="2" charset="-122"/>
                          <a:ea typeface="宋体" pitchFamily="2" charset="-122"/>
                        </a:rPr>
                        <a:t>　</a:t>
                      </a:r>
                    </a:p>
                  </a:txBody>
                  <a:tcPr marL="13335" marR="13335" marT="99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300" b="1" i="0" u="none" strike="noStrike" cap="none" normalizeH="0" baseline="0" smtClean="0">
                          <a:ln>
                            <a:noFill/>
                          </a:ln>
                          <a:solidFill>
                            <a:srgbClr val="000000"/>
                          </a:solidFill>
                          <a:effectLst/>
                          <a:latin typeface="宋体" pitchFamily="2" charset="-122"/>
                          <a:ea typeface="宋体" pitchFamily="2" charset="-122"/>
                        </a:rPr>
                        <a:t>支出合计</a:t>
                      </a:r>
                    </a:p>
                  </a:txBody>
                  <a:tcPr marL="13335" marR="13335" marT="99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300" b="1" i="0" u="none" strike="noStrike" cap="none" normalizeH="0" baseline="0" smtClean="0">
                          <a:ln>
                            <a:noFill/>
                          </a:ln>
                          <a:solidFill>
                            <a:srgbClr val="000000"/>
                          </a:solidFill>
                          <a:effectLst/>
                          <a:latin typeface="宋体" pitchFamily="2" charset="-122"/>
                          <a:ea typeface="宋体" pitchFamily="2" charset="-122"/>
                        </a:rPr>
                        <a:t>1069.2</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1" i="0" u="none" strike="noStrike" cap="none" normalizeH="0" baseline="0" smtClean="0">
                          <a:ln>
                            <a:noFill/>
                          </a:ln>
                          <a:solidFill>
                            <a:srgbClr val="000000"/>
                          </a:solidFill>
                          <a:effectLst/>
                          <a:latin typeface="宋体" pitchFamily="2" charset="-122"/>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90049">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Times New Roman" pitchFamily="18" charset="0"/>
                          <a:ea typeface="宋体" pitchFamily="2" charset="-122"/>
                        </a:rPr>
                        <a:t>     </a:t>
                      </a:r>
                      <a:r>
                        <a:rPr kumimoji="0" lang="zh-CN" altLang="en-US" sz="1300" b="0" i="0" u="none" strike="noStrike" cap="none" normalizeH="0" baseline="0" smtClean="0">
                          <a:ln>
                            <a:noFill/>
                          </a:ln>
                          <a:solidFill>
                            <a:srgbClr val="000000"/>
                          </a:solidFill>
                          <a:effectLst/>
                          <a:latin typeface="宋体" pitchFamily="2" charset="-122"/>
                          <a:ea typeface="宋体" pitchFamily="2" charset="-122"/>
                        </a:rPr>
                        <a:t>部门主管校领导：</a:t>
                      </a:r>
                      <a:endParaRPr kumimoji="0" lang="zh-CN" altLang="en-US" sz="1300" b="0" i="0" u="none" strike="noStrike" cap="none" normalizeH="0" baseline="0" smtClean="0">
                        <a:ln>
                          <a:noFill/>
                        </a:ln>
                        <a:solidFill>
                          <a:srgbClr val="000000"/>
                        </a:solidFill>
                        <a:effectLst/>
                        <a:latin typeface="Times New Roman" pitchFamily="18" charset="0"/>
                        <a:ea typeface="宋体" pitchFamily="2" charset="-122"/>
                      </a:endParaRP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zh-CN" alt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部门负责人：</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宋体" pitchFamily="2" charset="-122"/>
                          <a:ea typeface="宋体" pitchFamily="2" charset="-122"/>
                        </a:rPr>
                        <a:t> </a:t>
                      </a: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300" b="0" i="0" u="none" strike="noStrike" cap="none" normalizeH="0" baseline="0" smtClean="0">
                          <a:ln>
                            <a:noFill/>
                          </a:ln>
                          <a:solidFill>
                            <a:srgbClr val="000000"/>
                          </a:solidFill>
                          <a:effectLst/>
                          <a:latin typeface="Times New Roman" pitchFamily="18" charset="0"/>
                          <a:ea typeface="宋体" pitchFamily="2" charset="-122"/>
                        </a:rPr>
                        <a:t>                     </a:t>
                      </a:r>
                      <a:r>
                        <a:rPr kumimoji="0" lang="zh-CN" altLang="en-US" sz="1300" b="0" i="0" u="none" strike="noStrike" cap="none" normalizeH="0" baseline="0" smtClean="0">
                          <a:ln>
                            <a:noFill/>
                          </a:ln>
                          <a:solidFill>
                            <a:srgbClr val="000000"/>
                          </a:solidFill>
                          <a:effectLst/>
                          <a:latin typeface="宋体" pitchFamily="2" charset="-122"/>
                          <a:ea typeface="宋体" pitchFamily="2" charset="-122"/>
                        </a:rPr>
                        <a:t>填表人：</a:t>
                      </a:r>
                      <a:endParaRPr kumimoji="0" lang="zh-CN" altLang="en-US" sz="1300" b="0" i="0" u="none" strike="noStrike" cap="none" normalizeH="0" baseline="0" smtClean="0">
                        <a:ln>
                          <a:noFill/>
                        </a:ln>
                        <a:solidFill>
                          <a:srgbClr val="000000"/>
                        </a:solidFill>
                        <a:effectLst/>
                        <a:latin typeface="Times New Roman" pitchFamily="18" charset="0"/>
                        <a:ea typeface="宋体" pitchFamily="2" charset="-122"/>
                      </a:endParaRPr>
                    </a:p>
                  </a:txBody>
                  <a:tcPr marL="13335" marR="13335" marT="999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
        <p:nvSpPr>
          <p:cNvPr id="4"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19930687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标题 1"/>
          <p:cNvSpPr>
            <a:spLocks noGrp="1" noChangeArrowheads="1"/>
          </p:cNvSpPr>
          <p:nvPr>
            <p:ph type="title"/>
          </p:nvPr>
        </p:nvSpPr>
        <p:spPr>
          <a:xfrm>
            <a:off x="251143" y="1331834"/>
            <a:ext cx="10988040" cy="1361836"/>
          </a:xfrm>
        </p:spPr>
        <p:txBody>
          <a:bodyPr>
            <a:normAutofit fontScale="90000"/>
          </a:bodyPr>
          <a:lstStyle/>
          <a:p>
            <a:pPr algn="l">
              <a:lnSpc>
                <a:spcPct val="150000"/>
              </a:lnSpc>
              <a:defRPr/>
            </a:pPr>
            <a:r>
              <a:rPr lang="zh-CN" altLang="zh-CN" sz="3500" b="1" dirty="0">
                <a:solidFill>
                  <a:srgbClr val="004F8A"/>
                </a:solidFill>
                <a:latin typeface="方正姚体" pitchFamily="2" charset="-122"/>
                <a:ea typeface="方正姚体" pitchFamily="2" charset="-122"/>
              </a:rPr>
              <a:t>校园内基本做到无卫生死角</a:t>
            </a:r>
            <a:r>
              <a:rPr lang="en-US" altLang="zh-CN" sz="3500" b="1" dirty="0">
                <a:solidFill>
                  <a:srgbClr val="0070C0"/>
                </a:solidFill>
              </a:rPr>
              <a:t/>
            </a:r>
            <a:br>
              <a:rPr lang="en-US" altLang="zh-CN" sz="3500" b="1" dirty="0">
                <a:solidFill>
                  <a:srgbClr val="0070C0"/>
                </a:solidFill>
              </a:rPr>
            </a:br>
            <a:r>
              <a:rPr lang="en-US" altLang="zh-CN" sz="3500" b="1" dirty="0">
                <a:solidFill>
                  <a:srgbClr val="0070C0"/>
                </a:solidFill>
              </a:rPr>
              <a:t>                </a:t>
            </a:r>
            <a:r>
              <a:rPr lang="zh-CN" altLang="zh-CN" sz="3500" b="1" dirty="0">
                <a:solidFill>
                  <a:srgbClr val="0070C0"/>
                </a:solidFill>
              </a:rPr>
              <a:t/>
            </a:r>
            <a:br>
              <a:rPr lang="zh-CN" altLang="zh-CN" sz="3500" b="1" dirty="0">
                <a:solidFill>
                  <a:srgbClr val="0070C0"/>
                </a:solidFill>
              </a:rPr>
            </a:br>
            <a:endParaRPr lang="zh-CN" altLang="en-US" sz="3500" b="1" dirty="0">
              <a:solidFill>
                <a:srgbClr val="0070C0"/>
              </a:solidFill>
            </a:endParaRPr>
          </a:p>
        </p:txBody>
      </p:sp>
      <p:pic>
        <p:nvPicPr>
          <p:cNvPr id="40962" name="内容占位符 2"/>
          <p:cNvPicPr>
            <a:picLocks noGrp="1" noChangeAspect="1" noChangeArrowheads="1"/>
          </p:cNvPicPr>
          <p:nvPr>
            <p:ph idx="1"/>
          </p:nvPr>
        </p:nvPicPr>
        <p:blipFill>
          <a:blip r:embed="rId2" cstate="print"/>
          <a:srcRect l="18045" t="12955" b="12955"/>
          <a:stretch>
            <a:fillRect/>
          </a:stretch>
        </p:blipFill>
        <p:spPr>
          <a:xfrm>
            <a:off x="700048" y="3750470"/>
            <a:ext cx="3400449" cy="1500198"/>
          </a:xfrm>
          <a:prstGeom prst="snip2DiagRect">
            <a:avLst/>
          </a:prstGeom>
          <a:solidFill>
            <a:srgbClr val="FFFFFF">
              <a:shade val="85000"/>
            </a:srgbClr>
          </a:solidFill>
          <a:ln w="88900" cap="sq">
            <a:solidFill>
              <a:srgbClr val="FFFFFF"/>
            </a:solidFill>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0963" name="图片 4"/>
          <p:cNvPicPr>
            <a:picLocks noChangeAspect="1" noChangeArrowheads="1"/>
          </p:cNvPicPr>
          <p:nvPr/>
        </p:nvPicPr>
        <p:blipFill>
          <a:blip r:embed="rId3" cstate="print"/>
          <a:srcRect l="18045" t="24059" r="9715" b="12955"/>
          <a:stretch>
            <a:fillRect/>
          </a:stretch>
        </p:blipFill>
        <p:spPr bwMode="auto">
          <a:xfrm>
            <a:off x="4500549" y="3750470"/>
            <a:ext cx="3700488" cy="150018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0964" name="图片 6"/>
          <p:cNvPicPr>
            <a:picLocks noChangeAspect="1" noChangeArrowheads="1"/>
          </p:cNvPicPr>
          <p:nvPr/>
        </p:nvPicPr>
        <p:blipFill>
          <a:blip r:embed="rId4" cstate="print"/>
          <a:srcRect l="16040" t="29640" r="11104" b="13173"/>
          <a:stretch>
            <a:fillRect/>
          </a:stretch>
        </p:blipFill>
        <p:spPr bwMode="auto">
          <a:xfrm>
            <a:off x="4500549" y="1950232"/>
            <a:ext cx="3700488" cy="157520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0965" name="图片 7"/>
          <p:cNvPicPr>
            <a:picLocks noChangeAspect="1" noChangeArrowheads="1"/>
          </p:cNvPicPr>
          <p:nvPr/>
        </p:nvPicPr>
        <p:blipFill>
          <a:blip r:embed="rId5" cstate="print"/>
          <a:srcRect l="4762" t="22800" b="15959"/>
          <a:stretch>
            <a:fillRect/>
          </a:stretch>
        </p:blipFill>
        <p:spPr bwMode="auto">
          <a:xfrm>
            <a:off x="700048" y="5400687"/>
            <a:ext cx="3400449" cy="15585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6871" name="图片 8"/>
          <p:cNvSpPr>
            <a:spLocks noChangeAspect="1" noChangeArrowheads="1"/>
          </p:cNvSpPr>
          <p:nvPr/>
        </p:nvSpPr>
        <p:spPr bwMode="auto">
          <a:xfrm>
            <a:off x="9021129" y="5073968"/>
            <a:ext cx="3780472" cy="20919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lstStyle/>
          <a:p>
            <a:pPr eaLnBrk="0" hangingPunct="0"/>
            <a:endParaRPr lang="zh-CN" altLang="en-US"/>
          </a:p>
        </p:txBody>
      </p:sp>
      <p:sp>
        <p:nvSpPr>
          <p:cNvPr id="36872" name="矩形 2"/>
          <p:cNvSpPr>
            <a:spLocks noChangeArrowheads="1"/>
          </p:cNvSpPr>
          <p:nvPr/>
        </p:nvSpPr>
        <p:spPr bwMode="auto">
          <a:xfrm>
            <a:off x="1460184" y="6594157"/>
            <a:ext cx="7763192" cy="50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sz="2500" b="1">
                <a:solidFill>
                  <a:srgbClr val="0070C0"/>
                </a:solidFill>
                <a:latin typeface="黑体" pitchFamily="49" charset="-122"/>
                <a:ea typeface="黑体" pitchFamily="49" charset="-122"/>
              </a:rPr>
              <a:t> </a:t>
            </a:r>
          </a:p>
        </p:txBody>
      </p:sp>
      <p:sp>
        <p:nvSpPr>
          <p:cNvPr id="36873" name="图片 9" descr="IMG_9143.jpg"/>
          <p:cNvSpPr>
            <a:spLocks noChangeAspect="1" noChangeArrowheads="1"/>
          </p:cNvSpPr>
          <p:nvPr/>
        </p:nvSpPr>
        <p:spPr bwMode="auto">
          <a:xfrm>
            <a:off x="8518843" y="2541986"/>
            <a:ext cx="4282757" cy="2410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lstStyle/>
          <a:p>
            <a:pPr eaLnBrk="0" hangingPunct="0"/>
            <a:endParaRPr lang="zh-CN" altLang="en-US"/>
          </a:p>
        </p:txBody>
      </p:sp>
      <p:pic>
        <p:nvPicPr>
          <p:cNvPr id="40970" name="图片 9"/>
          <p:cNvPicPr>
            <a:picLocks noChangeAspect="1" noChangeArrowheads="1"/>
          </p:cNvPicPr>
          <p:nvPr/>
        </p:nvPicPr>
        <p:blipFill>
          <a:blip r:embed="rId6" cstate="print"/>
          <a:srcRect l="16216" t="20964" r="8109" b="12228"/>
          <a:stretch>
            <a:fillRect/>
          </a:stretch>
        </p:blipFill>
        <p:spPr bwMode="auto">
          <a:xfrm>
            <a:off x="4500549" y="5400687"/>
            <a:ext cx="3700488" cy="15535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0971" name="图片 9" descr="IMG_9143.jpg"/>
          <p:cNvPicPr>
            <a:picLocks noChangeAspect="1" noChangeArrowheads="1"/>
          </p:cNvPicPr>
          <p:nvPr/>
        </p:nvPicPr>
        <p:blipFill>
          <a:blip r:embed="rId7" cstate="print"/>
          <a:srcRect l="15298" t="18829" r="9415" b="17261"/>
          <a:stretch>
            <a:fillRect/>
          </a:stretch>
        </p:blipFill>
        <p:spPr bwMode="auto">
          <a:xfrm>
            <a:off x="8601090" y="5475698"/>
            <a:ext cx="3800502" cy="150019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0972" name="图片 8"/>
          <p:cNvPicPr>
            <a:picLocks noChangeAspect="1" noChangeArrowheads="1"/>
          </p:cNvPicPr>
          <p:nvPr/>
        </p:nvPicPr>
        <p:blipFill>
          <a:blip r:embed="rId8" cstate="print"/>
          <a:srcRect l="20338" t="15952" r="10767" b="6380"/>
          <a:stretch>
            <a:fillRect/>
          </a:stretch>
        </p:blipFill>
        <p:spPr bwMode="auto">
          <a:xfrm>
            <a:off x="8601090" y="3750470"/>
            <a:ext cx="3800502" cy="152521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0973" name="图片 3"/>
          <p:cNvPicPr>
            <a:picLocks noChangeAspect="1" noChangeArrowheads="1"/>
          </p:cNvPicPr>
          <p:nvPr/>
        </p:nvPicPr>
        <p:blipFill>
          <a:blip r:embed="rId9" cstate="print"/>
          <a:srcRect l="3918" t="13280" r="3918" b="14755"/>
          <a:stretch>
            <a:fillRect/>
          </a:stretch>
        </p:blipFill>
        <p:spPr bwMode="auto">
          <a:xfrm>
            <a:off x="700048" y="1950232"/>
            <a:ext cx="3400449" cy="157520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0974" name="图片 2"/>
          <p:cNvPicPr>
            <a:picLocks noChangeAspect="1" noChangeArrowheads="1"/>
          </p:cNvPicPr>
          <p:nvPr/>
        </p:nvPicPr>
        <p:blipFill>
          <a:blip r:embed="rId10" cstate="print"/>
          <a:srcRect l="5437" t="11836" r="6525" b="21042"/>
          <a:stretch>
            <a:fillRect/>
          </a:stretch>
        </p:blipFill>
        <p:spPr bwMode="auto">
          <a:xfrm>
            <a:off x="8501077" y="1950232"/>
            <a:ext cx="3800502" cy="157520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7"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998295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内容占位符 2"/>
          <p:cNvPicPr>
            <a:picLocks noGrp="1" noChangeAspect="1" noChangeArrowheads="1"/>
          </p:cNvPicPr>
          <p:nvPr>
            <p:ph idx="1"/>
          </p:nvPr>
        </p:nvPicPr>
        <p:blipFill>
          <a:blip r:embed="rId2" cstate="print"/>
          <a:srcRect/>
          <a:stretch>
            <a:fillRect/>
          </a:stretch>
        </p:blipFill>
        <p:spPr>
          <a:xfrm>
            <a:off x="400008" y="1725202"/>
            <a:ext cx="3800502" cy="2550337"/>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pic>
        <p:nvPicPr>
          <p:cNvPr id="41987" name="图片 4"/>
          <p:cNvPicPr>
            <a:picLocks noChangeAspect="1" noChangeArrowheads="1"/>
          </p:cNvPicPr>
          <p:nvPr/>
        </p:nvPicPr>
        <p:blipFill>
          <a:blip r:embed="rId3" cstate="print"/>
          <a:srcRect/>
          <a:stretch>
            <a:fillRect/>
          </a:stretch>
        </p:blipFill>
        <p:spPr bwMode="auto">
          <a:xfrm>
            <a:off x="8701104" y="1725203"/>
            <a:ext cx="3700504" cy="2550324"/>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pic>
        <p:nvPicPr>
          <p:cNvPr id="41988" name="图片 6"/>
          <p:cNvPicPr>
            <a:picLocks noChangeAspect="1" noChangeArrowheads="1"/>
          </p:cNvPicPr>
          <p:nvPr/>
        </p:nvPicPr>
        <p:blipFill>
          <a:blip r:embed="rId4" cstate="print"/>
          <a:srcRect/>
          <a:stretch>
            <a:fillRect/>
          </a:stretch>
        </p:blipFill>
        <p:spPr bwMode="auto">
          <a:xfrm>
            <a:off x="4500549" y="1725202"/>
            <a:ext cx="3922708" cy="2550337"/>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pic>
        <p:nvPicPr>
          <p:cNvPr id="41989" name="图片 1"/>
          <p:cNvPicPr>
            <a:picLocks noChangeAspect="1" noChangeArrowheads="1"/>
          </p:cNvPicPr>
          <p:nvPr/>
        </p:nvPicPr>
        <p:blipFill>
          <a:blip r:embed="rId5" cstate="print"/>
          <a:srcRect/>
          <a:stretch>
            <a:fillRect/>
          </a:stretch>
        </p:blipFill>
        <p:spPr bwMode="auto">
          <a:xfrm>
            <a:off x="1200114" y="4500569"/>
            <a:ext cx="5000660" cy="2400317"/>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pic>
        <p:nvPicPr>
          <p:cNvPr id="41990" name="图片 2"/>
          <p:cNvPicPr>
            <a:picLocks noChangeAspect="1" noChangeArrowheads="1"/>
          </p:cNvPicPr>
          <p:nvPr/>
        </p:nvPicPr>
        <p:blipFill>
          <a:blip r:embed="rId6" cstate="print"/>
          <a:srcRect b="12120"/>
          <a:stretch>
            <a:fillRect/>
          </a:stretch>
        </p:blipFill>
        <p:spPr bwMode="auto">
          <a:xfrm>
            <a:off x="6700840" y="4500569"/>
            <a:ext cx="5200686" cy="2400317"/>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sp>
        <p:nvSpPr>
          <p:cNvPr id="8"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
        <p:nvSpPr>
          <p:cNvPr id="37896" name="矩形 16"/>
          <p:cNvSpPr>
            <a:spLocks noChangeArrowheads="1"/>
          </p:cNvSpPr>
          <p:nvPr/>
        </p:nvSpPr>
        <p:spPr bwMode="auto">
          <a:xfrm>
            <a:off x="900113" y="1125141"/>
            <a:ext cx="3831590" cy="577081"/>
          </a:xfrm>
          <a:prstGeom prst="rect">
            <a:avLst/>
          </a:prstGeom>
          <a:noFill/>
          <a:ln w="9525">
            <a:noFill/>
            <a:miter lim="800000"/>
            <a:headEnd/>
            <a:tailEnd/>
          </a:ln>
        </p:spPr>
        <p:txBody>
          <a:bodyPr lIns="114300" tIns="57150" rIns="114300" bIns="57150">
            <a:spAutoFit/>
          </a:bodyPr>
          <a:lstStyle/>
          <a:p>
            <a:pPr eaLnBrk="0" hangingPunct="0">
              <a:defRPr/>
            </a:pPr>
            <a:r>
              <a:rPr lang="zh-CN" altLang="en-US" sz="3000" b="1" dirty="0">
                <a:solidFill>
                  <a:srgbClr val="004F8A"/>
                </a:solidFill>
                <a:latin typeface="方正姚体" pitchFamily="2" charset="-122"/>
                <a:ea typeface="方正姚体" pitchFamily="2" charset="-122"/>
                <a:cs typeface="+mj-cs"/>
              </a:rPr>
              <a:t>保洁</a:t>
            </a:r>
            <a:r>
              <a:rPr lang="zh-CN" altLang="zh-CN" sz="3000" b="1" dirty="0">
                <a:solidFill>
                  <a:srgbClr val="004F8A"/>
                </a:solidFill>
                <a:latin typeface="方正姚体" pitchFamily="2" charset="-122"/>
                <a:ea typeface="方正姚体" pitchFamily="2" charset="-122"/>
                <a:cs typeface="+mj-cs"/>
              </a:rPr>
              <a:t>日常工作</a:t>
            </a:r>
            <a:r>
              <a:rPr lang="zh-CN" altLang="en-US" sz="3000" b="1" dirty="0">
                <a:solidFill>
                  <a:srgbClr val="004F8A"/>
                </a:solidFill>
                <a:latin typeface="方正姚体" pitchFamily="2" charset="-122"/>
                <a:ea typeface="方正姚体" pitchFamily="2" charset="-122"/>
                <a:cs typeface="+mj-cs"/>
              </a:rPr>
              <a:t>展示</a:t>
            </a:r>
          </a:p>
        </p:txBody>
      </p:sp>
    </p:spTree>
    <p:extLst>
      <p:ext uri="{BB962C8B-B14F-4D97-AF65-F5344CB8AC3E}">
        <p14:creationId xmlns:p14="http://schemas.microsoft.com/office/powerpoint/2010/main" xmlns="" val="41636374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内容占位符 2"/>
          <p:cNvPicPr>
            <a:picLocks noGrp="1" noChangeAspect="1" noChangeArrowheads="1"/>
          </p:cNvPicPr>
          <p:nvPr>
            <p:ph idx="1"/>
          </p:nvPr>
        </p:nvPicPr>
        <p:blipFill>
          <a:blip r:embed="rId2" cstate="print"/>
          <a:srcRect/>
          <a:stretch>
            <a:fillRect/>
          </a:stretch>
        </p:blipFill>
        <p:spPr>
          <a:xfrm>
            <a:off x="500021" y="1725203"/>
            <a:ext cx="3700488" cy="2175273"/>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pic>
        <p:nvPicPr>
          <p:cNvPr id="43011" name="图片 4"/>
          <p:cNvPicPr>
            <a:picLocks noChangeAspect="1" noChangeArrowheads="1"/>
          </p:cNvPicPr>
          <p:nvPr/>
        </p:nvPicPr>
        <p:blipFill>
          <a:blip r:embed="rId3" cstate="print"/>
          <a:srcRect/>
          <a:stretch>
            <a:fillRect/>
          </a:stretch>
        </p:blipFill>
        <p:spPr bwMode="auto">
          <a:xfrm>
            <a:off x="4500549" y="1725202"/>
            <a:ext cx="3700488" cy="2193608"/>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pic>
        <p:nvPicPr>
          <p:cNvPr id="43012" name="图片 6"/>
          <p:cNvPicPr>
            <a:picLocks noChangeAspect="1" noChangeArrowheads="1"/>
          </p:cNvPicPr>
          <p:nvPr/>
        </p:nvPicPr>
        <p:blipFill>
          <a:blip r:embed="rId4" cstate="print"/>
          <a:srcRect/>
          <a:stretch>
            <a:fillRect/>
          </a:stretch>
        </p:blipFill>
        <p:spPr bwMode="auto">
          <a:xfrm>
            <a:off x="8501076" y="1725203"/>
            <a:ext cx="3804962" cy="2175287"/>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pic>
        <p:nvPicPr>
          <p:cNvPr id="43013" name="图片 8"/>
          <p:cNvPicPr>
            <a:picLocks noChangeAspect="1" noChangeArrowheads="1"/>
          </p:cNvPicPr>
          <p:nvPr/>
        </p:nvPicPr>
        <p:blipFill>
          <a:blip r:embed="rId5" cstate="print"/>
          <a:srcRect/>
          <a:stretch>
            <a:fillRect/>
          </a:stretch>
        </p:blipFill>
        <p:spPr bwMode="auto">
          <a:xfrm>
            <a:off x="1100101" y="4246689"/>
            <a:ext cx="5100673" cy="2354157"/>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pic>
        <p:nvPicPr>
          <p:cNvPr id="43014" name="图片 10"/>
          <p:cNvPicPr>
            <a:picLocks noChangeAspect="1" noChangeArrowheads="1"/>
          </p:cNvPicPr>
          <p:nvPr/>
        </p:nvPicPr>
        <p:blipFill>
          <a:blip r:embed="rId6" cstate="print"/>
          <a:srcRect/>
          <a:stretch>
            <a:fillRect/>
          </a:stretch>
        </p:blipFill>
        <p:spPr bwMode="auto">
          <a:xfrm>
            <a:off x="6700839" y="4275539"/>
            <a:ext cx="4900650" cy="2325307"/>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sp>
        <p:nvSpPr>
          <p:cNvPr id="8"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
        <p:nvSpPr>
          <p:cNvPr id="38920" name="矩形 16"/>
          <p:cNvSpPr>
            <a:spLocks noChangeArrowheads="1"/>
          </p:cNvSpPr>
          <p:nvPr/>
        </p:nvSpPr>
        <p:spPr bwMode="auto">
          <a:xfrm>
            <a:off x="900113" y="1050132"/>
            <a:ext cx="3831590" cy="577081"/>
          </a:xfrm>
          <a:prstGeom prst="rect">
            <a:avLst/>
          </a:prstGeom>
          <a:noFill/>
          <a:ln w="9525">
            <a:noFill/>
            <a:miter lim="800000"/>
            <a:headEnd/>
            <a:tailEnd/>
          </a:ln>
        </p:spPr>
        <p:txBody>
          <a:bodyPr lIns="114300" tIns="57150" rIns="114300" bIns="57150">
            <a:spAutoFit/>
          </a:bodyPr>
          <a:lstStyle/>
          <a:p>
            <a:pPr eaLnBrk="0" hangingPunct="0">
              <a:defRPr/>
            </a:pPr>
            <a:r>
              <a:rPr lang="zh-CN" altLang="en-US" sz="3000" b="1" dirty="0">
                <a:solidFill>
                  <a:srgbClr val="004F8A"/>
                </a:solidFill>
                <a:latin typeface="方正姚体" pitchFamily="2" charset="-122"/>
                <a:ea typeface="方正姚体" pitchFamily="2" charset="-122"/>
                <a:cs typeface="+mj-cs"/>
              </a:rPr>
              <a:t>保洁</a:t>
            </a:r>
            <a:r>
              <a:rPr lang="zh-CN" altLang="zh-CN" sz="3000" b="1" dirty="0">
                <a:solidFill>
                  <a:srgbClr val="004F8A"/>
                </a:solidFill>
                <a:latin typeface="方正姚体" pitchFamily="2" charset="-122"/>
                <a:ea typeface="方正姚体" pitchFamily="2" charset="-122"/>
                <a:cs typeface="+mj-cs"/>
              </a:rPr>
              <a:t>日常工作</a:t>
            </a:r>
            <a:r>
              <a:rPr lang="zh-CN" altLang="en-US" sz="3000" b="1" dirty="0">
                <a:solidFill>
                  <a:srgbClr val="004F8A"/>
                </a:solidFill>
                <a:latin typeface="方正姚体" pitchFamily="2" charset="-122"/>
                <a:ea typeface="方正姚体" pitchFamily="2" charset="-122"/>
                <a:cs typeface="+mj-cs"/>
              </a:rPr>
              <a:t>展示</a:t>
            </a:r>
          </a:p>
        </p:txBody>
      </p:sp>
    </p:spTree>
    <p:extLst>
      <p:ext uri="{BB962C8B-B14F-4D97-AF65-F5344CB8AC3E}">
        <p14:creationId xmlns:p14="http://schemas.microsoft.com/office/powerpoint/2010/main" xmlns="" val="9134709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bwMode="auto">
          <a:xfrm>
            <a:off x="700048" y="2025242"/>
            <a:ext cx="11601531" cy="4875644"/>
          </a:xfrm>
          <a:prstGeom prst="roundRect">
            <a:avLst/>
          </a:prstGeom>
          <a:solidFill>
            <a:srgbClr val="FFFFCC"/>
          </a:solidFill>
          <a:ln>
            <a:solidFill>
              <a:srgbClr val="FF0000"/>
            </a:solidFill>
            <a:headEnd/>
            <a:tailEnd/>
          </a:ln>
          <a:effectLst>
            <a:glow rad="139700">
              <a:srgbClr val="FF0000">
                <a:alpha val="40000"/>
              </a:srgb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45057" name="标题 1"/>
          <p:cNvSpPr>
            <a:spLocks noGrp="1" noChangeArrowheads="1"/>
          </p:cNvSpPr>
          <p:nvPr>
            <p:ph type="title"/>
          </p:nvPr>
        </p:nvSpPr>
        <p:spPr>
          <a:xfrm>
            <a:off x="600075" y="825104"/>
            <a:ext cx="11521440" cy="1146810"/>
          </a:xfrm>
        </p:spPr>
        <p:txBody>
          <a:bodyPr>
            <a:normAutofit fontScale="90000"/>
          </a:bodyPr>
          <a:lstStyle/>
          <a:p>
            <a:pPr>
              <a:defRPr/>
            </a:pPr>
            <a:r>
              <a:rPr lang="zh-CN" altLang="en-US" sz="4000" b="1" dirty="0">
                <a:solidFill>
                  <a:srgbClr val="004F8A"/>
                </a:solidFill>
                <a:latin typeface="方正姚体" pitchFamily="2" charset="-122"/>
                <a:ea typeface="方正姚体" pitchFamily="2" charset="-122"/>
                <a:sym typeface="+mn-ea"/>
              </a:rPr>
              <a:t>（四）</a:t>
            </a:r>
            <a:r>
              <a:rPr lang="zh-CN" altLang="zh-CN" sz="4000" b="1" dirty="0">
                <a:solidFill>
                  <a:srgbClr val="004F8A"/>
                </a:solidFill>
                <a:latin typeface="方正姚体" pitchFamily="2" charset="-122"/>
                <a:ea typeface="方正姚体" pitchFamily="2" charset="-122"/>
                <a:sym typeface="+mn-ea"/>
              </a:rPr>
              <a:t>绿化养护</a:t>
            </a:r>
            <a:br>
              <a:rPr lang="zh-CN" altLang="zh-CN" sz="4000" b="1" dirty="0">
                <a:solidFill>
                  <a:srgbClr val="004F8A"/>
                </a:solidFill>
                <a:latin typeface="方正姚体" pitchFamily="2" charset="-122"/>
                <a:ea typeface="方正姚体" pitchFamily="2" charset="-122"/>
                <a:sym typeface="+mn-ea"/>
              </a:rPr>
            </a:br>
            <a:endParaRPr lang="zh-CN" altLang="en-US" sz="4000" b="1" dirty="0">
              <a:solidFill>
                <a:srgbClr val="004F8A"/>
              </a:solidFill>
              <a:latin typeface="方正姚体" pitchFamily="2" charset="-122"/>
              <a:ea typeface="方正姚体" pitchFamily="2" charset="-122"/>
              <a:sym typeface="+mn-ea"/>
            </a:endParaRPr>
          </a:p>
        </p:txBody>
      </p:sp>
      <p:sp>
        <p:nvSpPr>
          <p:cNvPr id="3" name="内容占位符 2"/>
          <p:cNvSpPr>
            <a:spLocks noGrp="1"/>
          </p:cNvSpPr>
          <p:nvPr>
            <p:ph idx="1"/>
          </p:nvPr>
        </p:nvSpPr>
        <p:spPr>
          <a:xfrm>
            <a:off x="928192" y="1512218"/>
            <a:ext cx="10845800" cy="4831580"/>
          </a:xfrm>
        </p:spPr>
        <p:txBody>
          <a:bodyPr>
            <a:normAutofit fontScale="32500" lnSpcReduction="20000"/>
          </a:bodyPr>
          <a:lstStyle/>
          <a:p>
            <a:pPr marL="0" indent="0">
              <a:lnSpc>
                <a:spcPct val="150000"/>
              </a:lnSpc>
              <a:buNone/>
              <a:defRPr/>
            </a:pPr>
            <a:r>
              <a:rPr lang="zh-CN" altLang="en-US" sz="7400" b="1" dirty="0">
                <a:solidFill>
                  <a:srgbClr val="004F8A"/>
                </a:solidFill>
                <a:latin typeface="方正姚体" pitchFamily="2" charset="-122"/>
                <a:ea typeface="方正姚体" pitchFamily="2" charset="-122"/>
                <a:cs typeface="+mj-cs"/>
              </a:rPr>
              <a:t>制度</a:t>
            </a:r>
            <a:r>
              <a:rPr lang="zh-CN" altLang="en-US" sz="7400" b="1" dirty="0" smtClean="0">
                <a:solidFill>
                  <a:srgbClr val="004F8A"/>
                </a:solidFill>
                <a:latin typeface="方正姚体" pitchFamily="2" charset="-122"/>
                <a:ea typeface="方正姚体" pitchFamily="2" charset="-122"/>
                <a:cs typeface="+mj-cs"/>
              </a:rPr>
              <a:t>措施</a:t>
            </a:r>
            <a:endParaRPr lang="en-US" altLang="zh-CN" sz="7400" b="1" dirty="0" smtClean="0">
              <a:solidFill>
                <a:srgbClr val="004F8A"/>
              </a:solidFill>
              <a:latin typeface="方正姚体" pitchFamily="2" charset="-122"/>
              <a:ea typeface="方正姚体" pitchFamily="2" charset="-122"/>
              <a:cs typeface="+mj-cs"/>
            </a:endParaRPr>
          </a:p>
          <a:p>
            <a:pPr marL="0" indent="0">
              <a:lnSpc>
                <a:spcPct val="150000"/>
              </a:lnSpc>
              <a:buNone/>
              <a:defRPr/>
            </a:pPr>
            <a:endParaRPr lang="en-US" altLang="zh-CN" sz="7400" b="1" dirty="0">
              <a:solidFill>
                <a:srgbClr val="004F8A"/>
              </a:solidFill>
              <a:latin typeface="方正姚体" pitchFamily="2" charset="-122"/>
              <a:ea typeface="方正姚体" pitchFamily="2" charset="-122"/>
              <a:cs typeface="+mj-cs"/>
            </a:endParaRPr>
          </a:p>
          <a:p>
            <a:pPr marL="0" indent="0" algn="just">
              <a:lnSpc>
                <a:spcPct val="150000"/>
              </a:lnSpc>
              <a:spcBef>
                <a:spcPts val="0"/>
              </a:spcBef>
              <a:buNone/>
              <a:defRPr/>
            </a:pPr>
            <a:r>
              <a:rPr lang="zh-CN" altLang="en-US" sz="7400" b="1" dirty="0"/>
              <a:t>  </a:t>
            </a:r>
            <a:r>
              <a:rPr lang="zh-CN" altLang="en-US" sz="7400" b="1" kern="100" dirty="0">
                <a:solidFill>
                  <a:srgbClr val="000000"/>
                </a:solidFill>
                <a:latin typeface="+mn-ea"/>
                <a:cs typeface="Times New Roman" panose="02020603050405020304" pitchFamily="18" charset="0"/>
              </a:rPr>
              <a:t>绿化养护有标准、有计划：</a:t>
            </a:r>
            <a:endParaRPr lang="en-US" altLang="zh-CN" sz="7400" b="1" kern="100" dirty="0">
              <a:solidFill>
                <a:srgbClr val="000000"/>
              </a:solidFill>
              <a:latin typeface="+mn-ea"/>
              <a:cs typeface="Times New Roman" panose="02020603050405020304" pitchFamily="18" charset="0"/>
            </a:endParaRPr>
          </a:p>
          <a:p>
            <a:pPr marL="0" indent="0" algn="just">
              <a:lnSpc>
                <a:spcPct val="150000"/>
              </a:lnSpc>
              <a:spcBef>
                <a:spcPts val="0"/>
              </a:spcBef>
              <a:buNone/>
              <a:defRPr/>
            </a:pPr>
            <a:r>
              <a:rPr lang="zh-CN" altLang="en-US" sz="7400" b="1" kern="100" dirty="0">
                <a:solidFill>
                  <a:srgbClr val="000000"/>
                </a:solidFill>
                <a:latin typeface="+mn-ea"/>
                <a:cs typeface="Times New Roman" panose="02020603050405020304" pitchFamily="18" charset="0"/>
              </a:rPr>
              <a:t>    依据</a:t>
            </a:r>
            <a:r>
              <a:rPr lang="en-US" altLang="zh-CN" sz="7400" b="1" kern="100" dirty="0">
                <a:solidFill>
                  <a:srgbClr val="000000"/>
                </a:solidFill>
                <a:latin typeface="+mn-ea"/>
                <a:cs typeface="Times New Roman" panose="02020603050405020304" pitchFamily="18" charset="0"/>
              </a:rPr>
              <a:t>《</a:t>
            </a:r>
            <a:r>
              <a:rPr lang="zh-CN" altLang="en-US" sz="7400" b="1" kern="100" dirty="0">
                <a:solidFill>
                  <a:srgbClr val="000000"/>
                </a:solidFill>
                <a:latin typeface="+mn-ea"/>
                <a:cs typeface="Times New Roman" panose="02020603050405020304" pitchFamily="18" charset="0"/>
              </a:rPr>
              <a:t>北京市园林绿化养护操作规程</a:t>
            </a:r>
            <a:r>
              <a:rPr lang="en-US" altLang="zh-CN" sz="7400" b="1" kern="100" dirty="0">
                <a:solidFill>
                  <a:srgbClr val="000000"/>
                </a:solidFill>
                <a:latin typeface="+mn-ea"/>
                <a:cs typeface="Times New Roman" panose="02020603050405020304" pitchFamily="18" charset="0"/>
              </a:rPr>
              <a:t>》</a:t>
            </a:r>
            <a:r>
              <a:rPr lang="zh-CN" altLang="en-US" sz="7400" b="1" kern="100" dirty="0">
                <a:solidFill>
                  <a:srgbClr val="000000"/>
                </a:solidFill>
                <a:latin typeface="+mn-ea"/>
                <a:cs typeface="Times New Roman" panose="02020603050405020304" pitchFamily="18" charset="0"/>
              </a:rPr>
              <a:t>及</a:t>
            </a:r>
            <a:r>
              <a:rPr lang="en-US" altLang="zh-CN" sz="7400" b="1" kern="100" dirty="0">
                <a:solidFill>
                  <a:srgbClr val="000000"/>
                </a:solidFill>
                <a:latin typeface="+mn-ea"/>
                <a:cs typeface="Times New Roman" panose="02020603050405020304" pitchFamily="18" charset="0"/>
              </a:rPr>
              <a:t>《</a:t>
            </a:r>
            <a:r>
              <a:rPr lang="zh-CN" altLang="en-US" sz="7400" b="1" kern="100" dirty="0">
                <a:solidFill>
                  <a:srgbClr val="000000"/>
                </a:solidFill>
                <a:latin typeface="+mn-ea"/>
                <a:cs typeface="Times New Roman" panose="02020603050405020304" pitchFamily="18" charset="0"/>
              </a:rPr>
              <a:t>园林绿化养护质量标准</a:t>
            </a:r>
            <a:r>
              <a:rPr lang="en-US" altLang="zh-CN" sz="7400" b="1" kern="100" dirty="0">
                <a:solidFill>
                  <a:srgbClr val="000000"/>
                </a:solidFill>
                <a:latin typeface="+mn-ea"/>
                <a:cs typeface="Times New Roman" panose="02020603050405020304" pitchFamily="18" charset="0"/>
              </a:rPr>
              <a:t>》</a:t>
            </a:r>
            <a:r>
              <a:rPr lang="zh-CN" altLang="en-US" sz="7400" b="1" kern="100" dirty="0">
                <a:solidFill>
                  <a:srgbClr val="000000"/>
                </a:solidFill>
                <a:latin typeface="+mn-ea"/>
                <a:cs typeface="Times New Roman" panose="02020603050405020304" pitchFamily="18" charset="0"/>
              </a:rPr>
              <a:t>，有针对性的编制我校校园绿化养护标准和工作计划。</a:t>
            </a:r>
            <a:endParaRPr lang="en-US" altLang="zh-CN" sz="7400" b="1" kern="100" dirty="0">
              <a:solidFill>
                <a:srgbClr val="000000"/>
              </a:solidFill>
              <a:latin typeface="+mn-ea"/>
              <a:cs typeface="Times New Roman" panose="02020603050405020304" pitchFamily="18" charset="0"/>
            </a:endParaRPr>
          </a:p>
          <a:p>
            <a:pPr marL="0" indent="0" algn="just">
              <a:lnSpc>
                <a:spcPct val="150000"/>
              </a:lnSpc>
              <a:spcBef>
                <a:spcPts val="0"/>
              </a:spcBef>
              <a:buNone/>
              <a:defRPr/>
            </a:pPr>
            <a:r>
              <a:rPr lang="zh-CN" altLang="en-US" sz="7400" b="1" dirty="0">
                <a:latin typeface="+mn-ea"/>
              </a:rPr>
              <a:t>    要求绿化养护队伍按养护标准和计划的标准开展校园绿化养护工作。</a:t>
            </a:r>
          </a:p>
          <a:p>
            <a:pPr marL="0" indent="0" algn="just">
              <a:lnSpc>
                <a:spcPct val="150000"/>
              </a:lnSpc>
              <a:spcBef>
                <a:spcPts val="0"/>
              </a:spcBef>
              <a:buNone/>
              <a:defRPr/>
            </a:pPr>
            <a:r>
              <a:rPr lang="zh-CN" altLang="en-US" sz="7400" b="1" dirty="0">
                <a:latin typeface="+mn-ea"/>
              </a:rPr>
              <a:t>    养护人员每天绿化巡逻，保持整洁，并对校园植物进行观察，做到及时应对，及时预防，避免后患</a:t>
            </a:r>
            <a:r>
              <a:rPr lang="zh-CN" altLang="en-US" sz="7400" b="1" dirty="0" smtClean="0">
                <a:latin typeface="+mn-ea"/>
              </a:rPr>
              <a:t>。</a:t>
            </a:r>
            <a:endParaRPr lang="zh-CN" altLang="en-US" dirty="0"/>
          </a:p>
        </p:txBody>
      </p:sp>
      <p:sp>
        <p:nvSpPr>
          <p:cNvPr id="5"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27099952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bwMode="auto">
          <a:xfrm>
            <a:off x="496144" y="2325282"/>
            <a:ext cx="11805435" cy="3750495"/>
          </a:xfrm>
          <a:prstGeom prst="roundRect">
            <a:avLst/>
          </a:prstGeom>
          <a:solidFill>
            <a:srgbClr val="FFFFCC"/>
          </a:solidFill>
          <a:ln>
            <a:solidFill>
              <a:srgbClr val="FF0000"/>
            </a:solidFill>
            <a:headEnd/>
            <a:tailEnd/>
          </a:ln>
          <a:effectLst>
            <a:glow rad="139700">
              <a:srgbClr val="FF0000">
                <a:alpha val="40000"/>
              </a:srgb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3" name="内容占位符 2"/>
          <p:cNvSpPr>
            <a:spLocks noGrp="1"/>
          </p:cNvSpPr>
          <p:nvPr>
            <p:ph idx="1"/>
          </p:nvPr>
        </p:nvSpPr>
        <p:spPr>
          <a:xfrm>
            <a:off x="784176" y="1200150"/>
            <a:ext cx="11606262" cy="4840605"/>
          </a:xfrm>
        </p:spPr>
        <p:txBody>
          <a:bodyPr>
            <a:normAutofit fontScale="92500"/>
          </a:bodyPr>
          <a:lstStyle/>
          <a:p>
            <a:pPr marL="0" indent="0">
              <a:lnSpc>
                <a:spcPct val="150000"/>
              </a:lnSpc>
              <a:buNone/>
              <a:defRPr/>
            </a:pPr>
            <a:r>
              <a:rPr lang="zh-CN" altLang="en-US" sz="3500" b="1" dirty="0">
                <a:solidFill>
                  <a:srgbClr val="004F8A"/>
                </a:solidFill>
                <a:latin typeface="方正姚体" pitchFamily="2" charset="-122"/>
                <a:ea typeface="方正姚体" pitchFamily="2" charset="-122"/>
                <a:cs typeface="+mj-cs"/>
              </a:rPr>
              <a:t>制度措施</a:t>
            </a:r>
            <a:endParaRPr lang="en-US" altLang="zh-CN" sz="3500" b="1" dirty="0">
              <a:solidFill>
                <a:srgbClr val="004F8A"/>
              </a:solidFill>
              <a:latin typeface="方正姚体" pitchFamily="2" charset="-122"/>
              <a:ea typeface="方正姚体" pitchFamily="2" charset="-122"/>
              <a:cs typeface="+mj-cs"/>
            </a:endParaRPr>
          </a:p>
          <a:p>
            <a:pPr marL="0" indent="0">
              <a:lnSpc>
                <a:spcPct val="150000"/>
              </a:lnSpc>
              <a:buNone/>
              <a:defRPr/>
            </a:pPr>
            <a:r>
              <a:rPr lang="zh-CN" altLang="en-US" sz="3000" b="1" dirty="0"/>
              <a:t>    </a:t>
            </a:r>
            <a:endParaRPr lang="en-US" altLang="zh-CN" sz="3000" b="1" dirty="0"/>
          </a:p>
          <a:p>
            <a:pPr marL="0" indent="0">
              <a:lnSpc>
                <a:spcPct val="150000"/>
              </a:lnSpc>
              <a:buNone/>
              <a:defRPr/>
            </a:pPr>
            <a:r>
              <a:rPr lang="zh-CN" altLang="en-US" sz="3000" b="1" dirty="0"/>
              <a:t>建立检查考核制度：</a:t>
            </a:r>
            <a:endParaRPr lang="en-US" altLang="zh-CN" sz="3000" b="1" dirty="0"/>
          </a:p>
          <a:p>
            <a:pPr>
              <a:lnSpc>
                <a:spcPct val="150000"/>
              </a:lnSpc>
              <a:buFontTx/>
              <a:buNone/>
              <a:defRPr/>
            </a:pPr>
            <a:r>
              <a:rPr lang="zh-CN" altLang="en-US" sz="3000" b="1" dirty="0"/>
              <a:t>          定期展开学校绿化养护情况的检查考核。及时发现问题，及时处理。</a:t>
            </a:r>
          </a:p>
          <a:p>
            <a:pPr>
              <a:lnSpc>
                <a:spcPct val="150000"/>
              </a:lnSpc>
              <a:buFontTx/>
              <a:buNone/>
              <a:defRPr/>
            </a:pPr>
            <a:r>
              <a:rPr lang="zh-CN" altLang="en-US" sz="3000" b="1" dirty="0"/>
              <a:t>          检查考核的情况，作为绿化养护队伍的业绩参考，有相应的责罚和奖励措施，约束绿化养护队伍的质量。</a:t>
            </a:r>
          </a:p>
          <a:p>
            <a:pPr>
              <a:defRPr/>
            </a:pPr>
            <a:endParaRPr lang="zh-CN" altLang="en-US" dirty="0"/>
          </a:p>
        </p:txBody>
      </p:sp>
      <p:sp>
        <p:nvSpPr>
          <p:cNvPr id="4"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1244020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bwMode="auto">
          <a:xfrm>
            <a:off x="500021" y="1725203"/>
            <a:ext cx="11901571" cy="5250693"/>
          </a:xfrm>
          <a:prstGeom prst="roundRect">
            <a:avLst/>
          </a:prstGeom>
          <a:gradFill flip="none" rotWithShape="1">
            <a:gsLst>
              <a:gs pos="0">
                <a:srgbClr val="66CCFF">
                  <a:tint val="66000"/>
                  <a:satMod val="160000"/>
                </a:srgbClr>
              </a:gs>
              <a:gs pos="50000">
                <a:srgbClr val="66CCFF">
                  <a:tint val="44500"/>
                  <a:satMod val="160000"/>
                </a:srgbClr>
              </a:gs>
              <a:gs pos="100000">
                <a:srgbClr val="66CCFF">
                  <a:tint val="23500"/>
                  <a:satMod val="160000"/>
                </a:srgbClr>
              </a:gs>
            </a:gsLst>
            <a:lin ang="16200000" scaled="1"/>
            <a:tileRect/>
          </a:gradFill>
          <a:ln>
            <a:headEnd/>
            <a:tailEnd/>
          </a:ln>
          <a:effectLst>
            <a:glow rad="139700">
              <a:schemeClr val="accent2">
                <a:satMod val="175000"/>
                <a:alpha val="40000"/>
              </a:scheme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5121" name="标题 1"/>
          <p:cNvSpPr>
            <a:spLocks noGrp="1" noChangeArrowheads="1"/>
          </p:cNvSpPr>
          <p:nvPr>
            <p:ph type="title"/>
          </p:nvPr>
        </p:nvSpPr>
        <p:spPr>
          <a:xfrm>
            <a:off x="655639" y="900112"/>
            <a:ext cx="10245725" cy="675085"/>
          </a:xfrm>
        </p:spPr>
        <p:txBody>
          <a:bodyPr>
            <a:normAutofit fontScale="90000"/>
          </a:bodyPr>
          <a:lstStyle/>
          <a:p>
            <a:pPr>
              <a:defRPr/>
            </a:pPr>
            <a:r>
              <a:rPr lang="zh-CN" altLang="en-US" sz="4500" b="1" dirty="0">
                <a:solidFill>
                  <a:srgbClr val="004F8A"/>
                </a:solidFill>
                <a:latin typeface="方正姚体" pitchFamily="2" charset="-122"/>
                <a:ea typeface="方正姚体" pitchFamily="2" charset="-122"/>
                <a:sym typeface="+mn-ea"/>
              </a:rPr>
              <a:t>一、</a:t>
            </a:r>
            <a:r>
              <a:rPr lang="zh-CN" altLang="zh-CN" sz="4500" b="1" dirty="0">
                <a:solidFill>
                  <a:srgbClr val="004F8A"/>
                </a:solidFill>
                <a:latin typeface="方正姚体" pitchFamily="2" charset="-122"/>
                <a:ea typeface="方正姚体" pitchFamily="2" charset="-122"/>
                <a:sym typeface="+mn-ea"/>
              </a:rPr>
              <a:t>学校概况</a:t>
            </a:r>
            <a:endParaRPr lang="zh-CN" altLang="en-US" sz="4500" b="1" dirty="0">
              <a:solidFill>
                <a:srgbClr val="004F8A"/>
              </a:solidFill>
              <a:latin typeface="方正姚体" pitchFamily="2" charset="-122"/>
              <a:ea typeface="方正姚体" pitchFamily="2" charset="-122"/>
              <a:sym typeface="+mn-ea"/>
            </a:endParaRPr>
          </a:p>
        </p:txBody>
      </p:sp>
      <p:sp>
        <p:nvSpPr>
          <p:cNvPr id="3" name="内容占位符 2"/>
          <p:cNvSpPr>
            <a:spLocks noGrp="1"/>
          </p:cNvSpPr>
          <p:nvPr>
            <p:ph idx="1"/>
          </p:nvPr>
        </p:nvSpPr>
        <p:spPr>
          <a:xfrm>
            <a:off x="800101" y="1875235"/>
            <a:ext cx="11401425" cy="5142309"/>
          </a:xfrm>
        </p:spPr>
        <p:txBody>
          <a:bodyPr>
            <a:normAutofit/>
          </a:bodyPr>
          <a:lstStyle/>
          <a:p>
            <a:pPr>
              <a:lnSpc>
                <a:spcPct val="150000"/>
              </a:lnSpc>
              <a:spcBef>
                <a:spcPts val="0"/>
              </a:spcBef>
              <a:defRPr/>
            </a:pPr>
            <a:r>
              <a:rPr lang="zh-CN" altLang="zh-CN" sz="3000" b="1" dirty="0">
                <a:latin typeface="+mn-ea"/>
                <a:cs typeface="+mj-cs"/>
              </a:rPr>
              <a:t>首都医科大学建校于</a:t>
            </a:r>
            <a:r>
              <a:rPr lang="en-US" altLang="zh-CN" sz="3000" b="1" dirty="0">
                <a:latin typeface="+mn-ea"/>
                <a:cs typeface="+mj-cs"/>
              </a:rPr>
              <a:t>1960</a:t>
            </a:r>
            <a:r>
              <a:rPr lang="zh-CN" altLang="zh-CN" sz="3000" b="1" dirty="0">
                <a:latin typeface="+mn-ea"/>
                <a:cs typeface="+mj-cs"/>
              </a:rPr>
              <a:t>年</a:t>
            </a:r>
            <a:r>
              <a:rPr lang="zh-CN" altLang="en-US" sz="3000" b="1" dirty="0">
                <a:latin typeface="+mn-ea"/>
                <a:cs typeface="+mj-cs"/>
              </a:rPr>
              <a:t>。</a:t>
            </a:r>
            <a:endParaRPr lang="en-US" altLang="zh-CN" sz="3000" b="1" dirty="0">
              <a:latin typeface="+mn-ea"/>
              <a:cs typeface="+mj-cs"/>
            </a:endParaRPr>
          </a:p>
          <a:p>
            <a:pPr>
              <a:lnSpc>
                <a:spcPct val="150000"/>
              </a:lnSpc>
              <a:spcBef>
                <a:spcPts val="0"/>
              </a:spcBef>
              <a:defRPr/>
            </a:pPr>
            <a:r>
              <a:rPr lang="zh-CN" altLang="zh-CN" sz="3000" b="1" dirty="0">
                <a:latin typeface="+mn-ea"/>
                <a:cs typeface="+mj-cs"/>
              </a:rPr>
              <a:t>是北京市重点高等院校，是北京市政府、国家卫生健康委员会、教育部共建院校。</a:t>
            </a:r>
            <a:endParaRPr lang="en-US" altLang="zh-CN" sz="3000" b="1" dirty="0">
              <a:latin typeface="+mn-ea"/>
              <a:cs typeface="+mj-cs"/>
            </a:endParaRPr>
          </a:p>
          <a:p>
            <a:pPr marL="0" indent="0">
              <a:lnSpc>
                <a:spcPct val="150000"/>
              </a:lnSpc>
              <a:spcBef>
                <a:spcPts val="0"/>
              </a:spcBef>
              <a:buNone/>
              <a:defRPr/>
            </a:pPr>
            <a:endParaRPr lang="en-US" altLang="zh-CN" sz="3000" b="1" dirty="0">
              <a:latin typeface="+mn-ea"/>
              <a:cs typeface="+mj-cs"/>
            </a:endParaRPr>
          </a:p>
          <a:p>
            <a:pPr>
              <a:lnSpc>
                <a:spcPct val="150000"/>
              </a:lnSpc>
              <a:spcBef>
                <a:spcPts val="0"/>
              </a:spcBef>
              <a:defRPr/>
            </a:pPr>
            <a:r>
              <a:rPr lang="zh-CN" altLang="zh-CN" sz="3000" b="1" dirty="0">
                <a:latin typeface="+mn-ea"/>
                <a:cs typeface="+mj-cs"/>
              </a:rPr>
              <a:t>教职员工</a:t>
            </a:r>
            <a:r>
              <a:rPr lang="en-US" altLang="zh-CN" sz="3000" b="1" dirty="0">
                <a:latin typeface="+mn-ea"/>
                <a:cs typeface="+mj-cs"/>
              </a:rPr>
              <a:t>1538</a:t>
            </a:r>
            <a:r>
              <a:rPr lang="zh-CN" altLang="zh-CN" sz="3000" b="1" dirty="0">
                <a:latin typeface="+mn-ea"/>
                <a:cs typeface="+mj-cs"/>
              </a:rPr>
              <a:t>人</a:t>
            </a:r>
            <a:r>
              <a:rPr lang="zh-CN" altLang="en-US" sz="3000" b="1" dirty="0">
                <a:latin typeface="+mn-ea"/>
                <a:cs typeface="+mj-cs"/>
              </a:rPr>
              <a:t>。</a:t>
            </a:r>
            <a:endParaRPr lang="en-US" altLang="zh-CN" sz="3000" b="1" dirty="0">
              <a:latin typeface="+mn-ea"/>
              <a:cs typeface="+mj-cs"/>
            </a:endParaRPr>
          </a:p>
          <a:p>
            <a:pPr>
              <a:lnSpc>
                <a:spcPct val="150000"/>
              </a:lnSpc>
              <a:spcBef>
                <a:spcPts val="0"/>
              </a:spcBef>
              <a:defRPr/>
            </a:pPr>
            <a:r>
              <a:rPr lang="zh-CN" altLang="zh-CN" sz="3000" b="1" dirty="0">
                <a:latin typeface="+mn-ea"/>
                <a:cs typeface="+mj-cs"/>
              </a:rPr>
              <a:t>全日制在校生</a:t>
            </a:r>
            <a:r>
              <a:rPr lang="en-US" altLang="zh-CN" sz="3000" b="1" dirty="0">
                <a:latin typeface="+mn-ea"/>
                <a:cs typeface="+mj-cs"/>
              </a:rPr>
              <a:t>12098</a:t>
            </a:r>
            <a:r>
              <a:rPr lang="zh-CN" altLang="zh-CN" sz="3000" b="1" dirty="0">
                <a:latin typeface="+mn-ea"/>
                <a:cs typeface="+mj-cs"/>
              </a:rPr>
              <a:t>人</a:t>
            </a:r>
            <a:r>
              <a:rPr lang="en-US" altLang="zh-CN" sz="3000" b="1" dirty="0">
                <a:latin typeface="+mn-ea"/>
                <a:cs typeface="+mj-cs"/>
              </a:rPr>
              <a:t> </a:t>
            </a:r>
            <a:r>
              <a:rPr lang="zh-CN" altLang="en-US" sz="3000" b="1" dirty="0">
                <a:latin typeface="+mn-ea"/>
                <a:cs typeface="+mj-cs"/>
              </a:rPr>
              <a:t>。</a:t>
            </a:r>
            <a:endParaRPr lang="zh-CN" altLang="zh-CN" sz="3000" b="1" dirty="0">
              <a:latin typeface="+mn-ea"/>
              <a:cs typeface="+mj-cs"/>
            </a:endParaRPr>
          </a:p>
          <a:p>
            <a:pPr>
              <a:defRPr/>
            </a:pPr>
            <a:endParaRPr lang="en-US" altLang="zh-CN" sz="2500" b="1" dirty="0"/>
          </a:p>
          <a:p>
            <a:pPr>
              <a:defRPr/>
            </a:pPr>
            <a:endParaRPr lang="zh-CN" altLang="en-US" sz="2500" dirty="0"/>
          </a:p>
        </p:txBody>
      </p:sp>
      <p:pic>
        <p:nvPicPr>
          <p:cNvPr id="5123" name="内容占位符 3" descr="IMG_8895.jpg"/>
          <p:cNvPicPr>
            <a:picLocks noChangeAspect="1" noChangeArrowheads="1"/>
          </p:cNvPicPr>
          <p:nvPr/>
        </p:nvPicPr>
        <p:blipFill>
          <a:blip r:embed="rId2" cstate="print"/>
          <a:srcRect l="1949" t="8734" r="1299" b="4367"/>
          <a:stretch>
            <a:fillRect/>
          </a:stretch>
        </p:blipFill>
        <p:spPr bwMode="auto">
          <a:xfrm>
            <a:off x="5800721" y="4725599"/>
            <a:ext cx="6265209" cy="2175287"/>
          </a:xfrm>
          <a:prstGeom prst="rect">
            <a:avLst/>
          </a:prstGeom>
          <a:ln>
            <a:noFill/>
          </a:ln>
          <a:effectLst>
            <a:softEdge rad="112500"/>
          </a:effectLst>
        </p:spPr>
      </p:pic>
    </p:spTree>
    <p:extLst>
      <p:ext uri="{BB962C8B-B14F-4D97-AF65-F5344CB8AC3E}">
        <p14:creationId xmlns:p14="http://schemas.microsoft.com/office/powerpoint/2010/main" xmlns="" val="25487165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bwMode="auto">
          <a:xfrm>
            <a:off x="700048" y="2175262"/>
            <a:ext cx="11601531" cy="3750495"/>
          </a:xfrm>
          <a:prstGeom prst="roundRect">
            <a:avLst/>
          </a:prstGeom>
          <a:solidFill>
            <a:srgbClr val="FFFFCC"/>
          </a:solidFill>
          <a:ln>
            <a:solidFill>
              <a:srgbClr val="FF0000"/>
            </a:solidFill>
            <a:headEnd/>
            <a:tailEnd/>
          </a:ln>
          <a:effectLst>
            <a:glow rad="139700">
              <a:srgbClr val="FF0000">
                <a:alpha val="40000"/>
              </a:srgb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3" name="内容占位符 2"/>
          <p:cNvSpPr>
            <a:spLocks noGrp="1"/>
          </p:cNvSpPr>
          <p:nvPr>
            <p:ph idx="1"/>
          </p:nvPr>
        </p:nvSpPr>
        <p:spPr>
          <a:xfrm>
            <a:off x="1100138" y="1275160"/>
            <a:ext cx="10988040" cy="4765595"/>
          </a:xfrm>
        </p:spPr>
        <p:txBody>
          <a:bodyPr/>
          <a:lstStyle/>
          <a:p>
            <a:pPr marL="0" indent="0">
              <a:lnSpc>
                <a:spcPct val="150000"/>
              </a:lnSpc>
              <a:buNone/>
              <a:defRPr/>
            </a:pPr>
            <a:r>
              <a:rPr lang="zh-CN" altLang="en-US" sz="3500" b="1" dirty="0">
                <a:solidFill>
                  <a:srgbClr val="004F8A"/>
                </a:solidFill>
                <a:latin typeface="方正姚体" pitchFamily="2" charset="-122"/>
                <a:ea typeface="方正姚体" pitchFamily="2" charset="-122"/>
                <a:cs typeface="+mj-cs"/>
              </a:rPr>
              <a:t>制度措施</a:t>
            </a:r>
            <a:endParaRPr lang="en-US" altLang="zh-CN" sz="3500" b="1" dirty="0">
              <a:solidFill>
                <a:srgbClr val="004F8A"/>
              </a:solidFill>
              <a:latin typeface="方正姚体" pitchFamily="2" charset="-122"/>
              <a:ea typeface="方正姚体" pitchFamily="2" charset="-122"/>
              <a:cs typeface="+mj-cs"/>
            </a:endParaRPr>
          </a:p>
          <a:p>
            <a:pPr>
              <a:lnSpc>
                <a:spcPct val="150000"/>
              </a:lnSpc>
              <a:buFontTx/>
              <a:buNone/>
              <a:defRPr/>
            </a:pPr>
            <a:r>
              <a:rPr lang="zh-CN" altLang="en-US" sz="3000" b="1" dirty="0"/>
              <a:t>      </a:t>
            </a:r>
            <a:endParaRPr lang="en-US" altLang="zh-CN" sz="3000" b="1" dirty="0"/>
          </a:p>
          <a:p>
            <a:pPr>
              <a:lnSpc>
                <a:spcPct val="150000"/>
              </a:lnSpc>
              <a:buFontTx/>
              <a:buNone/>
              <a:defRPr/>
            </a:pPr>
            <a:r>
              <a:rPr lang="zh-CN" altLang="en-US" sz="3000" b="1" dirty="0"/>
              <a:t>   重大绿化事件应急预案：</a:t>
            </a:r>
          </a:p>
          <a:p>
            <a:pPr>
              <a:lnSpc>
                <a:spcPct val="150000"/>
              </a:lnSpc>
              <a:buFontTx/>
              <a:buNone/>
              <a:defRPr/>
            </a:pPr>
            <a:r>
              <a:rPr lang="zh-CN" altLang="en-US" sz="3000" b="1" dirty="0"/>
              <a:t>           校园绿化工作是为了校园教学和发展服务的，在重大或临时性绿化事件发生时，养护队伍必须做到及时应对、妥善处理、减少影响。 </a:t>
            </a:r>
          </a:p>
        </p:txBody>
      </p:sp>
      <p:sp>
        <p:nvSpPr>
          <p:cNvPr id="4"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33704715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bwMode="auto">
          <a:xfrm>
            <a:off x="700048" y="1875222"/>
            <a:ext cx="11601531" cy="5025663"/>
          </a:xfrm>
          <a:prstGeom prst="roundRect">
            <a:avLst/>
          </a:prstGeom>
          <a:solidFill>
            <a:srgbClr val="FFFFCC"/>
          </a:solidFill>
          <a:ln>
            <a:solidFill>
              <a:srgbClr val="FF0000"/>
            </a:solidFill>
            <a:headEnd/>
            <a:tailEnd/>
          </a:ln>
          <a:effectLst>
            <a:glow rad="139700">
              <a:srgbClr val="FF0000">
                <a:alpha val="40000"/>
              </a:srgb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48130" name="内容占位符 2"/>
          <p:cNvSpPr>
            <a:spLocks noGrp="1" noChangeArrowheads="1"/>
          </p:cNvSpPr>
          <p:nvPr>
            <p:ph idx="1"/>
          </p:nvPr>
        </p:nvSpPr>
        <p:spPr>
          <a:xfrm>
            <a:off x="877889" y="1050131"/>
            <a:ext cx="11223625" cy="2646998"/>
          </a:xfrm>
        </p:spPr>
        <p:txBody>
          <a:bodyPr>
            <a:noAutofit/>
          </a:bodyPr>
          <a:lstStyle/>
          <a:p>
            <a:pPr marL="0" indent="0">
              <a:lnSpc>
                <a:spcPct val="150000"/>
              </a:lnSpc>
              <a:buNone/>
              <a:defRPr/>
            </a:pPr>
            <a:r>
              <a:rPr lang="zh-CN" altLang="en-US" sz="2400" b="1" dirty="0">
                <a:solidFill>
                  <a:srgbClr val="004F8A"/>
                </a:solidFill>
                <a:latin typeface="方正姚体" pitchFamily="2" charset="-122"/>
                <a:ea typeface="方正姚体" pitchFamily="2" charset="-122"/>
                <a:cs typeface="+mj-cs"/>
              </a:rPr>
              <a:t>制度措施</a:t>
            </a:r>
            <a:endParaRPr lang="en-US" altLang="zh-CN" sz="2400" b="1" dirty="0">
              <a:solidFill>
                <a:srgbClr val="004F8A"/>
              </a:solidFill>
              <a:latin typeface="方正姚体" pitchFamily="2" charset="-122"/>
              <a:ea typeface="方正姚体" pitchFamily="2" charset="-122"/>
              <a:cs typeface="+mj-cs"/>
            </a:endParaRPr>
          </a:p>
          <a:p>
            <a:pPr marL="0" indent="0">
              <a:lnSpc>
                <a:spcPct val="150000"/>
              </a:lnSpc>
              <a:buNone/>
              <a:defRPr/>
            </a:pPr>
            <a:r>
              <a:rPr lang="en-US" altLang="zh-CN" sz="2400" b="1" dirty="0"/>
              <a:t>       </a:t>
            </a:r>
          </a:p>
          <a:p>
            <a:pPr marL="0" indent="0">
              <a:lnSpc>
                <a:spcPct val="150000"/>
              </a:lnSpc>
              <a:buNone/>
              <a:defRPr/>
            </a:pPr>
            <a:r>
              <a:rPr lang="en-US" altLang="zh-CN" sz="2400" b="1" dirty="0"/>
              <a:t>       </a:t>
            </a:r>
            <a:r>
              <a:rPr lang="zh-CN" altLang="en-US" sz="2400" b="1" dirty="0"/>
              <a:t>定期开展园林植物病虫害防治工作，“以防为主，防治结合”，严格按照管理制度和有关规定使用药物。农药等相关药物做到“专人、专库、专用”原则，严格领发使用手续。</a:t>
            </a:r>
            <a:endParaRPr lang="en-US" altLang="zh-CN" sz="2400" b="1" dirty="0"/>
          </a:p>
          <a:p>
            <a:pPr marL="0" indent="0">
              <a:buNone/>
              <a:defRPr/>
            </a:pPr>
            <a:endParaRPr lang="en-US" altLang="zh-CN" sz="2400" dirty="0"/>
          </a:p>
          <a:p>
            <a:pPr marL="0" indent="0">
              <a:buNone/>
              <a:defRPr/>
            </a:pPr>
            <a:endParaRPr lang="en-US" altLang="zh-CN" sz="2400" dirty="0"/>
          </a:p>
          <a:p>
            <a:pPr marL="0" indent="0">
              <a:buNone/>
              <a:defRPr/>
            </a:pPr>
            <a:endParaRPr lang="en-US" altLang="zh-CN" sz="2400" dirty="0"/>
          </a:p>
          <a:p>
            <a:pPr marL="0" indent="0">
              <a:buNone/>
              <a:defRPr/>
            </a:pPr>
            <a:endParaRPr lang="en-US" altLang="zh-CN" sz="2400" dirty="0"/>
          </a:p>
          <a:p>
            <a:pPr marL="0" indent="0">
              <a:buNone/>
              <a:defRPr/>
            </a:pPr>
            <a:endParaRPr lang="en-US" altLang="zh-CN" sz="2400" dirty="0"/>
          </a:p>
          <a:p>
            <a:pPr marL="0" indent="0">
              <a:buNone/>
              <a:defRPr/>
            </a:pPr>
            <a:r>
              <a:rPr lang="en-US" altLang="zh-CN" sz="2400" dirty="0"/>
              <a:t>    </a:t>
            </a:r>
            <a:r>
              <a:rPr lang="en-US" altLang="zh-CN" sz="2400" dirty="0" smtClean="0"/>
              <a:t>    </a:t>
            </a:r>
            <a:r>
              <a:rPr lang="zh-CN" altLang="en-US" sz="2400" b="1" dirty="0">
                <a:solidFill>
                  <a:srgbClr val="0070C0"/>
                </a:solidFill>
              </a:rPr>
              <a:t>农药等药物专库专柜                  </a:t>
            </a:r>
            <a:r>
              <a:rPr lang="zh-CN" altLang="en-US" sz="2400" b="1" dirty="0" smtClean="0">
                <a:solidFill>
                  <a:srgbClr val="0070C0"/>
                </a:solidFill>
              </a:rPr>
              <a:t>                 </a:t>
            </a:r>
            <a:r>
              <a:rPr lang="zh-CN" altLang="en-US" sz="2400" b="1" dirty="0">
                <a:solidFill>
                  <a:srgbClr val="0070C0"/>
                </a:solidFill>
              </a:rPr>
              <a:t>农药出、入库记录         </a:t>
            </a:r>
          </a:p>
        </p:txBody>
      </p:sp>
      <p:pic>
        <p:nvPicPr>
          <p:cNvPr id="43014" name="图片 3" descr="IMG_92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00163" y="4050507"/>
            <a:ext cx="3493770" cy="1965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5" name="图片 4" descr="IMG_919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00763" y="3975498"/>
            <a:ext cx="2318067" cy="2175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6" name="图片 5" descr="IMG_919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101138" y="3975498"/>
            <a:ext cx="2318067" cy="2175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19249723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内容占位符 2"/>
          <p:cNvSpPr>
            <a:spLocks noGrp="1" noChangeArrowheads="1"/>
          </p:cNvSpPr>
          <p:nvPr>
            <p:ph idx="1"/>
          </p:nvPr>
        </p:nvSpPr>
        <p:spPr>
          <a:xfrm>
            <a:off x="720091" y="878444"/>
            <a:ext cx="11492547" cy="1425178"/>
          </a:xfrm>
        </p:spPr>
        <p:txBody>
          <a:bodyPr/>
          <a:lstStyle/>
          <a:p>
            <a:pPr marL="0" indent="0">
              <a:lnSpc>
                <a:spcPct val="150000"/>
              </a:lnSpc>
              <a:buNone/>
            </a:pPr>
            <a:r>
              <a:rPr lang="zh-CN" altLang="en-US" sz="3000" b="1" dirty="0"/>
              <a:t>       </a:t>
            </a:r>
            <a:r>
              <a:rPr lang="zh-CN" altLang="en-US" sz="2500" b="1" dirty="0"/>
              <a:t>为确保绿地整洁，无垃圾杂物、无树挂等，把每天绿地巡逻、垃圾清理列入养护日常工作</a:t>
            </a:r>
            <a:r>
              <a:rPr lang="zh-CN" altLang="en-US" sz="2500" dirty="0"/>
              <a:t>。</a:t>
            </a:r>
          </a:p>
        </p:txBody>
      </p:sp>
      <p:pic>
        <p:nvPicPr>
          <p:cNvPr id="44035" name="图片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0063" y="2250281"/>
            <a:ext cx="3849370" cy="2066925"/>
          </a:xfrm>
          <a:prstGeom prst="rect">
            <a:avLst/>
          </a:prstGeom>
          <a:noFill/>
          <a:ln w="9525">
            <a:solidFill>
              <a:srgbClr val="78485D"/>
            </a:solidFill>
            <a:miter lim="800000"/>
            <a:headEnd/>
            <a:tailEnd/>
          </a:ln>
          <a:extLst>
            <a:ext uri="{909E8E84-426E-40DD-AFC4-6F175D3DCCD1}">
              <a14:hiddenFill xmlns:a14="http://schemas.microsoft.com/office/drawing/2010/main" xmlns="">
                <a:solidFill>
                  <a:srgbClr val="FFFFFF"/>
                </a:solidFill>
              </a14:hiddenFill>
            </a:ext>
          </a:extLst>
        </p:spPr>
      </p:pic>
      <p:pic>
        <p:nvPicPr>
          <p:cNvPr id="44036" name="图片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01051" y="4425554"/>
            <a:ext cx="3900488" cy="2231945"/>
          </a:xfrm>
          <a:prstGeom prst="rect">
            <a:avLst/>
          </a:prstGeom>
          <a:noFill/>
          <a:ln w="9525">
            <a:solidFill>
              <a:srgbClr val="78485D"/>
            </a:solidFill>
            <a:miter lim="800000"/>
            <a:headEnd/>
            <a:tailEnd/>
          </a:ln>
          <a:extLst>
            <a:ext uri="{909E8E84-426E-40DD-AFC4-6F175D3DCCD1}">
              <a14:hiddenFill xmlns:a14="http://schemas.microsoft.com/office/drawing/2010/main" xmlns="">
                <a:solidFill>
                  <a:srgbClr val="FFFFFF"/>
                </a:solidFill>
              </a14:hiddenFill>
            </a:ext>
          </a:extLst>
        </p:spPr>
      </p:pic>
      <p:pic>
        <p:nvPicPr>
          <p:cNvPr id="44037" name="图片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301038" y="2250281"/>
            <a:ext cx="3911600" cy="2066925"/>
          </a:xfrm>
          <a:prstGeom prst="rect">
            <a:avLst/>
          </a:prstGeom>
          <a:noFill/>
          <a:ln w="9525">
            <a:solidFill>
              <a:srgbClr val="78485D"/>
            </a:solidFill>
            <a:miter lim="800000"/>
            <a:headEnd/>
            <a:tailEnd/>
          </a:ln>
          <a:extLst>
            <a:ext uri="{909E8E84-426E-40DD-AFC4-6F175D3DCCD1}">
              <a14:hiddenFill xmlns:a14="http://schemas.microsoft.com/office/drawing/2010/main" xmlns="">
                <a:solidFill>
                  <a:srgbClr val="FFFFFF"/>
                </a:solidFill>
              </a14:hiddenFill>
            </a:ext>
          </a:extLst>
        </p:spPr>
      </p:pic>
      <p:pic>
        <p:nvPicPr>
          <p:cNvPr id="44038" name="图片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0063" y="4425554"/>
            <a:ext cx="3900487" cy="2231945"/>
          </a:xfrm>
          <a:prstGeom prst="rect">
            <a:avLst/>
          </a:prstGeom>
          <a:noFill/>
          <a:ln w="9525">
            <a:solidFill>
              <a:srgbClr val="78485D"/>
            </a:solidFill>
            <a:miter lim="800000"/>
            <a:headEnd/>
            <a:tailEnd/>
          </a:ln>
          <a:extLst>
            <a:ext uri="{909E8E84-426E-40DD-AFC4-6F175D3DCCD1}">
              <a14:hiddenFill xmlns:a14="http://schemas.microsoft.com/office/drawing/2010/main" xmlns="">
                <a:solidFill>
                  <a:srgbClr val="FFFFFF"/>
                </a:solidFill>
              </a14:hiddenFill>
            </a:ext>
          </a:extLst>
        </p:spPr>
      </p:pic>
      <p:pic>
        <p:nvPicPr>
          <p:cNvPr id="44039" name="图片 8" descr="IMG_7228.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600576" y="4425554"/>
            <a:ext cx="3500438" cy="2250281"/>
          </a:xfrm>
          <a:prstGeom prst="rect">
            <a:avLst/>
          </a:prstGeom>
          <a:noFill/>
          <a:ln w="9525">
            <a:solidFill>
              <a:srgbClr val="78485D"/>
            </a:solidFill>
            <a:miter lim="800000"/>
            <a:headEnd/>
            <a:tailEnd/>
          </a:ln>
          <a:extLst>
            <a:ext uri="{909E8E84-426E-40DD-AFC4-6F175D3DCCD1}">
              <a14:hiddenFill xmlns:a14="http://schemas.microsoft.com/office/drawing/2010/main" xmlns="">
                <a:solidFill>
                  <a:srgbClr val="FFFFFF"/>
                </a:solidFill>
              </a14:hiddenFill>
            </a:ext>
          </a:extLst>
        </p:spPr>
      </p:pic>
      <p:pic>
        <p:nvPicPr>
          <p:cNvPr id="44040" name="图片 9" descr="IMG_6546.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600576" y="2250281"/>
            <a:ext cx="3500438" cy="2066925"/>
          </a:xfrm>
          <a:prstGeom prst="rect">
            <a:avLst/>
          </a:prstGeom>
          <a:noFill/>
          <a:ln w="9525">
            <a:solidFill>
              <a:srgbClr val="78485D"/>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27632351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标题 1"/>
          <p:cNvSpPr>
            <a:spLocks noGrp="1" noChangeArrowheads="1"/>
          </p:cNvSpPr>
          <p:nvPr>
            <p:ph type="title"/>
          </p:nvPr>
        </p:nvSpPr>
        <p:spPr>
          <a:xfrm>
            <a:off x="600076" y="600076"/>
            <a:ext cx="9172258" cy="1210151"/>
          </a:xfrm>
        </p:spPr>
        <p:txBody>
          <a:bodyPr/>
          <a:lstStyle/>
          <a:p>
            <a:pPr algn="l">
              <a:lnSpc>
                <a:spcPct val="150000"/>
              </a:lnSpc>
              <a:defRPr/>
            </a:pPr>
            <a:r>
              <a:rPr lang="zh-CN" altLang="en-US" sz="3000" b="1" dirty="0">
                <a:solidFill>
                  <a:srgbClr val="004F8A"/>
                </a:solidFill>
                <a:latin typeface="方正姚体" pitchFamily="2" charset="-122"/>
                <a:ea typeface="方正姚体" pitchFamily="2" charset="-122"/>
              </a:rPr>
              <a:t>日常养护</a:t>
            </a:r>
          </a:p>
        </p:txBody>
      </p:sp>
      <p:sp>
        <p:nvSpPr>
          <p:cNvPr id="45059" name="内容占位符 2"/>
          <p:cNvSpPr>
            <a:spLocks noGrp="1" noChangeArrowheads="1"/>
          </p:cNvSpPr>
          <p:nvPr>
            <p:ph idx="1"/>
          </p:nvPr>
        </p:nvSpPr>
        <p:spPr>
          <a:xfrm>
            <a:off x="500063" y="1425178"/>
            <a:ext cx="11948160" cy="4233863"/>
          </a:xfrm>
        </p:spPr>
        <p:txBody>
          <a:bodyPr/>
          <a:lstStyle/>
          <a:p>
            <a:pPr marL="0" indent="0">
              <a:lnSpc>
                <a:spcPct val="150000"/>
              </a:lnSpc>
              <a:buNone/>
            </a:pPr>
            <a:r>
              <a:rPr lang="zh-CN" altLang="en-US" sz="2500" b="1"/>
              <a:t>        水池每天清理清捞一次，每季换水一次，随时保持整洁和良好的使用状态。开启水景循环系统前，进行漏电隐患检查，避免安全事故发生。</a:t>
            </a:r>
          </a:p>
        </p:txBody>
      </p:sp>
      <p:pic>
        <p:nvPicPr>
          <p:cNvPr id="45060" name="图片 3" descr="IMG_915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0050" y="2625328"/>
            <a:ext cx="3600450" cy="2238613"/>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pic>
        <p:nvPicPr>
          <p:cNvPr id="45061" name="图片 4" descr="IMG_915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00538" y="2625329"/>
            <a:ext cx="4000500" cy="2250281"/>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pic>
        <p:nvPicPr>
          <p:cNvPr id="45062" name="图片 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501063" y="2625329"/>
            <a:ext cx="4000500" cy="2250281"/>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sp>
        <p:nvSpPr>
          <p:cNvPr id="7"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pic>
        <p:nvPicPr>
          <p:cNvPr id="45064" name="内容占位符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0050" y="4990624"/>
            <a:ext cx="3600450" cy="1910239"/>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pic>
        <p:nvPicPr>
          <p:cNvPr id="45065" name="图片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501064" y="4990624"/>
            <a:ext cx="4020502" cy="1910239"/>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pic>
        <p:nvPicPr>
          <p:cNvPr id="45066" name="图片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300538" y="5025629"/>
            <a:ext cx="4000500" cy="1875234"/>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156141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标题 1"/>
          <p:cNvSpPr>
            <a:spLocks noGrp="1" noChangeArrowheads="1"/>
          </p:cNvSpPr>
          <p:nvPr>
            <p:ph type="title"/>
          </p:nvPr>
        </p:nvSpPr>
        <p:spPr>
          <a:xfrm>
            <a:off x="500063" y="675085"/>
            <a:ext cx="11725910" cy="2420303"/>
          </a:xfrm>
        </p:spPr>
        <p:txBody>
          <a:bodyPr/>
          <a:lstStyle/>
          <a:p>
            <a:pPr algn="l">
              <a:lnSpc>
                <a:spcPct val="150000"/>
              </a:lnSpc>
              <a:defRPr/>
            </a:pPr>
            <a:r>
              <a:rPr lang="zh-CN" altLang="en-US" sz="3000" b="1" dirty="0">
                <a:cs typeface="+mn-cs"/>
              </a:rPr>
              <a:t> </a:t>
            </a:r>
            <a:r>
              <a:rPr lang="zh-CN" altLang="en-US" sz="3000" b="1" dirty="0">
                <a:solidFill>
                  <a:srgbClr val="004F8A"/>
                </a:solidFill>
                <a:latin typeface="方正姚体" pitchFamily="2" charset="-122"/>
                <a:ea typeface="方正姚体" pitchFamily="2" charset="-122"/>
              </a:rPr>
              <a:t>日常养护展示</a:t>
            </a:r>
            <a:r>
              <a:rPr lang="en-US" altLang="zh-CN" sz="3000" b="1" dirty="0"/>
              <a:t/>
            </a:r>
            <a:br>
              <a:rPr lang="en-US" altLang="zh-CN" sz="3000" b="1" dirty="0"/>
            </a:br>
            <a:r>
              <a:rPr lang="en-US" altLang="zh-CN" sz="3000" b="1" dirty="0"/>
              <a:t>          </a:t>
            </a:r>
            <a:r>
              <a:rPr lang="zh-CN" altLang="en-US" sz="3000" b="1" dirty="0"/>
              <a:t>为营造花园式校园环境，东门入口、水池花坛每年更新</a:t>
            </a:r>
            <a:r>
              <a:rPr lang="en-US" altLang="zh-CN" sz="3000" b="1" dirty="0"/>
              <a:t>3</a:t>
            </a:r>
            <a:r>
              <a:rPr lang="zh-CN" altLang="en-US" sz="3000" b="1" dirty="0"/>
              <a:t>次（开学前、</a:t>
            </a:r>
            <a:r>
              <a:rPr lang="en-US" altLang="zh-CN" sz="3000" b="1" dirty="0"/>
              <a:t>5.1</a:t>
            </a:r>
            <a:r>
              <a:rPr lang="zh-CN" altLang="en-US" sz="3000" b="1" dirty="0"/>
              <a:t>前、</a:t>
            </a:r>
            <a:r>
              <a:rPr lang="en-US" altLang="zh-CN" sz="3000" b="1" dirty="0"/>
              <a:t>10.1</a:t>
            </a:r>
            <a:r>
              <a:rPr lang="zh-CN" altLang="en-US" sz="3000" b="1" dirty="0"/>
              <a:t>前）</a:t>
            </a:r>
          </a:p>
        </p:txBody>
      </p:sp>
      <p:pic>
        <p:nvPicPr>
          <p:cNvPr id="52226" name="内容占位符 2"/>
          <p:cNvPicPr>
            <a:picLocks noGrp="1" noChangeAspect="1" noChangeArrowheads="1"/>
          </p:cNvPicPr>
          <p:nvPr>
            <p:ph idx="1"/>
          </p:nvPr>
        </p:nvPicPr>
        <p:blipFill>
          <a:blip r:embed="rId2" cstate="print"/>
          <a:srcRect/>
          <a:stretch>
            <a:fillRect/>
          </a:stretch>
        </p:blipFill>
        <p:spPr>
          <a:xfrm>
            <a:off x="299995" y="3000371"/>
            <a:ext cx="6000792" cy="3450431"/>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pic>
        <p:nvPicPr>
          <p:cNvPr id="52227" name="图片 4"/>
          <p:cNvPicPr>
            <a:picLocks noChangeAspect="1" noChangeArrowheads="1"/>
          </p:cNvPicPr>
          <p:nvPr/>
        </p:nvPicPr>
        <p:blipFill>
          <a:blip r:embed="rId3" cstate="print"/>
          <a:srcRect/>
          <a:stretch>
            <a:fillRect/>
          </a:stretch>
        </p:blipFill>
        <p:spPr bwMode="auto">
          <a:xfrm>
            <a:off x="6500813" y="3000371"/>
            <a:ext cx="5900779" cy="3450431"/>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p:spPr>
      </p:pic>
      <p:sp>
        <p:nvSpPr>
          <p:cNvPr id="5"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37930471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标题 1"/>
          <p:cNvSpPr>
            <a:spLocks noGrp="1" noChangeArrowheads="1"/>
          </p:cNvSpPr>
          <p:nvPr>
            <p:ph type="title"/>
          </p:nvPr>
        </p:nvSpPr>
        <p:spPr>
          <a:xfrm>
            <a:off x="351156" y="1030129"/>
            <a:ext cx="11997055" cy="1275160"/>
          </a:xfrm>
        </p:spPr>
        <p:txBody>
          <a:bodyPr>
            <a:normAutofit fontScale="90000"/>
          </a:bodyPr>
          <a:lstStyle/>
          <a:p>
            <a:pPr algn="l">
              <a:defRPr/>
            </a:pPr>
            <a:r>
              <a:rPr lang="zh-CN" altLang="en-US" sz="3000" b="1" dirty="0">
                <a:solidFill>
                  <a:srgbClr val="004F8A"/>
                </a:solidFill>
                <a:latin typeface="方正姚体" pitchFamily="2" charset="-122"/>
                <a:ea typeface="方正姚体" pitchFamily="2" charset="-122"/>
              </a:rPr>
              <a:t>日常养护展示</a:t>
            </a:r>
            <a:r>
              <a:rPr lang="en-US" altLang="zh-CN" sz="3000" b="1" dirty="0"/>
              <a:t/>
            </a:r>
            <a:br>
              <a:rPr lang="en-US" altLang="zh-CN" sz="3000" b="1" dirty="0"/>
            </a:br>
            <a:r>
              <a:rPr lang="en-US" altLang="zh-CN" sz="3000" b="1" dirty="0"/>
              <a:t>      </a:t>
            </a:r>
            <a:r>
              <a:rPr lang="zh-CN" altLang="en-US" sz="2500" b="1" dirty="0"/>
              <a:t>丰富了校园的绿化空间，把绿 化做到“见缝插绿、垂直挂绿、拆墙透绿、立体有绿”。</a:t>
            </a:r>
          </a:p>
        </p:txBody>
      </p:sp>
      <p:pic>
        <p:nvPicPr>
          <p:cNvPr id="47107" name="内容占位符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351155" y="2315291"/>
            <a:ext cx="2018030" cy="2015251"/>
          </a:xfrm>
          <a:ln>
            <a:solidFill>
              <a:srgbClr val="0070C0"/>
            </a:solidFill>
            <a:miter lim="800000"/>
            <a:headEnd/>
            <a:tailEnd/>
          </a:ln>
        </p:spPr>
      </p:pic>
      <p:pic>
        <p:nvPicPr>
          <p:cNvPr id="47108" name="图片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0039" y="4650582"/>
            <a:ext cx="4200525" cy="2250281"/>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pic>
        <p:nvPicPr>
          <p:cNvPr id="47109" name="图片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701089" y="2325291"/>
            <a:ext cx="3700462" cy="2025253"/>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pic>
        <p:nvPicPr>
          <p:cNvPr id="47110" name="图片 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58074" y="2305289"/>
            <a:ext cx="2242502" cy="2018585"/>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pic>
        <p:nvPicPr>
          <p:cNvPr id="47111" name="图片 6" descr="IMG_9066.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800600" y="2325291"/>
            <a:ext cx="3600450" cy="2040255"/>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pic>
        <p:nvPicPr>
          <p:cNvPr id="47112" name="图片 7" descr="IMG_9062.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701089" y="4650582"/>
            <a:ext cx="4100512" cy="2250281"/>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pic>
        <p:nvPicPr>
          <p:cNvPr id="47113" name="图片 8" descr="IMG_9068.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800600" y="4650582"/>
            <a:ext cx="3700463" cy="2250281"/>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sp>
        <p:nvSpPr>
          <p:cNvPr id="47114" name="矩形 10"/>
          <p:cNvSpPr>
            <a:spLocks noChangeArrowheads="1"/>
          </p:cNvSpPr>
          <p:nvPr/>
        </p:nvSpPr>
        <p:spPr bwMode="auto">
          <a:xfrm>
            <a:off x="1157923" y="6247447"/>
            <a:ext cx="11643677" cy="50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sz="2500" b="1" i="1">
                <a:solidFill>
                  <a:srgbClr val="FF0000"/>
                </a:solidFill>
                <a:latin typeface="黑体" pitchFamily="49" charset="-122"/>
                <a:ea typeface="黑体" pitchFamily="49" charset="-122"/>
              </a:rPr>
              <a:t>                                      </a:t>
            </a:r>
            <a:endParaRPr lang="zh-CN" altLang="en-US" sz="2500">
              <a:solidFill>
                <a:srgbClr val="FF0000"/>
              </a:solidFill>
              <a:latin typeface="黑体" pitchFamily="49" charset="-122"/>
              <a:ea typeface="黑体" pitchFamily="49" charset="-122"/>
            </a:endParaRPr>
          </a:p>
        </p:txBody>
      </p:sp>
      <p:sp>
        <p:nvSpPr>
          <p:cNvPr id="47115" name="矩形 11"/>
          <p:cNvSpPr>
            <a:spLocks noChangeArrowheads="1"/>
          </p:cNvSpPr>
          <p:nvPr/>
        </p:nvSpPr>
        <p:spPr bwMode="auto">
          <a:xfrm>
            <a:off x="351156" y="6549153"/>
            <a:ext cx="12450445" cy="423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sz="2000" b="1">
                <a:solidFill>
                  <a:srgbClr val="FF0000"/>
                </a:solidFill>
              </a:rPr>
              <a:t>                                                                                                        </a:t>
            </a:r>
            <a:endParaRPr lang="zh-CN" altLang="en-US" sz="2000">
              <a:solidFill>
                <a:srgbClr val="FF0000"/>
              </a:solidFill>
            </a:endParaRPr>
          </a:p>
        </p:txBody>
      </p:sp>
      <p:sp>
        <p:nvSpPr>
          <p:cNvPr id="47116" name="矩形 13"/>
          <p:cNvSpPr>
            <a:spLocks noChangeArrowheads="1"/>
          </p:cNvSpPr>
          <p:nvPr/>
        </p:nvSpPr>
        <p:spPr bwMode="auto">
          <a:xfrm>
            <a:off x="5694046" y="4205527"/>
            <a:ext cx="3882708" cy="423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sz="2000" b="1">
                <a:solidFill>
                  <a:srgbClr val="0070C0"/>
                </a:solidFill>
              </a:rPr>
              <a:t> </a:t>
            </a:r>
            <a:endParaRPr lang="zh-CN" altLang="en-US" sz="2000">
              <a:solidFill>
                <a:srgbClr val="0070C0"/>
              </a:solidFill>
            </a:endParaRPr>
          </a:p>
        </p:txBody>
      </p:sp>
      <p:sp>
        <p:nvSpPr>
          <p:cNvPr id="13"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7052700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标题 1"/>
          <p:cNvSpPr>
            <a:spLocks noGrp="1" noChangeArrowheads="1"/>
          </p:cNvSpPr>
          <p:nvPr>
            <p:ph type="title"/>
          </p:nvPr>
        </p:nvSpPr>
        <p:spPr>
          <a:xfrm>
            <a:off x="655638" y="726758"/>
            <a:ext cx="11521440" cy="1503521"/>
          </a:xfrm>
        </p:spPr>
        <p:txBody>
          <a:bodyPr/>
          <a:lstStyle/>
          <a:p>
            <a:pPr algn="l">
              <a:defRPr/>
            </a:pPr>
            <a:r>
              <a:rPr lang="zh-CN" altLang="en-US" sz="3000" b="1" dirty="0">
                <a:solidFill>
                  <a:srgbClr val="004F8A"/>
                </a:solidFill>
                <a:latin typeface="方正姚体" pitchFamily="2" charset="-122"/>
                <a:ea typeface="方正姚体" pitchFamily="2" charset="-122"/>
              </a:rPr>
              <a:t>日常养护展示</a:t>
            </a:r>
            <a:r>
              <a:rPr lang="en-US" altLang="zh-CN" sz="3500" b="1" dirty="0"/>
              <a:t/>
            </a:r>
            <a:br>
              <a:rPr lang="en-US" altLang="zh-CN" sz="3500" b="1" dirty="0"/>
            </a:br>
            <a:r>
              <a:rPr lang="en-US" altLang="zh-CN" sz="3500" b="1" dirty="0"/>
              <a:t>          </a:t>
            </a:r>
            <a:r>
              <a:rPr lang="zh-CN" altLang="en-US" sz="2500" b="1" dirty="0"/>
              <a:t>依照组织管理规定，养护园林植物。</a:t>
            </a:r>
          </a:p>
        </p:txBody>
      </p:sp>
      <p:pic>
        <p:nvPicPr>
          <p:cNvPr id="54274" name="内容占位符 2"/>
          <p:cNvPicPr>
            <a:picLocks noGrp="1" noChangeAspect="1" noChangeArrowheads="1"/>
          </p:cNvPicPr>
          <p:nvPr>
            <p:ph idx="1"/>
          </p:nvPr>
        </p:nvPicPr>
        <p:blipFill>
          <a:blip r:embed="rId2" cstate="print"/>
          <a:srcRect/>
          <a:stretch>
            <a:fillRect/>
          </a:stretch>
        </p:blipFill>
        <p:spPr>
          <a:xfrm>
            <a:off x="4300523" y="4650589"/>
            <a:ext cx="3900515" cy="2250297"/>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4275" name="图片 4"/>
          <p:cNvPicPr>
            <a:picLocks noChangeAspect="1" noChangeArrowheads="1"/>
          </p:cNvPicPr>
          <p:nvPr/>
        </p:nvPicPr>
        <p:blipFill>
          <a:blip r:embed="rId3" cstate="print"/>
          <a:srcRect/>
          <a:stretch>
            <a:fillRect/>
          </a:stretch>
        </p:blipFill>
        <p:spPr bwMode="auto">
          <a:xfrm>
            <a:off x="400009" y="4650589"/>
            <a:ext cx="3600491" cy="2274119"/>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4276" name="图片 6"/>
          <p:cNvPicPr>
            <a:picLocks noChangeAspect="1" noChangeArrowheads="1"/>
          </p:cNvPicPr>
          <p:nvPr/>
        </p:nvPicPr>
        <p:blipFill>
          <a:blip r:embed="rId4" cstate="print"/>
          <a:srcRect/>
          <a:stretch>
            <a:fillRect/>
          </a:stretch>
        </p:blipFill>
        <p:spPr bwMode="auto">
          <a:xfrm>
            <a:off x="8501077" y="4650588"/>
            <a:ext cx="3900515" cy="2250298"/>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4277" name="图片 3"/>
          <p:cNvPicPr>
            <a:picLocks noChangeAspect="1" noChangeArrowheads="1"/>
          </p:cNvPicPr>
          <p:nvPr/>
        </p:nvPicPr>
        <p:blipFill>
          <a:blip r:embed="rId5" cstate="print"/>
          <a:srcRect/>
          <a:stretch>
            <a:fillRect/>
          </a:stretch>
        </p:blipFill>
        <p:spPr bwMode="auto">
          <a:xfrm>
            <a:off x="4300524" y="2100252"/>
            <a:ext cx="3916059" cy="2230279"/>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4278" name="图片 6" descr="IMG_5414.JPG"/>
          <p:cNvPicPr>
            <a:picLocks noChangeAspect="1" noChangeArrowheads="1"/>
          </p:cNvPicPr>
          <p:nvPr/>
        </p:nvPicPr>
        <p:blipFill>
          <a:blip r:embed="rId6" cstate="print"/>
          <a:srcRect/>
          <a:stretch>
            <a:fillRect/>
          </a:stretch>
        </p:blipFill>
        <p:spPr bwMode="auto">
          <a:xfrm>
            <a:off x="400008" y="2088595"/>
            <a:ext cx="3600492" cy="2261954"/>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4279" name="图片 7" descr="IMG_6478.JPG"/>
          <p:cNvPicPr>
            <a:picLocks noChangeAspect="1" noChangeArrowheads="1"/>
          </p:cNvPicPr>
          <p:nvPr/>
        </p:nvPicPr>
        <p:blipFill>
          <a:blip r:embed="rId7" cstate="print"/>
          <a:srcRect/>
          <a:stretch>
            <a:fillRect/>
          </a:stretch>
        </p:blipFill>
        <p:spPr bwMode="auto">
          <a:xfrm>
            <a:off x="8401064" y="2100252"/>
            <a:ext cx="4000528" cy="2250297"/>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33610134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标题 1"/>
          <p:cNvSpPr>
            <a:spLocks noGrp="1" noChangeArrowheads="1"/>
          </p:cNvSpPr>
          <p:nvPr>
            <p:ph type="title"/>
          </p:nvPr>
        </p:nvSpPr>
        <p:spPr>
          <a:xfrm>
            <a:off x="393384" y="576739"/>
            <a:ext cx="11783695" cy="2343626"/>
          </a:xfrm>
        </p:spPr>
        <p:txBody>
          <a:bodyPr/>
          <a:lstStyle/>
          <a:p>
            <a:pPr algn="l">
              <a:defRPr/>
            </a:pPr>
            <a:r>
              <a:rPr lang="zh-CN" altLang="en-US" sz="3000" b="1" dirty="0">
                <a:solidFill>
                  <a:srgbClr val="004F8A"/>
                </a:solidFill>
                <a:latin typeface="方正姚体" pitchFamily="2" charset="-122"/>
                <a:ea typeface="方正姚体" pitchFamily="2" charset="-122"/>
              </a:rPr>
              <a:t>日常养护展示</a:t>
            </a:r>
            <a:r>
              <a:rPr lang="en-US" altLang="zh-CN" sz="3500" b="1" dirty="0">
                <a:solidFill>
                  <a:srgbClr val="0070C0"/>
                </a:solidFill>
              </a:rPr>
              <a:t/>
            </a:r>
            <a:br>
              <a:rPr lang="en-US" altLang="zh-CN" sz="3500" b="1" dirty="0">
                <a:solidFill>
                  <a:srgbClr val="0070C0"/>
                </a:solidFill>
              </a:rPr>
            </a:br>
            <a:r>
              <a:rPr lang="en-US" altLang="zh-CN" sz="3500" b="1" dirty="0"/>
              <a:t>    </a:t>
            </a:r>
            <a:r>
              <a:rPr lang="en-US" altLang="zh-CN" sz="3000" b="1" dirty="0"/>
              <a:t>   </a:t>
            </a:r>
            <a:r>
              <a:rPr lang="zh-CN" altLang="en-US" sz="2500" b="1" dirty="0"/>
              <a:t>校园绿化形式多样，引导鼓励校友捐赠、认领，培植花箱、花带等景观。</a:t>
            </a:r>
          </a:p>
        </p:txBody>
      </p:sp>
      <p:pic>
        <p:nvPicPr>
          <p:cNvPr id="55298" name="内容占位符 10"/>
          <p:cNvPicPr>
            <a:picLocks noGrp="1" noChangeAspect="1" noChangeArrowheads="1"/>
          </p:cNvPicPr>
          <p:nvPr>
            <p:ph idx="1"/>
          </p:nvPr>
        </p:nvPicPr>
        <p:blipFill>
          <a:blip r:embed="rId2" cstate="print"/>
          <a:srcRect/>
          <a:stretch>
            <a:fillRect/>
          </a:stretch>
        </p:blipFill>
        <p:spPr>
          <a:xfrm>
            <a:off x="400008" y="4875609"/>
            <a:ext cx="4000542" cy="1950267"/>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5299" name="图片 5"/>
          <p:cNvPicPr>
            <a:picLocks noChangeAspect="1" noChangeArrowheads="1"/>
          </p:cNvPicPr>
          <p:nvPr/>
        </p:nvPicPr>
        <p:blipFill>
          <a:blip r:embed="rId3" cstate="print"/>
          <a:srcRect/>
          <a:stretch>
            <a:fillRect/>
          </a:stretch>
        </p:blipFill>
        <p:spPr bwMode="auto">
          <a:xfrm>
            <a:off x="8601090" y="2625321"/>
            <a:ext cx="3900487" cy="2071925"/>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5300" name="图片 7"/>
          <p:cNvPicPr>
            <a:picLocks noChangeAspect="1" noChangeArrowheads="1"/>
          </p:cNvPicPr>
          <p:nvPr/>
        </p:nvPicPr>
        <p:blipFill>
          <a:blip r:embed="rId4" cstate="print"/>
          <a:srcRect/>
          <a:stretch>
            <a:fillRect/>
          </a:stretch>
        </p:blipFill>
        <p:spPr bwMode="auto">
          <a:xfrm>
            <a:off x="8601090" y="4935617"/>
            <a:ext cx="3891597" cy="1890259"/>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5301" name="图片 8"/>
          <p:cNvPicPr>
            <a:picLocks noChangeAspect="1" noChangeArrowheads="1"/>
          </p:cNvPicPr>
          <p:nvPr/>
        </p:nvPicPr>
        <p:blipFill>
          <a:blip r:embed="rId5" cstate="print"/>
          <a:srcRect/>
          <a:stretch>
            <a:fillRect/>
          </a:stretch>
        </p:blipFill>
        <p:spPr bwMode="auto">
          <a:xfrm>
            <a:off x="400008" y="2625321"/>
            <a:ext cx="3991652" cy="2025267"/>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5302" name="图片 6" descr="IMG_9059.jpg"/>
          <p:cNvPicPr>
            <a:picLocks noChangeAspect="1" noChangeArrowheads="1"/>
          </p:cNvPicPr>
          <p:nvPr/>
        </p:nvPicPr>
        <p:blipFill>
          <a:blip r:embed="rId6" cstate="print"/>
          <a:srcRect/>
          <a:stretch>
            <a:fillRect/>
          </a:stretch>
        </p:blipFill>
        <p:spPr bwMode="auto">
          <a:xfrm>
            <a:off x="4600562" y="2625321"/>
            <a:ext cx="3813810" cy="2040255"/>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5303" name="图片 7" descr="IMG_9071.jpg"/>
          <p:cNvPicPr>
            <a:picLocks noChangeAspect="1" noChangeArrowheads="1"/>
          </p:cNvPicPr>
          <p:nvPr/>
        </p:nvPicPr>
        <p:blipFill>
          <a:blip r:embed="rId7" cstate="print"/>
          <a:srcRect/>
          <a:stretch>
            <a:fillRect/>
          </a:stretch>
        </p:blipFill>
        <p:spPr bwMode="auto">
          <a:xfrm>
            <a:off x="4600565" y="4905613"/>
            <a:ext cx="3800500" cy="1920263"/>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9161" name="矩形 8"/>
          <p:cNvSpPr>
            <a:spLocks noChangeArrowheads="1"/>
          </p:cNvSpPr>
          <p:nvPr/>
        </p:nvSpPr>
        <p:spPr bwMode="auto">
          <a:xfrm>
            <a:off x="280035" y="2466975"/>
            <a:ext cx="11897043" cy="50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sz="2500" b="1">
                <a:solidFill>
                  <a:srgbClr val="FF0000"/>
                </a:solidFill>
                <a:latin typeface="黑体" pitchFamily="49" charset="-122"/>
                <a:ea typeface="黑体" pitchFamily="49" charset="-122"/>
              </a:rPr>
              <a:t>              </a:t>
            </a:r>
            <a:endParaRPr lang="zh-CN" altLang="en-US" sz="2500">
              <a:solidFill>
                <a:srgbClr val="FF0000"/>
              </a:solidFill>
              <a:latin typeface="黑体" pitchFamily="49" charset="-122"/>
              <a:ea typeface="黑体" pitchFamily="49" charset="-122"/>
            </a:endParaRPr>
          </a:p>
        </p:txBody>
      </p:sp>
      <p:sp>
        <p:nvSpPr>
          <p:cNvPr id="10"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9732737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10"/>
          <p:cNvSpPr/>
          <p:nvPr/>
        </p:nvSpPr>
        <p:spPr bwMode="auto">
          <a:xfrm>
            <a:off x="700048" y="2025242"/>
            <a:ext cx="11601531" cy="4875644"/>
          </a:xfrm>
          <a:prstGeom prst="roundRect">
            <a:avLst/>
          </a:prstGeom>
          <a:solidFill>
            <a:srgbClr val="FFFFCC"/>
          </a:solidFill>
          <a:ln>
            <a:solidFill>
              <a:srgbClr val="FF0000"/>
            </a:solidFill>
            <a:headEnd/>
            <a:tailEnd/>
          </a:ln>
          <a:effectLst>
            <a:glow rad="139700">
              <a:srgbClr val="FF0000">
                <a:alpha val="40000"/>
              </a:srgb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57345" name="标题 1"/>
          <p:cNvSpPr>
            <a:spLocks noGrp="1" noChangeArrowheads="1"/>
          </p:cNvSpPr>
          <p:nvPr>
            <p:ph type="title"/>
          </p:nvPr>
        </p:nvSpPr>
        <p:spPr>
          <a:xfrm>
            <a:off x="600075" y="825104"/>
            <a:ext cx="11521440" cy="1200150"/>
          </a:xfrm>
        </p:spPr>
        <p:txBody>
          <a:bodyPr>
            <a:normAutofit fontScale="90000"/>
          </a:bodyPr>
          <a:lstStyle/>
          <a:p>
            <a:pPr>
              <a:defRPr/>
            </a:pPr>
            <a:r>
              <a:rPr lang="zh-CN" altLang="en-US" sz="4000" b="1" dirty="0">
                <a:solidFill>
                  <a:srgbClr val="004F8A"/>
                </a:solidFill>
                <a:latin typeface="方正姚体" pitchFamily="2" charset="-122"/>
                <a:ea typeface="方正姚体" pitchFamily="2" charset="-122"/>
                <a:sym typeface="+mn-ea"/>
              </a:rPr>
              <a:t>（五）</a:t>
            </a:r>
            <a:r>
              <a:rPr lang="zh-CN" altLang="zh-CN" sz="4000" b="1" dirty="0">
                <a:solidFill>
                  <a:srgbClr val="004F8A"/>
                </a:solidFill>
                <a:latin typeface="方正姚体" pitchFamily="2" charset="-122"/>
                <a:ea typeface="方正姚体" pitchFamily="2" charset="-122"/>
                <a:sym typeface="+mn-ea"/>
              </a:rPr>
              <a:t>文化特色</a:t>
            </a:r>
            <a:r>
              <a:rPr lang="en-US" altLang="zh-CN" sz="4000" b="1" dirty="0">
                <a:solidFill>
                  <a:srgbClr val="004F8A"/>
                </a:solidFill>
                <a:latin typeface="方正姚体" pitchFamily="2" charset="-122"/>
                <a:ea typeface="方正姚体" pitchFamily="2" charset="-122"/>
                <a:sym typeface="+mn-ea"/>
              </a:rPr>
              <a:t/>
            </a:r>
            <a:br>
              <a:rPr lang="en-US" altLang="zh-CN" sz="4000" b="1" dirty="0">
                <a:solidFill>
                  <a:srgbClr val="004F8A"/>
                </a:solidFill>
                <a:latin typeface="方正姚体" pitchFamily="2" charset="-122"/>
                <a:ea typeface="方正姚体" pitchFamily="2" charset="-122"/>
                <a:sym typeface="+mn-ea"/>
              </a:rPr>
            </a:br>
            <a:endParaRPr lang="zh-CN" altLang="en-US" sz="4000" b="1" dirty="0">
              <a:solidFill>
                <a:srgbClr val="004F8A"/>
              </a:solidFill>
              <a:latin typeface="方正姚体" pitchFamily="2" charset="-122"/>
              <a:ea typeface="方正姚体" pitchFamily="2" charset="-122"/>
              <a:sym typeface="+mn-ea"/>
            </a:endParaRPr>
          </a:p>
        </p:txBody>
      </p:sp>
      <p:sp>
        <p:nvSpPr>
          <p:cNvPr id="57346" name="内容占位符 2"/>
          <p:cNvSpPr>
            <a:spLocks noGrp="1" noChangeArrowheads="1"/>
          </p:cNvSpPr>
          <p:nvPr>
            <p:ph idx="1"/>
          </p:nvPr>
        </p:nvSpPr>
        <p:spPr>
          <a:xfrm>
            <a:off x="850106" y="1368202"/>
            <a:ext cx="11301413" cy="4842271"/>
          </a:xfrm>
        </p:spPr>
        <p:txBody>
          <a:bodyPr/>
          <a:lstStyle/>
          <a:p>
            <a:pPr>
              <a:lnSpc>
                <a:spcPts val="4875"/>
              </a:lnSpc>
              <a:buNone/>
              <a:defRPr/>
            </a:pPr>
            <a:r>
              <a:rPr lang="en-US" altLang="zh-CN" sz="3000" b="1" dirty="0"/>
              <a:t> </a:t>
            </a:r>
            <a:r>
              <a:rPr lang="zh-CN" altLang="en-US" sz="3500" b="1" dirty="0">
                <a:solidFill>
                  <a:srgbClr val="004F8A"/>
                </a:solidFill>
                <a:latin typeface="方正姚体" pitchFamily="2" charset="-122"/>
                <a:ea typeface="方正姚体" pitchFamily="2" charset="-122"/>
                <a:cs typeface="+mj-cs"/>
              </a:rPr>
              <a:t>重视文化建设</a:t>
            </a:r>
            <a:endParaRPr lang="en-US" altLang="zh-CN" sz="3500" b="1" dirty="0">
              <a:solidFill>
                <a:srgbClr val="004F8A"/>
              </a:solidFill>
              <a:latin typeface="方正姚体" pitchFamily="2" charset="-122"/>
              <a:ea typeface="方正姚体" pitchFamily="2" charset="-122"/>
              <a:cs typeface="+mj-cs"/>
            </a:endParaRPr>
          </a:p>
          <a:p>
            <a:pPr>
              <a:lnSpc>
                <a:spcPts val="4875"/>
              </a:lnSpc>
              <a:buNone/>
              <a:defRPr/>
            </a:pPr>
            <a:r>
              <a:rPr lang="zh-CN" altLang="en-US" sz="2500" b="1" dirty="0"/>
              <a:t>           学校把建设节约型、生态型、绿色校园的理念与举措纳入到</a:t>
            </a:r>
            <a:r>
              <a:rPr lang="en-US" altLang="zh-CN" sz="2500" b="1" dirty="0"/>
              <a:t>《</a:t>
            </a:r>
            <a:r>
              <a:rPr lang="zh-CN" altLang="en-US" sz="2500" b="1" dirty="0"/>
              <a:t>首都医科大学发展战略规划体系（</a:t>
            </a:r>
            <a:r>
              <a:rPr lang="en-US" altLang="zh-CN" sz="2500" b="1" dirty="0"/>
              <a:t>2016</a:t>
            </a:r>
            <a:r>
              <a:rPr lang="zh-CN" altLang="en-US" sz="2500" b="1" dirty="0"/>
              <a:t>版）</a:t>
            </a:r>
            <a:r>
              <a:rPr lang="en-US" altLang="zh-CN" sz="2500" b="1" dirty="0"/>
              <a:t>》</a:t>
            </a:r>
            <a:r>
              <a:rPr lang="zh-CN" altLang="en-US" sz="2500" b="1" dirty="0"/>
              <a:t>中</a:t>
            </a:r>
            <a:r>
              <a:rPr lang="zh-CN" altLang="en-US" sz="3000" b="1" dirty="0"/>
              <a:t>。</a:t>
            </a:r>
            <a:endParaRPr lang="en-US" altLang="zh-CN" sz="3000" b="1" dirty="0"/>
          </a:p>
          <a:p>
            <a:pPr>
              <a:buFontTx/>
              <a:buNone/>
              <a:defRPr/>
            </a:pPr>
            <a:endParaRPr lang="en-US" altLang="zh-CN" sz="3000" dirty="0"/>
          </a:p>
          <a:p>
            <a:pPr>
              <a:defRPr/>
            </a:pPr>
            <a:endParaRPr lang="zh-CN" altLang="en-US" sz="3000" dirty="0"/>
          </a:p>
        </p:txBody>
      </p:sp>
      <p:pic>
        <p:nvPicPr>
          <p:cNvPr id="50183" name="图片 3" descr="IMG_930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00138" y="3300413"/>
            <a:ext cx="2640330" cy="3225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4" name="图片 4" descr="IMG_930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00476" y="3300413"/>
            <a:ext cx="2644775" cy="3225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5" name="图片 5" descr="IMG_931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00825" y="3300413"/>
            <a:ext cx="2500313" cy="3225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6" name="图片 6" descr="IMG_931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301164" y="3300413"/>
            <a:ext cx="2500312" cy="3225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26616367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标题 1"/>
          <p:cNvSpPr>
            <a:spLocks noGrp="1" noChangeArrowheads="1"/>
          </p:cNvSpPr>
          <p:nvPr>
            <p:ph type="title"/>
          </p:nvPr>
        </p:nvSpPr>
        <p:spPr>
          <a:xfrm>
            <a:off x="251144" y="6700837"/>
            <a:ext cx="3024822" cy="301705"/>
          </a:xfrm>
        </p:spPr>
        <p:txBody>
          <a:bodyPr>
            <a:normAutofit fontScale="90000"/>
          </a:bodyPr>
          <a:lstStyle/>
          <a:p>
            <a:r>
              <a:rPr lang="zh-CN" altLang="zh-CN" smtClean="0"/>
              <a:t/>
            </a:r>
            <a:br>
              <a:rPr lang="zh-CN" altLang="zh-CN" smtClean="0"/>
            </a:br>
            <a:endParaRPr lang="zh-CN" altLang="en-US" smtClean="0"/>
          </a:p>
        </p:txBody>
      </p:sp>
      <p:pic>
        <p:nvPicPr>
          <p:cNvPr id="58370" name="内容占位符 3" descr="IMG_9207.jpg"/>
          <p:cNvPicPr>
            <a:picLocks noGrp="1" noChangeAspect="1" noChangeArrowheads="1"/>
          </p:cNvPicPr>
          <p:nvPr>
            <p:ph idx="1"/>
          </p:nvPr>
        </p:nvPicPr>
        <p:blipFill>
          <a:blip r:embed="rId2" cstate="print"/>
          <a:srcRect/>
          <a:stretch>
            <a:fillRect/>
          </a:stretch>
        </p:blipFill>
        <p:spPr>
          <a:xfrm>
            <a:off x="5000617" y="3150391"/>
            <a:ext cx="4200554" cy="2560320"/>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8371" name="图片 4" descr="IMG_9206.jpg"/>
          <p:cNvPicPr>
            <a:picLocks noChangeAspect="1" noChangeArrowheads="1"/>
          </p:cNvPicPr>
          <p:nvPr/>
        </p:nvPicPr>
        <p:blipFill>
          <a:blip r:embed="rId3" cstate="print"/>
          <a:srcRect/>
          <a:stretch>
            <a:fillRect/>
          </a:stretch>
        </p:blipFill>
        <p:spPr bwMode="auto">
          <a:xfrm>
            <a:off x="400008" y="3150391"/>
            <a:ext cx="4300568" cy="2550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8375" name="图片 8" descr="889373341185036544.jpg"/>
          <p:cNvPicPr>
            <a:picLocks noChangeAspect="1" noChangeArrowheads="1"/>
          </p:cNvPicPr>
          <p:nvPr/>
        </p:nvPicPr>
        <p:blipFill>
          <a:blip r:embed="rId4" cstate="print"/>
          <a:srcRect/>
          <a:stretch>
            <a:fillRect/>
          </a:stretch>
        </p:blipFill>
        <p:spPr bwMode="auto">
          <a:xfrm>
            <a:off x="9401196" y="3150390"/>
            <a:ext cx="3100364" cy="2550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376" name="矩形 11"/>
          <p:cNvSpPr>
            <a:spLocks noChangeArrowheads="1"/>
          </p:cNvSpPr>
          <p:nvPr/>
        </p:nvSpPr>
        <p:spPr bwMode="auto">
          <a:xfrm>
            <a:off x="655639" y="1105138"/>
            <a:ext cx="11045825" cy="2077492"/>
          </a:xfrm>
          <a:prstGeom prst="rect">
            <a:avLst/>
          </a:prstGeom>
          <a:noFill/>
          <a:ln w="9525">
            <a:noFill/>
            <a:miter lim="800000"/>
            <a:headEnd/>
            <a:tailEnd/>
          </a:ln>
        </p:spPr>
        <p:txBody>
          <a:bodyPr lIns="114300" tIns="57150" rIns="114300" bIns="57150">
            <a:spAutoFit/>
          </a:bodyPr>
          <a:lstStyle/>
          <a:p>
            <a:pPr eaLnBrk="0" hangingPunct="0">
              <a:lnSpc>
                <a:spcPct val="150000"/>
              </a:lnSpc>
              <a:defRPr/>
            </a:pPr>
            <a:r>
              <a:rPr lang="zh-CN" altLang="en-US" sz="3500" b="1" dirty="0">
                <a:solidFill>
                  <a:srgbClr val="004F8A"/>
                </a:solidFill>
                <a:latin typeface="方正姚体" pitchFamily="2" charset="-122"/>
                <a:ea typeface="方正姚体" pitchFamily="2" charset="-122"/>
                <a:cs typeface="+mj-cs"/>
              </a:rPr>
              <a:t>发挥环境育人的作用</a:t>
            </a:r>
            <a:endParaRPr lang="en-US" altLang="zh-CN" sz="3500" b="1" dirty="0">
              <a:solidFill>
                <a:srgbClr val="004F8A"/>
              </a:solidFill>
              <a:latin typeface="方正姚体" pitchFamily="2" charset="-122"/>
              <a:ea typeface="方正姚体" pitchFamily="2" charset="-122"/>
              <a:cs typeface="+mj-cs"/>
            </a:endParaRPr>
          </a:p>
          <a:p>
            <a:pPr eaLnBrk="0" hangingPunct="0">
              <a:lnSpc>
                <a:spcPct val="150000"/>
              </a:lnSpc>
              <a:defRPr/>
            </a:pPr>
            <a:r>
              <a:rPr lang="zh-CN" altLang="en-US" sz="2500" b="1" dirty="0"/>
              <a:t>         绿委会与学院联合，到怀柔区桥梓镇的“亿亩千田”植树基地开展活动。</a:t>
            </a:r>
            <a:endParaRPr lang="en-US" altLang="zh-CN" sz="2500" b="1" dirty="0"/>
          </a:p>
        </p:txBody>
      </p:sp>
      <p:sp>
        <p:nvSpPr>
          <p:cNvPr id="10"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
        <p:nvSpPr>
          <p:cNvPr id="11" name="矩形 7"/>
          <p:cNvSpPr>
            <a:spLocks noChangeArrowheads="1"/>
          </p:cNvSpPr>
          <p:nvPr/>
        </p:nvSpPr>
        <p:spPr bwMode="auto">
          <a:xfrm>
            <a:off x="600035" y="6075777"/>
            <a:ext cx="8201082" cy="43858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en-US" b="1" dirty="0">
                <a:solidFill>
                  <a:srgbClr val="FFFF00"/>
                </a:solidFill>
              </a:rPr>
              <a:t>到怀柔区桥梓镇的“亿亩千田”植树基地开展植树活动</a:t>
            </a:r>
          </a:p>
        </p:txBody>
      </p:sp>
      <p:sp>
        <p:nvSpPr>
          <p:cNvPr id="13" name="矩形 7"/>
          <p:cNvSpPr>
            <a:spLocks noChangeArrowheads="1"/>
          </p:cNvSpPr>
          <p:nvPr/>
        </p:nvSpPr>
        <p:spPr bwMode="auto">
          <a:xfrm>
            <a:off x="9601223" y="5925757"/>
            <a:ext cx="2700356" cy="76174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en-US" b="1" dirty="0">
                <a:solidFill>
                  <a:srgbClr val="FFFF00"/>
                </a:solidFill>
              </a:rPr>
              <a:t>绿卫会与学院联合举办活动通知</a:t>
            </a:r>
          </a:p>
        </p:txBody>
      </p:sp>
    </p:spTree>
    <p:extLst>
      <p:ext uri="{BB962C8B-B14F-4D97-AF65-F5344CB8AC3E}">
        <p14:creationId xmlns:p14="http://schemas.microsoft.com/office/powerpoint/2010/main" xmlns="" val="1666421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18"/>
          <p:cNvSpPr/>
          <p:nvPr/>
        </p:nvSpPr>
        <p:spPr bwMode="auto">
          <a:xfrm>
            <a:off x="299995" y="1125123"/>
            <a:ext cx="12101597" cy="6075777"/>
          </a:xfrm>
          <a:prstGeom prst="roundRect">
            <a:avLst/>
          </a:prstGeom>
          <a:gradFill flip="none" rotWithShape="1">
            <a:gsLst>
              <a:gs pos="0">
                <a:srgbClr val="66CCFF">
                  <a:tint val="66000"/>
                  <a:satMod val="160000"/>
                </a:srgbClr>
              </a:gs>
              <a:gs pos="50000">
                <a:srgbClr val="66CCFF">
                  <a:tint val="44500"/>
                  <a:satMod val="160000"/>
                </a:srgbClr>
              </a:gs>
              <a:gs pos="100000">
                <a:srgbClr val="66CCFF">
                  <a:tint val="23500"/>
                  <a:satMod val="160000"/>
                </a:srgbClr>
              </a:gs>
            </a:gsLst>
            <a:lin ang="16200000" scaled="1"/>
            <a:tileRect/>
          </a:gradFill>
          <a:ln>
            <a:headEnd/>
            <a:tailEnd/>
          </a:ln>
          <a:effectLst>
            <a:glow rad="139700">
              <a:schemeClr val="accent2">
                <a:satMod val="175000"/>
                <a:alpha val="40000"/>
              </a:scheme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6149" name="矩形 5"/>
          <p:cNvSpPr>
            <a:spLocks noChangeArrowheads="1"/>
          </p:cNvSpPr>
          <p:nvPr/>
        </p:nvSpPr>
        <p:spPr bwMode="auto">
          <a:xfrm>
            <a:off x="11390313" y="2475310"/>
            <a:ext cx="1411287"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b="1">
                <a:solidFill>
                  <a:srgbClr val="FF0000"/>
                </a:solidFill>
              </a:rPr>
              <a:t>北校园</a:t>
            </a:r>
            <a:endParaRPr lang="zh-CN" altLang="en-US">
              <a:solidFill>
                <a:srgbClr val="FF0000"/>
              </a:solidFill>
            </a:endParaRPr>
          </a:p>
        </p:txBody>
      </p:sp>
      <p:sp>
        <p:nvSpPr>
          <p:cNvPr id="6150" name="矩形 6"/>
          <p:cNvSpPr>
            <a:spLocks noChangeArrowheads="1"/>
          </p:cNvSpPr>
          <p:nvPr/>
        </p:nvSpPr>
        <p:spPr bwMode="auto">
          <a:xfrm>
            <a:off x="11565890" y="5792392"/>
            <a:ext cx="1235710"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b="1">
                <a:solidFill>
                  <a:srgbClr val="FF0000"/>
                </a:solidFill>
              </a:rPr>
              <a:t>南校园</a:t>
            </a:r>
            <a:endParaRPr lang="zh-CN" altLang="en-US">
              <a:solidFill>
                <a:srgbClr val="FF0000"/>
              </a:solidFill>
            </a:endParaRPr>
          </a:p>
        </p:txBody>
      </p:sp>
      <p:sp>
        <p:nvSpPr>
          <p:cNvPr id="6151" name="矩形 7"/>
          <p:cNvSpPr>
            <a:spLocks noChangeArrowheads="1"/>
          </p:cNvSpPr>
          <p:nvPr/>
        </p:nvSpPr>
        <p:spPr bwMode="auto">
          <a:xfrm>
            <a:off x="11541443" y="4800600"/>
            <a:ext cx="1260157"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b="1">
                <a:solidFill>
                  <a:srgbClr val="FF0000"/>
                </a:solidFill>
              </a:rPr>
              <a:t>西校园</a:t>
            </a:r>
            <a:endParaRPr lang="zh-CN" altLang="en-US">
              <a:solidFill>
                <a:srgbClr val="FF0000"/>
              </a:solidFill>
            </a:endParaRPr>
          </a:p>
        </p:txBody>
      </p:sp>
      <p:sp>
        <p:nvSpPr>
          <p:cNvPr id="10" name="下箭头 9"/>
          <p:cNvSpPr/>
          <p:nvPr/>
        </p:nvSpPr>
        <p:spPr>
          <a:xfrm rot="16200000">
            <a:off x="7899877" y="2882028"/>
            <a:ext cx="226695" cy="242030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eaLnBrk="0" hangingPunct="0">
              <a:buFontTx/>
              <a:buNone/>
              <a:defRPr/>
            </a:pPr>
            <a:endParaRPr lang="zh-CN" altLang="en-US"/>
          </a:p>
        </p:txBody>
      </p:sp>
      <p:sp>
        <p:nvSpPr>
          <p:cNvPr id="6153" name="矩形 14"/>
          <p:cNvSpPr>
            <a:spLocks noChangeArrowheads="1"/>
          </p:cNvSpPr>
          <p:nvPr/>
        </p:nvSpPr>
        <p:spPr bwMode="auto">
          <a:xfrm>
            <a:off x="11565890" y="5100638"/>
            <a:ext cx="1038746"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14300" tIns="57150" rIns="114300" bIns="57150">
            <a:spAutoFit/>
          </a:bodyPr>
          <a:lstStyle/>
          <a:p>
            <a:pPr eaLnBrk="0" hangingPunct="0"/>
            <a:r>
              <a:rPr lang="zh-CN" altLang="en-US" b="1">
                <a:solidFill>
                  <a:srgbClr val="FF0000"/>
                </a:solidFill>
              </a:rPr>
              <a:t>凉水河</a:t>
            </a:r>
            <a:endParaRPr lang="zh-CN" altLang="en-US">
              <a:solidFill>
                <a:srgbClr val="FF0000"/>
              </a:solidFill>
            </a:endParaRPr>
          </a:p>
        </p:txBody>
      </p:sp>
      <p:sp>
        <p:nvSpPr>
          <p:cNvPr id="6154" name="矩形 16"/>
          <p:cNvSpPr>
            <a:spLocks noChangeArrowheads="1"/>
          </p:cNvSpPr>
          <p:nvPr/>
        </p:nvSpPr>
        <p:spPr bwMode="auto">
          <a:xfrm>
            <a:off x="6905308" y="1861901"/>
            <a:ext cx="1082357" cy="2054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b="1">
                <a:solidFill>
                  <a:srgbClr val="00B050"/>
                </a:solidFill>
              </a:rPr>
              <a:t>  校</a:t>
            </a:r>
            <a:endParaRPr lang="en-US" altLang="zh-CN" b="1">
              <a:solidFill>
                <a:srgbClr val="00B050"/>
              </a:solidFill>
            </a:endParaRPr>
          </a:p>
          <a:p>
            <a:pPr eaLnBrk="0" hangingPunct="0"/>
            <a:r>
              <a:rPr lang="zh-CN" altLang="en-US" b="1">
                <a:solidFill>
                  <a:srgbClr val="00B050"/>
                </a:solidFill>
              </a:rPr>
              <a:t>  园</a:t>
            </a:r>
            <a:endParaRPr lang="en-US" altLang="zh-CN" b="1">
              <a:solidFill>
                <a:srgbClr val="00B050"/>
              </a:solidFill>
            </a:endParaRPr>
          </a:p>
          <a:p>
            <a:pPr eaLnBrk="0" hangingPunct="0"/>
            <a:r>
              <a:rPr lang="zh-CN" altLang="en-US" b="1">
                <a:solidFill>
                  <a:srgbClr val="00B050"/>
                </a:solidFill>
              </a:rPr>
              <a:t>  平</a:t>
            </a:r>
            <a:endParaRPr lang="en-US" altLang="zh-CN" b="1">
              <a:solidFill>
                <a:srgbClr val="00B050"/>
              </a:solidFill>
            </a:endParaRPr>
          </a:p>
          <a:p>
            <a:pPr eaLnBrk="0" hangingPunct="0"/>
            <a:r>
              <a:rPr lang="zh-CN" altLang="en-US" b="1">
                <a:solidFill>
                  <a:srgbClr val="00B050"/>
                </a:solidFill>
              </a:rPr>
              <a:t>  面</a:t>
            </a:r>
            <a:endParaRPr lang="en-US" altLang="zh-CN" b="1">
              <a:solidFill>
                <a:srgbClr val="00B050"/>
              </a:solidFill>
            </a:endParaRPr>
          </a:p>
          <a:p>
            <a:pPr eaLnBrk="0" hangingPunct="0"/>
            <a:r>
              <a:rPr lang="en-US" altLang="zh-CN" b="1">
                <a:solidFill>
                  <a:srgbClr val="00B050"/>
                </a:solidFill>
              </a:rPr>
              <a:t>CAD</a:t>
            </a:r>
          </a:p>
          <a:p>
            <a:pPr eaLnBrk="0" hangingPunct="0"/>
            <a:r>
              <a:rPr lang="zh-CN" altLang="en-US" b="1">
                <a:solidFill>
                  <a:srgbClr val="00B050"/>
                </a:solidFill>
              </a:rPr>
              <a:t>  图</a:t>
            </a:r>
          </a:p>
        </p:txBody>
      </p:sp>
      <p:pic>
        <p:nvPicPr>
          <p:cNvPr id="6155" name="图片 3" descr="IMG_909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98528" y="1275160"/>
            <a:ext cx="5040630"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6" name="内容占位符 18"/>
          <p:cNvSpPr>
            <a:spLocks noGrp="1" noChangeArrowheads="1"/>
          </p:cNvSpPr>
          <p:nvPr>
            <p:ph idx="1"/>
          </p:nvPr>
        </p:nvSpPr>
        <p:spPr>
          <a:xfrm>
            <a:off x="497841" y="1296400"/>
            <a:ext cx="5500687" cy="2040255"/>
          </a:xfrm>
        </p:spPr>
        <p:txBody>
          <a:bodyPr>
            <a:normAutofit fontScale="92500" lnSpcReduction="20000"/>
          </a:bodyPr>
          <a:lstStyle/>
          <a:p>
            <a:pPr>
              <a:lnSpc>
                <a:spcPct val="150000"/>
              </a:lnSpc>
              <a:buFont typeface="Wingdings" pitchFamily="2" charset="2"/>
              <a:buChar char="u"/>
            </a:pPr>
            <a:r>
              <a:rPr lang="zh-CN" altLang="en-US" sz="2500" b="1" dirty="0"/>
              <a:t> 学校（右安门校区）总占地面</a:t>
            </a:r>
            <a:r>
              <a:rPr lang="en-US" altLang="zh-CN" sz="2500" b="1" dirty="0"/>
              <a:t>16.2</a:t>
            </a:r>
            <a:r>
              <a:rPr lang="zh-CN" altLang="en-US" sz="2500" b="1" dirty="0"/>
              <a:t>万平方米。</a:t>
            </a:r>
            <a:endParaRPr lang="en-US" altLang="zh-CN" sz="2500" b="1" dirty="0"/>
          </a:p>
          <a:p>
            <a:pPr>
              <a:lnSpc>
                <a:spcPct val="150000"/>
              </a:lnSpc>
              <a:buFont typeface="Wingdings" pitchFamily="2" charset="2"/>
              <a:buChar char="u"/>
            </a:pPr>
            <a:r>
              <a:rPr lang="zh-CN" altLang="en-US" sz="2500" b="1" dirty="0"/>
              <a:t> 凉水河把学校分成三个校园：北校园、南校园、西校园</a:t>
            </a:r>
          </a:p>
          <a:p>
            <a:endParaRPr lang="zh-CN" altLang="en-US" dirty="0" smtClean="0"/>
          </a:p>
        </p:txBody>
      </p:sp>
      <p:sp>
        <p:nvSpPr>
          <p:cNvPr id="20" name="下箭头 19"/>
          <p:cNvSpPr/>
          <p:nvPr/>
        </p:nvSpPr>
        <p:spPr>
          <a:xfrm rot="5400000">
            <a:off x="10953314" y="4823658"/>
            <a:ext cx="205025" cy="90900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eaLnBrk="0" hangingPunct="0">
              <a:buFontTx/>
              <a:buNone/>
              <a:defRPr/>
            </a:pPr>
            <a:endParaRPr lang="zh-CN" altLang="en-US"/>
          </a:p>
        </p:txBody>
      </p:sp>
      <p:sp>
        <p:nvSpPr>
          <p:cNvPr id="21" name="下箭头 20"/>
          <p:cNvSpPr/>
          <p:nvPr/>
        </p:nvSpPr>
        <p:spPr>
          <a:xfrm rot="5400000">
            <a:off x="9638706" y="3237905"/>
            <a:ext cx="225028" cy="350043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eaLnBrk="0" hangingPunct="0">
              <a:buFontTx/>
              <a:buNone/>
              <a:defRPr/>
            </a:pPr>
            <a:endParaRPr lang="zh-CN" altLang="en-US"/>
          </a:p>
        </p:txBody>
      </p:sp>
      <p:sp>
        <p:nvSpPr>
          <p:cNvPr id="23" name="下箭头 22"/>
          <p:cNvSpPr/>
          <p:nvPr/>
        </p:nvSpPr>
        <p:spPr>
          <a:xfrm rot="5400000">
            <a:off x="10750233" y="2024142"/>
            <a:ext cx="233363" cy="12690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eaLnBrk="0" hangingPunct="0">
              <a:buFontTx/>
              <a:buNone/>
              <a:defRPr/>
            </a:pPr>
            <a:endParaRPr lang="zh-CN" altLang="en-US"/>
          </a:p>
        </p:txBody>
      </p:sp>
      <p:sp>
        <p:nvSpPr>
          <p:cNvPr id="24" name="下箭头 23"/>
          <p:cNvSpPr/>
          <p:nvPr/>
        </p:nvSpPr>
        <p:spPr>
          <a:xfrm rot="5400000">
            <a:off x="11025824" y="5477907"/>
            <a:ext cx="226695" cy="100901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eaLnBrk="0" hangingPunct="0">
              <a:buFontTx/>
              <a:buNone/>
              <a:defRPr/>
            </a:pPr>
            <a:endParaRPr lang="zh-CN" altLang="en-US"/>
          </a:p>
        </p:txBody>
      </p:sp>
      <p:graphicFrame>
        <p:nvGraphicFramePr>
          <p:cNvPr id="18" name="表格 17"/>
          <p:cNvGraphicFramePr>
            <a:graphicFrameLocks noGrp="1"/>
          </p:cNvGraphicFramePr>
          <p:nvPr>
            <p:extLst>
              <p:ext uri="{D42A27DB-BD31-4B8C-83A1-F6EECF244321}">
                <p14:modId xmlns:p14="http://schemas.microsoft.com/office/powerpoint/2010/main" xmlns="" val="2360196393"/>
              </p:ext>
            </p:extLst>
          </p:nvPr>
        </p:nvGraphicFramePr>
        <p:xfrm>
          <a:off x="496144" y="3600450"/>
          <a:ext cx="5304580" cy="2945167"/>
        </p:xfrm>
        <a:graphic>
          <a:graphicData uri="http://schemas.openxmlformats.org/drawingml/2006/table">
            <a:tbl>
              <a:tblPr firstRow="1" bandRow="1">
                <a:tableStyleId>{5C22544A-7EE6-4342-B048-85BDC9FD1C3A}</a:tableStyleId>
              </a:tblPr>
              <a:tblGrid>
                <a:gridCol w="1833837"/>
                <a:gridCol w="1685790"/>
                <a:gridCol w="1784953"/>
              </a:tblGrid>
              <a:tr h="936104">
                <a:tc>
                  <a:txBody>
                    <a:bodyPr/>
                    <a:lstStyle/>
                    <a:p>
                      <a:pPr algn="ctr"/>
                      <a:endParaRPr lang="en-US" altLang="zh-CN" sz="1600" b="1" dirty="0" smtClean="0">
                        <a:solidFill>
                          <a:schemeClr val="accent5">
                            <a:lumMod val="40000"/>
                            <a:lumOff val="60000"/>
                          </a:schemeClr>
                        </a:solidFill>
                      </a:endParaRPr>
                    </a:p>
                    <a:p>
                      <a:pPr algn="ctr"/>
                      <a:r>
                        <a:rPr lang="zh-CN" altLang="en-US" sz="2400" b="1" dirty="0" smtClean="0">
                          <a:solidFill>
                            <a:schemeClr val="accent5">
                              <a:lumMod val="40000"/>
                              <a:lumOff val="60000"/>
                            </a:schemeClr>
                          </a:solidFill>
                        </a:rPr>
                        <a:t>右安门校区</a:t>
                      </a:r>
                      <a:endParaRPr lang="zh-CN" altLang="en-US" sz="2400" b="1" dirty="0">
                        <a:solidFill>
                          <a:schemeClr val="accent5">
                            <a:lumMod val="40000"/>
                            <a:lumOff val="60000"/>
                          </a:schemeClr>
                        </a:solidFill>
                      </a:endParaRPr>
                    </a:p>
                  </a:txBody>
                  <a:tcPr marL="128015" marR="128015" marT="48006" marB="48006">
                    <a:solidFill>
                      <a:schemeClr val="accent1">
                        <a:lumMod val="75000"/>
                      </a:schemeClr>
                    </a:solidFill>
                  </a:tcPr>
                </a:tc>
                <a:tc>
                  <a:txBody>
                    <a:bodyPr/>
                    <a:lstStyle/>
                    <a:p>
                      <a:pPr algn="ctr"/>
                      <a:r>
                        <a:rPr lang="zh-CN" altLang="en-US" sz="2400" b="1" dirty="0" smtClean="0">
                          <a:solidFill>
                            <a:schemeClr val="accent5">
                              <a:lumMod val="40000"/>
                              <a:lumOff val="60000"/>
                            </a:schemeClr>
                          </a:solidFill>
                        </a:rPr>
                        <a:t>  占地面积（</a:t>
                      </a:r>
                      <a:r>
                        <a:rPr lang="zh-CN" altLang="en-US" sz="2000" b="1" dirty="0" smtClean="0">
                          <a:solidFill>
                            <a:schemeClr val="accent5">
                              <a:lumMod val="40000"/>
                              <a:lumOff val="60000"/>
                            </a:schemeClr>
                          </a:solidFill>
                        </a:rPr>
                        <a:t>万平方米</a:t>
                      </a:r>
                      <a:r>
                        <a:rPr lang="zh-CN" altLang="en-US" sz="2400" b="1" dirty="0" smtClean="0">
                          <a:solidFill>
                            <a:schemeClr val="accent5">
                              <a:lumMod val="40000"/>
                              <a:lumOff val="60000"/>
                            </a:schemeClr>
                          </a:solidFill>
                        </a:rPr>
                        <a:t>）</a:t>
                      </a:r>
                      <a:endParaRPr lang="zh-CN" altLang="en-US" sz="2400" b="1" dirty="0">
                        <a:solidFill>
                          <a:schemeClr val="accent5">
                            <a:lumMod val="40000"/>
                            <a:lumOff val="60000"/>
                          </a:schemeClr>
                        </a:solidFill>
                      </a:endParaRPr>
                    </a:p>
                  </a:txBody>
                  <a:tcPr marL="128015" marR="128015" marT="48006" marB="48006">
                    <a:solidFill>
                      <a:schemeClr val="accent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2400" b="1" dirty="0" smtClean="0">
                          <a:solidFill>
                            <a:schemeClr val="accent5">
                              <a:lumMod val="40000"/>
                              <a:lumOff val="60000"/>
                            </a:schemeClr>
                          </a:solidFill>
                        </a:rPr>
                        <a:t>   建筑面积（</a:t>
                      </a:r>
                      <a:r>
                        <a:rPr lang="zh-CN" altLang="en-US" sz="2000" b="1" dirty="0" smtClean="0">
                          <a:solidFill>
                            <a:schemeClr val="accent5">
                              <a:lumMod val="40000"/>
                              <a:lumOff val="60000"/>
                            </a:schemeClr>
                          </a:solidFill>
                        </a:rPr>
                        <a:t>万平方米</a:t>
                      </a:r>
                      <a:r>
                        <a:rPr lang="zh-CN" altLang="en-US" sz="2400" b="1" dirty="0" smtClean="0">
                          <a:solidFill>
                            <a:schemeClr val="accent5">
                              <a:lumMod val="40000"/>
                              <a:lumOff val="60000"/>
                            </a:schemeClr>
                          </a:solidFill>
                        </a:rPr>
                        <a:t>）</a:t>
                      </a:r>
                      <a:endParaRPr lang="zh-CN" altLang="en-US" sz="2400" b="1" dirty="0">
                        <a:solidFill>
                          <a:schemeClr val="accent5">
                            <a:lumMod val="40000"/>
                            <a:lumOff val="60000"/>
                          </a:schemeClr>
                        </a:solidFill>
                      </a:endParaRPr>
                    </a:p>
                  </a:txBody>
                  <a:tcPr marL="128015" marR="128015" marT="48006" marB="48006">
                    <a:solidFill>
                      <a:schemeClr val="accent1">
                        <a:lumMod val="75000"/>
                      </a:schemeClr>
                    </a:solidFill>
                  </a:tcPr>
                </a:tc>
              </a:tr>
              <a:tr h="515456">
                <a:tc>
                  <a:txBody>
                    <a:bodyPr/>
                    <a:lstStyle/>
                    <a:p>
                      <a:pPr algn="ctr"/>
                      <a:r>
                        <a:rPr lang="zh-CN" altLang="en-US" sz="2400" b="1" dirty="0" smtClean="0">
                          <a:solidFill>
                            <a:schemeClr val="accent5">
                              <a:lumMod val="40000"/>
                              <a:lumOff val="60000"/>
                            </a:schemeClr>
                          </a:solidFill>
                        </a:rPr>
                        <a:t>北校园</a:t>
                      </a:r>
                      <a:endParaRPr lang="zh-CN" altLang="en-US" sz="2400" b="1" dirty="0">
                        <a:solidFill>
                          <a:schemeClr val="accent5">
                            <a:lumMod val="40000"/>
                            <a:lumOff val="60000"/>
                          </a:schemeClr>
                        </a:solidFill>
                      </a:endParaRPr>
                    </a:p>
                  </a:txBody>
                  <a:tcPr marL="128015" marR="128015" marT="48006" marB="48006">
                    <a:solidFill>
                      <a:schemeClr val="accent1">
                        <a:lumMod val="75000"/>
                      </a:schemeClr>
                    </a:solidFill>
                  </a:tcPr>
                </a:tc>
                <a:tc>
                  <a:txBody>
                    <a:bodyPr/>
                    <a:lstStyle/>
                    <a:p>
                      <a:pPr algn="ctr"/>
                      <a:r>
                        <a:rPr lang="en-US" altLang="zh-CN" sz="2400" b="1" dirty="0" smtClean="0">
                          <a:solidFill>
                            <a:schemeClr val="accent5">
                              <a:lumMod val="40000"/>
                              <a:lumOff val="60000"/>
                            </a:schemeClr>
                          </a:solidFill>
                        </a:rPr>
                        <a:t>11</a:t>
                      </a:r>
                      <a:endParaRPr lang="zh-CN" altLang="en-US" sz="2400" b="1" dirty="0">
                        <a:solidFill>
                          <a:schemeClr val="accent5">
                            <a:lumMod val="40000"/>
                            <a:lumOff val="60000"/>
                          </a:schemeClr>
                        </a:solidFill>
                      </a:endParaRPr>
                    </a:p>
                  </a:txBody>
                  <a:tcPr marL="128015" marR="128015" marT="48006" marB="48006">
                    <a:solidFill>
                      <a:schemeClr val="accent1">
                        <a:lumMod val="75000"/>
                      </a:schemeClr>
                    </a:solidFill>
                  </a:tcPr>
                </a:tc>
                <a:tc>
                  <a:txBody>
                    <a:bodyPr/>
                    <a:lstStyle/>
                    <a:p>
                      <a:pPr algn="ctr"/>
                      <a:r>
                        <a:rPr lang="en-US" altLang="zh-CN" sz="2400" b="1" dirty="0" smtClean="0">
                          <a:solidFill>
                            <a:schemeClr val="accent5">
                              <a:lumMod val="40000"/>
                              <a:lumOff val="60000"/>
                            </a:schemeClr>
                          </a:solidFill>
                        </a:rPr>
                        <a:t>16</a:t>
                      </a:r>
                      <a:endParaRPr lang="zh-CN" altLang="en-US" sz="2400" b="1" dirty="0">
                        <a:solidFill>
                          <a:schemeClr val="accent5">
                            <a:lumMod val="40000"/>
                            <a:lumOff val="60000"/>
                          </a:schemeClr>
                        </a:solidFill>
                      </a:endParaRPr>
                    </a:p>
                  </a:txBody>
                  <a:tcPr marL="128015" marR="128015" marT="48006" marB="48006">
                    <a:solidFill>
                      <a:schemeClr val="accent1">
                        <a:lumMod val="75000"/>
                      </a:schemeClr>
                    </a:solidFill>
                  </a:tcPr>
                </a:tc>
              </a:tr>
              <a:tr h="497869">
                <a:tc>
                  <a:txBody>
                    <a:bodyPr/>
                    <a:lstStyle/>
                    <a:p>
                      <a:pPr algn="ctr"/>
                      <a:r>
                        <a:rPr lang="zh-CN" altLang="en-US" sz="2400" b="1" dirty="0" smtClean="0">
                          <a:solidFill>
                            <a:schemeClr val="accent5">
                              <a:lumMod val="40000"/>
                              <a:lumOff val="60000"/>
                            </a:schemeClr>
                          </a:solidFill>
                        </a:rPr>
                        <a:t>西校园</a:t>
                      </a:r>
                      <a:endParaRPr lang="zh-CN" altLang="en-US" sz="2400" b="1" dirty="0">
                        <a:solidFill>
                          <a:schemeClr val="accent5">
                            <a:lumMod val="40000"/>
                            <a:lumOff val="60000"/>
                          </a:schemeClr>
                        </a:solidFill>
                      </a:endParaRPr>
                    </a:p>
                  </a:txBody>
                  <a:tcPr marL="128015" marR="128015" marT="48006" marB="48006">
                    <a:solidFill>
                      <a:schemeClr val="accent1">
                        <a:lumMod val="75000"/>
                      </a:schemeClr>
                    </a:solidFill>
                  </a:tcPr>
                </a:tc>
                <a:tc>
                  <a:txBody>
                    <a:bodyPr/>
                    <a:lstStyle/>
                    <a:p>
                      <a:pPr algn="ctr"/>
                      <a:r>
                        <a:rPr lang="en-US" altLang="zh-CN" sz="2400" b="1" dirty="0" smtClean="0">
                          <a:solidFill>
                            <a:schemeClr val="accent5">
                              <a:lumMod val="40000"/>
                              <a:lumOff val="60000"/>
                            </a:schemeClr>
                          </a:solidFill>
                        </a:rPr>
                        <a:t>1.4</a:t>
                      </a:r>
                      <a:endParaRPr lang="zh-CN" altLang="en-US" sz="2400" b="1" dirty="0">
                        <a:solidFill>
                          <a:schemeClr val="accent5">
                            <a:lumMod val="40000"/>
                            <a:lumOff val="60000"/>
                          </a:schemeClr>
                        </a:solidFill>
                      </a:endParaRPr>
                    </a:p>
                  </a:txBody>
                  <a:tcPr marL="128015" marR="128015" marT="48006" marB="48006">
                    <a:solidFill>
                      <a:schemeClr val="accent1">
                        <a:lumMod val="75000"/>
                      </a:schemeClr>
                    </a:solidFill>
                  </a:tcPr>
                </a:tc>
                <a:tc>
                  <a:txBody>
                    <a:bodyPr/>
                    <a:lstStyle/>
                    <a:p>
                      <a:pPr algn="ctr"/>
                      <a:r>
                        <a:rPr lang="en-US" altLang="zh-CN" sz="2400" b="1" dirty="0" smtClean="0">
                          <a:solidFill>
                            <a:schemeClr val="accent5">
                              <a:lumMod val="40000"/>
                              <a:lumOff val="60000"/>
                            </a:schemeClr>
                          </a:solidFill>
                        </a:rPr>
                        <a:t>3.5</a:t>
                      </a:r>
                      <a:endParaRPr lang="zh-CN" altLang="en-US" sz="2400" b="1" dirty="0">
                        <a:solidFill>
                          <a:schemeClr val="accent5">
                            <a:lumMod val="40000"/>
                            <a:lumOff val="60000"/>
                          </a:schemeClr>
                        </a:solidFill>
                      </a:endParaRPr>
                    </a:p>
                  </a:txBody>
                  <a:tcPr marL="128015" marR="128015" marT="48006" marB="48006">
                    <a:solidFill>
                      <a:schemeClr val="accent1">
                        <a:lumMod val="75000"/>
                      </a:schemeClr>
                    </a:solidFill>
                  </a:tcPr>
                </a:tc>
              </a:tr>
              <a:tr h="497869">
                <a:tc>
                  <a:txBody>
                    <a:bodyPr/>
                    <a:lstStyle/>
                    <a:p>
                      <a:pPr algn="ctr"/>
                      <a:r>
                        <a:rPr lang="zh-CN" altLang="en-US" sz="2400" b="1" dirty="0" smtClean="0">
                          <a:solidFill>
                            <a:schemeClr val="accent5">
                              <a:lumMod val="40000"/>
                              <a:lumOff val="60000"/>
                            </a:schemeClr>
                          </a:solidFill>
                        </a:rPr>
                        <a:t>南校园</a:t>
                      </a:r>
                      <a:endParaRPr lang="zh-CN" altLang="en-US" sz="2400" b="1" dirty="0">
                        <a:solidFill>
                          <a:schemeClr val="accent5">
                            <a:lumMod val="40000"/>
                            <a:lumOff val="60000"/>
                          </a:schemeClr>
                        </a:solidFill>
                      </a:endParaRPr>
                    </a:p>
                  </a:txBody>
                  <a:tcPr marL="128015" marR="128015" marT="48006" marB="48006">
                    <a:solidFill>
                      <a:schemeClr val="accent1">
                        <a:lumMod val="75000"/>
                      </a:schemeClr>
                    </a:solidFill>
                  </a:tcPr>
                </a:tc>
                <a:tc>
                  <a:txBody>
                    <a:bodyPr/>
                    <a:lstStyle/>
                    <a:p>
                      <a:pPr algn="ctr"/>
                      <a:r>
                        <a:rPr lang="en-US" altLang="zh-CN" sz="2400" b="1" dirty="0" smtClean="0">
                          <a:solidFill>
                            <a:schemeClr val="accent5">
                              <a:lumMod val="40000"/>
                              <a:lumOff val="60000"/>
                            </a:schemeClr>
                          </a:solidFill>
                        </a:rPr>
                        <a:t>3.8</a:t>
                      </a:r>
                      <a:endParaRPr lang="zh-CN" altLang="en-US" sz="2400" b="1" dirty="0">
                        <a:solidFill>
                          <a:schemeClr val="accent5">
                            <a:lumMod val="40000"/>
                            <a:lumOff val="60000"/>
                          </a:schemeClr>
                        </a:solidFill>
                      </a:endParaRPr>
                    </a:p>
                  </a:txBody>
                  <a:tcPr marL="128015" marR="128015" marT="48006" marB="48006">
                    <a:solidFill>
                      <a:schemeClr val="accent1">
                        <a:lumMod val="75000"/>
                      </a:schemeClr>
                    </a:solidFill>
                  </a:tcPr>
                </a:tc>
                <a:tc>
                  <a:txBody>
                    <a:bodyPr/>
                    <a:lstStyle/>
                    <a:p>
                      <a:pPr algn="ctr"/>
                      <a:r>
                        <a:rPr lang="en-US" altLang="zh-CN" sz="2400" b="1" dirty="0" smtClean="0">
                          <a:solidFill>
                            <a:schemeClr val="accent5">
                              <a:lumMod val="40000"/>
                              <a:lumOff val="60000"/>
                            </a:schemeClr>
                          </a:solidFill>
                        </a:rPr>
                        <a:t>9</a:t>
                      </a:r>
                      <a:endParaRPr lang="zh-CN" altLang="en-US" sz="2400" b="1" dirty="0">
                        <a:solidFill>
                          <a:schemeClr val="accent5">
                            <a:lumMod val="40000"/>
                            <a:lumOff val="60000"/>
                          </a:schemeClr>
                        </a:solidFill>
                      </a:endParaRPr>
                    </a:p>
                  </a:txBody>
                  <a:tcPr marL="128015" marR="128015" marT="48006" marB="48006">
                    <a:solidFill>
                      <a:schemeClr val="accent1">
                        <a:lumMod val="75000"/>
                      </a:schemeClr>
                    </a:solidFill>
                  </a:tcPr>
                </a:tc>
              </a:tr>
              <a:tr h="497869">
                <a:tc>
                  <a:txBody>
                    <a:bodyPr/>
                    <a:lstStyle/>
                    <a:p>
                      <a:pPr algn="ctr"/>
                      <a:r>
                        <a:rPr lang="zh-CN" altLang="en-US" sz="2400" b="1" dirty="0" smtClean="0">
                          <a:solidFill>
                            <a:schemeClr val="accent5">
                              <a:lumMod val="40000"/>
                              <a:lumOff val="60000"/>
                            </a:schemeClr>
                          </a:solidFill>
                        </a:rPr>
                        <a:t>合计</a:t>
                      </a:r>
                      <a:endParaRPr lang="zh-CN" altLang="en-US" sz="2400" b="1" dirty="0">
                        <a:solidFill>
                          <a:schemeClr val="accent5">
                            <a:lumMod val="40000"/>
                            <a:lumOff val="60000"/>
                          </a:schemeClr>
                        </a:solidFill>
                      </a:endParaRPr>
                    </a:p>
                  </a:txBody>
                  <a:tcPr marL="128015" marR="128015" marT="48006" marB="48006">
                    <a:solidFill>
                      <a:schemeClr val="accent1">
                        <a:lumMod val="75000"/>
                      </a:schemeClr>
                    </a:solidFill>
                  </a:tcPr>
                </a:tc>
                <a:tc>
                  <a:txBody>
                    <a:bodyPr/>
                    <a:lstStyle/>
                    <a:p>
                      <a:pPr algn="ctr"/>
                      <a:r>
                        <a:rPr lang="en-US" altLang="zh-CN" sz="2400" b="1" dirty="0" smtClean="0">
                          <a:solidFill>
                            <a:schemeClr val="accent5">
                              <a:lumMod val="40000"/>
                              <a:lumOff val="60000"/>
                            </a:schemeClr>
                          </a:solidFill>
                        </a:rPr>
                        <a:t>16.2</a:t>
                      </a:r>
                      <a:endParaRPr lang="zh-CN" altLang="en-US" sz="2400" b="1" dirty="0">
                        <a:solidFill>
                          <a:schemeClr val="accent5">
                            <a:lumMod val="40000"/>
                            <a:lumOff val="60000"/>
                          </a:schemeClr>
                        </a:solidFill>
                      </a:endParaRPr>
                    </a:p>
                  </a:txBody>
                  <a:tcPr marL="128015" marR="128015" marT="48006" marB="48006">
                    <a:solidFill>
                      <a:schemeClr val="accent1">
                        <a:lumMod val="75000"/>
                      </a:schemeClr>
                    </a:solidFill>
                  </a:tcPr>
                </a:tc>
                <a:tc>
                  <a:txBody>
                    <a:bodyPr/>
                    <a:lstStyle/>
                    <a:p>
                      <a:pPr algn="ctr"/>
                      <a:r>
                        <a:rPr lang="en-US" altLang="zh-CN" sz="2400" b="1" dirty="0" smtClean="0">
                          <a:solidFill>
                            <a:schemeClr val="accent5">
                              <a:lumMod val="40000"/>
                              <a:lumOff val="60000"/>
                            </a:schemeClr>
                          </a:solidFill>
                        </a:rPr>
                        <a:t>28.5</a:t>
                      </a:r>
                      <a:endParaRPr lang="zh-CN" altLang="en-US" sz="2400" b="1" dirty="0">
                        <a:solidFill>
                          <a:schemeClr val="accent5">
                            <a:lumMod val="40000"/>
                            <a:lumOff val="60000"/>
                          </a:schemeClr>
                        </a:solidFill>
                      </a:endParaRPr>
                    </a:p>
                  </a:txBody>
                  <a:tcPr marL="128015" marR="128015" marT="48006" marB="48006">
                    <a:solidFill>
                      <a:schemeClr val="accent1">
                        <a:lumMod val="75000"/>
                      </a:schemeClr>
                    </a:solidFill>
                  </a:tcPr>
                </a:tc>
              </a:tr>
            </a:tbl>
          </a:graphicData>
        </a:graphic>
      </p:graphicFrame>
      <p:sp>
        <p:nvSpPr>
          <p:cNvPr id="22"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学校概况</a:t>
            </a:r>
            <a:endParaRPr lang="zh-CN" altLang="en-US" sz="2500" dirty="0">
              <a:solidFill>
                <a:schemeClr val="accent2"/>
              </a:solidFill>
              <a:ea typeface="黑体" pitchFamily="49" charset="-122"/>
            </a:endParaRPr>
          </a:p>
        </p:txBody>
      </p:sp>
      <p:sp>
        <p:nvSpPr>
          <p:cNvPr id="25" name="矩形 14"/>
          <p:cNvSpPr>
            <a:spLocks noChangeArrowheads="1"/>
          </p:cNvSpPr>
          <p:nvPr/>
        </p:nvSpPr>
        <p:spPr bwMode="auto">
          <a:xfrm>
            <a:off x="7100889" y="6715841"/>
            <a:ext cx="3300412" cy="438582"/>
          </a:xfrm>
          <a:prstGeom prst="rect">
            <a:avLst/>
          </a:prstGeom>
          <a:noFill/>
          <a:ln w="9525">
            <a:noFill/>
            <a:miter lim="800000"/>
            <a:headEnd/>
            <a:tailEnd/>
          </a:ln>
        </p:spPr>
        <p:txBody>
          <a:bodyPr lIns="114300" tIns="57150" rIns="114300" bIns="57150">
            <a:spAutoFit/>
          </a:bodyPr>
          <a:lstStyle/>
          <a:p>
            <a:pPr eaLnBrk="0" hangingPunct="0">
              <a:defRPr/>
            </a:pPr>
            <a:r>
              <a:rPr lang="zh-CN" altLang="en-US" b="1" dirty="0">
                <a:latin typeface="+mn-lt"/>
                <a:ea typeface="+mn-ea"/>
              </a:rPr>
              <a:t>校园环境规划图</a:t>
            </a:r>
          </a:p>
        </p:txBody>
      </p:sp>
    </p:spTree>
    <p:extLst>
      <p:ext uri="{BB962C8B-B14F-4D97-AF65-F5344CB8AC3E}">
        <p14:creationId xmlns:p14="http://schemas.microsoft.com/office/powerpoint/2010/main" xmlns="" val="5284358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bwMode="auto">
          <a:xfrm>
            <a:off x="700050" y="1500174"/>
            <a:ext cx="6000791" cy="5250693"/>
          </a:xfrm>
          <a:prstGeom prst="roundRect">
            <a:avLst/>
          </a:prstGeom>
          <a:blipFill>
            <a:blip r:embed="rId2" cstate="print"/>
            <a:tile tx="0" ty="0" sx="100000" sy="100000" flip="none" algn="tl"/>
          </a:blipFill>
          <a:ln>
            <a:solidFill>
              <a:srgbClr val="FF0000"/>
            </a:solidFill>
            <a:headEnd/>
            <a:tailEnd/>
          </a:ln>
          <a:effectLst>
            <a:glow rad="139700">
              <a:srgbClr val="FF0000">
                <a:alpha val="40000"/>
              </a:srgb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59394" name="内容占位符 2"/>
          <p:cNvSpPr>
            <a:spLocks noGrp="1" noChangeArrowheads="1"/>
          </p:cNvSpPr>
          <p:nvPr>
            <p:ph idx="1"/>
          </p:nvPr>
        </p:nvSpPr>
        <p:spPr>
          <a:xfrm>
            <a:off x="400051" y="1875235"/>
            <a:ext cx="6300788" cy="4233863"/>
          </a:xfrm>
        </p:spPr>
        <p:txBody>
          <a:bodyPr>
            <a:normAutofit fontScale="92500" lnSpcReduction="20000"/>
          </a:bodyPr>
          <a:lstStyle/>
          <a:p>
            <a:pPr>
              <a:lnSpc>
                <a:spcPct val="150000"/>
              </a:lnSpc>
              <a:buFontTx/>
              <a:buNone/>
              <a:defRPr/>
            </a:pPr>
            <a:r>
              <a:rPr lang="en-US" altLang="zh-CN" sz="2500" dirty="0"/>
              <a:t>    </a:t>
            </a:r>
            <a:r>
              <a:rPr lang="zh-CN" altLang="zh-CN" sz="3000" b="1" dirty="0">
                <a:solidFill>
                  <a:srgbClr val="004F8A"/>
                </a:solidFill>
                <a:latin typeface="方正姚体" pitchFamily="2" charset="-122"/>
                <a:ea typeface="方正姚体" pitchFamily="2" charset="-122"/>
                <a:cs typeface="+mj-cs"/>
              </a:rPr>
              <a:t>发挥校园环境建设的科普作用</a:t>
            </a:r>
            <a:endParaRPr lang="en-US" altLang="zh-CN" sz="3000" b="1" dirty="0">
              <a:solidFill>
                <a:srgbClr val="004F8A"/>
              </a:solidFill>
              <a:latin typeface="方正姚体" pitchFamily="2" charset="-122"/>
              <a:ea typeface="方正姚体" pitchFamily="2" charset="-122"/>
              <a:cs typeface="+mj-cs"/>
            </a:endParaRPr>
          </a:p>
          <a:p>
            <a:pPr>
              <a:lnSpc>
                <a:spcPct val="150000"/>
              </a:lnSpc>
              <a:buFontTx/>
              <a:buNone/>
              <a:defRPr/>
            </a:pPr>
            <a:r>
              <a:rPr lang="en-US" altLang="zh-CN" sz="2500" b="1" dirty="0"/>
              <a:t>              </a:t>
            </a:r>
          </a:p>
          <a:p>
            <a:pPr>
              <a:lnSpc>
                <a:spcPct val="150000"/>
              </a:lnSpc>
              <a:buFontTx/>
              <a:buNone/>
              <a:defRPr/>
            </a:pPr>
            <a:r>
              <a:rPr lang="en-US" altLang="zh-CN" sz="2500" b="1" dirty="0"/>
              <a:t>             </a:t>
            </a:r>
            <a:r>
              <a:rPr lang="zh-CN" altLang="zh-CN" sz="2500" b="1" dirty="0"/>
              <a:t>为便于师生员工识别树种、增加植物知识，进行了树木挂牌工作，共悬挂了新版树牌</a:t>
            </a:r>
            <a:r>
              <a:rPr lang="en-US" altLang="zh-CN" sz="2500" b="1" dirty="0"/>
              <a:t>100</a:t>
            </a:r>
            <a:r>
              <a:rPr lang="zh-CN" altLang="zh-CN" sz="2500" b="1" dirty="0"/>
              <a:t>多块，基本做到了重点地区每树一牌，受到广大师生的欢迎。</a:t>
            </a:r>
          </a:p>
          <a:p>
            <a:pPr>
              <a:lnSpc>
                <a:spcPct val="150000"/>
              </a:lnSpc>
              <a:buFontTx/>
              <a:buNone/>
              <a:defRPr/>
            </a:pPr>
            <a:endParaRPr lang="zh-CN" altLang="en-US" sz="2500" dirty="0">
              <a:solidFill>
                <a:srgbClr val="FF0000"/>
              </a:solidFill>
              <a:latin typeface="黑体" pitchFamily="49" charset="-122"/>
              <a:ea typeface="黑体" pitchFamily="49" charset="-122"/>
            </a:endParaRPr>
          </a:p>
          <a:p>
            <a:pPr>
              <a:buFontTx/>
              <a:buNone/>
              <a:defRPr/>
            </a:pPr>
            <a:r>
              <a:rPr lang="zh-CN" altLang="en-US" sz="2500" b="1" dirty="0">
                <a:solidFill>
                  <a:srgbClr val="FF0000"/>
                </a:solidFill>
                <a:latin typeface="黑体" pitchFamily="49" charset="-122"/>
                <a:ea typeface="黑体" pitchFamily="49" charset="-122"/>
              </a:rPr>
              <a:t> </a:t>
            </a:r>
          </a:p>
        </p:txBody>
      </p:sp>
      <p:pic>
        <p:nvPicPr>
          <p:cNvPr id="59395" name="图片 6" descr="IMG_9400.jpg"/>
          <p:cNvPicPr>
            <a:picLocks noChangeAspect="1" noChangeArrowheads="1"/>
          </p:cNvPicPr>
          <p:nvPr/>
        </p:nvPicPr>
        <p:blipFill>
          <a:blip r:embed="rId3" cstate="print"/>
          <a:srcRect/>
          <a:stretch>
            <a:fillRect/>
          </a:stretch>
        </p:blipFill>
        <p:spPr bwMode="auto">
          <a:xfrm>
            <a:off x="7100892" y="1425163"/>
            <a:ext cx="5191760" cy="5265659"/>
          </a:xfrm>
          <a:prstGeom prst="roundRect">
            <a:avLst>
              <a:gd name="adj" fmla="val 16667"/>
            </a:avLst>
          </a:prstGeom>
          <a:ln>
            <a:solidFill>
              <a:srgbClr val="78485D"/>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8079990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标题 1"/>
          <p:cNvSpPr>
            <a:spLocks noGrp="1" noChangeArrowheads="1"/>
          </p:cNvSpPr>
          <p:nvPr>
            <p:ph type="title"/>
          </p:nvPr>
        </p:nvSpPr>
        <p:spPr>
          <a:xfrm>
            <a:off x="3900489" y="750094"/>
            <a:ext cx="4200525" cy="746760"/>
          </a:xfrm>
        </p:spPr>
        <p:txBody>
          <a:bodyPr>
            <a:normAutofit fontScale="90000"/>
          </a:bodyPr>
          <a:lstStyle/>
          <a:p>
            <a:pPr algn="l">
              <a:lnSpc>
                <a:spcPct val="150000"/>
              </a:lnSpc>
              <a:defRPr/>
            </a:pPr>
            <a:r>
              <a:rPr lang="zh-CN" altLang="en-US" sz="3500" b="1" dirty="0">
                <a:solidFill>
                  <a:srgbClr val="004F8A"/>
                </a:solidFill>
                <a:latin typeface="方正姚体" pitchFamily="2" charset="-122"/>
                <a:ea typeface="方正姚体" pitchFamily="2" charset="-122"/>
              </a:rPr>
              <a:t>建设成效展示</a:t>
            </a:r>
          </a:p>
        </p:txBody>
      </p:sp>
      <p:sp>
        <p:nvSpPr>
          <p:cNvPr id="53251" name="内容占位符 2"/>
          <p:cNvSpPr>
            <a:spLocks noGrp="1" noChangeArrowheads="1"/>
          </p:cNvSpPr>
          <p:nvPr>
            <p:ph idx="1"/>
          </p:nvPr>
        </p:nvSpPr>
        <p:spPr>
          <a:xfrm>
            <a:off x="855664" y="2768680"/>
            <a:ext cx="6856412" cy="453390"/>
          </a:xfrm>
        </p:spPr>
        <p:txBody>
          <a:bodyPr>
            <a:normAutofit fontScale="62500" lnSpcReduction="20000"/>
          </a:bodyPr>
          <a:lstStyle/>
          <a:p>
            <a:pPr>
              <a:lnSpc>
                <a:spcPct val="150000"/>
              </a:lnSpc>
              <a:buFontTx/>
              <a:buNone/>
            </a:pPr>
            <a:endParaRPr lang="zh-CN" altLang="en-US" sz="2500" b="1">
              <a:solidFill>
                <a:srgbClr val="FF0000"/>
              </a:solidFill>
            </a:endParaRPr>
          </a:p>
        </p:txBody>
      </p:sp>
      <p:pic>
        <p:nvPicPr>
          <p:cNvPr id="60419" name="图片 3" descr="IMG_8885.JPG"/>
          <p:cNvPicPr>
            <a:picLocks noChangeAspect="1" noChangeArrowheads="1"/>
          </p:cNvPicPr>
          <p:nvPr/>
        </p:nvPicPr>
        <p:blipFill>
          <a:blip r:embed="rId2" cstate="print"/>
          <a:srcRect/>
          <a:stretch>
            <a:fillRect/>
          </a:stretch>
        </p:blipFill>
        <p:spPr bwMode="auto">
          <a:xfrm>
            <a:off x="299995" y="1575183"/>
            <a:ext cx="4200554" cy="1800238"/>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0420" name="图片 4" descr="IMG_8875.JPG"/>
          <p:cNvPicPr>
            <a:picLocks noChangeAspect="1" noChangeArrowheads="1"/>
          </p:cNvPicPr>
          <p:nvPr/>
        </p:nvPicPr>
        <p:blipFill>
          <a:blip r:embed="rId3" cstate="print"/>
          <a:srcRect/>
          <a:stretch>
            <a:fillRect/>
          </a:stretch>
        </p:blipFill>
        <p:spPr bwMode="auto">
          <a:xfrm>
            <a:off x="4700575" y="1575184"/>
            <a:ext cx="3800502" cy="1800238"/>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0421" name="图片 6" descr="IMG_8987.jpg"/>
          <p:cNvPicPr>
            <a:picLocks noChangeAspect="1" noChangeArrowheads="1"/>
          </p:cNvPicPr>
          <p:nvPr/>
        </p:nvPicPr>
        <p:blipFill>
          <a:blip r:embed="rId4" cstate="print"/>
          <a:srcRect/>
          <a:stretch>
            <a:fillRect/>
          </a:stretch>
        </p:blipFill>
        <p:spPr bwMode="auto">
          <a:xfrm>
            <a:off x="299995" y="3525440"/>
            <a:ext cx="4100541" cy="1725228"/>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pic>
        <p:nvPicPr>
          <p:cNvPr id="10" name="图片 6"/>
          <p:cNvPicPr>
            <a:picLocks noChangeAspect="1" noChangeArrowheads="1"/>
          </p:cNvPicPr>
          <p:nvPr/>
        </p:nvPicPr>
        <p:blipFill>
          <a:blip r:embed="rId5" cstate="print"/>
          <a:srcRect/>
          <a:stretch>
            <a:fillRect/>
          </a:stretch>
        </p:blipFill>
        <p:spPr bwMode="auto">
          <a:xfrm>
            <a:off x="4600562" y="3525440"/>
            <a:ext cx="3900515" cy="1725228"/>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图片 6" descr="2017秋色校园 王迎摄影-.jpg"/>
          <p:cNvPicPr>
            <a:picLocks noChangeAspect="1" noChangeArrowheads="1"/>
          </p:cNvPicPr>
          <p:nvPr/>
        </p:nvPicPr>
        <p:blipFill>
          <a:blip r:embed="rId6" cstate="print"/>
          <a:srcRect/>
          <a:stretch>
            <a:fillRect/>
          </a:stretch>
        </p:blipFill>
        <p:spPr bwMode="auto">
          <a:xfrm>
            <a:off x="8801117" y="1575183"/>
            <a:ext cx="3600475" cy="1800238"/>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图片 4" descr="434079010456172506.jpg"/>
          <p:cNvPicPr>
            <a:picLocks noChangeAspect="1" noChangeArrowheads="1"/>
          </p:cNvPicPr>
          <p:nvPr/>
        </p:nvPicPr>
        <p:blipFill>
          <a:blip r:embed="rId7" cstate="print"/>
          <a:srcRect/>
          <a:stretch>
            <a:fillRect/>
          </a:stretch>
        </p:blipFill>
        <p:spPr bwMode="auto">
          <a:xfrm>
            <a:off x="8701104" y="3525440"/>
            <a:ext cx="3700488" cy="1800238"/>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内容占位符 3" descr="5.JPG"/>
          <p:cNvPicPr>
            <a:picLocks noChangeAspect="1" noChangeArrowheads="1"/>
          </p:cNvPicPr>
          <p:nvPr/>
        </p:nvPicPr>
        <p:blipFill>
          <a:blip r:embed="rId8" cstate="print"/>
          <a:srcRect/>
          <a:stretch>
            <a:fillRect/>
          </a:stretch>
        </p:blipFill>
        <p:spPr bwMode="auto">
          <a:xfrm>
            <a:off x="299995" y="5400688"/>
            <a:ext cx="3900515" cy="1650217"/>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内容占位符 3" descr="IMG_7702.JPG"/>
          <p:cNvPicPr>
            <a:picLocks noChangeAspect="1" noChangeArrowheads="1"/>
          </p:cNvPicPr>
          <p:nvPr/>
        </p:nvPicPr>
        <p:blipFill>
          <a:blip r:embed="rId9" cstate="print"/>
          <a:srcRect/>
          <a:stretch>
            <a:fillRect/>
          </a:stretch>
        </p:blipFill>
        <p:spPr bwMode="auto">
          <a:xfrm>
            <a:off x="8701104" y="5475697"/>
            <a:ext cx="3700488" cy="1575208"/>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图片 4" descr="青教公寓玉兰 王迎.JPG"/>
          <p:cNvPicPr>
            <a:picLocks noChangeAspect="1" noChangeArrowheads="1"/>
          </p:cNvPicPr>
          <p:nvPr/>
        </p:nvPicPr>
        <p:blipFill>
          <a:blip r:embed="rId10" cstate="print"/>
          <a:srcRect/>
          <a:stretch>
            <a:fillRect/>
          </a:stretch>
        </p:blipFill>
        <p:spPr bwMode="auto">
          <a:xfrm>
            <a:off x="4500549" y="5475697"/>
            <a:ext cx="3900515" cy="1575208"/>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42379678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标题 1"/>
          <p:cNvSpPr>
            <a:spLocks noGrp="1" noChangeArrowheads="1"/>
          </p:cNvSpPr>
          <p:nvPr>
            <p:ph type="title"/>
          </p:nvPr>
        </p:nvSpPr>
        <p:spPr>
          <a:xfrm>
            <a:off x="700089" y="825104"/>
            <a:ext cx="10483532" cy="906780"/>
          </a:xfrm>
        </p:spPr>
        <p:txBody>
          <a:bodyPr>
            <a:normAutofit fontScale="90000"/>
          </a:bodyPr>
          <a:lstStyle/>
          <a:p>
            <a:pPr algn="l">
              <a:lnSpc>
                <a:spcPct val="150000"/>
              </a:lnSpc>
              <a:defRPr/>
            </a:pPr>
            <a:r>
              <a:rPr lang="en-US" altLang="zh-CN" sz="3000" b="1" dirty="0"/>
              <a:t> </a:t>
            </a:r>
            <a:r>
              <a:rPr lang="zh-CN" altLang="en-US" sz="3500" b="1" dirty="0">
                <a:solidFill>
                  <a:srgbClr val="004F8A"/>
                </a:solidFill>
                <a:latin typeface="方正姚体" pitchFamily="2" charset="-122"/>
                <a:ea typeface="方正姚体" pitchFamily="2" charset="-122"/>
              </a:rPr>
              <a:t>建设成效展示</a:t>
            </a:r>
          </a:p>
        </p:txBody>
      </p:sp>
      <p:pic>
        <p:nvPicPr>
          <p:cNvPr id="64514" name="内容占位符 3" descr="5.JPG"/>
          <p:cNvPicPr>
            <a:picLocks noGrp="1" noChangeAspect="1" noChangeArrowheads="1"/>
          </p:cNvPicPr>
          <p:nvPr>
            <p:ph idx="1"/>
          </p:nvPr>
        </p:nvPicPr>
        <p:blipFill>
          <a:blip r:embed="rId2" cstate="print"/>
          <a:srcRect/>
          <a:stretch>
            <a:fillRect/>
          </a:stretch>
        </p:blipFill>
        <p:spPr>
          <a:xfrm>
            <a:off x="400009" y="4650589"/>
            <a:ext cx="3542665" cy="2025267"/>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276" name="矩形 4"/>
          <p:cNvSpPr>
            <a:spLocks noChangeArrowheads="1"/>
          </p:cNvSpPr>
          <p:nvPr/>
        </p:nvSpPr>
        <p:spPr bwMode="auto">
          <a:xfrm>
            <a:off x="0" y="1725216"/>
            <a:ext cx="12801600"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sz="3000" b="1"/>
              <a:t>                “三季有花、四季有绿、秋有果”的自然景象。</a:t>
            </a:r>
          </a:p>
        </p:txBody>
      </p:sp>
      <p:pic>
        <p:nvPicPr>
          <p:cNvPr id="64516" name="图片 5" descr="IMG_7218.JPG"/>
          <p:cNvPicPr>
            <a:picLocks noChangeAspect="1" noChangeArrowheads="1"/>
          </p:cNvPicPr>
          <p:nvPr/>
        </p:nvPicPr>
        <p:blipFill>
          <a:blip r:embed="rId3" cstate="print"/>
          <a:srcRect/>
          <a:stretch>
            <a:fillRect/>
          </a:stretch>
        </p:blipFill>
        <p:spPr bwMode="auto">
          <a:xfrm>
            <a:off x="400008" y="2400292"/>
            <a:ext cx="3500462" cy="2025267"/>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4517" name="图片 6" descr="IMG_9075.jpg"/>
          <p:cNvPicPr>
            <a:picLocks noChangeAspect="1" noChangeArrowheads="1"/>
          </p:cNvPicPr>
          <p:nvPr/>
        </p:nvPicPr>
        <p:blipFill>
          <a:blip r:embed="rId4" cstate="print"/>
          <a:srcRect/>
          <a:stretch>
            <a:fillRect/>
          </a:stretch>
        </p:blipFill>
        <p:spPr bwMode="auto">
          <a:xfrm>
            <a:off x="8301051" y="4650588"/>
            <a:ext cx="3800502" cy="2060258"/>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4518" name="图片 7" descr="IMG_9076.jpg"/>
          <p:cNvPicPr>
            <a:picLocks noChangeAspect="1" noChangeArrowheads="1"/>
          </p:cNvPicPr>
          <p:nvPr/>
        </p:nvPicPr>
        <p:blipFill>
          <a:blip r:embed="rId5" cstate="print"/>
          <a:srcRect/>
          <a:stretch>
            <a:fillRect/>
          </a:stretch>
        </p:blipFill>
        <p:spPr bwMode="auto">
          <a:xfrm>
            <a:off x="4300523" y="4650589"/>
            <a:ext cx="3800502" cy="2025267"/>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4519" name="图片 8" descr="IMG_7689.JPG"/>
          <p:cNvPicPr>
            <a:picLocks noChangeAspect="1" noChangeArrowheads="1"/>
          </p:cNvPicPr>
          <p:nvPr/>
        </p:nvPicPr>
        <p:blipFill>
          <a:blip r:embed="rId6" cstate="print"/>
          <a:srcRect/>
          <a:stretch>
            <a:fillRect/>
          </a:stretch>
        </p:blipFill>
        <p:spPr bwMode="auto">
          <a:xfrm>
            <a:off x="8301051" y="2400292"/>
            <a:ext cx="3800502" cy="2025267"/>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4520" name="图片 8" descr="IMG_9114.jpg"/>
          <p:cNvPicPr>
            <a:picLocks noChangeAspect="1" noChangeArrowheads="1"/>
          </p:cNvPicPr>
          <p:nvPr/>
        </p:nvPicPr>
        <p:blipFill>
          <a:blip r:embed="rId7" cstate="print"/>
          <a:srcRect/>
          <a:stretch>
            <a:fillRect/>
          </a:stretch>
        </p:blipFill>
        <p:spPr bwMode="auto">
          <a:xfrm>
            <a:off x="4300524" y="2400292"/>
            <a:ext cx="3729355" cy="2025267"/>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5643739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标题 1"/>
          <p:cNvSpPr>
            <a:spLocks noGrp="1" noChangeArrowheads="1"/>
          </p:cNvSpPr>
          <p:nvPr>
            <p:ph type="title"/>
          </p:nvPr>
        </p:nvSpPr>
        <p:spPr>
          <a:xfrm>
            <a:off x="1300163" y="1125141"/>
            <a:ext cx="10081260" cy="1058465"/>
          </a:xfrm>
        </p:spPr>
        <p:txBody>
          <a:bodyPr>
            <a:normAutofit fontScale="90000"/>
          </a:bodyPr>
          <a:lstStyle/>
          <a:p>
            <a:pPr algn="l">
              <a:lnSpc>
                <a:spcPct val="150000"/>
              </a:lnSpc>
              <a:defRPr/>
            </a:pPr>
            <a:r>
              <a:rPr lang="en-US" altLang="zh-CN" sz="4000" b="1" dirty="0"/>
              <a:t/>
            </a:r>
            <a:br>
              <a:rPr lang="en-US" altLang="zh-CN" sz="4000" b="1" dirty="0"/>
            </a:br>
            <a:r>
              <a:rPr lang="en-US" altLang="zh-CN" sz="3000" b="1" dirty="0"/>
              <a:t> </a:t>
            </a:r>
            <a:r>
              <a:rPr lang="zh-CN" altLang="en-US" sz="3500" b="1" dirty="0">
                <a:solidFill>
                  <a:srgbClr val="004F8A"/>
                </a:solidFill>
                <a:latin typeface="方正姚体" pitchFamily="2" charset="-122"/>
                <a:ea typeface="方正姚体" pitchFamily="2" charset="-122"/>
              </a:rPr>
              <a:t>建设成效展示</a:t>
            </a:r>
            <a:r>
              <a:rPr lang="zh-CN" altLang="en-US" sz="3000" b="1" dirty="0"/>
              <a:t/>
            </a:r>
            <a:br>
              <a:rPr lang="zh-CN" altLang="en-US" sz="3000" b="1" dirty="0"/>
            </a:br>
            <a:r>
              <a:rPr lang="zh-CN" altLang="zh-CN" sz="3500" dirty="0"/>
              <a:t/>
            </a:r>
            <a:br>
              <a:rPr lang="zh-CN" altLang="zh-CN" sz="3500" dirty="0"/>
            </a:br>
            <a:r>
              <a:rPr lang="en-US" altLang="zh-CN" sz="3500" dirty="0"/>
              <a:t> </a:t>
            </a:r>
            <a:endParaRPr lang="zh-CN" altLang="en-US" sz="3500" dirty="0"/>
          </a:p>
        </p:txBody>
      </p:sp>
      <p:pic>
        <p:nvPicPr>
          <p:cNvPr id="66563" name="图片 5" descr="IMG_8996.jpg"/>
          <p:cNvPicPr>
            <a:picLocks noChangeAspect="1" noChangeArrowheads="1"/>
          </p:cNvPicPr>
          <p:nvPr/>
        </p:nvPicPr>
        <p:blipFill>
          <a:blip r:embed="rId2" cstate="print"/>
          <a:srcRect/>
          <a:stretch>
            <a:fillRect/>
          </a:stretch>
        </p:blipFill>
        <p:spPr bwMode="auto">
          <a:xfrm>
            <a:off x="500021" y="1800212"/>
            <a:ext cx="4100541" cy="2250297"/>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5300" name="矩形 1"/>
          <p:cNvSpPr>
            <a:spLocks noChangeArrowheads="1"/>
          </p:cNvSpPr>
          <p:nvPr/>
        </p:nvSpPr>
        <p:spPr bwMode="auto">
          <a:xfrm>
            <a:off x="6198553" y="2843689"/>
            <a:ext cx="6389687" cy="50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algn="ctr" eaLnBrk="0" hangingPunct="0"/>
            <a:r>
              <a:rPr lang="zh-CN" altLang="en-US" sz="2500" b="1">
                <a:latin typeface="黑体" pitchFamily="49" charset="-122"/>
                <a:ea typeface="黑体" pitchFamily="49" charset="-122"/>
              </a:rPr>
              <a:t> </a:t>
            </a:r>
            <a:endParaRPr lang="zh-CN" altLang="en-US" sz="2500" b="1">
              <a:solidFill>
                <a:srgbClr val="FF0000"/>
              </a:solidFill>
              <a:latin typeface="黑体" pitchFamily="49" charset="-122"/>
              <a:ea typeface="黑体" pitchFamily="49" charset="-122"/>
            </a:endParaRPr>
          </a:p>
        </p:txBody>
      </p:sp>
      <p:pic>
        <p:nvPicPr>
          <p:cNvPr id="66565" name="图片 6" descr="55.吴阶平塑像揭幕：图为吴阶平塑像揭幕仪式现场.JPG"/>
          <p:cNvPicPr>
            <a:picLocks noChangeAspect="1" noChangeArrowheads="1"/>
          </p:cNvPicPr>
          <p:nvPr/>
        </p:nvPicPr>
        <p:blipFill>
          <a:blip r:embed="rId3" cstate="print"/>
          <a:srcRect/>
          <a:stretch>
            <a:fillRect/>
          </a:stretch>
        </p:blipFill>
        <p:spPr bwMode="auto">
          <a:xfrm>
            <a:off x="500021" y="4200529"/>
            <a:ext cx="4100541" cy="2025267"/>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
        <p:nvSpPr>
          <p:cNvPr id="8" name="矩形 7"/>
          <p:cNvSpPr>
            <a:spLocks noChangeArrowheads="1"/>
          </p:cNvSpPr>
          <p:nvPr/>
        </p:nvSpPr>
        <p:spPr bwMode="auto">
          <a:xfrm>
            <a:off x="1200114" y="6450826"/>
            <a:ext cx="2500285" cy="43858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en-US" b="1" dirty="0">
                <a:solidFill>
                  <a:srgbClr val="FFFF00"/>
                </a:solidFill>
              </a:rPr>
              <a:t>纪念雕像</a:t>
            </a:r>
          </a:p>
        </p:txBody>
      </p:sp>
      <p:pic>
        <p:nvPicPr>
          <p:cNvPr id="10" name="图片 3" descr="IMG_8885.JPG"/>
          <p:cNvPicPr>
            <a:picLocks noChangeAspect="1" noChangeArrowheads="1"/>
          </p:cNvPicPr>
          <p:nvPr/>
        </p:nvPicPr>
        <p:blipFill>
          <a:blip r:embed="rId4" cstate="print"/>
          <a:srcRect l="2632" r="2632" b="12903"/>
          <a:stretch>
            <a:fillRect/>
          </a:stretch>
        </p:blipFill>
        <p:spPr bwMode="auto">
          <a:xfrm>
            <a:off x="4800589" y="2250272"/>
            <a:ext cx="3600475" cy="2250297"/>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矩形 10"/>
          <p:cNvSpPr>
            <a:spLocks noChangeArrowheads="1"/>
          </p:cNvSpPr>
          <p:nvPr/>
        </p:nvSpPr>
        <p:spPr bwMode="auto">
          <a:xfrm>
            <a:off x="5100629" y="4800610"/>
            <a:ext cx="3100409" cy="103874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en-US" sz="2000" b="1" dirty="0">
                <a:solidFill>
                  <a:srgbClr val="FFFF00"/>
                </a:solidFill>
              </a:rPr>
              <a:t>文化墙</a:t>
            </a:r>
            <a:endParaRPr lang="en-US" altLang="zh-CN" sz="2000" b="1" dirty="0">
              <a:solidFill>
                <a:srgbClr val="FFFF00"/>
              </a:solidFill>
            </a:endParaRPr>
          </a:p>
          <a:p>
            <a:pPr algn="ctr" eaLnBrk="0" hangingPunct="0">
              <a:defRPr/>
            </a:pPr>
            <a:r>
              <a:rPr lang="en-US" altLang="zh-CN" sz="2000" b="1" dirty="0">
                <a:solidFill>
                  <a:srgbClr val="FFFF00"/>
                </a:solidFill>
              </a:rPr>
              <a:t>-----</a:t>
            </a:r>
            <a:r>
              <a:rPr lang="zh-CN" altLang="en-US" sz="2000" b="1" dirty="0">
                <a:solidFill>
                  <a:srgbClr val="FFFF00"/>
                </a:solidFill>
              </a:rPr>
              <a:t>“医学生誓言”</a:t>
            </a:r>
            <a:endParaRPr lang="en-US" altLang="zh-CN" sz="2000" b="1" dirty="0">
              <a:solidFill>
                <a:srgbClr val="FFFF00"/>
              </a:solidFill>
            </a:endParaRPr>
          </a:p>
          <a:p>
            <a:pPr algn="ctr" eaLnBrk="0" hangingPunct="0">
              <a:defRPr/>
            </a:pPr>
            <a:r>
              <a:rPr lang="zh-CN" altLang="en-US" sz="2000" b="1" dirty="0">
                <a:solidFill>
                  <a:srgbClr val="FFFF00"/>
                </a:solidFill>
              </a:rPr>
              <a:t>（第一教学楼内）</a:t>
            </a:r>
          </a:p>
        </p:txBody>
      </p:sp>
      <p:pic>
        <p:nvPicPr>
          <p:cNvPr id="12" name="图片 4" descr="IMG_8891.JPG"/>
          <p:cNvPicPr>
            <a:picLocks noChangeAspect="1" noChangeArrowheads="1"/>
          </p:cNvPicPr>
          <p:nvPr/>
        </p:nvPicPr>
        <p:blipFill>
          <a:blip r:embed="rId5" cstate="print"/>
          <a:srcRect/>
          <a:stretch>
            <a:fillRect/>
          </a:stretch>
        </p:blipFill>
        <p:spPr bwMode="auto">
          <a:xfrm flipH="1">
            <a:off x="8601090" y="1800212"/>
            <a:ext cx="3800502" cy="2325307"/>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图片 3" descr="12.jpg"/>
          <p:cNvPicPr>
            <a:picLocks noChangeAspect="1" noChangeArrowheads="1"/>
          </p:cNvPicPr>
          <p:nvPr/>
        </p:nvPicPr>
        <p:blipFill>
          <a:blip r:embed="rId6" cstate="print"/>
          <a:srcRect/>
          <a:stretch>
            <a:fillRect/>
          </a:stretch>
        </p:blipFill>
        <p:spPr bwMode="auto">
          <a:xfrm flipH="1">
            <a:off x="8601090" y="4275539"/>
            <a:ext cx="3800502" cy="2025267"/>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矩形 15"/>
          <p:cNvSpPr>
            <a:spLocks noChangeArrowheads="1"/>
          </p:cNvSpPr>
          <p:nvPr/>
        </p:nvSpPr>
        <p:spPr bwMode="auto">
          <a:xfrm>
            <a:off x="9201170" y="6450826"/>
            <a:ext cx="2500285" cy="43858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en-US" b="1" dirty="0">
                <a:solidFill>
                  <a:srgbClr val="FFFF00"/>
                </a:solidFill>
              </a:rPr>
              <a:t>纪念石雕</a:t>
            </a:r>
          </a:p>
        </p:txBody>
      </p:sp>
    </p:spTree>
    <p:extLst>
      <p:ext uri="{BB962C8B-B14F-4D97-AF65-F5344CB8AC3E}">
        <p14:creationId xmlns:p14="http://schemas.microsoft.com/office/powerpoint/2010/main" xmlns="" val="15158025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标题 1"/>
          <p:cNvSpPr>
            <a:spLocks noGrp="1" noChangeArrowheads="1"/>
          </p:cNvSpPr>
          <p:nvPr>
            <p:ph type="title"/>
          </p:nvPr>
        </p:nvSpPr>
        <p:spPr>
          <a:xfrm>
            <a:off x="1300163" y="1125141"/>
            <a:ext cx="10081260" cy="1058465"/>
          </a:xfrm>
        </p:spPr>
        <p:txBody>
          <a:bodyPr>
            <a:normAutofit fontScale="90000"/>
          </a:bodyPr>
          <a:lstStyle/>
          <a:p>
            <a:pPr algn="l">
              <a:lnSpc>
                <a:spcPct val="150000"/>
              </a:lnSpc>
              <a:defRPr/>
            </a:pPr>
            <a:r>
              <a:rPr lang="en-US" altLang="zh-CN" sz="4000" b="1" dirty="0"/>
              <a:t/>
            </a:r>
            <a:br>
              <a:rPr lang="en-US" altLang="zh-CN" sz="4000" b="1" dirty="0"/>
            </a:br>
            <a:r>
              <a:rPr lang="en-US" altLang="zh-CN" sz="3000" b="1" dirty="0"/>
              <a:t> </a:t>
            </a:r>
            <a:r>
              <a:rPr lang="zh-CN" altLang="en-US" sz="3500" b="1" dirty="0">
                <a:solidFill>
                  <a:srgbClr val="004F8A"/>
                </a:solidFill>
                <a:latin typeface="方正姚体" pitchFamily="2" charset="-122"/>
                <a:ea typeface="方正姚体" pitchFamily="2" charset="-122"/>
              </a:rPr>
              <a:t>建设成效展示</a:t>
            </a:r>
            <a:r>
              <a:rPr lang="zh-CN" altLang="en-US" sz="3000" b="1" dirty="0"/>
              <a:t/>
            </a:r>
            <a:br>
              <a:rPr lang="zh-CN" altLang="en-US" sz="3000" b="1" dirty="0"/>
            </a:br>
            <a:r>
              <a:rPr lang="zh-CN" altLang="zh-CN" sz="3500" dirty="0"/>
              <a:t/>
            </a:r>
            <a:br>
              <a:rPr lang="zh-CN" altLang="zh-CN" sz="3500" dirty="0"/>
            </a:br>
            <a:r>
              <a:rPr lang="en-US" altLang="zh-CN" sz="3500" dirty="0"/>
              <a:t> </a:t>
            </a:r>
            <a:endParaRPr lang="zh-CN" altLang="en-US" sz="3500" dirty="0"/>
          </a:p>
        </p:txBody>
      </p:sp>
      <p:sp>
        <p:nvSpPr>
          <p:cNvPr id="56323" name="矩形 1"/>
          <p:cNvSpPr>
            <a:spLocks noChangeArrowheads="1"/>
          </p:cNvSpPr>
          <p:nvPr/>
        </p:nvSpPr>
        <p:spPr bwMode="auto">
          <a:xfrm>
            <a:off x="6198553" y="2843689"/>
            <a:ext cx="6389687" cy="50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algn="ctr" eaLnBrk="0" hangingPunct="0"/>
            <a:r>
              <a:rPr lang="zh-CN" altLang="en-US" sz="2500" b="1">
                <a:latin typeface="黑体" pitchFamily="49" charset="-122"/>
                <a:ea typeface="黑体" pitchFamily="49" charset="-122"/>
              </a:rPr>
              <a:t> </a:t>
            </a:r>
            <a:endParaRPr lang="zh-CN" altLang="en-US" sz="2500" b="1">
              <a:solidFill>
                <a:srgbClr val="FF0000"/>
              </a:solidFill>
              <a:latin typeface="黑体" pitchFamily="49" charset="-122"/>
              <a:ea typeface="黑体" pitchFamily="49" charset="-122"/>
            </a:endParaRPr>
          </a:p>
        </p:txBody>
      </p:sp>
      <p:sp>
        <p:nvSpPr>
          <p:cNvPr id="7"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
        <p:nvSpPr>
          <p:cNvPr id="8" name="矩形 7"/>
          <p:cNvSpPr>
            <a:spLocks noChangeArrowheads="1"/>
          </p:cNvSpPr>
          <p:nvPr/>
        </p:nvSpPr>
        <p:spPr bwMode="auto">
          <a:xfrm>
            <a:off x="2300259" y="6525836"/>
            <a:ext cx="2500285" cy="43858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en-US" b="1" dirty="0">
                <a:solidFill>
                  <a:srgbClr val="FFFF00"/>
                </a:solidFill>
              </a:rPr>
              <a:t>百草园</a:t>
            </a:r>
          </a:p>
        </p:txBody>
      </p:sp>
      <p:sp>
        <p:nvSpPr>
          <p:cNvPr id="16" name="矩形 15"/>
          <p:cNvSpPr>
            <a:spLocks noChangeArrowheads="1"/>
          </p:cNvSpPr>
          <p:nvPr/>
        </p:nvSpPr>
        <p:spPr bwMode="auto">
          <a:xfrm>
            <a:off x="7800985" y="6525836"/>
            <a:ext cx="2500285" cy="43858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en-US" b="1" dirty="0">
                <a:solidFill>
                  <a:srgbClr val="FFFF00"/>
                </a:solidFill>
              </a:rPr>
              <a:t>纪念石雕</a:t>
            </a:r>
          </a:p>
        </p:txBody>
      </p:sp>
      <p:pic>
        <p:nvPicPr>
          <p:cNvPr id="14" name="图片 3" descr="IMG_9003.jpg"/>
          <p:cNvPicPr>
            <a:picLocks noChangeAspect="1" noChangeArrowheads="1"/>
          </p:cNvPicPr>
          <p:nvPr/>
        </p:nvPicPr>
        <p:blipFill>
          <a:blip r:embed="rId2" cstate="print"/>
          <a:srcRect/>
          <a:stretch>
            <a:fillRect/>
          </a:stretch>
        </p:blipFill>
        <p:spPr bwMode="auto">
          <a:xfrm>
            <a:off x="800061" y="1800212"/>
            <a:ext cx="5400713" cy="2261131"/>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图片 7" descr="2018春日校园 厉春7.JPG"/>
          <p:cNvPicPr>
            <a:picLocks noChangeAspect="1" noChangeArrowheads="1"/>
          </p:cNvPicPr>
          <p:nvPr/>
        </p:nvPicPr>
        <p:blipFill>
          <a:blip r:embed="rId3" cstate="print"/>
          <a:srcRect/>
          <a:stretch>
            <a:fillRect/>
          </a:stretch>
        </p:blipFill>
        <p:spPr bwMode="auto">
          <a:xfrm>
            <a:off x="800061" y="4200529"/>
            <a:ext cx="5400713" cy="2173622"/>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图片 4" descr="IMG_9004.jpg"/>
          <p:cNvPicPr>
            <a:picLocks noChangeAspect="1" noChangeArrowheads="1"/>
          </p:cNvPicPr>
          <p:nvPr/>
        </p:nvPicPr>
        <p:blipFill>
          <a:blip r:embed="rId4" cstate="print"/>
          <a:srcRect/>
          <a:stretch>
            <a:fillRect/>
          </a:stretch>
        </p:blipFill>
        <p:spPr bwMode="auto">
          <a:xfrm>
            <a:off x="6511926" y="4200529"/>
            <a:ext cx="5489614" cy="2175287"/>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图片 5" descr="IMG_9005.jpg"/>
          <p:cNvPicPr>
            <a:picLocks noChangeAspect="1" noChangeArrowheads="1"/>
          </p:cNvPicPr>
          <p:nvPr/>
        </p:nvPicPr>
        <p:blipFill>
          <a:blip r:embed="rId5" cstate="print"/>
          <a:srcRect/>
          <a:stretch>
            <a:fillRect/>
          </a:stretch>
        </p:blipFill>
        <p:spPr bwMode="auto">
          <a:xfrm>
            <a:off x="6511926" y="1800214"/>
            <a:ext cx="5489614" cy="2250296"/>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36776056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1"/>
          <p:cNvSpPr>
            <a:spLocks noChangeArrowheads="1"/>
          </p:cNvSpPr>
          <p:nvPr/>
        </p:nvSpPr>
        <p:spPr bwMode="auto">
          <a:xfrm>
            <a:off x="800100" y="1950244"/>
            <a:ext cx="11645900" cy="4575572"/>
          </a:xfrm>
          <a:prstGeom prst="roundRect">
            <a:avLst>
              <a:gd name="adj" fmla="val 16667"/>
            </a:avLst>
          </a:prstGeom>
          <a:gradFill rotWithShape="1">
            <a:gsLst>
              <a:gs pos="0">
                <a:srgbClr val="FFFFCC"/>
              </a:gs>
              <a:gs pos="50000">
                <a:schemeClr val="bg1"/>
              </a:gs>
              <a:gs pos="100000">
                <a:srgbClr val="FFFFCC"/>
              </a:gs>
            </a:gsLst>
            <a:lin ang="5400000" scaled="1"/>
          </a:gradFill>
          <a:ln w="79375" algn="ctr">
            <a:solidFill>
              <a:srgbClr val="99CCFF"/>
            </a:solidFill>
            <a:round/>
            <a:headEnd/>
            <a:tailEnd/>
          </a:ln>
          <a:effectLst/>
        </p:spPr>
        <p:txBody>
          <a:bodyPr wrap="none" lIns="114300" tIns="57150" rIns="114300" bIns="57150" anchor="ctr"/>
          <a:lstStyle/>
          <a:p>
            <a:pPr>
              <a:defRPr/>
            </a:pPr>
            <a:endParaRPr lang="zh-CN" altLang="en-US"/>
          </a:p>
        </p:txBody>
      </p:sp>
      <p:sp>
        <p:nvSpPr>
          <p:cNvPr id="70657" name="标题 1"/>
          <p:cNvSpPr>
            <a:spLocks noGrp="1" noChangeArrowheads="1"/>
          </p:cNvSpPr>
          <p:nvPr>
            <p:ph type="title"/>
          </p:nvPr>
        </p:nvSpPr>
        <p:spPr>
          <a:xfrm>
            <a:off x="700088" y="750094"/>
            <a:ext cx="11521440" cy="1275160"/>
          </a:xfrm>
        </p:spPr>
        <p:txBody>
          <a:bodyPr/>
          <a:lstStyle/>
          <a:p>
            <a:pPr>
              <a:defRPr/>
            </a:pPr>
            <a:r>
              <a:rPr lang="zh-CN" altLang="en-US" sz="4500" b="1" dirty="0">
                <a:solidFill>
                  <a:srgbClr val="004F8A"/>
                </a:solidFill>
                <a:latin typeface="方正姚体" pitchFamily="2" charset="-122"/>
                <a:ea typeface="方正姚体" pitchFamily="2" charset="-122"/>
                <a:sym typeface="+mn-ea"/>
              </a:rPr>
              <a:t>三</a:t>
            </a:r>
            <a:r>
              <a:rPr lang="zh-CN" altLang="zh-CN" sz="4500" b="1" dirty="0">
                <a:solidFill>
                  <a:srgbClr val="004F8A"/>
                </a:solidFill>
                <a:latin typeface="方正姚体" pitchFamily="2" charset="-122"/>
                <a:ea typeface="方正姚体" pitchFamily="2" charset="-122"/>
                <a:sym typeface="+mn-ea"/>
              </a:rPr>
              <a:t>、</a:t>
            </a:r>
            <a:r>
              <a:rPr lang="zh-CN" altLang="en-US" sz="4500" b="1" dirty="0">
                <a:solidFill>
                  <a:srgbClr val="004F8A"/>
                </a:solidFill>
                <a:latin typeface="方正姚体" pitchFamily="2" charset="-122"/>
                <a:ea typeface="方正姚体" pitchFamily="2" charset="-122"/>
                <a:sym typeface="+mn-ea"/>
              </a:rPr>
              <a:t>存在的</a:t>
            </a:r>
            <a:r>
              <a:rPr lang="zh-CN" altLang="zh-CN" sz="4500" b="1" dirty="0">
                <a:solidFill>
                  <a:srgbClr val="004F8A"/>
                </a:solidFill>
                <a:latin typeface="方正姚体" pitchFamily="2" charset="-122"/>
                <a:ea typeface="方正姚体" pitchFamily="2" charset="-122"/>
                <a:sym typeface="+mn-ea"/>
              </a:rPr>
              <a:t>问题</a:t>
            </a:r>
            <a:endParaRPr lang="zh-CN" altLang="en-US" sz="4500" dirty="0"/>
          </a:p>
        </p:txBody>
      </p:sp>
      <p:sp>
        <p:nvSpPr>
          <p:cNvPr id="70658" name="内容占位符 2"/>
          <p:cNvSpPr>
            <a:spLocks noGrp="1" noChangeArrowheads="1"/>
          </p:cNvSpPr>
          <p:nvPr>
            <p:ph idx="1"/>
          </p:nvPr>
        </p:nvSpPr>
        <p:spPr>
          <a:xfrm>
            <a:off x="700088" y="2100263"/>
            <a:ext cx="11501437" cy="4425554"/>
          </a:xfrm>
        </p:spPr>
        <p:txBody>
          <a:bodyPr/>
          <a:lstStyle/>
          <a:p>
            <a:pPr>
              <a:lnSpc>
                <a:spcPct val="150000"/>
              </a:lnSpc>
              <a:buFontTx/>
              <a:buNone/>
              <a:defRPr/>
            </a:pPr>
            <a:r>
              <a:rPr lang="en-US" altLang="zh-CN" sz="2500" b="1" dirty="0"/>
              <a:t>            </a:t>
            </a:r>
            <a:r>
              <a:rPr lang="zh-CN" altLang="zh-CN" sz="2800" b="1" dirty="0">
                <a:latin typeface="+mn-ea"/>
                <a:cs typeface="+mj-cs"/>
              </a:rPr>
              <a:t>我校虽然在校园环境建设方面做了大量工作，但与上级和学校党委的要求、与事业发展的需要相比，还存在一定差距。</a:t>
            </a:r>
          </a:p>
          <a:p>
            <a:pPr>
              <a:lnSpc>
                <a:spcPct val="150000"/>
              </a:lnSpc>
              <a:buFontTx/>
              <a:buNone/>
              <a:defRPr/>
            </a:pPr>
            <a:r>
              <a:rPr lang="en-US" altLang="zh-CN" sz="2800" b="1" dirty="0">
                <a:latin typeface="+mn-ea"/>
                <a:cs typeface="+mj-cs"/>
              </a:rPr>
              <a:t>        </a:t>
            </a:r>
            <a:r>
              <a:rPr lang="zh-CN" altLang="zh-CN" sz="2800" b="1" dirty="0">
                <a:latin typeface="+mn-ea"/>
                <a:cs typeface="+mj-cs"/>
              </a:rPr>
              <a:t>一是乔木类大树不多；灌木类品种不丰富；地被类植物绿多花少，绿地可更规整。</a:t>
            </a:r>
          </a:p>
          <a:p>
            <a:pPr>
              <a:lnSpc>
                <a:spcPct val="150000"/>
              </a:lnSpc>
              <a:buFontTx/>
              <a:buNone/>
              <a:defRPr/>
            </a:pPr>
            <a:r>
              <a:rPr lang="en-US" altLang="zh-CN" sz="2800" b="1" dirty="0">
                <a:latin typeface="+mn-ea"/>
                <a:cs typeface="+mj-cs"/>
              </a:rPr>
              <a:t>        </a:t>
            </a:r>
            <a:r>
              <a:rPr lang="zh-CN" altLang="zh-CN" sz="2800" b="1" dirty="0">
                <a:latin typeface="+mn-ea"/>
                <a:cs typeface="+mj-cs"/>
              </a:rPr>
              <a:t>二是可供学生停留驻足的空间不够，需改进。</a:t>
            </a:r>
          </a:p>
          <a:p>
            <a:pPr>
              <a:lnSpc>
                <a:spcPct val="150000"/>
              </a:lnSpc>
              <a:buFontTx/>
              <a:buNone/>
              <a:defRPr/>
            </a:pPr>
            <a:r>
              <a:rPr lang="en-US" altLang="zh-CN" sz="2800" b="1" dirty="0">
                <a:latin typeface="+mn-ea"/>
                <a:cs typeface="+mj-cs"/>
              </a:rPr>
              <a:t>        </a:t>
            </a:r>
            <a:r>
              <a:rPr lang="zh-CN" altLang="zh-CN" sz="2800" b="1" dirty="0">
                <a:latin typeface="+mn-ea"/>
                <a:cs typeface="+mj-cs"/>
              </a:rPr>
              <a:t>三是校园环境建设距离“花园式的精品校园”还有较大的差距。</a:t>
            </a:r>
            <a:r>
              <a:rPr lang="en-US" altLang="zh-CN" sz="2800" b="1" dirty="0">
                <a:latin typeface="+mn-ea"/>
                <a:cs typeface="+mj-cs"/>
              </a:rPr>
              <a:t>  </a:t>
            </a:r>
            <a:endParaRPr lang="zh-CN" altLang="zh-CN" sz="2800" b="1" dirty="0">
              <a:latin typeface="+mn-ea"/>
              <a:cs typeface="+mj-cs"/>
            </a:endParaRPr>
          </a:p>
        </p:txBody>
      </p:sp>
      <p:sp>
        <p:nvSpPr>
          <p:cNvPr id="4"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en-US" sz="2500" dirty="0">
                <a:solidFill>
                  <a:schemeClr val="accent2"/>
                </a:solidFill>
                <a:ea typeface="黑体" pitchFamily="49" charset="-122"/>
              </a:rPr>
              <a:t>存在的</a:t>
            </a:r>
            <a:r>
              <a:rPr lang="zh-CN" altLang="zh-CN" sz="2500" dirty="0">
                <a:solidFill>
                  <a:schemeClr val="accent2"/>
                </a:solidFill>
                <a:ea typeface="黑体" pitchFamily="49" charset="-122"/>
              </a:rPr>
              <a:t>问题</a:t>
            </a:r>
            <a:endParaRPr lang="zh-CN" altLang="en-US" sz="2500" dirty="0">
              <a:solidFill>
                <a:schemeClr val="accent2"/>
              </a:solidFill>
              <a:ea typeface="黑体" pitchFamily="49" charset="-122"/>
            </a:endParaRPr>
          </a:p>
        </p:txBody>
      </p:sp>
    </p:spTree>
    <p:extLst>
      <p:ext uri="{BB962C8B-B14F-4D97-AF65-F5344CB8AC3E}">
        <p14:creationId xmlns:p14="http://schemas.microsoft.com/office/powerpoint/2010/main" xmlns="" val="10908780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a:spLocks noChangeArrowheads="1"/>
          </p:cNvSpPr>
          <p:nvPr/>
        </p:nvSpPr>
        <p:spPr bwMode="auto">
          <a:xfrm>
            <a:off x="500063" y="1950244"/>
            <a:ext cx="11901487" cy="4875610"/>
          </a:xfrm>
          <a:prstGeom prst="roundRect">
            <a:avLst>
              <a:gd name="adj" fmla="val 16667"/>
            </a:avLst>
          </a:prstGeom>
          <a:gradFill rotWithShape="1">
            <a:gsLst>
              <a:gs pos="0">
                <a:srgbClr val="66CCFF"/>
              </a:gs>
              <a:gs pos="50000">
                <a:schemeClr val="bg1"/>
              </a:gs>
              <a:gs pos="100000">
                <a:srgbClr val="66CCFF"/>
              </a:gs>
            </a:gsLst>
            <a:lin ang="5400000" scaled="1"/>
          </a:gradFill>
          <a:ln w="57150" algn="ctr">
            <a:solidFill>
              <a:srgbClr val="FFCC66"/>
            </a:solidFill>
            <a:round/>
            <a:headEnd/>
            <a:tailEnd/>
          </a:ln>
          <a:effectLst/>
        </p:spPr>
        <p:txBody>
          <a:bodyPr wrap="none" lIns="114300" tIns="57150" rIns="114300" bIns="57150" anchor="ctr"/>
          <a:lstStyle/>
          <a:p>
            <a:pPr>
              <a:defRPr/>
            </a:pPr>
            <a:endParaRPr lang="zh-CN" altLang="en-US"/>
          </a:p>
        </p:txBody>
      </p:sp>
      <p:sp>
        <p:nvSpPr>
          <p:cNvPr id="71681" name="标题 1"/>
          <p:cNvSpPr>
            <a:spLocks noGrp="1" noChangeArrowheads="1"/>
          </p:cNvSpPr>
          <p:nvPr>
            <p:ph type="title"/>
          </p:nvPr>
        </p:nvSpPr>
        <p:spPr>
          <a:xfrm>
            <a:off x="600075" y="675085"/>
            <a:ext cx="11521440" cy="1426845"/>
          </a:xfrm>
        </p:spPr>
        <p:txBody>
          <a:bodyPr/>
          <a:lstStyle/>
          <a:p>
            <a:pPr>
              <a:defRPr/>
            </a:pPr>
            <a:r>
              <a:rPr lang="zh-CN" altLang="en-US" sz="4500" b="1" dirty="0">
                <a:solidFill>
                  <a:srgbClr val="004F8A"/>
                </a:solidFill>
                <a:latin typeface="方正姚体" pitchFamily="2" charset="-122"/>
                <a:ea typeface="方正姚体" pitchFamily="2" charset="-122"/>
                <a:sym typeface="+mn-ea"/>
              </a:rPr>
              <a:t>四</a:t>
            </a:r>
            <a:r>
              <a:rPr lang="zh-CN" altLang="zh-CN" sz="4500" b="1" dirty="0">
                <a:solidFill>
                  <a:srgbClr val="004F8A"/>
                </a:solidFill>
                <a:latin typeface="方正姚体" pitchFamily="2" charset="-122"/>
                <a:ea typeface="方正姚体" pitchFamily="2" charset="-122"/>
                <a:sym typeface="+mn-ea"/>
              </a:rPr>
              <a:t>、</a:t>
            </a:r>
            <a:r>
              <a:rPr lang="zh-CN" altLang="en-US" sz="4500" b="1" dirty="0">
                <a:solidFill>
                  <a:srgbClr val="004F8A"/>
                </a:solidFill>
                <a:latin typeface="方正姚体" pitchFamily="2" charset="-122"/>
                <a:ea typeface="方正姚体" pitchFamily="2" charset="-122"/>
                <a:sym typeface="+mn-ea"/>
              </a:rPr>
              <a:t>今后的工作</a:t>
            </a:r>
            <a:r>
              <a:rPr lang="zh-CN" altLang="zh-CN" sz="4500" b="1" dirty="0">
                <a:solidFill>
                  <a:srgbClr val="004F8A"/>
                </a:solidFill>
                <a:latin typeface="方正姚体" pitchFamily="2" charset="-122"/>
                <a:ea typeface="方正姚体" pitchFamily="2" charset="-122"/>
                <a:sym typeface="+mn-ea"/>
              </a:rPr>
              <a:t>方向</a:t>
            </a:r>
            <a:r>
              <a:rPr lang="en-US" altLang="zh-CN" sz="4500" b="1" dirty="0">
                <a:solidFill>
                  <a:srgbClr val="004F8A"/>
                </a:solidFill>
                <a:latin typeface="方正姚体" pitchFamily="2" charset="-122"/>
                <a:ea typeface="方正姚体" pitchFamily="2" charset="-122"/>
                <a:sym typeface="+mn-ea"/>
              </a:rPr>
              <a:t> </a:t>
            </a:r>
            <a:endParaRPr lang="zh-CN" altLang="en-US" sz="4500" b="1" dirty="0">
              <a:solidFill>
                <a:srgbClr val="004F8A"/>
              </a:solidFill>
              <a:latin typeface="方正姚体" pitchFamily="2" charset="-122"/>
              <a:ea typeface="方正姚体" pitchFamily="2" charset="-122"/>
              <a:sym typeface="+mn-ea"/>
            </a:endParaRPr>
          </a:p>
        </p:txBody>
      </p:sp>
      <p:sp>
        <p:nvSpPr>
          <p:cNvPr id="58372" name="内容占位符 2"/>
          <p:cNvSpPr>
            <a:spLocks noGrp="1" noChangeArrowheads="1"/>
          </p:cNvSpPr>
          <p:nvPr>
            <p:ph idx="1"/>
          </p:nvPr>
        </p:nvSpPr>
        <p:spPr>
          <a:xfrm>
            <a:off x="1" y="1800225"/>
            <a:ext cx="12301538" cy="4902280"/>
          </a:xfrm>
        </p:spPr>
        <p:txBody>
          <a:bodyPr>
            <a:normAutofit fontScale="85000" lnSpcReduction="10000"/>
          </a:bodyPr>
          <a:lstStyle/>
          <a:p>
            <a:pPr>
              <a:buFontTx/>
              <a:buNone/>
            </a:pPr>
            <a:r>
              <a:rPr lang="zh-CN" altLang="en-US" sz="2500" b="1" dirty="0">
                <a:solidFill>
                  <a:srgbClr val="FF0000"/>
                </a:solidFill>
              </a:rPr>
              <a:t>             </a:t>
            </a:r>
            <a:r>
              <a:rPr lang="en-US" altLang="zh-CN" sz="2500" b="1" dirty="0">
                <a:solidFill>
                  <a:srgbClr val="FF0000"/>
                </a:solidFill>
              </a:rPr>
              <a:t> </a:t>
            </a:r>
            <a:endParaRPr lang="zh-CN" altLang="zh-CN" sz="3000" b="1" dirty="0">
              <a:solidFill>
                <a:srgbClr val="FF0000"/>
              </a:solidFill>
            </a:endParaRPr>
          </a:p>
          <a:p>
            <a:pPr>
              <a:lnSpc>
                <a:spcPts val="4500"/>
              </a:lnSpc>
              <a:spcBef>
                <a:spcPct val="0"/>
              </a:spcBef>
              <a:buNone/>
            </a:pPr>
            <a:r>
              <a:rPr lang="en-US" altLang="zh-CN" sz="2500" b="1" dirty="0"/>
              <a:t>             </a:t>
            </a:r>
            <a:r>
              <a:rPr lang="zh-CN" altLang="zh-CN" sz="2500" b="1" dirty="0"/>
              <a:t>校园环境建设是一项长期的、系统的工作，我们将秉持</a:t>
            </a:r>
            <a:r>
              <a:rPr lang="en-US" altLang="zh-CN" sz="2500" b="1" dirty="0"/>
              <a:t> </a:t>
            </a:r>
            <a:r>
              <a:rPr lang="zh-CN" altLang="en-US" sz="2500" b="1" dirty="0"/>
              <a:t>“</a:t>
            </a:r>
            <a:r>
              <a:rPr lang="zh-CN" altLang="zh-CN" sz="2500" b="1" dirty="0"/>
              <a:t>重在建设</a:t>
            </a:r>
            <a:r>
              <a:rPr lang="zh-CN" altLang="en-US" sz="2500" b="1" dirty="0"/>
              <a:t>”</a:t>
            </a:r>
            <a:r>
              <a:rPr lang="zh-CN" altLang="zh-CN" sz="2500" b="1" dirty="0"/>
              <a:t> 的</a:t>
            </a:r>
            <a:r>
              <a:rPr lang="zh-CN" altLang="en-US" sz="2500" b="1" dirty="0"/>
              <a:t>思路，</a:t>
            </a:r>
            <a:r>
              <a:rPr lang="zh-CN" altLang="zh-CN" sz="2500" b="1" dirty="0"/>
              <a:t>不断完善。</a:t>
            </a:r>
          </a:p>
          <a:p>
            <a:pPr>
              <a:lnSpc>
                <a:spcPts val="4500"/>
              </a:lnSpc>
              <a:spcBef>
                <a:spcPct val="0"/>
              </a:spcBef>
              <a:buNone/>
            </a:pPr>
            <a:r>
              <a:rPr lang="en-US" altLang="zh-CN" sz="2500" b="1" dirty="0"/>
              <a:t>            </a:t>
            </a:r>
            <a:r>
              <a:rPr lang="zh-CN" altLang="en-US" sz="2500" b="1" dirty="0"/>
              <a:t>一</a:t>
            </a:r>
            <a:r>
              <a:rPr lang="zh-CN" altLang="en-US" sz="2500" b="1" dirty="0" smtClean="0"/>
              <a:t>是总结实践经验与借鉴兄弟院校经验相结合，</a:t>
            </a:r>
            <a:r>
              <a:rPr lang="zh-CN" altLang="en-US" sz="2500" b="1" dirty="0"/>
              <a:t>不断改进</a:t>
            </a:r>
            <a:r>
              <a:rPr lang="zh-CN" altLang="en-US" sz="2500" b="1" dirty="0" smtClean="0"/>
              <a:t>提高校园</a:t>
            </a:r>
            <a:r>
              <a:rPr lang="zh-CN" altLang="en-US" sz="2500" b="1" dirty="0"/>
              <a:t>环境</a:t>
            </a:r>
            <a:r>
              <a:rPr lang="zh-CN" altLang="en-US" sz="2500" b="1" dirty="0" smtClean="0"/>
              <a:t>建设。</a:t>
            </a:r>
            <a:endParaRPr lang="en-US" altLang="zh-CN" sz="2500" b="1" dirty="0" smtClean="0"/>
          </a:p>
          <a:p>
            <a:pPr>
              <a:lnSpc>
                <a:spcPts val="4500"/>
              </a:lnSpc>
              <a:spcBef>
                <a:spcPct val="0"/>
              </a:spcBef>
              <a:buNone/>
            </a:pPr>
            <a:r>
              <a:rPr lang="en-US" altLang="zh-CN" sz="2500" b="1" dirty="0" smtClean="0"/>
              <a:t>            </a:t>
            </a:r>
            <a:r>
              <a:rPr lang="zh-CN" altLang="en-US" sz="2500" b="1" dirty="0"/>
              <a:t>二</a:t>
            </a:r>
            <a:r>
              <a:rPr lang="zh-CN" altLang="zh-CN" sz="2500" b="1" dirty="0" smtClean="0"/>
              <a:t>是</a:t>
            </a:r>
            <a:r>
              <a:rPr lang="zh-CN" altLang="en-US" sz="2500" b="1" dirty="0" smtClean="0"/>
              <a:t>进一步</a:t>
            </a:r>
            <a:r>
              <a:rPr lang="zh-CN" altLang="zh-CN" sz="2500" b="1" dirty="0" smtClean="0"/>
              <a:t>落实</a:t>
            </a:r>
            <a:r>
              <a:rPr lang="zh-CN" altLang="zh-CN" sz="2500" b="1" dirty="0"/>
              <a:t>校园环境建设规划方案</a:t>
            </a:r>
            <a:r>
              <a:rPr lang="zh-CN" altLang="en-US" sz="2500" b="1" dirty="0"/>
              <a:t>。</a:t>
            </a:r>
            <a:r>
              <a:rPr lang="zh-CN" altLang="zh-CN" sz="2500" b="1" dirty="0"/>
              <a:t>把建设节约型、生态型、绿色校园的理念</a:t>
            </a:r>
            <a:r>
              <a:rPr lang="zh-CN" altLang="en-US" sz="2500" b="1" dirty="0"/>
              <a:t>继续</a:t>
            </a:r>
            <a:r>
              <a:rPr lang="zh-CN" altLang="zh-CN" sz="2500" b="1" dirty="0"/>
              <a:t>融入到校园环境建设中，</a:t>
            </a:r>
            <a:r>
              <a:rPr lang="zh-CN" altLang="en-US" sz="2500" b="1" dirty="0"/>
              <a:t>让</a:t>
            </a:r>
            <a:r>
              <a:rPr lang="zh-CN" altLang="zh-CN" sz="2500" b="1" dirty="0"/>
              <a:t>校园建设更科学、更合理、更规整，实现建设花园式精品校园的目标。</a:t>
            </a:r>
            <a:r>
              <a:rPr lang="en-US" altLang="zh-CN" sz="2500" b="1" dirty="0"/>
              <a:t> </a:t>
            </a:r>
          </a:p>
          <a:p>
            <a:pPr>
              <a:lnSpc>
                <a:spcPts val="4500"/>
              </a:lnSpc>
              <a:spcBef>
                <a:spcPct val="0"/>
              </a:spcBef>
              <a:buNone/>
            </a:pPr>
            <a:r>
              <a:rPr lang="en-US" altLang="zh-CN" sz="2500" b="1" dirty="0"/>
              <a:t>           </a:t>
            </a:r>
            <a:r>
              <a:rPr lang="zh-CN" altLang="zh-CN" sz="2500" b="1" dirty="0"/>
              <a:t>三是注重文化积淀与传承</a:t>
            </a:r>
            <a:r>
              <a:rPr lang="zh-CN" altLang="en-US" sz="2500" b="1" dirty="0"/>
              <a:t>。</a:t>
            </a:r>
            <a:r>
              <a:rPr lang="zh-CN" altLang="zh-CN" sz="2500" b="1" dirty="0"/>
              <a:t>推进校园空间人文景观建设</a:t>
            </a:r>
            <a:r>
              <a:rPr lang="zh-CN" altLang="en-US" sz="2500" b="1" dirty="0"/>
              <a:t>，</a:t>
            </a:r>
            <a:r>
              <a:rPr lang="zh-CN" altLang="zh-CN" sz="2500" b="1" dirty="0"/>
              <a:t>创造为学生交流、休闲、停留驻足的空间，营造更加浓郁的学习研究氛围，在人与环境的互动中，实现环境育人的重要作用。</a:t>
            </a:r>
          </a:p>
          <a:p>
            <a:pPr>
              <a:lnSpc>
                <a:spcPct val="150000"/>
              </a:lnSpc>
              <a:buFontTx/>
              <a:buNone/>
            </a:pPr>
            <a:endParaRPr lang="zh-CN" altLang="zh-CN" sz="2500" b="1" dirty="0"/>
          </a:p>
          <a:p>
            <a:endParaRPr lang="zh-CN" altLang="en-US" dirty="0" smtClean="0"/>
          </a:p>
        </p:txBody>
      </p:sp>
      <p:sp>
        <p:nvSpPr>
          <p:cNvPr id="5"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en-US" sz="2500" dirty="0">
                <a:solidFill>
                  <a:schemeClr val="accent2"/>
                </a:solidFill>
                <a:ea typeface="黑体" pitchFamily="49" charset="-122"/>
              </a:rPr>
              <a:t>今后的工作</a:t>
            </a:r>
            <a:r>
              <a:rPr lang="zh-CN" altLang="zh-CN" sz="2500" dirty="0">
                <a:solidFill>
                  <a:schemeClr val="accent2"/>
                </a:solidFill>
                <a:ea typeface="黑体" pitchFamily="49" charset="-122"/>
              </a:rPr>
              <a:t>方向</a:t>
            </a:r>
            <a:endParaRPr lang="zh-CN" altLang="en-US" sz="2500" dirty="0">
              <a:solidFill>
                <a:schemeClr val="accent2"/>
              </a:solidFill>
              <a:ea typeface="黑体" pitchFamily="49" charset="-122"/>
            </a:endParaRPr>
          </a:p>
        </p:txBody>
      </p:sp>
    </p:spTree>
    <p:extLst>
      <p:ext uri="{BB962C8B-B14F-4D97-AF65-F5344CB8AC3E}">
        <p14:creationId xmlns:p14="http://schemas.microsoft.com/office/powerpoint/2010/main" xmlns="" val="10847030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F:\naian\zhpian\20181108校园\微信图片_2018110908472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b="8214"/>
          <a:stretch>
            <a:fillRect/>
          </a:stretch>
        </p:blipFill>
        <p:spPr bwMode="auto">
          <a:xfrm>
            <a:off x="0" y="0"/>
            <a:ext cx="12801600" cy="720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5" name="标题 1"/>
          <p:cNvSpPr>
            <a:spLocks noGrp="1" noChangeArrowheads="1"/>
          </p:cNvSpPr>
          <p:nvPr>
            <p:ph type="title"/>
          </p:nvPr>
        </p:nvSpPr>
        <p:spPr>
          <a:xfrm>
            <a:off x="1100138" y="1350169"/>
            <a:ext cx="11119167" cy="2191941"/>
          </a:xfrm>
        </p:spPr>
        <p:txBody>
          <a:bodyPr/>
          <a:lstStyle/>
          <a:p>
            <a:r>
              <a:rPr lang="zh-CN" altLang="en-US" sz="10000" b="1">
                <a:solidFill>
                  <a:srgbClr val="004F8A"/>
                </a:solidFill>
                <a:latin typeface="方正姚体" pitchFamily="2" charset="-122"/>
                <a:ea typeface="方正姚体" pitchFamily="2" charset="-122"/>
              </a:rPr>
              <a:t>谢  谢！</a:t>
            </a:r>
          </a:p>
        </p:txBody>
      </p:sp>
      <p:sp>
        <p:nvSpPr>
          <p:cNvPr id="59396" name="内容占位符 2"/>
          <p:cNvSpPr>
            <a:spLocks noGrp="1" noChangeArrowheads="1"/>
          </p:cNvSpPr>
          <p:nvPr>
            <p:ph idx="1"/>
          </p:nvPr>
        </p:nvSpPr>
        <p:spPr>
          <a:xfrm>
            <a:off x="1057910" y="4280535"/>
            <a:ext cx="10988040" cy="2496979"/>
          </a:xfrm>
        </p:spPr>
        <p:txBody>
          <a:bodyPr/>
          <a:lstStyle/>
          <a:p>
            <a:pPr marL="0" indent="0" algn="ctr">
              <a:buNone/>
            </a:pPr>
            <a:r>
              <a:rPr lang="en-US" altLang="zh-CN" sz="3500">
                <a:solidFill>
                  <a:srgbClr val="FF0000"/>
                </a:solidFill>
                <a:latin typeface="黑体" pitchFamily="49" charset="-122"/>
                <a:ea typeface="黑体" pitchFamily="49" charset="-122"/>
              </a:rPr>
              <a:t> </a:t>
            </a:r>
          </a:p>
        </p:txBody>
      </p:sp>
    </p:spTree>
    <p:extLst>
      <p:ext uri="{BB962C8B-B14F-4D97-AF65-F5344CB8AC3E}">
        <p14:creationId xmlns:p14="http://schemas.microsoft.com/office/powerpoint/2010/main" xmlns="" val="8595712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bwMode="auto">
          <a:xfrm>
            <a:off x="600035" y="1500173"/>
            <a:ext cx="11701544" cy="4125545"/>
          </a:xfrm>
          <a:prstGeom prst="roundRect">
            <a:avLst/>
          </a:prstGeom>
          <a:gradFill flip="none" rotWithShape="1">
            <a:gsLst>
              <a:gs pos="0">
                <a:srgbClr val="66CCFF">
                  <a:tint val="66000"/>
                  <a:satMod val="160000"/>
                </a:srgbClr>
              </a:gs>
              <a:gs pos="50000">
                <a:srgbClr val="66CCFF">
                  <a:tint val="44500"/>
                  <a:satMod val="160000"/>
                </a:srgbClr>
              </a:gs>
              <a:gs pos="100000">
                <a:srgbClr val="66CCFF">
                  <a:tint val="23500"/>
                  <a:satMod val="160000"/>
                </a:srgbClr>
              </a:gs>
            </a:gsLst>
            <a:lin ang="16200000" scaled="1"/>
            <a:tileRect/>
          </a:gradFill>
          <a:ln>
            <a:headEnd/>
            <a:tailEnd/>
          </a:ln>
          <a:effectLst>
            <a:glow rad="139700">
              <a:schemeClr val="accent2">
                <a:satMod val="175000"/>
                <a:alpha val="40000"/>
              </a:schemeClr>
            </a:glow>
          </a:effectLst>
        </p:spPr>
        <p:style>
          <a:lnRef idx="2">
            <a:schemeClr val="accent6"/>
          </a:lnRef>
          <a:fillRef idx="1">
            <a:schemeClr val="lt1"/>
          </a:fillRef>
          <a:effectRef idx="0">
            <a:schemeClr val="accent6"/>
          </a:effectRef>
          <a:fontRef idx="minor">
            <a:schemeClr val="dk1"/>
          </a:fontRef>
        </p:style>
        <p:txBody>
          <a:bodyPr lIns="114300" tIns="57150" rIns="114300" bIns="57150"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500" dirty="0">
                <a:cs typeface="Arial" charset="0"/>
              </a:rPr>
              <a:t>    </a:t>
            </a:r>
            <a:endParaRPr lang="zh-CN" altLang="en-US" sz="3500" dirty="0">
              <a:latin typeface="黑体" pitchFamily="2" charset="-122"/>
              <a:ea typeface="黑体" pitchFamily="2" charset="-122"/>
              <a:cs typeface="Arial" charset="0"/>
            </a:endParaRPr>
          </a:p>
        </p:txBody>
      </p:sp>
      <p:sp>
        <p:nvSpPr>
          <p:cNvPr id="3" name="内容占位符 2"/>
          <p:cNvSpPr>
            <a:spLocks noGrp="1"/>
          </p:cNvSpPr>
          <p:nvPr>
            <p:ph idx="1"/>
          </p:nvPr>
        </p:nvSpPr>
        <p:spPr>
          <a:xfrm>
            <a:off x="1100138" y="1950244"/>
            <a:ext cx="10988040" cy="3375422"/>
          </a:xfrm>
        </p:spPr>
        <p:txBody>
          <a:bodyPr/>
          <a:lstStyle/>
          <a:p>
            <a:pPr marL="571500" indent="-571500">
              <a:lnSpc>
                <a:spcPct val="150000"/>
              </a:lnSpc>
              <a:defRPr/>
            </a:pPr>
            <a:r>
              <a:rPr lang="zh-CN" altLang="en-US" sz="3000" b="1" dirty="0">
                <a:effectLst>
                  <a:outerShdw blurRad="38100" dist="38100" dir="2700000" algn="tl">
                    <a:srgbClr val="C0C0C0"/>
                  </a:outerShdw>
                </a:effectLst>
                <a:latin typeface="宋体" panose="02010600030101010101" pitchFamily="2" charset="-122"/>
              </a:rPr>
              <a:t>校区绿化面积：</a:t>
            </a:r>
            <a:r>
              <a:rPr lang="en-US" altLang="zh-CN" sz="3000" b="1" dirty="0">
                <a:effectLst>
                  <a:outerShdw blurRad="38100" dist="38100" dir="2700000" algn="tl">
                    <a:srgbClr val="C0C0C0"/>
                  </a:outerShdw>
                </a:effectLst>
                <a:latin typeface="宋体" panose="02010600030101010101" pitchFamily="2" charset="-122"/>
              </a:rPr>
              <a:t>5.7</a:t>
            </a:r>
            <a:r>
              <a:rPr lang="zh-CN" altLang="en-US" sz="3000" b="1" dirty="0">
                <a:effectLst>
                  <a:outerShdw blurRad="38100" dist="38100" dir="2700000" algn="tl">
                    <a:srgbClr val="C0C0C0"/>
                  </a:outerShdw>
                </a:effectLst>
                <a:latin typeface="宋体" panose="02010600030101010101" pitchFamily="2" charset="-122"/>
              </a:rPr>
              <a:t>万平方米</a:t>
            </a:r>
            <a:r>
              <a:rPr lang="en-US" altLang="zh-CN" sz="3000" b="1" dirty="0">
                <a:effectLst>
                  <a:outerShdw blurRad="38100" dist="38100" dir="2700000" algn="tl">
                    <a:srgbClr val="C0C0C0"/>
                  </a:outerShdw>
                </a:effectLst>
                <a:latin typeface="宋体" panose="02010600030101010101" pitchFamily="2" charset="-122"/>
              </a:rPr>
              <a:t>，</a:t>
            </a:r>
            <a:r>
              <a:rPr lang="zh-CN" altLang="en-US" sz="3000" b="1" dirty="0"/>
              <a:t>绿化率达到</a:t>
            </a:r>
            <a:r>
              <a:rPr lang="en-US" altLang="zh-CN" sz="3000" b="1" dirty="0"/>
              <a:t>35.2%</a:t>
            </a:r>
            <a:r>
              <a:rPr lang="zh-CN" altLang="en-US" sz="3000" b="1" dirty="0"/>
              <a:t> 。</a:t>
            </a:r>
            <a:endParaRPr lang="zh-CN" altLang="en-US" sz="3000" b="1" dirty="0">
              <a:latin typeface="宋体" panose="02010600030101010101" pitchFamily="2" charset="-122"/>
            </a:endParaRPr>
          </a:p>
          <a:p>
            <a:pPr marL="571500" indent="-571500">
              <a:lnSpc>
                <a:spcPct val="150000"/>
              </a:lnSpc>
              <a:defRPr/>
            </a:pPr>
            <a:r>
              <a:rPr lang="zh-CN" altLang="en-US" sz="3000" b="1" dirty="0">
                <a:effectLst>
                  <a:outerShdw blurRad="38100" dist="38100" dir="2700000" algn="tl">
                    <a:srgbClr val="C0C0C0"/>
                  </a:outerShdw>
                </a:effectLst>
                <a:latin typeface="宋体" panose="02010600030101010101" pitchFamily="2" charset="-122"/>
              </a:rPr>
              <a:t>校园树木：</a:t>
            </a:r>
            <a:r>
              <a:rPr lang="en-US" altLang="zh-CN" sz="3000" b="1" dirty="0">
                <a:effectLst>
                  <a:outerShdw blurRad="38100" dist="38100" dir="2700000" algn="tl">
                    <a:srgbClr val="C0C0C0"/>
                  </a:outerShdw>
                </a:effectLst>
                <a:latin typeface="宋体" panose="02010600030101010101" pitchFamily="2" charset="-122"/>
              </a:rPr>
              <a:t>7431</a:t>
            </a:r>
            <a:r>
              <a:rPr lang="zh-CN" altLang="en-US" sz="3000" b="1" dirty="0">
                <a:effectLst>
                  <a:outerShdw blurRad="38100" dist="38100" dir="2700000" algn="tl">
                    <a:srgbClr val="C0C0C0"/>
                  </a:outerShdw>
                </a:effectLst>
                <a:latin typeface="宋体" panose="02010600030101010101" pitchFamily="2" charset="-122"/>
              </a:rPr>
              <a:t>株，其中乔木</a:t>
            </a:r>
            <a:r>
              <a:rPr lang="en-US" altLang="zh-CN" sz="3000" b="1" dirty="0">
                <a:effectLst>
                  <a:outerShdw blurRad="38100" dist="38100" dir="2700000" algn="tl">
                    <a:srgbClr val="C0C0C0"/>
                  </a:outerShdw>
                </a:effectLst>
                <a:latin typeface="宋体" panose="02010600030101010101" pitchFamily="2" charset="-122"/>
              </a:rPr>
              <a:t>508</a:t>
            </a:r>
            <a:r>
              <a:rPr lang="zh-CN" altLang="en-US" sz="3000" b="1" dirty="0">
                <a:effectLst>
                  <a:outerShdw blurRad="38100" dist="38100" dir="2700000" algn="tl">
                    <a:srgbClr val="C0C0C0"/>
                  </a:outerShdw>
                </a:effectLst>
                <a:latin typeface="宋体" panose="02010600030101010101" pitchFamily="2" charset="-122"/>
              </a:rPr>
              <a:t>株，灌木</a:t>
            </a:r>
            <a:r>
              <a:rPr lang="en-US" altLang="zh-CN" sz="3000" b="1" dirty="0">
                <a:effectLst>
                  <a:outerShdw blurRad="38100" dist="38100" dir="2700000" algn="tl">
                    <a:srgbClr val="C0C0C0"/>
                  </a:outerShdw>
                </a:effectLst>
                <a:latin typeface="宋体" panose="02010600030101010101" pitchFamily="2" charset="-122"/>
              </a:rPr>
              <a:t>6923</a:t>
            </a:r>
            <a:r>
              <a:rPr lang="zh-CN" altLang="en-US" sz="3000" b="1" dirty="0">
                <a:effectLst>
                  <a:outerShdw blurRad="38100" dist="38100" dir="2700000" algn="tl">
                    <a:srgbClr val="C0C0C0"/>
                  </a:outerShdw>
                </a:effectLst>
                <a:latin typeface="宋体" panose="02010600030101010101" pitchFamily="2" charset="-122"/>
              </a:rPr>
              <a:t>株。</a:t>
            </a:r>
          </a:p>
          <a:p>
            <a:pPr marL="571500" indent="-571500" algn="ctr">
              <a:lnSpc>
                <a:spcPct val="150000"/>
              </a:lnSpc>
              <a:defRPr/>
            </a:pPr>
            <a:r>
              <a:rPr lang="zh-CN" altLang="en-US" sz="3000" b="1" dirty="0">
                <a:effectLst>
                  <a:outerShdw blurRad="38100" dist="38100" dir="2700000" algn="tl">
                    <a:srgbClr val="C0C0C0"/>
                  </a:outerShdw>
                </a:effectLst>
                <a:latin typeface="宋体" panose="02010600030101010101" pitchFamily="2" charset="-122"/>
              </a:rPr>
              <a:t>校园草坪：</a:t>
            </a:r>
            <a:r>
              <a:rPr lang="en-US" altLang="zh-CN" sz="3000" b="1" dirty="0">
                <a:effectLst>
                  <a:outerShdw blurRad="38100" dist="38100" dir="2700000" algn="tl">
                    <a:srgbClr val="C0C0C0"/>
                  </a:outerShdw>
                </a:effectLst>
                <a:latin typeface="宋体" panose="02010600030101010101" pitchFamily="2" charset="-122"/>
              </a:rPr>
              <a:t>3.2</a:t>
            </a:r>
            <a:r>
              <a:rPr lang="zh-CN" altLang="en-US" sz="3000" b="1" dirty="0">
                <a:effectLst>
                  <a:outerShdw blurRad="38100" dist="38100" dir="2700000" algn="tl">
                    <a:srgbClr val="C0C0C0"/>
                  </a:outerShdw>
                </a:effectLst>
                <a:latin typeface="宋体" panose="02010600030101010101" pitchFamily="2" charset="-122"/>
              </a:rPr>
              <a:t>万平方米，其中冷季型草</a:t>
            </a:r>
            <a:r>
              <a:rPr lang="en-US" altLang="zh-CN" sz="3000" b="1" dirty="0">
                <a:effectLst>
                  <a:outerShdw blurRad="38100" dist="38100" dir="2700000" algn="tl">
                    <a:srgbClr val="C0C0C0"/>
                  </a:outerShdw>
                </a:effectLst>
                <a:latin typeface="宋体" panose="02010600030101010101" pitchFamily="2" charset="-122"/>
              </a:rPr>
              <a:t>1.6</a:t>
            </a:r>
            <a:r>
              <a:rPr lang="zh-CN" altLang="en-US" sz="3000" b="1" dirty="0">
                <a:effectLst>
                  <a:outerShdw blurRad="38100" dist="38100" dir="2700000" algn="tl">
                    <a:srgbClr val="C0C0C0"/>
                  </a:outerShdw>
                </a:effectLst>
                <a:latin typeface="宋体" panose="02010600030101010101" pitchFamily="2" charset="-122"/>
              </a:rPr>
              <a:t>万平方米，  麦冬草</a:t>
            </a:r>
            <a:r>
              <a:rPr lang="en-US" altLang="zh-CN" sz="3000" b="1" dirty="0">
                <a:effectLst>
                  <a:outerShdw blurRad="38100" dist="38100" dir="2700000" algn="tl">
                    <a:srgbClr val="C0C0C0"/>
                  </a:outerShdw>
                </a:effectLst>
                <a:latin typeface="宋体" panose="02010600030101010101" pitchFamily="2" charset="-122"/>
              </a:rPr>
              <a:t>1.1</a:t>
            </a:r>
            <a:r>
              <a:rPr lang="zh-CN" altLang="en-US" sz="3000" b="1" dirty="0">
                <a:effectLst>
                  <a:outerShdw blurRad="38100" dist="38100" dir="2700000" algn="tl">
                    <a:srgbClr val="C0C0C0"/>
                  </a:outerShdw>
                </a:effectLst>
                <a:latin typeface="宋体" panose="02010600030101010101" pitchFamily="2" charset="-122"/>
              </a:rPr>
              <a:t>万平方米，其它草坪</a:t>
            </a:r>
            <a:r>
              <a:rPr lang="en-US" altLang="zh-CN" sz="3000" b="1" dirty="0">
                <a:effectLst>
                  <a:outerShdw blurRad="38100" dist="38100" dir="2700000" algn="tl">
                    <a:srgbClr val="C0C0C0"/>
                  </a:outerShdw>
                </a:effectLst>
                <a:latin typeface="宋体" panose="02010600030101010101" pitchFamily="2" charset="-122"/>
              </a:rPr>
              <a:t>0.5</a:t>
            </a:r>
            <a:r>
              <a:rPr lang="zh-CN" altLang="en-US" sz="3000" b="1" dirty="0">
                <a:effectLst>
                  <a:outerShdw blurRad="38100" dist="38100" dir="2700000" algn="tl">
                    <a:srgbClr val="C0C0C0"/>
                  </a:outerShdw>
                </a:effectLst>
                <a:latin typeface="宋体" panose="02010600030101010101" pitchFamily="2" charset="-122"/>
              </a:rPr>
              <a:t>万平方米。</a:t>
            </a:r>
          </a:p>
        </p:txBody>
      </p:sp>
      <p:sp>
        <p:nvSpPr>
          <p:cNvPr id="6"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学校概况</a:t>
            </a:r>
            <a:endParaRPr lang="zh-CN" altLang="en-US" sz="2500" dirty="0">
              <a:solidFill>
                <a:schemeClr val="accent2"/>
              </a:solidFill>
              <a:ea typeface="黑体" pitchFamily="49" charset="-122"/>
            </a:endParaRPr>
          </a:p>
        </p:txBody>
      </p:sp>
    </p:spTree>
    <p:extLst>
      <p:ext uri="{BB962C8B-B14F-4D97-AF65-F5344CB8AC3E}">
        <p14:creationId xmlns:p14="http://schemas.microsoft.com/office/powerpoint/2010/main" xmlns="" val="30917588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idx="1"/>
          </p:nvPr>
        </p:nvSpPr>
        <p:spPr>
          <a:xfrm>
            <a:off x="2700338" y="1050131"/>
            <a:ext cx="7360920" cy="693420"/>
          </a:xfrm>
        </p:spPr>
        <p:txBody>
          <a:bodyPr>
            <a:normAutofit fontScale="25000" lnSpcReduction="20000"/>
          </a:bodyPr>
          <a:lstStyle/>
          <a:p>
            <a:pPr algn="ctr">
              <a:spcBef>
                <a:spcPct val="0"/>
              </a:spcBef>
              <a:buFontTx/>
              <a:buNone/>
              <a:defRPr/>
            </a:pPr>
            <a:r>
              <a:rPr lang="zh-CN" altLang="en-US" sz="16000" b="1" dirty="0">
                <a:solidFill>
                  <a:srgbClr val="004F8A"/>
                </a:solidFill>
                <a:latin typeface="方正姚体" pitchFamily="2" charset="-122"/>
                <a:ea typeface="方正姚体" pitchFamily="2" charset="-122"/>
                <a:cs typeface="+mj-cs"/>
                <a:sym typeface="+mn-ea"/>
              </a:rPr>
              <a:t>二</a:t>
            </a:r>
            <a:r>
              <a:rPr lang="zh-CN" altLang="zh-CN" sz="16000" b="1" dirty="0">
                <a:solidFill>
                  <a:srgbClr val="004F8A"/>
                </a:solidFill>
                <a:latin typeface="方正姚体" pitchFamily="2" charset="-122"/>
                <a:ea typeface="方正姚体" pitchFamily="2" charset="-122"/>
                <a:cs typeface="+mj-cs"/>
                <a:sym typeface="+mn-ea"/>
              </a:rPr>
              <a:t>、创建</a:t>
            </a:r>
            <a:r>
              <a:rPr lang="zh-CN" altLang="en-US" sz="16000" b="1" dirty="0">
                <a:solidFill>
                  <a:srgbClr val="004F8A"/>
                </a:solidFill>
                <a:latin typeface="方正姚体" pitchFamily="2" charset="-122"/>
                <a:ea typeface="方正姚体" pitchFamily="2" charset="-122"/>
                <a:cs typeface="+mj-cs"/>
                <a:sym typeface="+mn-ea"/>
              </a:rPr>
              <a:t>工作内容</a:t>
            </a:r>
            <a:endParaRPr lang="zh-CN" altLang="zh-CN" sz="16000" b="1" dirty="0">
              <a:solidFill>
                <a:srgbClr val="004F8A"/>
              </a:solidFill>
              <a:latin typeface="方正姚体" pitchFamily="2" charset="-122"/>
              <a:ea typeface="方正姚体" pitchFamily="2" charset="-122"/>
              <a:cs typeface="+mj-cs"/>
              <a:sym typeface="+mn-ea"/>
            </a:endParaRPr>
          </a:p>
          <a:p>
            <a:pPr>
              <a:buFontTx/>
              <a:buNone/>
              <a:defRPr/>
            </a:pPr>
            <a:r>
              <a:rPr lang="en-US" altLang="zh-CN" sz="3000" b="1" dirty="0"/>
              <a:t>            </a:t>
            </a:r>
          </a:p>
          <a:p>
            <a:pPr>
              <a:buFontTx/>
              <a:buNone/>
              <a:defRPr/>
            </a:pPr>
            <a:r>
              <a:rPr lang="en-US" altLang="zh-CN" sz="3000" b="1" dirty="0"/>
              <a:t>            </a:t>
            </a:r>
          </a:p>
          <a:p>
            <a:pPr>
              <a:buFontTx/>
              <a:buNone/>
              <a:defRPr/>
            </a:pPr>
            <a:r>
              <a:rPr lang="en-US" altLang="zh-CN" sz="3000" b="1" dirty="0"/>
              <a:t>            </a:t>
            </a:r>
            <a:endParaRPr lang="zh-CN" altLang="zh-CN" sz="3000" dirty="0"/>
          </a:p>
          <a:p>
            <a:pPr>
              <a:buFontTx/>
              <a:buNone/>
              <a:defRPr/>
            </a:pPr>
            <a:r>
              <a:rPr lang="en-US" altLang="zh-CN" sz="3000" b="1" dirty="0"/>
              <a:t>            </a:t>
            </a:r>
            <a:endParaRPr lang="zh-CN" altLang="zh-CN" sz="3000" dirty="0"/>
          </a:p>
          <a:p>
            <a:pPr>
              <a:buFontTx/>
              <a:buNone/>
              <a:defRPr/>
            </a:pPr>
            <a:r>
              <a:rPr lang="en-US" altLang="zh-CN" sz="3000" b="1" dirty="0"/>
              <a:t>            </a:t>
            </a:r>
            <a:endParaRPr lang="zh-CN" altLang="zh-CN" sz="3000" dirty="0"/>
          </a:p>
          <a:p>
            <a:pPr>
              <a:buFontTx/>
              <a:buNone/>
              <a:defRPr/>
            </a:pPr>
            <a:r>
              <a:rPr lang="en-US" altLang="zh-CN" sz="3000" b="1" dirty="0"/>
              <a:t>            </a:t>
            </a:r>
            <a:r>
              <a:rPr lang="en-US" altLang="zh-CN" b="1" dirty="0" smtClean="0"/>
              <a:t> </a:t>
            </a:r>
            <a:endParaRPr lang="zh-CN" altLang="en-US" dirty="0" smtClean="0">
              <a:solidFill>
                <a:srgbClr val="660066"/>
              </a:solidFill>
              <a:latin typeface="宋体" pitchFamily="2" charset="-122"/>
            </a:endParaRPr>
          </a:p>
        </p:txBody>
      </p:sp>
      <p:grpSp>
        <p:nvGrpSpPr>
          <p:cNvPr id="8195" name="Group 34"/>
          <p:cNvGrpSpPr>
            <a:grpSpLocks/>
          </p:cNvGrpSpPr>
          <p:nvPr/>
        </p:nvGrpSpPr>
        <p:grpSpPr bwMode="auto">
          <a:xfrm>
            <a:off x="2500313" y="2100263"/>
            <a:ext cx="7574280" cy="711756"/>
            <a:chOff x="1152" y="1275"/>
            <a:chExt cx="3408" cy="427"/>
          </a:xfrm>
        </p:grpSpPr>
        <p:grpSp>
          <p:nvGrpSpPr>
            <p:cNvPr id="8228" name="Group 3"/>
            <p:cNvGrpSpPr>
              <a:grpSpLocks/>
            </p:cNvGrpSpPr>
            <p:nvPr/>
          </p:nvGrpSpPr>
          <p:grpSpPr bwMode="auto">
            <a:xfrm>
              <a:off x="1152" y="1275"/>
              <a:ext cx="480" cy="419"/>
              <a:chOff x="1110" y="2656"/>
              <a:chExt cx="1549" cy="1351"/>
            </a:xfrm>
          </p:grpSpPr>
          <p:sp>
            <p:nvSpPr>
              <p:cNvPr id="8232" name="AutoShape 4"/>
              <p:cNvSpPr>
                <a:spLocks noChangeArrowheads="1"/>
              </p:cNvSpPr>
              <p:nvPr/>
            </p:nvSpPr>
            <p:spPr bwMode="auto">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p>
            </p:txBody>
          </p:sp>
          <p:sp>
            <p:nvSpPr>
              <p:cNvPr id="8233" name="AutoShape 5"/>
              <p:cNvSpPr>
                <a:spLocks noChangeArrowheads="1"/>
              </p:cNvSpPr>
              <p:nvPr/>
            </p:nvSpPr>
            <p:spPr bwMode="auto">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zh-CN" altLang="en-US"/>
              </a:p>
            </p:txBody>
          </p:sp>
          <p:sp>
            <p:nvSpPr>
              <p:cNvPr id="8234" name="AutoShape 6"/>
              <p:cNvSpPr>
                <a:spLocks noChangeArrowheads="1"/>
              </p:cNvSpPr>
              <p:nvPr/>
            </p:nvSpPr>
            <p:spPr bwMode="gray">
              <a:xfrm>
                <a:off x="1200" y="2737"/>
                <a:ext cx="1349" cy="1167"/>
              </a:xfrm>
              <a:prstGeom prst="hexagon">
                <a:avLst>
                  <a:gd name="adj" fmla="val 28894"/>
                  <a:gd name="vf" fmla="val 115470"/>
                </a:avLst>
              </a:prstGeom>
              <a:solidFill>
                <a:srgbClr val="0070C0"/>
              </a:solidFill>
              <a:ln w="9525">
                <a:solidFill>
                  <a:schemeClr val="tx1"/>
                </a:solidFill>
                <a:miter lim="800000"/>
                <a:headEnd/>
                <a:tailEnd/>
              </a:ln>
            </p:spPr>
            <p:txBody>
              <a:bodyPr wrap="none" anchor="ctr"/>
              <a:lstStyle/>
              <a:p>
                <a:pPr>
                  <a:buFontTx/>
                  <a:buNone/>
                </a:pPr>
                <a:endParaRPr lang="zh-CN" altLang="en-US"/>
              </a:p>
            </p:txBody>
          </p:sp>
        </p:grpSp>
        <p:sp>
          <p:nvSpPr>
            <p:cNvPr id="8229" name="Line 11"/>
            <p:cNvSpPr>
              <a:spLocks noChangeShapeType="1"/>
            </p:cNvSpPr>
            <p:nvPr/>
          </p:nvSpPr>
          <p:spPr bwMode="auto">
            <a:xfrm>
              <a:off x="1536" y="1659"/>
              <a:ext cx="302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xmlns="">
                  <a:noFill/>
                </a14:hiddenFill>
              </a:ext>
            </a:extLst>
          </p:spPr>
          <p:txBody>
            <a:bodyPr/>
            <a:lstStyle/>
            <a:p>
              <a:endParaRPr lang="zh-CN" altLang="en-US"/>
            </a:p>
          </p:txBody>
        </p:sp>
        <p:sp>
          <p:nvSpPr>
            <p:cNvPr id="8" name="Text Box 12"/>
            <p:cNvSpPr txBox="1">
              <a:spLocks noChangeArrowheads="1"/>
            </p:cNvSpPr>
            <p:nvPr/>
          </p:nvSpPr>
          <p:spPr bwMode="auto">
            <a:xfrm>
              <a:off x="2160" y="1323"/>
              <a:ext cx="1907" cy="379"/>
            </a:xfrm>
            <a:prstGeom prst="rect">
              <a:avLst/>
            </a:prstGeom>
            <a:noFill/>
            <a:ln w="9525">
              <a:noFill/>
              <a:miter lim="800000"/>
              <a:headEnd/>
              <a:tailEnd/>
            </a:ln>
          </p:spPr>
          <p:txBody>
            <a:bodyPr wrap="none">
              <a:spAutoFit/>
            </a:bodyPr>
            <a:lstStyle/>
            <a:p>
              <a:pPr eaLnBrk="0" hangingPunct="0">
                <a:defRPr/>
              </a:pPr>
              <a:r>
                <a:rPr lang="zh-CN" altLang="zh-CN" sz="3500" b="1" dirty="0">
                  <a:solidFill>
                    <a:srgbClr val="004F8A"/>
                  </a:solidFill>
                  <a:latin typeface="方正姚体" pitchFamily="2" charset="-122"/>
                  <a:ea typeface="方正姚体" pitchFamily="2" charset="-122"/>
                  <a:cs typeface="+mj-cs"/>
                </a:rPr>
                <a:t>组织机构与制度建设</a:t>
              </a:r>
              <a:endParaRPr lang="en-US" altLang="zh-CN" sz="3500" b="1" dirty="0">
                <a:solidFill>
                  <a:srgbClr val="004F8A"/>
                </a:solidFill>
                <a:latin typeface="方正姚体" pitchFamily="2" charset="-122"/>
                <a:ea typeface="方正姚体" pitchFamily="2" charset="-122"/>
                <a:cs typeface="+mj-cs"/>
              </a:endParaRPr>
            </a:p>
          </p:txBody>
        </p:sp>
        <p:sp>
          <p:nvSpPr>
            <p:cNvPr id="8231" name="Text Box 13"/>
            <p:cNvSpPr txBox="1">
              <a:spLocks noChangeArrowheads="1"/>
            </p:cNvSpPr>
            <p:nvPr/>
          </p:nvSpPr>
          <p:spPr bwMode="auto">
            <a:xfrm>
              <a:off x="1276" y="1337"/>
              <a:ext cx="223" cy="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3000" b="1">
                  <a:solidFill>
                    <a:schemeClr val="bg1"/>
                  </a:solidFill>
                </a:rPr>
                <a:t>1</a:t>
              </a:r>
            </a:p>
          </p:txBody>
        </p:sp>
      </p:grpSp>
      <p:grpSp>
        <p:nvGrpSpPr>
          <p:cNvPr id="8196" name="Group 35"/>
          <p:cNvGrpSpPr>
            <a:grpSpLocks/>
          </p:cNvGrpSpPr>
          <p:nvPr/>
        </p:nvGrpSpPr>
        <p:grpSpPr bwMode="auto">
          <a:xfrm>
            <a:off x="2500313" y="2850357"/>
            <a:ext cx="7574280" cy="711756"/>
            <a:chOff x="1152" y="1851"/>
            <a:chExt cx="3408" cy="427"/>
          </a:xfrm>
        </p:grpSpPr>
        <p:grpSp>
          <p:nvGrpSpPr>
            <p:cNvPr id="8221" name="Group 7"/>
            <p:cNvGrpSpPr>
              <a:grpSpLocks/>
            </p:cNvGrpSpPr>
            <p:nvPr/>
          </p:nvGrpSpPr>
          <p:grpSpPr bwMode="auto">
            <a:xfrm>
              <a:off x="1152" y="1851"/>
              <a:ext cx="480" cy="419"/>
              <a:chOff x="3174" y="2656"/>
              <a:chExt cx="1549" cy="1351"/>
            </a:xfrm>
          </p:grpSpPr>
          <p:sp>
            <p:nvSpPr>
              <p:cNvPr id="8225" name="AutoShape 8"/>
              <p:cNvSpPr>
                <a:spLocks noChangeArrowheads="1"/>
              </p:cNvSpPr>
              <p:nvPr/>
            </p:nvSpPr>
            <p:spPr bwMode="auto">
              <a:xfrm>
                <a:off x="3187"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p>
            </p:txBody>
          </p:sp>
          <p:sp>
            <p:nvSpPr>
              <p:cNvPr id="8226" name="AutoShape 9"/>
              <p:cNvSpPr>
                <a:spLocks noChangeArrowheads="1"/>
              </p:cNvSpPr>
              <p:nvPr/>
            </p:nvSpPr>
            <p:spPr bwMode="auto">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zh-CN" altLang="en-US"/>
              </a:p>
            </p:txBody>
          </p:sp>
          <p:sp>
            <p:nvSpPr>
              <p:cNvPr id="20" name="AutoShape 10"/>
              <p:cNvSpPr>
                <a:spLocks noChangeArrowheads="1"/>
              </p:cNvSpPr>
              <p:nvPr/>
            </p:nvSpPr>
            <p:spPr bwMode="gray">
              <a:xfrm>
                <a:off x="3264" y="2737"/>
                <a:ext cx="1349" cy="1167"/>
              </a:xfrm>
              <a:prstGeom prst="hexagon">
                <a:avLst>
                  <a:gd name="adj" fmla="val 28896"/>
                  <a:gd name="vf" fmla="val 115470"/>
                </a:avLst>
              </a:prstGeom>
              <a:solidFill>
                <a:schemeClr val="accent1">
                  <a:lumMod val="50000"/>
                </a:schemeClr>
              </a:solidFill>
              <a:ln w="9525">
                <a:solidFill>
                  <a:schemeClr val="tx1"/>
                </a:solidFill>
                <a:miter lim="800000"/>
              </a:ln>
              <a:effectLst/>
            </p:spPr>
            <p:txBody>
              <a:bodyPr wrap="none" anchor="ctr"/>
              <a:lstStyle/>
              <a:p>
                <a:pPr>
                  <a:buFontTx/>
                  <a:buNone/>
                  <a:defRPr/>
                </a:pPr>
                <a:endParaRPr lang="zh-CN" altLang="en-US"/>
              </a:p>
            </p:txBody>
          </p:sp>
        </p:grpSp>
        <p:sp>
          <p:nvSpPr>
            <p:cNvPr id="8222" name="Line 14"/>
            <p:cNvSpPr>
              <a:spLocks noChangeShapeType="1"/>
            </p:cNvSpPr>
            <p:nvPr/>
          </p:nvSpPr>
          <p:spPr bwMode="auto">
            <a:xfrm>
              <a:off x="1536" y="2235"/>
              <a:ext cx="302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xmlns="">
                  <a:noFill/>
                </a14:hiddenFill>
              </a:ext>
            </a:extLst>
          </p:spPr>
          <p:txBody>
            <a:bodyPr/>
            <a:lstStyle/>
            <a:p>
              <a:endParaRPr lang="zh-CN" altLang="en-US"/>
            </a:p>
          </p:txBody>
        </p:sp>
        <p:sp>
          <p:nvSpPr>
            <p:cNvPr id="16" name="Text Box 15"/>
            <p:cNvSpPr txBox="1">
              <a:spLocks noChangeArrowheads="1"/>
            </p:cNvSpPr>
            <p:nvPr/>
          </p:nvSpPr>
          <p:spPr bwMode="auto">
            <a:xfrm>
              <a:off x="2160" y="1899"/>
              <a:ext cx="894" cy="379"/>
            </a:xfrm>
            <a:prstGeom prst="rect">
              <a:avLst/>
            </a:prstGeom>
            <a:noFill/>
            <a:ln w="9525">
              <a:noFill/>
              <a:miter lim="800000"/>
              <a:headEnd/>
              <a:tailEnd/>
            </a:ln>
          </p:spPr>
          <p:txBody>
            <a:bodyPr wrap="none">
              <a:spAutoFit/>
            </a:bodyPr>
            <a:lstStyle/>
            <a:p>
              <a:pPr eaLnBrk="0" hangingPunct="0">
                <a:defRPr/>
              </a:pPr>
              <a:r>
                <a:rPr lang="zh-CN" altLang="zh-CN" sz="3500" b="1" dirty="0">
                  <a:solidFill>
                    <a:srgbClr val="004F8A"/>
                  </a:solidFill>
                  <a:latin typeface="方正姚体" pitchFamily="2" charset="-122"/>
                  <a:ea typeface="方正姚体" pitchFamily="2" charset="-122"/>
                  <a:cs typeface="+mj-cs"/>
                </a:rPr>
                <a:t>设施设备</a:t>
              </a:r>
              <a:endParaRPr lang="en-US" altLang="zh-CN" sz="3500" b="1" dirty="0">
                <a:solidFill>
                  <a:srgbClr val="004F8A"/>
                </a:solidFill>
                <a:latin typeface="方正姚体" pitchFamily="2" charset="-122"/>
                <a:ea typeface="方正姚体" pitchFamily="2" charset="-122"/>
                <a:cs typeface="+mj-cs"/>
              </a:endParaRPr>
            </a:p>
          </p:txBody>
        </p:sp>
        <p:sp>
          <p:nvSpPr>
            <p:cNvPr id="8224" name="Text Box 16"/>
            <p:cNvSpPr txBox="1">
              <a:spLocks noChangeArrowheads="1"/>
            </p:cNvSpPr>
            <p:nvPr/>
          </p:nvSpPr>
          <p:spPr bwMode="auto">
            <a:xfrm>
              <a:off x="1298" y="1913"/>
              <a:ext cx="179" cy="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3000" b="1">
                  <a:solidFill>
                    <a:schemeClr val="bg1"/>
                  </a:solidFill>
                </a:rPr>
                <a:t>2</a:t>
              </a:r>
            </a:p>
          </p:txBody>
        </p:sp>
      </p:grpSp>
      <p:grpSp>
        <p:nvGrpSpPr>
          <p:cNvPr id="8197" name="Group 34"/>
          <p:cNvGrpSpPr>
            <a:grpSpLocks/>
          </p:cNvGrpSpPr>
          <p:nvPr/>
        </p:nvGrpSpPr>
        <p:grpSpPr bwMode="auto">
          <a:xfrm>
            <a:off x="2500313" y="3675460"/>
            <a:ext cx="7574280" cy="711755"/>
            <a:chOff x="1152" y="1275"/>
            <a:chExt cx="3408" cy="427"/>
          </a:xfrm>
        </p:grpSpPr>
        <p:grpSp>
          <p:nvGrpSpPr>
            <p:cNvPr id="8214" name="Group 3"/>
            <p:cNvGrpSpPr>
              <a:grpSpLocks/>
            </p:cNvGrpSpPr>
            <p:nvPr/>
          </p:nvGrpSpPr>
          <p:grpSpPr bwMode="auto">
            <a:xfrm>
              <a:off x="1152" y="1275"/>
              <a:ext cx="480" cy="419"/>
              <a:chOff x="1110" y="2656"/>
              <a:chExt cx="1549" cy="1351"/>
            </a:xfrm>
          </p:grpSpPr>
          <p:sp>
            <p:nvSpPr>
              <p:cNvPr id="8218" name="AutoShape 4"/>
              <p:cNvSpPr>
                <a:spLocks noChangeArrowheads="1"/>
              </p:cNvSpPr>
              <p:nvPr/>
            </p:nvSpPr>
            <p:spPr bwMode="auto">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p>
            </p:txBody>
          </p:sp>
          <p:sp>
            <p:nvSpPr>
              <p:cNvPr id="8219" name="AutoShape 5"/>
              <p:cNvSpPr>
                <a:spLocks noChangeArrowheads="1"/>
              </p:cNvSpPr>
              <p:nvPr/>
            </p:nvSpPr>
            <p:spPr bwMode="auto">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zh-CN" altLang="en-US"/>
              </a:p>
            </p:txBody>
          </p:sp>
          <p:sp>
            <p:nvSpPr>
              <p:cNvPr id="8220" name="AutoShape 6"/>
              <p:cNvSpPr>
                <a:spLocks noChangeArrowheads="1"/>
              </p:cNvSpPr>
              <p:nvPr/>
            </p:nvSpPr>
            <p:spPr bwMode="gray">
              <a:xfrm>
                <a:off x="1200" y="2737"/>
                <a:ext cx="1349" cy="1167"/>
              </a:xfrm>
              <a:prstGeom prst="hexagon">
                <a:avLst>
                  <a:gd name="adj" fmla="val 28894"/>
                  <a:gd name="vf" fmla="val 115470"/>
                </a:avLst>
              </a:prstGeom>
              <a:solidFill>
                <a:srgbClr val="0070C0"/>
              </a:solidFill>
              <a:ln w="9525">
                <a:solidFill>
                  <a:schemeClr val="tx1"/>
                </a:solidFill>
                <a:miter lim="800000"/>
                <a:headEnd/>
                <a:tailEnd/>
              </a:ln>
            </p:spPr>
            <p:txBody>
              <a:bodyPr wrap="none" anchor="ctr"/>
              <a:lstStyle/>
              <a:p>
                <a:pPr>
                  <a:buFontTx/>
                  <a:buNone/>
                </a:pPr>
                <a:endParaRPr lang="zh-CN" altLang="en-US"/>
              </a:p>
            </p:txBody>
          </p:sp>
        </p:grpSp>
        <p:sp>
          <p:nvSpPr>
            <p:cNvPr id="8215" name="Line 11"/>
            <p:cNvSpPr>
              <a:spLocks noChangeShapeType="1"/>
            </p:cNvSpPr>
            <p:nvPr/>
          </p:nvSpPr>
          <p:spPr bwMode="auto">
            <a:xfrm>
              <a:off x="1536" y="1659"/>
              <a:ext cx="302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xmlns="">
                  <a:noFill/>
                </a14:hiddenFill>
              </a:ext>
            </a:extLst>
          </p:spPr>
          <p:txBody>
            <a:bodyPr/>
            <a:lstStyle/>
            <a:p>
              <a:endParaRPr lang="zh-CN" altLang="en-US"/>
            </a:p>
          </p:txBody>
        </p:sp>
        <p:sp>
          <p:nvSpPr>
            <p:cNvPr id="24" name="Text Box 12"/>
            <p:cNvSpPr txBox="1">
              <a:spLocks noChangeArrowheads="1"/>
            </p:cNvSpPr>
            <p:nvPr/>
          </p:nvSpPr>
          <p:spPr bwMode="auto">
            <a:xfrm>
              <a:off x="2160" y="1323"/>
              <a:ext cx="894" cy="379"/>
            </a:xfrm>
            <a:prstGeom prst="rect">
              <a:avLst/>
            </a:prstGeom>
            <a:noFill/>
            <a:ln w="9525">
              <a:noFill/>
              <a:miter lim="800000"/>
              <a:headEnd/>
              <a:tailEnd/>
            </a:ln>
          </p:spPr>
          <p:txBody>
            <a:bodyPr wrap="none">
              <a:spAutoFit/>
            </a:bodyPr>
            <a:lstStyle/>
            <a:p>
              <a:pPr eaLnBrk="0" hangingPunct="0">
                <a:defRPr/>
              </a:pPr>
              <a:r>
                <a:rPr lang="zh-CN" altLang="zh-CN" sz="3500" b="1" dirty="0">
                  <a:solidFill>
                    <a:srgbClr val="004F8A"/>
                  </a:solidFill>
                  <a:latin typeface="方正姚体" pitchFamily="2" charset="-122"/>
                  <a:ea typeface="方正姚体" pitchFamily="2" charset="-122"/>
                  <a:cs typeface="+mj-cs"/>
                </a:rPr>
                <a:t>环境保洁</a:t>
              </a:r>
              <a:endParaRPr lang="en-US" altLang="zh-CN" sz="3500" b="1" dirty="0">
                <a:solidFill>
                  <a:srgbClr val="004F8A"/>
                </a:solidFill>
                <a:latin typeface="方正姚体" pitchFamily="2" charset="-122"/>
                <a:ea typeface="方正姚体" pitchFamily="2" charset="-122"/>
                <a:cs typeface="+mj-cs"/>
              </a:endParaRPr>
            </a:p>
          </p:txBody>
        </p:sp>
        <p:sp>
          <p:nvSpPr>
            <p:cNvPr id="8217" name="Text Box 13"/>
            <p:cNvSpPr txBox="1">
              <a:spLocks noChangeArrowheads="1"/>
            </p:cNvSpPr>
            <p:nvPr/>
          </p:nvSpPr>
          <p:spPr bwMode="auto">
            <a:xfrm>
              <a:off x="1276" y="1337"/>
              <a:ext cx="223" cy="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3000" b="1">
                  <a:solidFill>
                    <a:schemeClr val="bg1"/>
                  </a:solidFill>
                </a:rPr>
                <a:t>3</a:t>
              </a:r>
            </a:p>
          </p:txBody>
        </p:sp>
      </p:grpSp>
      <p:grpSp>
        <p:nvGrpSpPr>
          <p:cNvPr id="8198" name="Group 35"/>
          <p:cNvGrpSpPr>
            <a:grpSpLocks/>
          </p:cNvGrpSpPr>
          <p:nvPr/>
        </p:nvGrpSpPr>
        <p:grpSpPr bwMode="auto">
          <a:xfrm>
            <a:off x="2500313" y="4500563"/>
            <a:ext cx="7574280" cy="711756"/>
            <a:chOff x="1152" y="1851"/>
            <a:chExt cx="3408" cy="427"/>
          </a:xfrm>
        </p:grpSpPr>
        <p:grpSp>
          <p:nvGrpSpPr>
            <p:cNvPr id="8207" name="Group 7"/>
            <p:cNvGrpSpPr>
              <a:grpSpLocks/>
            </p:cNvGrpSpPr>
            <p:nvPr/>
          </p:nvGrpSpPr>
          <p:grpSpPr bwMode="auto">
            <a:xfrm>
              <a:off x="1152" y="1851"/>
              <a:ext cx="480" cy="419"/>
              <a:chOff x="3174" y="2656"/>
              <a:chExt cx="1549" cy="1351"/>
            </a:xfrm>
          </p:grpSpPr>
          <p:sp>
            <p:nvSpPr>
              <p:cNvPr id="8211" name="AutoShape 8"/>
              <p:cNvSpPr>
                <a:spLocks noChangeArrowheads="1"/>
              </p:cNvSpPr>
              <p:nvPr/>
            </p:nvSpPr>
            <p:spPr bwMode="auto">
              <a:xfrm>
                <a:off x="3187"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p>
            </p:txBody>
          </p:sp>
          <p:sp>
            <p:nvSpPr>
              <p:cNvPr id="8212" name="AutoShape 9"/>
              <p:cNvSpPr>
                <a:spLocks noChangeArrowheads="1"/>
              </p:cNvSpPr>
              <p:nvPr/>
            </p:nvSpPr>
            <p:spPr bwMode="auto">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zh-CN" altLang="en-US"/>
              </a:p>
            </p:txBody>
          </p:sp>
          <p:sp>
            <p:nvSpPr>
              <p:cNvPr id="38" name="AutoShape 10"/>
              <p:cNvSpPr>
                <a:spLocks noChangeArrowheads="1"/>
              </p:cNvSpPr>
              <p:nvPr/>
            </p:nvSpPr>
            <p:spPr bwMode="gray">
              <a:xfrm>
                <a:off x="3264" y="2737"/>
                <a:ext cx="1349" cy="1167"/>
              </a:xfrm>
              <a:prstGeom prst="hexagon">
                <a:avLst>
                  <a:gd name="adj" fmla="val 28896"/>
                  <a:gd name="vf" fmla="val 115470"/>
                </a:avLst>
              </a:prstGeom>
              <a:solidFill>
                <a:schemeClr val="accent1">
                  <a:lumMod val="50000"/>
                </a:schemeClr>
              </a:solidFill>
              <a:ln w="9525">
                <a:solidFill>
                  <a:schemeClr val="tx1"/>
                </a:solidFill>
                <a:miter lim="800000"/>
              </a:ln>
              <a:effectLst/>
            </p:spPr>
            <p:txBody>
              <a:bodyPr wrap="none" anchor="ctr"/>
              <a:lstStyle/>
              <a:p>
                <a:pPr>
                  <a:buFontTx/>
                  <a:buNone/>
                  <a:defRPr/>
                </a:pPr>
                <a:endParaRPr lang="zh-CN" altLang="en-US"/>
              </a:p>
            </p:txBody>
          </p:sp>
        </p:grpSp>
        <p:sp>
          <p:nvSpPr>
            <p:cNvPr id="8208" name="Line 14"/>
            <p:cNvSpPr>
              <a:spLocks noChangeShapeType="1"/>
            </p:cNvSpPr>
            <p:nvPr/>
          </p:nvSpPr>
          <p:spPr bwMode="auto">
            <a:xfrm>
              <a:off x="1536" y="2235"/>
              <a:ext cx="302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xmlns="">
                  <a:noFill/>
                </a14:hiddenFill>
              </a:ext>
            </a:extLst>
          </p:spPr>
          <p:txBody>
            <a:bodyPr/>
            <a:lstStyle/>
            <a:p>
              <a:endParaRPr lang="zh-CN" altLang="en-US"/>
            </a:p>
          </p:txBody>
        </p:sp>
        <p:sp>
          <p:nvSpPr>
            <p:cNvPr id="34" name="Text Box 15"/>
            <p:cNvSpPr txBox="1">
              <a:spLocks noChangeArrowheads="1"/>
            </p:cNvSpPr>
            <p:nvPr/>
          </p:nvSpPr>
          <p:spPr bwMode="auto">
            <a:xfrm>
              <a:off x="2160" y="1899"/>
              <a:ext cx="894" cy="379"/>
            </a:xfrm>
            <a:prstGeom prst="rect">
              <a:avLst/>
            </a:prstGeom>
            <a:noFill/>
            <a:ln w="9525">
              <a:noFill/>
              <a:miter lim="800000"/>
              <a:headEnd/>
              <a:tailEnd/>
            </a:ln>
          </p:spPr>
          <p:txBody>
            <a:bodyPr wrap="none">
              <a:spAutoFit/>
            </a:bodyPr>
            <a:lstStyle/>
            <a:p>
              <a:pPr eaLnBrk="0" hangingPunct="0">
                <a:defRPr/>
              </a:pPr>
              <a:r>
                <a:rPr lang="zh-CN" altLang="zh-CN" sz="3500" b="1" dirty="0">
                  <a:solidFill>
                    <a:srgbClr val="004F8A"/>
                  </a:solidFill>
                  <a:latin typeface="方正姚体" pitchFamily="2" charset="-122"/>
                  <a:ea typeface="方正姚体" pitchFamily="2" charset="-122"/>
                  <a:cs typeface="+mj-cs"/>
                </a:rPr>
                <a:t>绿化养护</a:t>
              </a:r>
              <a:endParaRPr lang="en-US" altLang="zh-CN" sz="3500" b="1" dirty="0">
                <a:solidFill>
                  <a:srgbClr val="004F8A"/>
                </a:solidFill>
                <a:latin typeface="方正姚体" pitchFamily="2" charset="-122"/>
                <a:ea typeface="方正姚体" pitchFamily="2" charset="-122"/>
                <a:cs typeface="+mj-cs"/>
              </a:endParaRPr>
            </a:p>
          </p:txBody>
        </p:sp>
        <p:sp>
          <p:nvSpPr>
            <p:cNvPr id="8210" name="Text Box 16"/>
            <p:cNvSpPr txBox="1">
              <a:spLocks noChangeArrowheads="1"/>
            </p:cNvSpPr>
            <p:nvPr/>
          </p:nvSpPr>
          <p:spPr bwMode="auto">
            <a:xfrm>
              <a:off x="1298" y="1913"/>
              <a:ext cx="179" cy="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3000" b="1">
                  <a:solidFill>
                    <a:schemeClr val="bg1"/>
                  </a:solidFill>
                </a:rPr>
                <a:t>4</a:t>
              </a:r>
            </a:p>
          </p:txBody>
        </p:sp>
      </p:grpSp>
      <p:grpSp>
        <p:nvGrpSpPr>
          <p:cNvPr id="8199" name="Group 34"/>
          <p:cNvGrpSpPr>
            <a:grpSpLocks/>
          </p:cNvGrpSpPr>
          <p:nvPr/>
        </p:nvGrpSpPr>
        <p:grpSpPr bwMode="auto">
          <a:xfrm>
            <a:off x="2500313" y="5325666"/>
            <a:ext cx="7574280" cy="711755"/>
            <a:chOff x="1152" y="1275"/>
            <a:chExt cx="3408" cy="427"/>
          </a:xfrm>
        </p:grpSpPr>
        <p:grpSp>
          <p:nvGrpSpPr>
            <p:cNvPr id="8200" name="Group 3"/>
            <p:cNvGrpSpPr>
              <a:grpSpLocks/>
            </p:cNvGrpSpPr>
            <p:nvPr/>
          </p:nvGrpSpPr>
          <p:grpSpPr bwMode="auto">
            <a:xfrm>
              <a:off x="1152" y="1275"/>
              <a:ext cx="480" cy="419"/>
              <a:chOff x="1110" y="2656"/>
              <a:chExt cx="1549" cy="1351"/>
            </a:xfrm>
          </p:grpSpPr>
          <p:sp>
            <p:nvSpPr>
              <p:cNvPr id="8204" name="AutoShape 4"/>
              <p:cNvSpPr>
                <a:spLocks noChangeArrowheads="1"/>
              </p:cNvSpPr>
              <p:nvPr/>
            </p:nvSpPr>
            <p:spPr bwMode="auto">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p>
            </p:txBody>
          </p:sp>
          <p:sp>
            <p:nvSpPr>
              <p:cNvPr id="8205" name="AutoShape 5"/>
              <p:cNvSpPr>
                <a:spLocks noChangeArrowheads="1"/>
              </p:cNvSpPr>
              <p:nvPr/>
            </p:nvSpPr>
            <p:spPr bwMode="auto">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zh-CN" altLang="en-US"/>
              </a:p>
            </p:txBody>
          </p:sp>
          <p:sp>
            <p:nvSpPr>
              <p:cNvPr id="8206" name="AutoShape 6"/>
              <p:cNvSpPr>
                <a:spLocks noChangeArrowheads="1"/>
              </p:cNvSpPr>
              <p:nvPr/>
            </p:nvSpPr>
            <p:spPr bwMode="gray">
              <a:xfrm>
                <a:off x="1200" y="2737"/>
                <a:ext cx="1349" cy="1167"/>
              </a:xfrm>
              <a:prstGeom prst="hexagon">
                <a:avLst>
                  <a:gd name="adj" fmla="val 28894"/>
                  <a:gd name="vf" fmla="val 115470"/>
                </a:avLst>
              </a:prstGeom>
              <a:solidFill>
                <a:srgbClr val="0070C0"/>
              </a:solidFill>
              <a:ln w="9525">
                <a:solidFill>
                  <a:schemeClr val="tx1"/>
                </a:solidFill>
                <a:miter lim="800000"/>
                <a:headEnd/>
                <a:tailEnd/>
              </a:ln>
            </p:spPr>
            <p:txBody>
              <a:bodyPr wrap="none" anchor="ctr"/>
              <a:lstStyle/>
              <a:p>
                <a:pPr>
                  <a:buFontTx/>
                  <a:buNone/>
                </a:pPr>
                <a:endParaRPr lang="zh-CN" altLang="en-US"/>
              </a:p>
            </p:txBody>
          </p:sp>
        </p:grpSp>
        <p:sp>
          <p:nvSpPr>
            <p:cNvPr id="8201" name="Line 11"/>
            <p:cNvSpPr>
              <a:spLocks noChangeShapeType="1"/>
            </p:cNvSpPr>
            <p:nvPr/>
          </p:nvSpPr>
          <p:spPr bwMode="auto">
            <a:xfrm>
              <a:off x="1536" y="1659"/>
              <a:ext cx="302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xmlns="">
                  <a:noFill/>
                </a14:hiddenFill>
              </a:ext>
            </a:extLst>
          </p:spPr>
          <p:txBody>
            <a:bodyPr/>
            <a:lstStyle/>
            <a:p>
              <a:endParaRPr lang="zh-CN" altLang="en-US"/>
            </a:p>
          </p:txBody>
        </p:sp>
        <p:sp>
          <p:nvSpPr>
            <p:cNvPr id="42" name="Text Box 12"/>
            <p:cNvSpPr txBox="1">
              <a:spLocks noChangeArrowheads="1"/>
            </p:cNvSpPr>
            <p:nvPr/>
          </p:nvSpPr>
          <p:spPr bwMode="auto">
            <a:xfrm>
              <a:off x="2160" y="1323"/>
              <a:ext cx="894" cy="379"/>
            </a:xfrm>
            <a:prstGeom prst="rect">
              <a:avLst/>
            </a:prstGeom>
            <a:noFill/>
            <a:ln w="9525">
              <a:noFill/>
              <a:miter lim="800000"/>
              <a:headEnd/>
              <a:tailEnd/>
            </a:ln>
          </p:spPr>
          <p:txBody>
            <a:bodyPr wrap="none">
              <a:spAutoFit/>
            </a:bodyPr>
            <a:lstStyle/>
            <a:p>
              <a:pPr eaLnBrk="0" hangingPunct="0">
                <a:defRPr/>
              </a:pPr>
              <a:r>
                <a:rPr lang="zh-CN" altLang="zh-CN" sz="3500" b="1" dirty="0">
                  <a:solidFill>
                    <a:srgbClr val="004F8A"/>
                  </a:solidFill>
                  <a:latin typeface="方正姚体" pitchFamily="2" charset="-122"/>
                  <a:ea typeface="方正姚体" pitchFamily="2" charset="-122"/>
                  <a:cs typeface="+mj-cs"/>
                </a:rPr>
                <a:t>文化特色</a:t>
              </a:r>
              <a:endParaRPr lang="en-US" altLang="zh-CN" sz="3500" b="1" dirty="0">
                <a:solidFill>
                  <a:srgbClr val="004F8A"/>
                </a:solidFill>
                <a:latin typeface="方正姚体" pitchFamily="2" charset="-122"/>
                <a:ea typeface="方正姚体" pitchFamily="2" charset="-122"/>
                <a:cs typeface="+mj-cs"/>
              </a:endParaRPr>
            </a:p>
          </p:txBody>
        </p:sp>
        <p:sp>
          <p:nvSpPr>
            <p:cNvPr id="8203" name="Text Box 13"/>
            <p:cNvSpPr txBox="1">
              <a:spLocks noChangeArrowheads="1"/>
            </p:cNvSpPr>
            <p:nvPr/>
          </p:nvSpPr>
          <p:spPr bwMode="auto">
            <a:xfrm>
              <a:off x="1276" y="1337"/>
              <a:ext cx="223" cy="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3000" b="1">
                  <a:solidFill>
                    <a:schemeClr val="bg1"/>
                  </a:solidFill>
                </a:rPr>
                <a:t>5</a:t>
              </a:r>
            </a:p>
          </p:txBody>
        </p:sp>
      </p:grpSp>
    </p:spTree>
    <p:extLst>
      <p:ext uri="{BB962C8B-B14F-4D97-AF65-F5344CB8AC3E}">
        <p14:creationId xmlns:p14="http://schemas.microsoft.com/office/powerpoint/2010/main" xmlns="" val="16337797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55650" y="1861901"/>
            <a:ext cx="11521440" cy="3250406"/>
          </a:xfrm>
        </p:spPr>
        <p:txBody>
          <a:bodyPr>
            <a:normAutofit fontScale="90000"/>
          </a:bodyPr>
          <a:lstStyle/>
          <a:p>
            <a:pPr eaLnBrk="1" hangingPunct="1">
              <a:lnSpc>
                <a:spcPct val="200000"/>
              </a:lnSpc>
            </a:pPr>
            <a:r>
              <a:rPr lang="zh-CN" altLang="zh-CN" sz="6000">
                <a:latin typeface="黑体" pitchFamily="49" charset="-122"/>
                <a:ea typeface="黑体" pitchFamily="49" charset="-122"/>
              </a:rPr>
              <a:t/>
            </a:r>
            <a:br>
              <a:rPr lang="zh-CN" altLang="zh-CN" sz="6000">
                <a:latin typeface="黑体" pitchFamily="49" charset="-122"/>
                <a:ea typeface="黑体" pitchFamily="49" charset="-122"/>
              </a:rPr>
            </a:br>
            <a:endParaRPr lang="zh-CN" altLang="zh-CN" sz="6000">
              <a:latin typeface="黑体" pitchFamily="49" charset="-122"/>
              <a:ea typeface="黑体" pitchFamily="49" charset="-122"/>
            </a:endParaRPr>
          </a:p>
        </p:txBody>
      </p:sp>
      <p:sp>
        <p:nvSpPr>
          <p:cNvPr id="19459" name="Rectangle 3"/>
          <p:cNvSpPr>
            <a:spLocks noGrp="1" noChangeArrowheads="1"/>
          </p:cNvSpPr>
          <p:nvPr>
            <p:ph idx="1"/>
          </p:nvPr>
        </p:nvSpPr>
        <p:spPr>
          <a:xfrm>
            <a:off x="351156" y="1105139"/>
            <a:ext cx="10583545" cy="2722006"/>
          </a:xfrm>
        </p:spPr>
        <p:txBody>
          <a:bodyPr/>
          <a:lstStyle/>
          <a:p>
            <a:pPr algn="ctr">
              <a:buFontTx/>
              <a:buNone/>
              <a:defRPr/>
            </a:pPr>
            <a:r>
              <a:rPr lang="en-US" altLang="zh-CN" b="1" kern="1200" dirty="0" smtClean="0">
                <a:solidFill>
                  <a:srgbClr val="004F8A"/>
                </a:solidFill>
                <a:latin typeface="方正姚体" pitchFamily="2" charset="-122"/>
                <a:ea typeface="方正姚体" pitchFamily="2" charset="-122"/>
                <a:cs typeface="+mj-cs"/>
                <a:sym typeface="+mn-ea"/>
              </a:rPr>
              <a:t>(</a:t>
            </a:r>
            <a:r>
              <a:rPr lang="zh-CN" altLang="en-US" b="1" kern="1200" dirty="0" smtClean="0">
                <a:solidFill>
                  <a:srgbClr val="004F8A"/>
                </a:solidFill>
                <a:latin typeface="方正姚体" pitchFamily="2" charset="-122"/>
                <a:ea typeface="方正姚体" pitchFamily="2" charset="-122"/>
                <a:cs typeface="+mj-cs"/>
                <a:sym typeface="+mn-ea"/>
              </a:rPr>
              <a:t>一</a:t>
            </a:r>
            <a:r>
              <a:rPr lang="en-US" altLang="zh-CN" b="1" kern="1200" dirty="0" smtClean="0">
                <a:solidFill>
                  <a:srgbClr val="004F8A"/>
                </a:solidFill>
                <a:latin typeface="方正姚体" pitchFamily="2" charset="-122"/>
                <a:ea typeface="方正姚体" pitchFamily="2" charset="-122"/>
                <a:cs typeface="+mj-cs"/>
                <a:sym typeface="+mn-ea"/>
              </a:rPr>
              <a:t>)</a:t>
            </a:r>
            <a:r>
              <a:rPr lang="zh-CN" altLang="zh-CN" b="1" kern="1200" dirty="0" smtClean="0">
                <a:solidFill>
                  <a:srgbClr val="004F8A"/>
                </a:solidFill>
                <a:latin typeface="方正姚体" pitchFamily="2" charset="-122"/>
                <a:ea typeface="方正姚体" pitchFamily="2" charset="-122"/>
                <a:cs typeface="+mj-cs"/>
                <a:sym typeface="+mn-ea"/>
              </a:rPr>
              <a:t>组织机构与制度</a:t>
            </a:r>
            <a:r>
              <a:rPr lang="zh-CN" altLang="en-US" b="1" kern="1200" dirty="0" smtClean="0">
                <a:solidFill>
                  <a:srgbClr val="004F8A"/>
                </a:solidFill>
                <a:latin typeface="方正姚体" pitchFamily="2" charset="-122"/>
                <a:ea typeface="方正姚体" pitchFamily="2" charset="-122"/>
                <a:cs typeface="+mj-cs"/>
                <a:sym typeface="+mn-ea"/>
              </a:rPr>
              <a:t>建设</a:t>
            </a:r>
            <a:endParaRPr lang="zh-CN" altLang="zh-CN" b="1" kern="1200" dirty="0" smtClean="0">
              <a:solidFill>
                <a:srgbClr val="004F8A"/>
              </a:solidFill>
              <a:latin typeface="方正姚体" pitchFamily="2" charset="-122"/>
              <a:ea typeface="方正姚体" pitchFamily="2" charset="-122"/>
              <a:cs typeface="+mj-cs"/>
              <a:sym typeface="+mn-ea"/>
            </a:endParaRPr>
          </a:p>
          <a:p>
            <a:pPr marL="762000" indent="-762000">
              <a:buNone/>
              <a:defRPr/>
            </a:pPr>
            <a:r>
              <a:rPr lang="zh-CN" altLang="en-US" sz="3500" b="1" dirty="0">
                <a:solidFill>
                  <a:srgbClr val="004F8A"/>
                </a:solidFill>
                <a:latin typeface="方正姚体" pitchFamily="2" charset="-122"/>
                <a:ea typeface="方正姚体" pitchFamily="2" charset="-122"/>
                <a:cs typeface="+mj-cs"/>
              </a:rPr>
              <a:t>学校重视</a:t>
            </a:r>
            <a:endParaRPr lang="en-US" altLang="zh-CN" sz="3500" b="1" dirty="0">
              <a:solidFill>
                <a:srgbClr val="004F8A"/>
              </a:solidFill>
              <a:latin typeface="方正姚体" pitchFamily="2" charset="-122"/>
              <a:ea typeface="方正姚体" pitchFamily="2" charset="-122"/>
              <a:cs typeface="+mj-cs"/>
            </a:endParaRPr>
          </a:p>
          <a:p>
            <a:pPr marL="762000" indent="-762000" algn="ctr">
              <a:buNone/>
              <a:defRPr/>
            </a:pPr>
            <a:r>
              <a:rPr lang="zh-CN" altLang="en-US" dirty="0" smtClean="0">
                <a:solidFill>
                  <a:srgbClr val="660066"/>
                </a:solidFill>
                <a:latin typeface="宋体" panose="02010600030101010101" pitchFamily="2" charset="-122"/>
              </a:rPr>
              <a:t> </a:t>
            </a:r>
            <a:endParaRPr lang="zh-CN" altLang="zh-CN" dirty="0" smtClean="0"/>
          </a:p>
        </p:txBody>
      </p:sp>
      <p:sp>
        <p:nvSpPr>
          <p:cNvPr id="9220" name="矩形 3"/>
          <p:cNvSpPr>
            <a:spLocks noChangeArrowheads="1"/>
          </p:cNvSpPr>
          <p:nvPr/>
        </p:nvSpPr>
        <p:spPr bwMode="auto">
          <a:xfrm>
            <a:off x="4787266" y="2616994"/>
            <a:ext cx="3633788"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b="1"/>
              <a:t> </a:t>
            </a:r>
            <a:endParaRPr lang="zh-CN" altLang="en-US"/>
          </a:p>
        </p:txBody>
      </p:sp>
      <p:pic>
        <p:nvPicPr>
          <p:cNvPr id="10244" name="图片 3" descr="IMG_9129.jpg"/>
          <p:cNvPicPr>
            <a:picLocks noChangeAspect="1" noChangeArrowheads="1"/>
          </p:cNvPicPr>
          <p:nvPr/>
        </p:nvPicPr>
        <p:blipFill>
          <a:blip r:embed="rId2" cstate="print"/>
          <a:srcRect/>
          <a:stretch>
            <a:fillRect/>
          </a:stretch>
        </p:blipFill>
        <p:spPr bwMode="auto">
          <a:xfrm>
            <a:off x="400008" y="2400292"/>
            <a:ext cx="5778500" cy="34504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5" name="图片 4" descr="IMG_9169.jpg"/>
          <p:cNvPicPr>
            <a:picLocks noChangeAspect="1" noChangeArrowheads="1"/>
          </p:cNvPicPr>
          <p:nvPr/>
        </p:nvPicPr>
        <p:blipFill>
          <a:blip r:embed="rId3" cstate="print"/>
          <a:srcRect/>
          <a:stretch>
            <a:fillRect/>
          </a:stretch>
        </p:blipFill>
        <p:spPr bwMode="auto">
          <a:xfrm>
            <a:off x="6600826" y="2400292"/>
            <a:ext cx="5796280" cy="34504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6" name="矩形 7"/>
          <p:cNvSpPr>
            <a:spLocks noChangeArrowheads="1"/>
          </p:cNvSpPr>
          <p:nvPr/>
        </p:nvSpPr>
        <p:spPr bwMode="auto">
          <a:xfrm>
            <a:off x="500020" y="6150787"/>
            <a:ext cx="5600741" cy="43858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en-US" b="1" dirty="0">
                <a:solidFill>
                  <a:srgbClr val="FFFF00"/>
                </a:solidFill>
              </a:rPr>
              <a:t>学校“标准化”工作研究部署会</a:t>
            </a:r>
          </a:p>
        </p:txBody>
      </p:sp>
      <p:sp>
        <p:nvSpPr>
          <p:cNvPr id="10247" name="矩形 8"/>
          <p:cNvSpPr>
            <a:spLocks noChangeArrowheads="1"/>
          </p:cNvSpPr>
          <p:nvPr/>
        </p:nvSpPr>
        <p:spPr bwMode="auto">
          <a:xfrm>
            <a:off x="6300787" y="6150786"/>
            <a:ext cx="6200818" cy="43858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zh-CN" b="1" dirty="0">
                <a:solidFill>
                  <a:srgbClr val="FFFF00"/>
                </a:solidFill>
              </a:rPr>
              <a:t>后勤标准化创建工作领导小组</a:t>
            </a:r>
            <a:r>
              <a:rPr lang="zh-CN" altLang="en-US" b="1" dirty="0">
                <a:solidFill>
                  <a:srgbClr val="FFFF00"/>
                </a:solidFill>
              </a:rPr>
              <a:t>工作 推进会</a:t>
            </a:r>
          </a:p>
        </p:txBody>
      </p:sp>
      <p:sp>
        <p:nvSpPr>
          <p:cNvPr id="9"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24234881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矩形 3"/>
          <p:cNvSpPr>
            <a:spLocks noChangeArrowheads="1"/>
          </p:cNvSpPr>
          <p:nvPr/>
        </p:nvSpPr>
        <p:spPr bwMode="auto">
          <a:xfrm>
            <a:off x="4787266" y="2616994"/>
            <a:ext cx="3633788"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b="1"/>
              <a:t> </a:t>
            </a:r>
            <a:endParaRPr lang="zh-CN" altLang="en-US"/>
          </a:p>
        </p:txBody>
      </p:sp>
      <p:pic>
        <p:nvPicPr>
          <p:cNvPr id="11268" name="图片 6" descr="IMG_0280.JPG"/>
          <p:cNvPicPr>
            <a:picLocks noChangeAspect="1" noChangeArrowheads="1"/>
          </p:cNvPicPr>
          <p:nvPr/>
        </p:nvPicPr>
        <p:blipFill>
          <a:blip r:embed="rId2" cstate="print"/>
          <a:srcRect b="10526"/>
          <a:stretch>
            <a:fillRect/>
          </a:stretch>
        </p:blipFill>
        <p:spPr bwMode="auto">
          <a:xfrm>
            <a:off x="7000879" y="4200529"/>
            <a:ext cx="5100673" cy="259587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269" name="图片 8" descr="IMG_0462.JPG"/>
          <p:cNvPicPr>
            <a:picLocks noChangeAspect="1" noChangeArrowheads="1"/>
          </p:cNvPicPr>
          <p:nvPr/>
        </p:nvPicPr>
        <p:blipFill>
          <a:blip r:embed="rId3" cstate="print"/>
          <a:srcRect/>
          <a:stretch>
            <a:fillRect/>
          </a:stretch>
        </p:blipFill>
        <p:spPr bwMode="auto">
          <a:xfrm>
            <a:off x="700047" y="1350153"/>
            <a:ext cx="5800766" cy="356604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270" name="图片 9" descr="IMG_0434.JPG"/>
          <p:cNvPicPr>
            <a:picLocks noChangeAspect="1" noChangeArrowheads="1"/>
          </p:cNvPicPr>
          <p:nvPr/>
        </p:nvPicPr>
        <p:blipFill>
          <a:blip r:embed="rId4" cstate="print"/>
          <a:srcRect/>
          <a:stretch>
            <a:fillRect/>
          </a:stretch>
        </p:blipFill>
        <p:spPr bwMode="auto">
          <a:xfrm>
            <a:off x="6900866" y="1200133"/>
            <a:ext cx="5176472" cy="27003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矩形 7"/>
          <p:cNvSpPr>
            <a:spLocks noChangeArrowheads="1"/>
          </p:cNvSpPr>
          <p:nvPr/>
        </p:nvSpPr>
        <p:spPr bwMode="auto">
          <a:xfrm>
            <a:off x="900075" y="5400688"/>
            <a:ext cx="5300701" cy="103874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14300" tIns="57150" rIns="114300" bIns="57150">
            <a:spAutoFit/>
          </a:bodyPr>
          <a:lstStyle/>
          <a:p>
            <a:pPr algn="ctr" eaLnBrk="0" hangingPunct="0">
              <a:defRPr/>
            </a:pPr>
            <a:r>
              <a:rPr lang="zh-CN" altLang="en-US" sz="3000" b="1" dirty="0">
                <a:solidFill>
                  <a:srgbClr val="FFFF00"/>
                </a:solidFill>
              </a:rPr>
              <a:t>高校物专会专家</a:t>
            </a:r>
            <a:endParaRPr lang="en-US" altLang="zh-CN" sz="3000" b="1" dirty="0">
              <a:solidFill>
                <a:srgbClr val="FFFF00"/>
              </a:solidFill>
            </a:endParaRPr>
          </a:p>
          <a:p>
            <a:pPr algn="ctr" eaLnBrk="0" hangingPunct="0">
              <a:defRPr/>
            </a:pPr>
            <a:r>
              <a:rPr lang="zh-CN" altLang="en-US" sz="3000" b="1" dirty="0">
                <a:solidFill>
                  <a:srgbClr val="FFFF00"/>
                </a:solidFill>
              </a:rPr>
              <a:t>来校指导创建工作</a:t>
            </a:r>
          </a:p>
        </p:txBody>
      </p:sp>
      <p:sp>
        <p:nvSpPr>
          <p:cNvPr id="10249" name="矩形 3"/>
          <p:cNvSpPr>
            <a:spLocks noChangeArrowheads="1"/>
          </p:cNvSpPr>
          <p:nvPr/>
        </p:nvSpPr>
        <p:spPr bwMode="auto">
          <a:xfrm>
            <a:off x="5000626" y="2625329"/>
            <a:ext cx="3633788"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300" tIns="57150" rIns="114300" bIns="57150">
            <a:spAutoFit/>
          </a:bodyPr>
          <a:lstStyle/>
          <a:p>
            <a:pPr eaLnBrk="0" hangingPunct="0"/>
            <a:r>
              <a:rPr lang="zh-CN" altLang="en-US" b="1"/>
              <a:t> </a:t>
            </a:r>
            <a:endParaRPr lang="zh-CN" altLang="en-US"/>
          </a:p>
        </p:txBody>
      </p:sp>
      <p:sp>
        <p:nvSpPr>
          <p:cNvPr id="12" name="AutoShape 12"/>
          <p:cNvSpPr>
            <a:spLocks noChangeArrowheads="1"/>
          </p:cNvSpPr>
          <p:nvPr/>
        </p:nvSpPr>
        <p:spPr bwMode="auto">
          <a:xfrm>
            <a:off x="8416608" y="198359"/>
            <a:ext cx="2984817" cy="680085"/>
          </a:xfrm>
          <a:prstGeom prst="wedgeRoundRectCallout">
            <a:avLst>
              <a:gd name="adj1" fmla="val -43750"/>
              <a:gd name="adj2" fmla="val 70000"/>
              <a:gd name="adj3" fmla="val 16667"/>
            </a:avLst>
          </a:prstGeom>
          <a:gradFill rotWithShape="1">
            <a:gsLst>
              <a:gs pos="0">
                <a:srgbClr val="FFCCFF"/>
              </a:gs>
              <a:gs pos="50000">
                <a:schemeClr val="bg1"/>
              </a:gs>
              <a:gs pos="100000">
                <a:srgbClr val="FFCCFF"/>
              </a:gs>
            </a:gsLst>
            <a:lin ang="5400000" scaled="1"/>
          </a:gradFill>
          <a:ln w="9525" algn="ctr">
            <a:noFill/>
            <a:miter lim="800000"/>
            <a:headEnd/>
            <a:tailEnd/>
          </a:ln>
          <a:effectLst/>
        </p:spPr>
        <p:txBody>
          <a:bodyPr lIns="114300" tIns="57150" rIns="114300" bIns="57150" anchor="ctr" anchorCtr="1"/>
          <a:lstStyle/>
          <a:p>
            <a:pPr>
              <a:defRPr/>
            </a:pPr>
            <a:r>
              <a:rPr lang="zh-CN" altLang="zh-CN" sz="2500" dirty="0">
                <a:solidFill>
                  <a:schemeClr val="accent2"/>
                </a:solidFill>
                <a:ea typeface="黑体" pitchFamily="49" charset="-122"/>
              </a:rPr>
              <a:t>创建</a:t>
            </a:r>
            <a:r>
              <a:rPr lang="zh-CN" altLang="en-US" sz="2500" dirty="0">
                <a:solidFill>
                  <a:schemeClr val="accent2"/>
                </a:solidFill>
                <a:ea typeface="黑体" pitchFamily="49" charset="-122"/>
              </a:rPr>
              <a:t>工作内容</a:t>
            </a:r>
          </a:p>
        </p:txBody>
      </p:sp>
    </p:spTree>
    <p:extLst>
      <p:ext uri="{BB962C8B-B14F-4D97-AF65-F5344CB8AC3E}">
        <p14:creationId xmlns:p14="http://schemas.microsoft.com/office/powerpoint/2010/main" xmlns="" val="321246732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QUIZZES" val="0"/>
  <p:tag name="ISPRING_RESOURCE_PATHS_HASH" val="875d5e6560ba36884527413a53517d17866972f5"/>
  <p:tag name="ISPRING_PRESENTATION_TITLE" val="PowerPoint 演示文稿"/>
</p:tagLst>
</file>

<file path=ppt/theme/theme1.xml><?xml version="1.0" encoding="utf-8"?>
<a:theme xmlns:a="http://schemas.openxmlformats.org/drawingml/2006/main" name="第一PPT，www.1ppt.com">
  <a:themeElements>
    <a:clrScheme name="自定义 1">
      <a:dk1>
        <a:sysClr val="windowText" lastClr="000000"/>
      </a:dk1>
      <a:lt1>
        <a:srgbClr val="FFFFFF"/>
      </a:lt1>
      <a:dk2>
        <a:srgbClr val="303030"/>
      </a:dk2>
      <a:lt2>
        <a:srgbClr val="DEDEE0"/>
      </a:lt2>
      <a:accent1>
        <a:srgbClr val="C00000"/>
      </a:accent1>
      <a:accent2>
        <a:srgbClr val="444444"/>
      </a:accent2>
      <a:accent3>
        <a:srgbClr val="C00000"/>
      </a:accent3>
      <a:accent4>
        <a:srgbClr val="A5A5A5"/>
      </a:accent4>
      <a:accent5>
        <a:srgbClr val="0070C0"/>
      </a:accent5>
      <a:accent6>
        <a:srgbClr val="730E00"/>
      </a:accent6>
      <a:hlink>
        <a:srgbClr val="D26900"/>
      </a:hlink>
      <a:folHlink>
        <a:srgbClr val="D89243"/>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3066</Words>
  <Application>Microsoft Office PowerPoint</Application>
  <PresentationFormat>自定义</PresentationFormat>
  <Paragraphs>768</Paragraphs>
  <Slides>57</Slides>
  <Notes>2</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57</vt:i4>
      </vt:variant>
    </vt:vector>
  </HeadingPairs>
  <TitlesOfParts>
    <vt:vector size="68" baseType="lpstr">
      <vt:lpstr>Arial</vt:lpstr>
      <vt:lpstr>宋体</vt:lpstr>
      <vt:lpstr>微软雅黑</vt:lpstr>
      <vt:lpstr>方正姚体</vt:lpstr>
      <vt:lpstr>黑体</vt:lpstr>
      <vt:lpstr>Wingdings</vt:lpstr>
      <vt:lpstr>微软雅黑 Light</vt:lpstr>
      <vt:lpstr>华文新魏</vt:lpstr>
      <vt:lpstr>Calibri</vt:lpstr>
      <vt:lpstr>Times New Roman</vt:lpstr>
      <vt:lpstr>第一PPT，www.1ppt.com</vt:lpstr>
      <vt:lpstr>幻灯片 1</vt:lpstr>
      <vt:lpstr>汇报提纲</vt:lpstr>
      <vt:lpstr>幻灯片 3</vt:lpstr>
      <vt:lpstr>一、学校概况</vt:lpstr>
      <vt:lpstr>幻灯片 5</vt:lpstr>
      <vt:lpstr>幻灯片 6</vt:lpstr>
      <vt:lpstr>幻灯片 7</vt:lpstr>
      <vt:lpstr> </vt:lpstr>
      <vt:lpstr>幻灯片 9</vt:lpstr>
      <vt:lpstr>校园环境建设的理念</vt:lpstr>
      <vt:lpstr>幻灯片 11</vt:lpstr>
      <vt:lpstr>组织机构 </vt:lpstr>
      <vt:lpstr> 组织机构    校园环境建设的组织机构清晰，职责明确，具体如下：  </vt:lpstr>
      <vt:lpstr>幻灯片 14</vt:lpstr>
      <vt:lpstr>专业的绿化养护及保洁服务队伍</vt:lpstr>
      <vt:lpstr>幻灯片 16</vt:lpstr>
      <vt:lpstr>   </vt:lpstr>
      <vt:lpstr>       修订整理《物业服务中心文件汇编》（2017版），包含有五方面的内容：           物业服务中心管理规章           校园绿化养护管理规章           校园保洁卫生管理规章           电梯安全运行管理规章           各类突发事件应急预案</vt:lpstr>
      <vt:lpstr>  制度措施 </vt:lpstr>
      <vt:lpstr>制度措施 </vt:lpstr>
      <vt:lpstr>     制度措施 </vt:lpstr>
      <vt:lpstr> 制度措施    </vt:lpstr>
      <vt:lpstr>   制度措施         统一考核评比制度，每月对外包服务单位检查考核，督促外包单位提高服务质量。  </vt:lpstr>
      <vt:lpstr>    制度措施</vt:lpstr>
      <vt:lpstr>（二）设施设备 </vt:lpstr>
      <vt:lpstr>幻灯片 26</vt:lpstr>
      <vt:lpstr>保洁工具一览表2</vt:lpstr>
      <vt:lpstr>保洁工具一览表3</vt:lpstr>
      <vt:lpstr>  </vt:lpstr>
      <vt:lpstr>   </vt:lpstr>
      <vt:lpstr>    制度措施</vt:lpstr>
      <vt:lpstr>制度措施（除四害工作台）</vt:lpstr>
      <vt:lpstr>      预算保障</vt:lpstr>
      <vt:lpstr>续上表            (物业服务中心)2018年基本财务收支计划表2</vt:lpstr>
      <vt:lpstr>校园内基本做到无卫生死角                  </vt:lpstr>
      <vt:lpstr>幻灯片 36</vt:lpstr>
      <vt:lpstr>幻灯片 37</vt:lpstr>
      <vt:lpstr>（四）绿化养护 </vt:lpstr>
      <vt:lpstr>幻灯片 39</vt:lpstr>
      <vt:lpstr>幻灯片 40</vt:lpstr>
      <vt:lpstr>幻灯片 41</vt:lpstr>
      <vt:lpstr>幻灯片 42</vt:lpstr>
      <vt:lpstr>日常养护</vt:lpstr>
      <vt:lpstr> 日常养护展示           为营造花园式校园环境，东门入口、水池花坛每年更新3次（开学前、5.1前、10.1前）</vt:lpstr>
      <vt:lpstr>日常养护展示       丰富了校园的绿化空间，把绿 化做到“见缝插绿、垂直挂绿、拆墙透绿、立体有绿”。</vt:lpstr>
      <vt:lpstr>日常养护展示           依照组织管理规定，养护园林植物。</vt:lpstr>
      <vt:lpstr>日常养护展示        校园绿化形式多样，引导鼓励校友捐赠、认领，培植花箱、花带等景观。</vt:lpstr>
      <vt:lpstr>（五）文化特色 </vt:lpstr>
      <vt:lpstr> </vt:lpstr>
      <vt:lpstr>幻灯片 50</vt:lpstr>
      <vt:lpstr>建设成效展示</vt:lpstr>
      <vt:lpstr> 建设成效展示</vt:lpstr>
      <vt:lpstr>  建设成效展示   </vt:lpstr>
      <vt:lpstr>  建设成效展示   </vt:lpstr>
      <vt:lpstr>三、存在的问题</vt:lpstr>
      <vt:lpstr>四、今后的工作方向 </vt:lpstr>
      <vt:lpstr>谢  谢！</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学校概况</dc:title>
  <dc:creator>T303-1</dc:creator>
  <cp:lastModifiedBy>MC SYSTEM</cp:lastModifiedBy>
  <cp:revision>952</cp:revision>
  <cp:lastPrinted>2019-04-18T08:56:00Z</cp:lastPrinted>
  <dcterms:created xsi:type="dcterms:W3CDTF">2015-10-28T12:59:00Z</dcterms:created>
  <dcterms:modified xsi:type="dcterms:W3CDTF">2019-11-20T08:17:24Z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2052-11.1.0.8765</vt:lpwstr>
  </property>
</Properties>
</file>