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86" r:id="rId2"/>
    <p:sldId id="302" r:id="rId3"/>
    <p:sldId id="303" r:id="rId4"/>
    <p:sldId id="282" r:id="rId5"/>
    <p:sldId id="304" r:id="rId6"/>
    <p:sldId id="299" r:id="rId7"/>
    <p:sldId id="305" r:id="rId8"/>
    <p:sldId id="263" r:id="rId9"/>
    <p:sldId id="308" r:id="rId10"/>
    <p:sldId id="306" r:id="rId11"/>
    <p:sldId id="310" r:id="rId12"/>
    <p:sldId id="320" r:id="rId13"/>
    <p:sldId id="311" r:id="rId14"/>
    <p:sldId id="312" r:id="rId15"/>
    <p:sldId id="313" r:id="rId16"/>
    <p:sldId id="314" r:id="rId17"/>
    <p:sldId id="316" r:id="rId18"/>
    <p:sldId id="317" r:id="rId19"/>
    <p:sldId id="318" r:id="rId20"/>
    <p:sldId id="319" r:id="rId21"/>
  </p:sldIdLst>
  <p:sldSz cx="9144000" cy="5143500" type="screen16x9"/>
  <p:notesSz cx="6858000" cy="9144000"/>
  <p:custDataLst>
    <p:tags r:id="rId23"/>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83B2"/>
    <a:srgbClr val="265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1" autoAdjust="0"/>
    <p:restoredTop sz="94667" autoAdjust="0"/>
  </p:normalViewPr>
  <p:slideViewPr>
    <p:cSldViewPr snapToGrid="0" showGuides="1">
      <p:cViewPr varScale="1">
        <p:scale>
          <a:sx n="113" d="100"/>
          <a:sy n="113" d="100"/>
        </p:scale>
        <p:origin x="-204"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24106-079D-4ECF-919F-47E95288B2C5}" type="datetimeFigureOut">
              <a:rPr lang="zh-CN" altLang="en-US" smtClean="0"/>
              <a:pPr/>
              <a:t>2018/3/28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98762-771D-4307-9DB0-9BB9724FF498}" type="slidenum">
              <a:rPr lang="zh-CN" altLang="en-US" smtClean="0"/>
              <a:pPr/>
              <a:t>‹#›</a:t>
            </a:fld>
            <a:endParaRPr lang="zh-CN" altLang="en-US"/>
          </a:p>
        </p:txBody>
      </p:sp>
    </p:spTree>
    <p:extLst>
      <p:ext uri="{BB962C8B-B14F-4D97-AF65-F5344CB8AC3E}">
        <p14:creationId xmlns:p14="http://schemas.microsoft.com/office/powerpoint/2010/main" val="259515987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98762-771D-4307-9DB0-9BB9724FF4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503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598762-771D-4307-9DB0-9BB9724FF498}" type="slidenum">
              <a:rPr lang="zh-CN" altLang="en-US" smtClean="0"/>
              <a:pPr/>
              <a:t>4</a:t>
            </a:fld>
            <a:endParaRPr lang="zh-CN" altLang="en-US"/>
          </a:p>
        </p:txBody>
      </p:sp>
    </p:spTree>
    <p:extLst>
      <p:ext uri="{BB962C8B-B14F-4D97-AF65-F5344CB8AC3E}">
        <p14:creationId xmlns:p14="http://schemas.microsoft.com/office/powerpoint/2010/main" val="1592662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598762-771D-4307-9DB0-9BB9724FF498}" type="slidenum">
              <a:rPr lang="zh-CN" altLang="en-US" smtClean="0"/>
              <a:pPr/>
              <a:t>5</a:t>
            </a:fld>
            <a:endParaRPr lang="zh-CN" altLang="en-US"/>
          </a:p>
        </p:txBody>
      </p:sp>
    </p:spTree>
    <p:extLst>
      <p:ext uri="{BB962C8B-B14F-4D97-AF65-F5344CB8AC3E}">
        <p14:creationId xmlns:p14="http://schemas.microsoft.com/office/powerpoint/2010/main" val="229875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598762-771D-4307-9DB0-9BB9724FF498}" type="slidenum">
              <a:rPr lang="zh-CN" altLang="en-US" smtClean="0"/>
              <a:pPr/>
              <a:t>6</a:t>
            </a:fld>
            <a:endParaRPr lang="zh-CN" altLang="en-US"/>
          </a:p>
        </p:txBody>
      </p:sp>
    </p:spTree>
    <p:extLst>
      <p:ext uri="{BB962C8B-B14F-4D97-AF65-F5344CB8AC3E}">
        <p14:creationId xmlns:p14="http://schemas.microsoft.com/office/powerpoint/2010/main" val="2248637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598762-771D-4307-9DB0-9BB9724FF498}" type="slidenum">
              <a:rPr lang="zh-CN" altLang="en-US" smtClean="0"/>
              <a:pPr/>
              <a:t>8</a:t>
            </a:fld>
            <a:endParaRPr lang="zh-CN" altLang="en-US"/>
          </a:p>
        </p:txBody>
      </p:sp>
    </p:spTree>
    <p:extLst>
      <p:ext uri="{BB962C8B-B14F-4D97-AF65-F5344CB8AC3E}">
        <p14:creationId xmlns:p14="http://schemas.microsoft.com/office/powerpoint/2010/main" val="2575377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598762-771D-4307-9DB0-9BB9724FF498}" type="slidenum">
              <a:rPr lang="zh-CN" altLang="en-US" smtClean="0"/>
              <a:t>11</a:t>
            </a:fld>
            <a:endParaRPr lang="zh-CN" altLang="en-US"/>
          </a:p>
        </p:txBody>
      </p:sp>
    </p:spTree>
    <p:extLst>
      <p:ext uri="{BB962C8B-B14F-4D97-AF65-F5344CB8AC3E}">
        <p14:creationId xmlns:p14="http://schemas.microsoft.com/office/powerpoint/2010/main" val="1828708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598762-771D-4307-9DB0-9BB9724FF498}" type="slidenum">
              <a:rPr lang="zh-CN" altLang="en-US" smtClean="0"/>
              <a:t>17</a:t>
            </a:fld>
            <a:endParaRPr lang="zh-CN" altLang="en-US"/>
          </a:p>
        </p:txBody>
      </p:sp>
    </p:spTree>
    <p:extLst>
      <p:ext uri="{BB962C8B-B14F-4D97-AF65-F5344CB8AC3E}">
        <p14:creationId xmlns:p14="http://schemas.microsoft.com/office/powerpoint/2010/main" val="38863344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1519"/>
          <a:stretch/>
        </p:blipFill>
        <p:spPr>
          <a:xfrm>
            <a:off x="0" y="0"/>
            <a:ext cx="9144000" cy="5143500"/>
          </a:xfrm>
          <a:prstGeom prst="rect">
            <a:avLst/>
          </a:prstGeom>
        </p:spPr>
      </p:pic>
    </p:spTree>
    <p:extLst>
      <p:ext uri="{BB962C8B-B14F-4D97-AF65-F5344CB8AC3E}">
        <p14:creationId xmlns:p14="http://schemas.microsoft.com/office/powerpoint/2010/main" val="27495785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9560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686538" y="1681393"/>
            <a:ext cx="1862693" cy="2030447"/>
          </a:xfrm>
          <a:custGeom>
            <a:avLst/>
            <a:gdLst>
              <a:gd name="connsiteX0" fmla="*/ 0 w 2483590"/>
              <a:gd name="connsiteY0" fmla="*/ 0 h 2707263"/>
              <a:gd name="connsiteX1" fmla="*/ 2483590 w 2483590"/>
              <a:gd name="connsiteY1" fmla="*/ 0 h 2707263"/>
              <a:gd name="connsiteX2" fmla="*/ 2483590 w 2483590"/>
              <a:gd name="connsiteY2" fmla="*/ 2707263 h 2707263"/>
              <a:gd name="connsiteX3" fmla="*/ 0 w 2483590"/>
              <a:gd name="connsiteY3" fmla="*/ 2707263 h 2707263"/>
            </a:gdLst>
            <a:ahLst/>
            <a:cxnLst>
              <a:cxn ang="0">
                <a:pos x="connsiteX0" y="connsiteY0"/>
              </a:cxn>
              <a:cxn ang="0">
                <a:pos x="connsiteX1" y="connsiteY1"/>
              </a:cxn>
              <a:cxn ang="0">
                <a:pos x="connsiteX2" y="connsiteY2"/>
              </a:cxn>
              <a:cxn ang="0">
                <a:pos x="connsiteX3" y="connsiteY3"/>
              </a:cxn>
            </a:cxnLst>
            <a:rect l="l" t="t" r="r" b="b"/>
            <a:pathLst>
              <a:path w="2483590" h="2707263">
                <a:moveTo>
                  <a:pt x="0" y="0"/>
                </a:moveTo>
                <a:lnTo>
                  <a:pt x="2483590" y="0"/>
                </a:lnTo>
                <a:lnTo>
                  <a:pt x="2483590" y="2707263"/>
                </a:lnTo>
                <a:lnTo>
                  <a:pt x="0" y="2707263"/>
                </a:lnTo>
                <a:close/>
              </a:path>
            </a:pathLst>
          </a:custGeom>
        </p:spPr>
        <p:txBody>
          <a:bodyPr wrap="square" lIns="68580" tIns="34290" rIns="68580" bIns="34290">
            <a:noAutofit/>
          </a:bodyPr>
          <a:lstStyle/>
          <a:p>
            <a:endParaRPr lang="zh-CN" altLang="en-US"/>
          </a:p>
        </p:txBody>
      </p:sp>
      <p:sp>
        <p:nvSpPr>
          <p:cNvPr id="11" name="图片占位符 10"/>
          <p:cNvSpPr>
            <a:spLocks noGrp="1"/>
          </p:cNvSpPr>
          <p:nvPr>
            <p:ph type="pic" sz="quarter" idx="11"/>
          </p:nvPr>
        </p:nvSpPr>
        <p:spPr>
          <a:xfrm>
            <a:off x="4019272" y="1681393"/>
            <a:ext cx="1862693" cy="2030447"/>
          </a:xfrm>
          <a:custGeom>
            <a:avLst/>
            <a:gdLst>
              <a:gd name="connsiteX0" fmla="*/ 0 w 2483590"/>
              <a:gd name="connsiteY0" fmla="*/ 0 h 2707263"/>
              <a:gd name="connsiteX1" fmla="*/ 2483590 w 2483590"/>
              <a:gd name="connsiteY1" fmla="*/ 0 h 2707263"/>
              <a:gd name="connsiteX2" fmla="*/ 2483590 w 2483590"/>
              <a:gd name="connsiteY2" fmla="*/ 2707263 h 2707263"/>
              <a:gd name="connsiteX3" fmla="*/ 0 w 2483590"/>
              <a:gd name="connsiteY3" fmla="*/ 2707263 h 2707263"/>
            </a:gdLst>
            <a:ahLst/>
            <a:cxnLst>
              <a:cxn ang="0">
                <a:pos x="connsiteX0" y="connsiteY0"/>
              </a:cxn>
              <a:cxn ang="0">
                <a:pos x="connsiteX1" y="connsiteY1"/>
              </a:cxn>
              <a:cxn ang="0">
                <a:pos x="connsiteX2" y="connsiteY2"/>
              </a:cxn>
              <a:cxn ang="0">
                <a:pos x="connsiteX3" y="connsiteY3"/>
              </a:cxn>
            </a:cxnLst>
            <a:rect l="l" t="t" r="r" b="b"/>
            <a:pathLst>
              <a:path w="2483590" h="2707263">
                <a:moveTo>
                  <a:pt x="0" y="0"/>
                </a:moveTo>
                <a:lnTo>
                  <a:pt x="2483590" y="0"/>
                </a:lnTo>
                <a:lnTo>
                  <a:pt x="2483590" y="2707263"/>
                </a:lnTo>
                <a:lnTo>
                  <a:pt x="0" y="2707263"/>
                </a:lnTo>
                <a:close/>
              </a:path>
            </a:pathLst>
          </a:custGeom>
        </p:spPr>
        <p:txBody>
          <a:bodyPr wrap="square" lIns="68580" tIns="34290" rIns="68580" bIns="34290">
            <a:noAutofit/>
          </a:bodyPr>
          <a:lstStyle/>
          <a:p>
            <a:endParaRPr lang="zh-CN" altLang="en-US"/>
          </a:p>
        </p:txBody>
      </p:sp>
      <p:sp>
        <p:nvSpPr>
          <p:cNvPr id="12" name="图片占位符 11"/>
          <p:cNvSpPr>
            <a:spLocks noGrp="1"/>
          </p:cNvSpPr>
          <p:nvPr>
            <p:ph type="pic" sz="quarter" idx="12"/>
          </p:nvPr>
        </p:nvSpPr>
        <p:spPr>
          <a:xfrm>
            <a:off x="6352006" y="1681393"/>
            <a:ext cx="1862693" cy="2030447"/>
          </a:xfrm>
          <a:custGeom>
            <a:avLst/>
            <a:gdLst>
              <a:gd name="connsiteX0" fmla="*/ 0 w 2483590"/>
              <a:gd name="connsiteY0" fmla="*/ 0 h 2707263"/>
              <a:gd name="connsiteX1" fmla="*/ 2483590 w 2483590"/>
              <a:gd name="connsiteY1" fmla="*/ 0 h 2707263"/>
              <a:gd name="connsiteX2" fmla="*/ 2483590 w 2483590"/>
              <a:gd name="connsiteY2" fmla="*/ 2707263 h 2707263"/>
              <a:gd name="connsiteX3" fmla="*/ 0 w 2483590"/>
              <a:gd name="connsiteY3" fmla="*/ 2707263 h 2707263"/>
            </a:gdLst>
            <a:ahLst/>
            <a:cxnLst>
              <a:cxn ang="0">
                <a:pos x="connsiteX0" y="connsiteY0"/>
              </a:cxn>
              <a:cxn ang="0">
                <a:pos x="connsiteX1" y="connsiteY1"/>
              </a:cxn>
              <a:cxn ang="0">
                <a:pos x="connsiteX2" y="connsiteY2"/>
              </a:cxn>
              <a:cxn ang="0">
                <a:pos x="connsiteX3" y="connsiteY3"/>
              </a:cxn>
            </a:cxnLst>
            <a:rect l="l" t="t" r="r" b="b"/>
            <a:pathLst>
              <a:path w="2483590" h="2707263">
                <a:moveTo>
                  <a:pt x="0" y="0"/>
                </a:moveTo>
                <a:lnTo>
                  <a:pt x="2483590" y="0"/>
                </a:lnTo>
                <a:lnTo>
                  <a:pt x="2483590" y="2707263"/>
                </a:lnTo>
                <a:lnTo>
                  <a:pt x="0" y="2707263"/>
                </a:lnTo>
                <a:close/>
              </a:path>
            </a:pathLst>
          </a:custGeom>
        </p:spPr>
        <p:txBody>
          <a:bodyPr wrap="square" lIns="68580" tIns="34290" rIns="68580" bIns="34290">
            <a:noAutofit/>
          </a:bodyPr>
          <a:lstStyle/>
          <a:p>
            <a:endParaRPr lang="zh-CN" altLang="en-US"/>
          </a:p>
        </p:txBody>
      </p:sp>
    </p:spTree>
    <p:extLst>
      <p:ext uri="{BB962C8B-B14F-4D97-AF65-F5344CB8AC3E}">
        <p14:creationId xmlns:p14="http://schemas.microsoft.com/office/powerpoint/2010/main" val="34088173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02236" y="1224797"/>
            <a:ext cx="2116475" cy="1323344"/>
          </a:xfrm>
          <a:custGeom>
            <a:avLst/>
            <a:gdLst>
              <a:gd name="connsiteX0" fmla="*/ 0 w 2821967"/>
              <a:gd name="connsiteY0" fmla="*/ 0 h 1764458"/>
              <a:gd name="connsiteX1" fmla="*/ 2821967 w 2821967"/>
              <a:gd name="connsiteY1" fmla="*/ 0 h 1764458"/>
              <a:gd name="connsiteX2" fmla="*/ 2821967 w 2821967"/>
              <a:gd name="connsiteY2" fmla="*/ 1764458 h 1764458"/>
              <a:gd name="connsiteX3" fmla="*/ 0 w 2821967"/>
              <a:gd name="connsiteY3" fmla="*/ 1764458 h 1764458"/>
            </a:gdLst>
            <a:ahLst/>
            <a:cxnLst>
              <a:cxn ang="0">
                <a:pos x="connsiteX0" y="connsiteY0"/>
              </a:cxn>
              <a:cxn ang="0">
                <a:pos x="connsiteX1" y="connsiteY1"/>
              </a:cxn>
              <a:cxn ang="0">
                <a:pos x="connsiteX2" y="connsiteY2"/>
              </a:cxn>
              <a:cxn ang="0">
                <a:pos x="connsiteX3" y="connsiteY3"/>
              </a:cxn>
            </a:cxnLst>
            <a:rect l="l" t="t" r="r" b="b"/>
            <a:pathLst>
              <a:path w="2821967" h="1764458">
                <a:moveTo>
                  <a:pt x="0" y="0"/>
                </a:moveTo>
                <a:lnTo>
                  <a:pt x="2821967" y="0"/>
                </a:lnTo>
                <a:lnTo>
                  <a:pt x="2821967" y="1764458"/>
                </a:lnTo>
                <a:lnTo>
                  <a:pt x="0" y="1764458"/>
                </a:lnTo>
                <a:close/>
              </a:path>
            </a:pathLst>
          </a:custGeom>
        </p:spPr>
        <p:txBody>
          <a:bodyPr wrap="square" lIns="68580" tIns="34290" rIns="68580" bIns="34290">
            <a:noAutofit/>
          </a:bodyPr>
          <a:lstStyle/>
          <a:p>
            <a:endParaRPr lang="zh-CN" altLang="en-US"/>
          </a:p>
        </p:txBody>
      </p:sp>
      <p:sp>
        <p:nvSpPr>
          <p:cNvPr id="11" name="图片占位符 10"/>
          <p:cNvSpPr>
            <a:spLocks noGrp="1"/>
          </p:cNvSpPr>
          <p:nvPr>
            <p:ph type="pic" sz="quarter" idx="11"/>
          </p:nvPr>
        </p:nvSpPr>
        <p:spPr>
          <a:xfrm>
            <a:off x="3892382" y="1224797"/>
            <a:ext cx="2116475" cy="1323344"/>
          </a:xfrm>
          <a:custGeom>
            <a:avLst/>
            <a:gdLst>
              <a:gd name="connsiteX0" fmla="*/ 0 w 2821967"/>
              <a:gd name="connsiteY0" fmla="*/ 0 h 1764458"/>
              <a:gd name="connsiteX1" fmla="*/ 2821967 w 2821967"/>
              <a:gd name="connsiteY1" fmla="*/ 0 h 1764458"/>
              <a:gd name="connsiteX2" fmla="*/ 2821967 w 2821967"/>
              <a:gd name="connsiteY2" fmla="*/ 1764458 h 1764458"/>
              <a:gd name="connsiteX3" fmla="*/ 0 w 2821967"/>
              <a:gd name="connsiteY3" fmla="*/ 1764458 h 1764458"/>
            </a:gdLst>
            <a:ahLst/>
            <a:cxnLst>
              <a:cxn ang="0">
                <a:pos x="connsiteX0" y="connsiteY0"/>
              </a:cxn>
              <a:cxn ang="0">
                <a:pos x="connsiteX1" y="connsiteY1"/>
              </a:cxn>
              <a:cxn ang="0">
                <a:pos x="connsiteX2" y="connsiteY2"/>
              </a:cxn>
              <a:cxn ang="0">
                <a:pos x="connsiteX3" y="connsiteY3"/>
              </a:cxn>
            </a:cxnLst>
            <a:rect l="l" t="t" r="r" b="b"/>
            <a:pathLst>
              <a:path w="2821967" h="1764458">
                <a:moveTo>
                  <a:pt x="0" y="0"/>
                </a:moveTo>
                <a:lnTo>
                  <a:pt x="2821967" y="0"/>
                </a:lnTo>
                <a:lnTo>
                  <a:pt x="2821967" y="1764458"/>
                </a:lnTo>
                <a:lnTo>
                  <a:pt x="0" y="1764458"/>
                </a:lnTo>
                <a:close/>
              </a:path>
            </a:pathLst>
          </a:custGeom>
        </p:spPr>
        <p:txBody>
          <a:bodyPr wrap="square" lIns="68580" tIns="34290" rIns="68580" bIns="34290">
            <a:noAutofit/>
          </a:bodyPr>
          <a:lstStyle/>
          <a:p>
            <a:endParaRPr lang="zh-CN" altLang="en-US"/>
          </a:p>
        </p:txBody>
      </p:sp>
      <p:sp>
        <p:nvSpPr>
          <p:cNvPr id="12" name="图片占位符 11"/>
          <p:cNvSpPr>
            <a:spLocks noGrp="1"/>
          </p:cNvSpPr>
          <p:nvPr>
            <p:ph type="pic" sz="quarter" idx="12"/>
          </p:nvPr>
        </p:nvSpPr>
        <p:spPr>
          <a:xfrm>
            <a:off x="6082528" y="1224797"/>
            <a:ext cx="2116475" cy="1323344"/>
          </a:xfrm>
          <a:custGeom>
            <a:avLst/>
            <a:gdLst>
              <a:gd name="connsiteX0" fmla="*/ 0 w 2821967"/>
              <a:gd name="connsiteY0" fmla="*/ 0 h 1764458"/>
              <a:gd name="connsiteX1" fmla="*/ 2821967 w 2821967"/>
              <a:gd name="connsiteY1" fmla="*/ 0 h 1764458"/>
              <a:gd name="connsiteX2" fmla="*/ 2821967 w 2821967"/>
              <a:gd name="connsiteY2" fmla="*/ 1764458 h 1764458"/>
              <a:gd name="connsiteX3" fmla="*/ 0 w 2821967"/>
              <a:gd name="connsiteY3" fmla="*/ 1764458 h 1764458"/>
            </a:gdLst>
            <a:ahLst/>
            <a:cxnLst>
              <a:cxn ang="0">
                <a:pos x="connsiteX0" y="connsiteY0"/>
              </a:cxn>
              <a:cxn ang="0">
                <a:pos x="connsiteX1" y="connsiteY1"/>
              </a:cxn>
              <a:cxn ang="0">
                <a:pos x="connsiteX2" y="connsiteY2"/>
              </a:cxn>
              <a:cxn ang="0">
                <a:pos x="connsiteX3" y="connsiteY3"/>
              </a:cxn>
            </a:cxnLst>
            <a:rect l="l" t="t" r="r" b="b"/>
            <a:pathLst>
              <a:path w="2821967" h="1764458">
                <a:moveTo>
                  <a:pt x="0" y="0"/>
                </a:moveTo>
                <a:lnTo>
                  <a:pt x="2821967" y="0"/>
                </a:lnTo>
                <a:lnTo>
                  <a:pt x="2821967" y="1764458"/>
                </a:lnTo>
                <a:lnTo>
                  <a:pt x="0" y="1764458"/>
                </a:lnTo>
                <a:close/>
              </a:path>
            </a:pathLst>
          </a:custGeom>
        </p:spPr>
        <p:txBody>
          <a:bodyPr wrap="square" lIns="68580" tIns="34290" rIns="68580" bIns="34290">
            <a:noAutofit/>
          </a:bodyPr>
          <a:lstStyle/>
          <a:p>
            <a:endParaRPr lang="zh-CN" altLang="en-US"/>
          </a:p>
        </p:txBody>
      </p:sp>
    </p:spTree>
    <p:extLst>
      <p:ext uri="{BB962C8B-B14F-4D97-AF65-F5344CB8AC3E}">
        <p14:creationId xmlns:p14="http://schemas.microsoft.com/office/powerpoint/2010/main" val="749678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365898" y="1029987"/>
            <a:ext cx="3584721" cy="1882429"/>
          </a:xfrm>
          <a:custGeom>
            <a:avLst/>
            <a:gdLst>
              <a:gd name="connsiteX0" fmla="*/ 0 w 4779628"/>
              <a:gd name="connsiteY0" fmla="*/ 0 h 2509905"/>
              <a:gd name="connsiteX1" fmla="*/ 4779628 w 4779628"/>
              <a:gd name="connsiteY1" fmla="*/ 0 h 2509905"/>
              <a:gd name="connsiteX2" fmla="*/ 4779628 w 4779628"/>
              <a:gd name="connsiteY2" fmla="*/ 2509905 h 2509905"/>
              <a:gd name="connsiteX3" fmla="*/ 0 w 4779628"/>
              <a:gd name="connsiteY3" fmla="*/ 2509905 h 2509905"/>
            </a:gdLst>
            <a:ahLst/>
            <a:cxnLst>
              <a:cxn ang="0">
                <a:pos x="connsiteX0" y="connsiteY0"/>
              </a:cxn>
              <a:cxn ang="0">
                <a:pos x="connsiteX1" y="connsiteY1"/>
              </a:cxn>
              <a:cxn ang="0">
                <a:pos x="connsiteX2" y="connsiteY2"/>
              </a:cxn>
              <a:cxn ang="0">
                <a:pos x="connsiteX3" y="connsiteY3"/>
              </a:cxn>
            </a:cxnLst>
            <a:rect l="l" t="t" r="r" b="b"/>
            <a:pathLst>
              <a:path w="4779628" h="2509905">
                <a:moveTo>
                  <a:pt x="0" y="0"/>
                </a:moveTo>
                <a:lnTo>
                  <a:pt x="4779628" y="0"/>
                </a:lnTo>
                <a:lnTo>
                  <a:pt x="4779628" y="2509905"/>
                </a:lnTo>
                <a:lnTo>
                  <a:pt x="0" y="2509905"/>
                </a:lnTo>
                <a:close/>
              </a:path>
            </a:pathLst>
          </a:custGeom>
        </p:spPr>
        <p:txBody>
          <a:bodyPr wrap="square" lIns="68580" tIns="34290" rIns="68580" bIns="34290">
            <a:noAutofit/>
          </a:bodyPr>
          <a:lstStyle/>
          <a:p>
            <a:endParaRPr lang="zh-CN" altLang="en-US"/>
          </a:p>
        </p:txBody>
      </p:sp>
      <p:sp>
        <p:nvSpPr>
          <p:cNvPr id="9" name="图片占位符 8"/>
          <p:cNvSpPr>
            <a:spLocks noGrp="1"/>
          </p:cNvSpPr>
          <p:nvPr>
            <p:ph type="pic" sz="quarter" idx="11"/>
          </p:nvPr>
        </p:nvSpPr>
        <p:spPr>
          <a:xfrm>
            <a:off x="5027690" y="2038126"/>
            <a:ext cx="3591000" cy="1877840"/>
          </a:xfrm>
          <a:custGeom>
            <a:avLst/>
            <a:gdLst>
              <a:gd name="connsiteX0" fmla="*/ 0 w 4788000"/>
              <a:gd name="connsiteY0" fmla="*/ 0 h 2503786"/>
              <a:gd name="connsiteX1" fmla="*/ 4788000 w 4788000"/>
              <a:gd name="connsiteY1" fmla="*/ 0 h 2503786"/>
              <a:gd name="connsiteX2" fmla="*/ 4788000 w 4788000"/>
              <a:gd name="connsiteY2" fmla="*/ 2503786 h 2503786"/>
              <a:gd name="connsiteX3" fmla="*/ 0 w 4788000"/>
              <a:gd name="connsiteY3" fmla="*/ 2503786 h 2503786"/>
            </a:gdLst>
            <a:ahLst/>
            <a:cxnLst>
              <a:cxn ang="0">
                <a:pos x="connsiteX0" y="connsiteY0"/>
              </a:cxn>
              <a:cxn ang="0">
                <a:pos x="connsiteX1" y="connsiteY1"/>
              </a:cxn>
              <a:cxn ang="0">
                <a:pos x="connsiteX2" y="connsiteY2"/>
              </a:cxn>
              <a:cxn ang="0">
                <a:pos x="connsiteX3" y="connsiteY3"/>
              </a:cxn>
            </a:cxnLst>
            <a:rect l="l" t="t" r="r" b="b"/>
            <a:pathLst>
              <a:path w="4788000" h="2503786">
                <a:moveTo>
                  <a:pt x="0" y="0"/>
                </a:moveTo>
                <a:lnTo>
                  <a:pt x="4788000" y="0"/>
                </a:lnTo>
                <a:lnTo>
                  <a:pt x="4788000" y="2503786"/>
                </a:lnTo>
                <a:lnTo>
                  <a:pt x="0" y="2503786"/>
                </a:lnTo>
                <a:close/>
              </a:path>
            </a:pathLst>
          </a:custGeom>
        </p:spPr>
        <p:txBody>
          <a:bodyPr wrap="square" lIns="68580" tIns="34290" rIns="68580" bIns="34290">
            <a:noAutofit/>
          </a:bodyPr>
          <a:lstStyle/>
          <a:p>
            <a:endParaRPr lang="zh-CN" altLang="en-US"/>
          </a:p>
        </p:txBody>
      </p:sp>
    </p:spTree>
    <p:extLst>
      <p:ext uri="{BB962C8B-B14F-4D97-AF65-F5344CB8AC3E}">
        <p14:creationId xmlns:p14="http://schemas.microsoft.com/office/powerpoint/2010/main" val="3856452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4937747" y="1220488"/>
            <a:ext cx="2702483" cy="2701946"/>
          </a:xfrm>
          <a:custGeom>
            <a:avLst/>
            <a:gdLst>
              <a:gd name="connsiteX0" fmla="*/ 1801655 w 3603310"/>
              <a:gd name="connsiteY0" fmla="*/ 0 h 3602594"/>
              <a:gd name="connsiteX1" fmla="*/ 3603310 w 3603310"/>
              <a:gd name="connsiteY1" fmla="*/ 1801297 h 3602594"/>
              <a:gd name="connsiteX2" fmla="*/ 1801655 w 3603310"/>
              <a:gd name="connsiteY2" fmla="*/ 3602594 h 3602594"/>
              <a:gd name="connsiteX3" fmla="*/ 0 w 3603310"/>
              <a:gd name="connsiteY3" fmla="*/ 1801297 h 3602594"/>
              <a:gd name="connsiteX4" fmla="*/ 1801655 w 3603310"/>
              <a:gd name="connsiteY4" fmla="*/ 0 h 3602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310" h="3602594">
                <a:moveTo>
                  <a:pt x="1801655" y="0"/>
                </a:moveTo>
                <a:cubicBezTo>
                  <a:pt x="2796682" y="0"/>
                  <a:pt x="3603310" y="806468"/>
                  <a:pt x="3603310" y="1801297"/>
                </a:cubicBezTo>
                <a:cubicBezTo>
                  <a:pt x="3603310" y="2796126"/>
                  <a:pt x="2796682" y="3602594"/>
                  <a:pt x="1801655" y="3602594"/>
                </a:cubicBezTo>
                <a:cubicBezTo>
                  <a:pt x="806628" y="3602594"/>
                  <a:pt x="0" y="2796126"/>
                  <a:pt x="0" y="1801297"/>
                </a:cubicBezTo>
                <a:cubicBezTo>
                  <a:pt x="0" y="806468"/>
                  <a:pt x="806628" y="0"/>
                  <a:pt x="1801655" y="0"/>
                </a:cubicBezTo>
                <a:close/>
              </a:path>
            </a:pathLst>
          </a:custGeom>
        </p:spPr>
        <p:txBody>
          <a:bodyPr wrap="square" lIns="68580" tIns="34290" rIns="68580" bIns="34290">
            <a:noAutofit/>
          </a:bodyPr>
          <a:lstStyle/>
          <a:p>
            <a:endParaRPr lang="zh-CN" altLang="en-US"/>
          </a:p>
        </p:txBody>
      </p:sp>
    </p:spTree>
    <p:extLst>
      <p:ext uri="{BB962C8B-B14F-4D97-AF65-F5344CB8AC3E}">
        <p14:creationId xmlns:p14="http://schemas.microsoft.com/office/powerpoint/2010/main" val="2205193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328057" y="1001486"/>
            <a:ext cx="2797628" cy="2978604"/>
          </a:xfrm>
          <a:custGeom>
            <a:avLst/>
            <a:gdLst>
              <a:gd name="connsiteX0" fmla="*/ 0 w 3730171"/>
              <a:gd name="connsiteY0" fmla="*/ 0 h 3971472"/>
              <a:gd name="connsiteX1" fmla="*/ 3730171 w 3730171"/>
              <a:gd name="connsiteY1" fmla="*/ 0 h 3971472"/>
              <a:gd name="connsiteX2" fmla="*/ 3730171 w 3730171"/>
              <a:gd name="connsiteY2" fmla="*/ 3971472 h 3971472"/>
              <a:gd name="connsiteX3" fmla="*/ 0 w 3730171"/>
              <a:gd name="connsiteY3" fmla="*/ 3971472 h 3971472"/>
            </a:gdLst>
            <a:ahLst/>
            <a:cxnLst>
              <a:cxn ang="0">
                <a:pos x="connsiteX0" y="connsiteY0"/>
              </a:cxn>
              <a:cxn ang="0">
                <a:pos x="connsiteX1" y="connsiteY1"/>
              </a:cxn>
              <a:cxn ang="0">
                <a:pos x="connsiteX2" y="connsiteY2"/>
              </a:cxn>
              <a:cxn ang="0">
                <a:pos x="connsiteX3" y="connsiteY3"/>
              </a:cxn>
            </a:cxnLst>
            <a:rect l="l" t="t" r="r" b="b"/>
            <a:pathLst>
              <a:path w="3730171" h="3971472">
                <a:moveTo>
                  <a:pt x="0" y="0"/>
                </a:moveTo>
                <a:lnTo>
                  <a:pt x="3730171" y="0"/>
                </a:lnTo>
                <a:lnTo>
                  <a:pt x="3730171" y="3971472"/>
                </a:lnTo>
                <a:lnTo>
                  <a:pt x="0" y="3971472"/>
                </a:lnTo>
                <a:close/>
              </a:path>
            </a:pathLst>
          </a:custGeom>
          <a:ln w="28575">
            <a:solidFill>
              <a:schemeClr val="bg1">
                <a:lumMod val="75000"/>
              </a:schemeClr>
            </a:solidFill>
          </a:ln>
        </p:spPr>
        <p:txBody>
          <a:bodyPr wrap="square" lIns="68580" tIns="34290" rIns="68580" bIns="34290">
            <a:noAutofit/>
          </a:bodyPr>
          <a:lstStyle/>
          <a:p>
            <a:endParaRPr lang="zh-CN" altLang="en-US" dirty="0"/>
          </a:p>
        </p:txBody>
      </p:sp>
    </p:spTree>
    <p:extLst>
      <p:ext uri="{BB962C8B-B14F-4D97-AF65-F5344CB8AC3E}">
        <p14:creationId xmlns:p14="http://schemas.microsoft.com/office/powerpoint/2010/main" val="460529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0622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直接连接符 1"/>
          <p:cNvCxnSpPr/>
          <p:nvPr/>
        </p:nvCxnSpPr>
        <p:spPr>
          <a:xfrm>
            <a:off x="0" y="676275"/>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0" y="1257300"/>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0" y="1762125"/>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0" y="2305050"/>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0" y="2832497"/>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0" y="3337322"/>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0" y="3870722"/>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0" y="4423172"/>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rotWithShape="1">
          <a:blip r:embed="rId10" cstate="print">
            <a:extLst>
              <a:ext uri="{28A0092B-C50C-407E-A947-70E740481C1C}">
                <a14:useLocalDpi xmlns:a14="http://schemas.microsoft.com/office/drawing/2010/main" val="0"/>
              </a:ext>
            </a:extLst>
          </a:blip>
          <a:srcRect r="8427" b="15888"/>
          <a:stretch/>
        </p:blipFill>
        <p:spPr>
          <a:xfrm>
            <a:off x="0" y="0"/>
            <a:ext cx="9144000" cy="5143500"/>
          </a:xfrm>
          <a:prstGeom prst="rect">
            <a:avLst/>
          </a:prstGeom>
        </p:spPr>
      </p:pic>
    </p:spTree>
    <p:extLst>
      <p:ext uri="{BB962C8B-B14F-4D97-AF65-F5344CB8AC3E}">
        <p14:creationId xmlns:p14="http://schemas.microsoft.com/office/powerpoint/2010/main" val="3718956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7" r:id="rId4"/>
    <p:sldLayoutId id="2147483666" r:id="rId5"/>
    <p:sldLayoutId id="2147483665" r:id="rId6"/>
    <p:sldLayoutId id="2147483663" r:id="rId7"/>
    <p:sldLayoutId id="2147483664" r:id="rId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0.jp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606465" y="1362076"/>
            <a:ext cx="5956385" cy="977063"/>
            <a:chOff x="2298700" y="2102851"/>
            <a:chExt cx="8153400" cy="1016000"/>
          </a:xfrm>
        </p:grpSpPr>
        <p:cxnSp>
          <p:nvCxnSpPr>
            <p:cNvPr id="5" name="直接连接符 4"/>
            <p:cNvCxnSpPr/>
            <p:nvPr/>
          </p:nvCxnSpPr>
          <p:spPr>
            <a:xfrm>
              <a:off x="2298700" y="2102851"/>
              <a:ext cx="8153400" cy="0"/>
            </a:xfrm>
            <a:prstGeom prst="line">
              <a:avLst/>
            </a:prstGeom>
            <a:ln>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298700" y="3118851"/>
              <a:ext cx="8153400" cy="0"/>
            </a:xfrm>
            <a:prstGeom prst="line">
              <a:avLst/>
            </a:prstGeom>
            <a:ln>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5"/>
          <a:stretch>
            <a:fillRect/>
          </a:stretch>
        </p:blipFill>
        <p:spPr>
          <a:xfrm>
            <a:off x="7591425" y="1376519"/>
            <a:ext cx="708107" cy="853602"/>
          </a:xfrm>
          <a:prstGeom prst="rect">
            <a:avLst/>
          </a:prstGeom>
        </p:spPr>
      </p:pic>
      <p:sp>
        <p:nvSpPr>
          <p:cNvPr id="18" name="文本框 17"/>
          <p:cNvSpPr txBox="1"/>
          <p:nvPr/>
        </p:nvSpPr>
        <p:spPr>
          <a:xfrm>
            <a:off x="1944842" y="1522431"/>
            <a:ext cx="5592479" cy="946413"/>
          </a:xfrm>
          <a:prstGeom prst="rect">
            <a:avLst/>
          </a:prstGeom>
          <a:noFill/>
        </p:spPr>
        <p:txBody>
          <a:bodyPr wrap="none" lIns="68580" tIns="34290" rIns="68580" bIns="34290" rtlCol="0">
            <a:spAutoFit/>
            <a:scene3d>
              <a:camera prst="orthographicFront"/>
              <a:lightRig rig="threePt" dir="t"/>
            </a:scene3d>
            <a:sp3d contourW="12700"/>
          </a:bodyPr>
          <a:lstStyle/>
          <a:p>
            <a:r>
              <a:rPr lang="zh-CN" altLang="zh-CN" sz="3300" b="1" dirty="0">
                <a:solidFill>
                  <a:srgbClr val="FFFFFF"/>
                </a:solidFill>
              </a:rPr>
              <a:t>强化安全管理 </a:t>
            </a:r>
            <a:r>
              <a:rPr lang="en-US" altLang="zh-CN" sz="3300" b="1" dirty="0">
                <a:solidFill>
                  <a:srgbClr val="FFFFFF"/>
                </a:solidFill>
              </a:rPr>
              <a:t>  </a:t>
            </a:r>
            <a:r>
              <a:rPr lang="zh-CN" altLang="zh-CN" sz="3300" b="1" dirty="0">
                <a:solidFill>
                  <a:srgbClr val="FFFFFF"/>
                </a:solidFill>
              </a:rPr>
              <a:t>构建平安校园</a:t>
            </a:r>
            <a:endParaRPr lang="zh-CN" altLang="zh-CN" sz="3300" dirty="0">
              <a:solidFill>
                <a:srgbClr val="FFFFFF"/>
              </a:solidFill>
            </a:endParaRPr>
          </a:p>
          <a:p>
            <a:r>
              <a:rPr lang="en-US" altLang="zh-CN" sz="2400" b="1" dirty="0"/>
              <a:t> </a:t>
            </a:r>
            <a:endParaRPr lang="zh-CN" altLang="en-US" sz="2400" b="1" dirty="0">
              <a:solidFill>
                <a:prstClr val="white"/>
              </a:solidFill>
              <a:latin typeface="迷你简准圆" panose="03000509000000000000" pitchFamily="65" charset="-122"/>
              <a:ea typeface="迷你简准圆" panose="03000509000000000000" pitchFamily="65" charset="-122"/>
            </a:endParaRPr>
          </a:p>
        </p:txBody>
      </p:sp>
      <p:sp>
        <p:nvSpPr>
          <p:cNvPr id="19" name="文本框 18"/>
          <p:cNvSpPr txBox="1"/>
          <p:nvPr/>
        </p:nvSpPr>
        <p:spPr>
          <a:xfrm>
            <a:off x="3806106" y="2821333"/>
            <a:ext cx="2209328" cy="392415"/>
          </a:xfrm>
          <a:prstGeom prst="rect">
            <a:avLst/>
          </a:prstGeom>
          <a:noFill/>
        </p:spPr>
        <p:txBody>
          <a:bodyPr wrap="square" lIns="68580" tIns="34290" rIns="68580" bIns="34290" rtlCol="0">
            <a:spAutoFit/>
            <a:scene3d>
              <a:camera prst="orthographicFront"/>
              <a:lightRig rig="threePt" dir="t"/>
            </a:scene3d>
            <a:sp3d contourW="12700"/>
          </a:bodyPr>
          <a:lstStyle/>
          <a:p>
            <a:pPr>
              <a:defRPr/>
            </a:pPr>
            <a:r>
              <a:rPr lang="zh-CN" altLang="en-US" sz="2100" b="1" dirty="0">
                <a:solidFill>
                  <a:prstClr val="white"/>
                </a:solidFill>
                <a:latin typeface="华文行楷" pitchFamily="2" charset="-122"/>
                <a:ea typeface="华文行楷" pitchFamily="2" charset="-122"/>
              </a:rPr>
              <a:t>北京市第九中学</a:t>
            </a:r>
          </a:p>
        </p:txBody>
      </p:sp>
      <p:pic>
        <p:nvPicPr>
          <p:cNvPr id="34" name="甘雨 - 사랑 하고 싶은 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95325" y="-454402"/>
            <a:ext cx="457200" cy="457200"/>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0405" y="3679688"/>
            <a:ext cx="7300732" cy="1076841"/>
          </a:xfrm>
          <a:prstGeom prst="rect">
            <a:avLst/>
          </a:prstGeom>
          <a:ln>
            <a:noFill/>
          </a:ln>
          <a:effectLst>
            <a:softEdge rad="112500"/>
          </a:effectLst>
        </p:spPr>
      </p:pic>
      <p:pic>
        <p:nvPicPr>
          <p:cNvPr id="13" name="Picture 4" descr="C:\Users\王楠\Desktop\安全汇报ppt\LOGO黄色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6589" y="176970"/>
            <a:ext cx="1314551" cy="40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13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6" repeatCount="indefinite" fill="hold" display="0">
                  <p:stCondLst>
                    <p:cond delay="indefinite"/>
                  </p:stCondLst>
                  <p:endCondLst>
                    <p:cond evt="onStopAudio" delay="0">
                      <p:tgtEl>
                        <p:sldTgt/>
                      </p:tgtEl>
                    </p:cond>
                  </p:endCondLst>
                </p:cTn>
                <p:tgtEl>
                  <p:spTgt spid="34"/>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C:\Users\王楠\Desktop\安全汇报ppt\LOGO黄色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
        <p:nvSpPr>
          <p:cNvPr id="2" name="六边形 1"/>
          <p:cNvSpPr/>
          <p:nvPr/>
        </p:nvSpPr>
        <p:spPr>
          <a:xfrm rot="1800000">
            <a:off x="1240935" y="1720196"/>
            <a:ext cx="921430" cy="794336"/>
          </a:xfrm>
          <a:prstGeom prst="hexagon">
            <a:avLst>
              <a:gd name="adj" fmla="val 28912"/>
              <a:gd name="vf" fmla="val 115470"/>
            </a:avLst>
          </a:prstGeom>
          <a:solidFill>
            <a:schemeClr val="bg1"/>
          </a:solidFill>
          <a:ln w="25400">
            <a:solidFill>
              <a:srgbClr val="3D83B2"/>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a:p>
        </p:txBody>
      </p:sp>
      <p:sp>
        <p:nvSpPr>
          <p:cNvPr id="3" name="矩形 2"/>
          <p:cNvSpPr/>
          <p:nvPr/>
        </p:nvSpPr>
        <p:spPr>
          <a:xfrm>
            <a:off x="855170" y="1916022"/>
            <a:ext cx="1681481" cy="327782"/>
          </a:xfrm>
          <a:prstGeom prst="rect">
            <a:avLst/>
          </a:prstGeom>
        </p:spPr>
        <p:txBody>
          <a:bodyPr wrap="square" lIns="68580" tIns="34290" rIns="68580" bIns="34290">
            <a:spAutoFit/>
            <a:scene3d>
              <a:camera prst="orthographicFront"/>
              <a:lightRig rig="threePt" dir="t"/>
            </a:scene3d>
            <a:sp3d contourW="12700"/>
          </a:bodyPr>
          <a:lstStyle/>
          <a:p>
            <a:pPr algn="ctr">
              <a:lnSpc>
                <a:spcPct val="120000"/>
              </a:lnSpc>
            </a:pPr>
            <a:r>
              <a:rPr lang="zh-CN" altLang="en-US" b="1" dirty="0" smtClean="0">
                <a:latin typeface="迷你简准圆" panose="03000509000000000000" pitchFamily="65" charset="-122"/>
                <a:ea typeface="迷你简准圆" panose="03000509000000000000" pitchFamily="65" charset="-122"/>
              </a:rPr>
              <a:t>设备保障</a:t>
            </a:r>
            <a:endParaRPr lang="zh-CN" altLang="en-US" b="1" dirty="0">
              <a:latin typeface="迷你简准圆" panose="03000509000000000000" pitchFamily="65" charset="-122"/>
              <a:ea typeface="迷你简准圆" panose="03000509000000000000" pitchFamily="65" charset="-122"/>
            </a:endParaRPr>
          </a:p>
        </p:txBody>
      </p:sp>
      <p:sp>
        <p:nvSpPr>
          <p:cNvPr id="4" name="TextBox 3"/>
          <p:cNvSpPr txBox="1"/>
          <p:nvPr/>
        </p:nvSpPr>
        <p:spPr>
          <a:xfrm>
            <a:off x="2754630" y="617220"/>
            <a:ext cx="2457450" cy="623248"/>
          </a:xfrm>
          <a:prstGeom prst="rect">
            <a:avLst/>
          </a:prstGeom>
          <a:noFill/>
        </p:spPr>
        <p:txBody>
          <a:bodyPr wrap="square" lIns="68580" tIns="34290" rIns="68580" bIns="34290" rtlCol="0">
            <a:spAutoFit/>
          </a:bodyPr>
          <a:lstStyle/>
          <a:p>
            <a:r>
              <a:rPr lang="zh-CN" altLang="en-US" sz="1800" dirty="0"/>
              <a:t>高清视频监控系统及</a:t>
            </a:r>
            <a:endParaRPr lang="en-US" altLang="zh-CN" sz="1800" dirty="0"/>
          </a:p>
          <a:p>
            <a:r>
              <a:rPr lang="zh-CN" altLang="en-US" sz="1800" dirty="0"/>
              <a:t>红外报警设备</a:t>
            </a:r>
          </a:p>
        </p:txBody>
      </p:sp>
      <p:sp>
        <p:nvSpPr>
          <p:cNvPr id="5" name="TextBox 4"/>
          <p:cNvSpPr txBox="1"/>
          <p:nvPr/>
        </p:nvSpPr>
        <p:spPr>
          <a:xfrm>
            <a:off x="2811780" y="2505287"/>
            <a:ext cx="2457450" cy="346249"/>
          </a:xfrm>
          <a:prstGeom prst="rect">
            <a:avLst/>
          </a:prstGeom>
          <a:noFill/>
        </p:spPr>
        <p:txBody>
          <a:bodyPr wrap="square" lIns="68580" tIns="34290" rIns="68580" bIns="34290" rtlCol="0">
            <a:spAutoFit/>
          </a:bodyPr>
          <a:lstStyle/>
          <a:p>
            <a:r>
              <a:rPr lang="zh-CN" altLang="en-US" sz="1800" dirty="0"/>
              <a:t>安保人员保障设备</a:t>
            </a:r>
          </a:p>
        </p:txBody>
      </p:sp>
      <p:sp>
        <p:nvSpPr>
          <p:cNvPr id="6" name="TextBox 5"/>
          <p:cNvSpPr txBox="1"/>
          <p:nvPr/>
        </p:nvSpPr>
        <p:spPr>
          <a:xfrm>
            <a:off x="2754630" y="1543050"/>
            <a:ext cx="2457450" cy="623248"/>
          </a:xfrm>
          <a:prstGeom prst="rect">
            <a:avLst/>
          </a:prstGeom>
          <a:noFill/>
        </p:spPr>
        <p:txBody>
          <a:bodyPr wrap="square" lIns="68580" tIns="34290" rIns="68580" bIns="34290" rtlCol="0">
            <a:spAutoFit/>
          </a:bodyPr>
          <a:lstStyle/>
          <a:p>
            <a:r>
              <a:rPr lang="zh-CN" altLang="en-US" sz="1800" dirty="0"/>
              <a:t>消防设备、安全预警</a:t>
            </a:r>
            <a:endParaRPr lang="en-US" altLang="zh-CN" sz="1800" dirty="0"/>
          </a:p>
          <a:p>
            <a:r>
              <a:rPr lang="zh-CN" altLang="en-US" sz="1800" dirty="0"/>
              <a:t>设备</a:t>
            </a:r>
          </a:p>
        </p:txBody>
      </p:sp>
      <p:sp>
        <p:nvSpPr>
          <p:cNvPr id="7" name="TextBox 6"/>
          <p:cNvSpPr txBox="1"/>
          <p:nvPr/>
        </p:nvSpPr>
        <p:spPr>
          <a:xfrm>
            <a:off x="2754630" y="3213101"/>
            <a:ext cx="2457450" cy="623248"/>
          </a:xfrm>
          <a:prstGeom prst="rect">
            <a:avLst/>
          </a:prstGeom>
          <a:noFill/>
        </p:spPr>
        <p:txBody>
          <a:bodyPr wrap="square" lIns="68580" tIns="34290" rIns="68580" bIns="34290" rtlCol="0">
            <a:spAutoFit/>
          </a:bodyPr>
          <a:lstStyle/>
          <a:p>
            <a:r>
              <a:rPr lang="zh-CN" altLang="en-US" sz="1800" dirty="0"/>
              <a:t>保证师生日常生活的</a:t>
            </a:r>
            <a:endParaRPr lang="en-US" altLang="zh-CN" sz="1800" dirty="0"/>
          </a:p>
          <a:p>
            <a:r>
              <a:rPr lang="zh-CN" altLang="en-US" sz="1800" dirty="0"/>
              <a:t>基础设备</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2080" y="27517"/>
            <a:ext cx="3035798" cy="1761260"/>
          </a:xfrm>
          <a:prstGeom prst="rect">
            <a:avLst/>
          </a:prstGeom>
          <a:ln>
            <a:noFill/>
          </a:ln>
          <a:effectLst>
            <a:softEdge rad="11250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9230" y="980509"/>
            <a:ext cx="2957232" cy="1871027"/>
          </a:xfrm>
          <a:prstGeom prst="rect">
            <a:avLst/>
          </a:prstGeom>
          <a:ln>
            <a:noFill/>
          </a:ln>
          <a:effectLst>
            <a:softEdge rad="112500"/>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9231" y="1643765"/>
            <a:ext cx="2978646" cy="2042472"/>
          </a:xfrm>
          <a:prstGeom prst="rect">
            <a:avLst/>
          </a:prstGeom>
          <a:ln>
            <a:noFill/>
          </a:ln>
          <a:effectLst>
            <a:softEdge rad="112500"/>
          </a:effec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6651" y="3739541"/>
            <a:ext cx="1770062" cy="1290637"/>
          </a:xfrm>
          <a:prstGeom prst="rect">
            <a:avLst/>
          </a:prstGeom>
          <a:ln>
            <a:noFill/>
          </a:ln>
          <a:effectLst>
            <a:softEdge rad="112500"/>
          </a:effectLst>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3821" y="3723026"/>
            <a:ext cx="1422400" cy="1307152"/>
          </a:xfrm>
          <a:prstGeom prst="rect">
            <a:avLst/>
          </a:prstGeom>
          <a:ln>
            <a:noFill/>
          </a:ln>
          <a:effectLst>
            <a:softEdge rad="112500"/>
          </a:effectLst>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9979" y="3739541"/>
            <a:ext cx="1799733" cy="134394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childTnLst>
                          </p:cTn>
                        </p:par>
                        <p:par>
                          <p:cTn id="28" fill="hold">
                            <p:stCondLst>
                              <p:cond delay="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1927658" y="1341410"/>
            <a:ext cx="1982751" cy="1233089"/>
            <a:chOff x="2570210" y="1788547"/>
            <a:chExt cx="2643668" cy="1644118"/>
          </a:xfrm>
        </p:grpSpPr>
        <p:sp>
          <p:nvSpPr>
            <p:cNvPr id="47" name="Flowchart: Manual Input 5"/>
            <p:cNvSpPr/>
            <p:nvPr/>
          </p:nvSpPr>
          <p:spPr>
            <a:xfrm>
              <a:off x="2570210" y="1788547"/>
              <a:ext cx="2643668" cy="1644118"/>
            </a:xfrm>
            <a:prstGeom prst="flowChartManualInput">
              <a:avLst/>
            </a:prstGeom>
            <a:solidFill>
              <a:srgbClr val="3D83B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6" name="矩形 55"/>
            <p:cNvSpPr/>
            <p:nvPr/>
          </p:nvSpPr>
          <p:spPr>
            <a:xfrm>
              <a:off x="2701463" y="2296188"/>
              <a:ext cx="2381163" cy="935641"/>
            </a:xfrm>
            <a:prstGeom prst="rect">
              <a:avLst/>
            </a:prstGeom>
          </p:spPr>
          <p:txBody>
            <a:bodyPr wrap="square">
              <a:spAutoFit/>
              <a:scene3d>
                <a:camera prst="orthographicFront"/>
                <a:lightRig rig="threePt" dir="t"/>
              </a:scene3d>
              <a:sp3d contourW="12700"/>
            </a:bodyPr>
            <a:lstStyle/>
            <a:p>
              <a:pPr>
                <a:lnSpc>
                  <a:spcPct val="120000"/>
                </a:lnSpc>
              </a:pPr>
              <a:r>
                <a:rPr lang="zh-CN" altLang="en-US" sz="1100" dirty="0">
                  <a:solidFill>
                    <a:schemeClr val="bg1"/>
                  </a:solidFill>
                  <a:latin typeface="迷你简准圆" panose="03000509000000000000" pitchFamily="65" charset="-122"/>
                  <a:ea typeface="迷你简准圆" panose="03000509000000000000" pitchFamily="65" charset="-122"/>
                </a:rPr>
                <a:t>学校明确各处室的管理责任，细化工作流程，保障校园安全工作的有效开展。</a:t>
              </a:r>
            </a:p>
          </p:txBody>
        </p:sp>
      </p:grpSp>
      <p:grpSp>
        <p:nvGrpSpPr>
          <p:cNvPr id="65" name="组合 64"/>
          <p:cNvGrpSpPr/>
          <p:nvPr/>
        </p:nvGrpSpPr>
        <p:grpSpPr>
          <a:xfrm>
            <a:off x="1927658" y="2616329"/>
            <a:ext cx="1982751" cy="1233089"/>
            <a:chOff x="2570211" y="3488439"/>
            <a:chExt cx="2643668" cy="1644118"/>
          </a:xfrm>
        </p:grpSpPr>
        <p:sp>
          <p:nvSpPr>
            <p:cNvPr id="27" name="Flowchart: Manual Input 29"/>
            <p:cNvSpPr/>
            <p:nvPr/>
          </p:nvSpPr>
          <p:spPr>
            <a:xfrm flipV="1">
              <a:off x="2570211" y="3488439"/>
              <a:ext cx="2643668" cy="1644118"/>
            </a:xfrm>
            <a:prstGeom prst="flowChartManualInpu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7" name="矩形 56"/>
            <p:cNvSpPr/>
            <p:nvPr/>
          </p:nvSpPr>
          <p:spPr>
            <a:xfrm>
              <a:off x="2701463" y="3522743"/>
              <a:ext cx="2381163" cy="1477327"/>
            </a:xfrm>
            <a:prstGeom prst="rect">
              <a:avLst/>
            </a:prstGeom>
          </p:spPr>
          <p:txBody>
            <a:bodyPr wrap="square">
              <a:spAutoFit/>
              <a:scene3d>
                <a:camera prst="orthographicFront"/>
                <a:lightRig rig="threePt" dir="t"/>
              </a:scene3d>
              <a:sp3d contourW="12700"/>
            </a:bodyPr>
            <a:lstStyle/>
            <a:p>
              <a:pPr>
                <a:lnSpc>
                  <a:spcPct val="120000"/>
                </a:lnSpc>
              </a:pPr>
              <a:r>
                <a:rPr lang="zh-CN" altLang="en-US" sz="1100" b="1" dirty="0">
                  <a:latin typeface="迷你简准圆" panose="03000509000000000000" pitchFamily="65" charset="-122"/>
                  <a:ea typeface="迷你简准圆" panose="03000509000000000000" pitchFamily="65" charset="-122"/>
                </a:rPr>
                <a:t>保卫部门：</a:t>
              </a:r>
              <a:r>
                <a:rPr lang="zh-CN" altLang="en-US" sz="1100" dirty="0">
                  <a:solidFill>
                    <a:schemeClr val="bg1"/>
                  </a:solidFill>
                  <a:latin typeface="迷你简准圆" panose="03000509000000000000" pitchFamily="65" charset="-122"/>
                  <a:ea typeface="迷你简准圆" panose="03000509000000000000" pitchFamily="65" charset="-122"/>
                </a:rPr>
                <a:t>组织校园保安进行相关安全知识学习以及突发事件的应急处理，与社区、管片民警保证有效沟通。</a:t>
              </a:r>
            </a:p>
          </p:txBody>
        </p:sp>
      </p:grpSp>
      <p:grpSp>
        <p:nvGrpSpPr>
          <p:cNvPr id="63" name="组合 62"/>
          <p:cNvGrpSpPr/>
          <p:nvPr/>
        </p:nvGrpSpPr>
        <p:grpSpPr>
          <a:xfrm>
            <a:off x="3959243" y="1341410"/>
            <a:ext cx="1982751" cy="1285594"/>
            <a:chOff x="5278991" y="1788547"/>
            <a:chExt cx="2643668" cy="1714125"/>
          </a:xfrm>
        </p:grpSpPr>
        <p:sp>
          <p:nvSpPr>
            <p:cNvPr id="42" name="Flowchart: Manual Input 11"/>
            <p:cNvSpPr/>
            <p:nvPr/>
          </p:nvSpPr>
          <p:spPr>
            <a:xfrm flipH="1">
              <a:off x="5278991" y="1788547"/>
              <a:ext cx="2643668" cy="1644118"/>
            </a:xfrm>
            <a:prstGeom prst="flowChartManualInpu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8" name="矩形 57"/>
            <p:cNvSpPr/>
            <p:nvPr/>
          </p:nvSpPr>
          <p:spPr>
            <a:xfrm>
              <a:off x="5345130" y="2296188"/>
              <a:ext cx="2381163" cy="1206484"/>
            </a:xfrm>
            <a:prstGeom prst="rect">
              <a:avLst/>
            </a:prstGeom>
          </p:spPr>
          <p:txBody>
            <a:bodyPr wrap="square">
              <a:spAutoFit/>
              <a:scene3d>
                <a:camera prst="orthographicFront"/>
                <a:lightRig rig="threePt" dir="t"/>
              </a:scene3d>
              <a:sp3d contourW="12700"/>
            </a:bodyPr>
            <a:lstStyle/>
            <a:p>
              <a:pPr>
                <a:lnSpc>
                  <a:spcPct val="120000"/>
                </a:lnSpc>
              </a:pPr>
              <a:r>
                <a:rPr lang="zh-CN" altLang="en-US" sz="1100" b="1" dirty="0">
                  <a:latin typeface="迷你简准圆" panose="03000509000000000000" pitchFamily="65" charset="-122"/>
                  <a:ea typeface="迷你简准圆" panose="03000509000000000000" pitchFamily="65" charset="-122"/>
                </a:rPr>
                <a:t>德育处</a:t>
              </a:r>
              <a:r>
                <a:rPr lang="en-US" altLang="zh-CN" sz="1100" b="1" dirty="0">
                  <a:latin typeface="迷你简准圆" panose="03000509000000000000" pitchFamily="65" charset="-122"/>
                  <a:ea typeface="迷你简准圆" panose="03000509000000000000" pitchFamily="65" charset="-122"/>
                </a:rPr>
                <a:t>:</a:t>
              </a:r>
              <a:r>
                <a:rPr lang="zh-CN" altLang="en-US" sz="1100" dirty="0">
                  <a:solidFill>
                    <a:schemeClr val="bg1"/>
                  </a:solidFill>
                  <a:latin typeface="迷你简准圆" panose="03000509000000000000" pitchFamily="65" charset="-122"/>
                  <a:ea typeface="迷你简准圆" panose="03000509000000000000" pitchFamily="65" charset="-122"/>
                </a:rPr>
                <a:t>安全教育与管理，有效利用德育课程开展相关教育活动，沟通家长和社区进行三方携手教育。</a:t>
              </a:r>
            </a:p>
          </p:txBody>
        </p:sp>
      </p:grpSp>
      <p:grpSp>
        <p:nvGrpSpPr>
          <p:cNvPr id="66" name="组合 65"/>
          <p:cNvGrpSpPr/>
          <p:nvPr/>
        </p:nvGrpSpPr>
        <p:grpSpPr>
          <a:xfrm>
            <a:off x="3959244" y="2616329"/>
            <a:ext cx="1982751" cy="1336856"/>
            <a:chOff x="5278992" y="3488439"/>
            <a:chExt cx="2643668" cy="1782474"/>
          </a:xfrm>
        </p:grpSpPr>
        <p:sp>
          <p:nvSpPr>
            <p:cNvPr id="17" name="Flowchart: Manual Input 41"/>
            <p:cNvSpPr/>
            <p:nvPr/>
          </p:nvSpPr>
          <p:spPr>
            <a:xfrm flipH="1" flipV="1">
              <a:off x="5278992" y="3488439"/>
              <a:ext cx="2643668" cy="1644118"/>
            </a:xfrm>
            <a:prstGeom prst="flowChartManualInput">
              <a:avLst/>
            </a:prstGeom>
            <a:solidFill>
              <a:srgbClr val="3D83B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9" name="矩形 58"/>
            <p:cNvSpPr/>
            <p:nvPr/>
          </p:nvSpPr>
          <p:spPr>
            <a:xfrm>
              <a:off x="5410245" y="3522743"/>
              <a:ext cx="2381163" cy="1748170"/>
            </a:xfrm>
            <a:prstGeom prst="rect">
              <a:avLst/>
            </a:prstGeom>
          </p:spPr>
          <p:txBody>
            <a:bodyPr wrap="square">
              <a:spAutoFit/>
              <a:scene3d>
                <a:camera prst="orthographicFront"/>
                <a:lightRig rig="threePt" dir="t"/>
              </a:scene3d>
              <a:sp3d contourW="12700"/>
            </a:bodyPr>
            <a:lstStyle/>
            <a:p>
              <a:pPr>
                <a:lnSpc>
                  <a:spcPct val="120000"/>
                </a:lnSpc>
              </a:pPr>
              <a:r>
                <a:rPr lang="zh-CN" altLang="en-US" sz="1100" b="1" dirty="0">
                  <a:latin typeface="迷你简准圆" panose="03000509000000000000" pitchFamily="65" charset="-122"/>
                  <a:ea typeface="迷你简准圆" panose="03000509000000000000" pitchFamily="65" charset="-122"/>
                </a:rPr>
                <a:t>信息中心：</a:t>
              </a:r>
              <a:r>
                <a:rPr lang="zh-CN" altLang="en-US" sz="1100" dirty="0">
                  <a:solidFill>
                    <a:schemeClr val="bg1"/>
                  </a:solidFill>
                  <a:latin typeface="迷你简准圆" panose="03000509000000000000" pitchFamily="65" charset="-122"/>
                  <a:ea typeface="迷你简准圆" panose="03000509000000000000" pitchFamily="65" charset="-122"/>
                </a:rPr>
                <a:t>确保校园网络安全，定期与班级网络安全负责人进行沟通，传授网络安全知识，通过网络设备的安全设置主动进行防御和监控。</a:t>
              </a:r>
            </a:p>
          </p:txBody>
        </p:sp>
      </p:grpSp>
      <p:grpSp>
        <p:nvGrpSpPr>
          <p:cNvPr id="64" name="组合 63"/>
          <p:cNvGrpSpPr/>
          <p:nvPr/>
        </p:nvGrpSpPr>
        <p:grpSpPr>
          <a:xfrm>
            <a:off x="5990829" y="1344136"/>
            <a:ext cx="1982751" cy="1233089"/>
            <a:chOff x="7987772" y="1792181"/>
            <a:chExt cx="2643668" cy="1644118"/>
          </a:xfrm>
        </p:grpSpPr>
        <p:sp>
          <p:nvSpPr>
            <p:cNvPr id="37" name="Flowchart: Manual Input 17"/>
            <p:cNvSpPr/>
            <p:nvPr/>
          </p:nvSpPr>
          <p:spPr>
            <a:xfrm>
              <a:off x="7987772" y="1792181"/>
              <a:ext cx="2643668" cy="1644118"/>
            </a:xfrm>
            <a:prstGeom prst="flowChartManualInput">
              <a:avLst/>
            </a:prstGeom>
            <a:solidFill>
              <a:srgbClr val="3D83B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0" name="矩形 59"/>
            <p:cNvSpPr/>
            <p:nvPr/>
          </p:nvSpPr>
          <p:spPr>
            <a:xfrm>
              <a:off x="8119024" y="2296187"/>
              <a:ext cx="2381163" cy="935641"/>
            </a:xfrm>
            <a:prstGeom prst="rect">
              <a:avLst/>
            </a:prstGeom>
          </p:spPr>
          <p:txBody>
            <a:bodyPr wrap="square">
              <a:spAutoFit/>
              <a:scene3d>
                <a:camera prst="orthographicFront"/>
                <a:lightRig rig="threePt" dir="t"/>
              </a:scene3d>
              <a:sp3d contourW="12700"/>
            </a:bodyPr>
            <a:lstStyle/>
            <a:p>
              <a:pPr>
                <a:lnSpc>
                  <a:spcPct val="120000"/>
                </a:lnSpc>
              </a:pPr>
              <a:r>
                <a:rPr lang="zh-CN" altLang="en-US" sz="1100" b="1" dirty="0">
                  <a:latin typeface="迷你简准圆" panose="03000509000000000000" pitchFamily="65" charset="-122"/>
                  <a:ea typeface="迷你简准圆" panose="03000509000000000000" pitchFamily="65" charset="-122"/>
                </a:rPr>
                <a:t>教学处：</a:t>
              </a:r>
              <a:r>
                <a:rPr lang="zh-CN" altLang="en-US" sz="1100" dirty="0">
                  <a:solidFill>
                    <a:schemeClr val="bg1"/>
                  </a:solidFill>
                  <a:latin typeface="迷你简准圆" panose="03000509000000000000" pitchFamily="65" charset="-122"/>
                  <a:ea typeface="迷你简准圆" panose="03000509000000000000" pitchFamily="65" charset="-122"/>
                </a:rPr>
                <a:t>加强教师队伍管理，专业教师负责管理化学试剂等危险物品。</a:t>
              </a:r>
            </a:p>
          </p:txBody>
        </p:sp>
      </p:grpSp>
      <p:grpSp>
        <p:nvGrpSpPr>
          <p:cNvPr id="67" name="组合 66"/>
          <p:cNvGrpSpPr/>
          <p:nvPr/>
        </p:nvGrpSpPr>
        <p:grpSpPr>
          <a:xfrm>
            <a:off x="5990829" y="2616329"/>
            <a:ext cx="1982751" cy="1233089"/>
            <a:chOff x="7987772" y="3488439"/>
            <a:chExt cx="2643668" cy="1644118"/>
          </a:xfrm>
        </p:grpSpPr>
        <p:sp>
          <p:nvSpPr>
            <p:cNvPr id="12" name="Flowchart: Manual Input 47"/>
            <p:cNvSpPr/>
            <p:nvPr/>
          </p:nvSpPr>
          <p:spPr>
            <a:xfrm flipV="1">
              <a:off x="7987772" y="3488439"/>
              <a:ext cx="2643668" cy="1644118"/>
            </a:xfrm>
            <a:prstGeom prst="flowChartManualInpu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1" name="矩形 60"/>
            <p:cNvSpPr/>
            <p:nvPr/>
          </p:nvSpPr>
          <p:spPr>
            <a:xfrm>
              <a:off x="8119024" y="3488439"/>
              <a:ext cx="2381163" cy="1477327"/>
            </a:xfrm>
            <a:prstGeom prst="rect">
              <a:avLst/>
            </a:prstGeom>
          </p:spPr>
          <p:txBody>
            <a:bodyPr wrap="square">
              <a:spAutoFit/>
              <a:scene3d>
                <a:camera prst="orthographicFront"/>
                <a:lightRig rig="threePt" dir="t"/>
              </a:scene3d>
              <a:sp3d contourW="12700"/>
            </a:bodyPr>
            <a:lstStyle/>
            <a:p>
              <a:pPr>
                <a:lnSpc>
                  <a:spcPct val="120000"/>
                </a:lnSpc>
              </a:pPr>
              <a:r>
                <a:rPr lang="zh-CN" altLang="en-US" sz="1100" b="1" dirty="0">
                  <a:latin typeface="迷你简准圆" panose="03000509000000000000" pitchFamily="65" charset="-122"/>
                  <a:ea typeface="迷你简准圆" panose="03000509000000000000" pitchFamily="65" charset="-122"/>
                </a:rPr>
                <a:t>总务处：</a:t>
              </a:r>
              <a:r>
                <a:rPr lang="zh-CN" altLang="en-US" sz="1100" dirty="0">
                  <a:solidFill>
                    <a:schemeClr val="bg1"/>
                  </a:solidFill>
                  <a:latin typeface="迷你简准圆" panose="03000509000000000000" pitchFamily="65" charset="-122"/>
                  <a:ea typeface="迷你简准圆" panose="03000509000000000000" pitchFamily="65" charset="-122"/>
                </a:rPr>
                <a:t>对学校承包食堂的公司进行监管，严格要求每日进行食物小样留存，保证肉、蛋类食品的新鲜程度，严把食品入货渠道</a:t>
              </a:r>
            </a:p>
          </p:txBody>
        </p:sp>
      </p:grpSp>
      <p:sp>
        <p:nvSpPr>
          <p:cNvPr id="24" name="六边形 23"/>
          <p:cNvSpPr/>
          <p:nvPr/>
        </p:nvSpPr>
        <p:spPr>
          <a:xfrm rot="1800000">
            <a:off x="967809" y="1950193"/>
            <a:ext cx="921430" cy="794336"/>
          </a:xfrm>
          <a:prstGeom prst="hexagon">
            <a:avLst>
              <a:gd name="adj" fmla="val 28912"/>
              <a:gd name="vf" fmla="val 115470"/>
            </a:avLst>
          </a:prstGeom>
          <a:solidFill>
            <a:schemeClr val="bg1"/>
          </a:solidFill>
          <a:ln w="25400">
            <a:solidFill>
              <a:srgbClr val="3D83B2"/>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a:p>
        </p:txBody>
      </p:sp>
      <p:sp>
        <p:nvSpPr>
          <p:cNvPr id="25" name="矩形 24"/>
          <p:cNvSpPr/>
          <p:nvPr/>
        </p:nvSpPr>
        <p:spPr>
          <a:xfrm>
            <a:off x="587781" y="2135020"/>
            <a:ext cx="1681481" cy="327782"/>
          </a:xfrm>
          <a:prstGeom prst="rect">
            <a:avLst/>
          </a:prstGeom>
        </p:spPr>
        <p:txBody>
          <a:bodyPr wrap="square" lIns="68580" tIns="34290" rIns="68580" bIns="34290">
            <a:spAutoFit/>
            <a:scene3d>
              <a:camera prst="orthographicFront"/>
              <a:lightRig rig="threePt" dir="t"/>
            </a:scene3d>
            <a:sp3d contourW="12700"/>
          </a:bodyPr>
          <a:lstStyle/>
          <a:p>
            <a:pPr algn="ctr">
              <a:lnSpc>
                <a:spcPct val="120000"/>
              </a:lnSpc>
            </a:pPr>
            <a:r>
              <a:rPr lang="zh-CN" altLang="en-US" b="1" dirty="0" smtClean="0">
                <a:latin typeface="迷你简准圆" panose="03000509000000000000" pitchFamily="65" charset="-122"/>
                <a:ea typeface="迷你简准圆" panose="03000509000000000000" pitchFamily="65" charset="-122"/>
              </a:rPr>
              <a:t>管理保障</a:t>
            </a:r>
            <a:endParaRPr lang="zh-CN" altLang="en-US" b="1" dirty="0">
              <a:latin typeface="迷你简准圆" panose="03000509000000000000" pitchFamily="65" charset="-122"/>
              <a:ea typeface="迷你简准圆" panose="03000509000000000000" pitchFamily="65" charset="-122"/>
            </a:endParaRPr>
          </a:p>
        </p:txBody>
      </p:sp>
      <p:pic>
        <p:nvPicPr>
          <p:cNvPr id="28" name="Picture 4" descr="C:\Users\王楠\Desktop\安全汇报ppt\LOGO黄色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1762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ppt_x</p:attrName>
                                        </p:attrNameLst>
                                      </p:cBhvr>
                                      <p:tavLst>
                                        <p:tav tm="0">
                                          <p:val>
                                            <p:strVal val="#ppt_x-#ppt_w/2"/>
                                          </p:val>
                                        </p:tav>
                                        <p:tav tm="100000">
                                          <p:val>
                                            <p:strVal val="#ppt_x"/>
                                          </p:val>
                                        </p:tav>
                                      </p:tavLst>
                                    </p:anim>
                                    <p:anim calcmode="lin" valueType="num">
                                      <p:cBhvr>
                                        <p:cTn id="8" dur="500" fill="hold"/>
                                        <p:tgtEl>
                                          <p:spTgt spid="62"/>
                                        </p:tgtEl>
                                        <p:attrNameLst>
                                          <p:attrName>ppt_y</p:attrName>
                                        </p:attrNameLst>
                                      </p:cBhvr>
                                      <p:tavLst>
                                        <p:tav tm="0">
                                          <p:val>
                                            <p:strVal val="#ppt_y"/>
                                          </p:val>
                                        </p:tav>
                                        <p:tav tm="100000">
                                          <p:val>
                                            <p:strVal val="#ppt_y"/>
                                          </p:val>
                                        </p:tav>
                                      </p:tavLst>
                                    </p:anim>
                                    <p:anim calcmode="lin" valueType="num">
                                      <p:cBhvr>
                                        <p:cTn id="9" dur="500" fill="hold"/>
                                        <p:tgtEl>
                                          <p:spTgt spid="62"/>
                                        </p:tgtEl>
                                        <p:attrNameLst>
                                          <p:attrName>ppt_w</p:attrName>
                                        </p:attrNameLst>
                                      </p:cBhvr>
                                      <p:tavLst>
                                        <p:tav tm="0">
                                          <p:val>
                                            <p:fltVal val="0"/>
                                          </p:val>
                                        </p:tav>
                                        <p:tav tm="100000">
                                          <p:val>
                                            <p:strVal val="#ppt_w"/>
                                          </p:val>
                                        </p:tav>
                                      </p:tavLst>
                                    </p:anim>
                                    <p:anim calcmode="lin" valueType="num">
                                      <p:cBhvr>
                                        <p:cTn id="10" dur="500" fill="hold"/>
                                        <p:tgtEl>
                                          <p:spTgt spid="6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p:cTn id="14" dur="500" fill="hold"/>
                                        <p:tgtEl>
                                          <p:spTgt spid="63"/>
                                        </p:tgtEl>
                                        <p:attrNameLst>
                                          <p:attrName>ppt_x</p:attrName>
                                        </p:attrNameLst>
                                      </p:cBhvr>
                                      <p:tavLst>
                                        <p:tav tm="0">
                                          <p:val>
                                            <p:strVal val="#ppt_x-#ppt_w/2"/>
                                          </p:val>
                                        </p:tav>
                                        <p:tav tm="100000">
                                          <p:val>
                                            <p:strVal val="#ppt_x"/>
                                          </p:val>
                                        </p:tav>
                                      </p:tavLst>
                                    </p:anim>
                                    <p:anim calcmode="lin" valueType="num">
                                      <p:cBhvr>
                                        <p:cTn id="15" dur="500" fill="hold"/>
                                        <p:tgtEl>
                                          <p:spTgt spid="63"/>
                                        </p:tgtEl>
                                        <p:attrNameLst>
                                          <p:attrName>ppt_y</p:attrName>
                                        </p:attrNameLst>
                                      </p:cBhvr>
                                      <p:tavLst>
                                        <p:tav tm="0">
                                          <p:val>
                                            <p:strVal val="#ppt_y"/>
                                          </p:val>
                                        </p:tav>
                                        <p:tav tm="100000">
                                          <p:val>
                                            <p:strVal val="#ppt_y"/>
                                          </p:val>
                                        </p:tav>
                                      </p:tavLst>
                                    </p:anim>
                                    <p:anim calcmode="lin" valueType="num">
                                      <p:cBhvr>
                                        <p:cTn id="16" dur="500" fill="hold"/>
                                        <p:tgtEl>
                                          <p:spTgt spid="63"/>
                                        </p:tgtEl>
                                        <p:attrNameLst>
                                          <p:attrName>ppt_w</p:attrName>
                                        </p:attrNameLst>
                                      </p:cBhvr>
                                      <p:tavLst>
                                        <p:tav tm="0">
                                          <p:val>
                                            <p:fltVal val="0"/>
                                          </p:val>
                                        </p:tav>
                                        <p:tav tm="100000">
                                          <p:val>
                                            <p:strVal val="#ppt_w"/>
                                          </p:val>
                                        </p:tav>
                                      </p:tavLst>
                                    </p:anim>
                                    <p:anim calcmode="lin" valueType="num">
                                      <p:cBhvr>
                                        <p:cTn id="17" dur="500" fill="hold"/>
                                        <p:tgtEl>
                                          <p:spTgt spid="63"/>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8" fill="hold" nodeType="afterEffect">
                                  <p:stCondLst>
                                    <p:cond delay="0"/>
                                  </p:stCondLst>
                                  <p:childTnLst>
                                    <p:set>
                                      <p:cBhvr>
                                        <p:cTn id="20" dur="1" fill="hold">
                                          <p:stCondLst>
                                            <p:cond delay="0"/>
                                          </p:stCondLst>
                                        </p:cTn>
                                        <p:tgtEl>
                                          <p:spTgt spid="64"/>
                                        </p:tgtEl>
                                        <p:attrNameLst>
                                          <p:attrName>style.visibility</p:attrName>
                                        </p:attrNameLst>
                                      </p:cBhvr>
                                      <p:to>
                                        <p:strVal val="visible"/>
                                      </p:to>
                                    </p:set>
                                    <p:anim calcmode="lin" valueType="num">
                                      <p:cBhvr>
                                        <p:cTn id="21" dur="500" fill="hold"/>
                                        <p:tgtEl>
                                          <p:spTgt spid="64"/>
                                        </p:tgtEl>
                                        <p:attrNameLst>
                                          <p:attrName>ppt_x</p:attrName>
                                        </p:attrNameLst>
                                      </p:cBhvr>
                                      <p:tavLst>
                                        <p:tav tm="0">
                                          <p:val>
                                            <p:strVal val="#ppt_x-#ppt_w/2"/>
                                          </p:val>
                                        </p:tav>
                                        <p:tav tm="100000">
                                          <p:val>
                                            <p:strVal val="#ppt_x"/>
                                          </p:val>
                                        </p:tav>
                                      </p:tavLst>
                                    </p:anim>
                                    <p:anim calcmode="lin" valueType="num">
                                      <p:cBhvr>
                                        <p:cTn id="22" dur="500" fill="hold"/>
                                        <p:tgtEl>
                                          <p:spTgt spid="64"/>
                                        </p:tgtEl>
                                        <p:attrNameLst>
                                          <p:attrName>ppt_y</p:attrName>
                                        </p:attrNameLst>
                                      </p:cBhvr>
                                      <p:tavLst>
                                        <p:tav tm="0">
                                          <p:val>
                                            <p:strVal val="#ppt_y"/>
                                          </p:val>
                                        </p:tav>
                                        <p:tav tm="100000">
                                          <p:val>
                                            <p:strVal val="#ppt_y"/>
                                          </p:val>
                                        </p:tav>
                                      </p:tavLst>
                                    </p:anim>
                                    <p:anim calcmode="lin" valueType="num">
                                      <p:cBhvr>
                                        <p:cTn id="23" dur="500" fill="hold"/>
                                        <p:tgtEl>
                                          <p:spTgt spid="64"/>
                                        </p:tgtEl>
                                        <p:attrNameLst>
                                          <p:attrName>ppt_w</p:attrName>
                                        </p:attrNameLst>
                                      </p:cBhvr>
                                      <p:tavLst>
                                        <p:tav tm="0">
                                          <p:val>
                                            <p:fltVal val="0"/>
                                          </p:val>
                                        </p:tav>
                                        <p:tav tm="100000">
                                          <p:val>
                                            <p:strVal val="#ppt_w"/>
                                          </p:val>
                                        </p:tav>
                                      </p:tavLst>
                                    </p:anim>
                                    <p:anim calcmode="lin" valueType="num">
                                      <p:cBhvr>
                                        <p:cTn id="24" dur="500" fill="hold"/>
                                        <p:tgtEl>
                                          <p:spTgt spid="64"/>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1" fill="hold" nodeType="afterEffect">
                                  <p:stCondLst>
                                    <p:cond delay="0"/>
                                  </p:stCondLst>
                                  <p:childTnLst>
                                    <p:set>
                                      <p:cBhvr>
                                        <p:cTn id="27" dur="1" fill="hold">
                                          <p:stCondLst>
                                            <p:cond delay="0"/>
                                          </p:stCondLst>
                                        </p:cTn>
                                        <p:tgtEl>
                                          <p:spTgt spid="67"/>
                                        </p:tgtEl>
                                        <p:attrNameLst>
                                          <p:attrName>style.visibility</p:attrName>
                                        </p:attrNameLst>
                                      </p:cBhvr>
                                      <p:to>
                                        <p:strVal val="visible"/>
                                      </p:to>
                                    </p:set>
                                    <p:anim calcmode="lin" valueType="num">
                                      <p:cBhvr>
                                        <p:cTn id="28" dur="500" fill="hold"/>
                                        <p:tgtEl>
                                          <p:spTgt spid="67"/>
                                        </p:tgtEl>
                                        <p:attrNameLst>
                                          <p:attrName>ppt_x</p:attrName>
                                        </p:attrNameLst>
                                      </p:cBhvr>
                                      <p:tavLst>
                                        <p:tav tm="0">
                                          <p:val>
                                            <p:strVal val="#ppt_x"/>
                                          </p:val>
                                        </p:tav>
                                        <p:tav tm="100000">
                                          <p:val>
                                            <p:strVal val="#ppt_x"/>
                                          </p:val>
                                        </p:tav>
                                      </p:tavLst>
                                    </p:anim>
                                    <p:anim calcmode="lin" valueType="num">
                                      <p:cBhvr>
                                        <p:cTn id="29" dur="500" fill="hold"/>
                                        <p:tgtEl>
                                          <p:spTgt spid="67"/>
                                        </p:tgtEl>
                                        <p:attrNameLst>
                                          <p:attrName>ppt_y</p:attrName>
                                        </p:attrNameLst>
                                      </p:cBhvr>
                                      <p:tavLst>
                                        <p:tav tm="0">
                                          <p:val>
                                            <p:strVal val="#ppt_y-#ppt_h/2"/>
                                          </p:val>
                                        </p:tav>
                                        <p:tav tm="100000">
                                          <p:val>
                                            <p:strVal val="#ppt_y"/>
                                          </p:val>
                                        </p:tav>
                                      </p:tavLst>
                                    </p:anim>
                                    <p:anim calcmode="lin" valueType="num">
                                      <p:cBhvr>
                                        <p:cTn id="30" dur="500" fill="hold"/>
                                        <p:tgtEl>
                                          <p:spTgt spid="67"/>
                                        </p:tgtEl>
                                        <p:attrNameLst>
                                          <p:attrName>ppt_w</p:attrName>
                                        </p:attrNameLst>
                                      </p:cBhvr>
                                      <p:tavLst>
                                        <p:tav tm="0">
                                          <p:val>
                                            <p:strVal val="#ppt_w"/>
                                          </p:val>
                                        </p:tav>
                                        <p:tav tm="100000">
                                          <p:val>
                                            <p:strVal val="#ppt_w"/>
                                          </p:val>
                                        </p:tav>
                                      </p:tavLst>
                                    </p:anim>
                                    <p:anim calcmode="lin" valueType="num">
                                      <p:cBhvr>
                                        <p:cTn id="31" dur="500" fill="hold"/>
                                        <p:tgtEl>
                                          <p:spTgt spid="67"/>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17" presetClass="entr" presetSubtype="2" fill="hold" nodeType="after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p:cTn id="35" dur="500" fill="hold"/>
                                        <p:tgtEl>
                                          <p:spTgt spid="66"/>
                                        </p:tgtEl>
                                        <p:attrNameLst>
                                          <p:attrName>ppt_x</p:attrName>
                                        </p:attrNameLst>
                                      </p:cBhvr>
                                      <p:tavLst>
                                        <p:tav tm="0">
                                          <p:val>
                                            <p:strVal val="#ppt_x+#ppt_w/2"/>
                                          </p:val>
                                        </p:tav>
                                        <p:tav tm="100000">
                                          <p:val>
                                            <p:strVal val="#ppt_x"/>
                                          </p:val>
                                        </p:tav>
                                      </p:tavLst>
                                    </p:anim>
                                    <p:anim calcmode="lin" valueType="num">
                                      <p:cBhvr>
                                        <p:cTn id="36" dur="500" fill="hold"/>
                                        <p:tgtEl>
                                          <p:spTgt spid="66"/>
                                        </p:tgtEl>
                                        <p:attrNameLst>
                                          <p:attrName>ppt_y</p:attrName>
                                        </p:attrNameLst>
                                      </p:cBhvr>
                                      <p:tavLst>
                                        <p:tav tm="0">
                                          <p:val>
                                            <p:strVal val="#ppt_y"/>
                                          </p:val>
                                        </p:tav>
                                        <p:tav tm="100000">
                                          <p:val>
                                            <p:strVal val="#ppt_y"/>
                                          </p:val>
                                        </p:tav>
                                      </p:tavLst>
                                    </p:anim>
                                    <p:anim calcmode="lin" valueType="num">
                                      <p:cBhvr>
                                        <p:cTn id="37" dur="500" fill="hold"/>
                                        <p:tgtEl>
                                          <p:spTgt spid="66"/>
                                        </p:tgtEl>
                                        <p:attrNameLst>
                                          <p:attrName>ppt_w</p:attrName>
                                        </p:attrNameLst>
                                      </p:cBhvr>
                                      <p:tavLst>
                                        <p:tav tm="0">
                                          <p:val>
                                            <p:fltVal val="0"/>
                                          </p:val>
                                        </p:tav>
                                        <p:tav tm="100000">
                                          <p:val>
                                            <p:strVal val="#ppt_w"/>
                                          </p:val>
                                        </p:tav>
                                      </p:tavLst>
                                    </p:anim>
                                    <p:anim calcmode="lin" valueType="num">
                                      <p:cBhvr>
                                        <p:cTn id="38" dur="500" fill="hold"/>
                                        <p:tgtEl>
                                          <p:spTgt spid="66"/>
                                        </p:tgtEl>
                                        <p:attrNameLst>
                                          <p:attrName>ppt_h</p:attrName>
                                        </p:attrNameLst>
                                      </p:cBhvr>
                                      <p:tavLst>
                                        <p:tav tm="0">
                                          <p:val>
                                            <p:strVal val="#ppt_h"/>
                                          </p:val>
                                        </p:tav>
                                        <p:tav tm="100000">
                                          <p:val>
                                            <p:strVal val="#ppt_h"/>
                                          </p:val>
                                        </p:tav>
                                      </p:tavLst>
                                    </p:anim>
                                  </p:childTnLst>
                                </p:cTn>
                              </p:par>
                            </p:childTnLst>
                          </p:cTn>
                        </p:par>
                        <p:par>
                          <p:cTn id="39" fill="hold">
                            <p:stCondLst>
                              <p:cond delay="2500"/>
                            </p:stCondLst>
                            <p:childTnLst>
                              <p:par>
                                <p:cTn id="40" presetID="17" presetClass="entr" presetSubtype="2"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ppt_x</p:attrName>
                                        </p:attrNameLst>
                                      </p:cBhvr>
                                      <p:tavLst>
                                        <p:tav tm="0">
                                          <p:val>
                                            <p:strVal val="#ppt_x+#ppt_w/2"/>
                                          </p:val>
                                        </p:tav>
                                        <p:tav tm="100000">
                                          <p:val>
                                            <p:strVal val="#ppt_x"/>
                                          </p:val>
                                        </p:tav>
                                      </p:tavLst>
                                    </p:anim>
                                    <p:anim calcmode="lin" valueType="num">
                                      <p:cBhvr>
                                        <p:cTn id="43" dur="500" fill="hold"/>
                                        <p:tgtEl>
                                          <p:spTgt spid="65"/>
                                        </p:tgtEl>
                                        <p:attrNameLst>
                                          <p:attrName>ppt_y</p:attrName>
                                        </p:attrNameLst>
                                      </p:cBhvr>
                                      <p:tavLst>
                                        <p:tav tm="0">
                                          <p:val>
                                            <p:strVal val="#ppt_y"/>
                                          </p:val>
                                        </p:tav>
                                        <p:tav tm="100000">
                                          <p:val>
                                            <p:strVal val="#ppt_y"/>
                                          </p:val>
                                        </p:tav>
                                      </p:tavLst>
                                    </p:anim>
                                    <p:anim calcmode="lin" valueType="num">
                                      <p:cBhvr>
                                        <p:cTn id="44" dur="500" fill="hold"/>
                                        <p:tgtEl>
                                          <p:spTgt spid="65"/>
                                        </p:tgtEl>
                                        <p:attrNameLst>
                                          <p:attrName>ppt_w</p:attrName>
                                        </p:attrNameLst>
                                      </p:cBhvr>
                                      <p:tavLst>
                                        <p:tav tm="0">
                                          <p:val>
                                            <p:fltVal val="0"/>
                                          </p:val>
                                        </p:tav>
                                        <p:tav tm="100000">
                                          <p:val>
                                            <p:strVal val="#ppt_w"/>
                                          </p:val>
                                        </p:tav>
                                      </p:tavLst>
                                    </p:anim>
                                    <p:anim calcmode="lin" valueType="num">
                                      <p:cBhvr>
                                        <p:cTn id="45" dur="500" fill="hold"/>
                                        <p:tgtEl>
                                          <p:spTgt spid="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3133" y="694267"/>
            <a:ext cx="6663267" cy="1579920"/>
          </a:xfrm>
          <a:prstGeom prst="rect">
            <a:avLst/>
          </a:prstGeom>
          <a:noFill/>
        </p:spPr>
        <p:txBody>
          <a:bodyPr wrap="square" rtlCol="0">
            <a:spAutoFit/>
          </a:bodyPr>
          <a:lstStyle/>
          <a:p>
            <a:pPr>
              <a:lnSpc>
                <a:spcPts val="2900"/>
              </a:lnSpc>
            </a:pPr>
            <a:r>
              <a:rPr lang="zh-CN" altLang="en-US" sz="1800" dirty="0" smtClean="0"/>
              <a:t>       对于学生就餐、校服定制等焦点问题，充分听取家长和学生意见，多家合格企业公开竞标，聘请专业人事、学生代表、家长代表进行投票选择。公司产品进入校园后每学期进行三方调查问卷，出现问题及时调整不留任何隐患，确保师生的平安、健康。</a:t>
            </a:r>
            <a:endParaRPr lang="zh-CN" altLang="en-US" sz="1800" dirty="0"/>
          </a:p>
        </p:txBody>
      </p:sp>
      <p:pic>
        <p:nvPicPr>
          <p:cNvPr id="3" name="Picture 4" descr="C:\Users\王楠\Desktop\安全汇报ppt\LOGO黄色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180" y="2730749"/>
            <a:ext cx="2379586" cy="158763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9244" y="2377016"/>
            <a:ext cx="1855089" cy="2571750"/>
          </a:xfrm>
          <a:prstGeom prst="rect">
            <a:avLst/>
          </a:prstGeom>
        </p:spPr>
      </p:pic>
    </p:spTree>
    <p:extLst>
      <p:ext uri="{BB962C8B-B14F-4D97-AF65-F5344CB8AC3E}">
        <p14:creationId xmlns:p14="http://schemas.microsoft.com/office/powerpoint/2010/main" val="391974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0085" y="563533"/>
            <a:ext cx="3438694" cy="535217"/>
            <a:chOff x="1857828" y="2351317"/>
            <a:chExt cx="4584925" cy="713622"/>
          </a:xfrm>
        </p:grpSpPr>
        <p:grpSp>
          <p:nvGrpSpPr>
            <p:cNvPr id="3" name="组合 2"/>
            <p:cNvGrpSpPr/>
            <p:nvPr/>
          </p:nvGrpSpPr>
          <p:grpSpPr>
            <a:xfrm>
              <a:off x="1857828" y="2351317"/>
              <a:ext cx="4584925" cy="713622"/>
              <a:chOff x="2251017" y="2206172"/>
              <a:chExt cx="4584925" cy="713622"/>
            </a:xfrm>
          </p:grpSpPr>
          <p:grpSp>
            <p:nvGrpSpPr>
              <p:cNvPr id="5" name="组合 4"/>
              <p:cNvGrpSpPr/>
              <p:nvPr/>
            </p:nvGrpSpPr>
            <p:grpSpPr>
              <a:xfrm>
                <a:off x="2251017" y="2206172"/>
                <a:ext cx="713622" cy="713622"/>
                <a:chOff x="2251017" y="2206172"/>
                <a:chExt cx="713622" cy="713622"/>
              </a:xfrm>
            </p:grpSpPr>
            <p:sp>
              <p:nvSpPr>
                <p:cNvPr id="7" name="椭圆 6"/>
                <p:cNvSpPr/>
                <p:nvPr/>
              </p:nvSpPr>
              <p:spPr>
                <a:xfrm>
                  <a:off x="2251017" y="2206172"/>
                  <a:ext cx="713622" cy="713622"/>
                </a:xfrm>
                <a:prstGeom prst="ellipse">
                  <a:avLst/>
                </a:prstGeom>
                <a:noFill/>
                <a:ln>
                  <a:solidFill>
                    <a:srgbClr val="3D8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285946" y="2301373"/>
                  <a:ext cx="643765" cy="553997"/>
                </a:xfrm>
                <a:prstGeom prst="rect">
                  <a:avLst/>
                </a:prstGeom>
                <a:noFill/>
              </p:spPr>
              <p:txBody>
                <a:bodyPr wrap="none" rtlCol="0">
                  <a:spAutoFit/>
                </a:bodyPr>
                <a:lstStyle/>
                <a:p>
                  <a:pPr algn="ctr"/>
                  <a:r>
                    <a:rPr lang="en-US" altLang="zh-CN" sz="2100" dirty="0">
                      <a:solidFill>
                        <a:srgbClr val="3D83B2"/>
                      </a:solidFill>
                    </a:rPr>
                    <a:t>03</a:t>
                  </a:r>
                  <a:endParaRPr lang="zh-CN" altLang="en-US" sz="2100" dirty="0">
                    <a:solidFill>
                      <a:srgbClr val="3D83B2"/>
                    </a:solidFill>
                  </a:endParaRPr>
                </a:p>
              </p:txBody>
            </p:sp>
          </p:grpSp>
          <p:sp>
            <p:nvSpPr>
              <p:cNvPr id="6" name="文本框 5"/>
              <p:cNvSpPr txBox="1"/>
              <p:nvPr/>
            </p:nvSpPr>
            <p:spPr>
              <a:xfrm>
                <a:off x="3358068" y="2301373"/>
                <a:ext cx="3477874" cy="553997"/>
              </a:xfrm>
              <a:prstGeom prst="rect">
                <a:avLst/>
              </a:prstGeom>
              <a:noFill/>
            </p:spPr>
            <p:txBody>
              <a:bodyPr wrap="none" rtlCol="0">
                <a:spAutoFit/>
                <a:scene3d>
                  <a:camera prst="orthographicFront"/>
                  <a:lightRig rig="threePt" dir="t"/>
                </a:scene3d>
                <a:sp3d contourW="12700"/>
              </a:bodyPr>
              <a:lstStyle/>
              <a:p>
                <a:r>
                  <a:rPr lang="zh-CN" altLang="en-US" sz="2100" dirty="0">
                    <a:solidFill>
                      <a:srgbClr val="3D83B2"/>
                    </a:solidFill>
                    <a:latin typeface="迷你简准圆" panose="03000509000000000000" pitchFamily="65" charset="-122"/>
                    <a:ea typeface="迷你简准圆" panose="03000509000000000000" pitchFamily="65" charset="-122"/>
                  </a:rPr>
                  <a:t>细化教育、健康成长</a:t>
                </a:r>
              </a:p>
            </p:txBody>
          </p:sp>
        </p:grpSp>
        <p:cxnSp>
          <p:nvCxnSpPr>
            <p:cNvPr id="4" name="直接连接符 3"/>
            <p:cNvCxnSpPr/>
            <p:nvPr/>
          </p:nvCxnSpPr>
          <p:spPr>
            <a:xfrm flipH="1">
              <a:off x="2726499" y="2484017"/>
              <a:ext cx="170414" cy="398282"/>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9" name="Picture 4" descr="C:\Users\王楠\Desktop\安全汇报ppt\LOGO黄色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257433" y="1202267"/>
            <a:ext cx="6915232" cy="1608133"/>
          </a:xfrm>
          <a:prstGeom prst="rect">
            <a:avLst/>
          </a:prstGeom>
          <a:noFill/>
        </p:spPr>
        <p:txBody>
          <a:bodyPr wrap="square" lIns="68580" tIns="34290" rIns="68580" bIns="34290" rtlCol="0">
            <a:spAutoFit/>
          </a:bodyPr>
          <a:lstStyle/>
          <a:p>
            <a:pPr>
              <a:lnSpc>
                <a:spcPts val="1950"/>
              </a:lnSpc>
            </a:pPr>
            <a:r>
              <a:rPr lang="zh-CN" altLang="en-US" dirty="0" smtClean="0"/>
              <a:t>     </a:t>
            </a:r>
            <a:r>
              <a:rPr lang="zh-CN" altLang="en-US" b="1" dirty="0" smtClean="0"/>
              <a:t>充分</a:t>
            </a:r>
            <a:r>
              <a:rPr lang="zh-CN" altLang="en-US" b="1" dirty="0"/>
              <a:t>利用各种会议、校园广播、板报、宣传橱窗等形式对校园安全工作进行有形、有声的宣传。在校园主要场所悬挂横幅、张贴标语、安全教育挂图等宣传工具，营造了浓厚的舆论氛围。同时还创造性地开展丰富多彩的教育活动，各年级、各班利用升旗仪式、主题班会、讲座、安全征文、心理健康课、学科渗透等途径对学生开展安全预防教育，使学生接受了比较系统的防溺水、防交通事故、防触电、防食物中毒、防病、防体育运动伤害、防火、防盗、防震、防骗、防煤气中毒等安全知识和技能教育。</a:t>
            </a: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788" y="2855278"/>
            <a:ext cx="2227409" cy="1670557"/>
          </a:xfrm>
          <a:prstGeom prst="rect">
            <a:avLst/>
          </a:prstGeom>
          <a:ln>
            <a:noFill/>
          </a:ln>
          <a:effectLst>
            <a:softEdge rad="112500"/>
          </a:effectLst>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667" y="2830907"/>
            <a:ext cx="2494662" cy="1694928"/>
          </a:xfrm>
          <a:prstGeom prst="rect">
            <a:avLst/>
          </a:prstGeom>
          <a:ln>
            <a:noFill/>
          </a:ln>
          <a:effectLst>
            <a:softEdge rad="112500"/>
          </a:effectLst>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302" y="2750287"/>
            <a:ext cx="2797206" cy="2039945"/>
          </a:xfrm>
          <a:prstGeom prst="rect">
            <a:avLst/>
          </a:prstGeom>
          <a:ln>
            <a:noFill/>
          </a:ln>
          <a:effectLst>
            <a:softEdge rad="112500"/>
          </a:effectLst>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7688" y="2750287"/>
            <a:ext cx="2937933" cy="1960152"/>
          </a:xfrm>
          <a:prstGeom prst="rect">
            <a:avLst/>
          </a:prstGeom>
          <a:ln>
            <a:noFill/>
          </a:ln>
          <a:effectLst>
            <a:softEdge rad="112500"/>
          </a:effectLst>
        </p:spPr>
      </p:pic>
    </p:spTree>
    <p:extLst>
      <p:ext uri="{BB962C8B-B14F-4D97-AF65-F5344CB8AC3E}">
        <p14:creationId xmlns:p14="http://schemas.microsoft.com/office/powerpoint/2010/main" val="2416588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42"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0085" y="563533"/>
            <a:ext cx="3438694" cy="535217"/>
            <a:chOff x="1857828" y="2351317"/>
            <a:chExt cx="4584925" cy="713622"/>
          </a:xfrm>
        </p:grpSpPr>
        <p:grpSp>
          <p:nvGrpSpPr>
            <p:cNvPr id="3" name="组合 2"/>
            <p:cNvGrpSpPr/>
            <p:nvPr/>
          </p:nvGrpSpPr>
          <p:grpSpPr>
            <a:xfrm>
              <a:off x="1857828" y="2351317"/>
              <a:ext cx="4584925" cy="713622"/>
              <a:chOff x="2251017" y="2206172"/>
              <a:chExt cx="4584925" cy="713622"/>
            </a:xfrm>
          </p:grpSpPr>
          <p:grpSp>
            <p:nvGrpSpPr>
              <p:cNvPr id="5" name="组合 4"/>
              <p:cNvGrpSpPr/>
              <p:nvPr/>
            </p:nvGrpSpPr>
            <p:grpSpPr>
              <a:xfrm>
                <a:off x="2251017" y="2206172"/>
                <a:ext cx="713622" cy="713622"/>
                <a:chOff x="2251017" y="2206172"/>
                <a:chExt cx="713622" cy="713622"/>
              </a:xfrm>
            </p:grpSpPr>
            <p:sp>
              <p:nvSpPr>
                <p:cNvPr id="7" name="椭圆 6"/>
                <p:cNvSpPr/>
                <p:nvPr/>
              </p:nvSpPr>
              <p:spPr>
                <a:xfrm>
                  <a:off x="2251017" y="2206172"/>
                  <a:ext cx="713622" cy="713622"/>
                </a:xfrm>
                <a:prstGeom prst="ellipse">
                  <a:avLst/>
                </a:prstGeom>
                <a:noFill/>
                <a:ln>
                  <a:solidFill>
                    <a:srgbClr val="3D8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285946" y="2301373"/>
                  <a:ext cx="643765" cy="553997"/>
                </a:xfrm>
                <a:prstGeom prst="rect">
                  <a:avLst/>
                </a:prstGeom>
                <a:noFill/>
              </p:spPr>
              <p:txBody>
                <a:bodyPr wrap="none" rtlCol="0">
                  <a:spAutoFit/>
                </a:bodyPr>
                <a:lstStyle/>
                <a:p>
                  <a:pPr algn="ctr"/>
                  <a:r>
                    <a:rPr lang="en-US" altLang="zh-CN" sz="2100" dirty="0">
                      <a:solidFill>
                        <a:srgbClr val="3D83B2"/>
                      </a:solidFill>
                    </a:rPr>
                    <a:t>03</a:t>
                  </a:r>
                  <a:endParaRPr lang="zh-CN" altLang="en-US" sz="2100" dirty="0">
                    <a:solidFill>
                      <a:srgbClr val="3D83B2"/>
                    </a:solidFill>
                  </a:endParaRPr>
                </a:p>
              </p:txBody>
            </p:sp>
          </p:grpSp>
          <p:sp>
            <p:nvSpPr>
              <p:cNvPr id="6" name="文本框 5"/>
              <p:cNvSpPr txBox="1"/>
              <p:nvPr/>
            </p:nvSpPr>
            <p:spPr>
              <a:xfrm>
                <a:off x="3358068" y="2301373"/>
                <a:ext cx="3477874" cy="553997"/>
              </a:xfrm>
              <a:prstGeom prst="rect">
                <a:avLst/>
              </a:prstGeom>
              <a:noFill/>
            </p:spPr>
            <p:txBody>
              <a:bodyPr wrap="none" rtlCol="0">
                <a:spAutoFit/>
                <a:scene3d>
                  <a:camera prst="orthographicFront"/>
                  <a:lightRig rig="threePt" dir="t"/>
                </a:scene3d>
                <a:sp3d contourW="12700"/>
              </a:bodyPr>
              <a:lstStyle/>
              <a:p>
                <a:r>
                  <a:rPr lang="zh-CN" altLang="en-US" sz="2100" dirty="0">
                    <a:solidFill>
                      <a:srgbClr val="3D83B2"/>
                    </a:solidFill>
                    <a:latin typeface="迷你简准圆" panose="03000509000000000000" pitchFamily="65" charset="-122"/>
                    <a:ea typeface="迷你简准圆" panose="03000509000000000000" pitchFamily="65" charset="-122"/>
                  </a:rPr>
                  <a:t>细化教育、健康成长</a:t>
                </a:r>
              </a:p>
            </p:txBody>
          </p:sp>
        </p:grpSp>
        <p:cxnSp>
          <p:nvCxnSpPr>
            <p:cNvPr id="4" name="直接连接符 3"/>
            <p:cNvCxnSpPr/>
            <p:nvPr/>
          </p:nvCxnSpPr>
          <p:spPr>
            <a:xfrm flipH="1">
              <a:off x="2726499" y="2484017"/>
              <a:ext cx="170414" cy="398282"/>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257433" y="1098750"/>
            <a:ext cx="7158434" cy="1608133"/>
          </a:xfrm>
          <a:prstGeom prst="rect">
            <a:avLst/>
          </a:prstGeom>
          <a:noFill/>
        </p:spPr>
        <p:txBody>
          <a:bodyPr wrap="square" lIns="68580" tIns="34290" rIns="68580" bIns="34290" rtlCol="0">
            <a:spAutoFit/>
          </a:bodyPr>
          <a:lstStyle/>
          <a:p>
            <a:pPr>
              <a:lnSpc>
                <a:spcPts val="2400"/>
              </a:lnSpc>
            </a:pPr>
            <a:r>
              <a:rPr lang="zh-CN" altLang="en-US" dirty="0" smtClean="0"/>
              <a:t>       </a:t>
            </a:r>
            <a:r>
              <a:rPr lang="zh-CN" altLang="en-US" sz="1500" dirty="0"/>
              <a:t>重大节日和寒暑假的安全工作坚持与家长的协作教育。每年“五一”、“国庆”长假、元旦和寒暑假期间，均向学生家长发一份“告家长书”，部署学校安全工作要求。紧急疏散图张贴在每个教室和办公室醒目位置，每学期进行一次全体师生的应急疏散演练，学生宿舍不定期进行防火、防震演练，确保师生熟悉逃生路线、提高应急反应。</a:t>
            </a: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4442" y="2818111"/>
            <a:ext cx="2570692" cy="1713794"/>
          </a:xfrm>
          <a:prstGeom prst="rect">
            <a:avLst/>
          </a:prstGeom>
        </p:spPr>
      </p:pic>
      <p:pic>
        <p:nvPicPr>
          <p:cNvPr id="13" name="Picture 4" descr="C:\Users\王楠\Desktop\安全汇报ppt\LOGO黄色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604" y="2818111"/>
            <a:ext cx="2523279" cy="1682186"/>
          </a:xfrm>
          <a:prstGeom prst="rect">
            <a:avLst/>
          </a:prstGeom>
        </p:spPr>
      </p:pic>
    </p:spTree>
    <p:extLst>
      <p:ext uri="{BB962C8B-B14F-4D97-AF65-F5344CB8AC3E}">
        <p14:creationId xmlns:p14="http://schemas.microsoft.com/office/powerpoint/2010/main" val="19818486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0085" y="563533"/>
            <a:ext cx="3438694" cy="535217"/>
            <a:chOff x="1857828" y="2351317"/>
            <a:chExt cx="4584925" cy="713622"/>
          </a:xfrm>
        </p:grpSpPr>
        <p:grpSp>
          <p:nvGrpSpPr>
            <p:cNvPr id="3" name="组合 2"/>
            <p:cNvGrpSpPr/>
            <p:nvPr/>
          </p:nvGrpSpPr>
          <p:grpSpPr>
            <a:xfrm>
              <a:off x="1857828" y="2351317"/>
              <a:ext cx="4584925" cy="713622"/>
              <a:chOff x="2251017" y="2206172"/>
              <a:chExt cx="4584925" cy="713622"/>
            </a:xfrm>
          </p:grpSpPr>
          <p:grpSp>
            <p:nvGrpSpPr>
              <p:cNvPr id="5" name="组合 4"/>
              <p:cNvGrpSpPr/>
              <p:nvPr/>
            </p:nvGrpSpPr>
            <p:grpSpPr>
              <a:xfrm>
                <a:off x="2251017" y="2206172"/>
                <a:ext cx="713622" cy="713622"/>
                <a:chOff x="2251017" y="2206172"/>
                <a:chExt cx="713622" cy="713622"/>
              </a:xfrm>
            </p:grpSpPr>
            <p:sp>
              <p:nvSpPr>
                <p:cNvPr id="7" name="椭圆 6"/>
                <p:cNvSpPr/>
                <p:nvPr/>
              </p:nvSpPr>
              <p:spPr>
                <a:xfrm>
                  <a:off x="2251017" y="2206172"/>
                  <a:ext cx="713622" cy="713622"/>
                </a:xfrm>
                <a:prstGeom prst="ellipse">
                  <a:avLst/>
                </a:prstGeom>
                <a:noFill/>
                <a:ln>
                  <a:solidFill>
                    <a:srgbClr val="3D8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285946" y="2301373"/>
                  <a:ext cx="643765" cy="553997"/>
                </a:xfrm>
                <a:prstGeom prst="rect">
                  <a:avLst/>
                </a:prstGeom>
                <a:noFill/>
              </p:spPr>
              <p:txBody>
                <a:bodyPr wrap="none" rtlCol="0">
                  <a:spAutoFit/>
                </a:bodyPr>
                <a:lstStyle/>
                <a:p>
                  <a:pPr algn="ctr"/>
                  <a:r>
                    <a:rPr lang="en-US" altLang="zh-CN" sz="2100" dirty="0">
                      <a:solidFill>
                        <a:srgbClr val="3D83B2"/>
                      </a:solidFill>
                    </a:rPr>
                    <a:t>03</a:t>
                  </a:r>
                  <a:endParaRPr lang="zh-CN" altLang="en-US" sz="2100" dirty="0">
                    <a:solidFill>
                      <a:srgbClr val="3D83B2"/>
                    </a:solidFill>
                  </a:endParaRPr>
                </a:p>
              </p:txBody>
            </p:sp>
          </p:grpSp>
          <p:sp>
            <p:nvSpPr>
              <p:cNvPr id="6" name="文本框 5"/>
              <p:cNvSpPr txBox="1"/>
              <p:nvPr/>
            </p:nvSpPr>
            <p:spPr>
              <a:xfrm>
                <a:off x="3358068" y="2301373"/>
                <a:ext cx="3477874" cy="553997"/>
              </a:xfrm>
              <a:prstGeom prst="rect">
                <a:avLst/>
              </a:prstGeom>
              <a:noFill/>
            </p:spPr>
            <p:txBody>
              <a:bodyPr wrap="none" rtlCol="0">
                <a:spAutoFit/>
                <a:scene3d>
                  <a:camera prst="orthographicFront"/>
                  <a:lightRig rig="threePt" dir="t"/>
                </a:scene3d>
                <a:sp3d contourW="12700"/>
              </a:bodyPr>
              <a:lstStyle/>
              <a:p>
                <a:r>
                  <a:rPr lang="zh-CN" altLang="en-US" sz="2100" dirty="0">
                    <a:solidFill>
                      <a:srgbClr val="3D83B2"/>
                    </a:solidFill>
                    <a:latin typeface="迷你简准圆" panose="03000509000000000000" pitchFamily="65" charset="-122"/>
                    <a:ea typeface="迷你简准圆" panose="03000509000000000000" pitchFamily="65" charset="-122"/>
                  </a:rPr>
                  <a:t>细化教育、健康成长</a:t>
                </a:r>
              </a:p>
            </p:txBody>
          </p:sp>
        </p:grpSp>
        <p:cxnSp>
          <p:nvCxnSpPr>
            <p:cNvPr id="4" name="直接连接符 3"/>
            <p:cNvCxnSpPr/>
            <p:nvPr/>
          </p:nvCxnSpPr>
          <p:spPr>
            <a:xfrm flipH="1">
              <a:off x="2726499" y="2484017"/>
              <a:ext cx="170414" cy="398282"/>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585302" y="1303867"/>
            <a:ext cx="2709334" cy="2634054"/>
          </a:xfrm>
          <a:prstGeom prst="rect">
            <a:avLst/>
          </a:prstGeom>
          <a:noFill/>
        </p:spPr>
        <p:txBody>
          <a:bodyPr wrap="square" lIns="68580" tIns="34290" rIns="68580" bIns="34290" rtlCol="0">
            <a:spAutoFit/>
          </a:bodyPr>
          <a:lstStyle/>
          <a:p>
            <a:pPr>
              <a:lnSpc>
                <a:spcPts val="2475"/>
              </a:lnSpc>
            </a:pPr>
            <a:r>
              <a:rPr lang="zh-CN" altLang="en-US" dirty="0" smtClean="0"/>
              <a:t>     </a:t>
            </a:r>
            <a:r>
              <a:rPr lang="zh-CN" altLang="en-US" sz="1800" dirty="0"/>
              <a:t>针对近年来学生欺凌现象和心理问题多发，学校开展党员导师制活动，每位党员都有一到两位需关注的重点学生，从学习、生活、家庭多多方面进行关注、指导，及时发现问题及时进行沟通。</a:t>
            </a:r>
          </a:p>
        </p:txBody>
      </p:sp>
      <p:pic>
        <p:nvPicPr>
          <p:cNvPr id="10" name="Picture 4" descr="C:\Users\王楠\Desktop\安全汇报ppt\LOGO黄色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008" y="1396303"/>
            <a:ext cx="2012905" cy="2090426"/>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7195" y="1305868"/>
            <a:ext cx="1703473" cy="2271298"/>
          </a:xfrm>
          <a:prstGeom prst="rect">
            <a:avLst/>
          </a:prstGeom>
        </p:spPr>
      </p:pic>
    </p:spTree>
    <p:extLst>
      <p:ext uri="{BB962C8B-B14F-4D97-AF65-F5344CB8AC3E}">
        <p14:creationId xmlns:p14="http://schemas.microsoft.com/office/powerpoint/2010/main" val="9514279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0085" y="563533"/>
            <a:ext cx="3438694" cy="535217"/>
            <a:chOff x="1857828" y="2351317"/>
            <a:chExt cx="4584925" cy="713622"/>
          </a:xfrm>
        </p:grpSpPr>
        <p:grpSp>
          <p:nvGrpSpPr>
            <p:cNvPr id="3" name="组合 2"/>
            <p:cNvGrpSpPr/>
            <p:nvPr/>
          </p:nvGrpSpPr>
          <p:grpSpPr>
            <a:xfrm>
              <a:off x="1857828" y="2351317"/>
              <a:ext cx="4584925" cy="713622"/>
              <a:chOff x="2251017" y="2206172"/>
              <a:chExt cx="4584925" cy="713622"/>
            </a:xfrm>
          </p:grpSpPr>
          <p:grpSp>
            <p:nvGrpSpPr>
              <p:cNvPr id="5" name="组合 4"/>
              <p:cNvGrpSpPr/>
              <p:nvPr/>
            </p:nvGrpSpPr>
            <p:grpSpPr>
              <a:xfrm>
                <a:off x="2251017" y="2206172"/>
                <a:ext cx="713622" cy="713622"/>
                <a:chOff x="2251017" y="2206172"/>
                <a:chExt cx="713622" cy="713622"/>
              </a:xfrm>
            </p:grpSpPr>
            <p:sp>
              <p:nvSpPr>
                <p:cNvPr id="7" name="椭圆 6"/>
                <p:cNvSpPr/>
                <p:nvPr/>
              </p:nvSpPr>
              <p:spPr>
                <a:xfrm>
                  <a:off x="2251017" y="2206172"/>
                  <a:ext cx="713622" cy="713622"/>
                </a:xfrm>
                <a:prstGeom prst="ellipse">
                  <a:avLst/>
                </a:prstGeom>
                <a:noFill/>
                <a:ln>
                  <a:solidFill>
                    <a:srgbClr val="3D8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285946" y="2301373"/>
                  <a:ext cx="643765" cy="553997"/>
                </a:xfrm>
                <a:prstGeom prst="rect">
                  <a:avLst/>
                </a:prstGeom>
                <a:noFill/>
              </p:spPr>
              <p:txBody>
                <a:bodyPr wrap="none" rtlCol="0">
                  <a:spAutoFit/>
                </a:bodyPr>
                <a:lstStyle/>
                <a:p>
                  <a:pPr algn="ctr"/>
                  <a:r>
                    <a:rPr lang="en-US" altLang="zh-CN" sz="2100" dirty="0">
                      <a:solidFill>
                        <a:srgbClr val="3D83B2"/>
                      </a:solidFill>
                    </a:rPr>
                    <a:t>03</a:t>
                  </a:r>
                  <a:endParaRPr lang="zh-CN" altLang="en-US" sz="2100" dirty="0">
                    <a:solidFill>
                      <a:srgbClr val="3D83B2"/>
                    </a:solidFill>
                  </a:endParaRPr>
                </a:p>
              </p:txBody>
            </p:sp>
          </p:grpSp>
          <p:sp>
            <p:nvSpPr>
              <p:cNvPr id="6" name="文本框 5"/>
              <p:cNvSpPr txBox="1"/>
              <p:nvPr/>
            </p:nvSpPr>
            <p:spPr>
              <a:xfrm>
                <a:off x="3358068" y="2301373"/>
                <a:ext cx="3477874" cy="553997"/>
              </a:xfrm>
              <a:prstGeom prst="rect">
                <a:avLst/>
              </a:prstGeom>
              <a:noFill/>
            </p:spPr>
            <p:txBody>
              <a:bodyPr wrap="none" rtlCol="0">
                <a:spAutoFit/>
                <a:scene3d>
                  <a:camera prst="orthographicFront"/>
                  <a:lightRig rig="threePt" dir="t"/>
                </a:scene3d>
                <a:sp3d contourW="12700"/>
              </a:bodyPr>
              <a:lstStyle/>
              <a:p>
                <a:r>
                  <a:rPr lang="zh-CN" altLang="en-US" sz="2100" dirty="0">
                    <a:solidFill>
                      <a:srgbClr val="3D83B2"/>
                    </a:solidFill>
                    <a:latin typeface="迷你简准圆" panose="03000509000000000000" pitchFamily="65" charset="-122"/>
                    <a:ea typeface="迷你简准圆" panose="03000509000000000000" pitchFamily="65" charset="-122"/>
                  </a:rPr>
                  <a:t>细化教育、健康成长</a:t>
                </a:r>
              </a:p>
            </p:txBody>
          </p:sp>
        </p:grpSp>
        <p:cxnSp>
          <p:nvCxnSpPr>
            <p:cNvPr id="4" name="直接连接符 3"/>
            <p:cNvCxnSpPr/>
            <p:nvPr/>
          </p:nvCxnSpPr>
          <p:spPr>
            <a:xfrm flipH="1">
              <a:off x="2726499" y="2484017"/>
              <a:ext cx="170414" cy="398282"/>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9" name="Picture 4" descr="C:\Users\王楠\Desktop\安全汇报ppt\LOGO黄色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17693" y="1098750"/>
            <a:ext cx="7038907" cy="1560043"/>
          </a:xfrm>
          <a:prstGeom prst="rect">
            <a:avLst/>
          </a:prstGeom>
          <a:noFill/>
        </p:spPr>
        <p:txBody>
          <a:bodyPr wrap="square" lIns="68580" tIns="34290" rIns="68580" bIns="34290" rtlCol="0">
            <a:spAutoFit/>
          </a:bodyPr>
          <a:lstStyle/>
          <a:p>
            <a:pPr>
              <a:lnSpc>
                <a:spcPts val="2325"/>
              </a:lnSpc>
            </a:pPr>
            <a:r>
              <a:rPr lang="zh-CN" altLang="en-US" sz="1800" dirty="0"/>
              <a:t>      学校有</a:t>
            </a:r>
            <a:r>
              <a:rPr lang="en-US" altLang="zh-CN" sz="1800" dirty="0"/>
              <a:t>300</a:t>
            </a:r>
            <a:r>
              <a:rPr lang="zh-CN" altLang="en-US" sz="1800" dirty="0"/>
              <a:t>多名新疆内高班学生，长年住校，学习压力大，生活需要适应，易出现各种问题。学校配置专门的心理教师、校医以及专职班主任，及时传递党中央的惠民政策，开展丰富多彩的文体活动，与北京当地学生进行一对一手拉手活动，暑假里校领导和老师远赴新疆进行家访活动。</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760" y="2737998"/>
            <a:ext cx="2644036" cy="1763888"/>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3566" y="2737998"/>
            <a:ext cx="2645833" cy="1763888"/>
          </a:xfrm>
          <a:prstGeom prst="rect">
            <a:avLst/>
          </a:prstGeom>
        </p:spPr>
      </p:pic>
    </p:spTree>
    <p:extLst>
      <p:ext uri="{BB962C8B-B14F-4D97-AF65-F5344CB8AC3E}">
        <p14:creationId xmlns:p14="http://schemas.microsoft.com/office/powerpoint/2010/main" val="35784793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664614" y="3296987"/>
            <a:ext cx="6588704" cy="1223412"/>
          </a:xfrm>
          <a:prstGeom prst="rect">
            <a:avLst/>
          </a:prstGeom>
        </p:spPr>
        <p:txBody>
          <a:bodyPr wrap="square" lIns="68580" tIns="34290" rIns="68580" bIns="34290">
            <a:spAutoFit/>
            <a:scene3d>
              <a:camera prst="orthographicFront"/>
              <a:lightRig rig="threePt" dir="t"/>
            </a:scene3d>
            <a:sp3d contourW="12700"/>
          </a:bodyPr>
          <a:lstStyle/>
          <a:p>
            <a:pPr algn="just"/>
            <a:r>
              <a:rPr lang="zh-CN" altLang="en-US" sz="1500" b="1" dirty="0">
                <a:solidFill>
                  <a:schemeClr val="tx1">
                    <a:lumMod val="50000"/>
                    <a:lumOff val="50000"/>
                  </a:schemeClr>
                </a:solidFill>
                <a:latin typeface="迷你简准圆" panose="03000509000000000000" pitchFamily="65" charset="-122"/>
                <a:ea typeface="迷你简准圆" panose="03000509000000000000" pitchFamily="65" charset="-122"/>
              </a:rPr>
              <a:t>   </a:t>
            </a:r>
            <a:r>
              <a:rPr lang="zh-CN" altLang="en-US" sz="1500" b="1" dirty="0">
                <a:latin typeface="迷你简准圆" panose="03000509000000000000" pitchFamily="65" charset="-122"/>
                <a:ea typeface="迷你简准圆" panose="03000509000000000000" pitchFamily="65" charset="-122"/>
              </a:rPr>
              <a:t>根据我校</a:t>
            </a:r>
            <a:r>
              <a:rPr lang="en-US" altLang="zh-CN" sz="1500" b="1" dirty="0">
                <a:latin typeface="迷你简准圆" panose="03000509000000000000" pitchFamily="65" charset="-122"/>
                <a:ea typeface="迷你简准圆" panose="03000509000000000000" pitchFamily="65" charset="-122"/>
              </a:rPr>
              <a:t>《</a:t>
            </a:r>
            <a:r>
              <a:rPr lang="zh-CN" altLang="en-US" sz="1500" b="1" dirty="0">
                <a:latin typeface="迷你简准圆" panose="03000509000000000000" pitchFamily="65" charset="-122"/>
                <a:ea typeface="迷你简准圆" panose="03000509000000000000" pitchFamily="65" charset="-122"/>
              </a:rPr>
              <a:t>安全工作检查制度</a:t>
            </a:r>
            <a:r>
              <a:rPr lang="en-US" altLang="zh-CN" sz="1500" b="1" dirty="0">
                <a:latin typeface="迷你简准圆" panose="03000509000000000000" pitchFamily="65" charset="-122"/>
                <a:ea typeface="迷你简准圆" panose="03000509000000000000" pitchFamily="65" charset="-122"/>
              </a:rPr>
              <a:t>》</a:t>
            </a:r>
            <a:r>
              <a:rPr lang="zh-CN" altLang="en-US" sz="1500" b="1" dirty="0">
                <a:latin typeface="迷你简准圆" panose="03000509000000000000" pitchFamily="65" charset="-122"/>
                <a:ea typeface="迷你简准圆" panose="03000509000000000000" pitchFamily="65" charset="-122"/>
              </a:rPr>
              <a:t>，学校安全工作领导小组进行每月一次的安全工作排查，要求检查要做到重实效、重结果，不走过场，下真功夫，查就要查出问题，查处隐患，做到问题不论大小，隐患不分明暗，第一时间发现，第一时间整改。对发现的安全隐患，及时下发整改通知书，限期整改验收。</a:t>
            </a:r>
          </a:p>
        </p:txBody>
      </p:sp>
      <p:grpSp>
        <p:nvGrpSpPr>
          <p:cNvPr id="27" name="组合 26"/>
          <p:cNvGrpSpPr/>
          <p:nvPr/>
        </p:nvGrpSpPr>
        <p:grpSpPr>
          <a:xfrm>
            <a:off x="1702235" y="2705615"/>
            <a:ext cx="6465093" cy="478832"/>
            <a:chOff x="2269646" y="3607486"/>
            <a:chExt cx="8620124" cy="638443"/>
          </a:xfrm>
        </p:grpSpPr>
        <p:grpSp>
          <p:nvGrpSpPr>
            <p:cNvPr id="3" name="fcddd8ed-873a-47b2-8eee-033f2460a261"/>
            <p:cNvGrpSpPr>
              <a:grpSpLocks noChangeAspect="1"/>
            </p:cNvGrpSpPr>
            <p:nvPr/>
          </p:nvGrpSpPr>
          <p:grpSpPr>
            <a:xfrm>
              <a:off x="2269646" y="3607486"/>
              <a:ext cx="8620124" cy="638443"/>
              <a:chOff x="1599564" y="3707972"/>
              <a:chExt cx="8949028" cy="662804"/>
            </a:xfrm>
          </p:grpSpPr>
          <p:sp>
            <p:nvSpPr>
              <p:cNvPr id="7" name="Arrow: Pentagon 3"/>
              <p:cNvSpPr/>
              <p:nvPr/>
            </p:nvSpPr>
            <p:spPr>
              <a:xfrm>
                <a:off x="7191654" y="3707972"/>
                <a:ext cx="3356938" cy="662802"/>
              </a:xfrm>
              <a:prstGeom prst="homePlate">
                <a:avLst/>
              </a:prstGeom>
              <a:solidFill>
                <a:srgbClr val="3D83B2"/>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dirty="0">
                  <a:solidFill>
                    <a:schemeClr val="bg1"/>
                  </a:solidFill>
                </a:endParaRPr>
              </a:p>
            </p:txBody>
          </p:sp>
          <p:sp>
            <p:nvSpPr>
              <p:cNvPr id="11" name="Freeform: Shape 18"/>
              <p:cNvSpPr/>
              <p:nvPr/>
            </p:nvSpPr>
            <p:spPr>
              <a:xfrm>
                <a:off x="4491767" y="3707974"/>
                <a:ext cx="3231574" cy="662802"/>
              </a:xfrm>
              <a:custGeom>
                <a:avLst/>
                <a:gdLst>
                  <a:gd name="connsiteX0" fmla="*/ 0 w 2596355"/>
                  <a:gd name="connsiteY0" fmla="*/ 0 h 532518"/>
                  <a:gd name="connsiteX1" fmla="*/ 2330096 w 2596355"/>
                  <a:gd name="connsiteY1" fmla="*/ 0 h 532518"/>
                  <a:gd name="connsiteX2" fmla="*/ 2596355 w 2596355"/>
                  <a:gd name="connsiteY2" fmla="*/ 266259 h 532518"/>
                  <a:gd name="connsiteX3" fmla="*/ 2330096 w 2596355"/>
                  <a:gd name="connsiteY3" fmla="*/ 532518 h 532518"/>
                  <a:gd name="connsiteX4" fmla="*/ 0 w 2596355"/>
                  <a:gd name="connsiteY4" fmla="*/ 532518 h 532518"/>
                  <a:gd name="connsiteX5" fmla="*/ 266259 w 2596355"/>
                  <a:gd name="connsiteY5" fmla="*/ 266259 h 532518"/>
                  <a:gd name="connsiteX6" fmla="*/ 0 w 2596355"/>
                  <a:gd name="connsiteY6" fmla="*/ 0 h 53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6355" h="532518">
                    <a:moveTo>
                      <a:pt x="0" y="0"/>
                    </a:moveTo>
                    <a:lnTo>
                      <a:pt x="2330096" y="0"/>
                    </a:lnTo>
                    <a:lnTo>
                      <a:pt x="2596355" y="266259"/>
                    </a:lnTo>
                    <a:lnTo>
                      <a:pt x="2330096" y="532518"/>
                    </a:lnTo>
                    <a:lnTo>
                      <a:pt x="0" y="532518"/>
                    </a:lnTo>
                    <a:lnTo>
                      <a:pt x="266259" y="266259"/>
                    </a:lnTo>
                    <a:lnTo>
                      <a:pt x="0" y="0"/>
                    </a:lnTo>
                    <a:close/>
                  </a:path>
                </a:pathLst>
              </a:custGeom>
              <a:solidFill>
                <a:srgbClr val="3D83B2"/>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dirty="0">
                  <a:solidFill>
                    <a:schemeClr val="bg1"/>
                  </a:solidFill>
                </a:endParaRPr>
              </a:p>
            </p:txBody>
          </p:sp>
          <p:sp>
            <p:nvSpPr>
              <p:cNvPr id="12" name="Freeform: Shape 6"/>
              <p:cNvSpPr/>
              <p:nvPr/>
            </p:nvSpPr>
            <p:spPr>
              <a:xfrm>
                <a:off x="1599564" y="3707974"/>
                <a:ext cx="3231574" cy="662802"/>
              </a:xfrm>
              <a:custGeom>
                <a:avLst/>
                <a:gdLst>
                  <a:gd name="connsiteX0" fmla="*/ 0 w 2596355"/>
                  <a:gd name="connsiteY0" fmla="*/ 0 h 532518"/>
                  <a:gd name="connsiteX1" fmla="*/ 2330096 w 2596355"/>
                  <a:gd name="connsiteY1" fmla="*/ 0 h 532518"/>
                  <a:gd name="connsiteX2" fmla="*/ 2596355 w 2596355"/>
                  <a:gd name="connsiteY2" fmla="*/ 266259 h 532518"/>
                  <a:gd name="connsiteX3" fmla="*/ 2330096 w 2596355"/>
                  <a:gd name="connsiteY3" fmla="*/ 532518 h 532518"/>
                  <a:gd name="connsiteX4" fmla="*/ 0 w 2596355"/>
                  <a:gd name="connsiteY4" fmla="*/ 532518 h 532518"/>
                  <a:gd name="connsiteX5" fmla="*/ 266259 w 2596355"/>
                  <a:gd name="connsiteY5" fmla="*/ 266259 h 532518"/>
                  <a:gd name="connsiteX6" fmla="*/ 0 w 2596355"/>
                  <a:gd name="connsiteY6" fmla="*/ 0 h 53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6355" h="532518">
                    <a:moveTo>
                      <a:pt x="0" y="0"/>
                    </a:moveTo>
                    <a:lnTo>
                      <a:pt x="2330096" y="0"/>
                    </a:lnTo>
                    <a:lnTo>
                      <a:pt x="2596355" y="266259"/>
                    </a:lnTo>
                    <a:lnTo>
                      <a:pt x="2330096" y="532518"/>
                    </a:lnTo>
                    <a:lnTo>
                      <a:pt x="0" y="532518"/>
                    </a:lnTo>
                    <a:lnTo>
                      <a:pt x="266259" y="266259"/>
                    </a:lnTo>
                    <a:lnTo>
                      <a:pt x="0" y="0"/>
                    </a:lnTo>
                    <a:close/>
                  </a:path>
                </a:pathLst>
              </a:custGeom>
              <a:solidFill>
                <a:srgbClr val="3D83B2"/>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dirty="0">
                  <a:solidFill>
                    <a:schemeClr val="bg1"/>
                  </a:solidFill>
                </a:endParaRPr>
              </a:p>
            </p:txBody>
          </p:sp>
        </p:grpSp>
        <p:sp>
          <p:nvSpPr>
            <p:cNvPr id="17" name="文本框 16"/>
            <p:cNvSpPr txBox="1"/>
            <p:nvPr/>
          </p:nvSpPr>
          <p:spPr>
            <a:xfrm>
              <a:off x="3026121" y="3719859"/>
              <a:ext cx="1785104" cy="430887"/>
            </a:xfrm>
            <a:prstGeom prst="rect">
              <a:avLst/>
            </a:prstGeom>
            <a:noFill/>
          </p:spPr>
          <p:txBody>
            <a:bodyPr wrap="none" rtlCol="0">
              <a:spAutoFit/>
              <a:scene3d>
                <a:camera prst="orthographicFront"/>
                <a:lightRig rig="threePt" dir="t"/>
              </a:scene3d>
              <a:sp3d contourW="12700"/>
            </a:bodyPr>
            <a:lstStyle/>
            <a:p>
              <a:pPr algn="ctr"/>
              <a:r>
                <a:rPr lang="zh-CN" altLang="en-US" sz="1500" b="1" dirty="0">
                  <a:solidFill>
                    <a:schemeClr val="bg1"/>
                  </a:solidFill>
                  <a:latin typeface="迷你简准圆" panose="03000509000000000000" pitchFamily="65" charset="-122"/>
                  <a:ea typeface="迷你简准圆" panose="03000509000000000000" pitchFamily="65" charset="-122"/>
                </a:rPr>
                <a:t>消防安全排查</a:t>
              </a:r>
            </a:p>
          </p:txBody>
        </p:sp>
        <p:sp>
          <p:nvSpPr>
            <p:cNvPr id="19" name="文本框 18"/>
            <p:cNvSpPr txBox="1"/>
            <p:nvPr/>
          </p:nvSpPr>
          <p:spPr>
            <a:xfrm>
              <a:off x="5626779" y="3719859"/>
              <a:ext cx="1785104" cy="430887"/>
            </a:xfrm>
            <a:prstGeom prst="rect">
              <a:avLst/>
            </a:prstGeom>
            <a:noFill/>
          </p:spPr>
          <p:txBody>
            <a:bodyPr wrap="none" rtlCol="0">
              <a:spAutoFit/>
              <a:scene3d>
                <a:camera prst="orthographicFront"/>
                <a:lightRig rig="threePt" dir="t"/>
              </a:scene3d>
              <a:sp3d contourW="12700"/>
            </a:bodyPr>
            <a:lstStyle/>
            <a:p>
              <a:pPr algn="ctr"/>
              <a:r>
                <a:rPr lang="zh-CN" altLang="en-US" sz="1500" b="1" dirty="0">
                  <a:solidFill>
                    <a:schemeClr val="bg1"/>
                  </a:solidFill>
                  <a:latin typeface="迷你简准圆" panose="03000509000000000000" pitchFamily="65" charset="-122"/>
                  <a:ea typeface="迷你简准圆" panose="03000509000000000000" pitchFamily="65" charset="-122"/>
                </a:rPr>
                <a:t>食堂燃气排查</a:t>
              </a:r>
            </a:p>
          </p:txBody>
        </p:sp>
        <p:sp>
          <p:nvSpPr>
            <p:cNvPr id="20" name="文本框 19"/>
            <p:cNvSpPr txBox="1"/>
            <p:nvPr/>
          </p:nvSpPr>
          <p:spPr>
            <a:xfrm>
              <a:off x="8412685" y="3719859"/>
              <a:ext cx="1785104" cy="430887"/>
            </a:xfrm>
            <a:prstGeom prst="rect">
              <a:avLst/>
            </a:prstGeom>
            <a:noFill/>
          </p:spPr>
          <p:txBody>
            <a:bodyPr wrap="none" rtlCol="0">
              <a:spAutoFit/>
              <a:scene3d>
                <a:camera prst="orthographicFront"/>
                <a:lightRig rig="threePt" dir="t"/>
              </a:scene3d>
              <a:sp3d contourW="12700"/>
            </a:bodyPr>
            <a:lstStyle/>
            <a:p>
              <a:pPr algn="ctr"/>
              <a:r>
                <a:rPr lang="zh-CN" altLang="en-US" sz="1500" b="1" dirty="0">
                  <a:solidFill>
                    <a:schemeClr val="bg1"/>
                  </a:solidFill>
                  <a:latin typeface="迷你简准圆" panose="03000509000000000000" pitchFamily="65" charset="-122"/>
                  <a:ea typeface="迷你简准圆" panose="03000509000000000000" pitchFamily="65" charset="-122"/>
                </a:rPr>
                <a:t>饮食卫生排查</a:t>
              </a:r>
            </a:p>
          </p:txBody>
        </p:sp>
      </p:grpSp>
      <p:pic>
        <p:nvPicPr>
          <p:cNvPr id="24" name="图片占位符 2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1631569" y="1098750"/>
            <a:ext cx="2175593" cy="1504665"/>
          </a:xfrm>
        </p:spPr>
      </p:pic>
      <p:pic>
        <p:nvPicPr>
          <p:cNvPr id="25" name="图片占位符 24"/>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tretch>
            <a:fillRect/>
          </a:stretch>
        </p:blipFill>
        <p:spPr>
          <a:xfrm>
            <a:off x="3920232" y="1098751"/>
            <a:ext cx="2077467" cy="1493744"/>
          </a:xfrm>
        </p:spPr>
      </p:pic>
      <p:pic>
        <p:nvPicPr>
          <p:cNvPr id="26" name="图片占位符 25"/>
          <p:cNvPicPr>
            <a:picLocks noGrp="1" noChangeAspect="1"/>
          </p:cNvPicPr>
          <p:nvPr>
            <p:ph type="pic" sz="quarter" idx="12"/>
          </p:nvPr>
        </p:nvPicPr>
        <p:blipFill>
          <a:blip r:embed="rId5">
            <a:extLst>
              <a:ext uri="{28A0092B-C50C-407E-A947-70E740481C1C}">
                <a14:useLocalDpi xmlns:a14="http://schemas.microsoft.com/office/drawing/2010/main" val="0"/>
              </a:ext>
            </a:extLst>
          </a:blip>
          <a:stretch>
            <a:fillRect/>
          </a:stretch>
        </p:blipFill>
        <p:spPr>
          <a:xfrm>
            <a:off x="6136843" y="1098750"/>
            <a:ext cx="2116475" cy="1494933"/>
          </a:xfrm>
        </p:spPr>
      </p:pic>
      <p:grpSp>
        <p:nvGrpSpPr>
          <p:cNvPr id="21" name="组合 20"/>
          <p:cNvGrpSpPr/>
          <p:nvPr/>
        </p:nvGrpSpPr>
        <p:grpSpPr>
          <a:xfrm>
            <a:off x="1050085" y="563533"/>
            <a:ext cx="3438694" cy="535217"/>
            <a:chOff x="1857828" y="2351317"/>
            <a:chExt cx="4584925" cy="713622"/>
          </a:xfrm>
        </p:grpSpPr>
        <p:grpSp>
          <p:nvGrpSpPr>
            <p:cNvPr id="22" name="组合 21"/>
            <p:cNvGrpSpPr/>
            <p:nvPr/>
          </p:nvGrpSpPr>
          <p:grpSpPr>
            <a:xfrm>
              <a:off x="1857828" y="2351317"/>
              <a:ext cx="4584925" cy="713622"/>
              <a:chOff x="2251017" y="2206172"/>
              <a:chExt cx="4584925" cy="713622"/>
            </a:xfrm>
          </p:grpSpPr>
          <p:grpSp>
            <p:nvGrpSpPr>
              <p:cNvPr id="28" name="组合 27"/>
              <p:cNvGrpSpPr/>
              <p:nvPr/>
            </p:nvGrpSpPr>
            <p:grpSpPr>
              <a:xfrm>
                <a:off x="2251017" y="2206172"/>
                <a:ext cx="713622" cy="713622"/>
                <a:chOff x="2251017" y="2206172"/>
                <a:chExt cx="713622" cy="713622"/>
              </a:xfrm>
            </p:grpSpPr>
            <p:sp>
              <p:nvSpPr>
                <p:cNvPr id="30" name="椭圆 29"/>
                <p:cNvSpPr/>
                <p:nvPr/>
              </p:nvSpPr>
              <p:spPr>
                <a:xfrm>
                  <a:off x="2251017" y="2206172"/>
                  <a:ext cx="713622" cy="713622"/>
                </a:xfrm>
                <a:prstGeom prst="ellipse">
                  <a:avLst/>
                </a:prstGeom>
                <a:noFill/>
                <a:ln>
                  <a:solidFill>
                    <a:srgbClr val="3D8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7"/>
                <p:cNvSpPr txBox="1"/>
                <p:nvPr/>
              </p:nvSpPr>
              <p:spPr>
                <a:xfrm>
                  <a:off x="2285946" y="2301373"/>
                  <a:ext cx="643765" cy="553997"/>
                </a:xfrm>
                <a:prstGeom prst="rect">
                  <a:avLst/>
                </a:prstGeom>
                <a:noFill/>
              </p:spPr>
              <p:txBody>
                <a:bodyPr wrap="none" rtlCol="0">
                  <a:spAutoFit/>
                </a:bodyPr>
                <a:lstStyle/>
                <a:p>
                  <a:pPr algn="ctr"/>
                  <a:r>
                    <a:rPr lang="en-US" altLang="zh-CN" sz="2100" dirty="0">
                      <a:solidFill>
                        <a:srgbClr val="3D83B2"/>
                      </a:solidFill>
                    </a:rPr>
                    <a:t>04</a:t>
                  </a:r>
                  <a:endParaRPr lang="zh-CN" altLang="en-US" sz="2100" dirty="0">
                    <a:solidFill>
                      <a:srgbClr val="3D83B2"/>
                    </a:solidFill>
                  </a:endParaRPr>
                </a:p>
              </p:txBody>
            </p:sp>
          </p:grpSp>
          <p:sp>
            <p:nvSpPr>
              <p:cNvPr id="29" name="文本框 5"/>
              <p:cNvSpPr txBox="1"/>
              <p:nvPr/>
            </p:nvSpPr>
            <p:spPr>
              <a:xfrm>
                <a:off x="3358068" y="2301373"/>
                <a:ext cx="3477874" cy="553997"/>
              </a:xfrm>
              <a:prstGeom prst="rect">
                <a:avLst/>
              </a:prstGeom>
              <a:noFill/>
            </p:spPr>
            <p:txBody>
              <a:bodyPr wrap="none" rtlCol="0">
                <a:spAutoFit/>
                <a:scene3d>
                  <a:camera prst="orthographicFront"/>
                  <a:lightRig rig="threePt" dir="t"/>
                </a:scene3d>
                <a:sp3d contourW="12700"/>
              </a:bodyPr>
              <a:lstStyle/>
              <a:p>
                <a:r>
                  <a:rPr lang="zh-CN" altLang="en-US" sz="2100" dirty="0">
                    <a:solidFill>
                      <a:srgbClr val="3D83B2"/>
                    </a:solidFill>
                    <a:latin typeface="迷你简准圆" panose="03000509000000000000" pitchFamily="65" charset="-122"/>
                    <a:ea typeface="迷你简准圆" panose="03000509000000000000" pitchFamily="65" charset="-122"/>
                  </a:rPr>
                  <a:t>固化效果、反思提升</a:t>
                </a:r>
              </a:p>
            </p:txBody>
          </p:sp>
        </p:grpSp>
        <p:cxnSp>
          <p:nvCxnSpPr>
            <p:cNvPr id="23" name="直接连接符 22"/>
            <p:cNvCxnSpPr/>
            <p:nvPr/>
          </p:nvCxnSpPr>
          <p:spPr>
            <a:xfrm flipH="1">
              <a:off x="2726499" y="2484017"/>
              <a:ext cx="170414" cy="398282"/>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2" name="Picture 4" descr="C:\Users\王楠\Desktop\安全汇报ppt\LOGO黄色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471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王楠\Desktop\安全汇报ppt\LOGO黄色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1050085" y="563533"/>
            <a:ext cx="3438694" cy="535217"/>
            <a:chOff x="1857828" y="2351317"/>
            <a:chExt cx="4584925" cy="713622"/>
          </a:xfrm>
        </p:grpSpPr>
        <p:grpSp>
          <p:nvGrpSpPr>
            <p:cNvPr id="7" name="组合 6"/>
            <p:cNvGrpSpPr/>
            <p:nvPr/>
          </p:nvGrpSpPr>
          <p:grpSpPr>
            <a:xfrm>
              <a:off x="1857828" y="2351317"/>
              <a:ext cx="4584925" cy="713622"/>
              <a:chOff x="2251017" y="2206172"/>
              <a:chExt cx="4584925" cy="713622"/>
            </a:xfrm>
          </p:grpSpPr>
          <p:grpSp>
            <p:nvGrpSpPr>
              <p:cNvPr id="9" name="组合 8"/>
              <p:cNvGrpSpPr/>
              <p:nvPr/>
            </p:nvGrpSpPr>
            <p:grpSpPr>
              <a:xfrm>
                <a:off x="2251017" y="2206172"/>
                <a:ext cx="713622" cy="713622"/>
                <a:chOff x="2251017" y="2206172"/>
                <a:chExt cx="713622" cy="713622"/>
              </a:xfrm>
            </p:grpSpPr>
            <p:sp>
              <p:nvSpPr>
                <p:cNvPr id="11" name="椭圆 10"/>
                <p:cNvSpPr/>
                <p:nvPr/>
              </p:nvSpPr>
              <p:spPr>
                <a:xfrm>
                  <a:off x="2251017" y="2206172"/>
                  <a:ext cx="713622" cy="713622"/>
                </a:xfrm>
                <a:prstGeom prst="ellipse">
                  <a:avLst/>
                </a:prstGeom>
                <a:noFill/>
                <a:ln>
                  <a:solidFill>
                    <a:srgbClr val="3D8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7"/>
                <p:cNvSpPr txBox="1"/>
                <p:nvPr/>
              </p:nvSpPr>
              <p:spPr>
                <a:xfrm>
                  <a:off x="2285946" y="2301373"/>
                  <a:ext cx="643765" cy="553997"/>
                </a:xfrm>
                <a:prstGeom prst="rect">
                  <a:avLst/>
                </a:prstGeom>
                <a:noFill/>
              </p:spPr>
              <p:txBody>
                <a:bodyPr wrap="none" rtlCol="0">
                  <a:spAutoFit/>
                </a:bodyPr>
                <a:lstStyle/>
                <a:p>
                  <a:pPr algn="ctr"/>
                  <a:r>
                    <a:rPr lang="en-US" altLang="zh-CN" sz="2100" dirty="0">
                      <a:solidFill>
                        <a:srgbClr val="3D83B2"/>
                      </a:solidFill>
                    </a:rPr>
                    <a:t>04</a:t>
                  </a:r>
                  <a:endParaRPr lang="zh-CN" altLang="en-US" sz="2100" dirty="0">
                    <a:solidFill>
                      <a:srgbClr val="3D83B2"/>
                    </a:solidFill>
                  </a:endParaRPr>
                </a:p>
              </p:txBody>
            </p:sp>
          </p:grpSp>
          <p:sp>
            <p:nvSpPr>
              <p:cNvPr id="10" name="文本框 5"/>
              <p:cNvSpPr txBox="1"/>
              <p:nvPr/>
            </p:nvSpPr>
            <p:spPr>
              <a:xfrm>
                <a:off x="3358068" y="2301373"/>
                <a:ext cx="3477874" cy="553997"/>
              </a:xfrm>
              <a:prstGeom prst="rect">
                <a:avLst/>
              </a:prstGeom>
              <a:noFill/>
            </p:spPr>
            <p:txBody>
              <a:bodyPr wrap="none" rtlCol="0">
                <a:spAutoFit/>
                <a:scene3d>
                  <a:camera prst="orthographicFront"/>
                  <a:lightRig rig="threePt" dir="t"/>
                </a:scene3d>
                <a:sp3d contourW="12700"/>
              </a:bodyPr>
              <a:lstStyle/>
              <a:p>
                <a:r>
                  <a:rPr lang="zh-CN" altLang="en-US" sz="2100" dirty="0">
                    <a:solidFill>
                      <a:srgbClr val="3D83B2"/>
                    </a:solidFill>
                    <a:latin typeface="迷你简准圆" panose="03000509000000000000" pitchFamily="65" charset="-122"/>
                    <a:ea typeface="迷你简准圆" panose="03000509000000000000" pitchFamily="65" charset="-122"/>
                  </a:rPr>
                  <a:t>固化效果、反思提升</a:t>
                </a:r>
              </a:p>
            </p:txBody>
          </p:sp>
        </p:grpSp>
        <p:cxnSp>
          <p:nvCxnSpPr>
            <p:cNvPr id="8" name="直接连接符 7"/>
            <p:cNvCxnSpPr/>
            <p:nvPr/>
          </p:nvCxnSpPr>
          <p:spPr>
            <a:xfrm flipH="1">
              <a:off x="2726499" y="2484017"/>
              <a:ext cx="170414" cy="39828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765494" y="1213135"/>
            <a:ext cx="6176240" cy="1069524"/>
          </a:xfrm>
          <a:prstGeom prst="rect">
            <a:avLst/>
          </a:prstGeom>
          <a:noFill/>
        </p:spPr>
        <p:txBody>
          <a:bodyPr wrap="square" lIns="68580" tIns="34290" rIns="68580" bIns="34290" rtlCol="0">
            <a:spAutoFit/>
          </a:bodyPr>
          <a:lstStyle/>
          <a:p>
            <a:pPr>
              <a:lnSpc>
                <a:spcPts val="2550"/>
              </a:lnSpc>
            </a:pPr>
            <a:r>
              <a:rPr lang="zh-CN" altLang="en-US" b="1" dirty="0" smtClean="0"/>
              <a:t>        </a:t>
            </a:r>
            <a:r>
              <a:rPr lang="zh-CN" altLang="en-US" sz="1800" b="1" dirty="0"/>
              <a:t>对于学校各种可能出现隐患的室内、外设备进行安全提示，并加装边角保护，所有体育运动器械进行运动设施使用说明及安全使用提示。</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4896" y="2362199"/>
            <a:ext cx="2167717" cy="1874381"/>
          </a:xfrm>
          <a:prstGeom prst="rect">
            <a:avLst/>
          </a:prstGeom>
          <a:ln>
            <a:noFill/>
          </a:ln>
          <a:effectLst>
            <a:softEdge rad="112500"/>
          </a:effectLst>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4909" y="2407179"/>
            <a:ext cx="2349708" cy="1829401"/>
          </a:xfrm>
          <a:prstGeom prst="rect">
            <a:avLst/>
          </a:prstGeom>
          <a:ln>
            <a:noFill/>
          </a:ln>
          <a:effectLst>
            <a:softEdge rad="112500"/>
          </a:effectLst>
        </p:spPr>
      </p:pic>
    </p:spTree>
    <p:extLst>
      <p:ext uri="{BB962C8B-B14F-4D97-AF65-F5344CB8AC3E}">
        <p14:creationId xmlns:p14="http://schemas.microsoft.com/office/powerpoint/2010/main" val="3036750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0333" y="846667"/>
            <a:ext cx="5977468" cy="2008242"/>
          </a:xfrm>
          <a:prstGeom prst="rect">
            <a:avLst/>
          </a:prstGeom>
          <a:noFill/>
        </p:spPr>
        <p:txBody>
          <a:bodyPr wrap="square" lIns="68580" tIns="34290" rIns="68580" bIns="34290" rtlCol="0">
            <a:spAutoFit/>
          </a:bodyPr>
          <a:lstStyle/>
          <a:p>
            <a:pPr>
              <a:lnSpc>
                <a:spcPct val="150000"/>
              </a:lnSpc>
            </a:pPr>
            <a:r>
              <a:rPr lang="zh-CN" altLang="en-US" sz="2100" b="1" dirty="0"/>
              <a:t>     今后我校将进一步</a:t>
            </a:r>
            <a:r>
              <a:rPr lang="zh-CN" altLang="en-US" sz="2100" b="1" dirty="0" smtClean="0"/>
              <a:t>加强管理力度，</a:t>
            </a:r>
            <a:r>
              <a:rPr lang="zh-CN" altLang="en-US" sz="2100" b="1" dirty="0"/>
              <a:t>整改防范薄弱环节，</a:t>
            </a:r>
            <a:r>
              <a:rPr lang="zh-CN" altLang="en-US" sz="2100" b="1" dirty="0" smtClean="0"/>
              <a:t>提升工作效率，</a:t>
            </a:r>
            <a:r>
              <a:rPr lang="zh-CN" altLang="en-US" sz="2100" b="1" dirty="0"/>
              <a:t>面对新形势，新要求，积极探索新办法和新途径，创建和谐校园，平安校园，让学生开心、家长放心、社会安心。</a:t>
            </a:r>
          </a:p>
        </p:txBody>
      </p:sp>
      <p:pic>
        <p:nvPicPr>
          <p:cNvPr id="6" name="Picture 4" descr="C:\Users\王楠\Desktop\安全汇报ppt\LOGO黄色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2797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61581" y="432439"/>
            <a:ext cx="3306872" cy="3674852"/>
          </a:xfrm>
          <a:prstGeom prst="rect">
            <a:avLst/>
          </a:prstGeom>
        </p:spPr>
        <p:txBody>
          <a:bodyPr wrap="square" lIns="68580" tIns="34290" rIns="68580" bIns="34290">
            <a:spAutoFit/>
          </a:bodyPr>
          <a:lstStyle/>
          <a:p>
            <a:pPr>
              <a:lnSpc>
                <a:spcPct val="110000"/>
              </a:lnSpc>
            </a:pPr>
            <a:r>
              <a:rPr lang="en-US" altLang="zh-CN" sz="2400" dirty="0"/>
              <a:t>      </a:t>
            </a:r>
            <a:r>
              <a:rPr lang="zh-CN" altLang="zh-CN" sz="2100" dirty="0"/>
              <a:t>北京市第九中学</a:t>
            </a:r>
            <a:r>
              <a:rPr lang="en-US" altLang="zh-CN" sz="2100" dirty="0"/>
              <a:t>1946</a:t>
            </a:r>
            <a:r>
              <a:rPr lang="zh-CN" altLang="zh-CN" sz="2100" dirty="0"/>
              <a:t>年建校，坐落在石景山区风景秀丽的翠微山下、京西古道旁，初、高中总占地面积</a:t>
            </a:r>
            <a:r>
              <a:rPr lang="en-US" altLang="zh-CN" sz="2100" dirty="0"/>
              <a:t>150</a:t>
            </a:r>
            <a:r>
              <a:rPr lang="zh-CN" altLang="zh-CN" sz="2100" dirty="0"/>
              <a:t>亩，是一所布局合理的花园式学校。</a:t>
            </a:r>
            <a:r>
              <a:rPr lang="en-US" altLang="zh-CN" sz="2100" dirty="0"/>
              <a:t>2002</a:t>
            </a:r>
            <a:r>
              <a:rPr lang="zh-CN" altLang="zh-CN" sz="2100" dirty="0"/>
              <a:t>年被评为北京市示范性高中，现有初中部、高中部、新疆部、国际部师生共</a:t>
            </a:r>
            <a:r>
              <a:rPr lang="en-US" altLang="zh-CN" sz="2100" dirty="0"/>
              <a:t>3000</a:t>
            </a:r>
            <a:r>
              <a:rPr lang="zh-CN" altLang="zh-CN" sz="2100" dirty="0"/>
              <a:t>余人。</a:t>
            </a:r>
            <a:r>
              <a:rPr lang="en-US" altLang="zh-CN" sz="2100" dirty="0"/>
              <a:t>    </a:t>
            </a:r>
            <a:endParaRPr lang="zh-CN" altLang="zh-CN" sz="2100" dirty="0"/>
          </a:p>
        </p:txBody>
      </p:sp>
      <p:pic>
        <p:nvPicPr>
          <p:cNvPr id="4" name="Picture 5" descr="2871607712403129668"/>
          <p:cNvPicPr>
            <a:picLocks noChangeAspect="1" noChangeArrowheads="1"/>
          </p:cNvPicPr>
          <p:nvPr/>
        </p:nvPicPr>
        <p:blipFill>
          <a:blip r:embed="rId2"/>
          <a:srcRect b="12753"/>
          <a:stretch>
            <a:fillRect/>
          </a:stretch>
        </p:blipFill>
        <p:spPr bwMode="auto">
          <a:xfrm rot="460995">
            <a:off x="5091423" y="623171"/>
            <a:ext cx="1507331" cy="1751410"/>
          </a:xfrm>
          <a:prstGeom prst="rect">
            <a:avLst/>
          </a:prstGeom>
          <a:noFill/>
          <a:ln w="25400" algn="ctr">
            <a:solidFill>
              <a:schemeClr val="bg1"/>
            </a:solidFill>
            <a:miter lim="800000"/>
            <a:headEnd/>
            <a:tailEnd/>
          </a:ln>
          <a:effectLst>
            <a:outerShdw blurRad="25400" dist="38100" dir="2700000" algn="tl" rotWithShape="0">
              <a:prstClr val="black">
                <a:alpha val="40000"/>
              </a:prstClr>
            </a:outerShdw>
          </a:effectLst>
        </p:spPr>
      </p:pic>
      <p:pic>
        <p:nvPicPr>
          <p:cNvPr id="6" name="Picture 2" descr="照片 099"/>
          <p:cNvPicPr>
            <a:picLocks noChangeAspect="1" noChangeArrowheads="1"/>
          </p:cNvPicPr>
          <p:nvPr/>
        </p:nvPicPr>
        <p:blipFill>
          <a:blip r:embed="rId3"/>
          <a:srcRect/>
          <a:stretch>
            <a:fillRect/>
          </a:stretch>
        </p:blipFill>
        <p:spPr bwMode="auto">
          <a:xfrm rot="20473202">
            <a:off x="4963098" y="2813734"/>
            <a:ext cx="1877552" cy="1407194"/>
          </a:xfrm>
          <a:prstGeom prst="rect">
            <a:avLst/>
          </a:prstGeom>
          <a:noFill/>
          <a:ln w="25400" algn="ctr">
            <a:solidFill>
              <a:schemeClr val="bg1"/>
            </a:solidFill>
            <a:miter lim="800000"/>
            <a:headEnd/>
            <a:tailEnd/>
          </a:ln>
          <a:effectLst>
            <a:outerShdw blurRad="25400" dist="38100" dir="2700000" algn="tl" rotWithShape="0">
              <a:prstClr val="black">
                <a:alpha val="40000"/>
              </a:prstClr>
            </a:outerShdw>
          </a:effectLst>
        </p:spPr>
      </p:pic>
      <p:pic>
        <p:nvPicPr>
          <p:cNvPr id="8" name="图片 7" descr="3.jpg"/>
          <p:cNvPicPr>
            <a:picLocks noChangeAspect="1"/>
          </p:cNvPicPr>
          <p:nvPr/>
        </p:nvPicPr>
        <p:blipFill>
          <a:blip r:embed="rId4"/>
          <a:stretch>
            <a:fillRect/>
          </a:stretch>
        </p:blipFill>
        <p:spPr>
          <a:xfrm>
            <a:off x="6402428" y="1568886"/>
            <a:ext cx="2036591" cy="1357727"/>
          </a:xfrm>
          <a:prstGeom prst="rect">
            <a:avLst/>
          </a:prstGeom>
        </p:spPr>
      </p:pic>
      <p:pic>
        <p:nvPicPr>
          <p:cNvPr id="1028" name="Picture 4" descr="C:\Users\王楠\Desktop\安全汇报ppt\LOGO黄色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834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199" y="1769533"/>
            <a:ext cx="6426202" cy="484748"/>
          </a:xfrm>
          <a:prstGeom prst="rect">
            <a:avLst/>
          </a:prstGeom>
          <a:noFill/>
        </p:spPr>
        <p:txBody>
          <a:bodyPr wrap="square" lIns="68580" tIns="34290" rIns="68580" bIns="34290" rtlCol="0">
            <a:spAutoFit/>
          </a:bodyPr>
          <a:lstStyle/>
          <a:p>
            <a:r>
              <a:rPr lang="zh-CN" altLang="en-US" sz="2700" b="1" dirty="0"/>
              <a:t>欢迎各位领导、专家和教育同仁批评指正！</a:t>
            </a:r>
          </a:p>
        </p:txBody>
      </p:sp>
    </p:spTree>
    <p:extLst>
      <p:ext uri="{BB962C8B-B14F-4D97-AF65-F5344CB8AC3E}">
        <p14:creationId xmlns:p14="http://schemas.microsoft.com/office/powerpoint/2010/main" val="1750474095"/>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0682" y="667010"/>
            <a:ext cx="7008313" cy="2008242"/>
          </a:xfrm>
          <a:prstGeom prst="rect">
            <a:avLst/>
          </a:prstGeom>
          <a:noFill/>
        </p:spPr>
        <p:txBody>
          <a:bodyPr wrap="square" lIns="68580" tIns="34290" rIns="68580" bIns="34290" rtlCol="0">
            <a:spAutoFit/>
          </a:bodyPr>
          <a:lstStyle/>
          <a:p>
            <a:r>
              <a:rPr lang="zh-CN" altLang="en-US" dirty="0" smtClean="0"/>
              <a:t>      </a:t>
            </a:r>
            <a:r>
              <a:rPr lang="zh-CN" altLang="en-US" sz="2100" dirty="0"/>
              <a:t>学校以“构建平安校园”为中心，全员参与，认真落实上级文件精神，狠抓管理，明确责任，完善制度，规范办学行为，落实“安全教育课程化、安全演练常态化、安全职责全员化”，建设“校园安全保障体系、家校共管体系、安全工作考核体系”。先后获得了国家安全教育示范基地，石景山区平安校园先进单位等荣誉称号。</a:t>
            </a:r>
          </a:p>
        </p:txBody>
      </p:sp>
      <p:pic>
        <p:nvPicPr>
          <p:cNvPr id="5" name="图片 4" descr="图片1.png"/>
          <p:cNvPicPr>
            <a:picLocks noChangeAspect="1"/>
          </p:cNvPicPr>
          <p:nvPr/>
        </p:nvPicPr>
        <p:blipFill>
          <a:blip r:embed="rId2"/>
          <a:stretch>
            <a:fillRect/>
          </a:stretch>
        </p:blipFill>
        <p:spPr>
          <a:xfrm>
            <a:off x="4912391" y="2835547"/>
            <a:ext cx="2443519" cy="1702007"/>
          </a:xfrm>
          <a:prstGeom prst="rect">
            <a:avLst/>
          </a:prstGeom>
          <a:ln>
            <a:noFill/>
          </a:ln>
          <a:effectLst>
            <a:softEdge rad="112500"/>
          </a:effectLst>
        </p:spPr>
      </p:pic>
      <p:pic>
        <p:nvPicPr>
          <p:cNvPr id="7" name="图片 6" descr="升旗仪式1.jpg"/>
          <p:cNvPicPr>
            <a:picLocks noChangeAspect="1"/>
          </p:cNvPicPr>
          <p:nvPr/>
        </p:nvPicPr>
        <p:blipFill>
          <a:blip r:embed="rId3"/>
          <a:stretch>
            <a:fillRect/>
          </a:stretch>
        </p:blipFill>
        <p:spPr>
          <a:xfrm>
            <a:off x="2088716" y="2827749"/>
            <a:ext cx="2517731" cy="1700410"/>
          </a:xfrm>
          <a:prstGeom prst="rect">
            <a:avLst/>
          </a:prstGeom>
          <a:ln>
            <a:noFill/>
          </a:ln>
          <a:effectLst>
            <a:softEdge rad="112500"/>
          </a:effectLst>
        </p:spPr>
      </p:pic>
      <p:pic>
        <p:nvPicPr>
          <p:cNvPr id="6" name="Picture 4" descr="C:\Users\王楠\Desktop\安全汇报ppt\LOGO黄色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11511" y="344536"/>
            <a:ext cx="3438694" cy="535217"/>
            <a:chOff x="1857828" y="2351317"/>
            <a:chExt cx="4584925" cy="713622"/>
          </a:xfrm>
        </p:grpSpPr>
        <p:grpSp>
          <p:nvGrpSpPr>
            <p:cNvPr id="3" name="组合 2"/>
            <p:cNvGrpSpPr/>
            <p:nvPr/>
          </p:nvGrpSpPr>
          <p:grpSpPr>
            <a:xfrm>
              <a:off x="1857828" y="2351317"/>
              <a:ext cx="4584925" cy="713622"/>
              <a:chOff x="2251017" y="2206172"/>
              <a:chExt cx="4584925" cy="713622"/>
            </a:xfrm>
          </p:grpSpPr>
          <p:grpSp>
            <p:nvGrpSpPr>
              <p:cNvPr id="5" name="组合 4"/>
              <p:cNvGrpSpPr/>
              <p:nvPr/>
            </p:nvGrpSpPr>
            <p:grpSpPr>
              <a:xfrm>
                <a:off x="2251017" y="2206172"/>
                <a:ext cx="713622" cy="713622"/>
                <a:chOff x="2251017" y="2206172"/>
                <a:chExt cx="713622" cy="713622"/>
              </a:xfrm>
            </p:grpSpPr>
            <p:sp>
              <p:nvSpPr>
                <p:cNvPr id="7" name="椭圆 6"/>
                <p:cNvSpPr/>
                <p:nvPr/>
              </p:nvSpPr>
              <p:spPr>
                <a:xfrm>
                  <a:off x="2251017" y="2206172"/>
                  <a:ext cx="713622" cy="713622"/>
                </a:xfrm>
                <a:prstGeom prst="ellipse">
                  <a:avLst/>
                </a:prstGeom>
                <a:noFill/>
                <a:ln>
                  <a:solidFill>
                    <a:srgbClr val="3D8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285946" y="2301373"/>
                  <a:ext cx="643765" cy="553997"/>
                </a:xfrm>
                <a:prstGeom prst="rect">
                  <a:avLst/>
                </a:prstGeom>
                <a:noFill/>
              </p:spPr>
              <p:txBody>
                <a:bodyPr wrap="none" rtlCol="0">
                  <a:spAutoFit/>
                </a:bodyPr>
                <a:lstStyle/>
                <a:p>
                  <a:pPr algn="ctr"/>
                  <a:r>
                    <a:rPr lang="en-US" altLang="zh-CN" sz="2100" dirty="0">
                      <a:solidFill>
                        <a:srgbClr val="3D83B2"/>
                      </a:solidFill>
                    </a:rPr>
                    <a:t>01</a:t>
                  </a:r>
                  <a:endParaRPr lang="zh-CN" altLang="en-US" sz="2100" dirty="0">
                    <a:solidFill>
                      <a:srgbClr val="3D83B2"/>
                    </a:solidFill>
                  </a:endParaRPr>
                </a:p>
              </p:txBody>
            </p:sp>
          </p:grpSp>
          <p:sp>
            <p:nvSpPr>
              <p:cNvPr id="6" name="文本框 5"/>
              <p:cNvSpPr txBox="1"/>
              <p:nvPr/>
            </p:nvSpPr>
            <p:spPr>
              <a:xfrm>
                <a:off x="3358068" y="2301373"/>
                <a:ext cx="3477874" cy="553997"/>
              </a:xfrm>
              <a:prstGeom prst="rect">
                <a:avLst/>
              </a:prstGeom>
              <a:noFill/>
            </p:spPr>
            <p:txBody>
              <a:bodyPr wrap="none" rtlCol="0">
                <a:spAutoFit/>
                <a:scene3d>
                  <a:camera prst="orthographicFront"/>
                  <a:lightRig rig="threePt" dir="t"/>
                </a:scene3d>
                <a:sp3d contourW="12700"/>
              </a:bodyPr>
              <a:lstStyle/>
              <a:p>
                <a:r>
                  <a:rPr lang="zh-CN" altLang="en-US" sz="2100" dirty="0">
                    <a:solidFill>
                      <a:srgbClr val="3D83B2"/>
                    </a:solidFill>
                    <a:latin typeface="迷你简准圆" panose="03000509000000000000" pitchFamily="65" charset="-122"/>
                    <a:ea typeface="迷你简准圆" panose="03000509000000000000" pitchFamily="65" charset="-122"/>
                  </a:rPr>
                  <a:t>优化领导、提高认识</a:t>
                </a:r>
              </a:p>
            </p:txBody>
          </p:sp>
        </p:grpSp>
        <p:cxnSp>
          <p:nvCxnSpPr>
            <p:cNvPr id="4" name="直接连接符 3"/>
            <p:cNvCxnSpPr/>
            <p:nvPr/>
          </p:nvCxnSpPr>
          <p:spPr>
            <a:xfrm flipH="1">
              <a:off x="2726499" y="2484017"/>
              <a:ext cx="170414" cy="39828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1379120" y="1092725"/>
            <a:ext cx="2715016" cy="2313454"/>
          </a:xfrm>
          <a:prstGeom prst="rect">
            <a:avLst/>
          </a:prstGeom>
        </p:spPr>
        <p:txBody>
          <a:bodyPr wrap="square" lIns="68580" tIns="34290" rIns="68580" bIns="34290">
            <a:spAutoFit/>
          </a:bodyPr>
          <a:lstStyle/>
          <a:p>
            <a:pPr>
              <a:lnSpc>
                <a:spcPts val="2475"/>
              </a:lnSpc>
            </a:pPr>
            <a:r>
              <a:rPr lang="zh-CN" altLang="en-US" sz="1800" dirty="0"/>
              <a:t>     北京九中全体教职工秉承“全人教育”理念，工作中突出责任意识、务实作风和创新精神</a:t>
            </a:r>
            <a:r>
              <a:rPr lang="zh-CN" altLang="en-US" sz="1800" dirty="0" smtClean="0"/>
              <a:t>。充分调动学校、家庭、社会等各方</a:t>
            </a:r>
            <a:r>
              <a:rPr lang="zh-CN" altLang="en-US" sz="1800" dirty="0"/>
              <a:t>面力量，维护校园安全。</a:t>
            </a: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1455" y="1287048"/>
            <a:ext cx="2594389" cy="2303962"/>
          </a:xfrm>
          <a:prstGeom prst="rect">
            <a:avLst/>
          </a:prstGeom>
        </p:spPr>
      </p:pic>
      <p:sp>
        <p:nvSpPr>
          <p:cNvPr id="14" name="矩形 13"/>
          <p:cNvSpPr/>
          <p:nvPr/>
        </p:nvSpPr>
        <p:spPr>
          <a:xfrm>
            <a:off x="4462397" y="1240077"/>
            <a:ext cx="1249472" cy="553998"/>
          </a:xfrm>
          <a:prstGeom prst="rect">
            <a:avLst/>
          </a:prstGeom>
          <a:solidFill>
            <a:schemeClr val="accent2">
              <a:lumMod val="20000"/>
              <a:lumOff val="80000"/>
            </a:schemeClr>
          </a:solidFill>
        </p:spPr>
        <p:txBody>
          <a:bodyPr wrap="square" lIns="68580" tIns="34290" rIns="68580" bIns="34290">
            <a:spAutoFit/>
          </a:bodyPr>
          <a:lstStyle/>
          <a:p>
            <a:pPr>
              <a:lnSpc>
                <a:spcPct val="150000"/>
              </a:lnSpc>
            </a:pPr>
            <a:r>
              <a:rPr lang="zh-CN" altLang="en-US" sz="2100" dirty="0">
                <a:latin typeface="黑体" panose="02010609060101010101" pitchFamily="49" charset="-122"/>
                <a:ea typeface="黑体" panose="02010609060101010101" pitchFamily="49" charset="-122"/>
              </a:rPr>
              <a:t>面向全体</a:t>
            </a:r>
          </a:p>
        </p:txBody>
      </p:sp>
      <p:sp>
        <p:nvSpPr>
          <p:cNvPr id="15" name="标题 3"/>
          <p:cNvSpPr txBox="1">
            <a:spLocks/>
          </p:cNvSpPr>
          <p:nvPr/>
        </p:nvSpPr>
        <p:spPr>
          <a:xfrm>
            <a:off x="5730658" y="620039"/>
            <a:ext cx="2724410" cy="484748"/>
          </a:xfrm>
          <a:prstGeom prst="rect">
            <a:avLst/>
          </a:prstGeom>
          <a:solidFill>
            <a:schemeClr val="accent2">
              <a:lumMod val="40000"/>
              <a:lumOff val="60000"/>
            </a:schemeClr>
          </a:solidFill>
        </p:spPr>
        <p:txBody>
          <a:bodyPr wrap="square" lIns="68580" tIns="34290" rIns="68580" bIns="34290">
            <a:spAutoFit/>
          </a:bodyPr>
          <a:lstStyle/>
          <a:p>
            <a:pPr algn="ctr">
              <a:lnSpc>
                <a:spcPct val="90000"/>
              </a:lnSpc>
              <a:spcBef>
                <a:spcPct val="0"/>
              </a:spcBef>
              <a:defRPr/>
            </a:pPr>
            <a:r>
              <a:rPr lang="zh-CN" altLang="en-US" sz="3000" dirty="0">
                <a:latin typeface="黑体" panose="02010609060101010101" pitchFamily="49" charset="-122"/>
                <a:ea typeface="黑体" panose="02010609060101010101" pitchFamily="49" charset="-122"/>
                <a:cs typeface="+mj-cs"/>
              </a:rPr>
              <a:t>全人教育</a:t>
            </a:r>
          </a:p>
        </p:txBody>
      </p:sp>
      <p:sp>
        <p:nvSpPr>
          <p:cNvPr id="16" name="矩形 15"/>
          <p:cNvSpPr/>
          <p:nvPr/>
        </p:nvSpPr>
        <p:spPr>
          <a:xfrm>
            <a:off x="4482131" y="2065207"/>
            <a:ext cx="1215717" cy="553998"/>
          </a:xfrm>
          <a:prstGeom prst="rect">
            <a:avLst/>
          </a:prstGeom>
          <a:solidFill>
            <a:schemeClr val="accent2">
              <a:lumMod val="20000"/>
              <a:lumOff val="80000"/>
            </a:schemeClr>
          </a:solidFill>
        </p:spPr>
        <p:txBody>
          <a:bodyPr wrap="none" lIns="68580" tIns="34290" rIns="68580" bIns="34290">
            <a:spAutoFit/>
          </a:bodyPr>
          <a:lstStyle/>
          <a:p>
            <a:pPr>
              <a:lnSpc>
                <a:spcPct val="150000"/>
              </a:lnSpc>
            </a:pPr>
            <a:r>
              <a:rPr lang="zh-CN" altLang="en-US" sz="2100" dirty="0">
                <a:latin typeface="黑体" panose="02010609060101010101" pitchFamily="49" charset="-122"/>
                <a:ea typeface="黑体" panose="02010609060101010101" pitchFamily="49" charset="-122"/>
              </a:rPr>
              <a:t>全面发展</a:t>
            </a:r>
          </a:p>
        </p:txBody>
      </p:sp>
      <p:sp>
        <p:nvSpPr>
          <p:cNvPr id="17" name="矩形 16"/>
          <p:cNvSpPr/>
          <p:nvPr/>
        </p:nvSpPr>
        <p:spPr>
          <a:xfrm>
            <a:off x="4491525" y="2931979"/>
            <a:ext cx="1215717" cy="553998"/>
          </a:xfrm>
          <a:prstGeom prst="rect">
            <a:avLst/>
          </a:prstGeom>
          <a:solidFill>
            <a:schemeClr val="accent2">
              <a:lumMod val="20000"/>
              <a:lumOff val="80000"/>
            </a:schemeClr>
          </a:solidFill>
        </p:spPr>
        <p:txBody>
          <a:bodyPr wrap="none" lIns="68580" tIns="34290" rIns="68580" bIns="34290">
            <a:spAutoFit/>
          </a:bodyPr>
          <a:lstStyle/>
          <a:p>
            <a:pPr>
              <a:lnSpc>
                <a:spcPct val="150000"/>
              </a:lnSpc>
            </a:pPr>
            <a:r>
              <a:rPr lang="zh-CN" altLang="en-US" sz="2100" dirty="0">
                <a:latin typeface="黑体" panose="02010609060101010101" pitchFamily="49" charset="-122"/>
                <a:ea typeface="黑体" panose="02010609060101010101" pitchFamily="49" charset="-122"/>
              </a:rPr>
              <a:t>彰显个性</a:t>
            </a:r>
          </a:p>
        </p:txBody>
      </p:sp>
      <p:pic>
        <p:nvPicPr>
          <p:cNvPr id="18" name="Picture 4" descr="C:\Users\王楠\Desktop\安全汇报ppt\LOGO黄色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998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3" presetClass="entr" presetSubtype="1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ldLvl="0" animBg="1"/>
      <p:bldP spid="15" grpId="0" animBg="1"/>
      <p:bldP spid="16" grpId="0" bldLvl="0" animBg="1"/>
      <p:bldP spid="1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32956" y="853641"/>
            <a:ext cx="3334094" cy="3166905"/>
            <a:chOff x="4006134" y="1339134"/>
            <a:chExt cx="4178224" cy="4179733"/>
          </a:xfrm>
        </p:grpSpPr>
        <p:sp>
          <p:nvSpPr>
            <p:cNvPr id="22" name="矩形 21"/>
            <p:cNvSpPr/>
            <p:nvPr/>
          </p:nvSpPr>
          <p:spPr bwMode="auto">
            <a:xfrm rot="2700000">
              <a:off x="5548008" y="2065980"/>
              <a:ext cx="2122392" cy="668699"/>
            </a:xfrm>
            <a:prstGeom prst="rect">
              <a:avLst/>
            </a:prstGeom>
            <a:solidFill>
              <a:srgbClr val="3D83B2"/>
            </a:solidFill>
            <a:ln w="19050">
              <a:noFill/>
              <a:round/>
              <a:headEnd/>
              <a:tailEnd/>
            </a:ln>
          </p:spPr>
          <p:txBody>
            <a:bodyPr anchor="ctr">
              <a:scene3d>
                <a:camera prst="orthographicFront"/>
                <a:lightRig rig="threePt" dir="t"/>
              </a:scene3d>
              <a:sp3d contourW="12700"/>
            </a:bodyPr>
            <a:lstStyle/>
            <a:p>
              <a:pPr algn="ctr"/>
              <a:endParaRPr/>
            </a:p>
          </p:txBody>
        </p:sp>
        <p:sp>
          <p:nvSpPr>
            <p:cNvPr id="23" name="矩形 22"/>
            <p:cNvSpPr/>
            <p:nvPr/>
          </p:nvSpPr>
          <p:spPr bwMode="auto">
            <a:xfrm rot="8100000">
              <a:off x="6061966" y="3607854"/>
              <a:ext cx="2122392" cy="668699"/>
            </a:xfrm>
            <a:prstGeom prst="rect">
              <a:avLst/>
            </a:prstGeom>
            <a:solidFill>
              <a:schemeClr val="bg1">
                <a:lumMod val="65000"/>
              </a:schemeClr>
            </a:solidFill>
            <a:ln w="19050">
              <a:noFill/>
              <a:round/>
              <a:headEnd/>
              <a:tailEnd/>
            </a:ln>
          </p:spPr>
          <p:txBody>
            <a:bodyPr anchor="ctr">
              <a:scene3d>
                <a:camera prst="orthographicFront"/>
                <a:lightRig rig="threePt" dir="t"/>
              </a:scene3d>
              <a:sp3d contourW="12700"/>
            </a:bodyPr>
            <a:lstStyle/>
            <a:p>
              <a:pPr algn="ctr"/>
              <a:endParaRPr/>
            </a:p>
          </p:txBody>
        </p:sp>
        <p:sp>
          <p:nvSpPr>
            <p:cNvPr id="24" name="矩形 23"/>
            <p:cNvSpPr/>
            <p:nvPr/>
          </p:nvSpPr>
          <p:spPr bwMode="auto">
            <a:xfrm rot="2700000">
              <a:off x="4521600" y="4123321"/>
              <a:ext cx="2122392" cy="668699"/>
            </a:xfrm>
            <a:prstGeom prst="rect">
              <a:avLst/>
            </a:prstGeom>
            <a:solidFill>
              <a:srgbClr val="3D83B2"/>
            </a:solidFill>
            <a:ln w="19050">
              <a:noFill/>
              <a:round/>
              <a:headEnd/>
              <a:tailEnd/>
            </a:ln>
          </p:spPr>
          <p:txBody>
            <a:bodyPr anchor="ctr">
              <a:scene3d>
                <a:camera prst="orthographicFront"/>
                <a:lightRig rig="threePt" dir="t"/>
              </a:scene3d>
              <a:sp3d contourW="12700"/>
            </a:bodyPr>
            <a:lstStyle/>
            <a:p>
              <a:pPr algn="ctr"/>
              <a:endParaRPr/>
            </a:p>
          </p:txBody>
        </p:sp>
        <p:sp>
          <p:nvSpPr>
            <p:cNvPr id="25" name="矩形 24"/>
            <p:cNvSpPr/>
            <p:nvPr/>
          </p:nvSpPr>
          <p:spPr bwMode="auto">
            <a:xfrm rot="8100000">
              <a:off x="4006134" y="2579938"/>
              <a:ext cx="2122392" cy="668699"/>
            </a:xfrm>
            <a:prstGeom prst="rect">
              <a:avLst/>
            </a:prstGeom>
            <a:solidFill>
              <a:schemeClr val="bg1">
                <a:lumMod val="65000"/>
              </a:schemeClr>
            </a:solidFill>
            <a:ln w="19050">
              <a:noFill/>
              <a:round/>
              <a:headEnd/>
              <a:tailEnd/>
            </a:ln>
          </p:spPr>
          <p:txBody>
            <a:bodyPr anchor="ctr">
              <a:scene3d>
                <a:camera prst="orthographicFront"/>
                <a:lightRig rig="threePt" dir="t"/>
              </a:scene3d>
              <a:sp3d contourW="12700"/>
            </a:bodyPr>
            <a:lstStyle/>
            <a:p>
              <a:pPr algn="ctr"/>
              <a:endParaRPr/>
            </a:p>
          </p:txBody>
        </p:sp>
        <p:sp>
          <p:nvSpPr>
            <p:cNvPr id="26" name="箭头: 五边形 8"/>
            <p:cNvSpPr/>
            <p:nvPr/>
          </p:nvSpPr>
          <p:spPr bwMode="auto">
            <a:xfrm rot="2700000">
              <a:off x="4026193" y="3428887"/>
              <a:ext cx="1548000" cy="504056"/>
            </a:xfrm>
            <a:prstGeom prst="homePlate">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scene3d>
                <a:camera prst="orthographicFront"/>
                <a:lightRig rig="threePt" dir="t"/>
              </a:scene3d>
              <a:sp3d contourW="12700"/>
            </a:bodyPr>
            <a:lstStyle/>
            <a:p>
              <a:pPr algn="ctr"/>
              <a:r>
                <a:rPr lang="zh-CN" altLang="en-US" sz="900" b="1" dirty="0">
                  <a:solidFill>
                    <a:srgbClr val="3D83B2"/>
                  </a:solidFill>
                </a:rPr>
                <a:t>年级组、班主任</a:t>
              </a:r>
            </a:p>
          </p:txBody>
        </p:sp>
        <p:sp>
          <p:nvSpPr>
            <p:cNvPr id="27" name="箭头: 五边形 9"/>
            <p:cNvSpPr/>
            <p:nvPr/>
          </p:nvSpPr>
          <p:spPr bwMode="auto">
            <a:xfrm rot="18900000" flipH="1">
              <a:off x="5072948" y="1885503"/>
              <a:ext cx="1548000" cy="504056"/>
            </a:xfrm>
            <a:prstGeom prst="homePlate">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scene3d>
                <a:camera prst="orthographicFront"/>
                <a:lightRig rig="threePt" dir="t"/>
              </a:scene3d>
              <a:sp3d contourW="12700"/>
            </a:bodyPr>
            <a:lstStyle/>
            <a:p>
              <a:pPr algn="ctr"/>
              <a:r>
                <a:rPr lang="zh-CN" altLang="en-US" sz="900" b="1" dirty="0"/>
                <a:t>安全领导小</a:t>
              </a:r>
              <a:r>
                <a:rPr lang="zh-CN" altLang="en-US" sz="900" b="1" dirty="0">
                  <a:solidFill>
                    <a:srgbClr val="000000"/>
                  </a:solidFill>
                </a:rPr>
                <a:t>组</a:t>
              </a:r>
            </a:p>
          </p:txBody>
        </p:sp>
        <p:grpSp>
          <p:nvGrpSpPr>
            <p:cNvPr id="28" name="组合 27"/>
            <p:cNvGrpSpPr/>
            <p:nvPr/>
          </p:nvGrpSpPr>
          <p:grpSpPr>
            <a:xfrm>
              <a:off x="6925120" y="2396420"/>
              <a:ext cx="987871" cy="1548000"/>
              <a:chOff x="6925120" y="2396420"/>
              <a:chExt cx="987871" cy="1548000"/>
            </a:xfrm>
          </p:grpSpPr>
          <p:sp>
            <p:nvSpPr>
              <p:cNvPr id="36" name="箭头: 五边形 10"/>
              <p:cNvSpPr/>
              <p:nvPr/>
            </p:nvSpPr>
            <p:spPr bwMode="auto">
              <a:xfrm rot="2700000" flipH="1" flipV="1">
                <a:off x="6616480" y="2918392"/>
                <a:ext cx="1548000" cy="504056"/>
              </a:xfrm>
              <a:prstGeom prst="homePlate">
                <a:avLst/>
              </a:prstGeom>
              <a:solidFill>
                <a:schemeClr val="bg1"/>
              </a:solidFill>
              <a:ln w="19050">
                <a:noFill/>
                <a:round/>
                <a:headEnd/>
                <a:tailEnd/>
              </a:ln>
            </p:spPr>
            <p:txBody>
              <a:bodyPr anchor="ctr">
                <a:scene3d>
                  <a:camera prst="orthographicFront"/>
                  <a:lightRig rig="threePt" dir="t"/>
                </a:scene3d>
                <a:sp3d contourW="12700"/>
              </a:bodyPr>
              <a:lstStyle/>
              <a:p>
                <a:pPr algn="ctr"/>
                <a:endParaRPr/>
              </a:p>
            </p:txBody>
          </p:sp>
          <p:sp>
            <p:nvSpPr>
              <p:cNvPr id="37" name="矩形 36"/>
              <p:cNvSpPr/>
              <p:nvPr/>
            </p:nvSpPr>
            <p:spPr>
              <a:xfrm rot="2691505">
                <a:off x="6925120" y="3086634"/>
                <a:ext cx="987871" cy="246968"/>
              </a:xfrm>
              <a:prstGeom prst="rect">
                <a:avLst/>
              </a:prstGeom>
            </p:spPr>
            <p:txBody>
              <a:bodyPr wrap="none">
                <a:normAutofit fontScale="77500" lnSpcReduction="20000"/>
                <a:scene3d>
                  <a:camera prst="orthographicFront"/>
                  <a:lightRig rig="threePt" dir="t"/>
                </a:scene3d>
                <a:sp3d contourW="12700"/>
              </a:bodyPr>
              <a:lstStyle/>
              <a:p>
                <a:pPr lvl="0" algn="ctr"/>
                <a:r>
                  <a:rPr lang="zh-CN" altLang="en-US" sz="900" b="1" dirty="0">
                    <a:solidFill>
                      <a:srgbClr val="3D83B2"/>
                    </a:solidFill>
                  </a:rPr>
                  <a:t>家长队伍</a:t>
                </a:r>
              </a:p>
            </p:txBody>
          </p:sp>
        </p:grpSp>
        <p:grpSp>
          <p:nvGrpSpPr>
            <p:cNvPr id="29" name="组合 28"/>
            <p:cNvGrpSpPr/>
            <p:nvPr/>
          </p:nvGrpSpPr>
          <p:grpSpPr>
            <a:xfrm>
              <a:off x="5570338" y="4465421"/>
              <a:ext cx="1548000" cy="504056"/>
              <a:chOff x="5570338" y="4465421"/>
              <a:chExt cx="1548000" cy="504056"/>
            </a:xfrm>
          </p:grpSpPr>
          <p:sp>
            <p:nvSpPr>
              <p:cNvPr id="34" name="箭头: 五边形 11"/>
              <p:cNvSpPr/>
              <p:nvPr/>
            </p:nvSpPr>
            <p:spPr bwMode="auto">
              <a:xfrm rot="18900000" flipV="1">
                <a:off x="5570338" y="4465421"/>
                <a:ext cx="1548000" cy="504056"/>
              </a:xfrm>
              <a:prstGeom prst="homePlate">
                <a:avLst/>
              </a:prstGeom>
              <a:solidFill>
                <a:schemeClr val="bg1"/>
              </a:solidFill>
              <a:ln w="19050">
                <a:noFill/>
                <a:round/>
                <a:headEnd/>
                <a:tailEnd/>
              </a:ln>
            </p:spPr>
            <p:txBody>
              <a:bodyPr anchor="ctr">
                <a:scene3d>
                  <a:camera prst="orthographicFront"/>
                  <a:lightRig rig="threePt" dir="t"/>
                </a:scene3d>
                <a:sp3d contourW="12700"/>
              </a:bodyPr>
              <a:lstStyle/>
              <a:p>
                <a:pPr algn="ctr"/>
                <a:endParaRPr/>
              </a:p>
            </p:txBody>
          </p:sp>
          <p:sp>
            <p:nvSpPr>
              <p:cNvPr id="35" name="矩形 34"/>
              <p:cNvSpPr/>
              <p:nvPr/>
            </p:nvSpPr>
            <p:spPr>
              <a:xfrm rot="18900007">
                <a:off x="5620320" y="4523677"/>
                <a:ext cx="1442789" cy="310966"/>
              </a:xfrm>
              <a:prstGeom prst="rect">
                <a:avLst/>
              </a:prstGeom>
            </p:spPr>
            <p:txBody>
              <a:bodyPr wrap="none">
                <a:normAutofit/>
                <a:scene3d>
                  <a:camera prst="orthographicFront"/>
                  <a:lightRig rig="threePt" dir="t"/>
                </a:scene3d>
                <a:sp3d contourW="12700"/>
              </a:bodyPr>
              <a:lstStyle/>
              <a:p>
                <a:pPr lvl="0" algn="ctr"/>
                <a:r>
                  <a:rPr lang="zh-CN" altLang="en-US" sz="900" b="1" dirty="0">
                    <a:solidFill>
                      <a:srgbClr val="000000"/>
                    </a:solidFill>
                  </a:rPr>
                  <a:t>校园安全监督岗</a:t>
                </a:r>
              </a:p>
            </p:txBody>
          </p:sp>
        </p:grpSp>
        <p:sp>
          <p:nvSpPr>
            <p:cNvPr id="30" name="矩形 29"/>
            <p:cNvSpPr>
              <a:spLocks/>
            </p:cNvSpPr>
            <p:nvPr/>
          </p:nvSpPr>
          <p:spPr>
            <a:xfrm>
              <a:off x="4761531" y="2704324"/>
              <a:ext cx="517266" cy="517266"/>
            </a:xfrm>
            <a:prstGeom prst="rect">
              <a:avLst/>
            </a:prstGeom>
            <a:noFill/>
            <a:ln>
              <a:noFill/>
            </a:ln>
            <a:effectLst/>
          </p:spPr>
          <p:txBody>
            <a:bodyPr wrap="none" lIns="121888" tIns="121888" rIns="121888" bIns="121888" anchor="ctr">
              <a:normAutofit fontScale="62500" lnSpcReduction="20000"/>
              <a:scene3d>
                <a:camera prst="orthographicFront"/>
                <a:lightRig rig="threePt" dir="t"/>
              </a:scene3d>
              <a:sp3d contourW="12700"/>
            </a:bodyPr>
            <a:lstStyle/>
            <a:p>
              <a:pPr algn="ctr" defTabSz="342900" fontAlgn="base" hangingPunct="0">
                <a:spcBef>
                  <a:spcPct val="0"/>
                </a:spcBef>
                <a:spcAft>
                  <a:spcPct val="0"/>
                </a:spcAft>
              </a:pPr>
              <a:r>
                <a:rPr lang="en-US" altLang="zh-CN" sz="1800">
                  <a:solidFill>
                    <a:schemeClr val="bg1"/>
                  </a:solidFill>
                  <a:latin typeface="Impact" panose="020B0806030902050204" pitchFamily="34" charset="0"/>
                </a:rPr>
                <a:t>01</a:t>
              </a:r>
            </a:p>
          </p:txBody>
        </p:sp>
        <p:sp>
          <p:nvSpPr>
            <p:cNvPr id="31" name="矩形 30"/>
            <p:cNvSpPr>
              <a:spLocks/>
            </p:cNvSpPr>
            <p:nvPr/>
          </p:nvSpPr>
          <p:spPr bwMode="auto">
            <a:xfrm>
              <a:off x="6341506" y="2138273"/>
              <a:ext cx="517266" cy="517266"/>
            </a:xfrm>
            <a:prstGeom prst="rect">
              <a:avLst/>
            </a:prstGeom>
            <a:noFill/>
            <a:ln>
              <a:noFill/>
            </a:ln>
            <a:extLst/>
          </p:spPr>
          <p:txBody>
            <a:bodyPr vert="horz" wrap="none" lIns="288000" tIns="91416" rIns="182832" bIns="91416" anchor="ctr" anchorCtr="0" compatLnSpc="1">
              <a:prstTxWarp prst="textNoShape">
                <a:avLst/>
              </a:prstTxWarp>
              <a:normAutofit fontScale="92500" lnSpcReduction="20000"/>
              <a:scene3d>
                <a:camera prst="orthographicFront"/>
                <a:lightRig rig="threePt" dir="t"/>
              </a:scene3d>
              <a:sp3d contourW="12700"/>
            </a:bodyPr>
            <a:lstStyle/>
            <a:p>
              <a:pPr algn="ctr" defTabSz="1371257"/>
              <a:r>
                <a:rPr lang="en-GB" sz="1800" kern="0">
                  <a:solidFill>
                    <a:schemeClr val="bg1"/>
                  </a:solidFill>
                  <a:latin typeface="Impact" panose="020B0806030902050204" pitchFamily="34" charset="0"/>
                </a:rPr>
                <a:t>04</a:t>
              </a:r>
            </a:p>
          </p:txBody>
        </p:sp>
        <p:sp>
          <p:nvSpPr>
            <p:cNvPr id="32" name="矩形 31"/>
            <p:cNvSpPr>
              <a:spLocks/>
            </p:cNvSpPr>
            <p:nvPr/>
          </p:nvSpPr>
          <p:spPr bwMode="auto">
            <a:xfrm>
              <a:off x="6864410" y="3654446"/>
              <a:ext cx="517504" cy="517504"/>
            </a:xfrm>
            <a:prstGeom prst="rect">
              <a:avLst/>
            </a:prstGeom>
            <a:noFill/>
            <a:ln>
              <a:noFill/>
            </a:ln>
            <a:effectLst/>
            <a:extLst/>
          </p:spPr>
          <p:txBody>
            <a:bodyPr wrap="none" lIns="121888" tIns="121888" rIns="121888" bIns="121888" anchor="ctr">
              <a:normAutofit fontScale="62500" lnSpcReduction="20000"/>
              <a:scene3d>
                <a:camera prst="orthographicFront"/>
                <a:lightRig rig="threePt" dir="t"/>
              </a:scene3d>
              <a:sp3d contourW="12700"/>
            </a:bodyPr>
            <a:lstStyle/>
            <a:p>
              <a:pPr algn="ctr" fontAlgn="base" hangingPunct="0">
                <a:spcBef>
                  <a:spcPct val="0"/>
                </a:spcBef>
                <a:spcAft>
                  <a:spcPct val="0"/>
                </a:spcAft>
              </a:pPr>
              <a:r>
                <a:rPr lang="en-US" altLang="zh-CN" sz="1800">
                  <a:solidFill>
                    <a:schemeClr val="bg1"/>
                  </a:solidFill>
                  <a:latin typeface="Impact" panose="020B0806030902050204" pitchFamily="34" charset="0"/>
                </a:rPr>
                <a:t>03</a:t>
              </a:r>
            </a:p>
          </p:txBody>
        </p:sp>
        <p:sp>
          <p:nvSpPr>
            <p:cNvPr id="33" name="矩形 32"/>
            <p:cNvSpPr>
              <a:spLocks/>
            </p:cNvSpPr>
            <p:nvPr/>
          </p:nvSpPr>
          <p:spPr bwMode="auto">
            <a:xfrm>
              <a:off x="5324044" y="4247143"/>
              <a:ext cx="517504" cy="517504"/>
            </a:xfrm>
            <a:prstGeom prst="rect">
              <a:avLst/>
            </a:prstGeom>
            <a:noFill/>
            <a:ln>
              <a:noFill/>
            </a:ln>
            <a:effectLst/>
            <a:extLst/>
          </p:spPr>
          <p:txBody>
            <a:bodyPr wrap="none" lIns="121888" tIns="121888" rIns="121888" bIns="121888" anchor="ctr">
              <a:normAutofit fontScale="62500" lnSpcReduction="20000"/>
              <a:scene3d>
                <a:camera prst="orthographicFront"/>
                <a:lightRig rig="threePt" dir="t"/>
              </a:scene3d>
              <a:sp3d contourW="12700"/>
            </a:bodyPr>
            <a:lstStyle/>
            <a:p>
              <a:pPr algn="ctr" fontAlgn="base" hangingPunct="0">
                <a:spcBef>
                  <a:spcPct val="0"/>
                </a:spcBef>
                <a:spcAft>
                  <a:spcPct val="0"/>
                </a:spcAft>
              </a:pPr>
              <a:r>
                <a:rPr lang="en-US" altLang="zh-CN" sz="1800">
                  <a:solidFill>
                    <a:schemeClr val="bg1"/>
                  </a:solidFill>
                  <a:latin typeface="Impact" panose="020B0806030902050204" pitchFamily="34" charset="0"/>
                </a:rPr>
                <a:t>02</a:t>
              </a:r>
            </a:p>
          </p:txBody>
        </p:sp>
      </p:grpSp>
      <p:sp>
        <p:nvSpPr>
          <p:cNvPr id="40" name="文本框 39"/>
          <p:cNvSpPr txBox="1"/>
          <p:nvPr/>
        </p:nvSpPr>
        <p:spPr>
          <a:xfrm>
            <a:off x="1447559" y="218859"/>
            <a:ext cx="3370154" cy="392415"/>
          </a:xfrm>
          <a:prstGeom prst="rect">
            <a:avLst/>
          </a:prstGeom>
          <a:noFill/>
        </p:spPr>
        <p:txBody>
          <a:bodyPr wrap="none" lIns="68580" tIns="34290" rIns="68580" bIns="34290" rtlCol="0">
            <a:spAutoFit/>
            <a:scene3d>
              <a:camera prst="orthographicFront"/>
              <a:lightRig rig="threePt" dir="t"/>
            </a:scene3d>
            <a:sp3d contourW="12700"/>
          </a:bodyPr>
          <a:lstStyle/>
          <a:p>
            <a:r>
              <a:rPr lang="zh-CN" altLang="en-US" sz="2100" dirty="0">
                <a:solidFill>
                  <a:srgbClr val="3D83B2"/>
                </a:solidFill>
                <a:latin typeface="迷你简准圆" panose="03000509000000000000" pitchFamily="65" charset="-122"/>
                <a:ea typeface="迷你简准圆" panose="03000509000000000000" pitchFamily="65" charset="-122"/>
              </a:rPr>
              <a:t>建立安全工作的四支队伍：</a:t>
            </a:r>
          </a:p>
        </p:txBody>
      </p:sp>
      <p:grpSp>
        <p:nvGrpSpPr>
          <p:cNvPr id="42" name="组合 41"/>
          <p:cNvGrpSpPr/>
          <p:nvPr/>
        </p:nvGrpSpPr>
        <p:grpSpPr>
          <a:xfrm>
            <a:off x="1300309" y="1216913"/>
            <a:ext cx="2495727" cy="873866"/>
            <a:chOff x="3545342" y="2534461"/>
            <a:chExt cx="3327636" cy="1165154"/>
          </a:xfrm>
        </p:grpSpPr>
        <p:sp>
          <p:nvSpPr>
            <p:cNvPr id="43" name="矩形 42"/>
            <p:cNvSpPr/>
            <p:nvPr/>
          </p:nvSpPr>
          <p:spPr>
            <a:xfrm>
              <a:off x="3545342" y="2887085"/>
              <a:ext cx="3327636" cy="8125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smtClean="0"/>
                <a:t>分别与教职工签订了岗位</a:t>
              </a:r>
              <a:r>
                <a:rPr lang="zh-CN" altLang="en-US" dirty="0"/>
                <a:t>安全责任书，实行安全责任追究制</a:t>
              </a:r>
              <a:r>
                <a:rPr lang="zh-CN" altLang="en-US" dirty="0" smtClean="0">
                  <a:solidFill>
                    <a:schemeClr val="tx1">
                      <a:lumMod val="50000"/>
                      <a:lumOff val="50000"/>
                    </a:schemeClr>
                  </a:solidFill>
                  <a:latin typeface="迷你简准圆" panose="03000509000000000000" pitchFamily="65" charset="-122"/>
                  <a:ea typeface="迷你简准圆" panose="03000509000000000000" pitchFamily="65" charset="-122"/>
                </a:rPr>
                <a:t>。</a:t>
              </a:r>
              <a:endParaRPr lang="zh-CN" altLang="en-US" dirty="0">
                <a:solidFill>
                  <a:schemeClr val="tx1">
                    <a:lumMod val="50000"/>
                    <a:lumOff val="50000"/>
                  </a:schemeClr>
                </a:solidFill>
                <a:latin typeface="迷你简准圆" panose="03000509000000000000" pitchFamily="65" charset="-122"/>
                <a:ea typeface="迷你简准圆" panose="03000509000000000000" pitchFamily="65" charset="-122"/>
              </a:endParaRPr>
            </a:p>
          </p:txBody>
        </p:sp>
        <p:sp>
          <p:nvSpPr>
            <p:cNvPr id="44" name="矩形 43"/>
            <p:cNvSpPr/>
            <p:nvPr/>
          </p:nvSpPr>
          <p:spPr>
            <a:xfrm>
              <a:off x="3545342" y="2534461"/>
              <a:ext cx="2241975" cy="467820"/>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b="1" dirty="0" smtClean="0">
                  <a:solidFill>
                    <a:schemeClr val="tx1">
                      <a:lumMod val="65000"/>
                      <a:lumOff val="35000"/>
                    </a:schemeClr>
                  </a:solidFill>
                  <a:latin typeface="迷你简准圆" panose="03000509000000000000" pitchFamily="65" charset="-122"/>
                  <a:ea typeface="迷你简准圆" panose="03000509000000000000" pitchFamily="65" charset="-122"/>
                </a:rPr>
                <a:t>1.</a:t>
              </a:r>
              <a:r>
                <a:rPr lang="zh-CN" altLang="en-US" b="1" dirty="0" smtClean="0">
                  <a:solidFill>
                    <a:schemeClr val="tx1">
                      <a:lumMod val="65000"/>
                      <a:lumOff val="35000"/>
                    </a:schemeClr>
                  </a:solidFill>
                  <a:latin typeface="迷你简准圆" panose="03000509000000000000" pitchFamily="65" charset="-122"/>
                  <a:ea typeface="迷你简准圆" panose="03000509000000000000" pitchFamily="65" charset="-122"/>
                </a:rPr>
                <a:t>安全领导小组</a:t>
              </a:r>
              <a:endParaRPr lang="zh-CN" altLang="en-US" b="1" dirty="0">
                <a:solidFill>
                  <a:schemeClr val="tx1">
                    <a:lumMod val="65000"/>
                    <a:lumOff val="35000"/>
                  </a:schemeClr>
                </a:solidFill>
                <a:latin typeface="迷你简准圆" panose="03000509000000000000" pitchFamily="65" charset="-122"/>
                <a:ea typeface="迷你简准圆" panose="03000509000000000000" pitchFamily="65" charset="-122"/>
              </a:endParaRPr>
            </a:p>
          </p:txBody>
        </p:sp>
      </p:grpSp>
      <p:grpSp>
        <p:nvGrpSpPr>
          <p:cNvPr id="45" name="组合 44"/>
          <p:cNvGrpSpPr/>
          <p:nvPr/>
        </p:nvGrpSpPr>
        <p:grpSpPr>
          <a:xfrm>
            <a:off x="1300309" y="2764021"/>
            <a:ext cx="2495727" cy="873866"/>
            <a:chOff x="3545342" y="2534461"/>
            <a:chExt cx="3327636" cy="1165154"/>
          </a:xfrm>
        </p:grpSpPr>
        <p:sp>
          <p:nvSpPr>
            <p:cNvPr id="46" name="矩形 45"/>
            <p:cNvSpPr/>
            <p:nvPr/>
          </p:nvSpPr>
          <p:spPr>
            <a:xfrm>
              <a:off x="3545342" y="2887085"/>
              <a:ext cx="3327636" cy="8125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t>通过班、校会，实践活动开展体验式安全教育活动</a:t>
              </a:r>
              <a:endParaRPr lang="zh-CN" altLang="en-US" dirty="0">
                <a:solidFill>
                  <a:schemeClr val="tx1">
                    <a:lumMod val="50000"/>
                    <a:lumOff val="50000"/>
                  </a:schemeClr>
                </a:solidFill>
                <a:latin typeface="迷你简准圆" panose="03000509000000000000" pitchFamily="65" charset="-122"/>
                <a:ea typeface="迷你简准圆" panose="03000509000000000000" pitchFamily="65" charset="-122"/>
              </a:endParaRPr>
            </a:p>
          </p:txBody>
        </p:sp>
        <p:sp>
          <p:nvSpPr>
            <p:cNvPr id="47" name="矩形 46"/>
            <p:cNvSpPr/>
            <p:nvPr/>
          </p:nvSpPr>
          <p:spPr>
            <a:xfrm>
              <a:off x="3545342" y="2534461"/>
              <a:ext cx="2241975" cy="467820"/>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b="1" dirty="0" smtClean="0">
                  <a:solidFill>
                    <a:schemeClr val="tx1">
                      <a:lumMod val="65000"/>
                      <a:lumOff val="35000"/>
                    </a:schemeClr>
                  </a:solidFill>
                  <a:latin typeface="迷你简准圆" panose="03000509000000000000" pitchFamily="65" charset="-122"/>
                  <a:ea typeface="迷你简准圆" panose="03000509000000000000" pitchFamily="65" charset="-122"/>
                </a:rPr>
                <a:t>2.</a:t>
              </a:r>
              <a:r>
                <a:rPr lang="zh-CN" altLang="en-US" b="1" dirty="0" smtClean="0">
                  <a:solidFill>
                    <a:schemeClr val="tx1">
                      <a:lumMod val="65000"/>
                      <a:lumOff val="35000"/>
                    </a:schemeClr>
                  </a:solidFill>
                  <a:latin typeface="迷你简准圆" panose="03000509000000000000" pitchFamily="65" charset="-122"/>
                  <a:ea typeface="迷你简准圆" panose="03000509000000000000" pitchFamily="65" charset="-122"/>
                </a:rPr>
                <a:t>年级组、班主任</a:t>
              </a:r>
              <a:endParaRPr lang="zh-CN" altLang="en-US" b="1" dirty="0">
                <a:solidFill>
                  <a:schemeClr val="tx1">
                    <a:lumMod val="65000"/>
                    <a:lumOff val="35000"/>
                  </a:schemeClr>
                </a:solidFill>
                <a:latin typeface="迷你简准圆" panose="03000509000000000000" pitchFamily="65" charset="-122"/>
                <a:ea typeface="迷你简准圆" panose="03000509000000000000" pitchFamily="65" charset="-122"/>
              </a:endParaRPr>
            </a:p>
          </p:txBody>
        </p:sp>
      </p:grpSp>
      <p:grpSp>
        <p:nvGrpSpPr>
          <p:cNvPr id="48" name="组合 47"/>
          <p:cNvGrpSpPr/>
          <p:nvPr/>
        </p:nvGrpSpPr>
        <p:grpSpPr>
          <a:xfrm>
            <a:off x="6188706" y="1216913"/>
            <a:ext cx="2495729" cy="873866"/>
            <a:chOff x="3545342" y="2534461"/>
            <a:chExt cx="3327638" cy="1165154"/>
          </a:xfrm>
        </p:grpSpPr>
        <p:sp>
          <p:nvSpPr>
            <p:cNvPr id="49" name="矩形 48"/>
            <p:cNvSpPr/>
            <p:nvPr/>
          </p:nvSpPr>
          <p:spPr>
            <a:xfrm>
              <a:off x="3545342" y="2887085"/>
              <a:ext cx="3327636" cy="8125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dirty="0"/>
                <a:t>家长与教师携手共同成为学生安全</a:t>
              </a:r>
              <a:r>
                <a:rPr lang="zh-CN" altLang="en-US" dirty="0" smtClean="0"/>
                <a:t>教育的主力军</a:t>
              </a:r>
              <a:r>
                <a:rPr lang="zh-CN" altLang="en-US" dirty="0" smtClean="0">
                  <a:solidFill>
                    <a:schemeClr val="tx1">
                      <a:lumMod val="50000"/>
                      <a:lumOff val="50000"/>
                    </a:schemeClr>
                  </a:solidFill>
                  <a:latin typeface="迷你简准圆" panose="03000509000000000000" pitchFamily="65" charset="-122"/>
                  <a:ea typeface="迷你简准圆" panose="03000509000000000000" pitchFamily="65" charset="-122"/>
                </a:rPr>
                <a:t>。</a:t>
              </a:r>
              <a:endParaRPr lang="zh-CN" altLang="en-US" dirty="0">
                <a:solidFill>
                  <a:schemeClr val="tx1">
                    <a:lumMod val="50000"/>
                    <a:lumOff val="50000"/>
                  </a:schemeClr>
                </a:solidFill>
                <a:latin typeface="迷你简准圆" panose="03000509000000000000" pitchFamily="65" charset="-122"/>
                <a:ea typeface="迷你简准圆" panose="03000509000000000000" pitchFamily="65" charset="-122"/>
              </a:endParaRPr>
            </a:p>
          </p:txBody>
        </p:sp>
        <p:sp>
          <p:nvSpPr>
            <p:cNvPr id="50" name="矩形 49"/>
            <p:cNvSpPr/>
            <p:nvPr/>
          </p:nvSpPr>
          <p:spPr>
            <a:xfrm>
              <a:off x="4631005" y="2534461"/>
              <a:ext cx="2241975" cy="467820"/>
            </a:xfrm>
            <a:prstGeom prst="rect">
              <a:avLst/>
            </a:prstGeom>
          </p:spPr>
          <p:txBody>
            <a:bodyPr wrap="square">
              <a:spAutoFit/>
              <a:scene3d>
                <a:camera prst="orthographicFront"/>
                <a:lightRig rig="threePt" dir="t"/>
              </a:scene3d>
              <a:sp3d contourW="12700"/>
            </a:bodyPr>
            <a:lstStyle/>
            <a:p>
              <a:pPr algn="r">
                <a:lnSpc>
                  <a:spcPct val="120000"/>
                </a:lnSpc>
              </a:pPr>
              <a:r>
                <a:rPr lang="en-US" altLang="zh-CN" b="1" dirty="0" smtClean="0">
                  <a:solidFill>
                    <a:schemeClr val="tx1">
                      <a:lumMod val="65000"/>
                      <a:lumOff val="35000"/>
                    </a:schemeClr>
                  </a:solidFill>
                  <a:latin typeface="迷你简准圆" panose="03000509000000000000" pitchFamily="65" charset="-122"/>
                  <a:ea typeface="迷你简准圆" panose="03000509000000000000" pitchFamily="65" charset="-122"/>
                </a:rPr>
                <a:t>4.</a:t>
              </a:r>
              <a:r>
                <a:rPr lang="zh-CN" altLang="en-US" b="1" dirty="0" smtClean="0">
                  <a:solidFill>
                    <a:schemeClr val="tx1">
                      <a:lumMod val="65000"/>
                      <a:lumOff val="35000"/>
                    </a:schemeClr>
                  </a:solidFill>
                  <a:latin typeface="迷你简准圆" panose="03000509000000000000" pitchFamily="65" charset="-122"/>
                  <a:ea typeface="迷你简准圆" panose="03000509000000000000" pitchFamily="65" charset="-122"/>
                </a:rPr>
                <a:t>家长队伍</a:t>
              </a:r>
              <a:endParaRPr lang="zh-CN" altLang="en-US" b="1" dirty="0">
                <a:solidFill>
                  <a:schemeClr val="tx1">
                    <a:lumMod val="65000"/>
                    <a:lumOff val="35000"/>
                  </a:schemeClr>
                </a:solidFill>
                <a:latin typeface="迷你简准圆" panose="03000509000000000000" pitchFamily="65" charset="-122"/>
                <a:ea typeface="迷你简准圆" panose="03000509000000000000" pitchFamily="65" charset="-122"/>
              </a:endParaRPr>
            </a:p>
          </p:txBody>
        </p:sp>
      </p:grpSp>
      <p:grpSp>
        <p:nvGrpSpPr>
          <p:cNvPr id="51" name="组合 50"/>
          <p:cNvGrpSpPr/>
          <p:nvPr/>
        </p:nvGrpSpPr>
        <p:grpSpPr>
          <a:xfrm>
            <a:off x="5673532" y="2764019"/>
            <a:ext cx="3299018" cy="1132398"/>
            <a:chOff x="3545342" y="2534461"/>
            <a:chExt cx="3327636" cy="1509864"/>
          </a:xfrm>
        </p:grpSpPr>
        <p:sp>
          <p:nvSpPr>
            <p:cNvPr id="52" name="矩形 51"/>
            <p:cNvSpPr/>
            <p:nvPr/>
          </p:nvSpPr>
          <p:spPr>
            <a:xfrm>
              <a:off x="3545342" y="2887085"/>
              <a:ext cx="3327636" cy="115724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dirty="0"/>
                <a:t>利用班级干部、学生会、自管会等学生团体加强学生安全管理的自我监督</a:t>
              </a:r>
              <a:endParaRPr lang="zh-CN" altLang="en-US" dirty="0">
                <a:solidFill>
                  <a:schemeClr val="tx1">
                    <a:lumMod val="50000"/>
                    <a:lumOff val="50000"/>
                  </a:schemeClr>
                </a:solidFill>
                <a:latin typeface="迷你简准圆" panose="03000509000000000000" pitchFamily="65" charset="-122"/>
                <a:ea typeface="迷你简准圆" panose="03000509000000000000" pitchFamily="65" charset="-122"/>
              </a:endParaRPr>
            </a:p>
            <a:p>
              <a:pPr algn="r">
                <a:lnSpc>
                  <a:spcPct val="120000"/>
                </a:lnSpc>
              </a:pPr>
              <a:r>
                <a:rPr lang="zh-CN" altLang="en-US" dirty="0" smtClean="0">
                  <a:solidFill>
                    <a:schemeClr val="tx1">
                      <a:lumMod val="50000"/>
                      <a:lumOff val="50000"/>
                    </a:schemeClr>
                  </a:solidFill>
                  <a:latin typeface="迷你简准圆" panose="03000509000000000000" pitchFamily="65" charset="-122"/>
                  <a:ea typeface="迷你简准圆" panose="03000509000000000000" pitchFamily="65" charset="-122"/>
                </a:rPr>
                <a:t>。</a:t>
              </a:r>
              <a:endParaRPr lang="zh-CN" altLang="en-US" dirty="0">
                <a:solidFill>
                  <a:schemeClr val="tx1">
                    <a:lumMod val="50000"/>
                    <a:lumOff val="50000"/>
                  </a:schemeClr>
                </a:solidFill>
                <a:latin typeface="迷你简准圆" panose="03000509000000000000" pitchFamily="65" charset="-122"/>
                <a:ea typeface="迷你简准圆" panose="03000509000000000000" pitchFamily="65" charset="-122"/>
              </a:endParaRPr>
            </a:p>
          </p:txBody>
        </p:sp>
        <p:sp>
          <p:nvSpPr>
            <p:cNvPr id="53" name="矩形 52"/>
            <p:cNvSpPr/>
            <p:nvPr/>
          </p:nvSpPr>
          <p:spPr>
            <a:xfrm>
              <a:off x="3789429" y="2534461"/>
              <a:ext cx="3083549" cy="812531"/>
            </a:xfrm>
            <a:prstGeom prst="rect">
              <a:avLst/>
            </a:prstGeom>
          </p:spPr>
          <p:txBody>
            <a:bodyPr wrap="square">
              <a:spAutoFit/>
              <a:scene3d>
                <a:camera prst="orthographicFront"/>
                <a:lightRig rig="threePt" dir="t"/>
              </a:scene3d>
              <a:sp3d contourW="12700"/>
            </a:bodyPr>
            <a:lstStyle/>
            <a:p>
              <a:pPr algn="r">
                <a:lnSpc>
                  <a:spcPct val="120000"/>
                </a:lnSpc>
              </a:pPr>
              <a:r>
                <a:rPr lang="en-US" altLang="zh-CN" b="1" dirty="0" smtClean="0">
                  <a:solidFill>
                    <a:schemeClr val="tx1">
                      <a:lumMod val="65000"/>
                      <a:lumOff val="35000"/>
                    </a:schemeClr>
                  </a:solidFill>
                  <a:latin typeface="迷你简准圆" panose="03000509000000000000" pitchFamily="65" charset="-122"/>
                  <a:ea typeface="迷你简准圆" panose="03000509000000000000" pitchFamily="65" charset="-122"/>
                </a:rPr>
                <a:t>3</a:t>
              </a:r>
              <a:r>
                <a:rPr lang="en-US" altLang="zh-CN" b="1" dirty="0">
                  <a:solidFill>
                    <a:schemeClr val="tx1">
                      <a:lumMod val="65000"/>
                      <a:lumOff val="35000"/>
                    </a:schemeClr>
                  </a:solidFill>
                  <a:latin typeface="迷你简准圆" panose="03000509000000000000" pitchFamily="65" charset="-122"/>
                  <a:ea typeface="迷你简准圆" panose="03000509000000000000" pitchFamily="65" charset="-122"/>
                </a:rPr>
                <a:t>.</a:t>
              </a:r>
              <a:r>
                <a:rPr lang="zh-CN" altLang="en-US" b="1" dirty="0">
                  <a:solidFill>
                    <a:schemeClr val="tx1">
                      <a:lumMod val="65000"/>
                      <a:lumOff val="35000"/>
                    </a:schemeClr>
                  </a:solidFill>
                  <a:latin typeface="迷你简准圆" panose="03000509000000000000" pitchFamily="65" charset="-122"/>
                  <a:ea typeface="迷你简准圆" panose="03000509000000000000" pitchFamily="65" charset="-122"/>
                </a:rPr>
                <a:t>校园安全监督岗</a:t>
              </a:r>
            </a:p>
            <a:p>
              <a:pPr algn="r">
                <a:lnSpc>
                  <a:spcPct val="120000"/>
                </a:lnSpc>
              </a:pPr>
              <a:endParaRPr lang="zh-CN" altLang="en-US" b="1" dirty="0">
                <a:solidFill>
                  <a:schemeClr val="tx1">
                    <a:lumMod val="65000"/>
                    <a:lumOff val="35000"/>
                  </a:schemeClr>
                </a:solidFill>
                <a:latin typeface="迷你简准圆" panose="03000509000000000000" pitchFamily="65" charset="-122"/>
                <a:ea typeface="迷你简准圆" panose="03000509000000000000" pitchFamily="65" charset="-122"/>
              </a:endParaRPr>
            </a:p>
          </p:txBody>
        </p:sp>
      </p:grpSp>
      <p:pic>
        <p:nvPicPr>
          <p:cNvPr id="54" name="图片 53" descr="微信图片_20180126101751.jpg"/>
          <p:cNvPicPr>
            <a:picLocks noChangeAspect="1"/>
          </p:cNvPicPr>
          <p:nvPr/>
        </p:nvPicPr>
        <p:blipFill>
          <a:blip r:embed="rId3"/>
          <a:stretch>
            <a:fillRect/>
          </a:stretch>
        </p:blipFill>
        <p:spPr>
          <a:xfrm>
            <a:off x="819539" y="611274"/>
            <a:ext cx="2976497" cy="1928813"/>
          </a:xfrm>
          <a:prstGeom prst="rect">
            <a:avLst/>
          </a:prstGeom>
          <a:ln>
            <a:noFill/>
          </a:ln>
          <a:effectLst>
            <a:outerShdw blurRad="292100" dist="139700" dir="2700000" algn="tl" rotWithShape="0">
              <a:srgbClr val="333333">
                <a:alpha val="65000"/>
              </a:srgbClr>
            </a:outerShdw>
          </a:effectLst>
        </p:spPr>
      </p:pic>
      <p:pic>
        <p:nvPicPr>
          <p:cNvPr id="38" name="Picture 4" descr="C:\Users\王楠\Desktop\安全汇报ppt\LOGO黄色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714" y="2613287"/>
            <a:ext cx="2972322" cy="186166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6362" y="2536571"/>
            <a:ext cx="3022652" cy="2015101"/>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6362" y="431828"/>
            <a:ext cx="3013895" cy="2009264"/>
          </a:xfrm>
          <a:prstGeom prst="rect">
            <a:avLst/>
          </a:prstGeom>
        </p:spPr>
      </p:pic>
    </p:spTree>
    <p:extLst>
      <p:ext uri="{BB962C8B-B14F-4D97-AF65-F5344CB8AC3E}">
        <p14:creationId xmlns:p14="http://schemas.microsoft.com/office/powerpoint/2010/main" val="18518200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2" presetClass="entr" presetSubtype="2"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500"/>
                                        <p:tgtEl>
                                          <p:spTgt spid="42"/>
                                        </p:tgtEl>
                                        <p:attrNameLst>
                                          <p:attrName>ppt_x</p:attrName>
                                        </p:attrNameLst>
                                      </p:cBhvr>
                                      <p:tavLst>
                                        <p:tav tm="0">
                                          <p:val>
                                            <p:strVal val="#ppt_x+#ppt_w*1.125000"/>
                                          </p:val>
                                        </p:tav>
                                        <p:tav tm="100000">
                                          <p:val>
                                            <p:strVal val="#ppt_x"/>
                                          </p:val>
                                        </p:tav>
                                      </p:tavLst>
                                    </p:anim>
                                    <p:animEffect transition="in" filter="wipe(left)">
                                      <p:cBhvr>
                                        <p:cTn id="15" dur="500"/>
                                        <p:tgtEl>
                                          <p:spTgt spid="42"/>
                                        </p:tgtEl>
                                      </p:cBhvr>
                                    </p:animEffect>
                                  </p:childTnLst>
                                </p:cTn>
                              </p:par>
                              <p:par>
                                <p:cTn id="16" presetID="12" presetClass="entr" presetSubtype="2"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p:tgtEl>
                                          <p:spTgt spid="45"/>
                                        </p:tgtEl>
                                        <p:attrNameLst>
                                          <p:attrName>ppt_x</p:attrName>
                                        </p:attrNameLst>
                                      </p:cBhvr>
                                      <p:tavLst>
                                        <p:tav tm="0">
                                          <p:val>
                                            <p:strVal val="#ppt_x+#ppt_w*1.125000"/>
                                          </p:val>
                                        </p:tav>
                                        <p:tav tm="100000">
                                          <p:val>
                                            <p:strVal val="#ppt_x"/>
                                          </p:val>
                                        </p:tav>
                                      </p:tavLst>
                                    </p:anim>
                                    <p:animEffect transition="in" filter="wipe(left)">
                                      <p:cBhvr>
                                        <p:cTn id="19" dur="500"/>
                                        <p:tgtEl>
                                          <p:spTgt spid="45"/>
                                        </p:tgtEl>
                                      </p:cBhvr>
                                    </p:animEffect>
                                  </p:childTnLst>
                                </p:cTn>
                              </p:par>
                              <p:par>
                                <p:cTn id="20" presetID="12" presetClass="entr" presetSubtype="8"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par>
                                <p:cTn id="24" presetID="12" presetClass="entr" presetSubtype="8"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p:tgtEl>
                                          <p:spTgt spid="51"/>
                                        </p:tgtEl>
                                        <p:attrNameLst>
                                          <p:attrName>ppt_x</p:attrName>
                                        </p:attrNameLst>
                                      </p:cBhvr>
                                      <p:tavLst>
                                        <p:tav tm="0">
                                          <p:val>
                                            <p:strVal val="#ppt_x-#ppt_w*1.125000"/>
                                          </p:val>
                                        </p:tav>
                                        <p:tav tm="100000">
                                          <p:val>
                                            <p:strVal val="#ppt_x"/>
                                          </p:val>
                                        </p:tav>
                                      </p:tavLst>
                                    </p:anim>
                                    <p:animEffect transition="in" filter="wipe(right)">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p:cTn id="32" dur="1000" fill="hold"/>
                                        <p:tgtEl>
                                          <p:spTgt spid="54"/>
                                        </p:tgtEl>
                                        <p:attrNameLst>
                                          <p:attrName>ppt_w</p:attrName>
                                        </p:attrNameLst>
                                      </p:cBhvr>
                                      <p:tavLst>
                                        <p:tav tm="0">
                                          <p:val>
                                            <p:fltVal val="0"/>
                                          </p:val>
                                        </p:tav>
                                        <p:tav tm="100000">
                                          <p:val>
                                            <p:strVal val="#ppt_w"/>
                                          </p:val>
                                        </p:tav>
                                      </p:tavLst>
                                    </p:anim>
                                    <p:anim calcmode="lin" valueType="num">
                                      <p:cBhvr>
                                        <p:cTn id="33" dur="1000" fill="hold"/>
                                        <p:tgtEl>
                                          <p:spTgt spid="54"/>
                                        </p:tgtEl>
                                        <p:attrNameLst>
                                          <p:attrName>ppt_h</p:attrName>
                                        </p:attrNameLst>
                                      </p:cBhvr>
                                      <p:tavLst>
                                        <p:tav tm="0">
                                          <p:val>
                                            <p:fltVal val="0"/>
                                          </p:val>
                                        </p:tav>
                                        <p:tav tm="100000">
                                          <p:val>
                                            <p:strVal val="#ppt_h"/>
                                          </p:val>
                                        </p:tav>
                                      </p:tavLst>
                                    </p:anim>
                                    <p:animEffect transition="in" filter="fade">
                                      <p:cBhvr>
                                        <p:cTn id="34" dur="10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4"/>
                                        </p:tgtEl>
                                        <p:attrNameLst>
                                          <p:attrName>style.visibility</p:attrName>
                                        </p:attrNameLst>
                                      </p:cBhvr>
                                      <p:to>
                                        <p:strVal val="hidden"/>
                                      </p:to>
                                    </p:set>
                                  </p:childTnLst>
                                </p:cTn>
                              </p:par>
                            </p:childTnLst>
                          </p:cTn>
                        </p:par>
                        <p:par>
                          <p:cTn id="39" fill="hold">
                            <p:stCondLst>
                              <p:cond delay="0"/>
                            </p:stCondLst>
                            <p:childTnLst>
                              <p:par>
                                <p:cTn id="40" presetID="53" presetClass="entr" presetSubtype="16"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Effect transition="in" filter="fade">
                                      <p:cBhvr>
                                        <p:cTn id="44" dur="10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
                                        </p:tgtEl>
                                        <p:attrNameLst>
                                          <p:attrName>style.visibility</p:attrName>
                                        </p:attrNameLst>
                                      </p:cBhvr>
                                      <p:to>
                                        <p:strVal val="hidden"/>
                                      </p:to>
                                    </p:set>
                                  </p:childTnLst>
                                </p:cTn>
                              </p:par>
                            </p:childTnLst>
                          </p:cTn>
                        </p:par>
                        <p:par>
                          <p:cTn id="49" fill="hold">
                            <p:stCondLst>
                              <p:cond delay="0"/>
                            </p:stCondLst>
                            <p:childTnLst>
                              <p:par>
                                <p:cTn id="50" presetID="53" presetClass="entr" presetSubtype="16"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1000" fill="hold"/>
                                        <p:tgtEl>
                                          <p:spTgt spid="3"/>
                                        </p:tgtEl>
                                        <p:attrNameLst>
                                          <p:attrName>ppt_w</p:attrName>
                                        </p:attrNameLst>
                                      </p:cBhvr>
                                      <p:tavLst>
                                        <p:tav tm="0">
                                          <p:val>
                                            <p:fltVal val="0"/>
                                          </p:val>
                                        </p:tav>
                                        <p:tav tm="100000">
                                          <p:val>
                                            <p:strVal val="#ppt_w"/>
                                          </p:val>
                                        </p:tav>
                                      </p:tavLst>
                                    </p:anim>
                                    <p:anim calcmode="lin" valueType="num">
                                      <p:cBhvr>
                                        <p:cTn id="53" dur="1000" fill="hold"/>
                                        <p:tgtEl>
                                          <p:spTgt spid="3"/>
                                        </p:tgtEl>
                                        <p:attrNameLst>
                                          <p:attrName>ppt_h</p:attrName>
                                        </p:attrNameLst>
                                      </p:cBhvr>
                                      <p:tavLst>
                                        <p:tav tm="0">
                                          <p:val>
                                            <p:fltVal val="0"/>
                                          </p:val>
                                        </p:tav>
                                        <p:tav tm="100000">
                                          <p:val>
                                            <p:strVal val="#ppt_h"/>
                                          </p:val>
                                        </p:tav>
                                      </p:tavLst>
                                    </p:anim>
                                    <p:animEffect transition="in" filter="fade">
                                      <p:cBhvr>
                                        <p:cTn id="54" dur="10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
                                        </p:tgtEl>
                                        <p:attrNameLst>
                                          <p:attrName>style.visibility</p:attrName>
                                        </p:attrNameLst>
                                      </p:cBhvr>
                                      <p:to>
                                        <p:strVal val="hidden"/>
                                      </p:to>
                                    </p:set>
                                  </p:childTnLst>
                                </p:cTn>
                              </p:par>
                            </p:childTnLst>
                          </p:cTn>
                        </p:par>
                        <p:par>
                          <p:cTn id="59" fill="hold">
                            <p:stCondLst>
                              <p:cond delay="0"/>
                            </p:stCondLst>
                            <p:childTnLst>
                              <p:par>
                                <p:cTn id="60" presetID="53" presetClass="entr" presetSubtype="16"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1000" fill="hold"/>
                                        <p:tgtEl>
                                          <p:spTgt spid="5"/>
                                        </p:tgtEl>
                                        <p:attrNameLst>
                                          <p:attrName>ppt_w</p:attrName>
                                        </p:attrNameLst>
                                      </p:cBhvr>
                                      <p:tavLst>
                                        <p:tav tm="0">
                                          <p:val>
                                            <p:fltVal val="0"/>
                                          </p:val>
                                        </p:tav>
                                        <p:tav tm="100000">
                                          <p:val>
                                            <p:strVal val="#ppt_w"/>
                                          </p:val>
                                        </p:tav>
                                      </p:tavLst>
                                    </p:anim>
                                    <p:anim calcmode="lin" valueType="num">
                                      <p:cBhvr>
                                        <p:cTn id="63" dur="1000" fill="hold"/>
                                        <p:tgtEl>
                                          <p:spTgt spid="5"/>
                                        </p:tgtEl>
                                        <p:attrNameLst>
                                          <p:attrName>ppt_h</p:attrName>
                                        </p:attrNameLst>
                                      </p:cBhvr>
                                      <p:tavLst>
                                        <p:tav tm="0">
                                          <p:val>
                                            <p:fltVal val="0"/>
                                          </p:val>
                                        </p:tav>
                                        <p:tav tm="100000">
                                          <p:val>
                                            <p:strVal val="#ppt_h"/>
                                          </p:val>
                                        </p:tav>
                                      </p:tavLst>
                                    </p:anim>
                                    <p:animEffect transition="in" filter="fade">
                                      <p:cBhvr>
                                        <p:cTn id="6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862827" y="1623062"/>
            <a:ext cx="1992890" cy="1998650"/>
            <a:chOff x="4511048" y="1852629"/>
            <a:chExt cx="3169904" cy="3196552"/>
          </a:xfrm>
        </p:grpSpPr>
        <p:sp>
          <p:nvSpPr>
            <p:cNvPr id="40" name="六边形 39"/>
            <p:cNvSpPr/>
            <p:nvPr/>
          </p:nvSpPr>
          <p:spPr>
            <a:xfrm rot="1800000">
              <a:off x="4511048" y="2316509"/>
              <a:ext cx="3169904" cy="2732672"/>
            </a:xfrm>
            <a:prstGeom prst="hexagon">
              <a:avLst>
                <a:gd name="adj" fmla="val 28912"/>
                <a:gd name="vf" fmla="val 115470"/>
              </a:avLst>
            </a:prstGeom>
            <a:solidFill>
              <a:schemeClr val="bg1">
                <a:lumMod val="65000"/>
              </a:schemeClr>
            </a:solidFill>
            <a:ln w="254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2" name="六边形 41"/>
            <p:cNvSpPr/>
            <p:nvPr/>
          </p:nvSpPr>
          <p:spPr>
            <a:xfrm rot="1800000">
              <a:off x="5427847" y="1852629"/>
              <a:ext cx="1336302" cy="1151984"/>
            </a:xfrm>
            <a:prstGeom prst="hexagon">
              <a:avLst>
                <a:gd name="adj" fmla="val 28912"/>
                <a:gd name="vf" fmla="val 115470"/>
              </a:avLst>
            </a:prstGeom>
            <a:solidFill>
              <a:schemeClr val="bg1"/>
            </a:solidFill>
            <a:ln w="254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6" name="组合 5"/>
          <p:cNvGrpSpPr/>
          <p:nvPr/>
        </p:nvGrpSpPr>
        <p:grpSpPr>
          <a:xfrm>
            <a:off x="2907704" y="1638892"/>
            <a:ext cx="1990307" cy="1999428"/>
            <a:chOff x="1011460" y="1852629"/>
            <a:chExt cx="3196654" cy="3239800"/>
          </a:xfrm>
        </p:grpSpPr>
        <p:sp>
          <p:nvSpPr>
            <p:cNvPr id="21" name="六边形 20"/>
            <p:cNvSpPr/>
            <p:nvPr/>
          </p:nvSpPr>
          <p:spPr>
            <a:xfrm rot="1800000">
              <a:off x="1011460" y="2320634"/>
              <a:ext cx="3196654" cy="2771795"/>
            </a:xfrm>
            <a:prstGeom prst="hexagon">
              <a:avLst>
                <a:gd name="adj" fmla="val 28912"/>
                <a:gd name="vf" fmla="val 115470"/>
              </a:avLst>
            </a:prstGeom>
            <a:solidFill>
              <a:srgbClr val="3D83B2"/>
            </a:solidFill>
            <a:ln w="25400">
              <a:solidFill>
                <a:srgbClr val="3D83B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六边形 24"/>
            <p:cNvSpPr/>
            <p:nvPr/>
          </p:nvSpPr>
          <p:spPr>
            <a:xfrm rot="1800000">
              <a:off x="1939749" y="1852629"/>
              <a:ext cx="1336302" cy="1151984"/>
            </a:xfrm>
            <a:prstGeom prst="hexagon">
              <a:avLst>
                <a:gd name="adj" fmla="val 28912"/>
                <a:gd name="vf" fmla="val 115470"/>
              </a:avLst>
            </a:prstGeom>
            <a:solidFill>
              <a:schemeClr val="bg1"/>
            </a:solidFill>
            <a:ln w="25400">
              <a:solidFill>
                <a:srgbClr val="3D83B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7" name="组合 6"/>
          <p:cNvGrpSpPr/>
          <p:nvPr/>
        </p:nvGrpSpPr>
        <p:grpSpPr>
          <a:xfrm>
            <a:off x="4974911" y="1656259"/>
            <a:ext cx="1992890" cy="1998650"/>
            <a:chOff x="4511048" y="1852629"/>
            <a:chExt cx="3169904" cy="3196552"/>
          </a:xfrm>
        </p:grpSpPr>
        <p:sp>
          <p:nvSpPr>
            <p:cNvPr id="15" name="六边形 14"/>
            <p:cNvSpPr/>
            <p:nvPr/>
          </p:nvSpPr>
          <p:spPr>
            <a:xfrm rot="1800000">
              <a:off x="4511048" y="2316509"/>
              <a:ext cx="3169904" cy="2732672"/>
            </a:xfrm>
            <a:prstGeom prst="hexagon">
              <a:avLst>
                <a:gd name="adj" fmla="val 28912"/>
                <a:gd name="vf" fmla="val 115470"/>
              </a:avLst>
            </a:prstGeom>
            <a:solidFill>
              <a:schemeClr val="bg1">
                <a:lumMod val="65000"/>
              </a:schemeClr>
            </a:solidFill>
            <a:ln w="254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9" name="六边形 18"/>
            <p:cNvSpPr/>
            <p:nvPr/>
          </p:nvSpPr>
          <p:spPr>
            <a:xfrm rot="1800000">
              <a:off x="5427847" y="1852629"/>
              <a:ext cx="1336302" cy="1151984"/>
            </a:xfrm>
            <a:prstGeom prst="hexagon">
              <a:avLst>
                <a:gd name="adj" fmla="val 28912"/>
                <a:gd name="vf" fmla="val 115470"/>
              </a:avLst>
            </a:prstGeom>
            <a:solidFill>
              <a:schemeClr val="bg1"/>
            </a:solidFill>
            <a:ln w="254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8" name="组合 7"/>
          <p:cNvGrpSpPr/>
          <p:nvPr/>
        </p:nvGrpSpPr>
        <p:grpSpPr>
          <a:xfrm>
            <a:off x="7053085" y="1628113"/>
            <a:ext cx="1870989" cy="1973946"/>
            <a:chOff x="7999149" y="1852629"/>
            <a:chExt cx="3169904" cy="3196552"/>
          </a:xfrm>
        </p:grpSpPr>
        <p:sp>
          <p:nvSpPr>
            <p:cNvPr id="9" name="六边形 8"/>
            <p:cNvSpPr/>
            <p:nvPr/>
          </p:nvSpPr>
          <p:spPr>
            <a:xfrm rot="1800000">
              <a:off x="7999149" y="2316509"/>
              <a:ext cx="3169904" cy="2732672"/>
            </a:xfrm>
            <a:prstGeom prst="hexagon">
              <a:avLst>
                <a:gd name="adj" fmla="val 28912"/>
                <a:gd name="vf" fmla="val 115470"/>
              </a:avLst>
            </a:prstGeom>
            <a:solidFill>
              <a:srgbClr val="3D83B2"/>
            </a:solidFill>
            <a:ln w="25400">
              <a:solidFill>
                <a:srgbClr val="3D83B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3" name="六边形 12"/>
            <p:cNvSpPr/>
            <p:nvPr/>
          </p:nvSpPr>
          <p:spPr>
            <a:xfrm rot="1800000">
              <a:off x="8915947" y="1852629"/>
              <a:ext cx="1336302" cy="1151984"/>
            </a:xfrm>
            <a:prstGeom prst="hexagon">
              <a:avLst>
                <a:gd name="adj" fmla="val 28912"/>
                <a:gd name="vf" fmla="val 115470"/>
              </a:avLst>
            </a:prstGeom>
            <a:solidFill>
              <a:schemeClr val="bg1"/>
            </a:solidFill>
            <a:ln w="25400">
              <a:solidFill>
                <a:srgbClr val="3D83B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29" name="文本框 28"/>
          <p:cNvSpPr txBox="1"/>
          <p:nvPr/>
        </p:nvSpPr>
        <p:spPr>
          <a:xfrm>
            <a:off x="1447559" y="218859"/>
            <a:ext cx="273152" cy="392415"/>
          </a:xfrm>
          <a:prstGeom prst="rect">
            <a:avLst/>
          </a:prstGeom>
          <a:noFill/>
        </p:spPr>
        <p:txBody>
          <a:bodyPr wrap="none" lIns="68580" tIns="34290" rIns="68580" bIns="34290" rtlCol="0">
            <a:spAutoFit/>
            <a:scene3d>
              <a:camera prst="orthographicFront"/>
              <a:lightRig rig="threePt" dir="t"/>
            </a:scene3d>
            <a:sp3d contourW="12700"/>
          </a:bodyPr>
          <a:lstStyle/>
          <a:p>
            <a:r>
              <a:rPr lang="en-US" altLang="zh-CN" sz="2100" dirty="0">
                <a:solidFill>
                  <a:srgbClr val="3D83B2"/>
                </a:solidFill>
                <a:latin typeface="迷你简准圆" panose="03000509000000000000" pitchFamily="65" charset="-122"/>
                <a:ea typeface="迷你简准圆" panose="03000509000000000000" pitchFamily="65" charset="-122"/>
              </a:rPr>
              <a:t> </a:t>
            </a:r>
            <a:endParaRPr lang="zh-CN" altLang="en-US" sz="2100" dirty="0">
              <a:solidFill>
                <a:srgbClr val="3D83B2"/>
              </a:solidFill>
              <a:latin typeface="迷你简准圆" panose="03000509000000000000" pitchFamily="65" charset="-122"/>
              <a:ea typeface="迷你简准圆" panose="03000509000000000000" pitchFamily="65" charset="-122"/>
            </a:endParaRPr>
          </a:p>
        </p:txBody>
      </p:sp>
      <p:grpSp>
        <p:nvGrpSpPr>
          <p:cNvPr id="31" name="组合 30"/>
          <p:cNvGrpSpPr/>
          <p:nvPr/>
        </p:nvGrpSpPr>
        <p:grpSpPr>
          <a:xfrm>
            <a:off x="1050086" y="1750868"/>
            <a:ext cx="1729559" cy="1978037"/>
            <a:chOff x="3433035" y="2375294"/>
            <a:chExt cx="2306078" cy="2637383"/>
          </a:xfrm>
        </p:grpSpPr>
        <p:sp>
          <p:nvSpPr>
            <p:cNvPr id="32" name="矩形 31"/>
            <p:cNvSpPr/>
            <p:nvPr/>
          </p:nvSpPr>
          <p:spPr>
            <a:xfrm>
              <a:off x="3497138" y="3116773"/>
              <a:ext cx="2241975" cy="189590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100" dirty="0">
                  <a:solidFill>
                    <a:schemeClr val="bg1"/>
                  </a:solidFill>
                </a:rPr>
                <a:t>      </a:t>
              </a:r>
              <a:r>
                <a:rPr lang="zh-CN" altLang="en-US" sz="1200" dirty="0">
                  <a:solidFill>
                    <a:schemeClr val="bg1"/>
                  </a:solidFill>
                </a:rPr>
                <a:t>学校定期组织全体教职工学习各项安全法规政策，印发</a:t>
              </a:r>
              <a:r>
                <a:rPr lang="en-US" altLang="zh-CN" sz="1200" dirty="0">
                  <a:solidFill>
                    <a:schemeClr val="bg1"/>
                  </a:solidFill>
                </a:rPr>
                <a:t>《</a:t>
              </a:r>
              <a:r>
                <a:rPr lang="zh-CN" altLang="en-US" sz="1200" dirty="0">
                  <a:solidFill>
                    <a:schemeClr val="bg1"/>
                  </a:solidFill>
                </a:rPr>
                <a:t>北京九中安全汇编</a:t>
              </a:r>
              <a:r>
                <a:rPr lang="en-US" altLang="zh-CN" sz="1200" dirty="0">
                  <a:solidFill>
                    <a:schemeClr val="bg1"/>
                  </a:solidFill>
                </a:rPr>
                <a:t>》</a:t>
              </a:r>
              <a:r>
                <a:rPr lang="zh-CN" altLang="en-US" sz="1200" dirty="0">
                  <a:solidFill>
                    <a:schemeClr val="bg1"/>
                  </a:solidFill>
                </a:rPr>
                <a:t>，同时加强几项制度的具体落实。</a:t>
              </a:r>
              <a:endParaRPr lang="zh-CN" altLang="en-US" sz="1200" dirty="0">
                <a:solidFill>
                  <a:srgbClr val="FFFFFF"/>
                </a:solidFill>
                <a:latin typeface="迷你简准圆" panose="03000509000000000000" pitchFamily="65" charset="-122"/>
                <a:ea typeface="迷你简准圆" panose="03000509000000000000" pitchFamily="65" charset="-122"/>
              </a:endParaRPr>
            </a:p>
          </p:txBody>
        </p:sp>
        <p:sp>
          <p:nvSpPr>
            <p:cNvPr id="33" name="矩形 32"/>
            <p:cNvSpPr/>
            <p:nvPr/>
          </p:nvSpPr>
          <p:spPr>
            <a:xfrm>
              <a:off x="3433035" y="2375294"/>
              <a:ext cx="2241974" cy="4678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smtClean="0">
                  <a:latin typeface="迷你简准圆" panose="03000509000000000000" pitchFamily="65" charset="-122"/>
                  <a:ea typeface="迷你简准圆" panose="03000509000000000000" pitchFamily="65" charset="-122"/>
                </a:rPr>
                <a:t>制度保障</a:t>
              </a:r>
              <a:endParaRPr lang="zh-CN" altLang="en-US" b="1" dirty="0">
                <a:latin typeface="迷你简准圆" panose="03000509000000000000" pitchFamily="65" charset="-122"/>
                <a:ea typeface="迷你简准圆" panose="03000509000000000000" pitchFamily="65" charset="-122"/>
              </a:endParaRPr>
            </a:p>
          </p:txBody>
        </p:sp>
      </p:grpSp>
      <p:grpSp>
        <p:nvGrpSpPr>
          <p:cNvPr id="34" name="组合 33"/>
          <p:cNvGrpSpPr/>
          <p:nvPr/>
        </p:nvGrpSpPr>
        <p:grpSpPr>
          <a:xfrm>
            <a:off x="5075065" y="1766958"/>
            <a:ext cx="1747382" cy="1611081"/>
            <a:chOff x="5112605" y="2305037"/>
            <a:chExt cx="2329843" cy="2148109"/>
          </a:xfrm>
        </p:grpSpPr>
        <p:sp>
          <p:nvSpPr>
            <p:cNvPr id="35" name="矩形 34"/>
            <p:cNvSpPr/>
            <p:nvPr/>
          </p:nvSpPr>
          <p:spPr>
            <a:xfrm>
              <a:off x="5112605" y="3098928"/>
              <a:ext cx="2241974" cy="135421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smtClean="0">
                  <a:solidFill>
                    <a:schemeClr val="bg1"/>
                  </a:solidFill>
                </a:rPr>
                <a:t>   </a:t>
              </a:r>
              <a:r>
                <a:rPr lang="zh-CN" altLang="en-US" sz="1200" dirty="0">
                  <a:solidFill>
                    <a:schemeClr val="bg1"/>
                  </a:solidFill>
                </a:rPr>
                <a:t>加强视频监控、消防安全设备、安全保卫设备、新风系统、饮用水系统。</a:t>
              </a:r>
            </a:p>
          </p:txBody>
        </p:sp>
        <p:sp>
          <p:nvSpPr>
            <p:cNvPr id="36" name="矩形 35"/>
            <p:cNvSpPr/>
            <p:nvPr/>
          </p:nvSpPr>
          <p:spPr>
            <a:xfrm>
              <a:off x="5200474" y="2305037"/>
              <a:ext cx="2241974" cy="4678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smtClean="0">
                  <a:latin typeface="迷你简准圆" panose="03000509000000000000" pitchFamily="65" charset="-122"/>
                  <a:ea typeface="迷你简准圆" panose="03000509000000000000" pitchFamily="65" charset="-122"/>
                </a:rPr>
                <a:t>设备保障</a:t>
              </a:r>
              <a:endParaRPr lang="zh-CN" altLang="en-US" b="1" dirty="0">
                <a:latin typeface="迷你简准圆" panose="03000509000000000000" pitchFamily="65" charset="-122"/>
                <a:ea typeface="迷你简准圆" panose="03000509000000000000" pitchFamily="65" charset="-122"/>
              </a:endParaRPr>
            </a:p>
          </p:txBody>
        </p:sp>
      </p:grpSp>
      <p:grpSp>
        <p:nvGrpSpPr>
          <p:cNvPr id="37" name="组合 36"/>
          <p:cNvGrpSpPr/>
          <p:nvPr/>
        </p:nvGrpSpPr>
        <p:grpSpPr>
          <a:xfrm>
            <a:off x="7137286" y="1766958"/>
            <a:ext cx="1692034" cy="1764969"/>
            <a:chOff x="4462841" y="1920470"/>
            <a:chExt cx="2256045" cy="2353292"/>
          </a:xfrm>
        </p:grpSpPr>
        <p:sp>
          <p:nvSpPr>
            <p:cNvPr id="38" name="矩形 37"/>
            <p:cNvSpPr/>
            <p:nvPr/>
          </p:nvSpPr>
          <p:spPr>
            <a:xfrm>
              <a:off x="4462841" y="2714361"/>
              <a:ext cx="2241974" cy="1559401"/>
            </a:xfrm>
            <a:prstGeom prst="rect">
              <a:avLst/>
            </a:prstGeom>
          </p:spPr>
          <p:txBody>
            <a:bodyPr wrap="square">
              <a:spAutoFit/>
              <a:scene3d>
                <a:camera prst="orthographicFront"/>
                <a:lightRig rig="threePt" dir="t"/>
              </a:scene3d>
              <a:sp3d contourW="12700"/>
            </a:bodyPr>
            <a:lstStyle/>
            <a:p>
              <a:r>
                <a:rPr lang="zh-CN" altLang="en-US" dirty="0">
                  <a:solidFill>
                    <a:srgbClr val="FFFFFF"/>
                  </a:solidFill>
                </a:rPr>
                <a:t>学校明确各处室的管理责任，细化工作流程，保障校园安全工作的有效开展。</a:t>
              </a:r>
              <a:endParaRPr lang="zh-CN" altLang="zh-CN" dirty="0">
                <a:solidFill>
                  <a:srgbClr val="FFFFFF"/>
                </a:solidFill>
              </a:endParaRPr>
            </a:p>
          </p:txBody>
        </p:sp>
        <p:sp>
          <p:nvSpPr>
            <p:cNvPr id="39" name="矩形 38"/>
            <p:cNvSpPr/>
            <p:nvPr/>
          </p:nvSpPr>
          <p:spPr>
            <a:xfrm>
              <a:off x="4476912" y="1920470"/>
              <a:ext cx="2241974" cy="46782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smtClean="0">
                  <a:latin typeface="迷你简准圆" panose="03000509000000000000" pitchFamily="65" charset="-122"/>
                  <a:ea typeface="迷你简准圆" panose="03000509000000000000" pitchFamily="65" charset="-122"/>
                </a:rPr>
                <a:t>管理保障</a:t>
              </a:r>
              <a:endParaRPr lang="zh-CN" altLang="en-US" b="1" dirty="0">
                <a:latin typeface="迷你简准圆" panose="03000509000000000000" pitchFamily="65" charset="-122"/>
                <a:ea typeface="迷你简准圆" panose="03000509000000000000" pitchFamily="65" charset="-122"/>
              </a:endParaRPr>
            </a:p>
          </p:txBody>
        </p:sp>
      </p:grpSp>
      <p:grpSp>
        <p:nvGrpSpPr>
          <p:cNvPr id="41" name="组合 40"/>
          <p:cNvGrpSpPr/>
          <p:nvPr/>
        </p:nvGrpSpPr>
        <p:grpSpPr>
          <a:xfrm>
            <a:off x="1050085" y="563533"/>
            <a:ext cx="3438694" cy="535217"/>
            <a:chOff x="1857828" y="2351317"/>
            <a:chExt cx="4584925" cy="713622"/>
          </a:xfrm>
        </p:grpSpPr>
        <p:grpSp>
          <p:nvGrpSpPr>
            <p:cNvPr id="45" name="组合 44"/>
            <p:cNvGrpSpPr/>
            <p:nvPr/>
          </p:nvGrpSpPr>
          <p:grpSpPr>
            <a:xfrm>
              <a:off x="1857828" y="2351317"/>
              <a:ext cx="4584925" cy="713622"/>
              <a:chOff x="2251017" y="2206172"/>
              <a:chExt cx="4584925" cy="713622"/>
            </a:xfrm>
          </p:grpSpPr>
          <p:grpSp>
            <p:nvGrpSpPr>
              <p:cNvPr id="47" name="组合 46"/>
              <p:cNvGrpSpPr/>
              <p:nvPr/>
            </p:nvGrpSpPr>
            <p:grpSpPr>
              <a:xfrm>
                <a:off x="2251017" y="2206172"/>
                <a:ext cx="713622" cy="713622"/>
                <a:chOff x="2251017" y="2206172"/>
                <a:chExt cx="713622" cy="713622"/>
              </a:xfrm>
            </p:grpSpPr>
            <p:sp>
              <p:nvSpPr>
                <p:cNvPr id="49" name="椭圆 48"/>
                <p:cNvSpPr/>
                <p:nvPr/>
              </p:nvSpPr>
              <p:spPr>
                <a:xfrm>
                  <a:off x="2251017" y="2206172"/>
                  <a:ext cx="713622" cy="713622"/>
                </a:xfrm>
                <a:prstGeom prst="ellipse">
                  <a:avLst/>
                </a:prstGeom>
                <a:noFill/>
                <a:ln>
                  <a:solidFill>
                    <a:srgbClr val="3D8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7"/>
                <p:cNvSpPr txBox="1"/>
                <p:nvPr/>
              </p:nvSpPr>
              <p:spPr>
                <a:xfrm>
                  <a:off x="2285946" y="2301373"/>
                  <a:ext cx="643765" cy="553997"/>
                </a:xfrm>
                <a:prstGeom prst="rect">
                  <a:avLst/>
                </a:prstGeom>
                <a:noFill/>
              </p:spPr>
              <p:txBody>
                <a:bodyPr wrap="none" rtlCol="0">
                  <a:spAutoFit/>
                </a:bodyPr>
                <a:lstStyle/>
                <a:p>
                  <a:pPr algn="ctr"/>
                  <a:r>
                    <a:rPr lang="en-US" altLang="zh-CN" sz="2100" dirty="0">
                      <a:solidFill>
                        <a:srgbClr val="3D83B2"/>
                      </a:solidFill>
                    </a:rPr>
                    <a:t>02</a:t>
                  </a:r>
                  <a:endParaRPr lang="zh-CN" altLang="en-US" sz="2100" dirty="0">
                    <a:solidFill>
                      <a:srgbClr val="3D83B2"/>
                    </a:solidFill>
                  </a:endParaRPr>
                </a:p>
              </p:txBody>
            </p:sp>
          </p:grpSp>
          <p:sp>
            <p:nvSpPr>
              <p:cNvPr id="48" name="文本框 5"/>
              <p:cNvSpPr txBox="1"/>
              <p:nvPr/>
            </p:nvSpPr>
            <p:spPr>
              <a:xfrm>
                <a:off x="3358068" y="2301373"/>
                <a:ext cx="3477874" cy="553997"/>
              </a:xfrm>
              <a:prstGeom prst="rect">
                <a:avLst/>
              </a:prstGeom>
              <a:noFill/>
            </p:spPr>
            <p:txBody>
              <a:bodyPr wrap="none" rtlCol="0">
                <a:spAutoFit/>
                <a:scene3d>
                  <a:camera prst="orthographicFront"/>
                  <a:lightRig rig="threePt" dir="t"/>
                </a:scene3d>
                <a:sp3d contourW="12700"/>
              </a:bodyPr>
              <a:lstStyle/>
              <a:p>
                <a:r>
                  <a:rPr lang="zh-CN" altLang="en-US" sz="2100" dirty="0">
                    <a:solidFill>
                      <a:srgbClr val="3D83B2"/>
                    </a:solidFill>
                    <a:latin typeface="迷你简准圆" panose="03000509000000000000" pitchFamily="65" charset="-122"/>
                    <a:ea typeface="迷你简准圆" panose="03000509000000000000" pitchFamily="65" charset="-122"/>
                  </a:rPr>
                  <a:t>强化责任、保障到位</a:t>
                </a:r>
              </a:p>
            </p:txBody>
          </p:sp>
        </p:grpSp>
        <p:cxnSp>
          <p:nvCxnSpPr>
            <p:cNvPr id="46" name="直接连接符 45"/>
            <p:cNvCxnSpPr/>
            <p:nvPr/>
          </p:nvCxnSpPr>
          <p:spPr>
            <a:xfrm flipH="1">
              <a:off x="2726499" y="2484017"/>
              <a:ext cx="170414" cy="398282"/>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1" name="Picture 4" descr="C:\Users\王楠\Desktop\安全汇报ppt\LOGO黄色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
        <p:nvSpPr>
          <p:cNvPr id="44" name="矩形 43"/>
          <p:cNvSpPr/>
          <p:nvPr/>
        </p:nvSpPr>
        <p:spPr>
          <a:xfrm>
            <a:off x="3062116" y="2321147"/>
            <a:ext cx="1681481" cy="1084912"/>
          </a:xfrm>
          <a:prstGeom prst="rect">
            <a:avLst/>
          </a:prstGeom>
        </p:spPr>
        <p:txBody>
          <a:bodyPr wrap="square" lIns="68580" tIns="34290" rIns="68580" bIns="34290">
            <a:spAutoFit/>
            <a:scene3d>
              <a:camera prst="orthographicFront"/>
              <a:lightRig rig="threePt" dir="t"/>
            </a:scene3d>
            <a:sp3d contourW="12700"/>
          </a:bodyPr>
          <a:lstStyle/>
          <a:p>
            <a:pPr algn="ctr">
              <a:lnSpc>
                <a:spcPct val="120000"/>
              </a:lnSpc>
            </a:pPr>
            <a:r>
              <a:rPr lang="zh-CN" altLang="en-US" sz="1100" dirty="0">
                <a:solidFill>
                  <a:schemeClr val="bg1"/>
                </a:solidFill>
              </a:rPr>
              <a:t>      学校依托德育课程开展多样的生命安全教育，从安全意识到危害预防再到遇险逃生以及生命救治形成课程系列化。</a:t>
            </a:r>
            <a:endParaRPr lang="zh-CN" altLang="en-US" sz="1200" dirty="0">
              <a:solidFill>
                <a:srgbClr val="FFFFFF"/>
              </a:solidFill>
              <a:latin typeface="迷你简准圆" panose="03000509000000000000" pitchFamily="65" charset="-122"/>
              <a:ea typeface="迷你简准圆" panose="03000509000000000000" pitchFamily="65" charset="-122"/>
            </a:endParaRPr>
          </a:p>
        </p:txBody>
      </p:sp>
      <p:sp>
        <p:nvSpPr>
          <p:cNvPr id="52" name="矩形 51"/>
          <p:cNvSpPr/>
          <p:nvPr/>
        </p:nvSpPr>
        <p:spPr>
          <a:xfrm>
            <a:off x="3062116" y="1766958"/>
            <a:ext cx="1681481" cy="327782"/>
          </a:xfrm>
          <a:prstGeom prst="rect">
            <a:avLst/>
          </a:prstGeom>
        </p:spPr>
        <p:txBody>
          <a:bodyPr wrap="square" lIns="68580" tIns="34290" rIns="68580" bIns="34290">
            <a:spAutoFit/>
            <a:scene3d>
              <a:camera prst="orthographicFront"/>
              <a:lightRig rig="threePt" dir="t"/>
            </a:scene3d>
            <a:sp3d contourW="12700"/>
          </a:bodyPr>
          <a:lstStyle/>
          <a:p>
            <a:pPr algn="ctr">
              <a:lnSpc>
                <a:spcPct val="120000"/>
              </a:lnSpc>
            </a:pPr>
            <a:r>
              <a:rPr lang="zh-CN" altLang="en-US" b="1" dirty="0" smtClean="0">
                <a:latin typeface="迷你简准圆" panose="03000509000000000000" pitchFamily="65" charset="-122"/>
                <a:ea typeface="迷你简准圆" panose="03000509000000000000" pitchFamily="65" charset="-122"/>
              </a:rPr>
              <a:t>课程保障</a:t>
            </a:r>
            <a:endParaRPr lang="zh-CN" altLang="en-US" b="1" dirty="0">
              <a:latin typeface="迷你简准圆" panose="03000509000000000000" pitchFamily="65" charset="-122"/>
              <a:ea typeface="迷你简准圆" panose="03000509000000000000" pitchFamily="65" charset="-122"/>
            </a:endParaRPr>
          </a:p>
        </p:txBody>
      </p:sp>
    </p:spTree>
    <p:extLst>
      <p:ext uri="{BB962C8B-B14F-4D97-AF65-F5344CB8AC3E}">
        <p14:creationId xmlns:p14="http://schemas.microsoft.com/office/powerpoint/2010/main" val="32319355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4" presetClass="entr" presetSubtype="1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par>
                                <p:cTn id="13" presetID="5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randombar(horizontal)">
                                      <p:cBhvr>
                                        <p:cTn id="20" dur="500"/>
                                        <p:tgtEl>
                                          <p:spTgt spid="5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randombar(horizontal)">
                                      <p:cBhvr>
                                        <p:cTn id="23" dur="500"/>
                                        <p:tgtEl>
                                          <p:spTgt spid="44"/>
                                        </p:tgtEl>
                                      </p:cBhvr>
                                    </p:animEffect>
                                  </p:childTnLst>
                                </p:cTn>
                              </p:par>
                              <p:par>
                                <p:cTn id="24" presetID="53"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14" presetClass="entr" presetSubtype="1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randombar(horizontal)">
                                      <p:cBhvr>
                                        <p:cTn id="36" dur="500"/>
                                        <p:tgtEl>
                                          <p:spTgt spid="34"/>
                                        </p:tgtEl>
                                      </p:cBhvr>
                                    </p:animEffect>
                                  </p:childTnLst>
                                </p:cTn>
                              </p:par>
                              <p:par>
                                <p:cTn id="37" presetID="14" presetClass="entr" presetSubtype="1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randombar(horizontal)">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王楠\Desktop\安全汇报ppt\LOGO黄色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54666" y="1481668"/>
            <a:ext cx="2641601" cy="2723823"/>
          </a:xfrm>
          <a:prstGeom prst="rect">
            <a:avLst/>
          </a:prstGeom>
          <a:noFill/>
        </p:spPr>
        <p:txBody>
          <a:bodyPr wrap="square" lIns="68580" tIns="34290" rIns="68580" bIns="34290" rtlCol="0">
            <a:spAutoFit/>
          </a:bodyPr>
          <a:lstStyle/>
          <a:p>
            <a:pPr>
              <a:lnSpc>
                <a:spcPts val="2250"/>
              </a:lnSpc>
            </a:pPr>
            <a:r>
              <a:rPr lang="zh-CN" altLang="en-US" dirty="0" smtClean="0"/>
              <a:t>      </a:t>
            </a:r>
            <a:r>
              <a:rPr lang="zh-CN" altLang="en-US" b="1" dirty="0" smtClean="0"/>
              <a:t>学校</a:t>
            </a:r>
            <a:r>
              <a:rPr lang="zh-CN" altLang="en-US" b="1" dirty="0"/>
              <a:t>定期组织全体教职工学习各项安全法规政策，印发</a:t>
            </a:r>
            <a:r>
              <a:rPr lang="en-US" altLang="zh-CN" b="1" dirty="0"/>
              <a:t>《</a:t>
            </a:r>
            <a:r>
              <a:rPr lang="zh-CN" altLang="en-US" b="1" dirty="0"/>
              <a:t>北京九中安全汇编</a:t>
            </a:r>
            <a:r>
              <a:rPr lang="en-US" altLang="zh-CN" b="1" dirty="0"/>
              <a:t>》</a:t>
            </a:r>
            <a:r>
              <a:rPr lang="zh-CN" altLang="en-US" b="1" dirty="0"/>
              <a:t>，将</a:t>
            </a:r>
            <a:r>
              <a:rPr lang="en-US" altLang="zh-CN" b="1" dirty="0"/>
              <a:t>《</a:t>
            </a:r>
            <a:r>
              <a:rPr lang="zh-CN" altLang="en-US" b="1" dirty="0"/>
              <a:t>学校安全考评制度</a:t>
            </a:r>
            <a:r>
              <a:rPr lang="en-US" altLang="zh-CN" b="1" dirty="0"/>
              <a:t>》</a:t>
            </a:r>
            <a:r>
              <a:rPr lang="zh-CN" altLang="en-US" b="1" dirty="0"/>
              <a:t>、</a:t>
            </a:r>
            <a:r>
              <a:rPr lang="en-US" altLang="zh-CN" b="1" dirty="0"/>
              <a:t>《</a:t>
            </a:r>
            <a:r>
              <a:rPr lang="zh-CN" altLang="en-US" b="1" dirty="0"/>
              <a:t>校园安全巡查制度</a:t>
            </a:r>
            <a:r>
              <a:rPr lang="en-US" altLang="zh-CN" b="1" dirty="0"/>
              <a:t>》</a:t>
            </a:r>
            <a:r>
              <a:rPr lang="zh-CN" altLang="en-US" b="1" dirty="0"/>
              <a:t>、</a:t>
            </a:r>
            <a:r>
              <a:rPr lang="en-US" altLang="zh-CN" b="1" dirty="0"/>
              <a:t>《</a:t>
            </a:r>
            <a:r>
              <a:rPr lang="zh-CN" altLang="en-US" b="1" dirty="0"/>
              <a:t>突发事件报告制度</a:t>
            </a:r>
            <a:r>
              <a:rPr lang="en-US" altLang="zh-CN" b="1" dirty="0"/>
              <a:t>》</a:t>
            </a:r>
            <a:r>
              <a:rPr lang="zh-CN" altLang="en-US" b="1" dirty="0"/>
              <a:t>、</a:t>
            </a:r>
            <a:r>
              <a:rPr lang="en-US" altLang="zh-CN" b="1" dirty="0"/>
              <a:t>《</a:t>
            </a:r>
            <a:r>
              <a:rPr lang="zh-CN" altLang="en-US" b="1" dirty="0"/>
              <a:t>校园欺凌事件预防制度</a:t>
            </a:r>
            <a:r>
              <a:rPr lang="en-US" altLang="zh-CN" b="1" dirty="0"/>
              <a:t>》</a:t>
            </a:r>
            <a:r>
              <a:rPr lang="zh-CN" altLang="en-US" b="1" dirty="0"/>
              <a:t>等二十余条安全管理制度通过全体会细致明确的给予说明，同时加强几项制度的具体落实。</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317" y="672880"/>
            <a:ext cx="2716283" cy="3840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六边形 9"/>
          <p:cNvSpPr/>
          <p:nvPr/>
        </p:nvSpPr>
        <p:spPr>
          <a:xfrm rot="1800000">
            <a:off x="1478362" y="672282"/>
            <a:ext cx="921430" cy="794336"/>
          </a:xfrm>
          <a:prstGeom prst="hexagon">
            <a:avLst>
              <a:gd name="adj" fmla="val 28912"/>
              <a:gd name="vf" fmla="val 115470"/>
            </a:avLst>
          </a:prstGeom>
          <a:solidFill>
            <a:schemeClr val="bg1"/>
          </a:solidFill>
          <a:ln w="25400">
            <a:solidFill>
              <a:srgbClr val="3D83B2"/>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a:p>
        </p:txBody>
      </p:sp>
      <p:sp>
        <p:nvSpPr>
          <p:cNvPr id="11" name="矩形 10"/>
          <p:cNvSpPr/>
          <p:nvPr/>
        </p:nvSpPr>
        <p:spPr>
          <a:xfrm>
            <a:off x="1104075" y="881022"/>
            <a:ext cx="1681481" cy="327782"/>
          </a:xfrm>
          <a:prstGeom prst="rect">
            <a:avLst/>
          </a:prstGeom>
        </p:spPr>
        <p:txBody>
          <a:bodyPr wrap="square" lIns="68580" tIns="34290" rIns="68580" bIns="34290">
            <a:spAutoFit/>
            <a:scene3d>
              <a:camera prst="orthographicFront"/>
              <a:lightRig rig="threePt" dir="t"/>
            </a:scene3d>
            <a:sp3d contourW="12700"/>
          </a:bodyPr>
          <a:lstStyle/>
          <a:p>
            <a:pPr algn="ctr">
              <a:lnSpc>
                <a:spcPct val="120000"/>
              </a:lnSpc>
            </a:pPr>
            <a:r>
              <a:rPr lang="zh-CN" altLang="en-US" b="1" dirty="0" smtClean="0">
                <a:latin typeface="迷你简准圆" panose="03000509000000000000" pitchFamily="65" charset="-122"/>
                <a:ea typeface="迷你简准圆" panose="03000509000000000000" pitchFamily="65" charset="-122"/>
              </a:rPr>
              <a:t>制度保障</a:t>
            </a:r>
            <a:endParaRPr lang="zh-CN" altLang="en-US" b="1" dirty="0">
              <a:latin typeface="迷你简准圆" panose="03000509000000000000" pitchFamily="65" charset="-122"/>
              <a:ea typeface="迷你简准圆" panose="03000509000000000000" pitchFamily="65" charset="-122"/>
            </a:endParaRPr>
          </a:p>
        </p:txBody>
      </p:sp>
    </p:spTree>
    <p:extLst>
      <p:ext uri="{BB962C8B-B14F-4D97-AF65-F5344CB8AC3E}">
        <p14:creationId xmlns:p14="http://schemas.microsoft.com/office/powerpoint/2010/main" val="1602979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307533" y="1135262"/>
            <a:ext cx="3331030" cy="1079727"/>
            <a:chOff x="1886855" y="1506764"/>
            <a:chExt cx="4441373" cy="1439636"/>
          </a:xfrm>
        </p:grpSpPr>
        <p:sp>
          <p:nvSpPr>
            <p:cNvPr id="2" name="矩形 1"/>
            <p:cNvSpPr/>
            <p:nvPr/>
          </p:nvSpPr>
          <p:spPr>
            <a:xfrm>
              <a:off x="2423885" y="1506764"/>
              <a:ext cx="3904343" cy="143963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886855" y="1820180"/>
              <a:ext cx="1074060" cy="812801"/>
            </a:xfrm>
            <a:prstGeom prst="rect">
              <a:avLst/>
            </a:prstGeom>
            <a:solidFill>
              <a:srgbClr val="3D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t>01</a:t>
              </a:r>
              <a:endParaRPr lang="zh-CN" altLang="en-US" sz="2100" dirty="0"/>
            </a:p>
          </p:txBody>
        </p:sp>
        <p:sp>
          <p:nvSpPr>
            <p:cNvPr id="6" name="矩形 5"/>
            <p:cNvSpPr/>
            <p:nvPr/>
          </p:nvSpPr>
          <p:spPr>
            <a:xfrm>
              <a:off x="3122498" y="1968927"/>
              <a:ext cx="3205730" cy="56630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800" dirty="0"/>
                <a:t>安全管理人员公示制</a:t>
              </a:r>
              <a:endParaRPr lang="zh-CN" altLang="en-US" sz="1800" b="1" dirty="0">
                <a:solidFill>
                  <a:schemeClr val="tx1">
                    <a:lumMod val="65000"/>
                    <a:lumOff val="35000"/>
                  </a:schemeClr>
                </a:solidFill>
                <a:latin typeface="迷你简准圆" panose="03000509000000000000" pitchFamily="65" charset="-122"/>
                <a:ea typeface="迷你简准圆" panose="03000509000000000000" pitchFamily="65" charset="-122"/>
              </a:endParaRPr>
            </a:p>
          </p:txBody>
        </p:sp>
      </p:grpSp>
      <p:grpSp>
        <p:nvGrpSpPr>
          <p:cNvPr id="8" name="组合 7"/>
          <p:cNvGrpSpPr/>
          <p:nvPr/>
        </p:nvGrpSpPr>
        <p:grpSpPr>
          <a:xfrm>
            <a:off x="1307533" y="2742887"/>
            <a:ext cx="3331030" cy="1079727"/>
            <a:chOff x="1886855" y="1506764"/>
            <a:chExt cx="4441373" cy="1439636"/>
          </a:xfrm>
        </p:grpSpPr>
        <p:sp>
          <p:nvSpPr>
            <p:cNvPr id="9" name="矩形 8"/>
            <p:cNvSpPr/>
            <p:nvPr/>
          </p:nvSpPr>
          <p:spPr>
            <a:xfrm>
              <a:off x="2423885" y="1506764"/>
              <a:ext cx="3904343" cy="143963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886855" y="1820180"/>
              <a:ext cx="1074060" cy="812801"/>
            </a:xfrm>
            <a:prstGeom prst="rect">
              <a:avLst/>
            </a:prstGeom>
            <a:solidFill>
              <a:srgbClr val="3D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t>03</a:t>
              </a:r>
              <a:endParaRPr lang="zh-CN" altLang="en-US" sz="2100" dirty="0"/>
            </a:p>
          </p:txBody>
        </p:sp>
        <p:sp>
          <p:nvSpPr>
            <p:cNvPr id="13" name="矩形 12"/>
            <p:cNvSpPr/>
            <p:nvPr/>
          </p:nvSpPr>
          <p:spPr>
            <a:xfrm>
              <a:off x="3122499" y="1982312"/>
              <a:ext cx="3044144" cy="56630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800" dirty="0"/>
                <a:t>首遇责任制</a:t>
              </a:r>
              <a:endParaRPr lang="zh-CN" altLang="en-US" sz="1800" b="1" dirty="0">
                <a:solidFill>
                  <a:schemeClr val="tx1">
                    <a:lumMod val="65000"/>
                    <a:lumOff val="35000"/>
                  </a:schemeClr>
                </a:solidFill>
                <a:latin typeface="迷你简准圆" panose="03000509000000000000" pitchFamily="65" charset="-122"/>
                <a:ea typeface="迷你简准圆" panose="03000509000000000000" pitchFamily="65" charset="-122"/>
              </a:endParaRPr>
            </a:p>
          </p:txBody>
        </p:sp>
      </p:grpSp>
      <p:grpSp>
        <p:nvGrpSpPr>
          <p:cNvPr id="14" name="组合 13"/>
          <p:cNvGrpSpPr/>
          <p:nvPr/>
        </p:nvGrpSpPr>
        <p:grpSpPr>
          <a:xfrm>
            <a:off x="5093824" y="1142844"/>
            <a:ext cx="3331030" cy="1079727"/>
            <a:chOff x="1886855" y="1506764"/>
            <a:chExt cx="4441373" cy="1439636"/>
          </a:xfrm>
        </p:grpSpPr>
        <p:sp>
          <p:nvSpPr>
            <p:cNvPr id="15" name="矩形 14"/>
            <p:cNvSpPr/>
            <p:nvPr/>
          </p:nvSpPr>
          <p:spPr>
            <a:xfrm>
              <a:off x="2423885" y="1506764"/>
              <a:ext cx="3904343" cy="143963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886855" y="1820180"/>
              <a:ext cx="1074060" cy="812801"/>
            </a:xfrm>
            <a:prstGeom prst="rect">
              <a:avLst/>
            </a:prstGeom>
            <a:solidFill>
              <a:srgbClr val="3D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t>02</a:t>
              </a:r>
              <a:endParaRPr lang="zh-CN" altLang="en-US" sz="2100" dirty="0"/>
            </a:p>
          </p:txBody>
        </p:sp>
        <p:sp>
          <p:nvSpPr>
            <p:cNvPr id="19" name="矩形 18"/>
            <p:cNvSpPr/>
            <p:nvPr/>
          </p:nvSpPr>
          <p:spPr>
            <a:xfrm>
              <a:off x="3255068" y="1968927"/>
              <a:ext cx="3073160" cy="56630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800" dirty="0"/>
                <a:t>档案管理记录制</a:t>
              </a:r>
              <a:endParaRPr lang="zh-CN" altLang="en-US" sz="1800" b="1" dirty="0">
                <a:solidFill>
                  <a:schemeClr val="tx1">
                    <a:lumMod val="65000"/>
                    <a:lumOff val="35000"/>
                  </a:schemeClr>
                </a:solidFill>
                <a:latin typeface="迷你简准圆" panose="03000509000000000000" pitchFamily="65" charset="-122"/>
                <a:ea typeface="迷你简准圆" panose="03000509000000000000" pitchFamily="65" charset="-122"/>
              </a:endParaRPr>
            </a:p>
          </p:txBody>
        </p:sp>
      </p:grpSp>
      <p:grpSp>
        <p:nvGrpSpPr>
          <p:cNvPr id="20" name="组合 19"/>
          <p:cNvGrpSpPr/>
          <p:nvPr/>
        </p:nvGrpSpPr>
        <p:grpSpPr>
          <a:xfrm>
            <a:off x="5116284" y="2725776"/>
            <a:ext cx="3331030" cy="1079727"/>
            <a:chOff x="1886855" y="1506764"/>
            <a:chExt cx="4441373" cy="1439636"/>
          </a:xfrm>
        </p:grpSpPr>
        <p:sp>
          <p:nvSpPr>
            <p:cNvPr id="21" name="矩形 20"/>
            <p:cNvSpPr/>
            <p:nvPr/>
          </p:nvSpPr>
          <p:spPr>
            <a:xfrm>
              <a:off x="2423885" y="1506764"/>
              <a:ext cx="3904343" cy="143963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886855" y="1820180"/>
              <a:ext cx="1074060" cy="812801"/>
            </a:xfrm>
            <a:prstGeom prst="rect">
              <a:avLst/>
            </a:prstGeom>
            <a:solidFill>
              <a:srgbClr val="3D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t>04</a:t>
              </a:r>
              <a:endParaRPr lang="zh-CN" altLang="en-US" sz="2100" dirty="0"/>
            </a:p>
          </p:txBody>
        </p:sp>
        <p:sp>
          <p:nvSpPr>
            <p:cNvPr id="25" name="矩形 24"/>
            <p:cNvSpPr/>
            <p:nvPr/>
          </p:nvSpPr>
          <p:spPr>
            <a:xfrm>
              <a:off x="3225122" y="1994157"/>
              <a:ext cx="3103106" cy="56630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800" dirty="0"/>
                <a:t>领导干部值班制</a:t>
              </a:r>
              <a:endParaRPr lang="zh-CN" altLang="en-US" sz="1800" b="1" dirty="0">
                <a:solidFill>
                  <a:schemeClr val="tx1">
                    <a:lumMod val="65000"/>
                    <a:lumOff val="35000"/>
                  </a:schemeClr>
                </a:solidFill>
                <a:latin typeface="迷你简准圆" panose="03000509000000000000" pitchFamily="65" charset="-122"/>
                <a:ea typeface="迷你简准圆" panose="03000509000000000000" pitchFamily="65" charset="-122"/>
              </a:endParaRPr>
            </a:p>
          </p:txBody>
        </p:sp>
      </p:grpSp>
      <p:pic>
        <p:nvPicPr>
          <p:cNvPr id="26" name="Picture 4" descr="C:\Users\王楠\Desktop\安全汇报ppt\LOGO黄色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90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 calcmode="lin" valueType="num">
                                      <p:cBhvr>
                                        <p:cTn id="16" dur="500" fill="hold"/>
                                        <p:tgtEl>
                                          <p:spTgt spid="14"/>
                                        </p:tgtEl>
                                        <p:attrNameLst>
                                          <p:attrName>style.rotation</p:attrName>
                                        </p:attrNameLst>
                                      </p:cBhvr>
                                      <p:tavLst>
                                        <p:tav tm="0">
                                          <p:val>
                                            <p:fltVal val="360"/>
                                          </p:val>
                                        </p:tav>
                                        <p:tav tm="100000">
                                          <p:val>
                                            <p:fltVal val="0"/>
                                          </p:val>
                                        </p:tav>
                                      </p:tavLst>
                                    </p:anim>
                                    <p:animEffect transition="in" filter="fade">
                                      <p:cBhvr>
                                        <p:cTn id="17" dur="500"/>
                                        <p:tgtEl>
                                          <p:spTgt spid="14"/>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360"/>
                                          </p:val>
                                        </p:tav>
                                        <p:tav tm="100000">
                                          <p:val>
                                            <p:fltVal val="0"/>
                                          </p:val>
                                        </p:tav>
                                      </p:tavLst>
                                    </p:anim>
                                    <p:animEffect transition="in" filter="fade">
                                      <p:cBhvr>
                                        <p:cTn id="24" dur="500"/>
                                        <p:tgtEl>
                                          <p:spTgt spid="8"/>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 calcmode="lin" valueType="num">
                                      <p:cBhvr>
                                        <p:cTn id="30" dur="500" fill="hold"/>
                                        <p:tgtEl>
                                          <p:spTgt spid="20"/>
                                        </p:tgtEl>
                                        <p:attrNameLst>
                                          <p:attrName>style.rotation</p:attrName>
                                        </p:attrNameLst>
                                      </p:cBhvr>
                                      <p:tavLst>
                                        <p:tav tm="0">
                                          <p:val>
                                            <p:fltVal val="360"/>
                                          </p:val>
                                        </p:tav>
                                        <p:tav tm="100000">
                                          <p:val>
                                            <p:fltVal val="0"/>
                                          </p:val>
                                        </p:tav>
                                      </p:tavLst>
                                    </p:anim>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rot="1800000">
            <a:off x="1478361" y="1610471"/>
            <a:ext cx="921430" cy="794336"/>
          </a:xfrm>
          <a:prstGeom prst="hexagon">
            <a:avLst>
              <a:gd name="adj" fmla="val 28912"/>
              <a:gd name="vf" fmla="val 115470"/>
            </a:avLst>
          </a:prstGeom>
          <a:solidFill>
            <a:schemeClr val="bg1"/>
          </a:solidFill>
          <a:ln w="25400">
            <a:solidFill>
              <a:srgbClr val="3D83B2"/>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a:p>
        </p:txBody>
      </p:sp>
      <p:sp>
        <p:nvSpPr>
          <p:cNvPr id="4" name="矩形 3"/>
          <p:cNvSpPr/>
          <p:nvPr/>
        </p:nvSpPr>
        <p:spPr>
          <a:xfrm>
            <a:off x="1104075" y="1874437"/>
            <a:ext cx="1681481" cy="327782"/>
          </a:xfrm>
          <a:prstGeom prst="rect">
            <a:avLst/>
          </a:prstGeom>
        </p:spPr>
        <p:txBody>
          <a:bodyPr wrap="square" lIns="68580" tIns="34290" rIns="68580" bIns="34290">
            <a:spAutoFit/>
            <a:scene3d>
              <a:camera prst="orthographicFront"/>
              <a:lightRig rig="threePt" dir="t"/>
            </a:scene3d>
            <a:sp3d contourW="12700"/>
          </a:bodyPr>
          <a:lstStyle/>
          <a:p>
            <a:pPr algn="ctr">
              <a:lnSpc>
                <a:spcPct val="120000"/>
              </a:lnSpc>
            </a:pPr>
            <a:r>
              <a:rPr lang="zh-CN" altLang="en-US" b="1" dirty="0" smtClean="0">
                <a:latin typeface="迷你简准圆" panose="03000509000000000000" pitchFamily="65" charset="-122"/>
                <a:ea typeface="迷你简准圆" panose="03000509000000000000" pitchFamily="65" charset="-122"/>
              </a:rPr>
              <a:t>课程保障</a:t>
            </a:r>
            <a:endParaRPr lang="zh-CN" altLang="en-US" b="1" dirty="0">
              <a:latin typeface="迷你简准圆" panose="03000509000000000000" pitchFamily="65" charset="-122"/>
              <a:ea typeface="迷你简准圆" panose="03000509000000000000" pitchFamily="65" charset="-122"/>
            </a:endParaRPr>
          </a:p>
        </p:txBody>
      </p:sp>
      <p:sp>
        <p:nvSpPr>
          <p:cNvPr id="5" name="TextBox 4"/>
          <p:cNvSpPr txBox="1"/>
          <p:nvPr/>
        </p:nvSpPr>
        <p:spPr>
          <a:xfrm>
            <a:off x="2785556" y="744329"/>
            <a:ext cx="5012245" cy="2354491"/>
          </a:xfrm>
          <a:prstGeom prst="rect">
            <a:avLst/>
          </a:prstGeom>
          <a:noFill/>
        </p:spPr>
        <p:txBody>
          <a:bodyPr wrap="square" lIns="68580" tIns="34290" rIns="68580" bIns="34290" rtlCol="0">
            <a:spAutoFit/>
          </a:bodyPr>
          <a:lstStyle/>
          <a:p>
            <a:pPr>
              <a:lnSpc>
                <a:spcPct val="150000"/>
              </a:lnSpc>
            </a:pPr>
            <a:r>
              <a:rPr lang="zh-CN" altLang="en-US" sz="1800" dirty="0"/>
              <a:t>      学校依托德育课程，每学期开展多种多样的安全教育活动，从安全意识到危害预防再到遇险逃生和生命救治以及近些年突出的网络安全、毒品危害等等内容开展以讲座、观影、参观、社会实践等生活化、系列化教育。</a:t>
            </a:r>
            <a:endParaRPr lang="zh-CN" altLang="en-US" sz="1800" dirty="0">
              <a:latin typeface="迷你简准圆" panose="03000509000000000000" pitchFamily="65" charset="-122"/>
              <a:ea typeface="迷你简准圆" panose="03000509000000000000" pitchFamily="65" charset="-122"/>
            </a:endParaRPr>
          </a:p>
          <a:p>
            <a:endParaRPr lang="zh-CN" altLang="en-US"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5883" y="2838071"/>
            <a:ext cx="2331131" cy="1630987"/>
          </a:xfrm>
          <a:prstGeom prst="rect">
            <a:avLst/>
          </a:prstGeom>
          <a:ln>
            <a:noFill/>
          </a:ln>
          <a:effectLst>
            <a:softEdge rad="112500"/>
          </a:effectLst>
        </p:spPr>
      </p:pic>
      <p:pic>
        <p:nvPicPr>
          <p:cNvPr id="8" name="Picture 4" descr="C:\Users\王楠\Desktop\安全汇报ppt\LOGO黄色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617" y="120631"/>
            <a:ext cx="1314551" cy="4096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Documents and Settings\Administrator\桌面\救护2.JPG"/>
          <p:cNvPicPr>
            <a:picLocks noChangeAspect="1" noChangeArrowheads="1"/>
          </p:cNvPicPr>
          <p:nvPr/>
        </p:nvPicPr>
        <p:blipFill>
          <a:blip r:embed="rId4"/>
          <a:srcRect/>
          <a:stretch>
            <a:fillRect/>
          </a:stretch>
        </p:blipFill>
        <p:spPr bwMode="auto">
          <a:xfrm>
            <a:off x="2536652" y="2838071"/>
            <a:ext cx="2551363" cy="1703790"/>
          </a:xfrm>
          <a:prstGeom prst="rect">
            <a:avLst/>
          </a:prstGeom>
          <a:ln>
            <a:noFill/>
          </a:ln>
          <a:effectLst>
            <a:softEdge rad="112500"/>
          </a:effectLst>
        </p:spPr>
      </p:pic>
    </p:spTree>
    <p:extLst>
      <p:ext uri="{BB962C8B-B14F-4D97-AF65-F5344CB8AC3E}">
        <p14:creationId xmlns:p14="http://schemas.microsoft.com/office/powerpoint/2010/main" val="11159704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简约教师教育课件ppt模板"/>
</p:tagLst>
</file>

<file path=ppt/theme/theme1.xml><?xml version="1.0" encoding="utf-8"?>
<a:theme xmlns:a="http://schemas.openxmlformats.org/drawingml/2006/main" name="包图主题2">
  <a:themeElements>
    <a:clrScheme name="Office">
      <a:dk1>
        <a:sysClr val="windowText" lastClr="000000"/>
      </a:dk1>
      <a:lt1>
        <a:sysClr val="window" lastClr="C7EDCC"/>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C7EDCC"/>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2934</TotalTime>
  <Words>1405</Words>
  <Application>Microsoft Office PowerPoint</Application>
  <PresentationFormat>全屏显示(16:9)</PresentationFormat>
  <Paragraphs>99</Paragraphs>
  <Slides>20</Slides>
  <Notes>7</Notes>
  <HiddenSlides>0</HiddenSlides>
  <MMClips>1</MMClips>
  <ScaleCrop>false</ScaleCrop>
  <HeadingPairs>
    <vt:vector size="4" baseType="variant">
      <vt:variant>
        <vt:lpstr>主题</vt:lpstr>
      </vt:variant>
      <vt:variant>
        <vt:i4>1</vt:i4>
      </vt:variant>
      <vt:variant>
        <vt:lpstr>幻灯片标题</vt:lpstr>
      </vt:variant>
      <vt:variant>
        <vt:i4>20</vt:i4>
      </vt:variant>
    </vt:vector>
  </HeadingPairs>
  <TitlesOfParts>
    <vt:vector size="21" baseType="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蓝色简约教师教育课件ppt模板</dc:title>
  <dc:creator>逆流的小鱼</dc:creator>
  <cp:lastModifiedBy>王楠</cp:lastModifiedBy>
  <cp:revision>151</cp:revision>
  <dcterms:created xsi:type="dcterms:W3CDTF">2017-07-10T00:18:21Z</dcterms:created>
  <dcterms:modified xsi:type="dcterms:W3CDTF">2018-03-28T05:06:28Z</dcterms:modified>
</cp:coreProperties>
</file>