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7" r:id="rId1"/>
  </p:sldMasterIdLst>
  <p:notesMasterIdLst>
    <p:notesMasterId r:id="rId61"/>
  </p:notesMasterIdLst>
  <p:handoutMasterIdLst>
    <p:handoutMasterId r:id="rId62"/>
  </p:handoutMasterIdLst>
  <p:sldIdLst>
    <p:sldId id="668" r:id="rId2"/>
    <p:sldId id="552" r:id="rId3"/>
    <p:sldId id="566" r:id="rId4"/>
    <p:sldId id="667" r:id="rId5"/>
    <p:sldId id="669" r:id="rId6"/>
    <p:sldId id="670" r:id="rId7"/>
    <p:sldId id="673" r:id="rId8"/>
    <p:sldId id="674" r:id="rId9"/>
    <p:sldId id="557" r:id="rId10"/>
    <p:sldId id="561" r:id="rId11"/>
    <p:sldId id="671" r:id="rId12"/>
    <p:sldId id="675" r:id="rId13"/>
    <p:sldId id="571" r:id="rId14"/>
    <p:sldId id="607" r:id="rId15"/>
    <p:sldId id="663" r:id="rId16"/>
    <p:sldId id="574" r:id="rId17"/>
    <p:sldId id="650" r:id="rId18"/>
    <p:sldId id="648" r:id="rId19"/>
    <p:sldId id="578" r:id="rId20"/>
    <p:sldId id="646" r:id="rId21"/>
    <p:sldId id="722" r:id="rId22"/>
    <p:sldId id="724" r:id="rId23"/>
    <p:sldId id="593" r:id="rId24"/>
    <p:sldId id="640" r:id="rId25"/>
    <p:sldId id="597" r:id="rId26"/>
    <p:sldId id="598" r:id="rId27"/>
    <p:sldId id="599" r:id="rId28"/>
    <p:sldId id="636" r:id="rId29"/>
    <p:sldId id="681" r:id="rId30"/>
    <p:sldId id="645" r:id="rId31"/>
    <p:sldId id="678" r:id="rId32"/>
    <p:sldId id="698" r:id="rId33"/>
    <p:sldId id="682" r:id="rId34"/>
    <p:sldId id="699" r:id="rId35"/>
    <p:sldId id="684" r:id="rId36"/>
    <p:sldId id="700" r:id="rId37"/>
    <p:sldId id="702" r:id="rId38"/>
    <p:sldId id="709" r:id="rId39"/>
    <p:sldId id="710" r:id="rId40"/>
    <p:sldId id="708" r:id="rId41"/>
    <p:sldId id="711" r:id="rId42"/>
    <p:sldId id="713" r:id="rId43"/>
    <p:sldId id="715" r:id="rId44"/>
    <p:sldId id="716" r:id="rId45"/>
    <p:sldId id="717" r:id="rId46"/>
    <p:sldId id="718" r:id="rId47"/>
    <p:sldId id="719" r:id="rId48"/>
    <p:sldId id="701" r:id="rId49"/>
    <p:sldId id="720" r:id="rId50"/>
    <p:sldId id="714" r:id="rId51"/>
    <p:sldId id="690" r:id="rId52"/>
    <p:sldId id="706" r:id="rId53"/>
    <p:sldId id="691" r:id="rId54"/>
    <p:sldId id="707" r:id="rId55"/>
    <p:sldId id="695" r:id="rId56"/>
    <p:sldId id="693" r:id="rId57"/>
    <p:sldId id="694" r:id="rId58"/>
    <p:sldId id="692" r:id="rId59"/>
    <p:sldId id="638" r:id="rId60"/>
  </p:sldIdLst>
  <p:sldSz cx="9144000" cy="6858000" type="screen4x3"/>
  <p:notesSz cx="6761163" cy="9931400"/>
  <p:defaultTextStyle>
    <a:defPPr>
      <a:defRPr lang="en-US"/>
    </a:defPPr>
    <a:lvl1pPr algn="l" rtl="0" fontAlgn="base">
      <a:spcBef>
        <a:spcPct val="0"/>
      </a:spcBef>
      <a:spcAft>
        <a:spcPct val="0"/>
      </a:spcAft>
      <a:defRPr sz="2800" kern="1200">
        <a:solidFill>
          <a:schemeClr val="tx1"/>
        </a:solidFill>
        <a:latin typeface="Arial" charset="0"/>
        <a:ea typeface="宋体" charset="-122"/>
        <a:cs typeface="+mn-cs"/>
      </a:defRPr>
    </a:lvl1pPr>
    <a:lvl2pPr marL="457200" algn="l" rtl="0" fontAlgn="base">
      <a:spcBef>
        <a:spcPct val="0"/>
      </a:spcBef>
      <a:spcAft>
        <a:spcPct val="0"/>
      </a:spcAft>
      <a:defRPr sz="2800" kern="1200">
        <a:solidFill>
          <a:schemeClr val="tx1"/>
        </a:solidFill>
        <a:latin typeface="Arial" charset="0"/>
        <a:ea typeface="宋体" charset="-122"/>
        <a:cs typeface="+mn-cs"/>
      </a:defRPr>
    </a:lvl2pPr>
    <a:lvl3pPr marL="914400" algn="l" rtl="0" fontAlgn="base">
      <a:spcBef>
        <a:spcPct val="0"/>
      </a:spcBef>
      <a:spcAft>
        <a:spcPct val="0"/>
      </a:spcAft>
      <a:defRPr sz="2800" kern="1200">
        <a:solidFill>
          <a:schemeClr val="tx1"/>
        </a:solidFill>
        <a:latin typeface="Arial" charset="0"/>
        <a:ea typeface="宋体" charset="-122"/>
        <a:cs typeface="+mn-cs"/>
      </a:defRPr>
    </a:lvl3pPr>
    <a:lvl4pPr marL="1371600" algn="l" rtl="0" fontAlgn="base">
      <a:spcBef>
        <a:spcPct val="0"/>
      </a:spcBef>
      <a:spcAft>
        <a:spcPct val="0"/>
      </a:spcAft>
      <a:defRPr sz="2800" kern="1200">
        <a:solidFill>
          <a:schemeClr val="tx1"/>
        </a:solidFill>
        <a:latin typeface="Arial" charset="0"/>
        <a:ea typeface="宋体" charset="-122"/>
        <a:cs typeface="+mn-cs"/>
      </a:defRPr>
    </a:lvl4pPr>
    <a:lvl5pPr marL="1828800" algn="l" rtl="0" fontAlgn="base">
      <a:spcBef>
        <a:spcPct val="0"/>
      </a:spcBef>
      <a:spcAft>
        <a:spcPct val="0"/>
      </a:spcAft>
      <a:defRPr sz="2800" kern="1200">
        <a:solidFill>
          <a:schemeClr val="tx1"/>
        </a:solidFill>
        <a:latin typeface="Arial" charset="0"/>
        <a:ea typeface="宋体" charset="-122"/>
        <a:cs typeface="+mn-cs"/>
      </a:defRPr>
    </a:lvl5pPr>
    <a:lvl6pPr marL="2286000" algn="l" defTabSz="914400" rtl="0" eaLnBrk="1" latinLnBrk="0" hangingPunct="1">
      <a:defRPr sz="2800" kern="1200">
        <a:solidFill>
          <a:schemeClr val="tx1"/>
        </a:solidFill>
        <a:latin typeface="Arial" charset="0"/>
        <a:ea typeface="宋体" charset="-122"/>
        <a:cs typeface="+mn-cs"/>
      </a:defRPr>
    </a:lvl6pPr>
    <a:lvl7pPr marL="2743200" algn="l" defTabSz="914400" rtl="0" eaLnBrk="1" latinLnBrk="0" hangingPunct="1">
      <a:defRPr sz="2800" kern="1200">
        <a:solidFill>
          <a:schemeClr val="tx1"/>
        </a:solidFill>
        <a:latin typeface="Arial" charset="0"/>
        <a:ea typeface="宋体" charset="-122"/>
        <a:cs typeface="+mn-cs"/>
      </a:defRPr>
    </a:lvl7pPr>
    <a:lvl8pPr marL="3200400" algn="l" defTabSz="914400" rtl="0" eaLnBrk="1" latinLnBrk="0" hangingPunct="1">
      <a:defRPr sz="2800" kern="1200">
        <a:solidFill>
          <a:schemeClr val="tx1"/>
        </a:solidFill>
        <a:latin typeface="Arial" charset="0"/>
        <a:ea typeface="宋体" charset="-122"/>
        <a:cs typeface="+mn-cs"/>
      </a:defRPr>
    </a:lvl8pPr>
    <a:lvl9pPr marL="3657600" algn="l" defTabSz="914400" rtl="0" eaLnBrk="1" latinLnBrk="0" hangingPunct="1">
      <a:defRPr sz="2800"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9">
          <p15:clr>
            <a:srgbClr val="A4A3A4"/>
          </p15:clr>
        </p15:guide>
        <p15:guide id="2" pos="213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996633"/>
    <a:srgbClr val="FFCCFF"/>
    <a:srgbClr val="CCECFF"/>
    <a:srgbClr val="CCCCFF"/>
    <a:srgbClr val="CC99FF"/>
    <a:srgbClr val="00FF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45" autoAdjust="0"/>
    <p:restoredTop sz="91304" autoAdjust="0"/>
  </p:normalViewPr>
  <p:slideViewPr>
    <p:cSldViewPr>
      <p:cViewPr varScale="1">
        <p:scale>
          <a:sx n="92" d="100"/>
          <a:sy n="92" d="100"/>
        </p:scale>
        <p:origin x="171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96"/>
    </p:cViewPr>
  </p:sorterViewPr>
  <p:notesViewPr>
    <p:cSldViewPr>
      <p:cViewPr varScale="1">
        <p:scale>
          <a:sx n="37" d="100"/>
          <a:sy n="37" d="100"/>
        </p:scale>
        <p:origin x="-1090" y="-58"/>
      </p:cViewPr>
      <p:guideLst>
        <p:guide orient="horz" pos="3129"/>
        <p:guide pos="213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A4EFDF-805E-4B72-97EB-937F06114A09}" type="doc">
      <dgm:prSet loTypeId="urn:microsoft.com/office/officeart/2005/8/layout/list1" loCatId="list" qsTypeId="urn:microsoft.com/office/officeart/2005/8/quickstyle/simple1#1" qsCatId="simple" csTypeId="urn:microsoft.com/office/officeart/2005/8/colors/accent1_2#1" csCatId="accent1" phldr="1"/>
      <dgm:spPr/>
      <dgm:t>
        <a:bodyPr/>
        <a:lstStyle/>
        <a:p>
          <a:endParaRPr lang="zh-CN" altLang="en-US"/>
        </a:p>
      </dgm:t>
    </dgm:pt>
    <dgm:pt modelId="{E877C085-6D05-4626-8B05-484262B0E75D}">
      <dgm:prSet phldrT="[文本]" custT="1"/>
      <dgm:spPr>
        <a:gradFill flip="none" rotWithShape="1">
          <a:gsLst>
            <a:gs pos="0">
              <a:srgbClr val="5E9EFF"/>
            </a:gs>
            <a:gs pos="39999">
              <a:srgbClr val="85C2FF"/>
            </a:gs>
            <a:gs pos="70000">
              <a:srgbClr val="C4D6EB"/>
            </a:gs>
            <a:gs pos="100000">
              <a:srgbClr val="FFEBFA"/>
            </a:gs>
          </a:gsLst>
          <a:lin ang="16200000" scaled="1"/>
          <a:tileRect/>
        </a:gradFill>
        <a:effectLst>
          <a:outerShdw blurRad="50800" dist="50800" dir="5400000" algn="ctr" rotWithShape="0">
            <a:schemeClr val="bg1"/>
          </a:outerShdw>
        </a:effectLst>
      </dgm:spPr>
      <dgm:t>
        <a:bodyPr/>
        <a:lstStyle/>
        <a:p>
          <a:r>
            <a:rPr lang="zh-CN" altLang="en-US" sz="3600" b="1" dirty="0" smtClean="0">
              <a:solidFill>
                <a:schemeClr val="tx1"/>
              </a:solidFill>
            </a:rPr>
            <a:t> </a:t>
          </a:r>
          <a:r>
            <a:rPr lang="zh-CN" altLang="en-US" sz="3000" b="1" dirty="0" smtClean="0">
              <a:solidFill>
                <a:schemeClr val="tx1"/>
              </a:solidFill>
            </a:rPr>
            <a:t>一、概况介绍</a:t>
          </a:r>
          <a:endParaRPr lang="zh-CN" altLang="en-US" sz="3000" b="1" dirty="0">
            <a:solidFill>
              <a:schemeClr val="tx1"/>
            </a:solidFill>
          </a:endParaRPr>
        </a:p>
      </dgm:t>
    </dgm:pt>
    <dgm:pt modelId="{3E3E20B5-7575-468F-9BAD-EE5399439065}" type="parTrans" cxnId="{E51894FB-F288-4DA4-8D86-DF1CDCC56C17}">
      <dgm:prSet/>
      <dgm:spPr/>
      <dgm:t>
        <a:bodyPr/>
        <a:lstStyle/>
        <a:p>
          <a:endParaRPr lang="zh-CN" altLang="en-US"/>
        </a:p>
      </dgm:t>
    </dgm:pt>
    <dgm:pt modelId="{00D0F2B1-3C69-4AC1-AD5A-BC1A9E6D8CD5}" type="sibTrans" cxnId="{E51894FB-F288-4DA4-8D86-DF1CDCC56C17}">
      <dgm:prSet/>
      <dgm:spPr/>
      <dgm:t>
        <a:bodyPr/>
        <a:lstStyle/>
        <a:p>
          <a:endParaRPr lang="zh-CN" altLang="en-US"/>
        </a:p>
      </dgm:t>
    </dgm:pt>
    <dgm:pt modelId="{523AC80D-DC80-4AF6-B720-3E91DCBBEE09}" type="pres">
      <dgm:prSet presAssocID="{3EA4EFDF-805E-4B72-97EB-937F06114A09}" presName="linear" presStyleCnt="0">
        <dgm:presLayoutVars>
          <dgm:dir/>
          <dgm:animLvl val="lvl"/>
          <dgm:resizeHandles val="exact"/>
        </dgm:presLayoutVars>
      </dgm:prSet>
      <dgm:spPr/>
      <dgm:t>
        <a:bodyPr/>
        <a:lstStyle/>
        <a:p>
          <a:endParaRPr lang="zh-CN" altLang="en-US"/>
        </a:p>
      </dgm:t>
    </dgm:pt>
    <dgm:pt modelId="{56073652-503A-44A0-9C43-91B11200AB1F}" type="pres">
      <dgm:prSet presAssocID="{E877C085-6D05-4626-8B05-484262B0E75D}" presName="parentLin" presStyleCnt="0"/>
      <dgm:spPr/>
    </dgm:pt>
    <dgm:pt modelId="{5379F4A5-AB88-42A7-8F9C-AA387A5CC929}" type="pres">
      <dgm:prSet presAssocID="{E877C085-6D05-4626-8B05-484262B0E75D}" presName="parentLeftMargin" presStyleLbl="node1" presStyleIdx="0" presStyleCnt="1"/>
      <dgm:spPr/>
      <dgm:t>
        <a:bodyPr/>
        <a:lstStyle/>
        <a:p>
          <a:endParaRPr lang="zh-CN" altLang="en-US"/>
        </a:p>
      </dgm:t>
    </dgm:pt>
    <dgm:pt modelId="{1130D78F-94C2-4A67-BA12-CA6BB57ECEE6}" type="pres">
      <dgm:prSet presAssocID="{E877C085-6D05-4626-8B05-484262B0E75D}" presName="parentText" presStyleLbl="node1" presStyleIdx="0" presStyleCnt="1" custScaleX="108929" custScaleY="42848" custLinFactNeighborX="-52751" custLinFactNeighborY="-39918">
        <dgm:presLayoutVars>
          <dgm:chMax val="0"/>
          <dgm:bulletEnabled val="1"/>
        </dgm:presLayoutVars>
      </dgm:prSet>
      <dgm:spPr/>
      <dgm:t>
        <a:bodyPr/>
        <a:lstStyle/>
        <a:p>
          <a:endParaRPr lang="zh-CN" altLang="en-US"/>
        </a:p>
      </dgm:t>
    </dgm:pt>
    <dgm:pt modelId="{069274DB-1E3E-4DBF-9966-6D26C01B6569}" type="pres">
      <dgm:prSet presAssocID="{E877C085-6D05-4626-8B05-484262B0E75D}" presName="negativeSpace" presStyleCnt="0"/>
      <dgm:spPr/>
    </dgm:pt>
    <dgm:pt modelId="{C892AE72-8EC2-4EE3-9604-2D5D6DEFD20A}" type="pres">
      <dgm:prSet presAssocID="{E877C085-6D05-4626-8B05-484262B0E75D}" presName="childText" presStyleLbl="conFgAcc1" presStyleIdx="0" presStyleCnt="1" custScaleX="99220" custScaleY="74628" custLinFactNeighborX="1562">
        <dgm:presLayoutVars>
          <dgm:bulletEnabled val="1"/>
        </dgm:presLayoutVars>
      </dgm:prSet>
      <dgm:spPr>
        <a:noFill/>
        <a:ln>
          <a:solidFill>
            <a:srgbClr val="660066"/>
          </a:solidFill>
        </a:ln>
      </dgm:spPr>
      <dgm:t>
        <a:bodyPr/>
        <a:lstStyle/>
        <a:p>
          <a:endParaRPr lang="zh-CN" altLang="en-US"/>
        </a:p>
      </dgm:t>
    </dgm:pt>
  </dgm:ptLst>
  <dgm:cxnLst>
    <dgm:cxn modelId="{E51894FB-F288-4DA4-8D86-DF1CDCC56C17}" srcId="{3EA4EFDF-805E-4B72-97EB-937F06114A09}" destId="{E877C085-6D05-4626-8B05-484262B0E75D}" srcOrd="0" destOrd="0" parTransId="{3E3E20B5-7575-468F-9BAD-EE5399439065}" sibTransId="{00D0F2B1-3C69-4AC1-AD5A-BC1A9E6D8CD5}"/>
    <dgm:cxn modelId="{795ACD9B-8163-4B89-B198-9F40080F474D}" type="presOf" srcId="{E877C085-6D05-4626-8B05-484262B0E75D}" destId="{1130D78F-94C2-4A67-BA12-CA6BB57ECEE6}" srcOrd="1" destOrd="0" presId="urn:microsoft.com/office/officeart/2005/8/layout/list1"/>
    <dgm:cxn modelId="{210FB3E3-2B8C-4F86-96B7-F885AD7F591A}" type="presOf" srcId="{E877C085-6D05-4626-8B05-484262B0E75D}" destId="{5379F4A5-AB88-42A7-8F9C-AA387A5CC929}" srcOrd="0" destOrd="0" presId="urn:microsoft.com/office/officeart/2005/8/layout/list1"/>
    <dgm:cxn modelId="{5B924328-4D95-498C-8E9B-D933F3A588C1}" type="presOf" srcId="{3EA4EFDF-805E-4B72-97EB-937F06114A09}" destId="{523AC80D-DC80-4AF6-B720-3E91DCBBEE09}" srcOrd="0" destOrd="0" presId="urn:microsoft.com/office/officeart/2005/8/layout/list1"/>
    <dgm:cxn modelId="{BB24140C-97FC-44C5-B047-EA44AF609CAB}" type="presParOf" srcId="{523AC80D-DC80-4AF6-B720-3E91DCBBEE09}" destId="{56073652-503A-44A0-9C43-91B11200AB1F}" srcOrd="0" destOrd="0" presId="urn:microsoft.com/office/officeart/2005/8/layout/list1"/>
    <dgm:cxn modelId="{0E1A88EF-E587-4CB4-B5DA-153A2EC0E438}" type="presParOf" srcId="{56073652-503A-44A0-9C43-91B11200AB1F}" destId="{5379F4A5-AB88-42A7-8F9C-AA387A5CC929}" srcOrd="0" destOrd="0" presId="urn:microsoft.com/office/officeart/2005/8/layout/list1"/>
    <dgm:cxn modelId="{4AC26A5B-46C6-40B6-96B7-1236486A3F4B}" type="presParOf" srcId="{56073652-503A-44A0-9C43-91B11200AB1F}" destId="{1130D78F-94C2-4A67-BA12-CA6BB57ECEE6}" srcOrd="1" destOrd="0" presId="urn:microsoft.com/office/officeart/2005/8/layout/list1"/>
    <dgm:cxn modelId="{55208953-5046-435A-8CA0-8CEA2F22B44A}" type="presParOf" srcId="{523AC80D-DC80-4AF6-B720-3E91DCBBEE09}" destId="{069274DB-1E3E-4DBF-9966-6D26C01B6569}" srcOrd="1" destOrd="0" presId="urn:microsoft.com/office/officeart/2005/8/layout/list1"/>
    <dgm:cxn modelId="{06B8B3AF-9C36-4E0F-B8BA-ADED35DE6629}" type="presParOf" srcId="{523AC80D-DC80-4AF6-B720-3E91DCBBEE09}" destId="{C892AE72-8EC2-4EE3-9604-2D5D6DEFD20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5FBEB8-6319-4C04-A03B-F071DD494E97}"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CN" altLang="en-US"/>
        </a:p>
      </dgm:t>
    </dgm:pt>
    <dgm:pt modelId="{0DABAD06-9DE9-4C8F-8E7B-A582B3D019A9}">
      <dgm:prSet phldrT="[文本]" custT="1"/>
      <dgm:spPr/>
      <dgm:t>
        <a:bodyPr/>
        <a:lstStyle/>
        <a:p>
          <a:r>
            <a:rPr lang="zh-CN" altLang="en-US" sz="2400" dirty="0" smtClean="0"/>
            <a:t>清华大学概况</a:t>
          </a:r>
          <a:endParaRPr lang="zh-CN" altLang="en-US" sz="2400" dirty="0"/>
        </a:p>
      </dgm:t>
    </dgm:pt>
    <dgm:pt modelId="{C0F21D45-DD9B-4E55-89AD-698120FC075D}" type="parTrans" cxnId="{CA9B8CFA-5D85-4212-B1FF-7AB45FB92414}">
      <dgm:prSet/>
      <dgm:spPr/>
      <dgm:t>
        <a:bodyPr/>
        <a:lstStyle/>
        <a:p>
          <a:endParaRPr lang="zh-CN" altLang="en-US"/>
        </a:p>
      </dgm:t>
    </dgm:pt>
    <dgm:pt modelId="{FD947F5A-75E2-4AFB-8BE7-E51239E057A6}" type="sibTrans" cxnId="{CA9B8CFA-5D85-4212-B1FF-7AB45FB92414}">
      <dgm:prSet/>
      <dgm:spPr/>
      <dgm:t>
        <a:bodyPr/>
        <a:lstStyle/>
        <a:p>
          <a:endParaRPr lang="zh-CN" altLang="en-US"/>
        </a:p>
      </dgm:t>
    </dgm:pt>
    <dgm:pt modelId="{A592DF38-66C2-4862-A9BE-A7C598557D96}">
      <dgm:prSet phldrT="[文本]" custT="1"/>
      <dgm:spPr/>
      <dgm:t>
        <a:bodyPr/>
        <a:lstStyle/>
        <a:p>
          <a:r>
            <a:rPr lang="zh-CN" altLang="en-US" sz="2400" dirty="0" smtClean="0"/>
            <a:t>清华大学物业管理中心概况</a:t>
          </a:r>
          <a:endParaRPr lang="zh-CN" altLang="en-US" sz="2400" dirty="0"/>
        </a:p>
      </dgm:t>
    </dgm:pt>
    <dgm:pt modelId="{5E5A714B-9E2D-4F1C-8DF0-7CDB0CA8265F}" type="parTrans" cxnId="{B5B84DE2-C3EF-4F6C-96AC-933854B4407E}">
      <dgm:prSet/>
      <dgm:spPr/>
      <dgm:t>
        <a:bodyPr/>
        <a:lstStyle/>
        <a:p>
          <a:endParaRPr lang="zh-CN" altLang="en-US"/>
        </a:p>
      </dgm:t>
    </dgm:pt>
    <dgm:pt modelId="{26E9E3EC-25DC-4958-8CCD-EF6CD3A250C9}" type="sibTrans" cxnId="{B5B84DE2-C3EF-4F6C-96AC-933854B4407E}">
      <dgm:prSet/>
      <dgm:spPr/>
      <dgm:t>
        <a:bodyPr/>
        <a:lstStyle/>
        <a:p>
          <a:endParaRPr lang="zh-CN" altLang="en-US"/>
        </a:p>
      </dgm:t>
    </dgm:pt>
    <dgm:pt modelId="{5EBD0909-2A34-41EF-A474-7BA12C99A060}">
      <dgm:prSet phldrT="[文本]" custT="1"/>
      <dgm:spPr/>
      <dgm:t>
        <a:bodyPr/>
        <a:lstStyle/>
        <a:p>
          <a:r>
            <a:rPr lang="zh-CN" altLang="en-US" sz="2400" dirty="0" smtClean="0"/>
            <a:t>教学办公区事务科概况</a:t>
          </a:r>
          <a:endParaRPr lang="zh-CN" altLang="en-US" sz="2400" dirty="0"/>
        </a:p>
      </dgm:t>
    </dgm:pt>
    <dgm:pt modelId="{5311CC66-4C74-4612-804D-2B8AFC6EA88F}" type="parTrans" cxnId="{D00B3B38-0F36-41C1-8D77-73C81DF1C504}">
      <dgm:prSet/>
      <dgm:spPr/>
      <dgm:t>
        <a:bodyPr/>
        <a:lstStyle/>
        <a:p>
          <a:endParaRPr lang="zh-CN" altLang="en-US"/>
        </a:p>
      </dgm:t>
    </dgm:pt>
    <dgm:pt modelId="{C17590DE-FAA0-4074-8D18-A2DC251B92CE}" type="sibTrans" cxnId="{D00B3B38-0F36-41C1-8D77-73C81DF1C504}">
      <dgm:prSet/>
      <dgm:spPr/>
      <dgm:t>
        <a:bodyPr/>
        <a:lstStyle/>
        <a:p>
          <a:endParaRPr lang="zh-CN" altLang="en-US"/>
        </a:p>
      </dgm:t>
    </dgm:pt>
    <dgm:pt modelId="{2493849C-8B7A-4F78-B57D-33A3C53A1CD3}">
      <dgm:prSet phldrT="[文本]" custT="1"/>
      <dgm:spPr/>
      <dgm:t>
        <a:bodyPr/>
        <a:lstStyle/>
        <a:p>
          <a:r>
            <a:rPr lang="zh-CN" altLang="en-US" sz="2400" dirty="0" smtClean="0"/>
            <a:t>学校公共教学楼概况</a:t>
          </a:r>
          <a:endParaRPr lang="zh-CN" altLang="en-US" sz="2400" dirty="0"/>
        </a:p>
      </dgm:t>
    </dgm:pt>
    <dgm:pt modelId="{B4EEFCF4-8ECC-4732-8923-496706801A57}" type="parTrans" cxnId="{64408CE3-EEAE-4932-834F-2DD7528BB801}">
      <dgm:prSet/>
      <dgm:spPr/>
      <dgm:t>
        <a:bodyPr/>
        <a:lstStyle/>
        <a:p>
          <a:endParaRPr lang="zh-CN" altLang="en-US"/>
        </a:p>
      </dgm:t>
    </dgm:pt>
    <dgm:pt modelId="{7360D30F-28C5-4F79-AE94-137DFC8CBF8B}" type="sibTrans" cxnId="{64408CE3-EEAE-4932-834F-2DD7528BB801}">
      <dgm:prSet/>
      <dgm:spPr/>
      <dgm:t>
        <a:bodyPr/>
        <a:lstStyle/>
        <a:p>
          <a:endParaRPr lang="zh-CN" altLang="en-US"/>
        </a:p>
      </dgm:t>
    </dgm:pt>
    <dgm:pt modelId="{66F19A8F-4EC1-466B-BFD7-8DE8BFD08F5B}" type="pres">
      <dgm:prSet presAssocID="{195FBEB8-6319-4C04-A03B-F071DD494E97}" presName="linear" presStyleCnt="0">
        <dgm:presLayoutVars>
          <dgm:animLvl val="lvl"/>
          <dgm:resizeHandles val="exact"/>
        </dgm:presLayoutVars>
      </dgm:prSet>
      <dgm:spPr/>
      <dgm:t>
        <a:bodyPr/>
        <a:lstStyle/>
        <a:p>
          <a:endParaRPr lang="zh-CN" altLang="en-US"/>
        </a:p>
      </dgm:t>
    </dgm:pt>
    <dgm:pt modelId="{DFE93E06-143B-4AEA-A361-0570D9DFDBA4}" type="pres">
      <dgm:prSet presAssocID="{0DABAD06-9DE9-4C8F-8E7B-A582B3D019A9}" presName="parentText" presStyleLbl="node1" presStyleIdx="0" presStyleCnt="4" custLinFactY="-29148" custLinFactNeighborY="-100000">
        <dgm:presLayoutVars>
          <dgm:chMax val="0"/>
          <dgm:bulletEnabled val="1"/>
        </dgm:presLayoutVars>
      </dgm:prSet>
      <dgm:spPr/>
      <dgm:t>
        <a:bodyPr/>
        <a:lstStyle/>
        <a:p>
          <a:endParaRPr lang="zh-CN" altLang="en-US"/>
        </a:p>
      </dgm:t>
    </dgm:pt>
    <dgm:pt modelId="{8CE1E61E-E797-4173-8D13-5EF03333EC93}" type="pres">
      <dgm:prSet presAssocID="{FD947F5A-75E2-4AFB-8BE7-E51239E057A6}" presName="spacer" presStyleCnt="0"/>
      <dgm:spPr/>
    </dgm:pt>
    <dgm:pt modelId="{44C99A7D-D42C-4ABA-A996-C84414F44BEF}" type="pres">
      <dgm:prSet presAssocID="{2493849C-8B7A-4F78-B57D-33A3C53A1CD3}" presName="parentText" presStyleLbl="node1" presStyleIdx="1" presStyleCnt="4" custLinFactY="320031" custLinFactNeighborX="3333" custLinFactNeighborY="400000">
        <dgm:presLayoutVars>
          <dgm:chMax val="0"/>
          <dgm:bulletEnabled val="1"/>
        </dgm:presLayoutVars>
      </dgm:prSet>
      <dgm:spPr/>
      <dgm:t>
        <a:bodyPr/>
        <a:lstStyle/>
        <a:p>
          <a:endParaRPr lang="zh-CN" altLang="en-US"/>
        </a:p>
      </dgm:t>
    </dgm:pt>
    <dgm:pt modelId="{DFAF1437-2C76-4B93-9527-F04ED8664E41}" type="pres">
      <dgm:prSet presAssocID="{7360D30F-28C5-4F79-AE94-137DFC8CBF8B}" presName="spacer" presStyleCnt="0"/>
      <dgm:spPr/>
    </dgm:pt>
    <dgm:pt modelId="{10442B4F-5AE7-4D5B-9FED-E125DB11D84E}" type="pres">
      <dgm:prSet presAssocID="{A592DF38-66C2-4862-A9BE-A7C598557D96}" presName="parentText" presStyleLbl="node1" presStyleIdx="2" presStyleCnt="4" custLinFactY="-100000" custLinFactNeighborX="1667" custLinFactNeighborY="-137465">
        <dgm:presLayoutVars>
          <dgm:chMax val="0"/>
          <dgm:bulletEnabled val="1"/>
        </dgm:presLayoutVars>
      </dgm:prSet>
      <dgm:spPr/>
      <dgm:t>
        <a:bodyPr/>
        <a:lstStyle/>
        <a:p>
          <a:endParaRPr lang="zh-CN" altLang="en-US"/>
        </a:p>
      </dgm:t>
    </dgm:pt>
    <dgm:pt modelId="{282927EB-FA95-43B1-8BD8-89947E4B8E60}" type="pres">
      <dgm:prSet presAssocID="{26E9E3EC-25DC-4958-8CCD-EF6CD3A250C9}" presName="spacer" presStyleCnt="0"/>
      <dgm:spPr/>
    </dgm:pt>
    <dgm:pt modelId="{91B3E31E-CEFB-44D3-A409-0A883BD47D16}" type="pres">
      <dgm:prSet presAssocID="{5EBD0909-2A34-41EF-A474-7BA12C99A060}" presName="parentText" presStyleLbl="node1" presStyleIdx="3" presStyleCnt="4" custLinFactY="-100000" custLinFactNeighborY="-149999">
        <dgm:presLayoutVars>
          <dgm:chMax val="0"/>
          <dgm:bulletEnabled val="1"/>
        </dgm:presLayoutVars>
      </dgm:prSet>
      <dgm:spPr/>
      <dgm:t>
        <a:bodyPr/>
        <a:lstStyle/>
        <a:p>
          <a:endParaRPr lang="zh-CN" altLang="en-US"/>
        </a:p>
      </dgm:t>
    </dgm:pt>
  </dgm:ptLst>
  <dgm:cxnLst>
    <dgm:cxn modelId="{7AE21B16-1FBD-483E-B871-C089E46C59EC}" type="presOf" srcId="{195FBEB8-6319-4C04-A03B-F071DD494E97}" destId="{66F19A8F-4EC1-466B-BFD7-8DE8BFD08F5B}" srcOrd="0" destOrd="0" presId="urn:microsoft.com/office/officeart/2005/8/layout/vList2"/>
    <dgm:cxn modelId="{8FFF3518-E2B4-4C9B-8522-8D821072FED2}" type="presOf" srcId="{2493849C-8B7A-4F78-B57D-33A3C53A1CD3}" destId="{44C99A7D-D42C-4ABA-A996-C84414F44BEF}" srcOrd="0" destOrd="0" presId="urn:microsoft.com/office/officeart/2005/8/layout/vList2"/>
    <dgm:cxn modelId="{CA9B8CFA-5D85-4212-B1FF-7AB45FB92414}" srcId="{195FBEB8-6319-4C04-A03B-F071DD494E97}" destId="{0DABAD06-9DE9-4C8F-8E7B-A582B3D019A9}" srcOrd="0" destOrd="0" parTransId="{C0F21D45-DD9B-4E55-89AD-698120FC075D}" sibTransId="{FD947F5A-75E2-4AFB-8BE7-E51239E057A6}"/>
    <dgm:cxn modelId="{95DC56E4-175F-44A6-9F62-A7E89B2AFBD8}" type="presOf" srcId="{0DABAD06-9DE9-4C8F-8E7B-A582B3D019A9}" destId="{DFE93E06-143B-4AEA-A361-0570D9DFDBA4}" srcOrd="0" destOrd="0" presId="urn:microsoft.com/office/officeart/2005/8/layout/vList2"/>
    <dgm:cxn modelId="{D00B3B38-0F36-41C1-8D77-73C81DF1C504}" srcId="{195FBEB8-6319-4C04-A03B-F071DD494E97}" destId="{5EBD0909-2A34-41EF-A474-7BA12C99A060}" srcOrd="3" destOrd="0" parTransId="{5311CC66-4C74-4612-804D-2B8AFC6EA88F}" sibTransId="{C17590DE-FAA0-4074-8D18-A2DC251B92CE}"/>
    <dgm:cxn modelId="{64408CE3-EEAE-4932-834F-2DD7528BB801}" srcId="{195FBEB8-6319-4C04-A03B-F071DD494E97}" destId="{2493849C-8B7A-4F78-B57D-33A3C53A1CD3}" srcOrd="1" destOrd="0" parTransId="{B4EEFCF4-8ECC-4732-8923-496706801A57}" sibTransId="{7360D30F-28C5-4F79-AE94-137DFC8CBF8B}"/>
    <dgm:cxn modelId="{A1F25DEE-61A2-426A-9FC6-808EEE53839F}" type="presOf" srcId="{5EBD0909-2A34-41EF-A474-7BA12C99A060}" destId="{91B3E31E-CEFB-44D3-A409-0A883BD47D16}" srcOrd="0" destOrd="0" presId="urn:microsoft.com/office/officeart/2005/8/layout/vList2"/>
    <dgm:cxn modelId="{E2BC9D1E-DC54-4CBE-A58B-3F9501455499}" type="presOf" srcId="{A592DF38-66C2-4862-A9BE-A7C598557D96}" destId="{10442B4F-5AE7-4D5B-9FED-E125DB11D84E}" srcOrd="0" destOrd="0" presId="urn:microsoft.com/office/officeart/2005/8/layout/vList2"/>
    <dgm:cxn modelId="{B5B84DE2-C3EF-4F6C-96AC-933854B4407E}" srcId="{195FBEB8-6319-4C04-A03B-F071DD494E97}" destId="{A592DF38-66C2-4862-A9BE-A7C598557D96}" srcOrd="2" destOrd="0" parTransId="{5E5A714B-9E2D-4F1C-8DF0-7CDB0CA8265F}" sibTransId="{26E9E3EC-25DC-4958-8CCD-EF6CD3A250C9}"/>
    <dgm:cxn modelId="{0086532B-A661-4D81-9E05-AAB9009240A0}" type="presParOf" srcId="{66F19A8F-4EC1-466B-BFD7-8DE8BFD08F5B}" destId="{DFE93E06-143B-4AEA-A361-0570D9DFDBA4}" srcOrd="0" destOrd="0" presId="urn:microsoft.com/office/officeart/2005/8/layout/vList2"/>
    <dgm:cxn modelId="{97DC9A9F-E525-4916-8013-B1C8B7865DC4}" type="presParOf" srcId="{66F19A8F-4EC1-466B-BFD7-8DE8BFD08F5B}" destId="{8CE1E61E-E797-4173-8D13-5EF03333EC93}" srcOrd="1" destOrd="0" presId="urn:microsoft.com/office/officeart/2005/8/layout/vList2"/>
    <dgm:cxn modelId="{5F5214F9-11DC-4160-9F3E-0BA800305493}" type="presParOf" srcId="{66F19A8F-4EC1-466B-BFD7-8DE8BFD08F5B}" destId="{44C99A7D-D42C-4ABA-A996-C84414F44BEF}" srcOrd="2" destOrd="0" presId="urn:microsoft.com/office/officeart/2005/8/layout/vList2"/>
    <dgm:cxn modelId="{952DF937-24AD-49E8-9532-D32615D1BD6C}" type="presParOf" srcId="{66F19A8F-4EC1-466B-BFD7-8DE8BFD08F5B}" destId="{DFAF1437-2C76-4B93-9527-F04ED8664E41}" srcOrd="3" destOrd="0" presId="urn:microsoft.com/office/officeart/2005/8/layout/vList2"/>
    <dgm:cxn modelId="{59B79212-2134-4326-8FC4-6468F9D75A8F}" type="presParOf" srcId="{66F19A8F-4EC1-466B-BFD7-8DE8BFD08F5B}" destId="{10442B4F-5AE7-4D5B-9FED-E125DB11D84E}" srcOrd="4" destOrd="0" presId="urn:microsoft.com/office/officeart/2005/8/layout/vList2"/>
    <dgm:cxn modelId="{63EC6A74-9B0B-4C3F-AB47-DEF586488017}" type="presParOf" srcId="{66F19A8F-4EC1-466B-BFD7-8DE8BFD08F5B}" destId="{282927EB-FA95-43B1-8BD8-89947E4B8E60}" srcOrd="5" destOrd="0" presId="urn:microsoft.com/office/officeart/2005/8/layout/vList2"/>
    <dgm:cxn modelId="{A63C04E4-19AD-47F1-A7F9-2867B7196B35}" type="presParOf" srcId="{66F19A8F-4EC1-466B-BFD7-8DE8BFD08F5B}" destId="{91B3E31E-CEFB-44D3-A409-0A883BD47D16}"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A4EFDF-805E-4B72-97EB-937F06114A09}" type="doc">
      <dgm:prSet loTypeId="urn:microsoft.com/office/officeart/2005/8/layout/list1" loCatId="list" qsTypeId="urn:microsoft.com/office/officeart/2005/8/quickstyle/simple1#2" qsCatId="simple" csTypeId="urn:microsoft.com/office/officeart/2005/8/colors/accent1_2#2" csCatId="accent1" phldr="1"/>
      <dgm:spPr/>
      <dgm:t>
        <a:bodyPr/>
        <a:lstStyle/>
        <a:p>
          <a:endParaRPr lang="zh-CN" altLang="en-US"/>
        </a:p>
      </dgm:t>
    </dgm:pt>
    <dgm:pt modelId="{E877C085-6D05-4626-8B05-484262B0E75D}">
      <dgm:prSet phldrT="[文本]" custT="1"/>
      <dgm:spPr>
        <a:gradFill flip="none" rotWithShape="1">
          <a:gsLst>
            <a:gs pos="0">
              <a:srgbClr val="5E9EFF"/>
            </a:gs>
            <a:gs pos="39999">
              <a:srgbClr val="85C2FF"/>
            </a:gs>
            <a:gs pos="70000">
              <a:srgbClr val="C4D6EB"/>
            </a:gs>
            <a:gs pos="100000">
              <a:srgbClr val="FFEBFA"/>
            </a:gs>
          </a:gsLst>
          <a:lin ang="16200000" scaled="1"/>
          <a:tileRect/>
        </a:gradFill>
        <a:effectLst>
          <a:outerShdw blurRad="50800" dist="50800" dir="5400000" algn="ctr" rotWithShape="0">
            <a:schemeClr val="bg1"/>
          </a:outerShdw>
        </a:effectLst>
      </dgm:spPr>
      <dgm:t>
        <a:bodyPr/>
        <a:lstStyle/>
        <a:p>
          <a:r>
            <a:rPr lang="zh-CN" altLang="en-US" sz="3600" b="1" dirty="0" smtClean="0">
              <a:solidFill>
                <a:schemeClr val="tx1"/>
              </a:solidFill>
            </a:rPr>
            <a:t> </a:t>
          </a:r>
          <a:r>
            <a:rPr lang="zh-CN" altLang="en-US" sz="3000" b="1" dirty="0" smtClean="0">
              <a:solidFill>
                <a:schemeClr val="tx1"/>
              </a:solidFill>
            </a:rPr>
            <a:t>二、标准化验收创建工作</a:t>
          </a:r>
          <a:endParaRPr lang="zh-CN" altLang="en-US" sz="3000" b="1" dirty="0">
            <a:solidFill>
              <a:schemeClr val="tx1"/>
            </a:solidFill>
          </a:endParaRPr>
        </a:p>
      </dgm:t>
    </dgm:pt>
    <dgm:pt modelId="{3E3E20B5-7575-468F-9BAD-EE5399439065}" type="parTrans" cxnId="{E51894FB-F288-4DA4-8D86-DF1CDCC56C17}">
      <dgm:prSet/>
      <dgm:spPr/>
      <dgm:t>
        <a:bodyPr/>
        <a:lstStyle/>
        <a:p>
          <a:endParaRPr lang="zh-CN" altLang="en-US"/>
        </a:p>
      </dgm:t>
    </dgm:pt>
    <dgm:pt modelId="{00D0F2B1-3C69-4AC1-AD5A-BC1A9E6D8CD5}" type="sibTrans" cxnId="{E51894FB-F288-4DA4-8D86-DF1CDCC56C17}">
      <dgm:prSet/>
      <dgm:spPr/>
      <dgm:t>
        <a:bodyPr/>
        <a:lstStyle/>
        <a:p>
          <a:endParaRPr lang="zh-CN" altLang="en-US"/>
        </a:p>
      </dgm:t>
    </dgm:pt>
    <dgm:pt modelId="{523AC80D-DC80-4AF6-B720-3E91DCBBEE09}" type="pres">
      <dgm:prSet presAssocID="{3EA4EFDF-805E-4B72-97EB-937F06114A09}" presName="linear" presStyleCnt="0">
        <dgm:presLayoutVars>
          <dgm:dir/>
          <dgm:animLvl val="lvl"/>
          <dgm:resizeHandles val="exact"/>
        </dgm:presLayoutVars>
      </dgm:prSet>
      <dgm:spPr/>
      <dgm:t>
        <a:bodyPr/>
        <a:lstStyle/>
        <a:p>
          <a:endParaRPr lang="zh-CN" altLang="en-US"/>
        </a:p>
      </dgm:t>
    </dgm:pt>
    <dgm:pt modelId="{56073652-503A-44A0-9C43-91B11200AB1F}" type="pres">
      <dgm:prSet presAssocID="{E877C085-6D05-4626-8B05-484262B0E75D}" presName="parentLin" presStyleCnt="0"/>
      <dgm:spPr/>
      <dgm:t>
        <a:bodyPr/>
        <a:lstStyle/>
        <a:p>
          <a:endParaRPr lang="zh-CN" altLang="en-US"/>
        </a:p>
      </dgm:t>
    </dgm:pt>
    <dgm:pt modelId="{5379F4A5-AB88-42A7-8F9C-AA387A5CC929}" type="pres">
      <dgm:prSet presAssocID="{E877C085-6D05-4626-8B05-484262B0E75D}" presName="parentLeftMargin" presStyleLbl="node1" presStyleIdx="0" presStyleCnt="1"/>
      <dgm:spPr/>
      <dgm:t>
        <a:bodyPr/>
        <a:lstStyle/>
        <a:p>
          <a:endParaRPr lang="zh-CN" altLang="en-US"/>
        </a:p>
      </dgm:t>
    </dgm:pt>
    <dgm:pt modelId="{1130D78F-94C2-4A67-BA12-CA6BB57ECEE6}" type="pres">
      <dgm:prSet presAssocID="{E877C085-6D05-4626-8B05-484262B0E75D}" presName="parentText" presStyleLbl="node1" presStyleIdx="0" presStyleCnt="1" custScaleX="134122" custScaleY="69400" custLinFactNeighborX="-53125" custLinFactNeighborY="-23840">
        <dgm:presLayoutVars>
          <dgm:chMax val="0"/>
          <dgm:bulletEnabled val="1"/>
        </dgm:presLayoutVars>
      </dgm:prSet>
      <dgm:spPr/>
      <dgm:t>
        <a:bodyPr/>
        <a:lstStyle/>
        <a:p>
          <a:endParaRPr lang="zh-CN" altLang="en-US"/>
        </a:p>
      </dgm:t>
    </dgm:pt>
    <dgm:pt modelId="{069274DB-1E3E-4DBF-9966-6D26C01B6569}" type="pres">
      <dgm:prSet presAssocID="{E877C085-6D05-4626-8B05-484262B0E75D}" presName="negativeSpace" presStyleCnt="0"/>
      <dgm:spPr/>
      <dgm:t>
        <a:bodyPr/>
        <a:lstStyle/>
        <a:p>
          <a:endParaRPr lang="zh-CN" altLang="en-US"/>
        </a:p>
      </dgm:t>
    </dgm:pt>
    <dgm:pt modelId="{C892AE72-8EC2-4EE3-9604-2D5D6DEFD20A}" type="pres">
      <dgm:prSet presAssocID="{E877C085-6D05-4626-8B05-484262B0E75D}" presName="childText" presStyleLbl="conFgAcc1" presStyleIdx="0" presStyleCnt="1" custScaleX="99220" custScaleY="74628" custLinFactNeighborX="1562">
        <dgm:presLayoutVars>
          <dgm:bulletEnabled val="1"/>
        </dgm:presLayoutVars>
      </dgm:prSet>
      <dgm:spPr>
        <a:noFill/>
        <a:ln>
          <a:solidFill>
            <a:srgbClr val="660066"/>
          </a:solidFill>
        </a:ln>
      </dgm:spPr>
      <dgm:t>
        <a:bodyPr/>
        <a:lstStyle/>
        <a:p>
          <a:endParaRPr lang="zh-CN" altLang="en-US"/>
        </a:p>
      </dgm:t>
    </dgm:pt>
  </dgm:ptLst>
  <dgm:cxnLst>
    <dgm:cxn modelId="{66063573-9DD4-4447-A30C-2D3E76CC2079}" type="presOf" srcId="{3EA4EFDF-805E-4B72-97EB-937F06114A09}" destId="{523AC80D-DC80-4AF6-B720-3E91DCBBEE09}" srcOrd="0" destOrd="0" presId="urn:microsoft.com/office/officeart/2005/8/layout/list1"/>
    <dgm:cxn modelId="{E51894FB-F288-4DA4-8D86-DF1CDCC56C17}" srcId="{3EA4EFDF-805E-4B72-97EB-937F06114A09}" destId="{E877C085-6D05-4626-8B05-484262B0E75D}" srcOrd="0" destOrd="0" parTransId="{3E3E20B5-7575-468F-9BAD-EE5399439065}" sibTransId="{00D0F2B1-3C69-4AC1-AD5A-BC1A9E6D8CD5}"/>
    <dgm:cxn modelId="{46A8CA4C-A3AA-4D31-A665-34932042DC25}" type="presOf" srcId="{E877C085-6D05-4626-8B05-484262B0E75D}" destId="{1130D78F-94C2-4A67-BA12-CA6BB57ECEE6}" srcOrd="1" destOrd="0" presId="urn:microsoft.com/office/officeart/2005/8/layout/list1"/>
    <dgm:cxn modelId="{9D66A3A7-4503-4E3B-8892-1528227D4A5F}" type="presOf" srcId="{E877C085-6D05-4626-8B05-484262B0E75D}" destId="{5379F4A5-AB88-42A7-8F9C-AA387A5CC929}" srcOrd="0" destOrd="0" presId="urn:microsoft.com/office/officeart/2005/8/layout/list1"/>
    <dgm:cxn modelId="{C8076E0A-CD84-4A72-BBA8-DBC66936144B}" type="presParOf" srcId="{523AC80D-DC80-4AF6-B720-3E91DCBBEE09}" destId="{56073652-503A-44A0-9C43-91B11200AB1F}" srcOrd="0" destOrd="0" presId="urn:microsoft.com/office/officeart/2005/8/layout/list1"/>
    <dgm:cxn modelId="{2096ACFA-2DD2-4544-86E6-F506D7855031}" type="presParOf" srcId="{56073652-503A-44A0-9C43-91B11200AB1F}" destId="{5379F4A5-AB88-42A7-8F9C-AA387A5CC929}" srcOrd="0" destOrd="0" presId="urn:microsoft.com/office/officeart/2005/8/layout/list1"/>
    <dgm:cxn modelId="{5D3B49C1-21D0-4E28-BB4D-C7F7058E05E5}" type="presParOf" srcId="{56073652-503A-44A0-9C43-91B11200AB1F}" destId="{1130D78F-94C2-4A67-BA12-CA6BB57ECEE6}" srcOrd="1" destOrd="0" presId="urn:microsoft.com/office/officeart/2005/8/layout/list1"/>
    <dgm:cxn modelId="{92DBDEBA-3460-4B94-80A1-9BA11908C0DB}" type="presParOf" srcId="{523AC80D-DC80-4AF6-B720-3E91DCBBEE09}" destId="{069274DB-1E3E-4DBF-9966-6D26C01B6569}" srcOrd="1" destOrd="0" presId="urn:microsoft.com/office/officeart/2005/8/layout/list1"/>
    <dgm:cxn modelId="{E20FCD56-260C-4E1D-A78A-3404C1B3212C}" type="presParOf" srcId="{523AC80D-DC80-4AF6-B720-3E91DCBBEE09}" destId="{C892AE72-8EC2-4EE3-9604-2D5D6DEFD20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290D87-07C0-4F08-A35A-D7E9C6033FD0}"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CN" altLang="en-US"/>
        </a:p>
      </dgm:t>
    </dgm:pt>
    <dgm:pt modelId="{7419E493-FC42-4687-AF54-B3E9034035C7}">
      <dgm:prSet phldrT="[文本]" custT="1"/>
      <dgm:spPr/>
      <dgm:t>
        <a:bodyPr/>
        <a:lstStyle/>
        <a:p>
          <a:pPr algn="l"/>
          <a:r>
            <a:rPr lang="zh-CN" altLang="en-US" sz="2000" b="1" dirty="0" smtClean="0"/>
            <a:t>管理组织机构与制度</a:t>
          </a:r>
          <a:endParaRPr lang="zh-CN" altLang="en-US" sz="2000" b="1" dirty="0"/>
        </a:p>
      </dgm:t>
    </dgm:pt>
    <dgm:pt modelId="{ECDF8A4E-3F9B-4581-8B85-750A62076708}" type="parTrans" cxnId="{417C7C8E-A0C4-4CF1-9A25-461C8EEB6C2A}">
      <dgm:prSet/>
      <dgm:spPr/>
      <dgm:t>
        <a:bodyPr/>
        <a:lstStyle/>
        <a:p>
          <a:endParaRPr lang="zh-CN" altLang="en-US"/>
        </a:p>
      </dgm:t>
    </dgm:pt>
    <dgm:pt modelId="{70A4AE29-F9B7-4475-B4E9-ED1C1CF87A0F}" type="sibTrans" cxnId="{417C7C8E-A0C4-4CF1-9A25-461C8EEB6C2A}">
      <dgm:prSet/>
      <dgm:spPr/>
      <dgm:t>
        <a:bodyPr/>
        <a:lstStyle/>
        <a:p>
          <a:endParaRPr lang="zh-CN" altLang="en-US"/>
        </a:p>
      </dgm:t>
    </dgm:pt>
    <dgm:pt modelId="{088B7EEE-ECD4-4762-92D0-CFC7789D618C}">
      <dgm:prSet phldrT="[文本]" custT="1"/>
      <dgm:spPr/>
      <dgm:t>
        <a:bodyPr/>
        <a:lstStyle/>
        <a:p>
          <a:pPr algn="l"/>
          <a:r>
            <a:rPr lang="zh-CN" altLang="en-US" sz="2000" b="1" dirty="0" smtClean="0"/>
            <a:t>基础设施</a:t>
          </a:r>
          <a:endParaRPr lang="zh-CN" altLang="en-US" sz="2000" b="1" dirty="0"/>
        </a:p>
      </dgm:t>
    </dgm:pt>
    <dgm:pt modelId="{E0FCC634-49CF-4AE9-9D25-9F6BB1583733}" type="parTrans" cxnId="{80C86E31-B72A-46BF-A9ED-04E46AE738EF}">
      <dgm:prSet/>
      <dgm:spPr/>
      <dgm:t>
        <a:bodyPr/>
        <a:lstStyle/>
        <a:p>
          <a:endParaRPr lang="zh-CN" altLang="en-US"/>
        </a:p>
      </dgm:t>
    </dgm:pt>
    <dgm:pt modelId="{6BE3C767-507B-4112-A0F9-731563C736D6}" type="sibTrans" cxnId="{80C86E31-B72A-46BF-A9ED-04E46AE738EF}">
      <dgm:prSet/>
      <dgm:spPr/>
      <dgm:t>
        <a:bodyPr/>
        <a:lstStyle/>
        <a:p>
          <a:endParaRPr lang="zh-CN" altLang="en-US"/>
        </a:p>
      </dgm:t>
    </dgm:pt>
    <dgm:pt modelId="{FEE6FC33-11E1-4093-B1FA-F686E81D0479}">
      <dgm:prSet phldrT="[文本]" custT="1"/>
      <dgm:spPr/>
      <dgm:t>
        <a:bodyPr/>
        <a:lstStyle/>
        <a:p>
          <a:pPr algn="l"/>
          <a:r>
            <a:rPr lang="zh-CN" altLang="en-US" sz="2000" b="1" dirty="0" smtClean="0"/>
            <a:t>维修与设备维护</a:t>
          </a:r>
          <a:endParaRPr lang="zh-CN" altLang="en-US" sz="2000" b="1" dirty="0"/>
        </a:p>
      </dgm:t>
    </dgm:pt>
    <dgm:pt modelId="{A642EFDE-8FD5-44E6-98BB-E8FC66E5DE6C}" type="parTrans" cxnId="{76EC87EA-AE4B-41FD-AE66-81F455D1717A}">
      <dgm:prSet/>
      <dgm:spPr/>
      <dgm:t>
        <a:bodyPr/>
        <a:lstStyle/>
        <a:p>
          <a:endParaRPr lang="zh-CN" altLang="en-US"/>
        </a:p>
      </dgm:t>
    </dgm:pt>
    <dgm:pt modelId="{CFE0FA79-EADF-401D-B2A7-CB6CD6E6F8BB}" type="sibTrans" cxnId="{76EC87EA-AE4B-41FD-AE66-81F455D1717A}">
      <dgm:prSet/>
      <dgm:spPr/>
      <dgm:t>
        <a:bodyPr/>
        <a:lstStyle/>
        <a:p>
          <a:endParaRPr lang="zh-CN" altLang="en-US"/>
        </a:p>
      </dgm:t>
    </dgm:pt>
    <dgm:pt modelId="{437E7113-67C1-48A9-96AD-2551E722C0DF}">
      <dgm:prSet phldrT="[文本]" custT="1"/>
      <dgm:spPr/>
      <dgm:t>
        <a:bodyPr/>
        <a:lstStyle/>
        <a:p>
          <a:pPr algn="l"/>
          <a:r>
            <a:rPr lang="zh-CN" altLang="en-US" sz="2000" b="1" dirty="0" smtClean="0"/>
            <a:t>安全管理与服务</a:t>
          </a:r>
          <a:endParaRPr lang="zh-CN" altLang="en-US" sz="2000" b="1" dirty="0"/>
        </a:p>
      </dgm:t>
    </dgm:pt>
    <dgm:pt modelId="{05921F6F-46AB-4F84-86B0-51ED44BED200}" type="parTrans" cxnId="{9F2E6510-2053-4224-B7D2-0FA959C6EBA5}">
      <dgm:prSet/>
      <dgm:spPr/>
      <dgm:t>
        <a:bodyPr/>
        <a:lstStyle/>
        <a:p>
          <a:endParaRPr lang="zh-CN" altLang="en-US"/>
        </a:p>
      </dgm:t>
    </dgm:pt>
    <dgm:pt modelId="{246F347B-4982-49CD-873D-B91BBED33EB0}" type="sibTrans" cxnId="{9F2E6510-2053-4224-B7D2-0FA959C6EBA5}">
      <dgm:prSet/>
      <dgm:spPr/>
      <dgm:t>
        <a:bodyPr/>
        <a:lstStyle/>
        <a:p>
          <a:endParaRPr lang="zh-CN" altLang="en-US"/>
        </a:p>
      </dgm:t>
    </dgm:pt>
    <dgm:pt modelId="{75C93AEC-3944-4750-90D5-7ABC8D73068F}">
      <dgm:prSet phldrT="[文本]" custT="1"/>
      <dgm:spPr/>
      <dgm:t>
        <a:bodyPr/>
        <a:lstStyle/>
        <a:p>
          <a:pPr algn="l"/>
          <a:r>
            <a:rPr lang="zh-CN" altLang="en-US" sz="2000" b="1" dirty="0" smtClean="0"/>
            <a:t>环   境</a:t>
          </a:r>
          <a:endParaRPr lang="zh-CN" altLang="en-US" sz="2000" b="1" dirty="0"/>
        </a:p>
      </dgm:t>
    </dgm:pt>
    <dgm:pt modelId="{B55F9FD0-2259-4B53-BEAF-E5B5C12CA855}" type="parTrans" cxnId="{CAAC9F0C-0615-4EF2-A35F-F5646EDC4E6C}">
      <dgm:prSet/>
      <dgm:spPr/>
      <dgm:t>
        <a:bodyPr/>
        <a:lstStyle/>
        <a:p>
          <a:endParaRPr lang="zh-CN" altLang="en-US"/>
        </a:p>
      </dgm:t>
    </dgm:pt>
    <dgm:pt modelId="{EB1F3686-CE2B-4C8A-93EB-F3F6CE8C8230}" type="sibTrans" cxnId="{CAAC9F0C-0615-4EF2-A35F-F5646EDC4E6C}">
      <dgm:prSet/>
      <dgm:spPr/>
      <dgm:t>
        <a:bodyPr/>
        <a:lstStyle/>
        <a:p>
          <a:endParaRPr lang="zh-CN" altLang="en-US"/>
        </a:p>
      </dgm:t>
    </dgm:pt>
    <dgm:pt modelId="{C7DCBB67-7ADC-479C-8A8D-47DD7045B5D9}" type="pres">
      <dgm:prSet presAssocID="{34290D87-07C0-4F08-A35A-D7E9C6033FD0}" presName="linear" presStyleCnt="0">
        <dgm:presLayoutVars>
          <dgm:animLvl val="lvl"/>
          <dgm:resizeHandles val="exact"/>
        </dgm:presLayoutVars>
      </dgm:prSet>
      <dgm:spPr/>
      <dgm:t>
        <a:bodyPr/>
        <a:lstStyle/>
        <a:p>
          <a:endParaRPr lang="zh-CN" altLang="en-US"/>
        </a:p>
      </dgm:t>
    </dgm:pt>
    <dgm:pt modelId="{885C8809-49C7-4F72-9C24-FFC7852EF9CB}" type="pres">
      <dgm:prSet presAssocID="{7419E493-FC42-4687-AF54-B3E9034035C7}" presName="parentText" presStyleLbl="node1" presStyleIdx="0" presStyleCnt="5" custLinFactNeighborX="8697" custLinFactNeighborY="-21">
        <dgm:presLayoutVars>
          <dgm:chMax val="0"/>
          <dgm:bulletEnabled val="1"/>
        </dgm:presLayoutVars>
      </dgm:prSet>
      <dgm:spPr/>
      <dgm:t>
        <a:bodyPr/>
        <a:lstStyle/>
        <a:p>
          <a:endParaRPr lang="zh-CN" altLang="en-US"/>
        </a:p>
      </dgm:t>
    </dgm:pt>
    <dgm:pt modelId="{A2BAE75C-50CB-421A-A365-9000398E4BE3}" type="pres">
      <dgm:prSet presAssocID="{70A4AE29-F9B7-4475-B4E9-ED1C1CF87A0F}" presName="spacer" presStyleCnt="0"/>
      <dgm:spPr/>
    </dgm:pt>
    <dgm:pt modelId="{5F544F5D-E304-4740-964D-8290C6699BD7}" type="pres">
      <dgm:prSet presAssocID="{088B7EEE-ECD4-4762-92D0-CFC7789D618C}" presName="parentText" presStyleLbl="node1" presStyleIdx="1" presStyleCnt="5">
        <dgm:presLayoutVars>
          <dgm:chMax val="0"/>
          <dgm:bulletEnabled val="1"/>
        </dgm:presLayoutVars>
      </dgm:prSet>
      <dgm:spPr/>
      <dgm:t>
        <a:bodyPr/>
        <a:lstStyle/>
        <a:p>
          <a:endParaRPr lang="zh-CN" altLang="en-US"/>
        </a:p>
      </dgm:t>
    </dgm:pt>
    <dgm:pt modelId="{A4F4297A-B362-4A55-A2BE-64F141DAEA6C}" type="pres">
      <dgm:prSet presAssocID="{6BE3C767-507B-4112-A0F9-731563C736D6}" presName="spacer" presStyleCnt="0"/>
      <dgm:spPr/>
    </dgm:pt>
    <dgm:pt modelId="{80D0E61B-085D-4736-88C9-6592910A5A96}" type="pres">
      <dgm:prSet presAssocID="{FEE6FC33-11E1-4093-B1FA-F686E81D0479}" presName="parentText" presStyleLbl="node1" presStyleIdx="2" presStyleCnt="5">
        <dgm:presLayoutVars>
          <dgm:chMax val="0"/>
          <dgm:bulletEnabled val="1"/>
        </dgm:presLayoutVars>
      </dgm:prSet>
      <dgm:spPr/>
      <dgm:t>
        <a:bodyPr/>
        <a:lstStyle/>
        <a:p>
          <a:endParaRPr lang="zh-CN" altLang="en-US"/>
        </a:p>
      </dgm:t>
    </dgm:pt>
    <dgm:pt modelId="{20A5BC60-989F-41E6-A8BF-589E1773403E}" type="pres">
      <dgm:prSet presAssocID="{CFE0FA79-EADF-401D-B2A7-CB6CD6E6F8BB}" presName="spacer" presStyleCnt="0"/>
      <dgm:spPr/>
    </dgm:pt>
    <dgm:pt modelId="{3AD002AA-EECF-40F1-8911-4399A83CE945}" type="pres">
      <dgm:prSet presAssocID="{437E7113-67C1-48A9-96AD-2551E722C0DF}" presName="parentText" presStyleLbl="node1" presStyleIdx="3" presStyleCnt="5">
        <dgm:presLayoutVars>
          <dgm:chMax val="0"/>
          <dgm:bulletEnabled val="1"/>
        </dgm:presLayoutVars>
      </dgm:prSet>
      <dgm:spPr/>
      <dgm:t>
        <a:bodyPr/>
        <a:lstStyle/>
        <a:p>
          <a:endParaRPr lang="zh-CN" altLang="en-US"/>
        </a:p>
      </dgm:t>
    </dgm:pt>
    <dgm:pt modelId="{8FAA9E0C-D458-4CE9-803F-6D5C751AE2BC}" type="pres">
      <dgm:prSet presAssocID="{246F347B-4982-49CD-873D-B91BBED33EB0}" presName="spacer" presStyleCnt="0"/>
      <dgm:spPr/>
    </dgm:pt>
    <dgm:pt modelId="{6544AFE9-8298-4B3B-A56F-0DC880B076F3}" type="pres">
      <dgm:prSet presAssocID="{75C93AEC-3944-4750-90D5-7ABC8D73068F}" presName="parentText" presStyleLbl="node1" presStyleIdx="4" presStyleCnt="5">
        <dgm:presLayoutVars>
          <dgm:chMax val="0"/>
          <dgm:bulletEnabled val="1"/>
        </dgm:presLayoutVars>
      </dgm:prSet>
      <dgm:spPr/>
      <dgm:t>
        <a:bodyPr/>
        <a:lstStyle/>
        <a:p>
          <a:endParaRPr lang="zh-CN" altLang="en-US"/>
        </a:p>
      </dgm:t>
    </dgm:pt>
  </dgm:ptLst>
  <dgm:cxnLst>
    <dgm:cxn modelId="{CDBA7CC2-6716-47A2-81FB-555DFBF53876}" type="presOf" srcId="{088B7EEE-ECD4-4762-92D0-CFC7789D618C}" destId="{5F544F5D-E304-4740-964D-8290C6699BD7}" srcOrd="0" destOrd="0" presId="urn:microsoft.com/office/officeart/2005/8/layout/vList2"/>
    <dgm:cxn modelId="{4AE89E99-053D-41F3-89AA-4C2A4099C45B}" type="presOf" srcId="{FEE6FC33-11E1-4093-B1FA-F686E81D0479}" destId="{80D0E61B-085D-4736-88C9-6592910A5A96}" srcOrd="0" destOrd="0" presId="urn:microsoft.com/office/officeart/2005/8/layout/vList2"/>
    <dgm:cxn modelId="{AE3616D6-8240-4102-BA80-E3F26ECAC671}" type="presOf" srcId="{7419E493-FC42-4687-AF54-B3E9034035C7}" destId="{885C8809-49C7-4F72-9C24-FFC7852EF9CB}" srcOrd="0" destOrd="0" presId="urn:microsoft.com/office/officeart/2005/8/layout/vList2"/>
    <dgm:cxn modelId="{DEDDB348-B3DA-4FD0-A068-3A5DC2B0E00D}" type="presOf" srcId="{75C93AEC-3944-4750-90D5-7ABC8D73068F}" destId="{6544AFE9-8298-4B3B-A56F-0DC880B076F3}" srcOrd="0" destOrd="0" presId="urn:microsoft.com/office/officeart/2005/8/layout/vList2"/>
    <dgm:cxn modelId="{417C7C8E-A0C4-4CF1-9A25-461C8EEB6C2A}" srcId="{34290D87-07C0-4F08-A35A-D7E9C6033FD0}" destId="{7419E493-FC42-4687-AF54-B3E9034035C7}" srcOrd="0" destOrd="0" parTransId="{ECDF8A4E-3F9B-4581-8B85-750A62076708}" sibTransId="{70A4AE29-F9B7-4475-B4E9-ED1C1CF87A0F}"/>
    <dgm:cxn modelId="{80C86E31-B72A-46BF-A9ED-04E46AE738EF}" srcId="{34290D87-07C0-4F08-A35A-D7E9C6033FD0}" destId="{088B7EEE-ECD4-4762-92D0-CFC7789D618C}" srcOrd="1" destOrd="0" parTransId="{E0FCC634-49CF-4AE9-9D25-9F6BB1583733}" sibTransId="{6BE3C767-507B-4112-A0F9-731563C736D6}"/>
    <dgm:cxn modelId="{9F2E6510-2053-4224-B7D2-0FA959C6EBA5}" srcId="{34290D87-07C0-4F08-A35A-D7E9C6033FD0}" destId="{437E7113-67C1-48A9-96AD-2551E722C0DF}" srcOrd="3" destOrd="0" parTransId="{05921F6F-46AB-4F84-86B0-51ED44BED200}" sibTransId="{246F347B-4982-49CD-873D-B91BBED33EB0}"/>
    <dgm:cxn modelId="{CAAC9F0C-0615-4EF2-A35F-F5646EDC4E6C}" srcId="{34290D87-07C0-4F08-A35A-D7E9C6033FD0}" destId="{75C93AEC-3944-4750-90D5-7ABC8D73068F}" srcOrd="4" destOrd="0" parTransId="{B55F9FD0-2259-4B53-BEAF-E5B5C12CA855}" sibTransId="{EB1F3686-CE2B-4C8A-93EB-F3F6CE8C8230}"/>
    <dgm:cxn modelId="{76EC87EA-AE4B-41FD-AE66-81F455D1717A}" srcId="{34290D87-07C0-4F08-A35A-D7E9C6033FD0}" destId="{FEE6FC33-11E1-4093-B1FA-F686E81D0479}" srcOrd="2" destOrd="0" parTransId="{A642EFDE-8FD5-44E6-98BB-E8FC66E5DE6C}" sibTransId="{CFE0FA79-EADF-401D-B2A7-CB6CD6E6F8BB}"/>
    <dgm:cxn modelId="{6FF56FB2-8BAC-4BC2-892B-0FF36C7E851B}" type="presOf" srcId="{437E7113-67C1-48A9-96AD-2551E722C0DF}" destId="{3AD002AA-EECF-40F1-8911-4399A83CE945}" srcOrd="0" destOrd="0" presId="urn:microsoft.com/office/officeart/2005/8/layout/vList2"/>
    <dgm:cxn modelId="{04986650-3ACC-455E-BDA7-DFFF3C1F55FD}" type="presOf" srcId="{34290D87-07C0-4F08-A35A-D7E9C6033FD0}" destId="{C7DCBB67-7ADC-479C-8A8D-47DD7045B5D9}" srcOrd="0" destOrd="0" presId="urn:microsoft.com/office/officeart/2005/8/layout/vList2"/>
    <dgm:cxn modelId="{85C26BD4-362E-40E5-87B4-7E5758D5D931}" type="presParOf" srcId="{C7DCBB67-7ADC-479C-8A8D-47DD7045B5D9}" destId="{885C8809-49C7-4F72-9C24-FFC7852EF9CB}" srcOrd="0" destOrd="0" presId="urn:microsoft.com/office/officeart/2005/8/layout/vList2"/>
    <dgm:cxn modelId="{1621C2B4-6172-410A-8D2E-E08A1CE94A00}" type="presParOf" srcId="{C7DCBB67-7ADC-479C-8A8D-47DD7045B5D9}" destId="{A2BAE75C-50CB-421A-A365-9000398E4BE3}" srcOrd="1" destOrd="0" presId="urn:microsoft.com/office/officeart/2005/8/layout/vList2"/>
    <dgm:cxn modelId="{B712FF5D-6BCF-483D-B3B8-52C77CB80B26}" type="presParOf" srcId="{C7DCBB67-7ADC-479C-8A8D-47DD7045B5D9}" destId="{5F544F5D-E304-4740-964D-8290C6699BD7}" srcOrd="2" destOrd="0" presId="urn:microsoft.com/office/officeart/2005/8/layout/vList2"/>
    <dgm:cxn modelId="{1778C4A9-079C-475E-8067-91349FACAB7C}" type="presParOf" srcId="{C7DCBB67-7ADC-479C-8A8D-47DD7045B5D9}" destId="{A4F4297A-B362-4A55-A2BE-64F141DAEA6C}" srcOrd="3" destOrd="0" presId="urn:microsoft.com/office/officeart/2005/8/layout/vList2"/>
    <dgm:cxn modelId="{93320C54-7E2B-4DE3-A6BC-6E7B279B0830}" type="presParOf" srcId="{C7DCBB67-7ADC-479C-8A8D-47DD7045B5D9}" destId="{80D0E61B-085D-4736-88C9-6592910A5A96}" srcOrd="4" destOrd="0" presId="urn:microsoft.com/office/officeart/2005/8/layout/vList2"/>
    <dgm:cxn modelId="{6EBF8A48-6DC6-4D6A-BD94-966B97D0DFB0}" type="presParOf" srcId="{C7DCBB67-7ADC-479C-8A8D-47DD7045B5D9}" destId="{20A5BC60-989F-41E6-A8BF-589E1773403E}" srcOrd="5" destOrd="0" presId="urn:microsoft.com/office/officeart/2005/8/layout/vList2"/>
    <dgm:cxn modelId="{1CBEFD32-E26D-4ED7-9DB6-92F6F5297F8E}" type="presParOf" srcId="{C7DCBB67-7ADC-479C-8A8D-47DD7045B5D9}" destId="{3AD002AA-EECF-40F1-8911-4399A83CE945}" srcOrd="6" destOrd="0" presId="urn:microsoft.com/office/officeart/2005/8/layout/vList2"/>
    <dgm:cxn modelId="{68CA2F9B-D6AE-4542-904E-0BA3632B3386}" type="presParOf" srcId="{C7DCBB67-7ADC-479C-8A8D-47DD7045B5D9}" destId="{8FAA9E0C-D458-4CE9-803F-6D5C751AE2BC}" srcOrd="7" destOrd="0" presId="urn:microsoft.com/office/officeart/2005/8/layout/vList2"/>
    <dgm:cxn modelId="{C9939C9E-33D5-469D-8A0F-07199E97A923}" type="presParOf" srcId="{C7DCBB67-7ADC-479C-8A8D-47DD7045B5D9}" destId="{6544AFE9-8298-4B3B-A56F-0DC880B076F3}" srcOrd="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A4EFDF-805E-4B72-97EB-937F06114A09}" type="doc">
      <dgm:prSet loTypeId="urn:microsoft.com/office/officeart/2005/8/layout/list1" loCatId="list" qsTypeId="urn:microsoft.com/office/officeart/2005/8/quickstyle/simple1#2" qsCatId="simple" csTypeId="urn:microsoft.com/office/officeart/2005/8/colors/accent1_2#2" csCatId="accent1" phldr="1"/>
      <dgm:spPr/>
      <dgm:t>
        <a:bodyPr/>
        <a:lstStyle/>
        <a:p>
          <a:endParaRPr lang="zh-CN" altLang="en-US"/>
        </a:p>
      </dgm:t>
    </dgm:pt>
    <dgm:pt modelId="{E877C085-6D05-4626-8B05-484262B0E75D}">
      <dgm:prSet phldrT="[文本]" custT="1"/>
      <dgm:spPr>
        <a:gradFill flip="none" rotWithShape="1">
          <a:gsLst>
            <a:gs pos="0">
              <a:srgbClr val="5E9EFF"/>
            </a:gs>
            <a:gs pos="39999">
              <a:srgbClr val="85C2FF"/>
            </a:gs>
            <a:gs pos="70000">
              <a:srgbClr val="C4D6EB"/>
            </a:gs>
            <a:gs pos="100000">
              <a:srgbClr val="FFEBFA"/>
            </a:gs>
          </a:gsLst>
          <a:lin ang="16200000" scaled="1"/>
          <a:tileRect/>
        </a:gradFill>
        <a:effectLst>
          <a:outerShdw blurRad="50800" dist="50800" dir="5400000" algn="ctr" rotWithShape="0">
            <a:schemeClr val="bg1"/>
          </a:outerShdw>
        </a:effectLst>
      </dgm:spPr>
      <dgm:t>
        <a:bodyPr/>
        <a:lstStyle/>
        <a:p>
          <a:r>
            <a:rPr lang="zh-CN" altLang="en-US" sz="3600" b="1" dirty="0" smtClean="0">
              <a:solidFill>
                <a:schemeClr val="tx1"/>
              </a:solidFill>
            </a:rPr>
            <a:t> 三、标准化验收创建工作的体会</a:t>
          </a:r>
          <a:endParaRPr lang="zh-CN" altLang="en-US" sz="3000" b="1" dirty="0">
            <a:solidFill>
              <a:schemeClr val="tx1"/>
            </a:solidFill>
          </a:endParaRPr>
        </a:p>
      </dgm:t>
    </dgm:pt>
    <dgm:pt modelId="{3E3E20B5-7575-468F-9BAD-EE5399439065}" type="parTrans" cxnId="{E51894FB-F288-4DA4-8D86-DF1CDCC56C17}">
      <dgm:prSet/>
      <dgm:spPr/>
      <dgm:t>
        <a:bodyPr/>
        <a:lstStyle/>
        <a:p>
          <a:endParaRPr lang="zh-CN" altLang="en-US"/>
        </a:p>
      </dgm:t>
    </dgm:pt>
    <dgm:pt modelId="{00D0F2B1-3C69-4AC1-AD5A-BC1A9E6D8CD5}" type="sibTrans" cxnId="{E51894FB-F288-4DA4-8D86-DF1CDCC56C17}">
      <dgm:prSet/>
      <dgm:spPr/>
      <dgm:t>
        <a:bodyPr/>
        <a:lstStyle/>
        <a:p>
          <a:endParaRPr lang="zh-CN" altLang="en-US"/>
        </a:p>
      </dgm:t>
    </dgm:pt>
    <dgm:pt modelId="{523AC80D-DC80-4AF6-B720-3E91DCBBEE09}" type="pres">
      <dgm:prSet presAssocID="{3EA4EFDF-805E-4B72-97EB-937F06114A09}" presName="linear" presStyleCnt="0">
        <dgm:presLayoutVars>
          <dgm:dir/>
          <dgm:animLvl val="lvl"/>
          <dgm:resizeHandles val="exact"/>
        </dgm:presLayoutVars>
      </dgm:prSet>
      <dgm:spPr/>
      <dgm:t>
        <a:bodyPr/>
        <a:lstStyle/>
        <a:p>
          <a:endParaRPr lang="zh-CN" altLang="en-US"/>
        </a:p>
      </dgm:t>
    </dgm:pt>
    <dgm:pt modelId="{56073652-503A-44A0-9C43-91B11200AB1F}" type="pres">
      <dgm:prSet presAssocID="{E877C085-6D05-4626-8B05-484262B0E75D}" presName="parentLin" presStyleCnt="0"/>
      <dgm:spPr/>
      <dgm:t>
        <a:bodyPr/>
        <a:lstStyle/>
        <a:p>
          <a:endParaRPr lang="zh-CN" altLang="en-US"/>
        </a:p>
      </dgm:t>
    </dgm:pt>
    <dgm:pt modelId="{5379F4A5-AB88-42A7-8F9C-AA387A5CC929}" type="pres">
      <dgm:prSet presAssocID="{E877C085-6D05-4626-8B05-484262B0E75D}" presName="parentLeftMargin" presStyleLbl="node1" presStyleIdx="0" presStyleCnt="1"/>
      <dgm:spPr/>
      <dgm:t>
        <a:bodyPr/>
        <a:lstStyle/>
        <a:p>
          <a:endParaRPr lang="zh-CN" altLang="en-US"/>
        </a:p>
      </dgm:t>
    </dgm:pt>
    <dgm:pt modelId="{1130D78F-94C2-4A67-BA12-CA6BB57ECEE6}" type="pres">
      <dgm:prSet presAssocID="{E877C085-6D05-4626-8B05-484262B0E75D}" presName="parentText" presStyleLbl="node1" presStyleIdx="0" presStyleCnt="1" custScaleX="714460" custScaleY="44471" custLinFactNeighborX="-53125" custLinFactNeighborY="-23840">
        <dgm:presLayoutVars>
          <dgm:chMax val="0"/>
          <dgm:bulletEnabled val="1"/>
        </dgm:presLayoutVars>
      </dgm:prSet>
      <dgm:spPr/>
      <dgm:t>
        <a:bodyPr/>
        <a:lstStyle/>
        <a:p>
          <a:endParaRPr lang="zh-CN" altLang="en-US"/>
        </a:p>
      </dgm:t>
    </dgm:pt>
    <dgm:pt modelId="{069274DB-1E3E-4DBF-9966-6D26C01B6569}" type="pres">
      <dgm:prSet presAssocID="{E877C085-6D05-4626-8B05-484262B0E75D}" presName="negativeSpace" presStyleCnt="0"/>
      <dgm:spPr/>
      <dgm:t>
        <a:bodyPr/>
        <a:lstStyle/>
        <a:p>
          <a:endParaRPr lang="zh-CN" altLang="en-US"/>
        </a:p>
      </dgm:t>
    </dgm:pt>
    <dgm:pt modelId="{C892AE72-8EC2-4EE3-9604-2D5D6DEFD20A}" type="pres">
      <dgm:prSet presAssocID="{E877C085-6D05-4626-8B05-484262B0E75D}" presName="childText" presStyleLbl="conFgAcc1" presStyleIdx="0" presStyleCnt="1" custScaleX="99220" custScaleY="74628" custLinFactNeighborX="1562">
        <dgm:presLayoutVars>
          <dgm:bulletEnabled val="1"/>
        </dgm:presLayoutVars>
      </dgm:prSet>
      <dgm:spPr>
        <a:noFill/>
        <a:ln>
          <a:solidFill>
            <a:srgbClr val="660066"/>
          </a:solidFill>
        </a:ln>
      </dgm:spPr>
      <dgm:t>
        <a:bodyPr/>
        <a:lstStyle/>
        <a:p>
          <a:endParaRPr lang="zh-CN" altLang="en-US"/>
        </a:p>
      </dgm:t>
    </dgm:pt>
  </dgm:ptLst>
  <dgm:cxnLst>
    <dgm:cxn modelId="{E51894FB-F288-4DA4-8D86-DF1CDCC56C17}" srcId="{3EA4EFDF-805E-4B72-97EB-937F06114A09}" destId="{E877C085-6D05-4626-8B05-484262B0E75D}" srcOrd="0" destOrd="0" parTransId="{3E3E20B5-7575-468F-9BAD-EE5399439065}" sibTransId="{00D0F2B1-3C69-4AC1-AD5A-BC1A9E6D8CD5}"/>
    <dgm:cxn modelId="{03D075C2-C179-4C74-8838-2C458AFF26D5}" type="presOf" srcId="{E877C085-6D05-4626-8B05-484262B0E75D}" destId="{5379F4A5-AB88-42A7-8F9C-AA387A5CC929}" srcOrd="0" destOrd="0" presId="urn:microsoft.com/office/officeart/2005/8/layout/list1"/>
    <dgm:cxn modelId="{B26FE199-0800-42C9-8522-A82B2D7909F4}" type="presOf" srcId="{3EA4EFDF-805E-4B72-97EB-937F06114A09}" destId="{523AC80D-DC80-4AF6-B720-3E91DCBBEE09}" srcOrd="0" destOrd="0" presId="urn:microsoft.com/office/officeart/2005/8/layout/list1"/>
    <dgm:cxn modelId="{E2FDF51D-6AC7-4D76-8581-E546E2C5E2F2}" type="presOf" srcId="{E877C085-6D05-4626-8B05-484262B0E75D}" destId="{1130D78F-94C2-4A67-BA12-CA6BB57ECEE6}" srcOrd="1" destOrd="0" presId="urn:microsoft.com/office/officeart/2005/8/layout/list1"/>
    <dgm:cxn modelId="{4CB4C289-B3F3-446B-A9D5-CEE78333D69D}" type="presParOf" srcId="{523AC80D-DC80-4AF6-B720-3E91DCBBEE09}" destId="{56073652-503A-44A0-9C43-91B11200AB1F}" srcOrd="0" destOrd="0" presId="urn:microsoft.com/office/officeart/2005/8/layout/list1"/>
    <dgm:cxn modelId="{D53FECFD-9858-4ACA-90AC-0C0376624B1D}" type="presParOf" srcId="{56073652-503A-44A0-9C43-91B11200AB1F}" destId="{5379F4A5-AB88-42A7-8F9C-AA387A5CC929}" srcOrd="0" destOrd="0" presId="urn:microsoft.com/office/officeart/2005/8/layout/list1"/>
    <dgm:cxn modelId="{6C5DB78E-DB2D-4D57-8370-BDF6CA47A93D}" type="presParOf" srcId="{56073652-503A-44A0-9C43-91B11200AB1F}" destId="{1130D78F-94C2-4A67-BA12-CA6BB57ECEE6}" srcOrd="1" destOrd="0" presId="urn:microsoft.com/office/officeart/2005/8/layout/list1"/>
    <dgm:cxn modelId="{04F34DBA-C23C-4C5C-A871-BCD0740F39A2}" type="presParOf" srcId="{523AC80D-DC80-4AF6-B720-3E91DCBBEE09}" destId="{069274DB-1E3E-4DBF-9966-6D26C01B6569}" srcOrd="1" destOrd="0" presId="urn:microsoft.com/office/officeart/2005/8/layout/list1"/>
    <dgm:cxn modelId="{26D903AB-1689-4807-B667-A03FF7CA0E75}" type="presParOf" srcId="{523AC80D-DC80-4AF6-B720-3E91DCBBEE09}" destId="{C892AE72-8EC2-4EE3-9604-2D5D6DEFD20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290D87-07C0-4F08-A35A-D7E9C6033FD0}"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CN" altLang="en-US"/>
        </a:p>
      </dgm:t>
    </dgm:pt>
    <dgm:pt modelId="{7419E493-FC42-4687-AF54-B3E9034035C7}">
      <dgm:prSet phldrT="[文本]" custT="1"/>
      <dgm:spPr/>
      <dgm:t>
        <a:bodyPr/>
        <a:lstStyle/>
        <a:p>
          <a:pPr algn="l"/>
          <a:r>
            <a:rPr lang="zh-CN" altLang="en-US" sz="2000" b="1" dirty="0" smtClean="0"/>
            <a:t>学校重视，以问题为导向，理顺工作机制，强化职责分工</a:t>
          </a:r>
          <a:endParaRPr lang="zh-CN" altLang="en-US" sz="2000" b="1" dirty="0"/>
        </a:p>
      </dgm:t>
    </dgm:pt>
    <dgm:pt modelId="{ECDF8A4E-3F9B-4581-8B85-750A62076708}" type="parTrans" cxnId="{417C7C8E-A0C4-4CF1-9A25-461C8EEB6C2A}">
      <dgm:prSet/>
      <dgm:spPr/>
      <dgm:t>
        <a:bodyPr/>
        <a:lstStyle/>
        <a:p>
          <a:endParaRPr lang="zh-CN" altLang="en-US"/>
        </a:p>
      </dgm:t>
    </dgm:pt>
    <dgm:pt modelId="{70A4AE29-F9B7-4475-B4E9-ED1C1CF87A0F}" type="sibTrans" cxnId="{417C7C8E-A0C4-4CF1-9A25-461C8EEB6C2A}">
      <dgm:prSet/>
      <dgm:spPr/>
      <dgm:t>
        <a:bodyPr/>
        <a:lstStyle/>
        <a:p>
          <a:endParaRPr lang="zh-CN" altLang="en-US"/>
        </a:p>
      </dgm:t>
    </dgm:pt>
    <dgm:pt modelId="{088B7EEE-ECD4-4762-92D0-CFC7789D618C}">
      <dgm:prSet phldrT="[文本]" custT="1"/>
      <dgm:spPr/>
      <dgm:t>
        <a:bodyPr/>
        <a:lstStyle/>
        <a:p>
          <a:pPr algn="l"/>
          <a:r>
            <a:rPr lang="zh-CN" altLang="en-US" sz="2000" b="1" dirty="0" smtClean="0"/>
            <a:t>加强部门联动协作，提高工作效率</a:t>
          </a:r>
          <a:endParaRPr lang="zh-CN" altLang="en-US" sz="2000" b="1" dirty="0"/>
        </a:p>
      </dgm:t>
    </dgm:pt>
    <dgm:pt modelId="{E0FCC634-49CF-4AE9-9D25-9F6BB1583733}" type="parTrans" cxnId="{80C86E31-B72A-46BF-A9ED-04E46AE738EF}">
      <dgm:prSet/>
      <dgm:spPr/>
      <dgm:t>
        <a:bodyPr/>
        <a:lstStyle/>
        <a:p>
          <a:endParaRPr lang="zh-CN" altLang="en-US"/>
        </a:p>
      </dgm:t>
    </dgm:pt>
    <dgm:pt modelId="{6BE3C767-507B-4112-A0F9-731563C736D6}" type="sibTrans" cxnId="{80C86E31-B72A-46BF-A9ED-04E46AE738EF}">
      <dgm:prSet/>
      <dgm:spPr/>
      <dgm:t>
        <a:bodyPr/>
        <a:lstStyle/>
        <a:p>
          <a:endParaRPr lang="zh-CN" altLang="en-US"/>
        </a:p>
      </dgm:t>
    </dgm:pt>
    <dgm:pt modelId="{FEE6FC33-11E1-4093-B1FA-F686E81D0479}">
      <dgm:prSet phldrT="[文本]" custT="1"/>
      <dgm:spPr/>
      <dgm:t>
        <a:bodyPr/>
        <a:lstStyle/>
        <a:p>
          <a:pPr algn="l"/>
          <a:r>
            <a:rPr lang="zh-CN" altLang="en-US" sz="2000" b="1" dirty="0" smtClean="0"/>
            <a:t>师生、员工共同参与，群策群力</a:t>
          </a:r>
          <a:endParaRPr lang="zh-CN" altLang="en-US" sz="2000" b="1" dirty="0"/>
        </a:p>
      </dgm:t>
    </dgm:pt>
    <dgm:pt modelId="{A642EFDE-8FD5-44E6-98BB-E8FC66E5DE6C}" type="parTrans" cxnId="{76EC87EA-AE4B-41FD-AE66-81F455D1717A}">
      <dgm:prSet/>
      <dgm:spPr/>
      <dgm:t>
        <a:bodyPr/>
        <a:lstStyle/>
        <a:p>
          <a:endParaRPr lang="zh-CN" altLang="en-US"/>
        </a:p>
      </dgm:t>
    </dgm:pt>
    <dgm:pt modelId="{CFE0FA79-EADF-401D-B2A7-CB6CD6E6F8BB}" type="sibTrans" cxnId="{76EC87EA-AE4B-41FD-AE66-81F455D1717A}">
      <dgm:prSet/>
      <dgm:spPr/>
      <dgm:t>
        <a:bodyPr/>
        <a:lstStyle/>
        <a:p>
          <a:endParaRPr lang="zh-CN" altLang="en-US"/>
        </a:p>
      </dgm:t>
    </dgm:pt>
    <dgm:pt modelId="{C7DCBB67-7ADC-479C-8A8D-47DD7045B5D9}" type="pres">
      <dgm:prSet presAssocID="{34290D87-07C0-4F08-A35A-D7E9C6033FD0}" presName="linear" presStyleCnt="0">
        <dgm:presLayoutVars>
          <dgm:animLvl val="lvl"/>
          <dgm:resizeHandles val="exact"/>
        </dgm:presLayoutVars>
      </dgm:prSet>
      <dgm:spPr/>
      <dgm:t>
        <a:bodyPr/>
        <a:lstStyle/>
        <a:p>
          <a:endParaRPr lang="zh-CN" altLang="en-US"/>
        </a:p>
      </dgm:t>
    </dgm:pt>
    <dgm:pt modelId="{885C8809-49C7-4F72-9C24-FFC7852EF9CB}" type="pres">
      <dgm:prSet presAssocID="{7419E493-FC42-4687-AF54-B3E9034035C7}" presName="parentText" presStyleLbl="node1" presStyleIdx="0" presStyleCnt="3" custLinFactNeighborX="8697" custLinFactNeighborY="-21">
        <dgm:presLayoutVars>
          <dgm:chMax val="0"/>
          <dgm:bulletEnabled val="1"/>
        </dgm:presLayoutVars>
      </dgm:prSet>
      <dgm:spPr/>
      <dgm:t>
        <a:bodyPr/>
        <a:lstStyle/>
        <a:p>
          <a:endParaRPr lang="zh-CN" altLang="en-US"/>
        </a:p>
      </dgm:t>
    </dgm:pt>
    <dgm:pt modelId="{A2BAE75C-50CB-421A-A365-9000398E4BE3}" type="pres">
      <dgm:prSet presAssocID="{70A4AE29-F9B7-4475-B4E9-ED1C1CF87A0F}" presName="spacer" presStyleCnt="0"/>
      <dgm:spPr/>
    </dgm:pt>
    <dgm:pt modelId="{5F544F5D-E304-4740-964D-8290C6699BD7}" type="pres">
      <dgm:prSet presAssocID="{088B7EEE-ECD4-4762-92D0-CFC7789D618C}" presName="parentText" presStyleLbl="node1" presStyleIdx="1" presStyleCnt="3">
        <dgm:presLayoutVars>
          <dgm:chMax val="0"/>
          <dgm:bulletEnabled val="1"/>
        </dgm:presLayoutVars>
      </dgm:prSet>
      <dgm:spPr/>
      <dgm:t>
        <a:bodyPr/>
        <a:lstStyle/>
        <a:p>
          <a:endParaRPr lang="zh-CN" altLang="en-US"/>
        </a:p>
      </dgm:t>
    </dgm:pt>
    <dgm:pt modelId="{A4F4297A-B362-4A55-A2BE-64F141DAEA6C}" type="pres">
      <dgm:prSet presAssocID="{6BE3C767-507B-4112-A0F9-731563C736D6}" presName="spacer" presStyleCnt="0"/>
      <dgm:spPr/>
    </dgm:pt>
    <dgm:pt modelId="{80D0E61B-085D-4736-88C9-6592910A5A96}" type="pres">
      <dgm:prSet presAssocID="{FEE6FC33-11E1-4093-B1FA-F686E81D0479}" presName="parentText" presStyleLbl="node1" presStyleIdx="2" presStyleCnt="3">
        <dgm:presLayoutVars>
          <dgm:chMax val="0"/>
          <dgm:bulletEnabled val="1"/>
        </dgm:presLayoutVars>
      </dgm:prSet>
      <dgm:spPr/>
      <dgm:t>
        <a:bodyPr/>
        <a:lstStyle/>
        <a:p>
          <a:endParaRPr lang="zh-CN" altLang="en-US"/>
        </a:p>
      </dgm:t>
    </dgm:pt>
  </dgm:ptLst>
  <dgm:cxnLst>
    <dgm:cxn modelId="{417C7C8E-A0C4-4CF1-9A25-461C8EEB6C2A}" srcId="{34290D87-07C0-4F08-A35A-D7E9C6033FD0}" destId="{7419E493-FC42-4687-AF54-B3E9034035C7}" srcOrd="0" destOrd="0" parTransId="{ECDF8A4E-3F9B-4581-8B85-750A62076708}" sibTransId="{70A4AE29-F9B7-4475-B4E9-ED1C1CF87A0F}"/>
    <dgm:cxn modelId="{121A615D-40B6-4281-B0F7-86F940BD97BF}" type="presOf" srcId="{34290D87-07C0-4F08-A35A-D7E9C6033FD0}" destId="{C7DCBB67-7ADC-479C-8A8D-47DD7045B5D9}" srcOrd="0" destOrd="0" presId="urn:microsoft.com/office/officeart/2005/8/layout/vList2"/>
    <dgm:cxn modelId="{80C86E31-B72A-46BF-A9ED-04E46AE738EF}" srcId="{34290D87-07C0-4F08-A35A-D7E9C6033FD0}" destId="{088B7EEE-ECD4-4762-92D0-CFC7789D618C}" srcOrd="1" destOrd="0" parTransId="{E0FCC634-49CF-4AE9-9D25-9F6BB1583733}" sibTransId="{6BE3C767-507B-4112-A0F9-731563C736D6}"/>
    <dgm:cxn modelId="{76EC87EA-AE4B-41FD-AE66-81F455D1717A}" srcId="{34290D87-07C0-4F08-A35A-D7E9C6033FD0}" destId="{FEE6FC33-11E1-4093-B1FA-F686E81D0479}" srcOrd="2" destOrd="0" parTransId="{A642EFDE-8FD5-44E6-98BB-E8FC66E5DE6C}" sibTransId="{CFE0FA79-EADF-401D-B2A7-CB6CD6E6F8BB}"/>
    <dgm:cxn modelId="{31FAB42A-AEF6-4424-8B81-4CB329C2CF0D}" type="presOf" srcId="{088B7EEE-ECD4-4762-92D0-CFC7789D618C}" destId="{5F544F5D-E304-4740-964D-8290C6699BD7}" srcOrd="0" destOrd="0" presId="urn:microsoft.com/office/officeart/2005/8/layout/vList2"/>
    <dgm:cxn modelId="{51DEC4F1-771F-499A-9E64-252F6B7142F5}" type="presOf" srcId="{FEE6FC33-11E1-4093-B1FA-F686E81D0479}" destId="{80D0E61B-085D-4736-88C9-6592910A5A96}" srcOrd="0" destOrd="0" presId="urn:microsoft.com/office/officeart/2005/8/layout/vList2"/>
    <dgm:cxn modelId="{AF22C674-5B4D-40B4-8284-FDE4793CE353}" type="presOf" srcId="{7419E493-FC42-4687-AF54-B3E9034035C7}" destId="{885C8809-49C7-4F72-9C24-FFC7852EF9CB}" srcOrd="0" destOrd="0" presId="urn:microsoft.com/office/officeart/2005/8/layout/vList2"/>
    <dgm:cxn modelId="{7A194086-8E85-413E-9017-AE94A6F19B96}" type="presParOf" srcId="{C7DCBB67-7ADC-479C-8A8D-47DD7045B5D9}" destId="{885C8809-49C7-4F72-9C24-FFC7852EF9CB}" srcOrd="0" destOrd="0" presId="urn:microsoft.com/office/officeart/2005/8/layout/vList2"/>
    <dgm:cxn modelId="{1A732A91-3134-4D3B-916E-2C149061607A}" type="presParOf" srcId="{C7DCBB67-7ADC-479C-8A8D-47DD7045B5D9}" destId="{A2BAE75C-50CB-421A-A365-9000398E4BE3}" srcOrd="1" destOrd="0" presId="urn:microsoft.com/office/officeart/2005/8/layout/vList2"/>
    <dgm:cxn modelId="{DA03D05C-BA06-454B-93DA-D5DEFFAB2A10}" type="presParOf" srcId="{C7DCBB67-7ADC-479C-8A8D-47DD7045B5D9}" destId="{5F544F5D-E304-4740-964D-8290C6699BD7}" srcOrd="2" destOrd="0" presId="urn:microsoft.com/office/officeart/2005/8/layout/vList2"/>
    <dgm:cxn modelId="{12078C43-5597-4488-8B02-7CC8C7BA185F}" type="presParOf" srcId="{C7DCBB67-7ADC-479C-8A8D-47DD7045B5D9}" destId="{A4F4297A-B362-4A55-A2BE-64F141DAEA6C}" srcOrd="3" destOrd="0" presId="urn:microsoft.com/office/officeart/2005/8/layout/vList2"/>
    <dgm:cxn modelId="{BFF562AF-3A04-4323-8444-A1D6C62D4C85}" type="presParOf" srcId="{C7DCBB67-7ADC-479C-8A8D-47DD7045B5D9}" destId="{80D0E61B-085D-4736-88C9-6592910A5A96}"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2AE72-8EC2-4EE3-9604-2D5D6DEFD20A}">
      <dsp:nvSpPr>
        <dsp:cNvPr id="0" name=""/>
        <dsp:cNvSpPr/>
      </dsp:nvSpPr>
      <dsp:spPr>
        <a:xfrm>
          <a:off x="47548" y="1420796"/>
          <a:ext cx="6048451" cy="1222406"/>
        </a:xfrm>
        <a:prstGeom prst="rect">
          <a:avLst/>
        </a:prstGeom>
        <a:noFill/>
        <a:ln w="25400" cap="flat" cmpd="sng" algn="ctr">
          <a:solidFill>
            <a:srgbClr val="660066"/>
          </a:solidFill>
          <a:prstDash val="solid"/>
        </a:ln>
        <a:effectLst/>
      </dsp:spPr>
      <dsp:style>
        <a:lnRef idx="2">
          <a:scrgbClr r="0" g="0" b="0"/>
        </a:lnRef>
        <a:fillRef idx="1">
          <a:scrgbClr r="0" g="0" b="0"/>
        </a:fillRef>
        <a:effectRef idx="0">
          <a:scrgbClr r="0" g="0" b="0"/>
        </a:effectRef>
        <a:fontRef idx="minor"/>
      </dsp:style>
    </dsp:sp>
    <dsp:sp modelId="{1130D78F-94C2-4A67-BA12-CA6BB57ECEE6}">
      <dsp:nvSpPr>
        <dsp:cNvPr id="0" name=""/>
        <dsp:cNvSpPr/>
      </dsp:nvSpPr>
      <dsp:spPr>
        <a:xfrm>
          <a:off x="144014" y="792082"/>
          <a:ext cx="4648218" cy="822167"/>
        </a:xfrm>
        <a:prstGeom prst="roundRect">
          <a:avLst/>
        </a:prstGeom>
        <a:gradFill flip="none" rotWithShape="1">
          <a:gsLst>
            <a:gs pos="0">
              <a:srgbClr val="5E9EFF"/>
            </a:gs>
            <a:gs pos="39999">
              <a:srgbClr val="85C2FF"/>
            </a:gs>
            <a:gs pos="70000">
              <a:srgbClr val="C4D6EB"/>
            </a:gs>
            <a:gs pos="100000">
              <a:srgbClr val="FFEBFA"/>
            </a:gs>
          </a:gsLst>
          <a:lin ang="16200000" scaled="1"/>
          <a:tileRect/>
        </a:gradFill>
        <a:ln w="25400" cap="flat" cmpd="sng" algn="ctr">
          <a:solidFill>
            <a:schemeClr val="lt1">
              <a:hueOff val="0"/>
              <a:satOff val="0"/>
              <a:lumOff val="0"/>
              <a:alphaOff val="0"/>
            </a:schemeClr>
          </a:solidFill>
          <a:prstDash val="solid"/>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600200">
            <a:lnSpc>
              <a:spcPct val="90000"/>
            </a:lnSpc>
            <a:spcBef>
              <a:spcPct val="0"/>
            </a:spcBef>
            <a:spcAft>
              <a:spcPct val="35000"/>
            </a:spcAft>
          </a:pPr>
          <a:r>
            <a:rPr lang="zh-CN" altLang="en-US" sz="3600" b="1" kern="1200" dirty="0" smtClean="0">
              <a:solidFill>
                <a:schemeClr val="tx1"/>
              </a:solidFill>
            </a:rPr>
            <a:t> </a:t>
          </a:r>
          <a:r>
            <a:rPr lang="zh-CN" altLang="en-US" sz="3000" b="1" kern="1200" dirty="0" smtClean="0">
              <a:solidFill>
                <a:schemeClr val="tx1"/>
              </a:solidFill>
            </a:rPr>
            <a:t>一、概况介绍</a:t>
          </a:r>
          <a:endParaRPr lang="zh-CN" altLang="en-US" sz="3000" b="1" kern="1200" dirty="0">
            <a:solidFill>
              <a:schemeClr val="tx1"/>
            </a:solidFill>
          </a:endParaRPr>
        </a:p>
      </dsp:txBody>
      <dsp:txXfrm>
        <a:off x="184149" y="832217"/>
        <a:ext cx="4567948" cy="7418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93E06-143B-4AEA-A361-0570D9DFDBA4}">
      <dsp:nvSpPr>
        <dsp:cNvPr id="0" name=""/>
        <dsp:cNvSpPr/>
      </dsp:nvSpPr>
      <dsp:spPr>
        <a:xfrm>
          <a:off x="0" y="0"/>
          <a:ext cx="4320480" cy="60021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kern="1200" dirty="0" smtClean="0"/>
            <a:t>清华大学概况</a:t>
          </a:r>
          <a:endParaRPr lang="zh-CN" altLang="en-US" sz="2400" kern="1200" dirty="0"/>
        </a:p>
      </dsp:txBody>
      <dsp:txXfrm>
        <a:off x="29300" y="29300"/>
        <a:ext cx="4261880" cy="541610"/>
      </dsp:txXfrm>
    </dsp:sp>
    <dsp:sp modelId="{44C99A7D-D42C-4ABA-A996-C84414F44BEF}">
      <dsp:nvSpPr>
        <dsp:cNvPr id="0" name=""/>
        <dsp:cNvSpPr/>
      </dsp:nvSpPr>
      <dsp:spPr>
        <a:xfrm>
          <a:off x="0" y="1992078"/>
          <a:ext cx="4320480" cy="600210"/>
        </a:xfrm>
        <a:prstGeom prst="roundRect">
          <a:avLst/>
        </a:prstGeom>
        <a:gradFill rotWithShape="0">
          <a:gsLst>
            <a:gs pos="0">
              <a:schemeClr val="accent5">
                <a:hueOff val="2400000"/>
                <a:satOff val="-3372"/>
                <a:lumOff val="-5752"/>
                <a:alphaOff val="0"/>
                <a:tint val="50000"/>
                <a:satMod val="300000"/>
              </a:schemeClr>
            </a:gs>
            <a:gs pos="35000">
              <a:schemeClr val="accent5">
                <a:hueOff val="2400000"/>
                <a:satOff val="-3372"/>
                <a:lumOff val="-5752"/>
                <a:alphaOff val="0"/>
                <a:tint val="37000"/>
                <a:satMod val="300000"/>
              </a:schemeClr>
            </a:gs>
            <a:gs pos="100000">
              <a:schemeClr val="accent5">
                <a:hueOff val="2400000"/>
                <a:satOff val="-3372"/>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kern="1200" dirty="0" smtClean="0"/>
            <a:t>学校公共教学楼概况</a:t>
          </a:r>
          <a:endParaRPr lang="zh-CN" altLang="en-US" sz="2400" kern="1200" dirty="0"/>
        </a:p>
      </dsp:txBody>
      <dsp:txXfrm>
        <a:off x="29300" y="2021378"/>
        <a:ext cx="4261880" cy="541610"/>
      </dsp:txXfrm>
    </dsp:sp>
    <dsp:sp modelId="{10442B4F-5AE7-4D5B-9FED-E125DB11D84E}">
      <dsp:nvSpPr>
        <dsp:cNvPr id="0" name=""/>
        <dsp:cNvSpPr/>
      </dsp:nvSpPr>
      <dsp:spPr>
        <a:xfrm>
          <a:off x="0" y="648073"/>
          <a:ext cx="4320480" cy="600210"/>
        </a:xfrm>
        <a:prstGeom prst="roundRect">
          <a:avLst/>
        </a:prstGeom>
        <a:gradFill rotWithShape="0">
          <a:gsLst>
            <a:gs pos="0">
              <a:schemeClr val="accent5">
                <a:hueOff val="4800000"/>
                <a:satOff val="-6745"/>
                <a:lumOff val="-11503"/>
                <a:alphaOff val="0"/>
                <a:tint val="50000"/>
                <a:satMod val="300000"/>
              </a:schemeClr>
            </a:gs>
            <a:gs pos="35000">
              <a:schemeClr val="accent5">
                <a:hueOff val="4800000"/>
                <a:satOff val="-6745"/>
                <a:lumOff val="-11503"/>
                <a:alphaOff val="0"/>
                <a:tint val="37000"/>
                <a:satMod val="300000"/>
              </a:schemeClr>
            </a:gs>
            <a:gs pos="100000">
              <a:schemeClr val="accent5">
                <a:hueOff val="4800000"/>
                <a:satOff val="-6745"/>
                <a:lumOff val="-1150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kern="1200" dirty="0" smtClean="0"/>
            <a:t>清华大学物业管理中心概况</a:t>
          </a:r>
          <a:endParaRPr lang="zh-CN" altLang="en-US" sz="2400" kern="1200" dirty="0"/>
        </a:p>
      </dsp:txBody>
      <dsp:txXfrm>
        <a:off x="29300" y="677373"/>
        <a:ext cx="4261880" cy="541610"/>
      </dsp:txXfrm>
    </dsp:sp>
    <dsp:sp modelId="{91B3E31E-CEFB-44D3-A409-0A883BD47D16}">
      <dsp:nvSpPr>
        <dsp:cNvPr id="0" name=""/>
        <dsp:cNvSpPr/>
      </dsp:nvSpPr>
      <dsp:spPr>
        <a:xfrm>
          <a:off x="0" y="1296144"/>
          <a:ext cx="4320480" cy="600210"/>
        </a:xfrm>
        <a:prstGeom prst="roundRect">
          <a:avLst/>
        </a:prstGeom>
        <a:gradFill rotWithShape="0">
          <a:gsLst>
            <a:gs pos="0">
              <a:schemeClr val="accent5">
                <a:hueOff val="7200000"/>
                <a:satOff val="-10117"/>
                <a:lumOff val="-17255"/>
                <a:alphaOff val="0"/>
                <a:tint val="50000"/>
                <a:satMod val="300000"/>
              </a:schemeClr>
            </a:gs>
            <a:gs pos="35000">
              <a:schemeClr val="accent5">
                <a:hueOff val="7200000"/>
                <a:satOff val="-10117"/>
                <a:lumOff val="-17255"/>
                <a:alphaOff val="0"/>
                <a:tint val="37000"/>
                <a:satMod val="300000"/>
              </a:schemeClr>
            </a:gs>
            <a:gs pos="100000">
              <a:schemeClr val="accent5">
                <a:hueOff val="7200000"/>
                <a:satOff val="-10117"/>
                <a:lumOff val="-1725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kern="1200" dirty="0" smtClean="0"/>
            <a:t>教学办公区事务科概况</a:t>
          </a:r>
          <a:endParaRPr lang="zh-CN" altLang="en-US" sz="2400" kern="1200" dirty="0"/>
        </a:p>
      </dsp:txBody>
      <dsp:txXfrm>
        <a:off x="29300" y="1325444"/>
        <a:ext cx="4261880" cy="5416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305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200">
                <a:latin typeface="Times New Roman" pitchFamily="18" charset="0"/>
                <a:ea typeface="宋体" pitchFamily="2" charset="-122"/>
              </a:defRPr>
            </a:lvl1pPr>
          </a:lstStyle>
          <a:p>
            <a:pPr>
              <a:defRPr/>
            </a:pPr>
            <a:endParaRPr lang="en-US" altLang="zh-CN"/>
          </a:p>
        </p:txBody>
      </p:sp>
      <p:sp>
        <p:nvSpPr>
          <p:cNvPr id="5123" name="Rectangle 3"/>
          <p:cNvSpPr>
            <a:spLocks noGrp="1" noChangeArrowheads="1"/>
          </p:cNvSpPr>
          <p:nvPr>
            <p:ph type="dt" sz="quarter" idx="1"/>
          </p:nvPr>
        </p:nvSpPr>
        <p:spPr bwMode="auto">
          <a:xfrm>
            <a:off x="3830638" y="0"/>
            <a:ext cx="29305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200">
                <a:latin typeface="Times New Roman" pitchFamily="18" charset="0"/>
                <a:ea typeface="宋体" pitchFamily="2" charset="-122"/>
              </a:defRPr>
            </a:lvl1pPr>
          </a:lstStyle>
          <a:p>
            <a:pPr>
              <a:defRPr/>
            </a:pPr>
            <a:endParaRPr lang="en-US" altLang="zh-CN"/>
          </a:p>
        </p:txBody>
      </p:sp>
      <p:sp>
        <p:nvSpPr>
          <p:cNvPr id="5124" name="Rectangle 4"/>
          <p:cNvSpPr>
            <a:spLocks noGrp="1" noChangeArrowheads="1"/>
          </p:cNvSpPr>
          <p:nvPr>
            <p:ph type="ftr" sz="quarter" idx="2"/>
          </p:nvPr>
        </p:nvSpPr>
        <p:spPr bwMode="auto">
          <a:xfrm>
            <a:off x="0" y="9434513"/>
            <a:ext cx="293052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kumimoji="1" sz="1200">
                <a:latin typeface="Times New Roman" pitchFamily="18" charset="0"/>
                <a:ea typeface="宋体" pitchFamily="2" charset="-122"/>
              </a:defRPr>
            </a:lvl1pPr>
          </a:lstStyle>
          <a:p>
            <a:pPr>
              <a:defRPr/>
            </a:pPr>
            <a:endParaRPr lang="en-US" altLang="zh-CN"/>
          </a:p>
        </p:txBody>
      </p:sp>
      <p:sp>
        <p:nvSpPr>
          <p:cNvPr id="5125" name="Rectangle 5"/>
          <p:cNvSpPr>
            <a:spLocks noGrp="1" noChangeArrowheads="1"/>
          </p:cNvSpPr>
          <p:nvPr>
            <p:ph type="sldNum" sz="quarter" idx="3"/>
          </p:nvPr>
        </p:nvSpPr>
        <p:spPr bwMode="auto">
          <a:xfrm>
            <a:off x="3830638" y="9434513"/>
            <a:ext cx="293052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200">
                <a:latin typeface="Times New Roman" pitchFamily="18" charset="0"/>
                <a:ea typeface="宋体" pitchFamily="2" charset="-122"/>
              </a:defRPr>
            </a:lvl1pPr>
          </a:lstStyle>
          <a:p>
            <a:pPr>
              <a:defRPr/>
            </a:pPr>
            <a:fld id="{1068E5EB-DF34-4413-8EB2-3709B027F41B}" type="slidenum">
              <a:rPr lang="zh-CN" altLang="en-US"/>
              <a:pPr>
                <a:defRPr/>
              </a:pPr>
              <a:t>‹#›</a:t>
            </a:fld>
            <a:endParaRPr lang="en-US" altLang="zh-CN"/>
          </a:p>
        </p:txBody>
      </p:sp>
    </p:spTree>
    <p:extLst>
      <p:ext uri="{BB962C8B-B14F-4D97-AF65-F5344CB8AC3E}">
        <p14:creationId xmlns:p14="http://schemas.microsoft.com/office/powerpoint/2010/main" val="2199440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305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200">
                <a:latin typeface="Times New Roman" pitchFamily="18" charset="0"/>
                <a:ea typeface="宋体" pitchFamily="2" charset="-122"/>
              </a:defRPr>
            </a:lvl1pPr>
          </a:lstStyle>
          <a:p>
            <a:pPr>
              <a:defRPr/>
            </a:pPr>
            <a:endParaRPr lang="en-US" altLang="zh-CN"/>
          </a:p>
        </p:txBody>
      </p:sp>
      <p:sp>
        <p:nvSpPr>
          <p:cNvPr id="4099" name="Rectangle 3"/>
          <p:cNvSpPr>
            <a:spLocks noGrp="1" noChangeArrowheads="1"/>
          </p:cNvSpPr>
          <p:nvPr>
            <p:ph type="dt" idx="1"/>
          </p:nvPr>
        </p:nvSpPr>
        <p:spPr bwMode="auto">
          <a:xfrm>
            <a:off x="3830638" y="0"/>
            <a:ext cx="29305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200">
                <a:latin typeface="Times New Roman" pitchFamily="18" charset="0"/>
                <a:ea typeface="宋体" pitchFamily="2" charset="-122"/>
              </a:defRPr>
            </a:lvl1pPr>
          </a:lstStyle>
          <a:p>
            <a:pPr>
              <a:defRPr/>
            </a:pPr>
            <a:endParaRPr lang="en-US" altLang="zh-CN"/>
          </a:p>
        </p:txBody>
      </p:sp>
      <p:sp>
        <p:nvSpPr>
          <p:cNvPr id="20484" name="Rectangle 4"/>
          <p:cNvSpPr>
            <a:spLocks noGrp="1" noRot="1" noChangeAspect="1" noChangeArrowheads="1"/>
          </p:cNvSpPr>
          <p:nvPr>
            <p:ph type="sldImg" idx="2"/>
          </p:nvPr>
        </p:nvSpPr>
        <p:spPr bwMode="auto">
          <a:xfrm>
            <a:off x="898525" y="744538"/>
            <a:ext cx="4965700"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01700" y="4718050"/>
            <a:ext cx="4957763" cy="4468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4102" name="Rectangle 6"/>
          <p:cNvSpPr>
            <a:spLocks noGrp="1" noChangeArrowheads="1"/>
          </p:cNvSpPr>
          <p:nvPr>
            <p:ph type="ftr" sz="quarter" idx="4"/>
          </p:nvPr>
        </p:nvSpPr>
        <p:spPr bwMode="auto">
          <a:xfrm>
            <a:off x="0" y="9434513"/>
            <a:ext cx="293052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kumimoji="1" sz="1200">
                <a:latin typeface="Times New Roman" pitchFamily="18" charset="0"/>
                <a:ea typeface="宋体" pitchFamily="2" charset="-122"/>
              </a:defRPr>
            </a:lvl1pPr>
          </a:lstStyle>
          <a:p>
            <a:pPr>
              <a:defRPr/>
            </a:pPr>
            <a:endParaRPr lang="en-US" altLang="zh-CN"/>
          </a:p>
        </p:txBody>
      </p:sp>
      <p:sp>
        <p:nvSpPr>
          <p:cNvPr id="4103" name="Rectangle 7"/>
          <p:cNvSpPr>
            <a:spLocks noGrp="1" noChangeArrowheads="1"/>
          </p:cNvSpPr>
          <p:nvPr>
            <p:ph type="sldNum" sz="quarter" idx="5"/>
          </p:nvPr>
        </p:nvSpPr>
        <p:spPr bwMode="auto">
          <a:xfrm>
            <a:off x="3830638" y="9434513"/>
            <a:ext cx="293052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200">
                <a:latin typeface="Times New Roman" pitchFamily="18" charset="0"/>
                <a:ea typeface="宋体" pitchFamily="2" charset="-122"/>
              </a:defRPr>
            </a:lvl1pPr>
          </a:lstStyle>
          <a:p>
            <a:pPr>
              <a:defRPr/>
            </a:pPr>
            <a:fld id="{184ADA7B-3CE5-4E44-8487-ED633698100C}" type="slidenum">
              <a:rPr lang="zh-CN" altLang="en-US"/>
              <a:pPr>
                <a:defRPr/>
              </a:pPr>
              <a:t>‹#›</a:t>
            </a:fld>
            <a:endParaRPr lang="en-US" altLang="zh-CN"/>
          </a:p>
        </p:txBody>
      </p:sp>
    </p:spTree>
    <p:extLst>
      <p:ext uri="{BB962C8B-B14F-4D97-AF65-F5344CB8AC3E}">
        <p14:creationId xmlns:p14="http://schemas.microsoft.com/office/powerpoint/2010/main" val="24480725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900113" y="744538"/>
            <a:ext cx="4962525" cy="3722687"/>
          </a:xfrm>
          <a:ln/>
        </p:spPr>
      </p:sp>
      <p:sp>
        <p:nvSpPr>
          <p:cNvPr id="23554" name="Rectangle 3"/>
          <p:cNvSpPr>
            <a:spLocks noGrp="1" noChangeArrowheads="1"/>
          </p:cNvSpPr>
          <p:nvPr>
            <p:ph type="body" idx="1"/>
          </p:nvPr>
        </p:nvSpPr>
        <p:spPr>
          <a:noFill/>
          <a:ln/>
        </p:spPr>
        <p:txBody>
          <a:bodyPr/>
          <a:lstStyle/>
          <a:p>
            <a:endParaRPr lang="zh-CN" altLang="en-US" smtClean="0">
              <a:ea typeface="宋体" charset="-122"/>
            </a:endParaRPr>
          </a:p>
        </p:txBody>
      </p:sp>
    </p:spTree>
    <p:extLst>
      <p:ext uri="{BB962C8B-B14F-4D97-AF65-F5344CB8AC3E}">
        <p14:creationId xmlns:p14="http://schemas.microsoft.com/office/powerpoint/2010/main" val="2594956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noTextEdit="1"/>
          </p:cNvSpPr>
          <p:nvPr>
            <p:ph type="sldImg"/>
          </p:nvPr>
        </p:nvSpPr>
        <p:spPr>
          <a:xfrm>
            <a:off x="900113" y="744538"/>
            <a:ext cx="4962525" cy="3722687"/>
          </a:xfrm>
          <a:ln/>
        </p:spPr>
      </p:sp>
      <p:sp>
        <p:nvSpPr>
          <p:cNvPr id="45058" name="备注占位符 2"/>
          <p:cNvSpPr>
            <a:spLocks noGrp="1"/>
          </p:cNvSpPr>
          <p:nvPr>
            <p:ph type="body" idx="1"/>
          </p:nvPr>
        </p:nvSpPr>
        <p:spPr>
          <a:noFill/>
          <a:ln/>
        </p:spPr>
        <p:txBody>
          <a:bodyPr/>
          <a:lstStyle/>
          <a:p>
            <a:endParaRPr lang="zh-CN" altLang="en-US" smtClean="0">
              <a:ea typeface="宋体" charset="-122"/>
            </a:endParaRPr>
          </a:p>
        </p:txBody>
      </p:sp>
      <p:sp>
        <p:nvSpPr>
          <p:cNvPr id="45059"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2A8A3B1F-003A-46B3-8FA8-46A7077CFD19}" type="slidenum">
              <a:rPr kumimoji="1" lang="zh-CN" altLang="en-US" sz="1200">
                <a:latin typeface="Times New Roman" pitchFamily="18" charset="0"/>
                <a:ea typeface="黑体" pitchFamily="49" charset="-122"/>
              </a:rPr>
              <a:pPr algn="r" eaLnBrk="0" hangingPunct="0"/>
              <a:t>13</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3192248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p:cNvSpPr>
          <p:nvPr>
            <p:ph type="sldImg"/>
          </p:nvPr>
        </p:nvSpPr>
        <p:spPr>
          <a:xfrm>
            <a:off x="900113" y="744538"/>
            <a:ext cx="4962525" cy="3722687"/>
          </a:xfrm>
          <a:ln/>
        </p:spPr>
      </p:sp>
      <p:sp>
        <p:nvSpPr>
          <p:cNvPr id="48130" name="备注占位符 2"/>
          <p:cNvSpPr>
            <a:spLocks noGrp="1"/>
          </p:cNvSpPr>
          <p:nvPr>
            <p:ph type="body" idx="1"/>
          </p:nvPr>
        </p:nvSpPr>
        <p:spPr>
          <a:noFill/>
          <a:ln/>
        </p:spPr>
        <p:txBody>
          <a:bodyPr/>
          <a:lstStyle/>
          <a:p>
            <a:endParaRPr lang="zh-CN" altLang="en-US" smtClean="0">
              <a:ea typeface="宋体" charset="-122"/>
            </a:endParaRPr>
          </a:p>
        </p:txBody>
      </p:sp>
      <p:sp>
        <p:nvSpPr>
          <p:cNvPr id="48131" name="灯片编号占位符 3"/>
          <p:cNvSpPr>
            <a:spLocks noGrp="1"/>
          </p:cNvSpPr>
          <p:nvPr>
            <p:ph type="sldNum" sz="quarter" idx="5"/>
          </p:nvPr>
        </p:nvSpPr>
        <p:spPr>
          <a:noFill/>
        </p:spPr>
        <p:txBody>
          <a:bodyPr/>
          <a:lstStyle/>
          <a:p>
            <a:fld id="{CEAF4CE9-3675-4C91-AB2C-DDD22A7D1735}" type="slidenum">
              <a:rPr lang="zh-CN" altLang="en-US" smtClean="0">
                <a:ea typeface="宋体" charset="-122"/>
              </a:rPr>
              <a:pPr/>
              <a:t>15</a:t>
            </a:fld>
            <a:endParaRPr lang="en-US" altLang="zh-CN" smtClean="0">
              <a:ea typeface="宋体" charset="-122"/>
            </a:endParaRPr>
          </a:p>
        </p:txBody>
      </p:sp>
    </p:spTree>
    <p:extLst>
      <p:ext uri="{BB962C8B-B14F-4D97-AF65-F5344CB8AC3E}">
        <p14:creationId xmlns:p14="http://schemas.microsoft.com/office/powerpoint/2010/main" val="3956841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p:cNvSpPr>
            <a:spLocks noGrp="1" noRot="1" noChangeAspect="1" noTextEdit="1"/>
          </p:cNvSpPr>
          <p:nvPr>
            <p:ph type="sldImg"/>
          </p:nvPr>
        </p:nvSpPr>
        <p:spPr>
          <a:xfrm>
            <a:off x="900113" y="744538"/>
            <a:ext cx="4962525" cy="3722687"/>
          </a:xfrm>
          <a:ln/>
        </p:spPr>
      </p:sp>
      <p:sp>
        <p:nvSpPr>
          <p:cNvPr id="50178" name="备注占位符 2"/>
          <p:cNvSpPr>
            <a:spLocks noGrp="1"/>
          </p:cNvSpPr>
          <p:nvPr>
            <p:ph type="body" idx="1"/>
          </p:nvPr>
        </p:nvSpPr>
        <p:spPr>
          <a:noFill/>
          <a:ln/>
        </p:spPr>
        <p:txBody>
          <a:bodyPr/>
          <a:lstStyle/>
          <a:p>
            <a:endParaRPr lang="zh-CN" altLang="en-US" smtClean="0">
              <a:ea typeface="宋体" charset="-122"/>
            </a:endParaRPr>
          </a:p>
        </p:txBody>
      </p:sp>
      <p:sp>
        <p:nvSpPr>
          <p:cNvPr id="50179"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8E0D34E6-45DA-4F1D-916C-E88C4DDF27A8}" type="slidenum">
              <a:rPr kumimoji="1" lang="zh-CN" altLang="en-US" sz="1200">
                <a:latin typeface="Times New Roman" pitchFamily="18" charset="0"/>
                <a:ea typeface="黑体" pitchFamily="49" charset="-122"/>
              </a:rPr>
              <a:pPr algn="r" eaLnBrk="0" hangingPunct="0"/>
              <a:t>16</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136919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noTextEdit="1"/>
          </p:cNvSpPr>
          <p:nvPr>
            <p:ph type="sldImg"/>
          </p:nvPr>
        </p:nvSpPr>
        <p:spPr>
          <a:xfrm>
            <a:off x="900113" y="744538"/>
            <a:ext cx="4962525" cy="3722687"/>
          </a:xfrm>
          <a:ln/>
        </p:spPr>
      </p:sp>
      <p:sp>
        <p:nvSpPr>
          <p:cNvPr id="52226" name="备注占位符 2"/>
          <p:cNvSpPr>
            <a:spLocks noGrp="1"/>
          </p:cNvSpPr>
          <p:nvPr>
            <p:ph type="body" idx="1"/>
          </p:nvPr>
        </p:nvSpPr>
        <p:spPr>
          <a:noFill/>
          <a:ln/>
        </p:spPr>
        <p:txBody>
          <a:bodyPr/>
          <a:lstStyle/>
          <a:p>
            <a:endParaRPr lang="zh-CN" altLang="en-US" smtClean="0">
              <a:ea typeface="宋体" charset="-122"/>
            </a:endParaRPr>
          </a:p>
        </p:txBody>
      </p:sp>
      <p:sp>
        <p:nvSpPr>
          <p:cNvPr id="52227"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5AAEC608-93C3-4F6A-8D9A-CE82B99A0B41}" type="slidenum">
              <a:rPr kumimoji="1" lang="zh-CN" altLang="en-US" sz="1200">
                <a:latin typeface="Times New Roman" pitchFamily="18" charset="0"/>
                <a:ea typeface="黑体" pitchFamily="49" charset="-122"/>
              </a:rPr>
              <a:pPr algn="r" eaLnBrk="0" hangingPunct="0"/>
              <a:t>17</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663107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noTextEdit="1"/>
          </p:cNvSpPr>
          <p:nvPr>
            <p:ph type="sldImg"/>
          </p:nvPr>
        </p:nvSpPr>
        <p:spPr>
          <a:xfrm>
            <a:off x="900113" y="744538"/>
            <a:ext cx="4962525" cy="3722687"/>
          </a:xfrm>
          <a:ln/>
        </p:spPr>
      </p:sp>
      <p:sp>
        <p:nvSpPr>
          <p:cNvPr id="54274" name="备注占位符 2"/>
          <p:cNvSpPr>
            <a:spLocks noGrp="1"/>
          </p:cNvSpPr>
          <p:nvPr>
            <p:ph type="body" idx="1"/>
          </p:nvPr>
        </p:nvSpPr>
        <p:spPr>
          <a:noFill/>
          <a:ln/>
        </p:spPr>
        <p:txBody>
          <a:bodyPr/>
          <a:lstStyle/>
          <a:p>
            <a:endParaRPr lang="zh-CN" altLang="en-US" smtClean="0">
              <a:ea typeface="宋体" charset="-122"/>
            </a:endParaRPr>
          </a:p>
        </p:txBody>
      </p:sp>
      <p:sp>
        <p:nvSpPr>
          <p:cNvPr id="54275"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654A7735-58DA-49EF-9D87-32BB762844F1}" type="slidenum">
              <a:rPr kumimoji="1" lang="zh-CN" altLang="en-US" sz="1200">
                <a:latin typeface="Times New Roman" pitchFamily="18" charset="0"/>
                <a:ea typeface="黑体" pitchFamily="49" charset="-122"/>
              </a:rPr>
              <a:pPr algn="r" eaLnBrk="0" hangingPunct="0"/>
              <a:t>18</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593118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noTextEdit="1"/>
          </p:cNvSpPr>
          <p:nvPr>
            <p:ph type="sldImg"/>
          </p:nvPr>
        </p:nvSpPr>
        <p:spPr>
          <a:xfrm>
            <a:off x="900113" y="744538"/>
            <a:ext cx="4962525" cy="3722687"/>
          </a:xfrm>
          <a:ln/>
        </p:spPr>
      </p:sp>
      <p:sp>
        <p:nvSpPr>
          <p:cNvPr id="56322" name="备注占位符 2"/>
          <p:cNvSpPr>
            <a:spLocks noGrp="1"/>
          </p:cNvSpPr>
          <p:nvPr>
            <p:ph type="body" idx="1"/>
          </p:nvPr>
        </p:nvSpPr>
        <p:spPr>
          <a:noFill/>
          <a:ln/>
        </p:spPr>
        <p:txBody>
          <a:bodyPr/>
          <a:lstStyle/>
          <a:p>
            <a:endParaRPr lang="zh-CN" altLang="en-US" smtClean="0">
              <a:ea typeface="宋体" charset="-122"/>
            </a:endParaRPr>
          </a:p>
        </p:txBody>
      </p:sp>
      <p:sp>
        <p:nvSpPr>
          <p:cNvPr id="56323"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F9ADD639-A005-4A65-B4CF-6CA608ED67C0}" type="slidenum">
              <a:rPr kumimoji="1" lang="zh-CN" altLang="en-US" sz="1200">
                <a:latin typeface="Times New Roman" pitchFamily="18" charset="0"/>
                <a:ea typeface="黑体" pitchFamily="49" charset="-122"/>
              </a:rPr>
              <a:pPr algn="r" eaLnBrk="0" hangingPunct="0"/>
              <a:t>19</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3840591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幻灯片图像占位符 1"/>
          <p:cNvSpPr>
            <a:spLocks noGrp="1" noRot="1" noChangeAspect="1" noTextEdit="1"/>
          </p:cNvSpPr>
          <p:nvPr>
            <p:ph type="sldImg"/>
          </p:nvPr>
        </p:nvSpPr>
        <p:spPr>
          <a:xfrm>
            <a:off x="900113" y="744538"/>
            <a:ext cx="4962525" cy="3722687"/>
          </a:xfrm>
          <a:ln/>
        </p:spPr>
      </p:sp>
      <p:sp>
        <p:nvSpPr>
          <p:cNvPr id="58370" name="备注占位符 2"/>
          <p:cNvSpPr>
            <a:spLocks noGrp="1"/>
          </p:cNvSpPr>
          <p:nvPr>
            <p:ph type="body" idx="1"/>
          </p:nvPr>
        </p:nvSpPr>
        <p:spPr>
          <a:noFill/>
          <a:ln/>
        </p:spPr>
        <p:txBody>
          <a:bodyPr/>
          <a:lstStyle/>
          <a:p>
            <a:endParaRPr lang="zh-CN" altLang="en-US" smtClean="0">
              <a:ea typeface="宋体" charset="-122"/>
            </a:endParaRPr>
          </a:p>
        </p:txBody>
      </p:sp>
      <p:sp>
        <p:nvSpPr>
          <p:cNvPr id="58371"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BA866D51-EED8-4BD8-BDF0-C36EA8A811F2}" type="slidenum">
              <a:rPr kumimoji="1" lang="zh-CN" altLang="en-US" sz="1200">
                <a:latin typeface="Times New Roman" pitchFamily="18" charset="0"/>
                <a:ea typeface="黑体" pitchFamily="49" charset="-122"/>
              </a:rPr>
              <a:pPr algn="r" eaLnBrk="0" hangingPunct="0"/>
              <a:t>20</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1176324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幻灯片图像占位符 1"/>
          <p:cNvSpPr>
            <a:spLocks noGrp="1" noRot="1" noChangeAspect="1" noTextEdit="1"/>
          </p:cNvSpPr>
          <p:nvPr>
            <p:ph type="sldImg"/>
          </p:nvPr>
        </p:nvSpPr>
        <p:spPr>
          <a:xfrm>
            <a:off x="900113" y="744538"/>
            <a:ext cx="4962525" cy="3722687"/>
          </a:xfrm>
          <a:ln/>
        </p:spPr>
      </p:sp>
      <p:sp>
        <p:nvSpPr>
          <p:cNvPr id="72706" name="备注占位符 2"/>
          <p:cNvSpPr>
            <a:spLocks noGrp="1"/>
          </p:cNvSpPr>
          <p:nvPr>
            <p:ph type="body" idx="1"/>
          </p:nvPr>
        </p:nvSpPr>
        <p:spPr>
          <a:noFill/>
          <a:ln/>
        </p:spPr>
        <p:txBody>
          <a:bodyPr/>
          <a:lstStyle/>
          <a:p>
            <a:endParaRPr lang="zh-CN" altLang="en-US" smtClean="0">
              <a:ea typeface="宋体" charset="-122"/>
            </a:endParaRPr>
          </a:p>
        </p:txBody>
      </p:sp>
      <p:sp>
        <p:nvSpPr>
          <p:cNvPr id="72707"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3ACA9997-D46C-4711-B579-FD9B22974837}" type="slidenum">
              <a:rPr kumimoji="1" lang="zh-CN" altLang="en-US" sz="1200">
                <a:latin typeface="Times New Roman" pitchFamily="18" charset="0"/>
                <a:ea typeface="黑体" pitchFamily="49" charset="-122"/>
              </a:rPr>
              <a:pPr algn="r" eaLnBrk="0" hangingPunct="0"/>
              <a:t>21</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3268434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noTextEdit="1"/>
          </p:cNvSpPr>
          <p:nvPr>
            <p:ph type="sldImg"/>
          </p:nvPr>
        </p:nvSpPr>
        <p:spPr>
          <a:xfrm>
            <a:off x="900113" y="744538"/>
            <a:ext cx="4962525" cy="3722687"/>
          </a:xfrm>
          <a:ln/>
        </p:spPr>
      </p:sp>
      <p:sp>
        <p:nvSpPr>
          <p:cNvPr id="70658" name="备注占位符 2"/>
          <p:cNvSpPr>
            <a:spLocks noGrp="1"/>
          </p:cNvSpPr>
          <p:nvPr>
            <p:ph type="body" idx="1"/>
          </p:nvPr>
        </p:nvSpPr>
        <p:spPr>
          <a:noFill/>
          <a:ln/>
        </p:spPr>
        <p:txBody>
          <a:bodyPr/>
          <a:lstStyle/>
          <a:p>
            <a:endParaRPr lang="zh-CN" altLang="en-US" smtClean="0">
              <a:ea typeface="宋体" charset="-122"/>
            </a:endParaRPr>
          </a:p>
        </p:txBody>
      </p:sp>
      <p:sp>
        <p:nvSpPr>
          <p:cNvPr id="70659"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8F696261-9C73-4E8D-AEF6-B6101A0625E9}" type="slidenum">
              <a:rPr kumimoji="1" lang="zh-CN" altLang="en-US" sz="1200">
                <a:latin typeface="Times New Roman" pitchFamily="18" charset="0"/>
                <a:ea typeface="黑体" pitchFamily="49" charset="-122"/>
              </a:rPr>
              <a:pPr algn="r" eaLnBrk="0" hangingPunct="0"/>
              <a:t>22</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2834956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幻灯片图像占位符 1"/>
          <p:cNvSpPr>
            <a:spLocks noGrp="1" noRot="1" noChangeAspect="1" noTextEdit="1"/>
          </p:cNvSpPr>
          <p:nvPr>
            <p:ph type="sldImg"/>
          </p:nvPr>
        </p:nvSpPr>
        <p:spPr>
          <a:xfrm>
            <a:off x="900113" y="744538"/>
            <a:ext cx="4962525" cy="3722687"/>
          </a:xfrm>
          <a:ln/>
        </p:spPr>
      </p:sp>
      <p:sp>
        <p:nvSpPr>
          <p:cNvPr id="60418" name="备注占位符 2"/>
          <p:cNvSpPr>
            <a:spLocks noGrp="1"/>
          </p:cNvSpPr>
          <p:nvPr>
            <p:ph type="body" idx="1"/>
          </p:nvPr>
        </p:nvSpPr>
        <p:spPr>
          <a:noFill/>
          <a:ln/>
        </p:spPr>
        <p:txBody>
          <a:bodyPr/>
          <a:lstStyle/>
          <a:p>
            <a:endParaRPr lang="zh-CN" altLang="en-US" smtClean="0">
              <a:ea typeface="宋体" charset="-122"/>
            </a:endParaRPr>
          </a:p>
        </p:txBody>
      </p:sp>
      <p:sp>
        <p:nvSpPr>
          <p:cNvPr id="60419"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8482A15E-852D-4FF4-AA46-549FAE87F64B}" type="slidenum">
              <a:rPr kumimoji="1" lang="zh-CN" altLang="en-US" sz="1200">
                <a:latin typeface="Times New Roman" pitchFamily="18" charset="0"/>
                <a:ea typeface="黑体" pitchFamily="49" charset="-122"/>
              </a:rPr>
              <a:pPr algn="r" eaLnBrk="0" hangingPunct="0"/>
              <a:t>23</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3456526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nvPr>
        </p:nvSpPr>
        <p:spPr>
          <a:xfrm>
            <a:off x="900113" y="744538"/>
            <a:ext cx="4962525" cy="3722687"/>
          </a:xfrm>
          <a:ln/>
        </p:spPr>
      </p:sp>
      <p:sp>
        <p:nvSpPr>
          <p:cNvPr id="27650" name="备注占位符 2"/>
          <p:cNvSpPr>
            <a:spLocks noGrp="1"/>
          </p:cNvSpPr>
          <p:nvPr>
            <p:ph type="body" idx="1"/>
          </p:nvPr>
        </p:nvSpPr>
        <p:spPr>
          <a:noFill/>
          <a:ln/>
        </p:spPr>
        <p:txBody>
          <a:bodyPr/>
          <a:lstStyle/>
          <a:p>
            <a:endParaRPr lang="zh-CN" altLang="en-US" smtClean="0">
              <a:ea typeface="宋体" charset="-122"/>
            </a:endParaRPr>
          </a:p>
        </p:txBody>
      </p:sp>
      <p:sp>
        <p:nvSpPr>
          <p:cNvPr id="27651" name="灯片编号占位符 3"/>
          <p:cNvSpPr>
            <a:spLocks noGrp="1"/>
          </p:cNvSpPr>
          <p:nvPr>
            <p:ph type="sldNum" sz="quarter" idx="5"/>
          </p:nvPr>
        </p:nvSpPr>
        <p:spPr>
          <a:noFill/>
        </p:spPr>
        <p:txBody>
          <a:bodyPr/>
          <a:lstStyle/>
          <a:p>
            <a:fld id="{B196C3CE-C7E0-45B2-85E6-474EA41FCC78}" type="slidenum">
              <a:rPr lang="zh-CN" altLang="en-US" smtClean="0">
                <a:ea typeface="宋体" charset="-122"/>
              </a:rPr>
              <a:pPr/>
              <a:t>4</a:t>
            </a:fld>
            <a:endParaRPr lang="en-US" altLang="zh-CN" smtClean="0">
              <a:ea typeface="宋体" charset="-122"/>
            </a:endParaRPr>
          </a:p>
        </p:txBody>
      </p:sp>
    </p:spTree>
    <p:extLst>
      <p:ext uri="{BB962C8B-B14F-4D97-AF65-F5344CB8AC3E}">
        <p14:creationId xmlns:p14="http://schemas.microsoft.com/office/powerpoint/2010/main" val="648221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p:cNvSpPr>
            <a:spLocks noGrp="1" noRot="1" noChangeAspect="1" noTextEdit="1"/>
          </p:cNvSpPr>
          <p:nvPr>
            <p:ph type="sldImg"/>
          </p:nvPr>
        </p:nvSpPr>
        <p:spPr>
          <a:xfrm>
            <a:off x="900113" y="744538"/>
            <a:ext cx="4962525" cy="3722687"/>
          </a:xfrm>
          <a:ln/>
        </p:spPr>
      </p:sp>
      <p:sp>
        <p:nvSpPr>
          <p:cNvPr id="62466" name="备注占位符 2"/>
          <p:cNvSpPr>
            <a:spLocks noGrp="1"/>
          </p:cNvSpPr>
          <p:nvPr>
            <p:ph type="body" idx="1"/>
          </p:nvPr>
        </p:nvSpPr>
        <p:spPr>
          <a:noFill/>
          <a:ln/>
        </p:spPr>
        <p:txBody>
          <a:bodyPr/>
          <a:lstStyle/>
          <a:p>
            <a:endParaRPr lang="zh-CN" altLang="en-US" smtClean="0">
              <a:ea typeface="宋体" charset="-122"/>
            </a:endParaRPr>
          </a:p>
        </p:txBody>
      </p:sp>
      <p:sp>
        <p:nvSpPr>
          <p:cNvPr id="62467"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ECFB02ED-A4B8-4278-9D7C-AE51E5C332F0}" type="slidenum">
              <a:rPr kumimoji="1" lang="zh-CN" altLang="en-US" sz="1200">
                <a:latin typeface="Times New Roman" pitchFamily="18" charset="0"/>
                <a:ea typeface="黑体" pitchFamily="49" charset="-122"/>
              </a:rPr>
              <a:pPr algn="r" eaLnBrk="0" hangingPunct="0"/>
              <a:t>24</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3744574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幻灯片图像占位符 1"/>
          <p:cNvSpPr>
            <a:spLocks noGrp="1" noRot="1" noChangeAspect="1" noTextEdit="1"/>
          </p:cNvSpPr>
          <p:nvPr>
            <p:ph type="sldImg"/>
          </p:nvPr>
        </p:nvSpPr>
        <p:spPr>
          <a:xfrm>
            <a:off x="900113" y="744538"/>
            <a:ext cx="4962525" cy="3722687"/>
          </a:xfrm>
          <a:ln/>
        </p:spPr>
      </p:sp>
      <p:sp>
        <p:nvSpPr>
          <p:cNvPr id="64514" name="备注占位符 2"/>
          <p:cNvSpPr>
            <a:spLocks noGrp="1"/>
          </p:cNvSpPr>
          <p:nvPr>
            <p:ph type="body" idx="1"/>
          </p:nvPr>
        </p:nvSpPr>
        <p:spPr>
          <a:noFill/>
          <a:ln/>
        </p:spPr>
        <p:txBody>
          <a:bodyPr/>
          <a:lstStyle/>
          <a:p>
            <a:endParaRPr lang="zh-CN" altLang="en-US" smtClean="0">
              <a:ea typeface="宋体" charset="-122"/>
            </a:endParaRPr>
          </a:p>
        </p:txBody>
      </p:sp>
      <p:sp>
        <p:nvSpPr>
          <p:cNvPr id="64515"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6B2405B4-C486-48C9-964F-AC085ED1A5D0}" type="slidenum">
              <a:rPr kumimoji="1" lang="zh-CN" altLang="en-US" sz="1200">
                <a:latin typeface="Times New Roman" pitchFamily="18" charset="0"/>
                <a:ea typeface="黑体" pitchFamily="49" charset="-122"/>
              </a:rPr>
              <a:pPr algn="r" eaLnBrk="0" hangingPunct="0"/>
              <a:t>25</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3653856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noTextEdit="1"/>
          </p:cNvSpPr>
          <p:nvPr>
            <p:ph type="sldImg"/>
          </p:nvPr>
        </p:nvSpPr>
        <p:spPr>
          <a:xfrm>
            <a:off x="900113" y="744538"/>
            <a:ext cx="4962525" cy="3722687"/>
          </a:xfrm>
          <a:ln/>
        </p:spPr>
      </p:sp>
      <p:sp>
        <p:nvSpPr>
          <p:cNvPr id="66562" name="备注占位符 2"/>
          <p:cNvSpPr>
            <a:spLocks noGrp="1"/>
          </p:cNvSpPr>
          <p:nvPr>
            <p:ph type="body" idx="1"/>
          </p:nvPr>
        </p:nvSpPr>
        <p:spPr>
          <a:noFill/>
          <a:ln/>
        </p:spPr>
        <p:txBody>
          <a:bodyPr/>
          <a:lstStyle/>
          <a:p>
            <a:endParaRPr lang="zh-CN" altLang="en-US" smtClean="0">
              <a:ea typeface="宋体" charset="-122"/>
            </a:endParaRPr>
          </a:p>
        </p:txBody>
      </p:sp>
      <p:sp>
        <p:nvSpPr>
          <p:cNvPr id="66563"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C1793C8F-D548-4E0E-A5DD-64516DC108BA}" type="slidenum">
              <a:rPr kumimoji="1" lang="zh-CN" altLang="en-US" sz="1200">
                <a:latin typeface="Times New Roman" pitchFamily="18" charset="0"/>
                <a:ea typeface="黑体" pitchFamily="49" charset="-122"/>
              </a:rPr>
              <a:pPr algn="r" eaLnBrk="0" hangingPunct="0"/>
              <a:t>26</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564350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a:xfrm>
            <a:off x="900113" y="744538"/>
            <a:ext cx="4962525" cy="3722687"/>
          </a:xfrm>
          <a:ln/>
        </p:spPr>
      </p:sp>
      <p:sp>
        <p:nvSpPr>
          <p:cNvPr id="68610" name="备注占位符 2"/>
          <p:cNvSpPr>
            <a:spLocks noGrp="1"/>
          </p:cNvSpPr>
          <p:nvPr>
            <p:ph type="body" idx="1"/>
          </p:nvPr>
        </p:nvSpPr>
        <p:spPr>
          <a:noFill/>
          <a:ln/>
        </p:spPr>
        <p:txBody>
          <a:bodyPr/>
          <a:lstStyle/>
          <a:p>
            <a:endParaRPr lang="zh-CN" altLang="en-US" smtClean="0">
              <a:ea typeface="宋体" charset="-122"/>
            </a:endParaRPr>
          </a:p>
        </p:txBody>
      </p:sp>
      <p:sp>
        <p:nvSpPr>
          <p:cNvPr id="68611"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6742EC3B-EE64-4A43-B513-C694D458262B}" type="slidenum">
              <a:rPr kumimoji="1" lang="zh-CN" altLang="en-US" sz="1200">
                <a:latin typeface="Times New Roman" pitchFamily="18" charset="0"/>
                <a:ea typeface="黑体" pitchFamily="49" charset="-122"/>
              </a:rPr>
              <a:pPr algn="r" eaLnBrk="0" hangingPunct="0"/>
              <a:t>27</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2615929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幻灯片图像占位符 1"/>
          <p:cNvSpPr>
            <a:spLocks noGrp="1" noRot="1" noChangeAspect="1" noTextEdit="1"/>
          </p:cNvSpPr>
          <p:nvPr>
            <p:ph type="sldImg"/>
          </p:nvPr>
        </p:nvSpPr>
        <p:spPr>
          <a:xfrm>
            <a:off x="900113" y="744538"/>
            <a:ext cx="4962525" cy="3722687"/>
          </a:xfrm>
          <a:ln/>
        </p:spPr>
      </p:sp>
      <p:sp>
        <p:nvSpPr>
          <p:cNvPr id="76802" name="备注占位符 2"/>
          <p:cNvSpPr>
            <a:spLocks noGrp="1"/>
          </p:cNvSpPr>
          <p:nvPr>
            <p:ph type="body" idx="1"/>
          </p:nvPr>
        </p:nvSpPr>
        <p:spPr>
          <a:noFill/>
          <a:ln/>
        </p:spPr>
        <p:txBody>
          <a:bodyPr/>
          <a:lstStyle/>
          <a:p>
            <a:endParaRPr lang="zh-CN" altLang="en-US" smtClean="0">
              <a:ea typeface="宋体" charset="-122"/>
            </a:endParaRPr>
          </a:p>
        </p:txBody>
      </p:sp>
      <p:sp>
        <p:nvSpPr>
          <p:cNvPr id="76803"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4780F7BA-0633-4294-B152-CC73585C62B8}" type="slidenum">
              <a:rPr kumimoji="1" lang="zh-CN" altLang="en-US" sz="1200">
                <a:latin typeface="Times New Roman" pitchFamily="18" charset="0"/>
                <a:ea typeface="黑体" pitchFamily="49" charset="-122"/>
              </a:rPr>
              <a:pPr algn="r" eaLnBrk="0" hangingPunct="0"/>
              <a:t>30</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1835469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noTextEdit="1"/>
          </p:cNvSpPr>
          <p:nvPr>
            <p:ph type="sldImg"/>
          </p:nvPr>
        </p:nvSpPr>
        <p:spPr>
          <a:xfrm>
            <a:off x="900113" y="744538"/>
            <a:ext cx="4962525" cy="3722687"/>
          </a:xfrm>
          <a:ln/>
        </p:spPr>
      </p:sp>
      <p:sp>
        <p:nvSpPr>
          <p:cNvPr id="78850" name="备注占位符 2"/>
          <p:cNvSpPr>
            <a:spLocks noGrp="1"/>
          </p:cNvSpPr>
          <p:nvPr>
            <p:ph type="body" idx="1"/>
          </p:nvPr>
        </p:nvSpPr>
        <p:spPr>
          <a:noFill/>
          <a:ln/>
        </p:spPr>
        <p:txBody>
          <a:bodyPr/>
          <a:lstStyle/>
          <a:p>
            <a:endParaRPr lang="zh-CN" altLang="en-US" smtClean="0">
              <a:ea typeface="宋体" charset="-122"/>
            </a:endParaRPr>
          </a:p>
        </p:txBody>
      </p:sp>
      <p:sp>
        <p:nvSpPr>
          <p:cNvPr id="78851"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890D0D4B-BE94-43D7-A11A-BE6F33DDE65A}" type="slidenum">
              <a:rPr kumimoji="1" lang="zh-CN" altLang="en-US" sz="1200">
                <a:latin typeface="Times New Roman" pitchFamily="18" charset="0"/>
                <a:ea typeface="黑体" pitchFamily="49" charset="-122"/>
              </a:rPr>
              <a:pPr algn="r" eaLnBrk="0" hangingPunct="0"/>
              <a:t>31</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1772442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a:xfrm>
            <a:off x="900113" y="744538"/>
            <a:ext cx="4962525" cy="3722687"/>
          </a:xfrm>
          <a:ln/>
        </p:spPr>
      </p:sp>
      <p:sp>
        <p:nvSpPr>
          <p:cNvPr id="108547" name="备注占位符 2"/>
          <p:cNvSpPr>
            <a:spLocks noGrp="1"/>
          </p:cNvSpPr>
          <p:nvPr>
            <p:ph type="body" idx="1"/>
          </p:nvPr>
        </p:nvSpPr>
        <p:spPr>
          <a:noFill/>
          <a:ln/>
        </p:spPr>
        <p:txBody>
          <a:bodyPr/>
          <a:lstStyle/>
          <a:p>
            <a:endParaRPr lang="zh-CN" altLang="en-US" smtClean="0">
              <a:ea typeface="宋体" charset="-122"/>
            </a:endParaRPr>
          </a:p>
        </p:txBody>
      </p:sp>
      <p:sp>
        <p:nvSpPr>
          <p:cNvPr id="108548"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a:fld id="{165BBC07-49DC-49EB-B6AB-5D7EBCF4ACD0}" type="slidenum">
              <a:rPr kumimoji="1" lang="zh-CN" altLang="en-US" sz="1200">
                <a:latin typeface="Times New Roman" pitchFamily="18" charset="0"/>
              </a:rPr>
              <a:pPr algn="r"/>
              <a:t>36</a:t>
            </a:fld>
            <a:endParaRPr kumimoji="1" lang="en-US" altLang="zh-CN" sz="1200">
              <a:latin typeface="Times New Roman" pitchFamily="18" charset="0"/>
            </a:endParaRPr>
          </a:p>
        </p:txBody>
      </p:sp>
    </p:spTree>
    <p:extLst>
      <p:ext uri="{BB962C8B-B14F-4D97-AF65-F5344CB8AC3E}">
        <p14:creationId xmlns:p14="http://schemas.microsoft.com/office/powerpoint/2010/main" val="2027538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xfrm>
            <a:off x="900113" y="744538"/>
            <a:ext cx="4962525" cy="3722687"/>
          </a:xfrm>
          <a:ln/>
        </p:spPr>
      </p:sp>
      <p:sp>
        <p:nvSpPr>
          <p:cNvPr id="113667" name="备注占位符 2"/>
          <p:cNvSpPr>
            <a:spLocks noGrp="1"/>
          </p:cNvSpPr>
          <p:nvPr>
            <p:ph type="body" idx="1"/>
          </p:nvPr>
        </p:nvSpPr>
        <p:spPr>
          <a:noFill/>
          <a:ln/>
        </p:spPr>
        <p:txBody>
          <a:bodyPr/>
          <a:lstStyle/>
          <a:p>
            <a:endParaRPr lang="zh-CN" altLang="en-US" smtClean="0">
              <a:ea typeface="宋体" charset="-122"/>
            </a:endParaRPr>
          </a:p>
        </p:txBody>
      </p:sp>
      <p:sp>
        <p:nvSpPr>
          <p:cNvPr id="113668"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a:fld id="{CF6D58A3-5E64-439E-8B89-4AC6B8F6E09F}" type="slidenum">
              <a:rPr kumimoji="1" lang="zh-CN" altLang="en-US" sz="1200">
                <a:latin typeface="Times New Roman" pitchFamily="18" charset="0"/>
              </a:rPr>
              <a:pPr algn="r"/>
              <a:t>37</a:t>
            </a:fld>
            <a:endParaRPr kumimoji="1" lang="en-US" altLang="zh-CN" sz="1200">
              <a:latin typeface="Times New Roman" pitchFamily="18" charset="0"/>
            </a:endParaRPr>
          </a:p>
        </p:txBody>
      </p:sp>
    </p:spTree>
    <p:extLst>
      <p:ext uri="{BB962C8B-B14F-4D97-AF65-F5344CB8AC3E}">
        <p14:creationId xmlns:p14="http://schemas.microsoft.com/office/powerpoint/2010/main" val="3911428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noTextEdit="1"/>
          </p:cNvSpPr>
          <p:nvPr>
            <p:ph type="sldImg"/>
          </p:nvPr>
        </p:nvSpPr>
        <p:spPr>
          <a:xfrm>
            <a:off x="900113" y="744538"/>
            <a:ext cx="4962525" cy="3722687"/>
          </a:xfrm>
          <a:ln/>
        </p:spPr>
      </p:sp>
      <p:sp>
        <p:nvSpPr>
          <p:cNvPr id="103426" name="备注占位符 2"/>
          <p:cNvSpPr>
            <a:spLocks noGrp="1"/>
          </p:cNvSpPr>
          <p:nvPr>
            <p:ph type="body" idx="1"/>
          </p:nvPr>
        </p:nvSpPr>
        <p:spPr>
          <a:noFill/>
          <a:ln/>
        </p:spPr>
        <p:txBody>
          <a:bodyPr/>
          <a:lstStyle/>
          <a:p>
            <a:endParaRPr lang="zh-CN" altLang="en-US" smtClean="0">
              <a:ea typeface="宋体" charset="-122"/>
            </a:endParaRPr>
          </a:p>
        </p:txBody>
      </p:sp>
      <p:sp>
        <p:nvSpPr>
          <p:cNvPr id="103427"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76216D2E-78BF-428E-9894-61808BC5ADBB}" type="slidenum">
              <a:rPr kumimoji="1" lang="zh-CN" altLang="en-US" sz="1200">
                <a:latin typeface="Times New Roman" pitchFamily="18" charset="0"/>
                <a:ea typeface="黑体" pitchFamily="49" charset="-122"/>
              </a:rPr>
              <a:pPr algn="r" eaLnBrk="0" hangingPunct="0"/>
              <a:t>38</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3326531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noTextEdit="1"/>
          </p:cNvSpPr>
          <p:nvPr>
            <p:ph type="sldImg"/>
          </p:nvPr>
        </p:nvSpPr>
        <p:spPr>
          <a:xfrm>
            <a:off x="900113" y="744538"/>
            <a:ext cx="4962525" cy="3722687"/>
          </a:xfrm>
          <a:ln/>
        </p:spPr>
      </p:sp>
      <p:sp>
        <p:nvSpPr>
          <p:cNvPr id="103426" name="备注占位符 2"/>
          <p:cNvSpPr>
            <a:spLocks noGrp="1"/>
          </p:cNvSpPr>
          <p:nvPr>
            <p:ph type="body" idx="1"/>
          </p:nvPr>
        </p:nvSpPr>
        <p:spPr>
          <a:noFill/>
          <a:ln/>
        </p:spPr>
        <p:txBody>
          <a:bodyPr/>
          <a:lstStyle/>
          <a:p>
            <a:endParaRPr lang="zh-CN" altLang="en-US" smtClean="0">
              <a:ea typeface="宋体" charset="-122"/>
            </a:endParaRPr>
          </a:p>
        </p:txBody>
      </p:sp>
      <p:sp>
        <p:nvSpPr>
          <p:cNvPr id="103427"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76216D2E-78BF-428E-9894-61808BC5ADBB}" type="slidenum">
              <a:rPr kumimoji="1" lang="zh-CN" altLang="en-US" sz="1200">
                <a:latin typeface="Times New Roman" pitchFamily="18" charset="0"/>
                <a:ea typeface="黑体" pitchFamily="49" charset="-122"/>
              </a:rPr>
              <a:pPr algn="r" eaLnBrk="0" hangingPunct="0"/>
              <a:t>39</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369952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p:cNvSpPr>
          <p:nvPr>
            <p:ph type="sldImg"/>
          </p:nvPr>
        </p:nvSpPr>
        <p:spPr>
          <a:xfrm>
            <a:off x="900113" y="744538"/>
            <a:ext cx="4962525" cy="3722687"/>
          </a:xfrm>
          <a:ln/>
        </p:spPr>
      </p:sp>
      <p:sp>
        <p:nvSpPr>
          <p:cNvPr id="29698" name="备注占位符 2"/>
          <p:cNvSpPr>
            <a:spLocks noGrp="1"/>
          </p:cNvSpPr>
          <p:nvPr>
            <p:ph type="body" idx="1"/>
          </p:nvPr>
        </p:nvSpPr>
        <p:spPr>
          <a:noFill/>
          <a:ln/>
        </p:spPr>
        <p:txBody>
          <a:bodyPr/>
          <a:lstStyle/>
          <a:p>
            <a:endParaRPr lang="zh-CN" altLang="en-US" smtClean="0">
              <a:ea typeface="宋体" charset="-122"/>
            </a:endParaRPr>
          </a:p>
        </p:txBody>
      </p:sp>
      <p:sp>
        <p:nvSpPr>
          <p:cNvPr id="29699" name="灯片编号占位符 3"/>
          <p:cNvSpPr>
            <a:spLocks noGrp="1"/>
          </p:cNvSpPr>
          <p:nvPr>
            <p:ph type="sldNum" sz="quarter" idx="5"/>
          </p:nvPr>
        </p:nvSpPr>
        <p:spPr>
          <a:noFill/>
        </p:spPr>
        <p:txBody>
          <a:bodyPr/>
          <a:lstStyle/>
          <a:p>
            <a:fld id="{720DAE45-B5A4-419B-98EC-08244917ECE7}" type="slidenum">
              <a:rPr lang="zh-CN" altLang="en-US" smtClean="0">
                <a:ea typeface="宋体" charset="-122"/>
              </a:rPr>
              <a:pPr/>
              <a:t>5</a:t>
            </a:fld>
            <a:endParaRPr lang="en-US" altLang="zh-CN" smtClean="0">
              <a:ea typeface="宋体" charset="-122"/>
            </a:endParaRPr>
          </a:p>
        </p:txBody>
      </p:sp>
    </p:spTree>
    <p:extLst>
      <p:ext uri="{BB962C8B-B14F-4D97-AF65-F5344CB8AC3E}">
        <p14:creationId xmlns:p14="http://schemas.microsoft.com/office/powerpoint/2010/main" val="1721743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noTextEdit="1"/>
          </p:cNvSpPr>
          <p:nvPr>
            <p:ph type="sldImg"/>
          </p:nvPr>
        </p:nvSpPr>
        <p:spPr>
          <a:xfrm>
            <a:off x="900113" y="744538"/>
            <a:ext cx="4962525" cy="3722687"/>
          </a:xfrm>
          <a:ln/>
        </p:spPr>
      </p:sp>
      <p:sp>
        <p:nvSpPr>
          <p:cNvPr id="103426" name="备注占位符 2"/>
          <p:cNvSpPr>
            <a:spLocks noGrp="1"/>
          </p:cNvSpPr>
          <p:nvPr>
            <p:ph type="body" idx="1"/>
          </p:nvPr>
        </p:nvSpPr>
        <p:spPr>
          <a:noFill/>
          <a:ln/>
        </p:spPr>
        <p:txBody>
          <a:bodyPr/>
          <a:lstStyle/>
          <a:p>
            <a:endParaRPr lang="zh-CN" altLang="en-US" smtClean="0">
              <a:ea typeface="宋体" charset="-122"/>
            </a:endParaRPr>
          </a:p>
        </p:txBody>
      </p:sp>
      <p:sp>
        <p:nvSpPr>
          <p:cNvPr id="103427"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76216D2E-78BF-428E-9894-61808BC5ADBB}" type="slidenum">
              <a:rPr kumimoji="1" lang="zh-CN" altLang="en-US" sz="1200">
                <a:latin typeface="Times New Roman" pitchFamily="18" charset="0"/>
                <a:ea typeface="黑体" pitchFamily="49" charset="-122"/>
              </a:rPr>
              <a:pPr algn="r" eaLnBrk="0" hangingPunct="0"/>
              <a:t>40</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1546268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noTextEdit="1"/>
          </p:cNvSpPr>
          <p:nvPr>
            <p:ph type="sldImg"/>
          </p:nvPr>
        </p:nvSpPr>
        <p:spPr>
          <a:xfrm>
            <a:off x="900113" y="744538"/>
            <a:ext cx="4962525" cy="3722687"/>
          </a:xfrm>
          <a:ln/>
        </p:spPr>
      </p:sp>
      <p:sp>
        <p:nvSpPr>
          <p:cNvPr id="103426" name="备注占位符 2"/>
          <p:cNvSpPr>
            <a:spLocks noGrp="1"/>
          </p:cNvSpPr>
          <p:nvPr>
            <p:ph type="body" idx="1"/>
          </p:nvPr>
        </p:nvSpPr>
        <p:spPr>
          <a:noFill/>
          <a:ln/>
        </p:spPr>
        <p:txBody>
          <a:bodyPr/>
          <a:lstStyle/>
          <a:p>
            <a:endParaRPr lang="zh-CN" altLang="en-US" smtClean="0">
              <a:ea typeface="宋体" charset="-122"/>
            </a:endParaRPr>
          </a:p>
        </p:txBody>
      </p:sp>
      <p:sp>
        <p:nvSpPr>
          <p:cNvPr id="103427"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76216D2E-78BF-428E-9894-61808BC5ADBB}" type="slidenum">
              <a:rPr kumimoji="1" lang="zh-CN" altLang="en-US" sz="1200">
                <a:latin typeface="Times New Roman" pitchFamily="18" charset="0"/>
                <a:ea typeface="黑体" pitchFamily="49" charset="-122"/>
              </a:rPr>
              <a:pPr algn="r" eaLnBrk="0" hangingPunct="0"/>
              <a:t>41</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449763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noTextEdit="1"/>
          </p:cNvSpPr>
          <p:nvPr>
            <p:ph type="sldImg"/>
          </p:nvPr>
        </p:nvSpPr>
        <p:spPr>
          <a:xfrm>
            <a:off x="900113" y="744538"/>
            <a:ext cx="4962525" cy="3722687"/>
          </a:xfrm>
          <a:ln/>
        </p:spPr>
      </p:sp>
      <p:sp>
        <p:nvSpPr>
          <p:cNvPr id="103426" name="备注占位符 2"/>
          <p:cNvSpPr>
            <a:spLocks noGrp="1"/>
          </p:cNvSpPr>
          <p:nvPr>
            <p:ph type="body" idx="1"/>
          </p:nvPr>
        </p:nvSpPr>
        <p:spPr>
          <a:noFill/>
          <a:ln/>
        </p:spPr>
        <p:txBody>
          <a:bodyPr/>
          <a:lstStyle/>
          <a:p>
            <a:endParaRPr lang="zh-CN" altLang="en-US" smtClean="0">
              <a:ea typeface="宋体" charset="-122"/>
            </a:endParaRPr>
          </a:p>
        </p:txBody>
      </p:sp>
      <p:sp>
        <p:nvSpPr>
          <p:cNvPr id="103427"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76216D2E-78BF-428E-9894-61808BC5ADBB}" type="slidenum">
              <a:rPr kumimoji="1" lang="zh-CN" altLang="en-US" sz="1200">
                <a:latin typeface="Times New Roman" pitchFamily="18" charset="0"/>
                <a:ea typeface="黑体" pitchFamily="49" charset="-122"/>
              </a:rPr>
              <a:pPr algn="r" eaLnBrk="0" hangingPunct="0"/>
              <a:t>42</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297631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a:xfrm>
            <a:off x="900113" y="744538"/>
            <a:ext cx="4962525" cy="3722687"/>
          </a:xfrm>
          <a:ln/>
        </p:spPr>
      </p:sp>
      <p:sp>
        <p:nvSpPr>
          <p:cNvPr id="110595" name="备注占位符 2"/>
          <p:cNvSpPr>
            <a:spLocks noGrp="1"/>
          </p:cNvSpPr>
          <p:nvPr>
            <p:ph type="body" idx="1"/>
          </p:nvPr>
        </p:nvSpPr>
        <p:spPr>
          <a:noFill/>
          <a:ln/>
        </p:spPr>
        <p:txBody>
          <a:bodyPr/>
          <a:lstStyle/>
          <a:p>
            <a:endParaRPr lang="zh-CN" altLang="en-US" smtClean="0">
              <a:ea typeface="宋体" charset="-122"/>
            </a:endParaRPr>
          </a:p>
        </p:txBody>
      </p:sp>
      <p:sp>
        <p:nvSpPr>
          <p:cNvPr id="110596"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a:fld id="{176BB2F7-CB4B-4863-9C9F-1430461655AB}" type="slidenum">
              <a:rPr kumimoji="1" lang="zh-CN" altLang="en-US" sz="1200">
                <a:latin typeface="Times New Roman" pitchFamily="18" charset="0"/>
              </a:rPr>
              <a:pPr algn="r"/>
              <a:t>48</a:t>
            </a:fld>
            <a:endParaRPr kumimoji="1" lang="en-US" altLang="zh-CN" sz="1200">
              <a:latin typeface="Times New Roman" pitchFamily="18" charset="0"/>
            </a:endParaRPr>
          </a:p>
        </p:txBody>
      </p:sp>
    </p:spTree>
    <p:extLst>
      <p:ext uri="{BB962C8B-B14F-4D97-AF65-F5344CB8AC3E}">
        <p14:creationId xmlns:p14="http://schemas.microsoft.com/office/powerpoint/2010/main" val="1480879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幻灯片图像占位符 1"/>
          <p:cNvSpPr>
            <a:spLocks noGrp="1" noRot="1" noChangeAspect="1" noTextEdit="1"/>
          </p:cNvSpPr>
          <p:nvPr>
            <p:ph type="sldImg"/>
          </p:nvPr>
        </p:nvSpPr>
        <p:spPr>
          <a:xfrm>
            <a:off x="900113" y="744538"/>
            <a:ext cx="4962525" cy="3722687"/>
          </a:xfrm>
          <a:ln/>
        </p:spPr>
      </p:sp>
      <p:sp>
        <p:nvSpPr>
          <p:cNvPr id="115714" name="备注占位符 2"/>
          <p:cNvSpPr>
            <a:spLocks noGrp="1"/>
          </p:cNvSpPr>
          <p:nvPr>
            <p:ph type="body" idx="1"/>
          </p:nvPr>
        </p:nvSpPr>
        <p:spPr>
          <a:noFill/>
          <a:ln/>
        </p:spPr>
        <p:txBody>
          <a:bodyPr/>
          <a:lstStyle/>
          <a:p>
            <a:endParaRPr lang="zh-CN" altLang="en-US" smtClean="0">
              <a:ea typeface="宋体" charset="-122"/>
            </a:endParaRPr>
          </a:p>
        </p:txBody>
      </p:sp>
      <p:sp>
        <p:nvSpPr>
          <p:cNvPr id="115715"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8D643C8C-70A7-443F-938B-E04DB50508ED}" type="slidenum">
              <a:rPr kumimoji="1" lang="zh-CN" altLang="en-US" sz="1200">
                <a:latin typeface="Times New Roman" pitchFamily="18" charset="0"/>
                <a:ea typeface="黑体" pitchFamily="49" charset="-122"/>
              </a:rPr>
              <a:pPr algn="r" eaLnBrk="0" hangingPunct="0"/>
              <a:t>49</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4279334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幻灯片图像占位符 1"/>
          <p:cNvSpPr>
            <a:spLocks noGrp="1" noRot="1" noChangeAspect="1" noTextEdit="1"/>
          </p:cNvSpPr>
          <p:nvPr>
            <p:ph type="sldImg"/>
          </p:nvPr>
        </p:nvSpPr>
        <p:spPr>
          <a:xfrm>
            <a:off x="900113" y="744538"/>
            <a:ext cx="4962525" cy="3722687"/>
          </a:xfrm>
          <a:ln/>
        </p:spPr>
      </p:sp>
      <p:sp>
        <p:nvSpPr>
          <p:cNvPr id="115714" name="备注占位符 2"/>
          <p:cNvSpPr>
            <a:spLocks noGrp="1"/>
          </p:cNvSpPr>
          <p:nvPr>
            <p:ph type="body" idx="1"/>
          </p:nvPr>
        </p:nvSpPr>
        <p:spPr>
          <a:noFill/>
          <a:ln/>
        </p:spPr>
        <p:txBody>
          <a:bodyPr/>
          <a:lstStyle/>
          <a:p>
            <a:endParaRPr lang="zh-CN" altLang="en-US" smtClean="0">
              <a:ea typeface="宋体" charset="-122"/>
            </a:endParaRPr>
          </a:p>
        </p:txBody>
      </p:sp>
      <p:sp>
        <p:nvSpPr>
          <p:cNvPr id="115715"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8D643C8C-70A7-443F-938B-E04DB50508ED}" type="slidenum">
              <a:rPr kumimoji="1" lang="zh-CN" altLang="en-US" sz="1200">
                <a:latin typeface="Times New Roman" pitchFamily="18" charset="0"/>
                <a:ea typeface="黑体" pitchFamily="49" charset="-122"/>
              </a:rPr>
              <a:pPr algn="r" eaLnBrk="0" hangingPunct="0"/>
              <a:t>50</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1210429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幻灯片图像占位符 1"/>
          <p:cNvSpPr>
            <a:spLocks noGrp="1" noRot="1" noChangeAspect="1" noTextEdit="1"/>
          </p:cNvSpPr>
          <p:nvPr>
            <p:ph type="sldImg"/>
          </p:nvPr>
        </p:nvSpPr>
        <p:spPr>
          <a:xfrm>
            <a:off x="900113" y="744538"/>
            <a:ext cx="4962525" cy="3722687"/>
          </a:xfrm>
          <a:ln/>
        </p:spPr>
      </p:sp>
      <p:sp>
        <p:nvSpPr>
          <p:cNvPr id="89090" name="备注占位符 2"/>
          <p:cNvSpPr>
            <a:spLocks noGrp="1"/>
          </p:cNvSpPr>
          <p:nvPr>
            <p:ph type="body" idx="1"/>
          </p:nvPr>
        </p:nvSpPr>
        <p:spPr>
          <a:noFill/>
          <a:ln/>
        </p:spPr>
        <p:txBody>
          <a:bodyPr/>
          <a:lstStyle/>
          <a:p>
            <a:endParaRPr lang="zh-CN" altLang="en-US" smtClean="0">
              <a:ea typeface="宋体" charset="-122"/>
            </a:endParaRPr>
          </a:p>
        </p:txBody>
      </p:sp>
      <p:sp>
        <p:nvSpPr>
          <p:cNvPr id="89091"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FF7228FA-F236-4D1F-B947-568C3FF2BBAA}" type="slidenum">
              <a:rPr kumimoji="1" lang="zh-CN" altLang="en-US" sz="1200">
                <a:latin typeface="Times New Roman" pitchFamily="18" charset="0"/>
                <a:ea typeface="黑体" pitchFamily="49" charset="-122"/>
              </a:rPr>
              <a:pPr algn="r" eaLnBrk="0" hangingPunct="0"/>
              <a:t>51</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2627573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幻灯片图像占位符 1"/>
          <p:cNvSpPr>
            <a:spLocks noGrp="1" noRot="1" noChangeAspect="1" noTextEdit="1"/>
          </p:cNvSpPr>
          <p:nvPr>
            <p:ph type="sldImg"/>
          </p:nvPr>
        </p:nvSpPr>
        <p:spPr>
          <a:xfrm>
            <a:off x="900113" y="744538"/>
            <a:ext cx="4962525" cy="3722687"/>
          </a:xfrm>
          <a:ln/>
        </p:spPr>
      </p:sp>
      <p:sp>
        <p:nvSpPr>
          <p:cNvPr id="118787" name="备注占位符 2"/>
          <p:cNvSpPr>
            <a:spLocks noGrp="1"/>
          </p:cNvSpPr>
          <p:nvPr>
            <p:ph type="body" idx="1"/>
          </p:nvPr>
        </p:nvSpPr>
        <p:spPr>
          <a:noFill/>
          <a:ln/>
        </p:spPr>
        <p:txBody>
          <a:bodyPr/>
          <a:lstStyle/>
          <a:p>
            <a:endParaRPr lang="zh-CN" altLang="en-US" smtClean="0">
              <a:ea typeface="宋体" charset="-122"/>
            </a:endParaRPr>
          </a:p>
        </p:txBody>
      </p:sp>
      <p:sp>
        <p:nvSpPr>
          <p:cNvPr id="118788"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eaLnBrk="0" hangingPunct="0"/>
            <a:fld id="{C91DD01D-173E-4AA9-8912-273E814AE2DE}" type="slidenum">
              <a:rPr kumimoji="1" lang="zh-CN" altLang="en-US" sz="1200">
                <a:latin typeface="Times New Roman" pitchFamily="18" charset="0"/>
                <a:ea typeface="黑体" pitchFamily="49" charset="-122"/>
              </a:rPr>
              <a:pPr algn="r" eaLnBrk="0" hangingPunct="0"/>
              <a:t>52</a:t>
            </a:fld>
            <a:endParaRPr kumimoji="1" lang="en-US" altLang="zh-CN" sz="1200">
              <a:latin typeface="Times New Roman" pitchFamily="18" charset="0"/>
              <a:ea typeface="黑体" pitchFamily="49" charset="-122"/>
            </a:endParaRPr>
          </a:p>
        </p:txBody>
      </p:sp>
    </p:spTree>
    <p:extLst>
      <p:ext uri="{BB962C8B-B14F-4D97-AF65-F5344CB8AC3E}">
        <p14:creationId xmlns:p14="http://schemas.microsoft.com/office/powerpoint/2010/main" val="2073968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幻灯片图像占位符 1"/>
          <p:cNvSpPr>
            <a:spLocks noGrp="1" noRot="1" noChangeAspect="1"/>
          </p:cNvSpPr>
          <p:nvPr>
            <p:ph type="sldImg"/>
          </p:nvPr>
        </p:nvSpPr>
        <p:spPr>
          <a:xfrm>
            <a:off x="900113" y="744538"/>
            <a:ext cx="4962525" cy="3722687"/>
          </a:xfrm>
          <a:ln/>
        </p:spPr>
      </p:sp>
      <p:sp>
        <p:nvSpPr>
          <p:cNvPr id="91138" name="备注占位符 2"/>
          <p:cNvSpPr>
            <a:spLocks noGrp="1"/>
          </p:cNvSpPr>
          <p:nvPr>
            <p:ph type="body" idx="1"/>
          </p:nvPr>
        </p:nvSpPr>
        <p:spPr>
          <a:noFill/>
          <a:ln/>
        </p:spPr>
        <p:txBody>
          <a:bodyPr/>
          <a:lstStyle/>
          <a:p>
            <a:endParaRPr lang="zh-CN" altLang="en-US" smtClean="0">
              <a:ea typeface="宋体" charset="-122"/>
            </a:endParaRPr>
          </a:p>
        </p:txBody>
      </p:sp>
      <p:sp>
        <p:nvSpPr>
          <p:cNvPr id="91139" name="灯片编号占位符 3"/>
          <p:cNvSpPr>
            <a:spLocks noGrp="1"/>
          </p:cNvSpPr>
          <p:nvPr>
            <p:ph type="sldNum" sz="quarter" idx="5"/>
          </p:nvPr>
        </p:nvSpPr>
        <p:spPr>
          <a:noFill/>
        </p:spPr>
        <p:txBody>
          <a:bodyPr/>
          <a:lstStyle/>
          <a:p>
            <a:fld id="{62814FFC-C6BD-4210-ABEA-9AB6C8AEE29B}" type="slidenum">
              <a:rPr lang="zh-CN" altLang="en-US" smtClean="0">
                <a:ea typeface="宋体" charset="-122"/>
              </a:rPr>
              <a:pPr/>
              <a:t>53</a:t>
            </a:fld>
            <a:endParaRPr lang="en-US" altLang="zh-CN" smtClean="0">
              <a:ea typeface="宋体" charset="-122"/>
            </a:endParaRPr>
          </a:p>
        </p:txBody>
      </p:sp>
    </p:spTree>
    <p:extLst>
      <p:ext uri="{BB962C8B-B14F-4D97-AF65-F5344CB8AC3E}">
        <p14:creationId xmlns:p14="http://schemas.microsoft.com/office/powerpoint/2010/main" val="2626149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TextEdit="1"/>
          </p:cNvSpPr>
          <p:nvPr>
            <p:ph type="sldImg"/>
          </p:nvPr>
        </p:nvSpPr>
        <p:spPr>
          <a:xfrm>
            <a:off x="900113" y="744538"/>
            <a:ext cx="4962525" cy="3722687"/>
          </a:xfrm>
          <a:ln/>
        </p:spPr>
      </p:sp>
      <p:sp>
        <p:nvSpPr>
          <p:cNvPr id="120835" name="备注占位符 2"/>
          <p:cNvSpPr>
            <a:spLocks noGrp="1"/>
          </p:cNvSpPr>
          <p:nvPr>
            <p:ph type="body" idx="1"/>
          </p:nvPr>
        </p:nvSpPr>
        <p:spPr>
          <a:noFill/>
          <a:ln/>
        </p:spPr>
        <p:txBody>
          <a:bodyPr/>
          <a:lstStyle/>
          <a:p>
            <a:endParaRPr lang="zh-CN" altLang="en-US" smtClean="0">
              <a:ea typeface="宋体" charset="-122"/>
            </a:endParaRPr>
          </a:p>
        </p:txBody>
      </p:sp>
      <p:sp>
        <p:nvSpPr>
          <p:cNvPr id="120836" name="灯片编号占位符 3"/>
          <p:cNvSpPr txBox="1">
            <a:spLocks noGrp="1"/>
          </p:cNvSpPr>
          <p:nvPr/>
        </p:nvSpPr>
        <p:spPr bwMode="auto">
          <a:xfrm>
            <a:off x="3830638" y="9434513"/>
            <a:ext cx="2930525" cy="496887"/>
          </a:xfrm>
          <a:prstGeom prst="rect">
            <a:avLst/>
          </a:prstGeom>
          <a:noFill/>
          <a:ln w="9525">
            <a:noFill/>
            <a:miter lim="800000"/>
            <a:headEnd/>
            <a:tailEnd/>
          </a:ln>
        </p:spPr>
        <p:txBody>
          <a:bodyPr anchor="b"/>
          <a:lstStyle/>
          <a:p>
            <a:pPr algn="r"/>
            <a:fld id="{5CA3E661-D723-4EF4-AAC3-43939AC7233F}" type="slidenum">
              <a:rPr kumimoji="1" lang="zh-CN" altLang="en-US" sz="1200">
                <a:latin typeface="Times New Roman" pitchFamily="18" charset="0"/>
              </a:rPr>
              <a:pPr algn="r"/>
              <a:t>54</a:t>
            </a:fld>
            <a:endParaRPr kumimoji="1" lang="en-US" altLang="zh-CN" sz="1200">
              <a:latin typeface="Times New Roman" pitchFamily="18" charset="0"/>
            </a:endParaRPr>
          </a:p>
        </p:txBody>
      </p:sp>
    </p:spTree>
    <p:extLst>
      <p:ext uri="{BB962C8B-B14F-4D97-AF65-F5344CB8AC3E}">
        <p14:creationId xmlns:p14="http://schemas.microsoft.com/office/powerpoint/2010/main" val="2440057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p:cNvSpPr>
          <p:nvPr>
            <p:ph type="sldImg"/>
          </p:nvPr>
        </p:nvSpPr>
        <p:spPr>
          <a:xfrm>
            <a:off x="900113" y="744538"/>
            <a:ext cx="4962525" cy="3722687"/>
          </a:xfrm>
          <a:ln/>
        </p:spPr>
      </p:sp>
      <p:sp>
        <p:nvSpPr>
          <p:cNvPr id="31746" name="备注占位符 2"/>
          <p:cNvSpPr>
            <a:spLocks noGrp="1"/>
          </p:cNvSpPr>
          <p:nvPr>
            <p:ph type="body" idx="1"/>
          </p:nvPr>
        </p:nvSpPr>
        <p:spPr>
          <a:noFill/>
          <a:ln/>
        </p:spPr>
        <p:txBody>
          <a:bodyPr/>
          <a:lstStyle/>
          <a:p>
            <a:endParaRPr lang="zh-CN" altLang="en-US" smtClean="0">
              <a:ea typeface="宋体" charset="-122"/>
            </a:endParaRPr>
          </a:p>
        </p:txBody>
      </p:sp>
      <p:sp>
        <p:nvSpPr>
          <p:cNvPr id="31747" name="灯片编号占位符 3"/>
          <p:cNvSpPr>
            <a:spLocks noGrp="1"/>
          </p:cNvSpPr>
          <p:nvPr>
            <p:ph type="sldNum" sz="quarter" idx="5"/>
          </p:nvPr>
        </p:nvSpPr>
        <p:spPr>
          <a:noFill/>
        </p:spPr>
        <p:txBody>
          <a:bodyPr/>
          <a:lstStyle/>
          <a:p>
            <a:fld id="{B5A43C8F-6546-42C9-9EA4-C8D7EB1BE314}" type="slidenum">
              <a:rPr lang="zh-CN" altLang="en-US" smtClean="0">
                <a:ea typeface="宋体" charset="-122"/>
              </a:rPr>
              <a:pPr/>
              <a:t>6</a:t>
            </a:fld>
            <a:endParaRPr lang="en-US" altLang="zh-CN" smtClean="0">
              <a:ea typeface="宋体" charset="-122"/>
            </a:endParaRPr>
          </a:p>
        </p:txBody>
      </p:sp>
    </p:spTree>
    <p:extLst>
      <p:ext uri="{BB962C8B-B14F-4D97-AF65-F5344CB8AC3E}">
        <p14:creationId xmlns:p14="http://schemas.microsoft.com/office/powerpoint/2010/main" val="568363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幻灯片图像占位符 1"/>
          <p:cNvSpPr>
            <a:spLocks noGrp="1" noRot="1" noChangeAspect="1"/>
          </p:cNvSpPr>
          <p:nvPr>
            <p:ph type="sldImg"/>
          </p:nvPr>
        </p:nvSpPr>
        <p:spPr>
          <a:xfrm>
            <a:off x="900113" y="744538"/>
            <a:ext cx="4962525" cy="3722687"/>
          </a:xfrm>
          <a:ln/>
        </p:spPr>
      </p:sp>
      <p:sp>
        <p:nvSpPr>
          <p:cNvPr id="93186" name="备注占位符 2"/>
          <p:cNvSpPr>
            <a:spLocks noGrp="1"/>
          </p:cNvSpPr>
          <p:nvPr>
            <p:ph type="body" idx="1"/>
          </p:nvPr>
        </p:nvSpPr>
        <p:spPr>
          <a:noFill/>
          <a:ln/>
        </p:spPr>
        <p:txBody>
          <a:bodyPr/>
          <a:lstStyle/>
          <a:p>
            <a:endParaRPr lang="zh-CN" altLang="en-US" smtClean="0">
              <a:ea typeface="宋体" charset="-122"/>
            </a:endParaRPr>
          </a:p>
        </p:txBody>
      </p:sp>
      <p:sp>
        <p:nvSpPr>
          <p:cNvPr id="93187" name="灯片编号占位符 3"/>
          <p:cNvSpPr>
            <a:spLocks noGrp="1"/>
          </p:cNvSpPr>
          <p:nvPr>
            <p:ph type="sldNum" sz="quarter" idx="5"/>
          </p:nvPr>
        </p:nvSpPr>
        <p:spPr>
          <a:noFill/>
        </p:spPr>
        <p:txBody>
          <a:bodyPr/>
          <a:lstStyle/>
          <a:p>
            <a:fld id="{70311CDE-39B0-4735-BCEA-6005568FD720}" type="slidenum">
              <a:rPr lang="zh-CN" altLang="en-US" smtClean="0">
                <a:ea typeface="宋体" charset="-122"/>
              </a:rPr>
              <a:pPr/>
              <a:t>55</a:t>
            </a:fld>
            <a:endParaRPr lang="en-US" altLang="zh-CN" smtClean="0">
              <a:ea typeface="宋体" charset="-122"/>
            </a:endParaRPr>
          </a:p>
        </p:txBody>
      </p:sp>
    </p:spTree>
    <p:extLst>
      <p:ext uri="{BB962C8B-B14F-4D97-AF65-F5344CB8AC3E}">
        <p14:creationId xmlns:p14="http://schemas.microsoft.com/office/powerpoint/2010/main" val="1543569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幻灯片图像占位符 1"/>
          <p:cNvSpPr>
            <a:spLocks noGrp="1" noRot="1" noChangeAspect="1"/>
          </p:cNvSpPr>
          <p:nvPr>
            <p:ph type="sldImg"/>
          </p:nvPr>
        </p:nvSpPr>
        <p:spPr>
          <a:xfrm>
            <a:off x="900113" y="744538"/>
            <a:ext cx="4962525" cy="3722687"/>
          </a:xfrm>
          <a:ln/>
        </p:spPr>
      </p:sp>
      <p:sp>
        <p:nvSpPr>
          <p:cNvPr id="95234" name="备注占位符 2"/>
          <p:cNvSpPr>
            <a:spLocks noGrp="1"/>
          </p:cNvSpPr>
          <p:nvPr>
            <p:ph type="body" idx="1"/>
          </p:nvPr>
        </p:nvSpPr>
        <p:spPr>
          <a:noFill/>
          <a:ln/>
        </p:spPr>
        <p:txBody>
          <a:bodyPr/>
          <a:lstStyle/>
          <a:p>
            <a:endParaRPr lang="zh-CN" altLang="en-US" smtClean="0">
              <a:ea typeface="宋体" charset="-122"/>
            </a:endParaRPr>
          </a:p>
        </p:txBody>
      </p:sp>
      <p:sp>
        <p:nvSpPr>
          <p:cNvPr id="95235" name="灯片编号占位符 3"/>
          <p:cNvSpPr>
            <a:spLocks noGrp="1"/>
          </p:cNvSpPr>
          <p:nvPr>
            <p:ph type="sldNum" sz="quarter" idx="5"/>
          </p:nvPr>
        </p:nvSpPr>
        <p:spPr>
          <a:noFill/>
        </p:spPr>
        <p:txBody>
          <a:bodyPr/>
          <a:lstStyle/>
          <a:p>
            <a:fld id="{9D365300-FF54-4DFB-B5CC-6F303919DFF4}" type="slidenum">
              <a:rPr lang="zh-CN" altLang="en-US" smtClean="0">
                <a:ea typeface="宋体" charset="-122"/>
              </a:rPr>
              <a:pPr/>
              <a:t>56</a:t>
            </a:fld>
            <a:endParaRPr lang="en-US" altLang="zh-CN" smtClean="0">
              <a:ea typeface="宋体" charset="-122"/>
            </a:endParaRPr>
          </a:p>
        </p:txBody>
      </p:sp>
    </p:spTree>
    <p:extLst>
      <p:ext uri="{BB962C8B-B14F-4D97-AF65-F5344CB8AC3E}">
        <p14:creationId xmlns:p14="http://schemas.microsoft.com/office/powerpoint/2010/main" val="2208783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幻灯片图像占位符 1"/>
          <p:cNvSpPr>
            <a:spLocks noGrp="1" noRot="1" noChangeAspect="1"/>
          </p:cNvSpPr>
          <p:nvPr>
            <p:ph type="sldImg"/>
          </p:nvPr>
        </p:nvSpPr>
        <p:spPr>
          <a:xfrm>
            <a:off x="900113" y="744538"/>
            <a:ext cx="4962525" cy="3722687"/>
          </a:xfrm>
          <a:ln/>
        </p:spPr>
      </p:sp>
      <p:sp>
        <p:nvSpPr>
          <p:cNvPr id="97282" name="备注占位符 2"/>
          <p:cNvSpPr>
            <a:spLocks noGrp="1"/>
          </p:cNvSpPr>
          <p:nvPr>
            <p:ph type="body" idx="1"/>
          </p:nvPr>
        </p:nvSpPr>
        <p:spPr>
          <a:noFill/>
          <a:ln/>
        </p:spPr>
        <p:txBody>
          <a:bodyPr/>
          <a:lstStyle/>
          <a:p>
            <a:endParaRPr lang="zh-CN" altLang="en-US" smtClean="0">
              <a:ea typeface="宋体" charset="-122"/>
            </a:endParaRPr>
          </a:p>
        </p:txBody>
      </p:sp>
      <p:sp>
        <p:nvSpPr>
          <p:cNvPr id="97283" name="灯片编号占位符 3"/>
          <p:cNvSpPr>
            <a:spLocks noGrp="1"/>
          </p:cNvSpPr>
          <p:nvPr>
            <p:ph type="sldNum" sz="quarter" idx="5"/>
          </p:nvPr>
        </p:nvSpPr>
        <p:spPr>
          <a:noFill/>
        </p:spPr>
        <p:txBody>
          <a:bodyPr/>
          <a:lstStyle/>
          <a:p>
            <a:fld id="{D05F1B5C-2C0A-4CC2-A122-414C4980A4DA}" type="slidenum">
              <a:rPr lang="zh-CN" altLang="en-US" smtClean="0">
                <a:ea typeface="宋体" charset="-122"/>
              </a:rPr>
              <a:pPr/>
              <a:t>57</a:t>
            </a:fld>
            <a:endParaRPr lang="en-US" altLang="zh-CN" smtClean="0">
              <a:ea typeface="宋体" charset="-122"/>
            </a:endParaRPr>
          </a:p>
        </p:txBody>
      </p:sp>
    </p:spTree>
    <p:extLst>
      <p:ext uri="{BB962C8B-B14F-4D97-AF65-F5344CB8AC3E}">
        <p14:creationId xmlns:p14="http://schemas.microsoft.com/office/powerpoint/2010/main" val="988730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900113" y="744538"/>
            <a:ext cx="4962525" cy="3722687"/>
          </a:xfrm>
          <a:ln/>
        </p:spPr>
      </p:sp>
      <p:sp>
        <p:nvSpPr>
          <p:cNvPr id="100354" name="Rectangle 3"/>
          <p:cNvSpPr>
            <a:spLocks noGrp="1" noChangeArrowheads="1"/>
          </p:cNvSpPr>
          <p:nvPr>
            <p:ph type="body" idx="1"/>
          </p:nvPr>
        </p:nvSpPr>
        <p:spPr>
          <a:noFill/>
          <a:ln/>
        </p:spPr>
        <p:txBody>
          <a:bodyPr/>
          <a:lstStyle/>
          <a:p>
            <a:endParaRPr lang="zh-CN" altLang="en-US" smtClean="0">
              <a:ea typeface="宋体" charset="-122"/>
            </a:endParaRPr>
          </a:p>
        </p:txBody>
      </p:sp>
    </p:spTree>
    <p:extLst>
      <p:ext uri="{BB962C8B-B14F-4D97-AF65-F5344CB8AC3E}">
        <p14:creationId xmlns:p14="http://schemas.microsoft.com/office/powerpoint/2010/main" val="320680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p:cNvSpPr>
          <p:nvPr>
            <p:ph type="sldImg"/>
          </p:nvPr>
        </p:nvSpPr>
        <p:spPr>
          <a:xfrm>
            <a:off x="900113" y="744538"/>
            <a:ext cx="4962525" cy="3722687"/>
          </a:xfrm>
          <a:ln/>
        </p:spPr>
      </p:sp>
      <p:sp>
        <p:nvSpPr>
          <p:cNvPr id="33794" name="备注占位符 2"/>
          <p:cNvSpPr>
            <a:spLocks noGrp="1"/>
          </p:cNvSpPr>
          <p:nvPr>
            <p:ph type="body" idx="1"/>
          </p:nvPr>
        </p:nvSpPr>
        <p:spPr>
          <a:noFill/>
          <a:ln/>
        </p:spPr>
        <p:txBody>
          <a:bodyPr/>
          <a:lstStyle/>
          <a:p>
            <a:endParaRPr lang="zh-CN" altLang="en-US" smtClean="0">
              <a:ea typeface="宋体" charset="-122"/>
            </a:endParaRPr>
          </a:p>
        </p:txBody>
      </p:sp>
      <p:sp>
        <p:nvSpPr>
          <p:cNvPr id="33795" name="灯片编号占位符 3"/>
          <p:cNvSpPr>
            <a:spLocks noGrp="1"/>
          </p:cNvSpPr>
          <p:nvPr>
            <p:ph type="sldNum" sz="quarter" idx="5"/>
          </p:nvPr>
        </p:nvSpPr>
        <p:spPr>
          <a:noFill/>
        </p:spPr>
        <p:txBody>
          <a:bodyPr/>
          <a:lstStyle/>
          <a:p>
            <a:fld id="{B92C3E02-B17C-447B-8AA3-8F03522522BB}" type="slidenum">
              <a:rPr lang="zh-CN" altLang="en-US" smtClean="0">
                <a:ea typeface="宋体" charset="-122"/>
              </a:rPr>
              <a:pPr/>
              <a:t>7</a:t>
            </a:fld>
            <a:endParaRPr lang="en-US" altLang="zh-CN" smtClean="0">
              <a:ea typeface="宋体" charset="-122"/>
            </a:endParaRPr>
          </a:p>
        </p:txBody>
      </p:sp>
    </p:spTree>
    <p:extLst>
      <p:ext uri="{BB962C8B-B14F-4D97-AF65-F5344CB8AC3E}">
        <p14:creationId xmlns:p14="http://schemas.microsoft.com/office/powerpoint/2010/main" val="1096892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p:cNvSpPr>
          <p:nvPr>
            <p:ph type="sldImg"/>
          </p:nvPr>
        </p:nvSpPr>
        <p:spPr>
          <a:xfrm>
            <a:off x="900113" y="744538"/>
            <a:ext cx="4962525" cy="3722687"/>
          </a:xfrm>
          <a:ln/>
        </p:spPr>
      </p:sp>
      <p:sp>
        <p:nvSpPr>
          <p:cNvPr id="35842" name="备注占位符 2"/>
          <p:cNvSpPr>
            <a:spLocks noGrp="1"/>
          </p:cNvSpPr>
          <p:nvPr>
            <p:ph type="body" idx="1"/>
          </p:nvPr>
        </p:nvSpPr>
        <p:spPr>
          <a:noFill/>
          <a:ln/>
        </p:spPr>
        <p:txBody>
          <a:bodyPr/>
          <a:lstStyle/>
          <a:p>
            <a:endParaRPr lang="zh-CN" altLang="en-US" smtClean="0">
              <a:ea typeface="宋体" charset="-122"/>
            </a:endParaRPr>
          </a:p>
        </p:txBody>
      </p:sp>
      <p:sp>
        <p:nvSpPr>
          <p:cNvPr id="35843" name="灯片编号占位符 3"/>
          <p:cNvSpPr>
            <a:spLocks noGrp="1"/>
          </p:cNvSpPr>
          <p:nvPr>
            <p:ph type="sldNum" sz="quarter" idx="5"/>
          </p:nvPr>
        </p:nvSpPr>
        <p:spPr>
          <a:noFill/>
        </p:spPr>
        <p:txBody>
          <a:bodyPr/>
          <a:lstStyle/>
          <a:p>
            <a:fld id="{64BB3B8B-C97B-4EC3-8CE3-CA2C2ABDE144}" type="slidenum">
              <a:rPr lang="zh-CN" altLang="en-US" smtClean="0">
                <a:ea typeface="宋体" charset="-122"/>
              </a:rPr>
              <a:pPr/>
              <a:t>8</a:t>
            </a:fld>
            <a:endParaRPr lang="en-US" altLang="zh-CN" smtClean="0">
              <a:ea typeface="宋体" charset="-122"/>
            </a:endParaRPr>
          </a:p>
        </p:txBody>
      </p:sp>
    </p:spTree>
    <p:extLst>
      <p:ext uri="{BB962C8B-B14F-4D97-AF65-F5344CB8AC3E}">
        <p14:creationId xmlns:p14="http://schemas.microsoft.com/office/powerpoint/2010/main" val="3640852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p:cNvSpPr>
          <p:nvPr>
            <p:ph type="sldImg"/>
          </p:nvPr>
        </p:nvSpPr>
        <p:spPr>
          <a:xfrm>
            <a:off x="900113" y="744538"/>
            <a:ext cx="4962525" cy="3722687"/>
          </a:xfrm>
          <a:ln/>
        </p:spPr>
      </p:sp>
      <p:sp>
        <p:nvSpPr>
          <p:cNvPr id="37890" name="备注占位符 2"/>
          <p:cNvSpPr>
            <a:spLocks noGrp="1"/>
          </p:cNvSpPr>
          <p:nvPr>
            <p:ph type="body" idx="1"/>
          </p:nvPr>
        </p:nvSpPr>
        <p:spPr>
          <a:noFill/>
          <a:ln/>
        </p:spPr>
        <p:txBody>
          <a:bodyPr/>
          <a:lstStyle/>
          <a:p>
            <a:endParaRPr lang="zh-CN" altLang="en-US" smtClean="0">
              <a:ea typeface="宋体" charset="-122"/>
            </a:endParaRPr>
          </a:p>
        </p:txBody>
      </p:sp>
      <p:sp>
        <p:nvSpPr>
          <p:cNvPr id="37891" name="灯片编号占位符 3"/>
          <p:cNvSpPr>
            <a:spLocks noGrp="1"/>
          </p:cNvSpPr>
          <p:nvPr>
            <p:ph type="sldNum" sz="quarter" idx="5"/>
          </p:nvPr>
        </p:nvSpPr>
        <p:spPr>
          <a:noFill/>
        </p:spPr>
        <p:txBody>
          <a:bodyPr/>
          <a:lstStyle/>
          <a:p>
            <a:fld id="{BD9E7536-6E57-4D44-8B5D-7A55D4EF4E83}" type="slidenum">
              <a:rPr lang="zh-CN" altLang="en-US" smtClean="0">
                <a:ea typeface="宋体" charset="-122"/>
              </a:rPr>
              <a:pPr/>
              <a:t>9</a:t>
            </a:fld>
            <a:endParaRPr lang="en-US" altLang="zh-CN" smtClean="0">
              <a:ea typeface="宋体" charset="-122"/>
            </a:endParaRPr>
          </a:p>
        </p:txBody>
      </p:sp>
    </p:spTree>
    <p:extLst>
      <p:ext uri="{BB962C8B-B14F-4D97-AF65-F5344CB8AC3E}">
        <p14:creationId xmlns:p14="http://schemas.microsoft.com/office/powerpoint/2010/main" val="26503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p:cNvSpPr>
          <p:nvPr>
            <p:ph type="sldImg"/>
          </p:nvPr>
        </p:nvSpPr>
        <p:spPr>
          <a:xfrm>
            <a:off x="900113" y="744538"/>
            <a:ext cx="4962525" cy="3722687"/>
          </a:xfrm>
          <a:ln/>
        </p:spPr>
      </p:sp>
      <p:sp>
        <p:nvSpPr>
          <p:cNvPr id="39938" name="备注占位符 2"/>
          <p:cNvSpPr>
            <a:spLocks noGrp="1"/>
          </p:cNvSpPr>
          <p:nvPr>
            <p:ph type="body" idx="1"/>
          </p:nvPr>
        </p:nvSpPr>
        <p:spPr>
          <a:noFill/>
          <a:ln/>
        </p:spPr>
        <p:txBody>
          <a:bodyPr/>
          <a:lstStyle/>
          <a:p>
            <a:endParaRPr lang="zh-CN" altLang="en-US" smtClean="0">
              <a:ea typeface="宋体" charset="-122"/>
            </a:endParaRPr>
          </a:p>
        </p:txBody>
      </p:sp>
      <p:sp>
        <p:nvSpPr>
          <p:cNvPr id="39939" name="灯片编号占位符 3"/>
          <p:cNvSpPr>
            <a:spLocks noGrp="1"/>
          </p:cNvSpPr>
          <p:nvPr>
            <p:ph type="sldNum" sz="quarter" idx="5"/>
          </p:nvPr>
        </p:nvSpPr>
        <p:spPr>
          <a:noFill/>
        </p:spPr>
        <p:txBody>
          <a:bodyPr/>
          <a:lstStyle/>
          <a:p>
            <a:fld id="{DAE3D809-D08E-4E20-AC47-74DE5B4254D6}" type="slidenum">
              <a:rPr lang="zh-CN" altLang="en-US" smtClean="0">
                <a:ea typeface="宋体" charset="-122"/>
              </a:rPr>
              <a:pPr/>
              <a:t>10</a:t>
            </a:fld>
            <a:endParaRPr lang="en-US" altLang="zh-CN" smtClean="0">
              <a:ea typeface="宋体" charset="-122"/>
            </a:endParaRPr>
          </a:p>
        </p:txBody>
      </p:sp>
    </p:spTree>
    <p:extLst>
      <p:ext uri="{BB962C8B-B14F-4D97-AF65-F5344CB8AC3E}">
        <p14:creationId xmlns:p14="http://schemas.microsoft.com/office/powerpoint/2010/main" val="3675857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p:cNvSpPr>
          <p:nvPr>
            <p:ph type="sldImg"/>
          </p:nvPr>
        </p:nvSpPr>
        <p:spPr>
          <a:xfrm>
            <a:off x="900113" y="744538"/>
            <a:ext cx="4962525" cy="3722687"/>
          </a:xfrm>
          <a:ln/>
        </p:spPr>
      </p:sp>
      <p:sp>
        <p:nvSpPr>
          <p:cNvPr id="41986" name="备注占位符 2"/>
          <p:cNvSpPr>
            <a:spLocks noGrp="1"/>
          </p:cNvSpPr>
          <p:nvPr>
            <p:ph type="body" idx="1"/>
          </p:nvPr>
        </p:nvSpPr>
        <p:spPr>
          <a:noFill/>
          <a:ln/>
        </p:spPr>
        <p:txBody>
          <a:bodyPr/>
          <a:lstStyle/>
          <a:p>
            <a:endParaRPr lang="zh-CN" altLang="en-US" smtClean="0">
              <a:ea typeface="宋体" charset="-122"/>
            </a:endParaRPr>
          </a:p>
        </p:txBody>
      </p:sp>
      <p:sp>
        <p:nvSpPr>
          <p:cNvPr id="41987" name="灯片编号占位符 3"/>
          <p:cNvSpPr>
            <a:spLocks noGrp="1"/>
          </p:cNvSpPr>
          <p:nvPr>
            <p:ph type="sldNum" sz="quarter" idx="5"/>
          </p:nvPr>
        </p:nvSpPr>
        <p:spPr>
          <a:noFill/>
        </p:spPr>
        <p:txBody>
          <a:bodyPr/>
          <a:lstStyle/>
          <a:p>
            <a:fld id="{1A2DCEDE-495E-4633-A58A-D189D6E605E3}" type="slidenum">
              <a:rPr lang="zh-CN" altLang="en-US" smtClean="0">
                <a:ea typeface="宋体" charset="-122"/>
              </a:rPr>
              <a:pPr/>
              <a:t>11</a:t>
            </a:fld>
            <a:endParaRPr lang="en-US" altLang="zh-CN" smtClean="0">
              <a:ea typeface="宋体" charset="-122"/>
            </a:endParaRPr>
          </a:p>
        </p:txBody>
      </p:sp>
    </p:spTree>
    <p:extLst>
      <p:ext uri="{BB962C8B-B14F-4D97-AF65-F5344CB8AC3E}">
        <p14:creationId xmlns:p14="http://schemas.microsoft.com/office/powerpoint/2010/main" val="1662293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标题，文本与媒体剪辑">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媒体占位符 3"/>
          <p:cNvSpPr>
            <a:spLocks noGrp="1"/>
          </p:cNvSpPr>
          <p:nvPr>
            <p:ph type="media" sz="half" idx="2"/>
          </p:nvPr>
        </p:nvSpPr>
        <p:spPr>
          <a:xfrm>
            <a:off x="4648200" y="1600200"/>
            <a:ext cx="4038600" cy="4525963"/>
          </a:xfrm>
          <a:prstGeom prst="rect">
            <a:avLst/>
          </a:prstGeom>
        </p:spPr>
        <p:txBody>
          <a:bodyPr/>
          <a:lstStyle/>
          <a:p>
            <a:pPr lvl="0"/>
            <a:endParaRPr lang="zh-CN" altLang="en-US" noProof="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88"/>
            <a:ext cx="4038600" cy="21875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88"/>
            <a:ext cx="4038600" cy="21875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indexleft"/>
          <p:cNvPicPr>
            <a:picLocks noChangeAspect="1" noChangeArrowheads="1"/>
          </p:cNvPicPr>
          <p:nvPr/>
        </p:nvPicPr>
        <p:blipFill>
          <a:blip r:embed="rId20" cstate="print"/>
          <a:srcRect/>
          <a:stretch>
            <a:fillRect/>
          </a:stretch>
        </p:blipFill>
        <p:spPr bwMode="auto">
          <a:xfrm>
            <a:off x="0" y="0"/>
            <a:ext cx="482600" cy="6858000"/>
          </a:xfrm>
          <a:prstGeom prst="rect">
            <a:avLst/>
          </a:prstGeom>
          <a:noFill/>
          <a:ln w="9525">
            <a:noFill/>
            <a:miter lim="800000"/>
            <a:headEnd/>
            <a:tailEnd/>
          </a:ln>
        </p:spPr>
      </p:pic>
      <p:pic>
        <p:nvPicPr>
          <p:cNvPr id="1028" name="Picture 4" descr="pic016"/>
          <p:cNvPicPr>
            <a:picLocks noChangeAspect="1" noChangeArrowheads="1"/>
          </p:cNvPicPr>
          <p:nvPr/>
        </p:nvPicPr>
        <p:blipFill>
          <a:blip r:embed="rId21" cstate="print"/>
          <a:srcRect/>
          <a:stretch>
            <a:fillRect/>
          </a:stretch>
        </p:blipFill>
        <p:spPr bwMode="auto">
          <a:xfrm>
            <a:off x="6627813" y="0"/>
            <a:ext cx="2516187" cy="708025"/>
          </a:xfrm>
          <a:prstGeom prst="rect">
            <a:avLst/>
          </a:prstGeom>
          <a:noFill/>
          <a:ln w="9525">
            <a:noFill/>
            <a:miter lim="800000"/>
            <a:headEnd/>
            <a:tailEnd/>
          </a:ln>
        </p:spPr>
      </p:pic>
      <p:pic>
        <p:nvPicPr>
          <p:cNvPr id="1029" name="Picture 5" descr="d3"/>
          <p:cNvPicPr>
            <a:picLocks noChangeAspect="1" noChangeArrowheads="1"/>
          </p:cNvPicPr>
          <p:nvPr/>
        </p:nvPicPr>
        <p:blipFill>
          <a:blip r:embed="rId22" cstate="print"/>
          <a:srcRect l="31514" t="-53334"/>
          <a:stretch>
            <a:fillRect/>
          </a:stretch>
        </p:blipFill>
        <p:spPr bwMode="auto">
          <a:xfrm>
            <a:off x="466725" y="6775450"/>
            <a:ext cx="8639175" cy="82550"/>
          </a:xfrm>
          <a:prstGeom prst="rect">
            <a:avLst/>
          </a:prstGeom>
          <a:noFill/>
          <a:ln w="9525">
            <a:noFill/>
            <a:miter lim="800000"/>
            <a:headEnd/>
            <a:tailEnd/>
          </a:ln>
        </p:spPr>
      </p:pic>
      <p:pic>
        <p:nvPicPr>
          <p:cNvPr id="1030" name="Picture 7" descr="d3"/>
          <p:cNvPicPr>
            <a:picLocks noChangeAspect="1" noChangeArrowheads="1"/>
          </p:cNvPicPr>
          <p:nvPr/>
        </p:nvPicPr>
        <p:blipFill>
          <a:blip r:embed="rId23" cstate="print"/>
          <a:srcRect t="31514" r="-53334"/>
          <a:stretch>
            <a:fillRect/>
          </a:stretch>
        </p:blipFill>
        <p:spPr bwMode="auto">
          <a:xfrm>
            <a:off x="9036050" y="722313"/>
            <a:ext cx="107950" cy="6097587"/>
          </a:xfrm>
          <a:prstGeom prst="rect">
            <a:avLst/>
          </a:prstGeom>
          <a:noFill/>
          <a:ln w="9525">
            <a:noFill/>
            <a:miter lim="800000"/>
            <a:headEnd/>
            <a:tailEnd/>
          </a:ln>
        </p:spPr>
      </p:pic>
      <p:pic>
        <p:nvPicPr>
          <p:cNvPr id="1031" name="Picture 8" descr="d3"/>
          <p:cNvPicPr>
            <a:picLocks noChangeAspect="1" noChangeArrowheads="1"/>
          </p:cNvPicPr>
          <p:nvPr/>
        </p:nvPicPr>
        <p:blipFill>
          <a:blip r:embed="rId24" cstate="print"/>
          <a:srcRect r="31514" b="-53334"/>
          <a:stretch>
            <a:fillRect/>
          </a:stretch>
        </p:blipFill>
        <p:spPr bwMode="auto">
          <a:xfrm>
            <a:off x="473075" y="692150"/>
            <a:ext cx="8670925"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5" r:id="rId1"/>
    <p:sldLayoutId id="2147483674" r:id="rId2"/>
    <p:sldLayoutId id="2147483673" r:id="rId3"/>
    <p:sldLayoutId id="2147483672" r:id="rId4"/>
    <p:sldLayoutId id="2147483671" r:id="rId5"/>
    <p:sldLayoutId id="2147483670" r:id="rId6"/>
    <p:sldLayoutId id="2147483669" r:id="rId7"/>
    <p:sldLayoutId id="2147483668" r:id="rId8"/>
    <p:sldLayoutId id="2147483667" r:id="rId9"/>
    <p:sldLayoutId id="2147483666" r:id="rId10"/>
    <p:sldLayoutId id="2147483665" r:id="rId11"/>
    <p:sldLayoutId id="2147483664" r:id="rId12"/>
    <p:sldLayoutId id="2147483663" r:id="rId13"/>
    <p:sldLayoutId id="2147483662" r:id="rId14"/>
    <p:sldLayoutId id="2147483661" r:id="rId15"/>
    <p:sldLayoutId id="2147483660" r:id="rId16"/>
    <p:sldLayoutId id="2147483659" r:id="rId17"/>
    <p:sldLayoutId id="2147483658" r:id="rId18"/>
  </p:sldLayoutIdLst>
  <p:txStyles>
    <p:titleStyle>
      <a:lvl1pPr algn="l" rtl="0" eaLnBrk="0" fontAlgn="base" hangingPunct="0">
        <a:spcBef>
          <a:spcPct val="0"/>
        </a:spcBef>
        <a:spcAft>
          <a:spcPct val="0"/>
        </a:spcAft>
        <a:defRPr kumimoji="1" sz="2800" b="1" i="1">
          <a:solidFill>
            <a:srgbClr val="EB69FD"/>
          </a:solidFill>
          <a:latin typeface="+mj-lt"/>
          <a:ea typeface="+mj-ea"/>
          <a:cs typeface="+mj-cs"/>
        </a:defRPr>
      </a:lvl1pPr>
      <a:lvl2pPr algn="l" rtl="0" eaLnBrk="0" fontAlgn="base" hangingPunct="0">
        <a:spcBef>
          <a:spcPct val="0"/>
        </a:spcBef>
        <a:spcAft>
          <a:spcPct val="0"/>
        </a:spcAft>
        <a:defRPr kumimoji="1" sz="2800" b="1" i="1">
          <a:solidFill>
            <a:srgbClr val="EB69FD"/>
          </a:solidFill>
          <a:latin typeface="宋体" pitchFamily="2" charset="-122"/>
          <a:ea typeface="宋体" pitchFamily="2" charset="-122"/>
        </a:defRPr>
      </a:lvl2pPr>
      <a:lvl3pPr algn="l" rtl="0" eaLnBrk="0" fontAlgn="base" hangingPunct="0">
        <a:spcBef>
          <a:spcPct val="0"/>
        </a:spcBef>
        <a:spcAft>
          <a:spcPct val="0"/>
        </a:spcAft>
        <a:defRPr kumimoji="1" sz="2800" b="1" i="1">
          <a:solidFill>
            <a:srgbClr val="EB69FD"/>
          </a:solidFill>
          <a:latin typeface="宋体" pitchFamily="2" charset="-122"/>
          <a:ea typeface="宋体" pitchFamily="2" charset="-122"/>
        </a:defRPr>
      </a:lvl3pPr>
      <a:lvl4pPr algn="l" rtl="0" eaLnBrk="0" fontAlgn="base" hangingPunct="0">
        <a:spcBef>
          <a:spcPct val="0"/>
        </a:spcBef>
        <a:spcAft>
          <a:spcPct val="0"/>
        </a:spcAft>
        <a:defRPr kumimoji="1" sz="2800" b="1" i="1">
          <a:solidFill>
            <a:srgbClr val="EB69FD"/>
          </a:solidFill>
          <a:latin typeface="宋体" pitchFamily="2" charset="-122"/>
          <a:ea typeface="宋体" pitchFamily="2" charset="-122"/>
        </a:defRPr>
      </a:lvl4pPr>
      <a:lvl5pPr algn="l" rtl="0" eaLnBrk="0" fontAlgn="base" hangingPunct="0">
        <a:spcBef>
          <a:spcPct val="0"/>
        </a:spcBef>
        <a:spcAft>
          <a:spcPct val="0"/>
        </a:spcAft>
        <a:defRPr kumimoji="1" sz="2800" b="1" i="1">
          <a:solidFill>
            <a:srgbClr val="EB69FD"/>
          </a:solidFill>
          <a:latin typeface="宋体" pitchFamily="2" charset="-122"/>
          <a:ea typeface="宋体" pitchFamily="2" charset="-122"/>
        </a:defRPr>
      </a:lvl5pPr>
      <a:lvl6pPr marL="457200" algn="l" rtl="0" fontAlgn="base">
        <a:spcBef>
          <a:spcPct val="0"/>
        </a:spcBef>
        <a:spcAft>
          <a:spcPct val="0"/>
        </a:spcAft>
        <a:defRPr kumimoji="1" sz="2800" b="1" i="1">
          <a:solidFill>
            <a:srgbClr val="EB69FD"/>
          </a:solidFill>
          <a:latin typeface="宋体" pitchFamily="2" charset="-122"/>
          <a:ea typeface="宋体" pitchFamily="2" charset="-122"/>
        </a:defRPr>
      </a:lvl6pPr>
      <a:lvl7pPr marL="914400" algn="l" rtl="0" fontAlgn="base">
        <a:spcBef>
          <a:spcPct val="0"/>
        </a:spcBef>
        <a:spcAft>
          <a:spcPct val="0"/>
        </a:spcAft>
        <a:defRPr kumimoji="1" sz="2800" b="1" i="1">
          <a:solidFill>
            <a:srgbClr val="EB69FD"/>
          </a:solidFill>
          <a:latin typeface="宋体" pitchFamily="2" charset="-122"/>
          <a:ea typeface="宋体" pitchFamily="2" charset="-122"/>
        </a:defRPr>
      </a:lvl7pPr>
      <a:lvl8pPr marL="1371600" algn="l" rtl="0" fontAlgn="base">
        <a:spcBef>
          <a:spcPct val="0"/>
        </a:spcBef>
        <a:spcAft>
          <a:spcPct val="0"/>
        </a:spcAft>
        <a:defRPr kumimoji="1" sz="2800" b="1" i="1">
          <a:solidFill>
            <a:srgbClr val="EB69FD"/>
          </a:solidFill>
          <a:latin typeface="宋体" pitchFamily="2" charset="-122"/>
          <a:ea typeface="宋体" pitchFamily="2" charset="-122"/>
        </a:defRPr>
      </a:lvl8pPr>
      <a:lvl9pPr marL="1828800" algn="l" rtl="0" fontAlgn="base">
        <a:spcBef>
          <a:spcPct val="0"/>
        </a:spcBef>
        <a:spcAft>
          <a:spcPct val="0"/>
        </a:spcAft>
        <a:defRPr kumimoji="1" sz="2800" b="1" i="1">
          <a:solidFill>
            <a:srgbClr val="EB69FD"/>
          </a:solidFill>
          <a:latin typeface="宋体" pitchFamily="2" charset="-122"/>
          <a:ea typeface="宋体" pitchFamily="2" charset="-122"/>
        </a:defRPr>
      </a:lvl9pPr>
    </p:titleStyle>
    <p:bodyStyle>
      <a:lvl1pPr marL="342900" indent="-342900" algn="l" rtl="0" eaLnBrk="0" fontAlgn="base" hangingPunct="0">
        <a:spcBef>
          <a:spcPct val="20000"/>
        </a:spcBef>
        <a:spcAft>
          <a:spcPct val="0"/>
        </a:spcAft>
        <a:buClr>
          <a:schemeClr val="bg2"/>
        </a:buClr>
        <a:buFont typeface="Monotype Sorts"/>
        <a:buChar char="§"/>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a:buChar char="l"/>
        <a:defRPr kumimoji="1" sz="2800" b="1">
          <a:solidFill>
            <a:schemeClr val="tx1"/>
          </a:solidFill>
          <a:latin typeface="+mn-lt"/>
          <a:ea typeface="+mn-ea"/>
        </a:defRPr>
      </a:lvl2pPr>
      <a:lvl3pPr marL="1143000" indent="-228600" algn="l" rtl="0" eaLnBrk="0" fontAlgn="base" hangingPunct="0">
        <a:spcBef>
          <a:spcPct val="20000"/>
        </a:spcBef>
        <a:spcAft>
          <a:spcPct val="0"/>
        </a:spcAft>
        <a:buChar char="•"/>
        <a:defRPr kumimoji="1" sz="2400" b="1">
          <a:solidFill>
            <a:schemeClr val="tx1"/>
          </a:solidFill>
          <a:latin typeface="+mn-lt"/>
          <a:ea typeface="+mn-ea"/>
        </a:defRPr>
      </a:lvl3pPr>
      <a:lvl4pPr marL="1600200" indent="-228600" algn="l" rtl="0" eaLnBrk="0" fontAlgn="base" hangingPunct="0">
        <a:spcBef>
          <a:spcPct val="20000"/>
        </a:spcBef>
        <a:spcAft>
          <a:spcPct val="0"/>
        </a:spcAft>
        <a:buChar char="–"/>
        <a:defRPr kumimoji="1" sz="2000" b="1">
          <a:solidFill>
            <a:schemeClr val="tx1"/>
          </a:solidFill>
          <a:latin typeface="+mn-lt"/>
          <a:ea typeface="+mn-ea"/>
        </a:defRPr>
      </a:lvl4pPr>
      <a:lvl5pPr marL="2057400" indent="-228600" algn="l" rtl="0" eaLnBrk="0" fontAlgn="base" hangingPunct="0">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Layout" Target="../diagrams/layout3.xml"/><Relationship Id="rId7" Type="http://schemas.openxmlformats.org/officeDocument/2006/relationships/image" Target="../media/image7.jpeg"/><Relationship Id="rId12" Type="http://schemas.microsoft.com/office/2007/relationships/diagramDrawing" Target="../diagrams/drawing4.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11" Type="http://schemas.openxmlformats.org/officeDocument/2006/relationships/diagramColors" Target="../diagrams/colors4.xml"/><Relationship Id="rId5" Type="http://schemas.openxmlformats.org/officeDocument/2006/relationships/diagramColors" Target="../diagrams/colors3.xml"/><Relationship Id="rId10" Type="http://schemas.openxmlformats.org/officeDocument/2006/relationships/diagramQuickStyle" Target="../diagrams/quickStyle4.xml"/><Relationship Id="rId4" Type="http://schemas.openxmlformats.org/officeDocument/2006/relationships/diagramQuickStyle" Target="../diagrams/quickStyle3.xml"/><Relationship Id="rId9"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7.jpe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Layout" Target="../diagrams/layout5.xml"/><Relationship Id="rId7" Type="http://schemas.openxmlformats.org/officeDocument/2006/relationships/image" Target="../media/image7.jpeg"/><Relationship Id="rId12" Type="http://schemas.microsoft.com/office/2007/relationships/diagramDrawing" Target="../diagrams/drawing6.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11" Type="http://schemas.openxmlformats.org/officeDocument/2006/relationships/diagramColors" Target="../diagrams/colors6.xml"/><Relationship Id="rId5" Type="http://schemas.openxmlformats.org/officeDocument/2006/relationships/diagramColors" Target="../diagrams/colors5.xml"/><Relationship Id="rId10" Type="http://schemas.openxmlformats.org/officeDocument/2006/relationships/diagramQuickStyle" Target="../diagrams/quickStyle6.xml"/><Relationship Id="rId4" Type="http://schemas.openxmlformats.org/officeDocument/2006/relationships/diagramQuickStyle" Target="../diagrams/quickStyle5.xml"/><Relationship Id="rId9"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xml"/><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92.jpeg"/></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102.jpeg"/></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ChangeArrowheads="1"/>
          </p:cNvSpPr>
          <p:nvPr/>
        </p:nvSpPr>
        <p:spPr bwMode="auto">
          <a:xfrm>
            <a:off x="1691680" y="3141663"/>
            <a:ext cx="6248400" cy="1872207"/>
          </a:xfrm>
          <a:prstGeom prst="rect">
            <a:avLst/>
          </a:prstGeom>
          <a:noFill/>
          <a:ln w="9525">
            <a:noFill/>
            <a:miter lim="800000"/>
            <a:headEnd/>
            <a:tailEnd/>
          </a:ln>
        </p:spPr>
        <p:txBody>
          <a:bodyPr/>
          <a:lstStyle/>
          <a:p>
            <a:pPr marL="342900" indent="-342900" eaLnBrk="0" hangingPunct="0">
              <a:spcBef>
                <a:spcPct val="20000"/>
              </a:spcBef>
              <a:buClr>
                <a:schemeClr val="bg2"/>
              </a:buClr>
              <a:buFont typeface="Monotype Sorts"/>
              <a:buNone/>
            </a:pPr>
            <a:r>
              <a:rPr kumimoji="1" lang="zh-CN" altLang="en-US" sz="2000" b="1" dirty="0" smtClean="0">
                <a:latin typeface="黑体" pitchFamily="49" charset="-122"/>
                <a:ea typeface="黑体" pitchFamily="49" charset="-122"/>
              </a:rPr>
              <a:t>             </a:t>
            </a:r>
            <a:endParaRPr kumimoji="1" lang="en-US" altLang="zh-CN" sz="2000" b="1" dirty="0" smtClean="0">
              <a:latin typeface="黑体" pitchFamily="49" charset="-122"/>
              <a:ea typeface="黑体" pitchFamily="49" charset="-122"/>
            </a:endParaRPr>
          </a:p>
          <a:p>
            <a:pPr marL="342900" indent="-342900" algn="ctr" eaLnBrk="0" hangingPunct="0">
              <a:spcBef>
                <a:spcPct val="20000"/>
              </a:spcBef>
              <a:buClr>
                <a:schemeClr val="bg2"/>
              </a:buClr>
              <a:buFont typeface="Monotype Sorts"/>
              <a:buNone/>
            </a:pPr>
            <a:r>
              <a:rPr kumimoji="1" lang="zh-CN" altLang="en-US" sz="2000" b="1" dirty="0" smtClean="0">
                <a:latin typeface="黑体" pitchFamily="49" charset="-122"/>
                <a:ea typeface="黑体" pitchFamily="49" charset="-122"/>
              </a:rPr>
              <a:t> 物业管理中心</a:t>
            </a:r>
            <a:endParaRPr kumimoji="1" lang="en-US" altLang="zh-CN" sz="2000" b="1" dirty="0" smtClean="0">
              <a:latin typeface="黑体" pitchFamily="49" charset="-122"/>
              <a:ea typeface="黑体" pitchFamily="49" charset="-122"/>
            </a:endParaRPr>
          </a:p>
          <a:p>
            <a:pPr marL="342900" indent="-342900" eaLnBrk="0" hangingPunct="0">
              <a:spcBef>
                <a:spcPct val="20000"/>
              </a:spcBef>
              <a:buClr>
                <a:schemeClr val="bg2"/>
              </a:buClr>
              <a:buFont typeface="Monotype Sorts"/>
              <a:buNone/>
            </a:pPr>
            <a:r>
              <a:rPr kumimoji="1" lang="en-US" altLang="zh-CN" sz="2000" b="1" dirty="0" smtClean="0">
                <a:latin typeface="黑体" pitchFamily="49" charset="-122"/>
                <a:ea typeface="黑体" pitchFamily="49" charset="-122"/>
              </a:rPr>
              <a:t>               2016</a:t>
            </a:r>
            <a:r>
              <a:rPr kumimoji="1" lang="zh-CN" altLang="en-US" sz="2000" b="1" dirty="0">
                <a:latin typeface="黑体" pitchFamily="49" charset="-122"/>
                <a:ea typeface="黑体" pitchFamily="49" charset="-122"/>
              </a:rPr>
              <a:t>年 </a:t>
            </a:r>
            <a:r>
              <a:rPr kumimoji="1" lang="en-US" altLang="zh-CN" sz="2000" b="1" dirty="0" smtClean="0">
                <a:latin typeface="黑体" pitchFamily="49" charset="-122"/>
                <a:ea typeface="黑体" pitchFamily="49" charset="-122"/>
              </a:rPr>
              <a:t>11</a:t>
            </a:r>
            <a:r>
              <a:rPr kumimoji="1" lang="zh-CN" altLang="en-US" sz="2000" b="1" dirty="0" smtClean="0">
                <a:latin typeface="黑体" pitchFamily="49" charset="-122"/>
                <a:ea typeface="黑体" pitchFamily="49" charset="-122"/>
              </a:rPr>
              <a:t>月 </a:t>
            </a:r>
            <a:r>
              <a:rPr kumimoji="1" lang="en-US" altLang="zh-CN" sz="2000" b="1" dirty="0" smtClean="0">
                <a:latin typeface="黑体" pitchFamily="49" charset="-122"/>
                <a:ea typeface="黑体" pitchFamily="49" charset="-122"/>
              </a:rPr>
              <a:t>17 </a:t>
            </a:r>
            <a:r>
              <a:rPr kumimoji="1" lang="zh-CN" altLang="en-US" sz="2000" b="1" dirty="0">
                <a:latin typeface="黑体" pitchFamily="49" charset="-122"/>
                <a:ea typeface="黑体" pitchFamily="49" charset="-122"/>
              </a:rPr>
              <a:t>日</a:t>
            </a:r>
          </a:p>
        </p:txBody>
      </p:sp>
      <p:sp>
        <p:nvSpPr>
          <p:cNvPr id="4105" name="Rectangle 9"/>
          <p:cNvSpPr>
            <a:spLocks noChangeArrowheads="1"/>
          </p:cNvSpPr>
          <p:nvPr/>
        </p:nvSpPr>
        <p:spPr bwMode="gray">
          <a:xfrm>
            <a:off x="468313" y="2997200"/>
            <a:ext cx="8351837" cy="144463"/>
          </a:xfrm>
          <a:prstGeom prst="rect">
            <a:avLst/>
          </a:prstGeom>
          <a:gradFill rotWithShape="1">
            <a:gsLst>
              <a:gs pos="0">
                <a:srgbClr val="800080"/>
              </a:gs>
              <a:gs pos="100000">
                <a:srgbClr val="800080">
                  <a:gamma/>
                  <a:tint val="21176"/>
                  <a:invGamma/>
                </a:srgbClr>
              </a:gs>
            </a:gsLst>
            <a:lin ang="0" scaled="1"/>
          </a:gradFill>
          <a:ln w="12700" algn="ctr">
            <a:noFill/>
            <a:miter lim="800000"/>
            <a:headEnd/>
            <a:tailEnd/>
          </a:ln>
          <a:effectLst>
            <a:outerShdw dist="107763" dir="2700000" algn="ctr" rotWithShape="0">
              <a:srgbClr val="333333">
                <a:alpha val="50000"/>
              </a:srgbClr>
            </a:outerShdw>
          </a:effectLst>
        </p:spPr>
        <p:txBody>
          <a:bodyPr wrap="none" anchor="ctr"/>
          <a:lstStyle/>
          <a:p>
            <a:pPr algn="ctr" eaLnBrk="0" hangingPunct="0">
              <a:defRPr/>
            </a:pPr>
            <a:endParaRPr lang="zh-CN" altLang="en-US">
              <a:latin typeface="Arial" pitchFamily="34" charset="0"/>
              <a:ea typeface="黑体" pitchFamily="2" charset="-122"/>
            </a:endParaRPr>
          </a:p>
        </p:txBody>
      </p:sp>
      <p:sp>
        <p:nvSpPr>
          <p:cNvPr id="22531" name="Rectangle 10"/>
          <p:cNvSpPr>
            <a:spLocks noChangeArrowheads="1"/>
          </p:cNvSpPr>
          <p:nvPr/>
        </p:nvSpPr>
        <p:spPr bwMode="auto">
          <a:xfrm>
            <a:off x="539750" y="1268413"/>
            <a:ext cx="8208963" cy="1754187"/>
          </a:xfrm>
          <a:prstGeom prst="rect">
            <a:avLst/>
          </a:prstGeom>
          <a:noFill/>
          <a:ln w="9525">
            <a:noFill/>
            <a:miter lim="800000"/>
            <a:headEnd/>
            <a:tailEnd/>
          </a:ln>
        </p:spPr>
        <p:txBody>
          <a:bodyPr anchor="ctr"/>
          <a:lstStyle/>
          <a:p>
            <a:pPr algn="ctr" eaLnBrk="0" hangingPunct="0"/>
            <a:r>
              <a:rPr kumimoji="1" lang="zh-CN" altLang="en-US" sz="4000" b="1" dirty="0">
                <a:solidFill>
                  <a:srgbClr val="CC3300"/>
                </a:solidFill>
                <a:latin typeface="宋体" charset="-122"/>
                <a:ea typeface="黑体" pitchFamily="49" charset="-122"/>
              </a:rPr>
              <a:t>以标准化教学楼验收为契机</a:t>
            </a:r>
            <a:endParaRPr kumimoji="1" lang="en-US" altLang="zh-CN" sz="4000" b="1" dirty="0">
              <a:solidFill>
                <a:srgbClr val="CC3300"/>
              </a:solidFill>
              <a:latin typeface="宋体" charset="-122"/>
              <a:ea typeface="黑体" pitchFamily="49" charset="-122"/>
            </a:endParaRPr>
          </a:p>
          <a:p>
            <a:pPr algn="ctr" eaLnBrk="0" hangingPunct="0"/>
            <a:r>
              <a:rPr kumimoji="1" lang="zh-CN" altLang="en-US" sz="4000" b="1" dirty="0">
                <a:solidFill>
                  <a:srgbClr val="CC3300"/>
                </a:solidFill>
                <a:latin typeface="宋体" charset="-122"/>
                <a:ea typeface="黑体" pitchFamily="49" charset="-122"/>
              </a:rPr>
              <a:t>全面提高教学楼管理水平</a:t>
            </a:r>
          </a:p>
          <a:p>
            <a:pPr algn="ctr" eaLnBrk="0" hangingPunct="0"/>
            <a:r>
              <a:rPr kumimoji="1" lang="en-US" altLang="zh-CN" sz="2600" b="1" i="1" dirty="0">
                <a:solidFill>
                  <a:srgbClr val="CC3300"/>
                </a:solidFill>
                <a:latin typeface="宋体" charset="-122"/>
                <a:ea typeface="华文行楷" pitchFamily="2" charset="-122"/>
              </a:rPr>
              <a:t>                 </a:t>
            </a:r>
          </a:p>
          <a:p>
            <a:pPr algn="r" eaLnBrk="0" hangingPunct="0"/>
            <a:r>
              <a:rPr kumimoji="1" lang="en-US" altLang="zh-CN" sz="2400" b="1" dirty="0">
                <a:solidFill>
                  <a:srgbClr val="CC3300"/>
                </a:solidFill>
                <a:latin typeface="宋体" charset="-122"/>
                <a:ea typeface="黑体" pitchFamily="49" charset="-122"/>
              </a:rPr>
              <a:t>——</a:t>
            </a:r>
            <a:r>
              <a:rPr kumimoji="1" lang="zh-CN" altLang="en-US" sz="2400" b="1" dirty="0">
                <a:solidFill>
                  <a:srgbClr val="CC3300"/>
                </a:solidFill>
                <a:latin typeface="宋体" charset="-122"/>
                <a:ea typeface="黑体" pitchFamily="49" charset="-122"/>
              </a:rPr>
              <a:t>清华大学标准化教学楼验收经验分享</a:t>
            </a:r>
            <a:r>
              <a:rPr kumimoji="1" lang="zh-CN" altLang="en-US" b="1" dirty="0">
                <a:solidFill>
                  <a:srgbClr val="CC3300"/>
                </a:solidFill>
                <a:latin typeface="宋体" charset="-122"/>
                <a:ea typeface="黑体" pitchFamily="49" charset="-122"/>
              </a:rPr>
              <a:t/>
            </a:r>
            <a:br>
              <a:rPr kumimoji="1" lang="zh-CN" altLang="en-US" b="1" dirty="0">
                <a:solidFill>
                  <a:srgbClr val="CC3300"/>
                </a:solidFill>
                <a:latin typeface="宋体" charset="-122"/>
                <a:ea typeface="黑体" pitchFamily="49" charset="-122"/>
              </a:rPr>
            </a:br>
            <a:r>
              <a:rPr kumimoji="1" lang="zh-CN" altLang="en-US" b="1" dirty="0" smtClean="0">
                <a:solidFill>
                  <a:srgbClr val="CC3300"/>
                </a:solidFill>
                <a:latin typeface="宋体" charset="-122"/>
                <a:ea typeface="黑体" pitchFamily="49" charset="-122"/>
              </a:rPr>
              <a:t>  </a:t>
            </a:r>
            <a:endParaRPr kumimoji="1" lang="zh-CN" altLang="en-US" b="1" dirty="0">
              <a:solidFill>
                <a:srgbClr val="CC3300"/>
              </a:solidFill>
              <a:latin typeface="宋体" charset="-122"/>
              <a:ea typeface="黑体" pitchFamily="49" charset="-122"/>
            </a:endParaRPr>
          </a:p>
        </p:txBody>
      </p:sp>
      <p:pic>
        <p:nvPicPr>
          <p:cNvPr id="219138" name="Picture 2" descr="E:\马川蓉2012\标准化验收\清华ppt用的照片\清华正门_2345看图王.jpg"/>
          <p:cNvPicPr>
            <a:picLocks noChangeAspect="1" noChangeArrowheads="1"/>
          </p:cNvPicPr>
          <p:nvPr/>
        </p:nvPicPr>
        <p:blipFill>
          <a:blip r:embed="rId3" cstate="print"/>
          <a:srcRect/>
          <a:stretch>
            <a:fillRect/>
          </a:stretch>
        </p:blipFill>
        <p:spPr bwMode="auto">
          <a:xfrm>
            <a:off x="647056" y="4221088"/>
            <a:ext cx="8496944" cy="252028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sz="quarter"/>
          </p:nvPr>
        </p:nvSpPr>
        <p:spPr>
          <a:xfrm>
            <a:off x="3492500" y="115888"/>
            <a:ext cx="2016125" cy="504825"/>
          </a:xfrm>
        </p:spPr>
        <p:txBody>
          <a:bodyPr/>
          <a:lstStyle/>
          <a:p>
            <a:pPr algn="ctr">
              <a:defRPr/>
            </a:pPr>
            <a:r>
              <a:rPr lang="zh-CN" altLang="en-US" sz="3200" i="0" dirty="0" smtClean="0">
                <a:solidFill>
                  <a:schemeClr val="tx1"/>
                </a:solidFill>
                <a:latin typeface="+mn-ea"/>
                <a:ea typeface="+mn-ea"/>
              </a:rPr>
              <a:t>概况介绍</a:t>
            </a:r>
            <a:endParaRPr lang="zh-CN" altLang="en-US" sz="3200" i="0" dirty="0">
              <a:solidFill>
                <a:schemeClr val="tx1"/>
              </a:solidFill>
              <a:latin typeface="+mn-ea"/>
              <a:ea typeface="+mn-ea"/>
            </a:endParaRPr>
          </a:p>
        </p:txBody>
      </p:sp>
      <p:sp>
        <p:nvSpPr>
          <p:cNvPr id="38914" name="内容占位符 10"/>
          <p:cNvSpPr>
            <a:spLocks noGrp="1"/>
          </p:cNvSpPr>
          <p:nvPr>
            <p:ph sz="quarter" idx="4"/>
          </p:nvPr>
        </p:nvSpPr>
        <p:spPr bwMode="auto">
          <a:xfrm>
            <a:off x="827088" y="620713"/>
            <a:ext cx="7848600" cy="6092825"/>
          </a:xfrm>
          <a:noFill/>
          <a:ln>
            <a:miter lim="800000"/>
            <a:headEnd/>
            <a:tailEnd/>
          </a:ln>
        </p:spPr>
        <p:txBody>
          <a:bodyPr vert="horz" wrap="square" lIns="91440" tIns="45720" rIns="91440" bIns="45720" numCol="1" anchor="t" anchorCtr="0" compatLnSpc="1">
            <a:prstTxWarp prst="textNoShape">
              <a:avLst/>
            </a:prstTxWarp>
          </a:bodyPr>
          <a:lstStyle/>
          <a:p>
            <a:pPr marL="0" algn="ctr" eaLnBrk="1" latinLnBrk="1" hangingPunct="1">
              <a:lnSpc>
                <a:spcPct val="150000"/>
              </a:lnSpc>
              <a:spcBef>
                <a:spcPts val="475"/>
              </a:spcBef>
              <a:buFont typeface="Monotype Sorts"/>
              <a:buNone/>
            </a:pPr>
            <a:r>
              <a:rPr lang="zh-CN" altLang="en-US" sz="2400" smtClean="0">
                <a:solidFill>
                  <a:srgbClr val="000000"/>
                </a:solidFill>
                <a:latin typeface="黑体" pitchFamily="49" charset="-122"/>
                <a:ea typeface="宋体" charset="-122"/>
              </a:rPr>
              <a:t>申报标准化验收的教学楼概况</a:t>
            </a:r>
          </a:p>
          <a:p>
            <a:pPr marL="0" eaLnBrk="1" latinLnBrk="1" hangingPunct="1">
              <a:lnSpc>
                <a:spcPct val="150000"/>
              </a:lnSpc>
              <a:buFont typeface="Monotype Sorts"/>
              <a:buNone/>
            </a:pPr>
            <a:endParaRPr lang="zh-CN" altLang="zh-CN" sz="1800" b="0" smtClean="0">
              <a:latin typeface="华文细黑" pitchFamily="2" charset="-122"/>
              <a:ea typeface="华文细黑" pitchFamily="2" charset="-122"/>
            </a:endParaRPr>
          </a:p>
          <a:p>
            <a:pPr marL="0" eaLnBrk="1" latinLnBrk="1" hangingPunct="1">
              <a:lnSpc>
                <a:spcPct val="150000"/>
              </a:lnSpc>
              <a:buFont typeface="Monotype Sorts"/>
              <a:buNone/>
            </a:pPr>
            <a:r>
              <a:rPr lang="en-US" altLang="zh-CN" sz="1800" b="0" smtClean="0">
                <a:latin typeface="华文细黑" pitchFamily="2" charset="-122"/>
                <a:ea typeface="华文细黑" pitchFamily="2" charset="-122"/>
              </a:rPr>
              <a:t>        </a:t>
            </a:r>
            <a:endParaRPr lang="zh-CN" altLang="en-US" sz="1800" b="0" smtClean="0">
              <a:latin typeface="华文细黑" pitchFamily="2" charset="-122"/>
              <a:ea typeface="华文细黑" pitchFamily="2" charset="-122"/>
            </a:endParaRPr>
          </a:p>
        </p:txBody>
      </p:sp>
      <p:sp>
        <p:nvSpPr>
          <p:cNvPr id="38915" name="内容占位符 8"/>
          <p:cNvSpPr>
            <a:spLocks noGrp="1"/>
          </p:cNvSpPr>
          <p:nvPr>
            <p:ph sz="quarter" idx="2"/>
          </p:nvPr>
        </p:nvSpPr>
        <p:spPr bwMode="auto">
          <a:xfrm>
            <a:off x="539750" y="1052513"/>
            <a:ext cx="8353425" cy="792162"/>
          </a:xfrm>
          <a:noFill/>
          <a:ln>
            <a:miter lim="800000"/>
            <a:headEnd/>
            <a:tailEnd/>
          </a:ln>
        </p:spPr>
        <p:txBody>
          <a:bodyPr vert="horz" wrap="square" lIns="91440" tIns="45720" rIns="91440" bIns="45720" numCol="1" anchor="t" anchorCtr="0" compatLnSpc="1">
            <a:prstTxWarp prst="textNoShape">
              <a:avLst/>
            </a:prstTxWarp>
          </a:bodyPr>
          <a:lstStyle/>
          <a:p>
            <a:pPr marL="0" eaLnBrk="1" latinLnBrk="1" hangingPunct="1">
              <a:lnSpc>
                <a:spcPct val="150000"/>
              </a:lnSpc>
              <a:buFont typeface="Monotype Sorts"/>
              <a:buNone/>
            </a:pPr>
            <a:r>
              <a:rPr lang="zh-CN" altLang="en-US"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2013</a:t>
            </a:r>
            <a:r>
              <a:rPr lang="zh-CN" altLang="en-US" sz="1800" b="0" dirty="0" smtClean="0">
                <a:latin typeface="华文细黑" pitchFamily="2" charset="-122"/>
                <a:ea typeface="华文细黑" pitchFamily="2" charset="-122"/>
              </a:rPr>
              <a:t>年申报验收的楼宇是第三教学楼，第四教学楼，第五教学楼，第六教学楼和清华学堂。申报楼</a:t>
            </a:r>
            <a:r>
              <a:rPr lang="zh-CN" altLang="zh-CN" sz="1800" b="0" dirty="0" smtClean="0">
                <a:latin typeface="华文细黑" pitchFamily="2" charset="-122"/>
                <a:ea typeface="华文细黑" pitchFamily="2" charset="-122"/>
              </a:rPr>
              <a:t>共有</a:t>
            </a:r>
            <a:r>
              <a:rPr lang="en-US" altLang="zh-CN" sz="1800" b="0" dirty="0" smtClean="0">
                <a:latin typeface="华文细黑" pitchFamily="2" charset="-122"/>
                <a:ea typeface="华文细黑" pitchFamily="2" charset="-122"/>
              </a:rPr>
              <a:t>244</a:t>
            </a:r>
            <a:r>
              <a:rPr lang="zh-CN" altLang="zh-CN" sz="1800" b="0" dirty="0" smtClean="0">
                <a:latin typeface="华文细黑" pitchFamily="2" charset="-122"/>
                <a:ea typeface="华文细黑" pitchFamily="2" charset="-122"/>
              </a:rPr>
              <a:t>间教室，</a:t>
            </a:r>
            <a:r>
              <a:rPr lang="en-US" altLang="zh-CN" sz="1800" b="0" dirty="0" smtClean="0">
                <a:latin typeface="华文细黑" pitchFamily="2" charset="-122"/>
                <a:ea typeface="华文细黑" pitchFamily="2" charset="-122"/>
              </a:rPr>
              <a:t>16,837</a:t>
            </a:r>
            <a:r>
              <a:rPr lang="zh-CN" altLang="zh-CN" sz="1800" b="0" dirty="0" smtClean="0">
                <a:latin typeface="华文细黑" pitchFamily="2" charset="-122"/>
                <a:ea typeface="华文细黑" pitchFamily="2" charset="-122"/>
              </a:rPr>
              <a:t>个座位。</a:t>
            </a:r>
            <a:r>
              <a:rPr lang="zh-CN" altLang="en-US" sz="1800" b="0" dirty="0" smtClean="0">
                <a:latin typeface="华文细黑" pitchFamily="2" charset="-122"/>
                <a:ea typeface="华文细黑" pitchFamily="2" charset="-122"/>
              </a:rPr>
              <a:t>占校管公共教室的</a:t>
            </a:r>
            <a:r>
              <a:rPr lang="en-US" altLang="zh-CN" sz="1800" b="0" dirty="0" smtClean="0">
                <a:latin typeface="华文细黑" pitchFamily="2" charset="-122"/>
                <a:ea typeface="华文细黑" pitchFamily="2" charset="-122"/>
              </a:rPr>
              <a:t>75%</a:t>
            </a:r>
            <a:r>
              <a:rPr lang="zh-CN" altLang="en-US" sz="1800" b="0" dirty="0" smtClean="0">
                <a:latin typeface="华文细黑" pitchFamily="2" charset="-122"/>
                <a:ea typeface="华文细黑" pitchFamily="2" charset="-122"/>
              </a:rPr>
              <a:t>。</a:t>
            </a:r>
            <a:endParaRPr lang="en-US" altLang="zh-CN" sz="1800" b="0" dirty="0" smtClean="0">
              <a:latin typeface="华文细黑" pitchFamily="2" charset="-122"/>
              <a:ea typeface="华文细黑" pitchFamily="2" charset="-122"/>
            </a:endParaRPr>
          </a:p>
          <a:p>
            <a:pPr marL="0" eaLnBrk="1" latinLnBrk="1" hangingPunct="1">
              <a:lnSpc>
                <a:spcPct val="150000"/>
              </a:lnSpc>
              <a:buFont typeface="Monotype Sorts"/>
              <a:buNone/>
            </a:pPr>
            <a:endParaRPr lang="zh-CN" altLang="en-US" sz="1800" b="0" dirty="0" smtClean="0">
              <a:latin typeface="华文细黑" pitchFamily="2" charset="-122"/>
              <a:ea typeface="华文细黑" pitchFamily="2" charset="-122"/>
            </a:endParaRPr>
          </a:p>
        </p:txBody>
      </p:sp>
      <p:pic>
        <p:nvPicPr>
          <p:cNvPr id="8" name="Picture 2" descr="E:\马川蓉2012\标准化验收\清华ppt用的照片\横1 (251).JPG"/>
          <p:cNvPicPr>
            <a:picLocks noGrp="1" noChangeAspect="1" noChangeArrowheads="1"/>
          </p:cNvPicPr>
          <p:nvPr>
            <p:ph sz="quarter" idx="2"/>
          </p:nvPr>
        </p:nvPicPr>
        <p:blipFill>
          <a:blip r:embed="rId3" cstate="print"/>
          <a:srcRect/>
          <a:stretch>
            <a:fillRect/>
          </a:stretch>
        </p:blipFill>
        <p:spPr bwMode="auto">
          <a:xfrm>
            <a:off x="539552" y="2420888"/>
            <a:ext cx="3168352" cy="2112234"/>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4" descr="E:\马川蓉2012\标准化验收\清华ppt用的照片\横1 (403).jpg"/>
          <p:cNvPicPr>
            <a:picLocks noGrp="1" noChangeAspect="1" noChangeArrowheads="1"/>
          </p:cNvPicPr>
          <p:nvPr>
            <p:ph sz="quarter" idx="3"/>
          </p:nvPr>
        </p:nvPicPr>
        <p:blipFill>
          <a:blip r:embed="rId4" cstate="print"/>
          <a:srcRect/>
          <a:stretch>
            <a:fillRect/>
          </a:stretch>
        </p:blipFill>
        <p:spPr bwMode="auto">
          <a:xfrm>
            <a:off x="4644008" y="4457734"/>
            <a:ext cx="3600400" cy="2400266"/>
          </a:xfrm>
          <a:effectLst>
            <a:softEdge rad="112500"/>
          </a:effectLst>
        </p:spPr>
      </p:pic>
      <p:pic>
        <p:nvPicPr>
          <p:cNvPr id="38918" name="Picture 2" descr="E:\马川蓉2012\标准化验收\清华ppt用的照片\门厅_2345看图王(2).jpg"/>
          <p:cNvPicPr>
            <a:picLocks noGrp="1" noChangeAspect="1" noChangeArrowheads="1"/>
          </p:cNvPicPr>
          <p:nvPr>
            <p:ph sz="quarter" idx="3"/>
          </p:nvPr>
        </p:nvPicPr>
        <p:blipFill>
          <a:blip r:embed="rId5" cstate="print"/>
          <a:srcRect/>
          <a:stretch>
            <a:fillRect/>
          </a:stretch>
        </p:blipFill>
        <p:spPr bwMode="auto">
          <a:xfrm>
            <a:off x="971550" y="4581525"/>
            <a:ext cx="3317875" cy="2187575"/>
          </a:xfrm>
          <a:noFill/>
          <a:ln>
            <a:miter lim="800000"/>
            <a:headEnd/>
            <a:tailEnd/>
          </a:ln>
        </p:spPr>
      </p:pic>
      <p:pic>
        <p:nvPicPr>
          <p:cNvPr id="38919" name="Picture 3" descr="E:\马川蓉2012\标准化验收\清华ppt用的照片\门厅_2345看图王(1).jpg"/>
          <p:cNvPicPr>
            <a:picLocks noGrp="1" noChangeAspect="1" noChangeArrowheads="1"/>
          </p:cNvPicPr>
          <p:nvPr>
            <p:ph sz="quarter" idx="3"/>
          </p:nvPr>
        </p:nvPicPr>
        <p:blipFill>
          <a:blip r:embed="rId6" cstate="print"/>
          <a:srcRect/>
          <a:stretch>
            <a:fillRect/>
          </a:stretch>
        </p:blipFill>
        <p:spPr bwMode="auto">
          <a:xfrm>
            <a:off x="3779838" y="2349500"/>
            <a:ext cx="2044700" cy="2187575"/>
          </a:xfrm>
          <a:noFill/>
          <a:ln>
            <a:miter lim="800000"/>
            <a:headEnd/>
            <a:tailEnd/>
          </a:ln>
        </p:spPr>
      </p:pic>
      <p:pic>
        <p:nvPicPr>
          <p:cNvPr id="38920" name="Picture 4" descr="E:\马川蓉2012\标准化验收\清华ppt用的照片\门厅_2345看图王.jpg"/>
          <p:cNvPicPr>
            <a:picLocks noGrp="1" noChangeAspect="1" noChangeArrowheads="1"/>
          </p:cNvPicPr>
          <p:nvPr>
            <p:ph sz="quarter" idx="4"/>
          </p:nvPr>
        </p:nvPicPr>
        <p:blipFill>
          <a:blip r:embed="rId7" cstate="print"/>
          <a:srcRect/>
          <a:stretch>
            <a:fillRect/>
          </a:stretch>
        </p:blipFill>
        <p:spPr bwMode="auto">
          <a:xfrm>
            <a:off x="5867400" y="2349500"/>
            <a:ext cx="3111500" cy="2044700"/>
          </a:xfrm>
          <a:noFill/>
          <a:ln>
            <a:miter lim="800000"/>
            <a:headEnd/>
            <a:tailEnd/>
          </a:ln>
        </p:spPr>
      </p:pic>
      <p:sp>
        <p:nvSpPr>
          <p:cNvPr id="10" name="内容占位符 10"/>
          <p:cNvSpPr>
            <a:spLocks/>
          </p:cNvSpPr>
          <p:nvPr/>
        </p:nvSpPr>
        <p:spPr bwMode="auto">
          <a:xfrm>
            <a:off x="611560" y="2348880"/>
            <a:ext cx="1224136" cy="432048"/>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400" b="1" dirty="0">
                <a:latin typeface="华文细黑" pitchFamily="2" charset="-122"/>
                <a:ea typeface="华文细黑" pitchFamily="2" charset="-122"/>
              </a:rPr>
              <a:t>第三教学楼</a:t>
            </a:r>
          </a:p>
        </p:txBody>
      </p:sp>
      <p:sp>
        <p:nvSpPr>
          <p:cNvPr id="12" name="内容占位符 10"/>
          <p:cNvSpPr>
            <a:spLocks/>
          </p:cNvSpPr>
          <p:nvPr/>
        </p:nvSpPr>
        <p:spPr bwMode="auto">
          <a:xfrm>
            <a:off x="3707904" y="2348880"/>
            <a:ext cx="1224136" cy="432048"/>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400" b="1" dirty="0">
                <a:latin typeface="华文细黑" pitchFamily="2" charset="-122"/>
                <a:ea typeface="华文细黑" pitchFamily="2" charset="-122"/>
              </a:rPr>
              <a:t>第四教学楼</a:t>
            </a:r>
          </a:p>
        </p:txBody>
      </p:sp>
      <p:sp>
        <p:nvSpPr>
          <p:cNvPr id="14" name="内容占位符 10"/>
          <p:cNvSpPr>
            <a:spLocks/>
          </p:cNvSpPr>
          <p:nvPr/>
        </p:nvSpPr>
        <p:spPr bwMode="auto">
          <a:xfrm>
            <a:off x="5940152" y="2276872"/>
            <a:ext cx="1224136" cy="432048"/>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400" b="1" dirty="0">
                <a:latin typeface="华文细黑" pitchFamily="2" charset="-122"/>
                <a:ea typeface="华文细黑" pitchFamily="2" charset="-122"/>
              </a:rPr>
              <a:t>第五教学楼</a:t>
            </a:r>
          </a:p>
        </p:txBody>
      </p:sp>
      <p:sp>
        <p:nvSpPr>
          <p:cNvPr id="15" name="内容占位符 10"/>
          <p:cNvSpPr>
            <a:spLocks/>
          </p:cNvSpPr>
          <p:nvPr/>
        </p:nvSpPr>
        <p:spPr bwMode="auto">
          <a:xfrm>
            <a:off x="1115616" y="4509120"/>
            <a:ext cx="1224136" cy="432048"/>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400" b="1">
                <a:latin typeface="华文细黑" pitchFamily="2" charset="-122"/>
                <a:ea typeface="华文细黑" pitchFamily="2" charset="-122"/>
              </a:rPr>
              <a:t>第六教学楼</a:t>
            </a:r>
            <a:endParaRPr kumimoji="1" lang="zh-CN" altLang="en-US" sz="1400" b="1" dirty="0">
              <a:latin typeface="华文细黑" pitchFamily="2" charset="-122"/>
              <a:ea typeface="华文细黑" pitchFamily="2" charset="-122"/>
            </a:endParaRPr>
          </a:p>
        </p:txBody>
      </p:sp>
      <p:sp>
        <p:nvSpPr>
          <p:cNvPr id="16" name="内容占位符 10"/>
          <p:cNvSpPr>
            <a:spLocks/>
          </p:cNvSpPr>
          <p:nvPr/>
        </p:nvSpPr>
        <p:spPr bwMode="auto">
          <a:xfrm>
            <a:off x="4932040" y="4437112"/>
            <a:ext cx="1080120" cy="432048"/>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400" b="1" dirty="0">
                <a:latin typeface="华文细黑" pitchFamily="2" charset="-122"/>
                <a:ea typeface="华文细黑" pitchFamily="2" charset="-122"/>
              </a:rPr>
              <a:t>清华学堂</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sz="quarter"/>
          </p:nvPr>
        </p:nvSpPr>
        <p:spPr>
          <a:xfrm>
            <a:off x="3492500" y="115888"/>
            <a:ext cx="2016125" cy="504825"/>
          </a:xfrm>
        </p:spPr>
        <p:txBody>
          <a:bodyPr/>
          <a:lstStyle/>
          <a:p>
            <a:pPr algn="ctr">
              <a:defRPr/>
            </a:pPr>
            <a:r>
              <a:rPr lang="zh-CN" altLang="en-US" sz="3200" i="0" dirty="0" smtClean="0">
                <a:solidFill>
                  <a:schemeClr val="tx1"/>
                </a:solidFill>
                <a:latin typeface="+mn-ea"/>
                <a:ea typeface="+mn-ea"/>
              </a:rPr>
              <a:t>概  况</a:t>
            </a:r>
            <a:endParaRPr lang="zh-CN" altLang="en-US" sz="3200" i="0" dirty="0">
              <a:solidFill>
                <a:schemeClr val="tx1"/>
              </a:solidFill>
              <a:latin typeface="+mn-ea"/>
              <a:ea typeface="+mn-ea"/>
            </a:endParaRPr>
          </a:p>
        </p:txBody>
      </p:sp>
      <p:sp>
        <p:nvSpPr>
          <p:cNvPr id="40962" name="内容占位符 10"/>
          <p:cNvSpPr>
            <a:spLocks noGrp="1"/>
          </p:cNvSpPr>
          <p:nvPr>
            <p:ph sz="quarter" idx="4"/>
          </p:nvPr>
        </p:nvSpPr>
        <p:spPr bwMode="auto">
          <a:xfrm>
            <a:off x="827088" y="620713"/>
            <a:ext cx="7848600" cy="6092825"/>
          </a:xfrm>
          <a:noFill/>
          <a:ln>
            <a:miter lim="800000"/>
            <a:headEnd/>
            <a:tailEnd/>
          </a:ln>
        </p:spPr>
        <p:txBody>
          <a:bodyPr vert="horz" wrap="square" lIns="91440" tIns="45720" rIns="91440" bIns="45720" numCol="1" anchor="t" anchorCtr="0" compatLnSpc="1">
            <a:prstTxWarp prst="textNoShape">
              <a:avLst/>
            </a:prstTxWarp>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申报标准化验收的教学楼概况</a:t>
            </a:r>
          </a:p>
          <a:p>
            <a:pPr marL="0" eaLnBrk="1" latinLnBrk="1" hangingPunct="1">
              <a:lnSpc>
                <a:spcPct val="150000"/>
              </a:lnSpc>
              <a:buFont typeface="Monotype Sorts"/>
              <a:buNone/>
            </a:pPr>
            <a:endParaRPr lang="zh-CN" altLang="zh-CN" sz="1800" b="0" dirty="0" smtClean="0">
              <a:latin typeface="华文细黑" pitchFamily="2" charset="-122"/>
              <a:ea typeface="华文细黑" pitchFamily="2" charset="-122"/>
            </a:endParaRPr>
          </a:p>
          <a:p>
            <a:pPr marL="0" eaLnBrk="1" latinLnBrk="1" hangingPunct="1">
              <a:lnSpc>
                <a:spcPct val="150000"/>
              </a:lnSpc>
              <a:buFont typeface="Monotype Sorts"/>
              <a:buNone/>
            </a:pP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sp>
        <p:nvSpPr>
          <p:cNvPr id="40963" name="内容占位符 8"/>
          <p:cNvSpPr>
            <a:spLocks noGrp="1"/>
          </p:cNvSpPr>
          <p:nvPr>
            <p:ph sz="quarter" idx="2"/>
          </p:nvPr>
        </p:nvSpPr>
        <p:spPr bwMode="auto">
          <a:xfrm>
            <a:off x="539750" y="1052513"/>
            <a:ext cx="8353425" cy="792162"/>
          </a:xfrm>
          <a:noFill/>
          <a:ln>
            <a:miter lim="800000"/>
            <a:headEnd/>
            <a:tailEnd/>
          </a:ln>
        </p:spPr>
        <p:txBody>
          <a:bodyPr vert="horz" wrap="square" lIns="91440" tIns="45720" rIns="91440" bIns="45720" numCol="1" anchor="t" anchorCtr="0" compatLnSpc="1">
            <a:prstTxWarp prst="textNoShape">
              <a:avLst/>
            </a:prstTxWarp>
          </a:bodyPr>
          <a:lstStyle/>
          <a:p>
            <a:pPr marL="0" eaLnBrk="1" latinLnBrk="1" hangingPunct="1">
              <a:lnSpc>
                <a:spcPct val="150000"/>
              </a:lnSpc>
              <a:buFont typeface="Monotype Sorts"/>
              <a:buNone/>
            </a:pPr>
            <a:r>
              <a:rPr lang="en-US" altLang="zh-CN" sz="1800" b="0" dirty="0" smtClean="0">
                <a:latin typeface="华文细黑" pitchFamily="2" charset="-122"/>
                <a:ea typeface="华文细黑" pitchFamily="2" charset="-122"/>
              </a:rPr>
              <a:t>        2015</a:t>
            </a:r>
            <a:r>
              <a:rPr lang="zh-CN" altLang="en-US" sz="1800" b="0" dirty="0" smtClean="0">
                <a:latin typeface="华文细黑" pitchFamily="2" charset="-122"/>
                <a:ea typeface="华文细黑" pitchFamily="2" charset="-122"/>
              </a:rPr>
              <a:t>年申报验收的楼宇是第一教学楼和第二教学楼。申报楼</a:t>
            </a:r>
            <a:r>
              <a:rPr lang="zh-CN" altLang="zh-CN" sz="1800" b="0" dirty="0" smtClean="0">
                <a:latin typeface="华文细黑" pitchFamily="2" charset="-122"/>
                <a:ea typeface="华文细黑" pitchFamily="2" charset="-122"/>
              </a:rPr>
              <a:t>共有</a:t>
            </a:r>
            <a:r>
              <a:rPr lang="en-US" altLang="zh-CN" sz="1800" b="0" dirty="0" smtClean="0">
                <a:latin typeface="华文细黑" pitchFamily="2" charset="-122"/>
                <a:ea typeface="华文细黑" pitchFamily="2" charset="-122"/>
              </a:rPr>
              <a:t>12</a:t>
            </a:r>
            <a:r>
              <a:rPr lang="zh-CN" altLang="zh-CN" sz="1800" b="0" dirty="0" smtClean="0">
                <a:latin typeface="华文细黑" pitchFamily="2" charset="-122"/>
                <a:ea typeface="华文细黑" pitchFamily="2" charset="-122"/>
              </a:rPr>
              <a:t>间教室，</a:t>
            </a:r>
            <a:r>
              <a:rPr lang="en-US" altLang="zh-CN" sz="1800" b="0" dirty="0" smtClean="0">
                <a:latin typeface="华文细黑" pitchFamily="2" charset="-122"/>
                <a:ea typeface="华文细黑" pitchFamily="2" charset="-122"/>
              </a:rPr>
              <a:t>1,580</a:t>
            </a:r>
            <a:r>
              <a:rPr lang="zh-CN" altLang="zh-CN" sz="1800" b="0" dirty="0" smtClean="0">
                <a:latin typeface="华文细黑" pitchFamily="2" charset="-122"/>
                <a:ea typeface="华文细黑" pitchFamily="2" charset="-122"/>
              </a:rPr>
              <a:t>个座位。</a:t>
            </a:r>
            <a:endParaRPr lang="en-US" altLang="zh-CN" sz="1800" b="0" dirty="0" smtClean="0">
              <a:latin typeface="华文细黑" pitchFamily="2" charset="-122"/>
              <a:ea typeface="华文细黑" pitchFamily="2" charset="-122"/>
            </a:endParaRPr>
          </a:p>
          <a:p>
            <a:pPr marL="0" eaLnBrk="1" latinLnBrk="1" hangingPunct="1">
              <a:lnSpc>
                <a:spcPct val="150000"/>
              </a:lnSpc>
              <a:buFont typeface="Monotype Sorts"/>
              <a:buNone/>
            </a:pPr>
            <a:r>
              <a:rPr lang="en-US" altLang="zh-CN" sz="1800" b="0" dirty="0" smtClean="0">
                <a:solidFill>
                  <a:srgbClr val="FF0000"/>
                </a:solidFill>
                <a:latin typeface="华文细黑" pitchFamily="2" charset="-122"/>
                <a:ea typeface="华文细黑" pitchFamily="2" charset="-122"/>
              </a:rPr>
              <a:t>        </a:t>
            </a:r>
            <a:r>
              <a:rPr lang="zh-CN" altLang="en-US" sz="1800" b="0" dirty="0" smtClean="0">
                <a:solidFill>
                  <a:srgbClr val="FF0000"/>
                </a:solidFill>
                <a:latin typeface="华文细黑" pitchFamily="2" charset="-122"/>
                <a:ea typeface="华文细黑" pitchFamily="2" charset="-122"/>
              </a:rPr>
              <a:t>目前学校所</a:t>
            </a:r>
            <a:r>
              <a:rPr lang="zh-CN" altLang="zh-CN" sz="1800" b="0" dirty="0" smtClean="0">
                <a:solidFill>
                  <a:srgbClr val="FF0000"/>
                </a:solidFill>
                <a:latin typeface="华文细黑" pitchFamily="2" charset="-122"/>
                <a:ea typeface="华文细黑" pitchFamily="2" charset="-122"/>
              </a:rPr>
              <a:t>管辖的集中</a:t>
            </a:r>
            <a:r>
              <a:rPr lang="zh-CN" altLang="en-US" sz="1800" b="0" dirty="0" smtClean="0">
                <a:solidFill>
                  <a:srgbClr val="FF0000"/>
                </a:solidFill>
                <a:latin typeface="华文细黑" pitchFamily="2" charset="-122"/>
                <a:ea typeface="华文细黑" pitchFamily="2" charset="-122"/>
              </a:rPr>
              <a:t>教学</a:t>
            </a:r>
            <a:r>
              <a:rPr lang="zh-CN" altLang="zh-CN" sz="1800" b="0" dirty="0" smtClean="0">
                <a:solidFill>
                  <a:srgbClr val="FF0000"/>
                </a:solidFill>
                <a:latin typeface="华文细黑" pitchFamily="2" charset="-122"/>
                <a:ea typeface="华文细黑" pitchFamily="2" charset="-122"/>
              </a:rPr>
              <a:t>楼宇全部通过了北京市标准化验收。</a:t>
            </a:r>
            <a:endParaRPr lang="zh-CN" altLang="en-US" sz="1800" b="0" dirty="0" smtClean="0">
              <a:solidFill>
                <a:srgbClr val="FF0000"/>
              </a:solidFill>
              <a:latin typeface="华文细黑" pitchFamily="2" charset="-122"/>
              <a:ea typeface="华文细黑" pitchFamily="2" charset="-122"/>
            </a:endParaRPr>
          </a:p>
        </p:txBody>
      </p:sp>
      <p:pic>
        <p:nvPicPr>
          <p:cNvPr id="40964" name="内容占位符 24" descr="横1 (21).JPG"/>
          <p:cNvPicPr>
            <a:picLocks noGrp="1" noChangeAspect="1"/>
          </p:cNvPicPr>
          <p:nvPr>
            <p:ph sz="quarter" idx="3"/>
          </p:nvPr>
        </p:nvPicPr>
        <p:blipFill>
          <a:blip r:embed="rId3" cstate="print"/>
          <a:srcRect/>
          <a:stretch>
            <a:fillRect/>
          </a:stretch>
        </p:blipFill>
        <p:spPr bwMode="auto">
          <a:xfrm>
            <a:off x="4643438" y="3357563"/>
            <a:ext cx="4105275" cy="2735262"/>
          </a:xfrm>
          <a:noFill/>
          <a:ln>
            <a:miter lim="800000"/>
            <a:headEnd/>
            <a:tailEnd/>
          </a:ln>
        </p:spPr>
      </p:pic>
      <p:pic>
        <p:nvPicPr>
          <p:cNvPr id="40965" name="内容占位符 23" descr="横1 (252).JPG"/>
          <p:cNvPicPr>
            <a:picLocks noGrp="1" noChangeAspect="1"/>
          </p:cNvPicPr>
          <p:nvPr>
            <p:ph sz="quarter" idx="2"/>
          </p:nvPr>
        </p:nvPicPr>
        <p:blipFill>
          <a:blip r:embed="rId4" cstate="print"/>
          <a:srcRect/>
          <a:stretch>
            <a:fillRect/>
          </a:stretch>
        </p:blipFill>
        <p:spPr bwMode="auto">
          <a:xfrm>
            <a:off x="684213" y="2708275"/>
            <a:ext cx="3995737" cy="2665413"/>
          </a:xfrm>
          <a:noFill/>
          <a:ln>
            <a:miter lim="800000"/>
            <a:headEnd/>
            <a:tailEnd/>
          </a:ln>
        </p:spPr>
      </p:pic>
      <p:sp>
        <p:nvSpPr>
          <p:cNvPr id="10" name="内容占位符 10"/>
          <p:cNvSpPr>
            <a:spLocks/>
          </p:cNvSpPr>
          <p:nvPr/>
        </p:nvSpPr>
        <p:spPr bwMode="auto">
          <a:xfrm>
            <a:off x="611560" y="2492896"/>
            <a:ext cx="1224136" cy="432048"/>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400" b="1" dirty="0">
                <a:latin typeface="华文细黑" pitchFamily="2" charset="-122"/>
                <a:ea typeface="华文细黑" pitchFamily="2" charset="-122"/>
              </a:rPr>
              <a:t>第一教学楼</a:t>
            </a:r>
          </a:p>
        </p:txBody>
      </p:sp>
      <p:sp>
        <p:nvSpPr>
          <p:cNvPr id="12" name="内容占位符 10"/>
          <p:cNvSpPr>
            <a:spLocks/>
          </p:cNvSpPr>
          <p:nvPr/>
        </p:nvSpPr>
        <p:spPr bwMode="auto">
          <a:xfrm>
            <a:off x="4788024" y="3068960"/>
            <a:ext cx="1224136" cy="432048"/>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400" b="1" dirty="0">
                <a:latin typeface="华文细黑" pitchFamily="2" charset="-122"/>
                <a:ea typeface="华文细黑" pitchFamily="2" charset="-122"/>
              </a:rPr>
              <a:t>第二教学楼</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1475656" y="98072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7154" name="Picture 2" descr="E:\马川蓉2012\标准化验收\清华ppt用的照片\竖0 (12).JPG"/>
          <p:cNvPicPr>
            <a:picLocks noChangeAspect="1" noChangeArrowheads="1"/>
          </p:cNvPicPr>
          <p:nvPr/>
        </p:nvPicPr>
        <p:blipFill>
          <a:blip r:embed="rId7" cstate="print"/>
          <a:srcRect/>
          <a:stretch>
            <a:fillRect/>
          </a:stretch>
        </p:blipFill>
        <p:spPr bwMode="auto">
          <a:xfrm>
            <a:off x="6444208" y="3034680"/>
            <a:ext cx="2548880" cy="3823320"/>
          </a:xfrm>
          <a:prstGeom prst="rect">
            <a:avLst/>
          </a:prstGeom>
          <a:ln>
            <a:noFill/>
          </a:ln>
          <a:effectLst>
            <a:softEdge rad="112500"/>
          </a:effectLst>
        </p:spPr>
      </p:pic>
      <p:graphicFrame>
        <p:nvGraphicFramePr>
          <p:cNvPr id="8" name="内容占位符 7"/>
          <p:cNvGraphicFramePr>
            <a:graphicFrameLocks noGrp="1"/>
          </p:cNvGraphicFramePr>
          <p:nvPr>
            <p:ph/>
          </p:nvPr>
        </p:nvGraphicFramePr>
        <p:xfrm>
          <a:off x="2483768" y="3501008"/>
          <a:ext cx="3168352" cy="22651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标题 5"/>
          <p:cNvSpPr>
            <a:spLocks noGrp="1"/>
          </p:cNvSpPr>
          <p:nvPr>
            <p:ph type="title" sz="quarter" idx="4294967295"/>
          </p:nvPr>
        </p:nvSpPr>
        <p:spPr bwMode="auto">
          <a:xfrm>
            <a:off x="2555875" y="115888"/>
            <a:ext cx="4032250" cy="504825"/>
          </a:xfrm>
          <a:prstGeom prst="rect">
            <a:avLst/>
          </a:prstGeom>
          <a:noFill/>
          <a:ln>
            <a:miter lim="800000"/>
            <a:headEnd/>
            <a:tailEnd/>
          </a:ln>
        </p:spPr>
        <p:txBody>
          <a:bodyPr/>
          <a:lstStyle/>
          <a:p>
            <a:pPr algn="ctr"/>
            <a:r>
              <a:rPr lang="zh-CN" altLang="en-US" sz="3000" i="0" smtClean="0">
                <a:solidFill>
                  <a:schemeClr val="tx1"/>
                </a:solidFill>
                <a:latin typeface="黑体" pitchFamily="49" charset="-122"/>
                <a:ea typeface="黑体" pitchFamily="49" charset="-122"/>
              </a:rPr>
              <a:t>管理组织机构与制度</a:t>
            </a:r>
          </a:p>
        </p:txBody>
      </p:sp>
      <p:sp>
        <p:nvSpPr>
          <p:cNvPr id="44034" name="内容占位符 10"/>
          <p:cNvSpPr>
            <a:spLocks noGrp="1"/>
          </p:cNvSpPr>
          <p:nvPr>
            <p:ph sz="quarter" idx="4294967295"/>
          </p:nvPr>
        </p:nvSpPr>
        <p:spPr bwMode="auto">
          <a:xfrm>
            <a:off x="827088" y="1052513"/>
            <a:ext cx="3600450" cy="3744912"/>
          </a:xfrm>
          <a:prstGeom prst="rect">
            <a:avLst/>
          </a:prstGeom>
          <a:noFill/>
          <a:ln>
            <a:miter lim="800000"/>
            <a:headEnd/>
            <a:tailEnd/>
          </a:ln>
        </p:spPr>
        <p:txBody>
          <a:bodyPr/>
          <a:lstStyle/>
          <a:p>
            <a:pPr marL="0" eaLnBrk="1" latinLnBrk="1" hangingPunct="1">
              <a:lnSpc>
                <a:spcPct val="150000"/>
              </a:lnSpc>
              <a:spcBef>
                <a:spcPts val="475"/>
              </a:spcBef>
              <a:buFont typeface="Monotype Sorts"/>
              <a:buNone/>
            </a:pPr>
            <a:endParaRPr lang="zh-CN" altLang="en-US" sz="2400" dirty="0" smtClean="0">
              <a:solidFill>
                <a:srgbClr val="000000"/>
              </a:solidFill>
              <a:latin typeface="黑体" pitchFamily="49" charset="-122"/>
              <a:ea typeface="宋体" charset="-122"/>
            </a:endParaRPr>
          </a:p>
          <a:p>
            <a:pPr marL="0" algn="ctr"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en-US" sz="1800" dirty="0" smtClean="0">
                <a:latin typeface="华文细黑" pitchFamily="2" charset="-122"/>
                <a:ea typeface="华文细黑" pitchFamily="2" charset="-122"/>
              </a:rPr>
              <a:t>成立教室管理委员会</a:t>
            </a: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2013</a:t>
            </a:r>
            <a:r>
              <a:rPr lang="zh-CN" altLang="en-US" sz="1800" b="0" dirty="0" smtClean="0">
                <a:latin typeface="华文细黑" pitchFamily="2" charset="-122"/>
                <a:ea typeface="华文细黑" pitchFamily="2" charset="-122"/>
              </a:rPr>
              <a:t>年经学校校务会通过成立教室管理委员会，通过</a:t>
            </a:r>
            <a:r>
              <a:rPr lang="en-US" altLang="zh-CN" sz="1800" b="0" dirty="0" smtClean="0">
                <a:latin typeface="华文细黑" pitchFamily="2" charset="-122"/>
                <a:ea typeface="华文细黑" pitchFamily="2" charset="-122"/>
              </a:rPr>
              <a:t>《</a:t>
            </a:r>
            <a:r>
              <a:rPr lang="zh-CN" altLang="en-US" sz="1800" b="0" dirty="0" smtClean="0">
                <a:latin typeface="华文细黑" pitchFamily="2" charset="-122"/>
                <a:ea typeface="华文细黑" pitchFamily="2" charset="-122"/>
              </a:rPr>
              <a:t>教室管理委员会章程</a:t>
            </a:r>
            <a:r>
              <a:rPr lang="en-US" altLang="zh-CN" sz="1800" b="0" dirty="0" smtClean="0">
                <a:latin typeface="华文细黑" pitchFamily="2" charset="-122"/>
                <a:ea typeface="华文细黑" pitchFamily="2" charset="-122"/>
              </a:rPr>
              <a:t>》</a:t>
            </a:r>
            <a:r>
              <a:rPr lang="zh-CN" altLang="en-US" sz="1800" b="0" dirty="0" smtClean="0">
                <a:latin typeface="华文细黑" pitchFamily="2" charset="-122"/>
                <a:ea typeface="华文细黑" pitchFamily="2" charset="-122"/>
              </a:rPr>
              <a:t>，</a:t>
            </a:r>
            <a:r>
              <a:rPr lang="zh-CN" altLang="en-US" sz="1800" b="0" dirty="0" smtClean="0">
                <a:solidFill>
                  <a:srgbClr val="FF0000"/>
                </a:solidFill>
                <a:latin typeface="华文细黑" pitchFamily="2" charset="-122"/>
                <a:ea typeface="华文细黑" pitchFamily="2" charset="-122"/>
              </a:rPr>
              <a:t>标志着我校教室管理工作又上新台阶，体现了学校以育人工作为中心的工作方针，为实现全员、全方位、全过程育人奠定了组织基础。</a:t>
            </a: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sp>
        <p:nvSpPr>
          <p:cNvPr id="44035" name="内容占位符 10"/>
          <p:cNvSpPr>
            <a:spLocks noGrp="1"/>
          </p:cNvSpPr>
          <p:nvPr>
            <p:ph sz="quarter" idx="4294967295"/>
          </p:nvPr>
        </p:nvSpPr>
        <p:spPr bwMode="auto">
          <a:xfrm>
            <a:off x="827088" y="765175"/>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smtClean="0">
                <a:solidFill>
                  <a:srgbClr val="000000"/>
                </a:solidFill>
                <a:latin typeface="黑体" pitchFamily="49" charset="-122"/>
                <a:ea typeface="宋体" charset="-122"/>
              </a:rPr>
              <a:t>         </a:t>
            </a:r>
            <a:endParaRPr lang="en-US" altLang="zh-CN" sz="240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endParaRPr lang="zh-CN" altLang="en-US" sz="1800" b="0" smtClean="0">
              <a:latin typeface="华文细黑" pitchFamily="2" charset="-122"/>
              <a:ea typeface="华文细黑" pitchFamily="2" charset="-122"/>
            </a:endParaRPr>
          </a:p>
        </p:txBody>
      </p:sp>
      <p:sp>
        <p:nvSpPr>
          <p:cNvPr id="44036" name="内容占位符 10"/>
          <p:cNvSpPr>
            <a:spLocks/>
          </p:cNvSpPr>
          <p:nvPr/>
        </p:nvSpPr>
        <p:spPr bwMode="auto">
          <a:xfrm>
            <a:off x="827088" y="765175"/>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a:solidFill>
                  <a:srgbClr val="000000"/>
                </a:solidFill>
                <a:latin typeface="黑体" pitchFamily="49" charset="-122"/>
                <a:ea typeface="黑体" pitchFamily="49" charset="-122"/>
              </a:rPr>
              <a:t>管理机构完善</a:t>
            </a:r>
            <a:r>
              <a:rPr kumimoji="1" lang="en-US" altLang="zh-CN" sz="2400" b="1">
                <a:solidFill>
                  <a:srgbClr val="000000"/>
                </a:solidFill>
                <a:latin typeface="黑体" pitchFamily="49" charset="-122"/>
                <a:ea typeface="黑体" pitchFamily="49" charset="-122"/>
              </a:rPr>
              <a:t>——</a:t>
            </a:r>
            <a:r>
              <a:rPr kumimoji="1" lang="zh-CN" altLang="en-US" sz="2400" b="1">
                <a:solidFill>
                  <a:srgbClr val="000000"/>
                </a:solidFill>
                <a:latin typeface="黑体" pitchFamily="49" charset="-122"/>
                <a:ea typeface="黑体" pitchFamily="49" charset="-122"/>
              </a:rPr>
              <a:t>教室管理委员会</a:t>
            </a:r>
            <a:endParaRPr kumimoji="1" lang="en-US" altLang="zh-CN" sz="2400" b="1">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pPr>
            <a:r>
              <a:rPr kumimoji="1" lang="en-US" altLang="zh-CN" sz="1800">
                <a:latin typeface="华文细黑" pitchFamily="2" charset="-122"/>
                <a:ea typeface="华文细黑" pitchFamily="2" charset="-122"/>
              </a:rPr>
              <a:t>                </a:t>
            </a:r>
            <a:endParaRPr kumimoji="1" lang="zh-CN" altLang="en-US" sz="1800">
              <a:latin typeface="华文细黑" pitchFamily="2" charset="-122"/>
              <a:ea typeface="华文细黑" pitchFamily="2" charset="-122"/>
            </a:endParaRPr>
          </a:p>
        </p:txBody>
      </p:sp>
      <p:pic>
        <p:nvPicPr>
          <p:cNvPr id="1029" name="Picture 5" descr="E:\马川蓉2012\标准化验收\清华ppt用的照片\管理委员会文件.png"/>
          <p:cNvPicPr>
            <a:picLocks noChangeAspect="1" noChangeArrowheads="1"/>
          </p:cNvPicPr>
          <p:nvPr/>
        </p:nvPicPr>
        <p:blipFill>
          <a:blip r:embed="rId3" cstate="print"/>
          <a:srcRect/>
          <a:stretch>
            <a:fillRect/>
          </a:stretch>
        </p:blipFill>
        <p:spPr bwMode="auto">
          <a:xfrm>
            <a:off x="5076825" y="1412875"/>
            <a:ext cx="3570288" cy="5300663"/>
          </a:xfrm>
          <a:prstGeom prst="rect">
            <a:avLst/>
          </a:prstGeom>
          <a:noFill/>
          <a:ln w="38100" cap="sq">
            <a:solidFill>
              <a:srgbClr val="903C3C"/>
            </a:solidFill>
            <a:miter lim="800000"/>
            <a:headEnd/>
            <a:tailEnd/>
          </a:ln>
          <a:effectLst>
            <a:outerShdw dist="38100" dir="2700000" algn="tl" rotWithShape="0">
              <a:srgbClr val="000000">
                <a:alpha val="42999"/>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3"/>
          <p:cNvSpPr txBox="1">
            <a:spLocks noChangeArrowheads="1"/>
          </p:cNvSpPr>
          <p:nvPr/>
        </p:nvSpPr>
        <p:spPr bwMode="gray">
          <a:xfrm>
            <a:off x="5795963" y="4508500"/>
            <a:ext cx="488950" cy="1501775"/>
          </a:xfrm>
          <a:prstGeom prst="rect">
            <a:avLst/>
          </a:prstGeom>
          <a:solidFill>
            <a:srgbClr val="339966"/>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dirty="0">
                <a:latin typeface="Arial" pitchFamily="34" charset="0"/>
                <a:ea typeface="黑体" pitchFamily="2" charset="-122"/>
              </a:rPr>
              <a:t>保  卫  处</a:t>
            </a:r>
          </a:p>
        </p:txBody>
      </p:sp>
      <p:grpSp>
        <p:nvGrpSpPr>
          <p:cNvPr id="46082" name="组合 38"/>
          <p:cNvGrpSpPr>
            <a:grpSpLocks/>
          </p:cNvGrpSpPr>
          <p:nvPr/>
        </p:nvGrpSpPr>
        <p:grpSpPr bwMode="auto">
          <a:xfrm>
            <a:off x="900113" y="1700213"/>
            <a:ext cx="7254875" cy="4305300"/>
            <a:chOff x="16606" y="1772816"/>
            <a:chExt cx="7255954" cy="4304134"/>
          </a:xfrm>
        </p:grpSpPr>
        <p:sp>
          <p:nvSpPr>
            <p:cNvPr id="6" name="Text Box 3"/>
            <p:cNvSpPr txBox="1">
              <a:spLocks noChangeArrowheads="1"/>
            </p:cNvSpPr>
            <p:nvPr/>
          </p:nvSpPr>
          <p:spPr bwMode="gray">
            <a:xfrm>
              <a:off x="5332346" y="2785367"/>
              <a:ext cx="469970" cy="1504542"/>
            </a:xfrm>
            <a:prstGeom prst="rect">
              <a:avLst/>
            </a:prstGeom>
            <a:solidFill>
              <a:srgbClr val="993366"/>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dirty="0">
                  <a:solidFill>
                    <a:schemeClr val="bg1"/>
                  </a:solidFill>
                  <a:latin typeface="Arial" pitchFamily="34" charset="0"/>
                  <a:ea typeface="黑体" pitchFamily="2" charset="-122"/>
                </a:rPr>
                <a:t>资产管理处</a:t>
              </a:r>
            </a:p>
          </p:txBody>
        </p:sp>
        <p:sp>
          <p:nvSpPr>
            <p:cNvPr id="9" name="Rectangle 6"/>
            <p:cNvSpPr>
              <a:spLocks noChangeArrowheads="1"/>
            </p:cNvSpPr>
            <p:nvPr/>
          </p:nvSpPr>
          <p:spPr bwMode="gray">
            <a:xfrm>
              <a:off x="1834563" y="1772816"/>
              <a:ext cx="3223104" cy="357090"/>
            </a:xfrm>
            <a:prstGeom prst="rect">
              <a:avLst/>
            </a:prstGeom>
            <a:solidFill>
              <a:srgbClr val="CC99FF"/>
            </a:solidFill>
            <a:ln w="38100" algn="ctr">
              <a:solidFill>
                <a:srgbClr val="FFFFFF"/>
              </a:solidFill>
              <a:miter lim="800000"/>
              <a:headEnd/>
              <a:tailEnd/>
            </a:ln>
            <a:effectLst>
              <a:outerShdw dist="135003" dir="2928844" algn="ctr" rotWithShape="0">
                <a:srgbClr val="000000">
                  <a:alpha val="50000"/>
                </a:srgbClr>
              </a:outerShdw>
            </a:effectLst>
          </p:spPr>
          <p:txBody>
            <a:bodyPr wrap="none" anchor="ctr"/>
            <a:lstStyle/>
            <a:p>
              <a:pPr algn="ctr">
                <a:defRPr/>
              </a:pPr>
              <a:r>
                <a:rPr lang="zh-CN" altLang="en-US" sz="1800">
                  <a:ea typeface="黑体" pitchFamily="49" charset="-122"/>
                </a:rPr>
                <a:t>教室管理委员会</a:t>
              </a:r>
            </a:p>
          </p:txBody>
        </p:sp>
        <p:sp>
          <p:nvSpPr>
            <p:cNvPr id="10" name="Text Box 7"/>
            <p:cNvSpPr txBox="1">
              <a:spLocks noChangeArrowheads="1"/>
            </p:cNvSpPr>
            <p:nvPr/>
          </p:nvSpPr>
          <p:spPr bwMode="gray">
            <a:xfrm>
              <a:off x="1304259" y="2785367"/>
              <a:ext cx="487435" cy="1504542"/>
            </a:xfrm>
            <a:prstGeom prst="rect">
              <a:avLst/>
            </a:prstGeom>
            <a:solidFill>
              <a:srgbClr val="0000FF"/>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dirty="0">
                  <a:solidFill>
                    <a:schemeClr val="bg1"/>
                  </a:solidFill>
                  <a:latin typeface="Arial" pitchFamily="34" charset="0"/>
                  <a:ea typeface="黑体" pitchFamily="2" charset="-122"/>
                </a:rPr>
                <a:t>研究生工作部</a:t>
              </a:r>
            </a:p>
          </p:txBody>
        </p:sp>
        <p:sp>
          <p:nvSpPr>
            <p:cNvPr id="12" name="Text Box 9"/>
            <p:cNvSpPr txBox="1">
              <a:spLocks noChangeArrowheads="1"/>
            </p:cNvSpPr>
            <p:nvPr/>
          </p:nvSpPr>
          <p:spPr bwMode="gray">
            <a:xfrm>
              <a:off x="519918" y="2785367"/>
              <a:ext cx="487435" cy="1504542"/>
            </a:xfrm>
            <a:prstGeom prst="rect">
              <a:avLst/>
            </a:prstGeom>
            <a:solidFill>
              <a:srgbClr val="0000FF"/>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dirty="0">
                  <a:solidFill>
                    <a:schemeClr val="bg1"/>
                  </a:solidFill>
                  <a:latin typeface="Arial" pitchFamily="34" charset="0"/>
                  <a:ea typeface="黑体" pitchFamily="2" charset="-122"/>
                </a:rPr>
                <a:t>学   生   处</a:t>
              </a:r>
            </a:p>
          </p:txBody>
        </p:sp>
        <p:sp>
          <p:nvSpPr>
            <p:cNvPr id="13" name="Text Box 10"/>
            <p:cNvSpPr txBox="1">
              <a:spLocks noChangeArrowheads="1"/>
            </p:cNvSpPr>
            <p:nvPr/>
          </p:nvSpPr>
          <p:spPr bwMode="gray">
            <a:xfrm>
              <a:off x="3246061" y="4575582"/>
              <a:ext cx="490610" cy="1501368"/>
            </a:xfrm>
            <a:prstGeom prst="rect">
              <a:avLst/>
            </a:prstGeom>
            <a:solidFill>
              <a:srgbClr val="339966"/>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a:latin typeface="Arial" pitchFamily="34" charset="0"/>
                  <a:ea typeface="黑体" pitchFamily="2" charset="-122"/>
                </a:rPr>
                <a:t>物业管理中心</a:t>
              </a:r>
            </a:p>
          </p:txBody>
        </p:sp>
        <p:sp>
          <p:nvSpPr>
            <p:cNvPr id="14" name="Text Box 11"/>
            <p:cNvSpPr txBox="1">
              <a:spLocks noChangeArrowheads="1"/>
            </p:cNvSpPr>
            <p:nvPr/>
          </p:nvSpPr>
          <p:spPr bwMode="gray">
            <a:xfrm>
              <a:off x="2088601" y="2785367"/>
              <a:ext cx="487435" cy="1504542"/>
            </a:xfrm>
            <a:prstGeom prst="rect">
              <a:avLst/>
            </a:prstGeom>
            <a:solidFill>
              <a:srgbClr val="0000FF"/>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a:solidFill>
                    <a:schemeClr val="bg1"/>
                  </a:solidFill>
                  <a:latin typeface="Arial" pitchFamily="34" charset="0"/>
                  <a:ea typeface="黑体" pitchFamily="2" charset="-122"/>
                </a:rPr>
                <a:t>校   团   委</a:t>
              </a:r>
            </a:p>
          </p:txBody>
        </p:sp>
        <p:sp>
          <p:nvSpPr>
            <p:cNvPr id="15" name="Text Box 12"/>
            <p:cNvSpPr txBox="1">
              <a:spLocks noChangeArrowheads="1"/>
            </p:cNvSpPr>
            <p:nvPr/>
          </p:nvSpPr>
          <p:spPr bwMode="gray">
            <a:xfrm>
              <a:off x="4112965" y="4575582"/>
              <a:ext cx="489023" cy="1501368"/>
            </a:xfrm>
            <a:prstGeom prst="rect">
              <a:avLst/>
            </a:prstGeom>
            <a:solidFill>
              <a:srgbClr val="339966"/>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dirty="0">
                  <a:latin typeface="Arial" pitchFamily="34" charset="0"/>
                  <a:ea typeface="黑体" pitchFamily="2" charset="-122"/>
                </a:rPr>
                <a:t>修缮校园中心</a:t>
              </a:r>
            </a:p>
          </p:txBody>
        </p:sp>
        <p:sp>
          <p:nvSpPr>
            <p:cNvPr id="17" name="Text Box 14"/>
            <p:cNvSpPr txBox="1">
              <a:spLocks noChangeArrowheads="1"/>
            </p:cNvSpPr>
            <p:nvPr/>
          </p:nvSpPr>
          <p:spPr bwMode="gray">
            <a:xfrm>
              <a:off x="2891996" y="2785367"/>
              <a:ext cx="469970" cy="1652139"/>
            </a:xfrm>
            <a:prstGeom prst="rect">
              <a:avLst/>
            </a:prstGeom>
            <a:solidFill>
              <a:srgbClr val="0000FF"/>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dirty="0">
                  <a:solidFill>
                    <a:schemeClr val="bg1"/>
                  </a:solidFill>
                  <a:latin typeface="Arial" pitchFamily="34" charset="0"/>
                  <a:ea typeface="黑体" pitchFamily="2" charset="-122"/>
                </a:rPr>
                <a:t>学生会（研会）</a:t>
              </a:r>
            </a:p>
          </p:txBody>
        </p:sp>
        <p:sp>
          <p:nvSpPr>
            <p:cNvPr id="18" name="Text Box 15"/>
            <p:cNvSpPr txBox="1">
              <a:spLocks noChangeArrowheads="1"/>
            </p:cNvSpPr>
            <p:nvPr/>
          </p:nvSpPr>
          <p:spPr bwMode="gray">
            <a:xfrm>
              <a:off x="3677925" y="2785367"/>
              <a:ext cx="468382" cy="1504542"/>
            </a:xfrm>
            <a:prstGeom prst="rect">
              <a:avLst/>
            </a:prstGeom>
            <a:solidFill>
              <a:srgbClr val="0000FF"/>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dirty="0">
                  <a:solidFill>
                    <a:schemeClr val="bg1"/>
                  </a:solidFill>
                  <a:latin typeface="Arial" pitchFamily="34" charset="0"/>
                  <a:ea typeface="黑体" pitchFamily="2" charset="-122"/>
                </a:rPr>
                <a:t>研  究  生  院</a:t>
              </a:r>
            </a:p>
          </p:txBody>
        </p:sp>
        <p:sp>
          <p:nvSpPr>
            <p:cNvPr id="19" name="Text Box 16"/>
            <p:cNvSpPr txBox="1">
              <a:spLocks noChangeArrowheads="1"/>
            </p:cNvSpPr>
            <p:nvPr/>
          </p:nvSpPr>
          <p:spPr bwMode="gray">
            <a:xfrm>
              <a:off x="4546417" y="2785367"/>
              <a:ext cx="469970" cy="1504542"/>
            </a:xfrm>
            <a:prstGeom prst="rect">
              <a:avLst/>
            </a:prstGeom>
            <a:solidFill>
              <a:srgbClr val="993366"/>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dirty="0">
                  <a:solidFill>
                    <a:schemeClr val="bg1"/>
                  </a:solidFill>
                  <a:latin typeface="Arial" pitchFamily="34" charset="0"/>
                  <a:ea typeface="黑体" pitchFamily="2" charset="-122"/>
                </a:rPr>
                <a:t>财  务  处</a:t>
              </a:r>
            </a:p>
          </p:txBody>
        </p:sp>
        <p:sp>
          <p:nvSpPr>
            <p:cNvPr id="20" name="Text Box 17"/>
            <p:cNvSpPr txBox="1">
              <a:spLocks noChangeArrowheads="1"/>
            </p:cNvSpPr>
            <p:nvPr/>
          </p:nvSpPr>
          <p:spPr bwMode="gray">
            <a:xfrm>
              <a:off x="6118275" y="2785367"/>
              <a:ext cx="468383" cy="2371083"/>
            </a:xfrm>
            <a:prstGeom prst="rect">
              <a:avLst/>
            </a:prstGeom>
            <a:solidFill>
              <a:srgbClr val="993366"/>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dirty="0">
                  <a:solidFill>
                    <a:schemeClr val="bg1"/>
                  </a:solidFill>
                  <a:latin typeface="Arial" pitchFamily="34" charset="0"/>
                  <a:ea typeface="黑体" pitchFamily="2" charset="-122"/>
                </a:rPr>
                <a:t>教务处（注册中心）</a:t>
              </a:r>
            </a:p>
          </p:txBody>
        </p:sp>
        <p:sp>
          <p:nvSpPr>
            <p:cNvPr id="22" name="Text Box 19"/>
            <p:cNvSpPr txBox="1">
              <a:spLocks noChangeArrowheads="1"/>
            </p:cNvSpPr>
            <p:nvPr/>
          </p:nvSpPr>
          <p:spPr bwMode="gray">
            <a:xfrm>
              <a:off x="6804177" y="2853610"/>
              <a:ext cx="468383" cy="1794977"/>
            </a:xfrm>
            <a:prstGeom prst="rect">
              <a:avLst/>
            </a:prstGeom>
            <a:solidFill>
              <a:srgbClr val="993366"/>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dirty="0">
                  <a:solidFill>
                    <a:schemeClr val="bg1"/>
                  </a:solidFill>
                  <a:latin typeface="Arial" pitchFamily="34" charset="0"/>
                  <a:ea typeface="黑体" pitchFamily="2" charset="-122"/>
                </a:rPr>
                <a:t>信息化技术中心</a:t>
              </a:r>
            </a:p>
          </p:txBody>
        </p:sp>
        <p:sp>
          <p:nvSpPr>
            <p:cNvPr id="46100" name="Line 23"/>
            <p:cNvSpPr>
              <a:spLocks noChangeShapeType="1"/>
            </p:cNvSpPr>
            <p:nvPr/>
          </p:nvSpPr>
          <p:spPr bwMode="auto">
            <a:xfrm flipV="1">
              <a:off x="16606" y="2565284"/>
              <a:ext cx="7057336" cy="0"/>
            </a:xfrm>
            <a:prstGeom prst="line">
              <a:avLst/>
            </a:prstGeom>
            <a:noFill/>
            <a:ln w="9525">
              <a:solidFill>
                <a:schemeClr val="tx1"/>
              </a:solidFill>
              <a:round/>
              <a:headEnd/>
              <a:tailEnd/>
            </a:ln>
          </p:spPr>
          <p:txBody>
            <a:bodyPr/>
            <a:lstStyle/>
            <a:p>
              <a:endParaRPr lang="zh-CN" altLang="en-US"/>
            </a:p>
          </p:txBody>
        </p:sp>
        <p:sp>
          <p:nvSpPr>
            <p:cNvPr id="46101" name="Line 24"/>
            <p:cNvSpPr>
              <a:spLocks noChangeShapeType="1"/>
            </p:cNvSpPr>
            <p:nvPr/>
          </p:nvSpPr>
          <p:spPr bwMode="auto">
            <a:xfrm>
              <a:off x="615950" y="2571750"/>
              <a:ext cx="0" cy="214313"/>
            </a:xfrm>
            <a:prstGeom prst="line">
              <a:avLst/>
            </a:prstGeom>
            <a:noFill/>
            <a:ln w="9525">
              <a:solidFill>
                <a:schemeClr val="tx1"/>
              </a:solidFill>
              <a:round/>
              <a:headEnd/>
              <a:tailEnd type="triangle" w="med" len="med"/>
            </a:ln>
          </p:spPr>
          <p:txBody>
            <a:bodyPr/>
            <a:lstStyle/>
            <a:p>
              <a:endParaRPr lang="zh-CN" altLang="en-US"/>
            </a:p>
          </p:txBody>
        </p:sp>
        <p:sp>
          <p:nvSpPr>
            <p:cNvPr id="46102" name="Line 26"/>
            <p:cNvSpPr>
              <a:spLocks noChangeShapeType="1"/>
            </p:cNvSpPr>
            <p:nvPr/>
          </p:nvSpPr>
          <p:spPr bwMode="auto">
            <a:xfrm>
              <a:off x="4355976" y="2564904"/>
              <a:ext cx="6474" cy="2010271"/>
            </a:xfrm>
            <a:prstGeom prst="line">
              <a:avLst/>
            </a:prstGeom>
            <a:noFill/>
            <a:ln w="9525">
              <a:solidFill>
                <a:schemeClr val="tx1"/>
              </a:solidFill>
              <a:round/>
              <a:headEnd/>
              <a:tailEnd type="triangle" w="med" len="med"/>
            </a:ln>
          </p:spPr>
          <p:txBody>
            <a:bodyPr/>
            <a:lstStyle/>
            <a:p>
              <a:endParaRPr lang="zh-CN" altLang="en-US"/>
            </a:p>
          </p:txBody>
        </p:sp>
        <p:sp>
          <p:nvSpPr>
            <p:cNvPr id="46103" name="Line 27"/>
            <p:cNvSpPr>
              <a:spLocks noChangeShapeType="1"/>
            </p:cNvSpPr>
            <p:nvPr/>
          </p:nvSpPr>
          <p:spPr bwMode="auto">
            <a:xfrm>
              <a:off x="5146675" y="2571750"/>
              <a:ext cx="0" cy="2003425"/>
            </a:xfrm>
            <a:prstGeom prst="line">
              <a:avLst/>
            </a:prstGeom>
            <a:noFill/>
            <a:ln w="9525">
              <a:solidFill>
                <a:schemeClr val="tx1"/>
              </a:solidFill>
              <a:round/>
              <a:headEnd/>
              <a:tailEnd type="triangle" w="med" len="med"/>
            </a:ln>
          </p:spPr>
          <p:txBody>
            <a:bodyPr/>
            <a:lstStyle/>
            <a:p>
              <a:endParaRPr lang="zh-CN" altLang="en-US"/>
            </a:p>
          </p:txBody>
        </p:sp>
        <p:sp>
          <p:nvSpPr>
            <p:cNvPr id="46104" name="Line 29"/>
            <p:cNvSpPr>
              <a:spLocks noChangeShapeType="1"/>
            </p:cNvSpPr>
            <p:nvPr/>
          </p:nvSpPr>
          <p:spPr bwMode="auto">
            <a:xfrm flipH="1">
              <a:off x="3490912" y="2204864"/>
              <a:ext cx="967" cy="2370311"/>
            </a:xfrm>
            <a:prstGeom prst="line">
              <a:avLst/>
            </a:prstGeom>
            <a:noFill/>
            <a:ln w="9525">
              <a:solidFill>
                <a:schemeClr val="tx1"/>
              </a:solidFill>
              <a:round/>
              <a:headEnd/>
              <a:tailEnd type="triangle" w="med" len="med"/>
            </a:ln>
          </p:spPr>
          <p:txBody>
            <a:bodyPr/>
            <a:lstStyle/>
            <a:p>
              <a:endParaRPr lang="zh-CN" altLang="en-US"/>
            </a:p>
          </p:txBody>
        </p:sp>
        <p:sp>
          <p:nvSpPr>
            <p:cNvPr id="46105" name="Line 30"/>
            <p:cNvSpPr>
              <a:spLocks noChangeShapeType="1"/>
            </p:cNvSpPr>
            <p:nvPr/>
          </p:nvSpPr>
          <p:spPr bwMode="auto">
            <a:xfrm>
              <a:off x="1487488" y="2571750"/>
              <a:ext cx="0" cy="214313"/>
            </a:xfrm>
            <a:prstGeom prst="line">
              <a:avLst/>
            </a:prstGeom>
            <a:noFill/>
            <a:ln w="9525">
              <a:solidFill>
                <a:schemeClr val="tx1"/>
              </a:solidFill>
              <a:round/>
              <a:headEnd/>
              <a:tailEnd type="triangle" w="med" len="med"/>
            </a:ln>
          </p:spPr>
          <p:txBody>
            <a:bodyPr/>
            <a:lstStyle/>
            <a:p>
              <a:endParaRPr lang="zh-CN" altLang="en-US"/>
            </a:p>
          </p:txBody>
        </p:sp>
        <p:sp>
          <p:nvSpPr>
            <p:cNvPr id="46106" name="Line 31"/>
            <p:cNvSpPr>
              <a:spLocks noChangeShapeType="1"/>
            </p:cNvSpPr>
            <p:nvPr/>
          </p:nvSpPr>
          <p:spPr bwMode="auto">
            <a:xfrm>
              <a:off x="2270125" y="2571750"/>
              <a:ext cx="0" cy="214313"/>
            </a:xfrm>
            <a:prstGeom prst="line">
              <a:avLst/>
            </a:prstGeom>
            <a:noFill/>
            <a:ln w="9525">
              <a:solidFill>
                <a:schemeClr val="tx1"/>
              </a:solidFill>
              <a:round/>
              <a:headEnd/>
              <a:tailEnd type="triangle" w="med" len="med"/>
            </a:ln>
          </p:spPr>
          <p:txBody>
            <a:bodyPr/>
            <a:lstStyle/>
            <a:p>
              <a:endParaRPr lang="zh-CN" altLang="en-US"/>
            </a:p>
          </p:txBody>
        </p:sp>
        <p:sp>
          <p:nvSpPr>
            <p:cNvPr id="46107" name="Line 32"/>
            <p:cNvSpPr>
              <a:spLocks noChangeShapeType="1"/>
            </p:cNvSpPr>
            <p:nvPr/>
          </p:nvSpPr>
          <p:spPr bwMode="auto">
            <a:xfrm>
              <a:off x="3055938" y="2571750"/>
              <a:ext cx="0" cy="214313"/>
            </a:xfrm>
            <a:prstGeom prst="line">
              <a:avLst/>
            </a:prstGeom>
            <a:noFill/>
            <a:ln w="9525">
              <a:solidFill>
                <a:schemeClr val="tx1"/>
              </a:solidFill>
              <a:round/>
              <a:headEnd/>
              <a:tailEnd type="triangle" w="med" len="med"/>
            </a:ln>
          </p:spPr>
          <p:txBody>
            <a:bodyPr/>
            <a:lstStyle/>
            <a:p>
              <a:endParaRPr lang="zh-CN" altLang="en-US"/>
            </a:p>
          </p:txBody>
        </p:sp>
        <p:sp>
          <p:nvSpPr>
            <p:cNvPr id="46108" name="Line 33"/>
            <p:cNvSpPr>
              <a:spLocks noChangeShapeType="1"/>
            </p:cNvSpPr>
            <p:nvPr/>
          </p:nvSpPr>
          <p:spPr bwMode="auto">
            <a:xfrm>
              <a:off x="3927475" y="2571750"/>
              <a:ext cx="0" cy="214313"/>
            </a:xfrm>
            <a:prstGeom prst="line">
              <a:avLst/>
            </a:prstGeom>
            <a:noFill/>
            <a:ln w="9525">
              <a:solidFill>
                <a:schemeClr val="tx1"/>
              </a:solidFill>
              <a:round/>
              <a:headEnd/>
              <a:tailEnd type="triangle" w="med" len="med"/>
            </a:ln>
          </p:spPr>
          <p:txBody>
            <a:bodyPr/>
            <a:lstStyle/>
            <a:p>
              <a:endParaRPr lang="zh-CN" altLang="en-US"/>
            </a:p>
          </p:txBody>
        </p:sp>
        <p:sp>
          <p:nvSpPr>
            <p:cNvPr id="46109" name="Line 34"/>
            <p:cNvSpPr>
              <a:spLocks noChangeShapeType="1"/>
            </p:cNvSpPr>
            <p:nvPr/>
          </p:nvSpPr>
          <p:spPr bwMode="auto">
            <a:xfrm>
              <a:off x="4710113" y="2571750"/>
              <a:ext cx="0" cy="214313"/>
            </a:xfrm>
            <a:prstGeom prst="line">
              <a:avLst/>
            </a:prstGeom>
            <a:noFill/>
            <a:ln w="9525">
              <a:solidFill>
                <a:schemeClr val="tx1"/>
              </a:solidFill>
              <a:round/>
              <a:headEnd/>
              <a:tailEnd type="triangle" w="med" len="med"/>
            </a:ln>
          </p:spPr>
          <p:txBody>
            <a:bodyPr/>
            <a:lstStyle/>
            <a:p>
              <a:endParaRPr lang="zh-CN" altLang="en-US"/>
            </a:p>
          </p:txBody>
        </p:sp>
        <p:sp>
          <p:nvSpPr>
            <p:cNvPr id="46110" name="Line 35"/>
            <p:cNvSpPr>
              <a:spLocks noChangeShapeType="1"/>
            </p:cNvSpPr>
            <p:nvPr/>
          </p:nvSpPr>
          <p:spPr bwMode="auto">
            <a:xfrm>
              <a:off x="5583238" y="2571750"/>
              <a:ext cx="0" cy="214313"/>
            </a:xfrm>
            <a:prstGeom prst="line">
              <a:avLst/>
            </a:prstGeom>
            <a:noFill/>
            <a:ln w="9525">
              <a:solidFill>
                <a:schemeClr val="tx1"/>
              </a:solidFill>
              <a:round/>
              <a:headEnd/>
              <a:tailEnd type="triangle" w="med" len="med"/>
            </a:ln>
          </p:spPr>
          <p:txBody>
            <a:bodyPr/>
            <a:lstStyle/>
            <a:p>
              <a:endParaRPr lang="zh-CN" altLang="en-US"/>
            </a:p>
          </p:txBody>
        </p:sp>
        <p:sp>
          <p:nvSpPr>
            <p:cNvPr id="46111" name="Line 36"/>
            <p:cNvSpPr>
              <a:spLocks noChangeShapeType="1"/>
            </p:cNvSpPr>
            <p:nvPr/>
          </p:nvSpPr>
          <p:spPr bwMode="auto">
            <a:xfrm>
              <a:off x="6367463" y="2571750"/>
              <a:ext cx="0" cy="214313"/>
            </a:xfrm>
            <a:prstGeom prst="line">
              <a:avLst/>
            </a:prstGeom>
            <a:noFill/>
            <a:ln w="9525">
              <a:solidFill>
                <a:schemeClr val="tx1"/>
              </a:solidFill>
              <a:round/>
              <a:headEnd/>
              <a:tailEnd type="triangle" w="med" len="med"/>
            </a:ln>
          </p:spPr>
          <p:txBody>
            <a:bodyPr/>
            <a:lstStyle/>
            <a:p>
              <a:endParaRPr lang="zh-CN" altLang="en-US"/>
            </a:p>
          </p:txBody>
        </p:sp>
        <p:sp>
          <p:nvSpPr>
            <p:cNvPr id="46112" name="Line 37"/>
            <p:cNvSpPr>
              <a:spLocks noChangeShapeType="1"/>
            </p:cNvSpPr>
            <p:nvPr/>
          </p:nvSpPr>
          <p:spPr bwMode="auto">
            <a:xfrm>
              <a:off x="7064375" y="2571750"/>
              <a:ext cx="0" cy="214313"/>
            </a:xfrm>
            <a:prstGeom prst="line">
              <a:avLst/>
            </a:prstGeom>
            <a:noFill/>
            <a:ln w="9525">
              <a:solidFill>
                <a:schemeClr val="tx1"/>
              </a:solidFill>
              <a:round/>
              <a:headEnd/>
              <a:tailEnd type="triangle" w="med" len="med"/>
            </a:ln>
          </p:spPr>
          <p:txBody>
            <a:bodyPr/>
            <a:lstStyle/>
            <a:p>
              <a:endParaRPr lang="zh-CN" altLang="en-US"/>
            </a:p>
          </p:txBody>
        </p:sp>
        <p:sp>
          <p:nvSpPr>
            <p:cNvPr id="42" name="Text Box 39"/>
            <p:cNvSpPr txBox="1">
              <a:spLocks noChangeArrowheads="1"/>
            </p:cNvSpPr>
            <p:nvPr/>
          </p:nvSpPr>
          <p:spPr bwMode="gray">
            <a:xfrm>
              <a:off x="2434728" y="4575582"/>
              <a:ext cx="489023" cy="1501368"/>
            </a:xfrm>
            <a:prstGeom prst="rect">
              <a:avLst/>
            </a:prstGeom>
            <a:solidFill>
              <a:srgbClr val="339966"/>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dirty="0">
                  <a:latin typeface="Arial" pitchFamily="34" charset="0"/>
                  <a:ea typeface="黑体" pitchFamily="2" charset="-122"/>
                </a:rPr>
                <a:t>总务长办公室</a:t>
              </a:r>
            </a:p>
          </p:txBody>
        </p:sp>
        <p:sp>
          <p:nvSpPr>
            <p:cNvPr id="46114" name="Line 40"/>
            <p:cNvSpPr>
              <a:spLocks noChangeShapeType="1"/>
            </p:cNvSpPr>
            <p:nvPr/>
          </p:nvSpPr>
          <p:spPr bwMode="auto">
            <a:xfrm>
              <a:off x="2700338" y="2584450"/>
              <a:ext cx="0" cy="2003425"/>
            </a:xfrm>
            <a:prstGeom prst="line">
              <a:avLst/>
            </a:prstGeom>
            <a:noFill/>
            <a:ln w="9525">
              <a:solidFill>
                <a:schemeClr val="tx1"/>
              </a:solidFill>
              <a:round/>
              <a:headEnd/>
              <a:tailEnd type="triangle" w="med" len="med"/>
            </a:ln>
          </p:spPr>
          <p:txBody>
            <a:bodyPr/>
            <a:lstStyle/>
            <a:p>
              <a:endParaRPr lang="zh-CN" altLang="en-US"/>
            </a:p>
          </p:txBody>
        </p:sp>
      </p:grpSp>
      <p:sp>
        <p:nvSpPr>
          <p:cNvPr id="46083" name="Rectangle 2"/>
          <p:cNvSpPr>
            <a:spLocks noChangeArrowheads="1"/>
          </p:cNvSpPr>
          <p:nvPr/>
        </p:nvSpPr>
        <p:spPr bwMode="auto">
          <a:xfrm>
            <a:off x="6937375" y="5857875"/>
            <a:ext cx="2135188" cy="307975"/>
          </a:xfrm>
          <a:prstGeom prst="rect">
            <a:avLst/>
          </a:prstGeom>
          <a:noFill/>
          <a:ln w="25400" algn="ctr">
            <a:noFill/>
            <a:miter lim="800000"/>
            <a:headEnd/>
            <a:tailEnd/>
          </a:ln>
        </p:spPr>
        <p:txBody>
          <a:bodyPr lIns="0" tIns="0" rIns="0" bIns="0" anchor="ctr">
            <a:spAutoFit/>
          </a:bodyPr>
          <a:lstStyle/>
          <a:p>
            <a:r>
              <a:rPr lang="zh-CN" altLang="en-US" sz="2000">
                <a:latin typeface="黑体" pitchFamily="49" charset="-122"/>
                <a:ea typeface="黑体" pitchFamily="49" charset="-122"/>
              </a:rPr>
              <a:t>教室管理委员会</a:t>
            </a:r>
          </a:p>
        </p:txBody>
      </p:sp>
      <p:sp>
        <p:nvSpPr>
          <p:cNvPr id="46084" name="内容占位符 10"/>
          <p:cNvSpPr>
            <a:spLocks noGrp="1"/>
          </p:cNvSpPr>
          <p:nvPr>
            <p:ph sz="quarter" idx="4294967295"/>
          </p:nvPr>
        </p:nvSpPr>
        <p:spPr bwMode="auto">
          <a:xfrm>
            <a:off x="827088" y="620713"/>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smtClean="0">
                <a:solidFill>
                  <a:srgbClr val="000000"/>
                </a:solidFill>
                <a:latin typeface="黑体" pitchFamily="49" charset="-122"/>
                <a:ea typeface="宋体" charset="-122"/>
              </a:rPr>
              <a:t>管理机构完善         </a:t>
            </a:r>
            <a:endParaRPr lang="en-US" altLang="zh-CN" sz="240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endParaRPr lang="zh-CN" altLang="en-US" sz="1800" b="0" smtClean="0">
              <a:latin typeface="华文细黑" pitchFamily="2" charset="-122"/>
              <a:ea typeface="华文细黑" pitchFamily="2" charset="-122"/>
            </a:endParaRPr>
          </a:p>
        </p:txBody>
      </p:sp>
      <p:sp>
        <p:nvSpPr>
          <p:cNvPr id="46085" name="Line 24"/>
          <p:cNvSpPr>
            <a:spLocks noChangeShapeType="1"/>
          </p:cNvSpPr>
          <p:nvPr/>
        </p:nvSpPr>
        <p:spPr bwMode="auto">
          <a:xfrm>
            <a:off x="900113" y="2492375"/>
            <a:ext cx="0" cy="214313"/>
          </a:xfrm>
          <a:prstGeom prst="line">
            <a:avLst/>
          </a:prstGeom>
          <a:noFill/>
          <a:ln w="9525">
            <a:solidFill>
              <a:schemeClr val="tx1"/>
            </a:solidFill>
            <a:round/>
            <a:headEnd/>
            <a:tailEnd type="triangle" w="med" len="med"/>
          </a:ln>
        </p:spPr>
        <p:txBody>
          <a:bodyPr/>
          <a:lstStyle/>
          <a:p>
            <a:endParaRPr lang="zh-CN" altLang="en-US"/>
          </a:p>
        </p:txBody>
      </p:sp>
      <p:sp>
        <p:nvSpPr>
          <p:cNvPr id="35" name="Text Box 9"/>
          <p:cNvSpPr txBox="1">
            <a:spLocks noChangeArrowheads="1"/>
          </p:cNvSpPr>
          <p:nvPr/>
        </p:nvSpPr>
        <p:spPr bwMode="gray">
          <a:xfrm>
            <a:off x="684213" y="2708275"/>
            <a:ext cx="487362" cy="1504950"/>
          </a:xfrm>
          <a:prstGeom prst="rect">
            <a:avLst/>
          </a:prstGeom>
          <a:solidFill>
            <a:srgbClr val="0000FF"/>
          </a:solidFill>
          <a:ln w="38100" algn="ctr">
            <a:solidFill>
              <a:srgbClr val="FFFFFF"/>
            </a:solidFill>
            <a:miter lim="800000"/>
            <a:headEnd/>
            <a:tailEnd/>
          </a:ln>
          <a:effectLst>
            <a:outerShdw dist="135003" dir="2928844" algn="ctr" rotWithShape="0">
              <a:srgbClr val="000000">
                <a:alpha val="50000"/>
              </a:srgbClr>
            </a:outerShdw>
          </a:effectLst>
        </p:spPr>
        <p:txBody>
          <a:bodyPr vert="eaVert" wrap="none" anchor="ctr"/>
          <a:lstStyle/>
          <a:p>
            <a:pPr algn="ctr">
              <a:defRPr/>
            </a:pPr>
            <a:r>
              <a:rPr lang="zh-CN" altLang="en-US" sz="1800" dirty="0">
                <a:solidFill>
                  <a:schemeClr val="bg1"/>
                </a:solidFill>
                <a:latin typeface="Arial" pitchFamily="34" charset="0"/>
                <a:ea typeface="黑体" pitchFamily="2" charset="-122"/>
              </a:rPr>
              <a:t>校长办公室</a:t>
            </a:r>
          </a:p>
        </p:txBody>
      </p:sp>
      <p:sp>
        <p:nvSpPr>
          <p:cNvPr id="36" name="标题 5"/>
          <p:cNvSpPr txBox="1">
            <a:spLocks/>
          </p:cNvSpPr>
          <p:nvPr/>
        </p:nvSpPr>
        <p:spPr bwMode="auto">
          <a:xfrm>
            <a:off x="2555875" y="115888"/>
            <a:ext cx="4032250" cy="504825"/>
          </a:xfrm>
          <a:prstGeom prst="rect">
            <a:avLst/>
          </a:prstGeom>
          <a:noFill/>
          <a:ln>
            <a:miter lim="800000"/>
            <a:headEnd/>
            <a:tailEnd/>
          </a:ln>
        </p:spPr>
        <p:txBody>
          <a:bodyPr/>
          <a:lstStyle/>
          <a:p>
            <a:pPr algn="ctr" eaLnBrk="0" hangingPunct="0">
              <a:defRPr/>
            </a:pPr>
            <a:r>
              <a:rPr kumimoji="1" lang="zh-CN" altLang="en-US" sz="3000" b="1" kern="0">
                <a:latin typeface="黑体" pitchFamily="49" charset="-122"/>
                <a:ea typeface="黑体" pitchFamily="49" charset="-122"/>
                <a:cs typeface="+mj-cs"/>
              </a:rPr>
              <a:t>管理组织机构与制度</a:t>
            </a:r>
            <a:endParaRPr kumimoji="1" lang="zh-CN" altLang="en-US" sz="3000" b="1" kern="0" dirty="0">
              <a:latin typeface="黑体" pitchFamily="49" charset="-122"/>
              <a:ea typeface="黑体" pitchFamily="49" charset="-122"/>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内容占位符 10"/>
          <p:cNvSpPr>
            <a:spLocks noGrp="1"/>
          </p:cNvSpPr>
          <p:nvPr>
            <p:ph sz="quarter" idx="4"/>
          </p:nvPr>
        </p:nvSpPr>
        <p:spPr bwMode="auto">
          <a:xfrm>
            <a:off x="539750" y="1341438"/>
            <a:ext cx="2519363" cy="3455987"/>
          </a:xfrm>
          <a:noFill/>
          <a:ln>
            <a:miter lim="800000"/>
            <a:headEnd/>
            <a:tailEnd/>
          </a:ln>
        </p:spPr>
        <p:txBody>
          <a:bodyPr vert="horz" wrap="square" lIns="91440" tIns="45720" rIns="91440" bIns="45720" numCol="1" anchor="t" anchorCtr="0" compatLnSpc="1">
            <a:prstTxWarp prst="textNoShape">
              <a:avLst/>
            </a:prstTxWarp>
          </a:bodyPr>
          <a:lstStyle/>
          <a:p>
            <a:pPr marL="0" eaLnBrk="1" latinLnBrk="1" hangingPunct="1">
              <a:lnSpc>
                <a:spcPct val="150000"/>
              </a:lnSpc>
              <a:spcBef>
                <a:spcPts val="475"/>
              </a:spcBef>
              <a:buFont typeface="Monotype Sorts"/>
              <a:buNone/>
            </a:pPr>
            <a:r>
              <a:rPr lang="en-US" altLang="zh-CN" sz="2400" b="0" smtClean="0">
                <a:solidFill>
                  <a:srgbClr val="000000"/>
                </a:solidFill>
                <a:latin typeface="黑体" pitchFamily="49" charset="-122"/>
                <a:ea typeface="宋体" charset="-122"/>
              </a:rPr>
              <a:t>        </a:t>
            </a:r>
            <a:endParaRPr lang="zh-CN" altLang="en-US" sz="1800" b="0" smtClean="0">
              <a:solidFill>
                <a:srgbClr val="000000"/>
              </a:solidFill>
              <a:latin typeface="华文细黑" pitchFamily="2" charset="-122"/>
              <a:ea typeface="华文细黑" pitchFamily="2" charset="-122"/>
              <a:cs typeface="宋体" charset="-122"/>
            </a:endParaRPr>
          </a:p>
          <a:p>
            <a:pPr marL="0" latinLnBrk="1">
              <a:lnSpc>
                <a:spcPct val="150000"/>
              </a:lnSpc>
              <a:buFont typeface="Monotype Sorts"/>
              <a:buNone/>
            </a:pPr>
            <a:endParaRPr lang="zh-CN" altLang="en-US" sz="1800" b="0" smtClean="0">
              <a:latin typeface="华文细黑" pitchFamily="2" charset="-122"/>
              <a:ea typeface="华文细黑" pitchFamily="2" charset="-122"/>
            </a:endParaRPr>
          </a:p>
        </p:txBody>
      </p:sp>
      <p:sp>
        <p:nvSpPr>
          <p:cNvPr id="47106" name="内容占位符 6"/>
          <p:cNvSpPr>
            <a:spLocks noGrp="1"/>
          </p:cNvSpPr>
          <p:nvPr>
            <p:ph sz="quarter" idx="2"/>
          </p:nvPr>
        </p:nvSpPr>
        <p:spPr bwMode="auto">
          <a:xfrm>
            <a:off x="539750" y="836613"/>
            <a:ext cx="8280400" cy="5688012"/>
          </a:xfrm>
          <a:noFill/>
          <a:ln>
            <a:miter lim="800000"/>
            <a:headEnd/>
            <a:tailEnd/>
          </a:ln>
        </p:spPr>
        <p:txBody>
          <a:bodyPr vert="horz" wrap="square" lIns="91440" tIns="45720" rIns="91440" bIns="45720" numCol="1" anchor="t" anchorCtr="0" compatLnSpc="1">
            <a:prstTxWarp prst="textNoShape">
              <a:avLst/>
            </a:prstTxWarp>
          </a:bodyPr>
          <a:lstStyle/>
          <a:p>
            <a:pPr algn="ctr">
              <a:buFont typeface="Monotype Sorts"/>
              <a:buNone/>
            </a:pPr>
            <a:r>
              <a:rPr lang="zh-CN" altLang="en-US" sz="2400" dirty="0" smtClean="0">
                <a:solidFill>
                  <a:srgbClr val="000000"/>
                </a:solidFill>
                <a:latin typeface="黑体" pitchFamily="49" charset="-122"/>
                <a:ea typeface="宋体" charset="-122"/>
              </a:rPr>
              <a:t>教学楼的管理</a:t>
            </a:r>
            <a:endParaRPr lang="en-US" altLang="zh-CN" sz="2400" dirty="0" smtClean="0">
              <a:solidFill>
                <a:srgbClr val="000000"/>
              </a:solidFill>
              <a:latin typeface="黑体" pitchFamily="49" charset="-122"/>
              <a:ea typeface="宋体" charset="-122"/>
            </a:endParaRPr>
          </a:p>
          <a:p>
            <a:pPr>
              <a:lnSpc>
                <a:spcPct val="150000"/>
              </a:lnSpc>
              <a:spcBef>
                <a:spcPts val="1200"/>
              </a:spcBef>
              <a:spcAft>
                <a:spcPts val="1200"/>
              </a:spcAft>
            </a:pPr>
            <a:r>
              <a:rPr lang="zh-CN" altLang="zh-CN" sz="1800" b="0" dirty="0" smtClean="0">
                <a:latin typeface="华文细黑" pitchFamily="2" charset="-122"/>
                <a:ea typeface="华文细黑" pitchFamily="2" charset="-122"/>
              </a:rPr>
              <a:t>注册中心依据教学计划</a:t>
            </a:r>
            <a:r>
              <a:rPr lang="zh-CN" altLang="en-US" sz="1800" b="0" dirty="0" smtClean="0">
                <a:latin typeface="华文细黑" pitchFamily="2" charset="-122"/>
                <a:ea typeface="华文细黑" pitchFamily="2" charset="-122"/>
              </a:rPr>
              <a:t>，及流程进行统一的排课、借课；</a:t>
            </a:r>
            <a:endParaRPr lang="en-US" altLang="zh-CN" sz="1800" b="0" dirty="0" smtClean="0">
              <a:latin typeface="华文细黑" pitchFamily="2" charset="-122"/>
              <a:ea typeface="华文细黑" pitchFamily="2" charset="-122"/>
            </a:endParaRPr>
          </a:p>
          <a:p>
            <a:pPr>
              <a:lnSpc>
                <a:spcPct val="150000"/>
              </a:lnSpc>
              <a:spcBef>
                <a:spcPts val="1200"/>
              </a:spcBef>
              <a:spcAft>
                <a:spcPts val="1200"/>
              </a:spcAft>
            </a:pPr>
            <a:r>
              <a:rPr lang="zh-CN" altLang="zh-CN" sz="1800" b="0" dirty="0" smtClean="0">
                <a:latin typeface="华文细黑" pitchFamily="2" charset="-122"/>
                <a:ea typeface="华文细黑" pitchFamily="2" charset="-122"/>
              </a:rPr>
              <a:t>物业中心</a:t>
            </a:r>
            <a:r>
              <a:rPr lang="zh-CN" altLang="en-US" sz="1800" b="0" dirty="0" smtClean="0">
                <a:latin typeface="华文细黑" pitchFamily="2" charset="-122"/>
                <a:ea typeface="华文细黑" pitchFamily="2" charset="-122"/>
              </a:rPr>
              <a:t>负责日常保洁、治安、小修维护等保障性服务工作；</a:t>
            </a:r>
            <a:endParaRPr lang="en-US" altLang="zh-CN" sz="1800" b="0" dirty="0" smtClean="0">
              <a:latin typeface="华文细黑" pitchFamily="2" charset="-122"/>
              <a:ea typeface="华文细黑" pitchFamily="2" charset="-122"/>
            </a:endParaRPr>
          </a:p>
          <a:p>
            <a:pPr>
              <a:lnSpc>
                <a:spcPct val="150000"/>
              </a:lnSpc>
              <a:spcBef>
                <a:spcPts val="1200"/>
              </a:spcBef>
              <a:spcAft>
                <a:spcPts val="1200"/>
              </a:spcAft>
            </a:pPr>
            <a:r>
              <a:rPr lang="zh-CN" altLang="en-US" sz="1800" b="0" dirty="0" smtClean="0">
                <a:latin typeface="华文细黑" pitchFamily="2" charset="-122"/>
                <a:ea typeface="华文细黑" pitchFamily="2" charset="-122"/>
              </a:rPr>
              <a:t>信息化技术管理中心负责教学配套的电教设备运行工作；</a:t>
            </a:r>
            <a:endParaRPr lang="en-US" altLang="zh-CN" sz="1800" b="0" dirty="0" smtClean="0">
              <a:latin typeface="华文细黑" pitchFamily="2" charset="-122"/>
              <a:ea typeface="华文细黑" pitchFamily="2" charset="-122"/>
            </a:endParaRPr>
          </a:p>
          <a:p>
            <a:pPr>
              <a:lnSpc>
                <a:spcPct val="150000"/>
              </a:lnSpc>
              <a:spcBef>
                <a:spcPts val="1200"/>
              </a:spcBef>
              <a:spcAft>
                <a:spcPts val="1200"/>
              </a:spcAft>
            </a:pPr>
            <a:r>
              <a:rPr lang="zh-CN" altLang="en-US" sz="1800" b="0" dirty="0">
                <a:latin typeface="华文细黑" pitchFamily="2" charset="-122"/>
                <a:ea typeface="华文细黑" pitchFamily="2" charset="-122"/>
              </a:rPr>
              <a:t>保卫</a:t>
            </a:r>
            <a:r>
              <a:rPr lang="zh-CN" altLang="en-US" sz="1800" b="0" dirty="0" smtClean="0">
                <a:latin typeface="华文细黑" pitchFamily="2" charset="-122"/>
                <a:ea typeface="华文细黑" pitchFamily="2" charset="-122"/>
              </a:rPr>
              <a:t>处负责教室内大型活动（</a:t>
            </a:r>
            <a:r>
              <a:rPr lang="en-US" altLang="zh-CN" sz="1800" b="0" dirty="0" smtClean="0">
                <a:latin typeface="华文细黑" pitchFamily="2" charset="-122"/>
                <a:ea typeface="华文细黑" pitchFamily="2" charset="-122"/>
              </a:rPr>
              <a:t>400</a:t>
            </a:r>
            <a:r>
              <a:rPr lang="zh-CN" altLang="en-US" sz="1800" b="0" dirty="0" smtClean="0">
                <a:latin typeface="华文细黑" pitchFamily="2" charset="-122"/>
                <a:ea typeface="华文细黑" pitchFamily="2" charset="-122"/>
              </a:rPr>
              <a:t>人以上）的审批、备案等相关工作；</a:t>
            </a:r>
            <a:endParaRPr lang="en-US" altLang="zh-CN" sz="1800" b="0" dirty="0" smtClean="0">
              <a:latin typeface="华文细黑" pitchFamily="2" charset="-122"/>
              <a:ea typeface="华文细黑" pitchFamily="2" charset="-122"/>
            </a:endParaRPr>
          </a:p>
          <a:p>
            <a:pPr>
              <a:lnSpc>
                <a:spcPct val="150000"/>
              </a:lnSpc>
              <a:spcBef>
                <a:spcPts val="1200"/>
              </a:spcBef>
              <a:spcAft>
                <a:spcPts val="1200"/>
              </a:spcAft>
            </a:pPr>
            <a:r>
              <a:rPr lang="zh-CN" altLang="en-US" sz="1800" b="0" dirty="0" smtClean="0">
                <a:latin typeface="华文细黑" pitchFamily="2" charset="-122"/>
                <a:ea typeface="华文细黑" pitchFamily="2" charset="-122"/>
              </a:rPr>
              <a:t>开馆时间：周一至周日</a:t>
            </a:r>
            <a:r>
              <a:rPr lang="en-US" altLang="zh-CN" sz="1800" b="0" dirty="0" smtClean="0">
                <a:latin typeface="华文细黑" pitchFamily="2" charset="-122"/>
                <a:ea typeface="华文细黑" pitchFamily="2" charset="-122"/>
              </a:rPr>
              <a:t>07</a:t>
            </a:r>
            <a:r>
              <a:rPr lang="zh-CN" altLang="en-US" sz="1800" b="0" dirty="0" smtClean="0">
                <a:latin typeface="华文细黑" pitchFamily="2" charset="-122"/>
                <a:ea typeface="华文细黑" pitchFamily="2" charset="-122"/>
              </a:rPr>
              <a:t>：</a:t>
            </a:r>
            <a:r>
              <a:rPr lang="en-US" altLang="zh-CN" sz="1800" b="0" dirty="0" smtClean="0">
                <a:latin typeface="华文细黑" pitchFamily="2" charset="-122"/>
                <a:ea typeface="华文细黑" pitchFamily="2" charset="-122"/>
              </a:rPr>
              <a:t>00—22</a:t>
            </a:r>
            <a:r>
              <a:rPr lang="zh-CN" altLang="en-US" sz="1800" b="0" dirty="0" smtClean="0">
                <a:latin typeface="华文细黑" pitchFamily="2" charset="-122"/>
                <a:ea typeface="华文细黑" pitchFamily="2" charset="-122"/>
              </a:rPr>
              <a:t>：</a:t>
            </a:r>
            <a:r>
              <a:rPr lang="en-US" altLang="zh-CN" sz="1800" b="0" dirty="0" smtClean="0">
                <a:latin typeface="华文细黑" pitchFamily="2" charset="-122"/>
                <a:ea typeface="华文细黑" pitchFamily="2" charset="-122"/>
              </a:rPr>
              <a:t>30</a:t>
            </a:r>
            <a:r>
              <a:rPr lang="zh-CN" altLang="en-US" sz="1800" b="0" dirty="0" smtClean="0">
                <a:latin typeface="华文细黑" pitchFamily="2" charset="-122"/>
                <a:ea typeface="华文细黑" pitchFamily="2" charset="-122"/>
              </a:rPr>
              <a:t>（节假日开馆时间以学校通知为准）上课时间：周一至周日</a:t>
            </a:r>
            <a:r>
              <a:rPr lang="en-US" altLang="zh-CN" sz="1800" b="0" dirty="0" smtClean="0">
                <a:latin typeface="华文细黑" pitchFamily="2" charset="-122"/>
                <a:ea typeface="华文细黑" pitchFamily="2" charset="-122"/>
              </a:rPr>
              <a:t>08</a:t>
            </a:r>
            <a:r>
              <a:rPr lang="zh-CN" altLang="en-US" sz="1800" b="0" dirty="0" smtClean="0">
                <a:latin typeface="华文细黑" pitchFamily="2" charset="-122"/>
                <a:ea typeface="华文细黑" pitchFamily="2" charset="-122"/>
              </a:rPr>
              <a:t>：</a:t>
            </a:r>
            <a:r>
              <a:rPr lang="en-US" altLang="zh-CN" sz="1800" b="0" dirty="0" smtClean="0">
                <a:latin typeface="华文细黑" pitchFamily="2" charset="-122"/>
                <a:ea typeface="华文细黑" pitchFamily="2" charset="-122"/>
              </a:rPr>
              <a:t>00—21</a:t>
            </a:r>
            <a:r>
              <a:rPr lang="zh-CN" altLang="en-US" sz="1800" b="0" dirty="0" smtClean="0">
                <a:latin typeface="华文细黑" pitchFamily="2" charset="-122"/>
                <a:ea typeface="华文细黑" pitchFamily="2" charset="-122"/>
              </a:rPr>
              <a:t>：</a:t>
            </a:r>
            <a:r>
              <a:rPr lang="en-US" altLang="zh-CN" sz="1800" b="0" dirty="0" smtClean="0">
                <a:latin typeface="华文细黑" pitchFamily="2" charset="-122"/>
                <a:ea typeface="华文细黑" pitchFamily="2" charset="-122"/>
              </a:rPr>
              <a:t>45</a:t>
            </a:r>
          </a:p>
        </p:txBody>
      </p:sp>
      <p:sp>
        <p:nvSpPr>
          <p:cNvPr id="5" name="标题 5"/>
          <p:cNvSpPr txBox="1">
            <a:spLocks/>
          </p:cNvSpPr>
          <p:nvPr/>
        </p:nvSpPr>
        <p:spPr bwMode="auto">
          <a:xfrm>
            <a:off x="755650" y="111125"/>
            <a:ext cx="8229600" cy="720725"/>
          </a:xfrm>
          <a:prstGeom prst="rect">
            <a:avLst/>
          </a:prstGeom>
          <a:noFill/>
          <a:ln>
            <a:miter lim="800000"/>
            <a:headEnd/>
            <a:tailEnd/>
          </a:ln>
        </p:spPr>
        <p:txBody>
          <a:bodyPr/>
          <a:lstStyle/>
          <a:p>
            <a:pPr algn="ctr" eaLnBrk="0" hangingPunct="0">
              <a:defRPr/>
            </a:pPr>
            <a:endParaRPr kumimoji="1" lang="zh-CN" altLang="en-US" sz="3000" b="1" kern="0" dirty="0">
              <a:latin typeface="黑体" pitchFamily="49" charset="-122"/>
              <a:ea typeface="黑体" pitchFamily="49" charset="-122"/>
              <a:cs typeface="+mj-cs"/>
            </a:endParaRPr>
          </a:p>
        </p:txBody>
      </p:sp>
      <p:sp>
        <p:nvSpPr>
          <p:cNvPr id="9" name="标题 5"/>
          <p:cNvSpPr txBox="1">
            <a:spLocks/>
          </p:cNvSpPr>
          <p:nvPr/>
        </p:nvSpPr>
        <p:spPr bwMode="auto">
          <a:xfrm>
            <a:off x="2555875" y="115888"/>
            <a:ext cx="4032250" cy="504825"/>
          </a:xfrm>
          <a:prstGeom prst="rect">
            <a:avLst/>
          </a:prstGeom>
          <a:noFill/>
          <a:ln>
            <a:miter lim="800000"/>
            <a:headEnd/>
            <a:tailEnd/>
          </a:ln>
        </p:spPr>
        <p:txBody>
          <a:bodyPr/>
          <a:lstStyle/>
          <a:p>
            <a:pPr algn="ctr" eaLnBrk="0" hangingPunct="0">
              <a:defRPr/>
            </a:pPr>
            <a:r>
              <a:rPr kumimoji="1" lang="zh-CN" altLang="en-US" sz="3000" b="1" kern="0">
                <a:latin typeface="黑体" pitchFamily="49" charset="-122"/>
                <a:ea typeface="黑体" pitchFamily="49" charset="-122"/>
                <a:cs typeface="+mj-cs"/>
              </a:rPr>
              <a:t>管理组织机构与制度</a:t>
            </a:r>
            <a:endParaRPr kumimoji="1" lang="zh-CN" altLang="en-US" sz="3000" b="1" kern="0" dirty="0">
              <a:latin typeface="黑体" pitchFamily="49" charset="-122"/>
              <a:ea typeface="黑体" pitchFamily="49" charset="-122"/>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内容占位符 10"/>
          <p:cNvSpPr>
            <a:spLocks noGrp="1"/>
          </p:cNvSpPr>
          <p:nvPr>
            <p:ph sz="quarter" idx="4294967295"/>
          </p:nvPr>
        </p:nvSpPr>
        <p:spPr bwMode="auto">
          <a:xfrm>
            <a:off x="395288" y="1484313"/>
            <a:ext cx="7345362" cy="446405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1800" dirty="0" smtClean="0">
                <a:latin typeface="华文细黑" pitchFamily="2" charset="-122"/>
                <a:ea typeface="华文细黑" pitchFamily="2" charset="-122"/>
              </a:rPr>
              <a:t>教室管理人员</a:t>
            </a:r>
            <a:endParaRPr lang="en-US" altLang="zh-CN" sz="1800" dirty="0" smtClean="0">
              <a:latin typeface="华文细黑" pitchFamily="2" charset="-122"/>
              <a:ea typeface="华文细黑" pitchFamily="2" charset="-122"/>
            </a:endParaRPr>
          </a:p>
          <a:p>
            <a:pPr marL="0" eaLnBrk="1" latinLnBrk="1" hangingPunct="1">
              <a:lnSpc>
                <a:spcPct val="150000"/>
              </a:lnSpc>
              <a:spcBef>
                <a:spcPts val="600"/>
              </a:spcBef>
              <a:buFont typeface="Wingdings" pitchFamily="2" charset="2"/>
              <a:buChar char="u"/>
            </a:pPr>
            <a:r>
              <a:rPr lang="zh-CN" altLang="en-US" sz="1800" b="0" dirty="0" smtClean="0">
                <a:latin typeface="华文细黑" pitchFamily="2" charset="-122"/>
                <a:ea typeface="华文细黑" pitchFamily="2" charset="-122"/>
              </a:rPr>
              <a:t>教室管理员实行</a:t>
            </a:r>
            <a:r>
              <a:rPr lang="en-US" altLang="zh-CN" sz="1800" b="0" dirty="0" smtClean="0">
                <a:latin typeface="华文细黑" pitchFamily="2" charset="-122"/>
                <a:ea typeface="华文细黑" pitchFamily="2" charset="-122"/>
              </a:rPr>
              <a:t>6</a:t>
            </a:r>
            <a:r>
              <a:rPr lang="zh-CN" altLang="en-US" sz="1800" b="0" dirty="0" smtClean="0">
                <a:latin typeface="华文细黑" pitchFamily="2" charset="-122"/>
                <a:ea typeface="华文细黑" pitchFamily="2" charset="-122"/>
              </a:rPr>
              <a:t>天、</a:t>
            </a:r>
            <a:r>
              <a:rPr lang="en-US" altLang="zh-CN" sz="1800" b="0" dirty="0" smtClean="0">
                <a:latin typeface="华文细黑" pitchFamily="2" charset="-122"/>
                <a:ea typeface="华文细黑" pitchFamily="2" charset="-122"/>
              </a:rPr>
              <a:t>40</a:t>
            </a:r>
            <a:r>
              <a:rPr lang="zh-CN" altLang="en-US" sz="1800" b="0" dirty="0" smtClean="0">
                <a:latin typeface="华文细黑" pitchFamily="2" charset="-122"/>
                <a:ea typeface="华文细黑" pitchFamily="2" charset="-122"/>
              </a:rPr>
              <a:t>小时、“两班倒”综合工时制</a:t>
            </a:r>
            <a:endParaRPr lang="en-US" altLang="zh-CN" sz="1800" b="0" dirty="0" smtClean="0">
              <a:latin typeface="华文细黑" pitchFamily="2" charset="-122"/>
              <a:ea typeface="华文细黑" pitchFamily="2" charset="-122"/>
            </a:endParaRPr>
          </a:p>
          <a:p>
            <a:pPr marL="0" eaLnBrk="1" latinLnBrk="1" hangingPunct="1">
              <a:lnSpc>
                <a:spcPct val="150000"/>
              </a:lnSpc>
              <a:spcBef>
                <a:spcPts val="600"/>
              </a:spcBef>
              <a:buFont typeface="Monotype Sorts"/>
              <a:buNone/>
            </a:pPr>
            <a:r>
              <a:rPr lang="zh-CN" altLang="en-US" sz="1800" b="0" dirty="0" smtClean="0">
                <a:latin typeface="华文细黑" pitchFamily="2" charset="-122"/>
                <a:ea typeface="华文细黑" pitchFamily="2" charset="-122"/>
              </a:rPr>
              <a:t>       周一至周五：上午班   </a:t>
            </a:r>
            <a:r>
              <a:rPr lang="en-US" altLang="zh-CN" sz="1800" b="0" dirty="0" smtClean="0">
                <a:latin typeface="华文细黑" pitchFamily="2" charset="-122"/>
                <a:ea typeface="华文细黑" pitchFamily="2" charset="-122"/>
              </a:rPr>
              <a:t>07:30—14:30</a:t>
            </a:r>
          </a:p>
          <a:p>
            <a:pPr marL="0" eaLnBrk="1" latinLnBrk="1" hangingPunct="1">
              <a:lnSpc>
                <a:spcPct val="150000"/>
              </a:lnSpc>
              <a:spcBef>
                <a:spcPts val="600"/>
              </a:spcBef>
              <a:buFont typeface="Monotype Sorts"/>
              <a:buNone/>
            </a:pPr>
            <a:r>
              <a:rPr lang="en-US"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下午班  </a:t>
            </a:r>
            <a:r>
              <a:rPr lang="en-US" altLang="zh-CN" sz="1800" b="0" dirty="0" smtClean="0">
                <a:latin typeface="华文细黑" pitchFamily="2" charset="-122"/>
                <a:ea typeface="华文细黑" pitchFamily="2" charset="-122"/>
              </a:rPr>
              <a:t>14:30—21:45</a:t>
            </a:r>
          </a:p>
          <a:p>
            <a:pPr marL="0" eaLnBrk="1" latinLnBrk="1" hangingPunct="1">
              <a:lnSpc>
                <a:spcPct val="150000"/>
              </a:lnSpc>
              <a:spcBef>
                <a:spcPts val="600"/>
              </a:spcBef>
              <a:buFont typeface="Monotype Sorts"/>
              <a:buNone/>
            </a:pPr>
            <a:r>
              <a:rPr lang="en-US"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周六、周日：单人上班    </a:t>
            </a:r>
            <a:r>
              <a:rPr lang="en-US" altLang="zh-CN" sz="1800" b="0" dirty="0" smtClean="0">
                <a:latin typeface="华文细黑" pitchFamily="2" charset="-122"/>
                <a:ea typeface="华文细黑" pitchFamily="2" charset="-122"/>
              </a:rPr>
              <a:t>08:00—12:00</a:t>
            </a:r>
          </a:p>
          <a:p>
            <a:pPr marL="0" eaLnBrk="1" latinLnBrk="1" hangingPunct="1">
              <a:lnSpc>
                <a:spcPct val="150000"/>
              </a:lnSpc>
              <a:spcBef>
                <a:spcPts val="600"/>
              </a:spcBef>
              <a:buFont typeface="Monotype Sorts"/>
              <a:buNone/>
            </a:pPr>
            <a:r>
              <a:rPr lang="en-US" altLang="zh-CN" sz="1800" b="0" dirty="0" smtClean="0">
                <a:latin typeface="华文细黑" pitchFamily="2" charset="-122"/>
                <a:ea typeface="华文细黑" pitchFamily="2" charset="-122"/>
              </a:rPr>
              <a:t>                                                   13:00—17:00</a:t>
            </a:r>
          </a:p>
          <a:p>
            <a:pPr marL="0" eaLnBrk="1" latinLnBrk="1" hangingPunct="1">
              <a:lnSpc>
                <a:spcPct val="150000"/>
              </a:lnSpc>
              <a:spcBef>
                <a:spcPts val="600"/>
              </a:spcBef>
              <a:buFont typeface="Wingdings" pitchFamily="2" charset="2"/>
              <a:buChar char="u"/>
            </a:pPr>
            <a:r>
              <a:rPr lang="zh-CN" altLang="en-US" sz="1800" b="0" dirty="0" smtClean="0">
                <a:solidFill>
                  <a:srgbClr val="FF0000"/>
                </a:solidFill>
                <a:latin typeface="华文细黑" pitchFamily="2" charset="-122"/>
                <a:ea typeface="华文细黑" pitchFamily="2" charset="-122"/>
              </a:rPr>
              <a:t>工作时间基本覆盖了整个教学时段。</a:t>
            </a:r>
            <a:r>
              <a:rPr lang="zh-CN" altLang="en-US" sz="2400" dirty="0" smtClean="0">
                <a:solidFill>
                  <a:srgbClr val="FF0000"/>
                </a:solidFill>
              </a:rPr>
              <a:t> </a:t>
            </a:r>
            <a:r>
              <a:rPr lang="zh-CN" altLang="en-US" sz="1800" b="0" dirty="0" smtClean="0">
                <a:solidFill>
                  <a:srgbClr val="FF0000"/>
                </a:solidFill>
                <a:latin typeface="华文细黑" pitchFamily="2" charset="-122"/>
                <a:ea typeface="华文细黑" pitchFamily="2" charset="-122"/>
              </a:rPr>
              <a:t>          </a:t>
            </a:r>
          </a:p>
        </p:txBody>
      </p:sp>
      <p:sp>
        <p:nvSpPr>
          <p:cNvPr id="49154" name="内容占位符 10"/>
          <p:cNvSpPr>
            <a:spLocks noGrp="1"/>
          </p:cNvSpPr>
          <p:nvPr>
            <p:ph sz="quarter" idx="4294967295"/>
          </p:nvPr>
        </p:nvSpPr>
        <p:spPr bwMode="auto">
          <a:xfrm>
            <a:off x="827088" y="765175"/>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smtClean="0">
                <a:solidFill>
                  <a:srgbClr val="000000"/>
                </a:solidFill>
                <a:latin typeface="黑体" pitchFamily="49" charset="-122"/>
                <a:ea typeface="宋体" charset="-122"/>
              </a:rPr>
              <a:t>         </a:t>
            </a:r>
            <a:endParaRPr lang="en-US" altLang="zh-CN" sz="240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endParaRPr lang="zh-CN" altLang="en-US" sz="1800" b="0" smtClean="0">
              <a:latin typeface="华文细黑" pitchFamily="2" charset="-122"/>
              <a:ea typeface="华文细黑" pitchFamily="2" charset="-122"/>
            </a:endParaRPr>
          </a:p>
        </p:txBody>
      </p:sp>
      <p:sp>
        <p:nvSpPr>
          <p:cNvPr id="49155" name="内容占位符 10"/>
          <p:cNvSpPr>
            <a:spLocks/>
          </p:cNvSpPr>
          <p:nvPr/>
        </p:nvSpPr>
        <p:spPr bwMode="auto">
          <a:xfrm>
            <a:off x="611188" y="765175"/>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dirty="0" smtClean="0">
                <a:solidFill>
                  <a:srgbClr val="000000"/>
                </a:solidFill>
                <a:latin typeface="黑体" pitchFamily="49" charset="-122"/>
                <a:ea typeface="黑体" pitchFamily="49" charset="-122"/>
              </a:rPr>
              <a:t>物业中心</a:t>
            </a:r>
            <a:r>
              <a:rPr kumimoji="1" lang="en-US" altLang="zh-CN" sz="2400" b="1" dirty="0" smtClean="0">
                <a:solidFill>
                  <a:srgbClr val="000000"/>
                </a:solidFill>
                <a:latin typeface="黑体" pitchFamily="49" charset="-122"/>
                <a:ea typeface="黑体" pitchFamily="49" charset="-122"/>
              </a:rPr>
              <a:t>——</a:t>
            </a:r>
            <a:r>
              <a:rPr kumimoji="1" lang="zh-CN" altLang="en-US" sz="2400" b="1" dirty="0">
                <a:solidFill>
                  <a:srgbClr val="000000"/>
                </a:solidFill>
                <a:latin typeface="黑体" pitchFamily="49" charset="-122"/>
                <a:ea typeface="黑体" pitchFamily="49" charset="-122"/>
              </a:rPr>
              <a:t>教学楼服务管理队伍</a:t>
            </a:r>
            <a:endParaRPr kumimoji="1" lang="en-US" altLang="zh-CN" sz="2400" b="1" dirty="0">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pPr>
            <a:r>
              <a:rPr kumimoji="1" lang="en-US" altLang="zh-CN" sz="1800" dirty="0">
                <a:latin typeface="华文细黑" pitchFamily="2" charset="-122"/>
                <a:ea typeface="华文细黑" pitchFamily="2" charset="-122"/>
              </a:rPr>
              <a:t>                </a:t>
            </a:r>
            <a:endParaRPr kumimoji="1" lang="zh-CN" altLang="en-US" sz="1800" dirty="0">
              <a:latin typeface="华文细黑" pitchFamily="2" charset="-122"/>
              <a:ea typeface="华文细黑" pitchFamily="2" charset="-122"/>
            </a:endParaRPr>
          </a:p>
        </p:txBody>
      </p:sp>
      <p:sp>
        <p:nvSpPr>
          <p:cNvPr id="7" name="标题 5"/>
          <p:cNvSpPr txBox="1">
            <a:spLocks/>
          </p:cNvSpPr>
          <p:nvPr/>
        </p:nvSpPr>
        <p:spPr bwMode="auto">
          <a:xfrm>
            <a:off x="2555875" y="115888"/>
            <a:ext cx="4032250" cy="504825"/>
          </a:xfrm>
          <a:prstGeom prst="rect">
            <a:avLst/>
          </a:prstGeom>
          <a:noFill/>
          <a:ln>
            <a:miter lim="800000"/>
            <a:headEnd/>
            <a:tailEnd/>
          </a:ln>
        </p:spPr>
        <p:txBody>
          <a:bodyPr/>
          <a:lstStyle/>
          <a:p>
            <a:pPr algn="ctr" eaLnBrk="0" hangingPunct="0">
              <a:defRPr/>
            </a:pPr>
            <a:r>
              <a:rPr kumimoji="1" lang="zh-CN" altLang="en-US" sz="3000" b="1" kern="0">
                <a:latin typeface="黑体" pitchFamily="49" charset="-122"/>
                <a:ea typeface="黑体" pitchFamily="49" charset="-122"/>
                <a:cs typeface="+mj-cs"/>
              </a:rPr>
              <a:t>管理组织机构与制度</a:t>
            </a:r>
            <a:endParaRPr kumimoji="1" lang="zh-CN" altLang="en-US" sz="3000" b="1" kern="0" dirty="0">
              <a:latin typeface="黑体" pitchFamily="49" charset="-122"/>
              <a:ea typeface="黑体" pitchFamily="49" charset="-122"/>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内容占位符 10"/>
          <p:cNvSpPr>
            <a:spLocks/>
          </p:cNvSpPr>
          <p:nvPr/>
        </p:nvSpPr>
        <p:spPr bwMode="auto">
          <a:xfrm>
            <a:off x="827088" y="765175"/>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a:solidFill>
                  <a:srgbClr val="000000"/>
                </a:solidFill>
                <a:latin typeface="黑体" pitchFamily="49" charset="-122"/>
                <a:ea typeface="黑体" pitchFamily="49" charset="-122"/>
              </a:rPr>
              <a:t>管理机构完善</a:t>
            </a:r>
            <a:r>
              <a:rPr kumimoji="1" lang="en-US" altLang="zh-CN" sz="2400" b="1">
                <a:solidFill>
                  <a:srgbClr val="000000"/>
                </a:solidFill>
                <a:latin typeface="黑体" pitchFamily="49" charset="-122"/>
                <a:ea typeface="黑体" pitchFamily="49" charset="-122"/>
              </a:rPr>
              <a:t>——</a:t>
            </a:r>
            <a:r>
              <a:rPr kumimoji="1" lang="zh-CN" altLang="en-US" sz="2400" b="1">
                <a:solidFill>
                  <a:srgbClr val="000000"/>
                </a:solidFill>
                <a:latin typeface="黑体" pitchFamily="49" charset="-122"/>
                <a:ea typeface="黑体" pitchFamily="49" charset="-122"/>
              </a:rPr>
              <a:t>教学楼服务管理队伍</a:t>
            </a:r>
            <a:endParaRPr kumimoji="1" lang="en-US" altLang="zh-CN" sz="2400" b="1">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pPr>
            <a:r>
              <a:rPr kumimoji="1" lang="en-US" altLang="zh-CN" sz="1800">
                <a:latin typeface="华文细黑" pitchFamily="2" charset="-122"/>
                <a:ea typeface="华文细黑" pitchFamily="2" charset="-122"/>
              </a:rPr>
              <a:t>                </a:t>
            </a:r>
            <a:endParaRPr kumimoji="1" lang="zh-CN" altLang="en-US" sz="1800">
              <a:latin typeface="华文细黑" pitchFamily="2" charset="-122"/>
              <a:ea typeface="华文细黑" pitchFamily="2" charset="-122"/>
            </a:endParaRPr>
          </a:p>
        </p:txBody>
      </p:sp>
      <p:sp>
        <p:nvSpPr>
          <p:cNvPr id="10" name="Rectangle 12"/>
          <p:cNvSpPr>
            <a:spLocks noChangeArrowheads="1"/>
          </p:cNvSpPr>
          <p:nvPr/>
        </p:nvSpPr>
        <p:spPr bwMode="gray">
          <a:xfrm>
            <a:off x="827584" y="1412776"/>
            <a:ext cx="7128792" cy="1015663"/>
          </a:xfrm>
          <a:prstGeom prst="rect">
            <a:avLst/>
          </a:prstGeom>
          <a:solidFill>
            <a:srgbClr val="CCCCFF"/>
          </a:solidFill>
          <a:ln w="12700" algn="ctr">
            <a:noFill/>
            <a:miter lim="800000"/>
            <a:headEnd/>
            <a:tailEnd/>
          </a:ln>
          <a:effectLst>
            <a:glow rad="139700">
              <a:schemeClr val="accent3">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eaLnBrk="0" hangingPunct="0">
              <a:lnSpc>
                <a:spcPct val="150000"/>
              </a:lnSpc>
              <a:defRPr sz="1275" b="0" i="0" u="none" strike="noStrike" kern="1200" baseline="0">
                <a:solidFill>
                  <a:srgbClr val="000000"/>
                </a:solidFill>
                <a:latin typeface="宋体"/>
                <a:ea typeface="宋体"/>
                <a:cs typeface="宋体"/>
              </a:defRPr>
            </a:pPr>
            <a:r>
              <a:rPr lang="en-US" altLang="zh-CN" sz="2000" b="1" dirty="0">
                <a:solidFill>
                  <a:srgbClr val="000000"/>
                </a:solidFill>
                <a:effectLst>
                  <a:outerShdw blurRad="38100" dist="38100" dir="2700000" algn="tl">
                    <a:srgbClr val="C0C0C0"/>
                  </a:outerShdw>
                </a:effectLst>
                <a:latin typeface="宋体"/>
                <a:ea typeface="宋体"/>
                <a:cs typeface="宋体"/>
              </a:rPr>
              <a:t>·</a:t>
            </a:r>
            <a:r>
              <a:rPr lang="zh-CN" altLang="en-US" sz="2000" b="1" dirty="0">
                <a:solidFill>
                  <a:srgbClr val="000000"/>
                </a:solidFill>
                <a:effectLst>
                  <a:outerShdw blurRad="38100" dist="38100" dir="2700000" algn="tl">
                    <a:srgbClr val="C0C0C0"/>
                  </a:outerShdw>
                </a:effectLst>
                <a:latin typeface="宋体"/>
                <a:ea typeface="宋体"/>
                <a:cs typeface="宋体"/>
              </a:rPr>
              <a:t>教学楼主管具有大专（含）以上学历</a:t>
            </a:r>
            <a:endParaRPr lang="en-US" altLang="zh-CN" sz="2000" b="1" dirty="0">
              <a:solidFill>
                <a:srgbClr val="000000"/>
              </a:solidFill>
              <a:effectLst>
                <a:outerShdw blurRad="38100" dist="38100" dir="2700000" algn="tl">
                  <a:srgbClr val="C0C0C0"/>
                </a:outerShdw>
              </a:effectLst>
              <a:latin typeface="宋体"/>
              <a:ea typeface="宋体"/>
              <a:cs typeface="宋体"/>
            </a:endParaRPr>
          </a:p>
          <a:p>
            <a:pPr eaLnBrk="0" hangingPunct="0">
              <a:lnSpc>
                <a:spcPct val="150000"/>
              </a:lnSpc>
              <a:defRPr sz="1275" b="0" i="0" u="none" strike="noStrike" kern="1200" baseline="0">
                <a:solidFill>
                  <a:srgbClr val="000000"/>
                </a:solidFill>
                <a:latin typeface="宋体"/>
                <a:ea typeface="宋体"/>
                <a:cs typeface="宋体"/>
              </a:defRPr>
            </a:pPr>
            <a:r>
              <a:rPr lang="en-US" altLang="zh-CN" sz="2000" b="1" dirty="0">
                <a:solidFill>
                  <a:srgbClr val="000000"/>
                </a:solidFill>
                <a:effectLst>
                  <a:outerShdw blurRad="38100" dist="38100" dir="2700000" algn="tl">
                    <a:srgbClr val="C0C0C0"/>
                  </a:outerShdw>
                </a:effectLst>
                <a:latin typeface="宋体"/>
                <a:ea typeface="宋体"/>
                <a:cs typeface="宋体"/>
              </a:rPr>
              <a:t>·</a:t>
            </a:r>
            <a:r>
              <a:rPr lang="zh-CN" altLang="en-US" sz="2000" b="1" dirty="0">
                <a:solidFill>
                  <a:srgbClr val="000000"/>
                </a:solidFill>
                <a:effectLst>
                  <a:outerShdw blurRad="38100" dist="38100" dir="2700000" algn="tl">
                    <a:srgbClr val="C0C0C0"/>
                  </a:outerShdw>
                </a:effectLst>
                <a:latin typeface="宋体"/>
                <a:ea typeface="宋体"/>
                <a:cs typeface="宋体"/>
              </a:rPr>
              <a:t>教学楼管理员具有中专（含）以上学历</a:t>
            </a:r>
            <a:endParaRPr lang="en-US" altLang="zh-CN" sz="2000" b="1" dirty="0">
              <a:solidFill>
                <a:srgbClr val="000000"/>
              </a:solidFill>
              <a:effectLst>
                <a:outerShdw blurRad="38100" dist="38100" dir="2700000" algn="tl">
                  <a:srgbClr val="C0C0C0"/>
                </a:outerShdw>
              </a:effectLst>
              <a:latin typeface="宋体"/>
              <a:ea typeface="宋体"/>
              <a:cs typeface="宋体"/>
            </a:endParaRPr>
          </a:p>
        </p:txBody>
      </p:sp>
      <p:sp>
        <p:nvSpPr>
          <p:cNvPr id="13" name="Rectangle 12"/>
          <p:cNvSpPr>
            <a:spLocks noChangeArrowheads="1"/>
          </p:cNvSpPr>
          <p:nvPr/>
        </p:nvSpPr>
        <p:spPr bwMode="gray">
          <a:xfrm>
            <a:off x="827584" y="4005064"/>
            <a:ext cx="7128792" cy="553998"/>
          </a:xfrm>
          <a:prstGeom prst="rect">
            <a:avLst/>
          </a:prstGeom>
          <a:solidFill>
            <a:srgbClr val="CCCCFF"/>
          </a:solidFill>
          <a:ln w="12700" algn="ctr">
            <a:noFill/>
            <a:miter lim="800000"/>
            <a:headEnd/>
            <a:tailEnd/>
          </a:ln>
          <a:effectLst>
            <a:glow rad="139700">
              <a:schemeClr val="accent3">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eaLnBrk="0" hangingPunct="0">
              <a:lnSpc>
                <a:spcPct val="150000"/>
              </a:lnSpc>
              <a:defRPr sz="1275" b="0" i="0" u="none" strike="noStrike" kern="1200" baseline="0">
                <a:solidFill>
                  <a:srgbClr val="000000"/>
                </a:solidFill>
                <a:latin typeface="宋体"/>
                <a:ea typeface="宋体"/>
                <a:cs typeface="宋体"/>
              </a:defRPr>
            </a:pPr>
            <a:r>
              <a:rPr lang="en-US" altLang="zh-CN" sz="2000" b="1" dirty="0">
                <a:solidFill>
                  <a:srgbClr val="000000"/>
                </a:solidFill>
                <a:effectLst>
                  <a:outerShdw blurRad="38100" dist="38100" dir="2700000" algn="tl">
                    <a:srgbClr val="C0C0C0"/>
                  </a:outerShdw>
                </a:effectLst>
                <a:latin typeface="宋体"/>
                <a:ea typeface="宋体"/>
                <a:cs typeface="宋体"/>
              </a:rPr>
              <a:t>·</a:t>
            </a:r>
            <a:r>
              <a:rPr lang="zh-CN" altLang="en-US" sz="2000" b="1" dirty="0">
                <a:solidFill>
                  <a:srgbClr val="000000"/>
                </a:solidFill>
                <a:effectLst>
                  <a:outerShdw blurRad="38100" dist="38100" dir="2700000" algn="tl">
                    <a:srgbClr val="C0C0C0"/>
                  </a:outerShdw>
                </a:effectLst>
                <a:latin typeface="宋体"/>
                <a:ea typeface="宋体"/>
                <a:cs typeface="宋体"/>
              </a:rPr>
              <a:t>教学楼工作人员均具有相应的从业资格证和特种作业操作证</a:t>
            </a:r>
          </a:p>
        </p:txBody>
      </p:sp>
      <p:pic>
        <p:nvPicPr>
          <p:cNvPr id="51208" name="Picture 3" descr="E:\马川蓉2012\标准化验收\清华ppt用的照片\学位证.jpg"/>
          <p:cNvPicPr>
            <a:picLocks noChangeAspect="1" noChangeArrowheads="1"/>
          </p:cNvPicPr>
          <p:nvPr/>
        </p:nvPicPr>
        <p:blipFill>
          <a:blip r:embed="rId3" cstate="print"/>
          <a:srcRect/>
          <a:stretch>
            <a:fillRect/>
          </a:stretch>
        </p:blipFill>
        <p:spPr bwMode="auto">
          <a:xfrm>
            <a:off x="1974850" y="2565400"/>
            <a:ext cx="1857375" cy="1295400"/>
          </a:xfrm>
          <a:prstGeom prst="rect">
            <a:avLst/>
          </a:prstGeom>
          <a:noFill/>
          <a:ln w="9525">
            <a:noFill/>
            <a:miter lim="800000"/>
            <a:headEnd/>
            <a:tailEnd/>
          </a:ln>
        </p:spPr>
      </p:pic>
      <p:pic>
        <p:nvPicPr>
          <p:cNvPr id="51209" name="Picture 4" descr="E:\马川蓉2012\标准化验收\清华ppt用的照片\毕业证.jpg"/>
          <p:cNvPicPr>
            <a:picLocks noGrp="1" noChangeAspect="1" noChangeArrowheads="1"/>
          </p:cNvPicPr>
          <p:nvPr>
            <p:ph sz="quarter" idx="4"/>
          </p:nvPr>
        </p:nvPicPr>
        <p:blipFill>
          <a:blip r:embed="rId4" cstate="print"/>
          <a:srcRect/>
          <a:stretch>
            <a:fillRect/>
          </a:stretch>
        </p:blipFill>
        <p:spPr bwMode="auto">
          <a:xfrm>
            <a:off x="4643438" y="2565400"/>
            <a:ext cx="1843087" cy="1268413"/>
          </a:xfrm>
          <a:noFill/>
          <a:ln>
            <a:miter lim="800000"/>
            <a:headEnd/>
            <a:tailEnd/>
          </a:ln>
        </p:spPr>
      </p:pic>
      <p:pic>
        <p:nvPicPr>
          <p:cNvPr id="51210" name="Picture 7" descr="E:\马川蓉2012\标准化验收\清华ppt用的照片\5.png"/>
          <p:cNvPicPr>
            <a:picLocks noChangeAspect="1" noChangeArrowheads="1"/>
          </p:cNvPicPr>
          <p:nvPr/>
        </p:nvPicPr>
        <p:blipFill>
          <a:blip r:embed="rId5" cstate="print"/>
          <a:srcRect/>
          <a:stretch>
            <a:fillRect/>
          </a:stretch>
        </p:blipFill>
        <p:spPr bwMode="auto">
          <a:xfrm>
            <a:off x="3851275" y="5445125"/>
            <a:ext cx="1697038" cy="1189038"/>
          </a:xfrm>
          <a:prstGeom prst="rect">
            <a:avLst/>
          </a:prstGeom>
          <a:noFill/>
          <a:ln w="9525">
            <a:noFill/>
            <a:miter lim="800000"/>
            <a:headEnd/>
            <a:tailEnd/>
          </a:ln>
        </p:spPr>
      </p:pic>
      <p:pic>
        <p:nvPicPr>
          <p:cNvPr id="51211" name="Picture 8" descr="E:\马川蓉2012\标准化验收\清华ppt用的照片\技能证.jpg"/>
          <p:cNvPicPr>
            <a:picLocks noChangeAspect="1" noChangeArrowheads="1"/>
          </p:cNvPicPr>
          <p:nvPr/>
        </p:nvPicPr>
        <p:blipFill>
          <a:blip r:embed="rId6" cstate="print"/>
          <a:srcRect/>
          <a:stretch>
            <a:fillRect/>
          </a:stretch>
        </p:blipFill>
        <p:spPr bwMode="auto">
          <a:xfrm>
            <a:off x="6659563" y="5445125"/>
            <a:ext cx="1517650" cy="1095375"/>
          </a:xfrm>
          <a:prstGeom prst="rect">
            <a:avLst/>
          </a:prstGeom>
          <a:noFill/>
          <a:ln w="9525">
            <a:noFill/>
            <a:miter lim="800000"/>
            <a:headEnd/>
            <a:tailEnd/>
          </a:ln>
        </p:spPr>
      </p:pic>
      <p:pic>
        <p:nvPicPr>
          <p:cNvPr id="51212" name="Picture 9" descr="E:\马川蓉2012\标准化验收\清华ppt用的照片\低压电证.jpg"/>
          <p:cNvPicPr>
            <a:picLocks noChangeAspect="1" noChangeArrowheads="1"/>
          </p:cNvPicPr>
          <p:nvPr/>
        </p:nvPicPr>
        <p:blipFill>
          <a:blip r:embed="rId7" cstate="print"/>
          <a:srcRect/>
          <a:stretch>
            <a:fillRect/>
          </a:stretch>
        </p:blipFill>
        <p:spPr bwMode="auto">
          <a:xfrm>
            <a:off x="1116013" y="5445125"/>
            <a:ext cx="1766887" cy="1154113"/>
          </a:xfrm>
          <a:prstGeom prst="rect">
            <a:avLst/>
          </a:prstGeom>
          <a:noFill/>
          <a:ln w="9525">
            <a:noFill/>
            <a:miter lim="800000"/>
            <a:headEnd/>
            <a:tailEnd/>
          </a:ln>
        </p:spPr>
      </p:pic>
      <p:sp>
        <p:nvSpPr>
          <p:cNvPr id="21" name="Rectangle 12"/>
          <p:cNvSpPr>
            <a:spLocks noChangeArrowheads="1"/>
          </p:cNvSpPr>
          <p:nvPr/>
        </p:nvSpPr>
        <p:spPr bwMode="gray">
          <a:xfrm>
            <a:off x="1403648" y="4725144"/>
            <a:ext cx="1512168" cy="553998"/>
          </a:xfrm>
          <a:prstGeom prst="rect">
            <a:avLst/>
          </a:prstGeom>
          <a:solidFill>
            <a:srgbClr val="CCCCFF"/>
          </a:solidFill>
          <a:ln w="12700" algn="ctr">
            <a:noFill/>
            <a:miter lim="800000"/>
            <a:headEnd/>
            <a:tailEnd/>
          </a:ln>
          <a:effectLst>
            <a:glow rad="139700">
              <a:schemeClr val="accent3">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eaLnBrk="0" hangingPunct="0">
              <a:lnSpc>
                <a:spcPct val="150000"/>
              </a:lnSpc>
              <a:defRPr sz="1275" b="0" i="0" u="none" strike="noStrike" kern="1200" baseline="0">
                <a:solidFill>
                  <a:srgbClr val="000000"/>
                </a:solidFill>
                <a:latin typeface="宋体"/>
                <a:ea typeface="宋体"/>
                <a:cs typeface="宋体"/>
              </a:defRPr>
            </a:pPr>
            <a:r>
              <a:rPr lang="zh-CN" altLang="en-US" sz="2000" b="1" dirty="0">
                <a:solidFill>
                  <a:srgbClr val="000000"/>
                </a:solidFill>
                <a:effectLst>
                  <a:outerShdw blurRad="38100" dist="38100" dir="2700000" algn="tl">
                    <a:srgbClr val="C0C0C0"/>
                  </a:outerShdw>
                </a:effectLst>
                <a:latin typeface="宋体"/>
                <a:ea typeface="宋体"/>
                <a:cs typeface="宋体"/>
              </a:rPr>
              <a:t>水电作业类</a:t>
            </a:r>
          </a:p>
        </p:txBody>
      </p:sp>
      <p:sp>
        <p:nvSpPr>
          <p:cNvPr id="22" name="Rectangle 12"/>
          <p:cNvSpPr>
            <a:spLocks noChangeArrowheads="1"/>
          </p:cNvSpPr>
          <p:nvPr/>
        </p:nvSpPr>
        <p:spPr bwMode="gray">
          <a:xfrm>
            <a:off x="3923928" y="4725144"/>
            <a:ext cx="1584176" cy="553998"/>
          </a:xfrm>
          <a:prstGeom prst="rect">
            <a:avLst/>
          </a:prstGeom>
          <a:solidFill>
            <a:srgbClr val="CCCCFF"/>
          </a:solidFill>
          <a:ln w="12700" algn="ctr">
            <a:noFill/>
            <a:miter lim="800000"/>
            <a:headEnd/>
            <a:tailEnd/>
          </a:ln>
          <a:effectLst>
            <a:glow rad="139700">
              <a:schemeClr val="accent3">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eaLnBrk="0" hangingPunct="0">
              <a:lnSpc>
                <a:spcPct val="150000"/>
              </a:lnSpc>
              <a:defRPr sz="1275" b="0" i="0" u="none" strike="noStrike" kern="1200" baseline="0">
                <a:solidFill>
                  <a:srgbClr val="000000"/>
                </a:solidFill>
                <a:latin typeface="宋体"/>
                <a:ea typeface="宋体"/>
                <a:cs typeface="宋体"/>
              </a:defRPr>
            </a:pPr>
            <a:r>
              <a:rPr lang="zh-CN" altLang="en-US" sz="2000" b="1" dirty="0">
                <a:solidFill>
                  <a:srgbClr val="000000"/>
                </a:solidFill>
                <a:effectLst>
                  <a:outerShdw blurRad="38100" dist="38100" dir="2700000" algn="tl">
                    <a:srgbClr val="C0C0C0"/>
                  </a:outerShdw>
                </a:effectLst>
                <a:latin typeface="宋体"/>
                <a:ea typeface="宋体"/>
                <a:cs typeface="宋体"/>
              </a:rPr>
              <a:t>消防中控类</a:t>
            </a:r>
          </a:p>
        </p:txBody>
      </p:sp>
      <p:sp>
        <p:nvSpPr>
          <p:cNvPr id="23" name="Rectangle 12"/>
          <p:cNvSpPr>
            <a:spLocks noChangeArrowheads="1"/>
          </p:cNvSpPr>
          <p:nvPr/>
        </p:nvSpPr>
        <p:spPr bwMode="gray">
          <a:xfrm>
            <a:off x="6588224" y="4797152"/>
            <a:ext cx="1584176" cy="481863"/>
          </a:xfrm>
          <a:prstGeom prst="rect">
            <a:avLst/>
          </a:prstGeom>
          <a:solidFill>
            <a:srgbClr val="CCCCFF"/>
          </a:solidFill>
          <a:ln w="12700" algn="ctr">
            <a:noFill/>
            <a:miter lim="800000"/>
            <a:headEnd/>
            <a:tailEnd/>
          </a:ln>
          <a:effectLst>
            <a:glow rad="139700">
              <a:schemeClr val="accent3">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eaLnBrk="0" hangingPunct="0">
              <a:lnSpc>
                <a:spcPct val="150000"/>
              </a:lnSpc>
              <a:defRPr sz="1275" b="0" i="0" u="none" strike="noStrike" kern="1200" baseline="0">
                <a:solidFill>
                  <a:srgbClr val="000000"/>
                </a:solidFill>
                <a:latin typeface="宋体"/>
                <a:ea typeface="宋体"/>
                <a:cs typeface="宋体"/>
              </a:defRPr>
            </a:pPr>
            <a:r>
              <a:rPr lang="zh-CN" altLang="en-US" sz="2000" b="1" dirty="0">
                <a:solidFill>
                  <a:srgbClr val="000000"/>
                </a:solidFill>
                <a:effectLst>
                  <a:outerShdw blurRad="38100" dist="38100" dir="2700000" algn="tl">
                    <a:srgbClr val="C0C0C0"/>
                  </a:outerShdw>
                </a:effectLst>
                <a:latin typeface="宋体"/>
                <a:ea typeface="宋体"/>
                <a:cs typeface="宋体"/>
              </a:rPr>
              <a:t>智能弱电类</a:t>
            </a:r>
          </a:p>
        </p:txBody>
      </p:sp>
      <p:sp>
        <p:nvSpPr>
          <p:cNvPr id="51222" name="标题 5"/>
          <p:cNvSpPr>
            <a:spLocks noGrp="1"/>
          </p:cNvSpPr>
          <p:nvPr>
            <p:ph type="title" sz="quarter" idx="4294967295"/>
          </p:nvPr>
        </p:nvSpPr>
        <p:spPr bwMode="auto">
          <a:xfrm>
            <a:off x="2555875" y="115888"/>
            <a:ext cx="4032250" cy="504825"/>
          </a:xfrm>
          <a:prstGeom prst="rect">
            <a:avLst/>
          </a:prstGeom>
          <a:noFill/>
          <a:ln>
            <a:miter lim="800000"/>
            <a:headEnd/>
            <a:tailEnd/>
          </a:ln>
        </p:spPr>
        <p:txBody>
          <a:bodyPr/>
          <a:lstStyle/>
          <a:p>
            <a:pPr algn="ctr"/>
            <a:r>
              <a:rPr lang="zh-CN" altLang="en-US" sz="3000" i="0" smtClean="0">
                <a:solidFill>
                  <a:schemeClr val="tx1"/>
                </a:solidFill>
                <a:latin typeface="黑体" pitchFamily="49" charset="-122"/>
                <a:ea typeface="黑体" pitchFamily="49" charset="-122"/>
              </a:rPr>
              <a:t>管理组织机构与制度</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内容占位符 10"/>
          <p:cNvSpPr>
            <a:spLocks noGrp="1"/>
          </p:cNvSpPr>
          <p:nvPr>
            <p:ph sz="quarter" idx="4294967295"/>
          </p:nvPr>
        </p:nvSpPr>
        <p:spPr bwMode="auto">
          <a:xfrm>
            <a:off x="827088" y="765175"/>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smtClean="0">
                <a:solidFill>
                  <a:srgbClr val="000000"/>
                </a:solidFill>
                <a:latin typeface="黑体" pitchFamily="49" charset="-122"/>
                <a:ea typeface="宋体" charset="-122"/>
              </a:rPr>
              <a:t>         </a:t>
            </a:r>
            <a:endParaRPr lang="en-US" altLang="zh-CN" sz="240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endParaRPr lang="zh-CN" altLang="en-US" sz="1800" b="0" smtClean="0">
              <a:latin typeface="华文细黑" pitchFamily="2" charset="-122"/>
              <a:ea typeface="华文细黑" pitchFamily="2" charset="-122"/>
            </a:endParaRPr>
          </a:p>
        </p:txBody>
      </p:sp>
      <p:sp>
        <p:nvSpPr>
          <p:cNvPr id="53250" name="内容占位符 10"/>
          <p:cNvSpPr>
            <a:spLocks/>
          </p:cNvSpPr>
          <p:nvPr/>
        </p:nvSpPr>
        <p:spPr bwMode="auto">
          <a:xfrm>
            <a:off x="827088" y="765175"/>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a:solidFill>
                  <a:srgbClr val="000000"/>
                </a:solidFill>
                <a:latin typeface="黑体" pitchFamily="49" charset="-122"/>
                <a:ea typeface="黑体" pitchFamily="49" charset="-122"/>
              </a:rPr>
              <a:t>管理机构完善</a:t>
            </a:r>
            <a:r>
              <a:rPr kumimoji="1" lang="en-US" altLang="zh-CN" sz="2400" b="1">
                <a:solidFill>
                  <a:srgbClr val="000000"/>
                </a:solidFill>
                <a:latin typeface="黑体" pitchFamily="49" charset="-122"/>
                <a:ea typeface="黑体" pitchFamily="49" charset="-122"/>
              </a:rPr>
              <a:t>——</a:t>
            </a:r>
            <a:r>
              <a:rPr kumimoji="1" lang="zh-CN" altLang="en-US" sz="2400" b="1">
                <a:solidFill>
                  <a:srgbClr val="000000"/>
                </a:solidFill>
                <a:latin typeface="黑体" pitchFamily="49" charset="-122"/>
                <a:ea typeface="黑体" pitchFamily="49" charset="-122"/>
              </a:rPr>
              <a:t>教学楼服务管理队伍</a:t>
            </a:r>
            <a:endParaRPr kumimoji="1" lang="en-US" altLang="zh-CN" sz="2400" b="1">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pPr>
            <a:r>
              <a:rPr kumimoji="1" lang="en-US" altLang="zh-CN" sz="1800">
                <a:latin typeface="华文细黑" pitchFamily="2" charset="-122"/>
                <a:ea typeface="华文细黑" pitchFamily="2" charset="-122"/>
              </a:rPr>
              <a:t>                </a:t>
            </a:r>
            <a:endParaRPr kumimoji="1" lang="zh-CN" altLang="en-US" sz="1800">
              <a:latin typeface="华文细黑" pitchFamily="2" charset="-122"/>
              <a:ea typeface="华文细黑" pitchFamily="2" charset="-122"/>
            </a:endParaRPr>
          </a:p>
        </p:txBody>
      </p:sp>
      <p:pic>
        <p:nvPicPr>
          <p:cNvPr id="2051" name="Picture 3" descr="E:\马川蓉2012\标准化验收\清华ppt用的照片\年龄分布.png"/>
          <p:cNvPicPr>
            <a:picLocks noChangeAspect="1" noChangeArrowheads="1"/>
          </p:cNvPicPr>
          <p:nvPr/>
        </p:nvPicPr>
        <p:blipFill>
          <a:blip r:embed="rId3" cstate="print"/>
          <a:srcRect/>
          <a:stretch>
            <a:fillRect/>
          </a:stretch>
        </p:blipFill>
        <p:spPr bwMode="auto">
          <a:xfrm>
            <a:off x="4427984" y="3861048"/>
            <a:ext cx="4572000" cy="2724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descr="E:\马川蓉2012\标准化验收\清华ppt用的照片\学历分布.png"/>
          <p:cNvPicPr>
            <a:picLocks noChangeAspect="1" noChangeArrowheads="1"/>
          </p:cNvPicPr>
          <p:nvPr/>
        </p:nvPicPr>
        <p:blipFill>
          <a:blip r:embed="rId4" cstate="print"/>
          <a:srcRect/>
          <a:stretch>
            <a:fillRect/>
          </a:stretch>
        </p:blipFill>
        <p:spPr bwMode="auto">
          <a:xfrm>
            <a:off x="539552" y="1340768"/>
            <a:ext cx="4882014" cy="3024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标题 5"/>
          <p:cNvSpPr txBox="1">
            <a:spLocks/>
          </p:cNvSpPr>
          <p:nvPr/>
        </p:nvSpPr>
        <p:spPr bwMode="auto">
          <a:xfrm>
            <a:off x="2555875" y="115888"/>
            <a:ext cx="4032250" cy="504825"/>
          </a:xfrm>
          <a:prstGeom prst="rect">
            <a:avLst/>
          </a:prstGeom>
          <a:noFill/>
          <a:ln>
            <a:miter lim="800000"/>
            <a:headEnd/>
            <a:tailEnd/>
          </a:ln>
        </p:spPr>
        <p:txBody>
          <a:bodyPr/>
          <a:lstStyle/>
          <a:p>
            <a:pPr algn="ctr" eaLnBrk="0" hangingPunct="0">
              <a:defRPr/>
            </a:pPr>
            <a:r>
              <a:rPr kumimoji="1" lang="zh-CN" altLang="en-US" sz="3000" b="1" kern="0" dirty="0">
                <a:latin typeface="黑体" pitchFamily="49" charset="-122"/>
                <a:ea typeface="黑体" pitchFamily="49" charset="-122"/>
                <a:cs typeface="+mj-cs"/>
              </a:rPr>
              <a:t>管理组织机构与制度</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内容占位符 10"/>
          <p:cNvSpPr>
            <a:spLocks noGrp="1"/>
          </p:cNvSpPr>
          <p:nvPr>
            <p:ph sz="quarter" idx="4294967295"/>
          </p:nvPr>
        </p:nvSpPr>
        <p:spPr bwMode="auto">
          <a:xfrm>
            <a:off x="827088" y="765175"/>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         </a:t>
            </a:r>
            <a:endParaRPr lang="en-US" altLang="zh-CN" sz="2400" dirty="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sp>
        <p:nvSpPr>
          <p:cNvPr id="55298" name="内容占位符 10"/>
          <p:cNvSpPr>
            <a:spLocks/>
          </p:cNvSpPr>
          <p:nvPr/>
        </p:nvSpPr>
        <p:spPr bwMode="auto">
          <a:xfrm>
            <a:off x="827088" y="765175"/>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dirty="0" smtClean="0">
                <a:solidFill>
                  <a:srgbClr val="000000"/>
                </a:solidFill>
                <a:latin typeface="黑体" pitchFamily="49" charset="-122"/>
                <a:ea typeface="黑体" pitchFamily="49" charset="-122"/>
              </a:rPr>
              <a:t>严格贯彻落实“三级文件”</a:t>
            </a:r>
            <a:endParaRPr kumimoji="1" lang="en-US" altLang="zh-CN" sz="2400" b="1" dirty="0">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pPr>
            <a:r>
              <a:rPr kumimoji="1" lang="en-US" altLang="zh-CN" sz="1800" dirty="0">
                <a:latin typeface="华文细黑" pitchFamily="2" charset="-122"/>
                <a:ea typeface="华文细黑" pitchFamily="2" charset="-122"/>
              </a:rPr>
              <a:t>                </a:t>
            </a:r>
            <a:endParaRPr kumimoji="1" lang="zh-CN" altLang="en-US" sz="1800" dirty="0">
              <a:latin typeface="华文细黑" pitchFamily="2" charset="-122"/>
              <a:ea typeface="华文细黑" pitchFamily="2" charset="-122"/>
            </a:endParaRPr>
          </a:p>
        </p:txBody>
      </p:sp>
      <p:graphicFrame>
        <p:nvGraphicFramePr>
          <p:cNvPr id="62526" name="Group 62"/>
          <p:cNvGraphicFramePr>
            <a:graphicFrameLocks noGrp="1"/>
          </p:cNvGraphicFramePr>
          <p:nvPr/>
        </p:nvGraphicFramePr>
        <p:xfrm>
          <a:off x="971550" y="1484313"/>
          <a:ext cx="7345363" cy="4378643"/>
        </p:xfrm>
        <a:graphic>
          <a:graphicData uri="http://schemas.openxmlformats.org/drawingml/2006/table">
            <a:tbl>
              <a:tblPr/>
              <a:tblGrid>
                <a:gridCol w="1152525"/>
                <a:gridCol w="1584325"/>
                <a:gridCol w="2087563"/>
                <a:gridCol w="2520950"/>
              </a:tblGrid>
              <a:tr h="411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黑体" pitchFamily="49" charset="-122"/>
                        </a:rPr>
                        <a:t>校级文件</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黑体" pitchFamily="49" charset="-122"/>
                        </a:rPr>
                        <a:t>处级文件</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Times New Roman" pitchFamily="18" charset="0"/>
                          <a:ea typeface="黑体" pitchFamily="49" charset="-122"/>
                        </a:rPr>
                        <a:t>教学办公区事务科文件</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52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rPr>
                        <a:t>教室与教学管理</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6</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21</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r>
              <a:tr h="415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rPr>
                        <a:t>学生管理</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4</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r>
              <a:tr h="415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rPr>
                        <a:t>组织人事</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5</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r>
              <a:tr h="415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rPr>
                        <a:t>财务工作</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5</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5</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0</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r>
              <a:tr h="415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rPr>
                        <a:t>安全工作</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5</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r>
              <a:tr h="415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rPr>
                        <a:t>环保工作</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5</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r>
              <a:tr h="415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rPr>
                        <a:t>资产管理</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2</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r>
              <a:tr h="415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rPr>
                        <a:t>招标工作</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6</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r>
              <a:tr h="41592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rPr>
                        <a:t>合计</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38</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黑体" pitchFamily="49" charset="-122"/>
                        </a:rPr>
                        <a:t>60</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黑体" pitchFamily="49" charset="-122"/>
                        </a:rPr>
                        <a:t>20</a:t>
                      </a:r>
                      <a:endParaRPr kumimoji="0" lang="zh-CN" altLang="en-US" sz="1800" b="0" i="0" u="none" strike="noStrike" cap="none" normalizeH="0" baseline="0" dirty="0" smtClean="0">
                        <a:ln>
                          <a:noFill/>
                        </a:ln>
                        <a:solidFill>
                          <a:schemeClr val="tx1"/>
                        </a:solidFill>
                        <a:effectLst/>
                        <a:latin typeface="Times New Roman" pitchFamily="18" charset="0"/>
                        <a:ea typeface="黑体" pitchFamily="49"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r>
            </a:tbl>
          </a:graphicData>
        </a:graphic>
      </p:graphicFrame>
      <p:sp>
        <p:nvSpPr>
          <p:cNvPr id="6" name="标题 5"/>
          <p:cNvSpPr txBox="1">
            <a:spLocks/>
          </p:cNvSpPr>
          <p:nvPr/>
        </p:nvSpPr>
        <p:spPr bwMode="auto">
          <a:xfrm>
            <a:off x="2555875" y="115888"/>
            <a:ext cx="4032250" cy="504825"/>
          </a:xfrm>
          <a:prstGeom prst="rect">
            <a:avLst/>
          </a:prstGeom>
          <a:noFill/>
          <a:ln>
            <a:miter lim="800000"/>
            <a:headEnd/>
            <a:tailEnd/>
          </a:ln>
        </p:spPr>
        <p:txBody>
          <a:bodyPr/>
          <a:lstStyle/>
          <a:p>
            <a:pPr algn="ctr" eaLnBrk="0" hangingPunct="0">
              <a:defRPr/>
            </a:pPr>
            <a:r>
              <a:rPr kumimoji="1" lang="zh-CN" altLang="en-US" sz="3000" b="1" kern="0" dirty="0">
                <a:latin typeface="黑体" pitchFamily="49" charset="-122"/>
                <a:ea typeface="黑体" pitchFamily="49" charset="-122"/>
                <a:cs typeface="+mj-cs"/>
              </a:rPr>
              <a:t>管理组织机构与制度</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p:cNvSpPr>
          <p:nvPr/>
        </p:nvSpPr>
        <p:spPr bwMode="auto">
          <a:xfrm>
            <a:off x="3419475" y="908050"/>
            <a:ext cx="2921000" cy="792163"/>
          </a:xfrm>
          <a:prstGeom prst="rect">
            <a:avLst/>
          </a:prstGeom>
          <a:noFill/>
          <a:ln w="9525">
            <a:noFill/>
            <a:miter lim="800000"/>
            <a:headEnd/>
            <a:tailEnd/>
          </a:ln>
        </p:spPr>
        <p:txBody>
          <a:bodyPr anchor="ctr"/>
          <a:lstStyle/>
          <a:p>
            <a:pPr algn="ctr" eaLnBrk="0" hangingPunct="0"/>
            <a:r>
              <a:rPr lang="zh-CN" altLang="en-US" sz="3800">
                <a:ea typeface="黑体" pitchFamily="49" charset="-122"/>
              </a:rPr>
              <a:t>报告内容</a:t>
            </a:r>
          </a:p>
        </p:txBody>
      </p:sp>
      <p:sp>
        <p:nvSpPr>
          <p:cNvPr id="24578" name="Rectangle 32"/>
          <p:cNvSpPr>
            <a:spLocks noChangeArrowheads="1"/>
          </p:cNvSpPr>
          <p:nvPr/>
        </p:nvSpPr>
        <p:spPr bwMode="auto">
          <a:xfrm>
            <a:off x="2843213" y="1916113"/>
            <a:ext cx="4824412" cy="577850"/>
          </a:xfrm>
          <a:prstGeom prst="rect">
            <a:avLst/>
          </a:prstGeom>
          <a:gradFill rotWithShape="0">
            <a:gsLst>
              <a:gs pos="0">
                <a:srgbClr val="FFFFFF">
                  <a:alpha val="89998"/>
                </a:srgbClr>
              </a:gs>
              <a:gs pos="100000">
                <a:srgbClr val="33CCFF">
                  <a:alpha val="60001"/>
                </a:srgbClr>
              </a:gs>
            </a:gsLst>
            <a:lin ang="2700000" scaled="1"/>
          </a:gradFill>
          <a:ln w="9525">
            <a:miter lim="800000"/>
            <a:headEnd/>
            <a:tailEnd/>
          </a:ln>
          <a:scene3d>
            <a:camera prst="legacyObliqueTopRight"/>
            <a:lightRig rig="legacyFlat4" dir="b"/>
          </a:scene3d>
          <a:sp3d extrusionH="100000" prstMaterial="legacyMatte">
            <a:bevelT w="13500" h="13500" prst="angle"/>
            <a:bevelB w="13500" h="13500" prst="angle"/>
            <a:extrusionClr>
              <a:srgbClr val="66CCFF"/>
            </a:extrusionClr>
          </a:sp3d>
        </p:spPr>
        <p:txBody>
          <a:bodyPr wrap="none" anchor="ctr">
            <a:flatTx/>
          </a:bodyPr>
          <a:lstStyle/>
          <a:p>
            <a:pPr algn="ctr" eaLnBrk="0" hangingPunct="0">
              <a:lnSpc>
                <a:spcPct val="80000"/>
              </a:lnSpc>
            </a:pPr>
            <a:endParaRPr lang="zh-CN" altLang="en-US" sz="1800">
              <a:solidFill>
                <a:schemeClr val="bg1"/>
              </a:solidFill>
              <a:ea typeface="黑体" pitchFamily="49" charset="-122"/>
            </a:endParaRPr>
          </a:p>
        </p:txBody>
      </p:sp>
      <p:sp>
        <p:nvSpPr>
          <p:cNvPr id="18" name="AutoShape 49"/>
          <p:cNvSpPr>
            <a:spLocks noChangeArrowheads="1"/>
          </p:cNvSpPr>
          <p:nvPr/>
        </p:nvSpPr>
        <p:spPr bwMode="auto">
          <a:xfrm>
            <a:off x="2627313" y="1916113"/>
            <a:ext cx="477837" cy="585787"/>
          </a:xfrm>
          <a:prstGeom prst="bevel">
            <a:avLst>
              <a:gd name="adj" fmla="val 12500"/>
            </a:avLst>
          </a:prstGeom>
          <a:gradFill rotWithShape="1">
            <a:gsLst>
              <a:gs pos="0">
                <a:srgbClr val="33CCFF"/>
              </a:gs>
              <a:gs pos="100000">
                <a:srgbClr val="33CCFF">
                  <a:gamma/>
                  <a:shade val="45882"/>
                  <a:invGamma/>
                </a:srgbClr>
              </a:gs>
            </a:gsLst>
            <a:lin ang="5400000" scaled="1"/>
          </a:gradFill>
          <a:ln w="9525">
            <a:noFill/>
            <a:miter lim="800000"/>
            <a:headEnd/>
            <a:tailEnd/>
          </a:ln>
          <a:effectLst/>
        </p:spPr>
        <p:txBody>
          <a:bodyPr wrap="none" anchor="ctr"/>
          <a:lstStyle/>
          <a:p>
            <a:pPr algn="r" eaLnBrk="0" latinLnBrk="1" hangingPunct="0">
              <a:defRPr/>
            </a:pPr>
            <a:r>
              <a:rPr kumimoji="1" lang="ko-KR" altLang="en-US" sz="1800" b="1" dirty="0">
                <a:solidFill>
                  <a:srgbClr val="FFFFFF"/>
                </a:solidFill>
                <a:effectLst>
                  <a:outerShdw blurRad="38100" dist="38100" dir="2700000" algn="tl">
                    <a:srgbClr val="000000"/>
                  </a:outerShdw>
                </a:effectLst>
                <a:latin typeface="黑体" pitchFamily="2" charset="-122"/>
                <a:ea typeface="+mn-ea"/>
              </a:rPr>
              <a:t> </a:t>
            </a:r>
            <a:r>
              <a:rPr kumimoji="1" lang="zh-CN" altLang="en-US" sz="1800" b="1" dirty="0">
                <a:solidFill>
                  <a:srgbClr val="FFFFFF"/>
                </a:solidFill>
                <a:effectLst>
                  <a:outerShdw blurRad="38100" dist="38100" dir="2700000" algn="tl">
                    <a:srgbClr val="000000"/>
                  </a:outerShdw>
                </a:effectLst>
                <a:latin typeface="黑体" pitchFamily="2" charset="-122"/>
                <a:ea typeface="黑体" pitchFamily="2" charset="-122"/>
              </a:rPr>
              <a:t>一</a:t>
            </a:r>
          </a:p>
        </p:txBody>
      </p:sp>
      <p:sp>
        <p:nvSpPr>
          <p:cNvPr id="24580" name="Rectangle 50"/>
          <p:cNvSpPr>
            <a:spLocks noChangeArrowheads="1"/>
          </p:cNvSpPr>
          <p:nvPr/>
        </p:nvSpPr>
        <p:spPr bwMode="auto">
          <a:xfrm>
            <a:off x="3348038" y="1916113"/>
            <a:ext cx="3244850" cy="473075"/>
          </a:xfrm>
          <a:prstGeom prst="rect">
            <a:avLst/>
          </a:prstGeom>
          <a:noFill/>
          <a:ln w="9525">
            <a:noFill/>
            <a:miter lim="800000"/>
            <a:headEnd/>
            <a:tailEnd/>
          </a:ln>
        </p:spPr>
        <p:txBody>
          <a:bodyPr wrap="none" anchor="ctr"/>
          <a:lstStyle/>
          <a:p>
            <a:pPr algn="ctr" eaLnBrk="0" latinLnBrk="1" hangingPunct="0"/>
            <a:r>
              <a:rPr lang="zh-CN" altLang="en-US" dirty="0">
                <a:solidFill>
                  <a:srgbClr val="000000"/>
                </a:solidFill>
                <a:ea typeface="黑体" pitchFamily="49" charset="-122"/>
              </a:rPr>
              <a:t> </a:t>
            </a:r>
            <a:r>
              <a:rPr lang="zh-CN" altLang="en-US" dirty="0" smtClean="0">
                <a:solidFill>
                  <a:srgbClr val="000000"/>
                </a:solidFill>
                <a:ea typeface="黑体" pitchFamily="49" charset="-122"/>
              </a:rPr>
              <a:t>   概况</a:t>
            </a:r>
            <a:r>
              <a:rPr lang="zh-CN" altLang="en-US" dirty="0">
                <a:solidFill>
                  <a:srgbClr val="000000"/>
                </a:solidFill>
                <a:ea typeface="黑体" pitchFamily="49" charset="-122"/>
              </a:rPr>
              <a:t>介绍</a:t>
            </a:r>
          </a:p>
        </p:txBody>
      </p:sp>
      <p:sp>
        <p:nvSpPr>
          <p:cNvPr id="24581" name="Rectangle 31"/>
          <p:cNvSpPr>
            <a:spLocks noChangeArrowheads="1"/>
          </p:cNvSpPr>
          <p:nvPr/>
        </p:nvSpPr>
        <p:spPr bwMode="auto">
          <a:xfrm>
            <a:off x="2627312" y="2762250"/>
            <a:ext cx="5040313" cy="647700"/>
          </a:xfrm>
          <a:prstGeom prst="rect">
            <a:avLst/>
          </a:prstGeom>
          <a:gradFill rotWithShape="0">
            <a:gsLst>
              <a:gs pos="0">
                <a:srgbClr val="FFFFFF">
                  <a:alpha val="89998"/>
                </a:srgbClr>
              </a:gs>
              <a:gs pos="100000">
                <a:srgbClr val="33CCFF">
                  <a:alpha val="60001"/>
                </a:srgbClr>
              </a:gs>
            </a:gsLst>
            <a:lin ang="2700000" scaled="1"/>
          </a:gradFill>
          <a:ln w="9525">
            <a:miter lim="800000"/>
            <a:headEnd/>
            <a:tailEnd/>
          </a:ln>
          <a:scene3d>
            <a:camera prst="legacyObliqueTopRight"/>
            <a:lightRig rig="legacyFlat4" dir="b"/>
          </a:scene3d>
          <a:sp3d extrusionH="100000" prstMaterial="legacyMatte">
            <a:bevelT w="13500" h="13500" prst="angle"/>
            <a:bevelB w="13500" h="13500" prst="angle"/>
            <a:extrusionClr>
              <a:srgbClr val="66CCFF"/>
            </a:extrusionClr>
          </a:sp3d>
        </p:spPr>
        <p:txBody>
          <a:bodyPr wrap="none" anchor="ctr">
            <a:flatTx/>
          </a:bodyPr>
          <a:lstStyle/>
          <a:p>
            <a:pPr algn="ctr" eaLnBrk="0" hangingPunct="0">
              <a:lnSpc>
                <a:spcPct val="80000"/>
              </a:lnSpc>
            </a:pPr>
            <a:r>
              <a:rPr lang="zh-CN" altLang="en-US" dirty="0" smtClean="0">
                <a:solidFill>
                  <a:srgbClr val="000000"/>
                </a:solidFill>
                <a:ea typeface="黑体" pitchFamily="49" charset="-122"/>
              </a:rPr>
              <a:t>创建</a:t>
            </a:r>
            <a:r>
              <a:rPr lang="zh-CN" altLang="en-US" dirty="0">
                <a:solidFill>
                  <a:srgbClr val="000000"/>
                </a:solidFill>
                <a:ea typeface="黑体" pitchFamily="49" charset="-122"/>
              </a:rPr>
              <a:t>工作</a:t>
            </a:r>
          </a:p>
        </p:txBody>
      </p:sp>
      <p:sp>
        <p:nvSpPr>
          <p:cNvPr id="17" name="AutoShape 42"/>
          <p:cNvSpPr>
            <a:spLocks noChangeArrowheads="1"/>
          </p:cNvSpPr>
          <p:nvPr/>
        </p:nvSpPr>
        <p:spPr bwMode="auto">
          <a:xfrm>
            <a:off x="2627312" y="2781300"/>
            <a:ext cx="477837" cy="628650"/>
          </a:xfrm>
          <a:prstGeom prst="bevel">
            <a:avLst>
              <a:gd name="adj" fmla="val 12500"/>
            </a:avLst>
          </a:prstGeom>
          <a:gradFill rotWithShape="1">
            <a:gsLst>
              <a:gs pos="0">
                <a:srgbClr val="33CCFF"/>
              </a:gs>
              <a:gs pos="100000">
                <a:srgbClr val="33CCFF">
                  <a:gamma/>
                  <a:shade val="45882"/>
                  <a:invGamma/>
                </a:srgbClr>
              </a:gs>
            </a:gsLst>
            <a:lin ang="5400000" scaled="1"/>
          </a:gradFill>
          <a:ln w="9525">
            <a:noFill/>
            <a:miter lim="800000"/>
            <a:headEnd/>
            <a:tailEnd/>
          </a:ln>
          <a:effectLst/>
        </p:spPr>
        <p:txBody>
          <a:bodyPr wrap="none" anchor="ctr"/>
          <a:lstStyle/>
          <a:p>
            <a:pPr algn="ctr" eaLnBrk="0" latinLnBrk="1" hangingPunct="0">
              <a:defRPr/>
            </a:pPr>
            <a:r>
              <a:rPr kumimoji="1" lang="zh-CN" altLang="en-US" sz="1800" b="1">
                <a:solidFill>
                  <a:srgbClr val="FFFFFF"/>
                </a:solidFill>
                <a:effectLst>
                  <a:outerShdw blurRad="38100" dist="38100" dir="2700000" algn="tl">
                    <a:srgbClr val="000000"/>
                  </a:outerShdw>
                </a:effectLst>
                <a:latin typeface="黑体" pitchFamily="2" charset="-122"/>
                <a:ea typeface="黑体" pitchFamily="2" charset="-122"/>
              </a:rPr>
              <a:t>二</a:t>
            </a:r>
            <a:endParaRPr lang="ko-KR" altLang="en-US" sz="1800" b="1">
              <a:solidFill>
                <a:srgbClr val="FFFFFF"/>
              </a:solidFill>
              <a:effectLst>
                <a:outerShdw blurRad="38100" dist="38100" dir="2700000" algn="tl">
                  <a:srgbClr val="000000"/>
                </a:outerShdw>
              </a:effectLst>
              <a:latin typeface="黑体" pitchFamily="2" charset="-122"/>
              <a:ea typeface="黑体" pitchFamily="2" charset="-122"/>
            </a:endParaRPr>
          </a:p>
        </p:txBody>
      </p:sp>
      <p:sp>
        <p:nvSpPr>
          <p:cNvPr id="24583" name="Rectangle 51"/>
          <p:cNvSpPr>
            <a:spLocks noChangeArrowheads="1"/>
          </p:cNvSpPr>
          <p:nvPr/>
        </p:nvSpPr>
        <p:spPr bwMode="auto">
          <a:xfrm>
            <a:off x="3132138" y="2943225"/>
            <a:ext cx="3244850" cy="466725"/>
          </a:xfrm>
          <a:prstGeom prst="rect">
            <a:avLst/>
          </a:prstGeom>
          <a:noFill/>
          <a:ln w="9525">
            <a:noFill/>
            <a:miter lim="800000"/>
            <a:headEnd/>
            <a:tailEnd/>
          </a:ln>
        </p:spPr>
        <p:txBody>
          <a:bodyPr wrap="none" anchor="ctr"/>
          <a:lstStyle/>
          <a:p>
            <a:pPr algn="ctr" eaLnBrk="0" hangingPunct="0">
              <a:lnSpc>
                <a:spcPct val="150000"/>
              </a:lnSpc>
            </a:pPr>
            <a:r>
              <a:rPr lang="zh-CN" altLang="en-US">
                <a:solidFill>
                  <a:srgbClr val="000000"/>
                </a:solidFill>
                <a:ea typeface="黑体" pitchFamily="49" charset="-122"/>
              </a:rPr>
              <a:t> </a:t>
            </a:r>
          </a:p>
        </p:txBody>
      </p:sp>
      <p:sp>
        <p:nvSpPr>
          <p:cNvPr id="24584" name="Rectangle 32"/>
          <p:cNvSpPr>
            <a:spLocks noChangeArrowheads="1"/>
          </p:cNvSpPr>
          <p:nvPr/>
        </p:nvSpPr>
        <p:spPr bwMode="auto">
          <a:xfrm>
            <a:off x="2771775" y="3789363"/>
            <a:ext cx="4895850" cy="649287"/>
          </a:xfrm>
          <a:prstGeom prst="rect">
            <a:avLst/>
          </a:prstGeom>
          <a:gradFill rotWithShape="0">
            <a:gsLst>
              <a:gs pos="0">
                <a:srgbClr val="FFFFFF">
                  <a:alpha val="89998"/>
                </a:srgbClr>
              </a:gs>
              <a:gs pos="100000">
                <a:srgbClr val="33CCFF">
                  <a:alpha val="60001"/>
                </a:srgbClr>
              </a:gs>
            </a:gsLst>
            <a:lin ang="2700000" scaled="1"/>
          </a:gradFill>
          <a:ln w="9525">
            <a:miter lim="800000"/>
            <a:headEnd/>
            <a:tailEnd/>
          </a:ln>
          <a:scene3d>
            <a:camera prst="legacyObliqueTopRight"/>
            <a:lightRig rig="legacyFlat4" dir="b"/>
          </a:scene3d>
          <a:sp3d extrusionH="100000" prstMaterial="legacyMatte">
            <a:bevelT w="13500" h="13500" prst="angle"/>
            <a:bevelB w="13500" h="13500" prst="angle"/>
            <a:extrusionClr>
              <a:srgbClr val="66CCFF"/>
            </a:extrusionClr>
          </a:sp3d>
        </p:spPr>
        <p:txBody>
          <a:bodyPr wrap="none" anchor="ctr">
            <a:flatTx/>
          </a:bodyPr>
          <a:lstStyle/>
          <a:p>
            <a:pPr algn="ctr" eaLnBrk="0" hangingPunct="0">
              <a:lnSpc>
                <a:spcPct val="80000"/>
              </a:lnSpc>
            </a:pPr>
            <a:endParaRPr lang="zh-CN" altLang="en-US" sz="1800">
              <a:solidFill>
                <a:schemeClr val="bg1"/>
              </a:solidFill>
              <a:ea typeface="黑体" pitchFamily="49" charset="-122"/>
            </a:endParaRPr>
          </a:p>
        </p:txBody>
      </p:sp>
      <p:sp>
        <p:nvSpPr>
          <p:cNvPr id="11" name="AutoShape 49"/>
          <p:cNvSpPr>
            <a:spLocks noChangeArrowheads="1"/>
          </p:cNvSpPr>
          <p:nvPr/>
        </p:nvSpPr>
        <p:spPr bwMode="auto">
          <a:xfrm>
            <a:off x="2627313" y="3789363"/>
            <a:ext cx="477837" cy="657225"/>
          </a:xfrm>
          <a:prstGeom prst="bevel">
            <a:avLst>
              <a:gd name="adj" fmla="val 12500"/>
            </a:avLst>
          </a:prstGeom>
          <a:gradFill rotWithShape="1">
            <a:gsLst>
              <a:gs pos="0">
                <a:srgbClr val="33CCFF"/>
              </a:gs>
              <a:gs pos="100000">
                <a:srgbClr val="33CCFF">
                  <a:gamma/>
                  <a:shade val="45882"/>
                  <a:invGamma/>
                </a:srgbClr>
              </a:gs>
            </a:gsLst>
            <a:lin ang="5400000" scaled="1"/>
          </a:gradFill>
          <a:ln w="9525">
            <a:noFill/>
            <a:miter lim="800000"/>
            <a:headEnd/>
            <a:tailEnd/>
          </a:ln>
          <a:effectLst/>
        </p:spPr>
        <p:txBody>
          <a:bodyPr wrap="none" anchor="ctr"/>
          <a:lstStyle/>
          <a:p>
            <a:pPr algn="r" eaLnBrk="0" latinLnBrk="1" hangingPunct="0">
              <a:defRPr/>
            </a:pPr>
            <a:r>
              <a:rPr kumimoji="1" lang="zh-CN" altLang="en-US" sz="1800" b="1">
                <a:solidFill>
                  <a:srgbClr val="FFFFFF"/>
                </a:solidFill>
                <a:effectLst>
                  <a:outerShdw blurRad="38100" dist="38100" dir="2700000" algn="tl">
                    <a:srgbClr val="000000"/>
                  </a:outerShdw>
                </a:effectLst>
                <a:latin typeface="黑体" pitchFamily="2" charset="-122"/>
                <a:ea typeface="黑体" pitchFamily="2" charset="-122"/>
              </a:rPr>
              <a:t>三</a:t>
            </a:r>
          </a:p>
        </p:txBody>
      </p:sp>
      <p:sp>
        <p:nvSpPr>
          <p:cNvPr id="24586" name="Rectangle 50"/>
          <p:cNvSpPr>
            <a:spLocks noChangeArrowheads="1"/>
          </p:cNvSpPr>
          <p:nvPr/>
        </p:nvSpPr>
        <p:spPr bwMode="auto">
          <a:xfrm>
            <a:off x="3923928" y="3860800"/>
            <a:ext cx="2304256" cy="473075"/>
          </a:xfrm>
          <a:prstGeom prst="rect">
            <a:avLst/>
          </a:prstGeom>
          <a:noFill/>
          <a:ln w="9525">
            <a:noFill/>
            <a:miter lim="800000"/>
            <a:headEnd/>
            <a:tailEnd/>
          </a:ln>
        </p:spPr>
        <p:txBody>
          <a:bodyPr wrap="none" anchor="ctr"/>
          <a:lstStyle/>
          <a:p>
            <a:r>
              <a:rPr lang="zh-CN" altLang="en-US" dirty="0" smtClean="0">
                <a:solidFill>
                  <a:srgbClr val="000000"/>
                </a:solidFill>
                <a:ea typeface="黑体" pitchFamily="49" charset="-122"/>
              </a:rPr>
              <a:t>    工作体会</a:t>
            </a:r>
            <a:endParaRPr lang="zh-CN" altLang="en-US" dirty="0">
              <a:solidFill>
                <a:srgbClr val="000000"/>
              </a:solidFill>
              <a:ea typeface="黑体" pitchFamily="49" charset="-122"/>
            </a:endParaRPr>
          </a:p>
        </p:txBody>
      </p:sp>
      <p:sp>
        <p:nvSpPr>
          <p:cNvPr id="24587" name="Rectangle 51"/>
          <p:cNvSpPr>
            <a:spLocks noChangeArrowheads="1"/>
          </p:cNvSpPr>
          <p:nvPr/>
        </p:nvSpPr>
        <p:spPr bwMode="auto">
          <a:xfrm>
            <a:off x="3376613" y="5203825"/>
            <a:ext cx="3179762" cy="466725"/>
          </a:xfrm>
          <a:prstGeom prst="rect">
            <a:avLst/>
          </a:prstGeom>
          <a:noFill/>
          <a:ln w="9525">
            <a:noFill/>
            <a:miter lim="800000"/>
            <a:headEnd/>
            <a:tailEnd/>
          </a:ln>
        </p:spPr>
        <p:txBody>
          <a:bodyPr wrap="none" anchor="ctr"/>
          <a:lstStyle/>
          <a:p>
            <a:pPr algn="ctr" eaLnBrk="0" hangingPunct="0">
              <a:lnSpc>
                <a:spcPct val="150000"/>
              </a:lnSpc>
            </a:pPr>
            <a:r>
              <a:rPr lang="zh-CN" altLang="en-US">
                <a:solidFill>
                  <a:srgbClr val="000000"/>
                </a:solidFill>
                <a:ea typeface="黑体" pitchFamily="49" charset="-122"/>
              </a:rPr>
              <a:t> </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内容占位符 10"/>
          <p:cNvSpPr>
            <a:spLocks noGrp="1"/>
          </p:cNvSpPr>
          <p:nvPr>
            <p:ph sz="quarter" idx="4294967295"/>
          </p:nvPr>
        </p:nvSpPr>
        <p:spPr bwMode="auto">
          <a:xfrm>
            <a:off x="827088" y="765175"/>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         </a:t>
            </a:r>
            <a:endParaRPr lang="en-US" altLang="zh-CN" sz="2400" dirty="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sp>
        <p:nvSpPr>
          <p:cNvPr id="57346" name="内容占位符 10"/>
          <p:cNvSpPr>
            <a:spLocks/>
          </p:cNvSpPr>
          <p:nvPr/>
        </p:nvSpPr>
        <p:spPr bwMode="auto">
          <a:xfrm>
            <a:off x="900113" y="620713"/>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dirty="0">
                <a:solidFill>
                  <a:srgbClr val="000000"/>
                </a:solidFill>
                <a:latin typeface="黑体" pitchFamily="49" charset="-122"/>
                <a:ea typeface="黑体" pitchFamily="49" charset="-122"/>
              </a:rPr>
              <a:t>沟通</a:t>
            </a:r>
            <a:r>
              <a:rPr kumimoji="1" lang="zh-CN" altLang="en-US" sz="2400" b="1" dirty="0" smtClean="0">
                <a:solidFill>
                  <a:srgbClr val="000000"/>
                </a:solidFill>
                <a:latin typeface="黑体" pitchFamily="49" charset="-122"/>
                <a:ea typeface="黑体" pitchFamily="49" charset="-122"/>
              </a:rPr>
              <a:t>渠道的重要性</a:t>
            </a:r>
            <a:endParaRPr kumimoji="1" lang="en-US" altLang="zh-CN" sz="2400" b="1" dirty="0">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pPr>
            <a:r>
              <a:rPr kumimoji="1" lang="en-US" altLang="zh-CN" sz="1800" dirty="0" smtClean="0">
                <a:latin typeface="华文细黑" pitchFamily="2" charset="-122"/>
                <a:ea typeface="华文细黑" pitchFamily="2" charset="-122"/>
              </a:rPr>
              <a:t>                </a:t>
            </a:r>
            <a:endParaRPr kumimoji="1" lang="zh-CN" altLang="en-US" sz="1800" dirty="0">
              <a:latin typeface="华文细黑" pitchFamily="2" charset="-122"/>
              <a:ea typeface="华文细黑" pitchFamily="2" charset="-122"/>
            </a:endParaRPr>
          </a:p>
        </p:txBody>
      </p:sp>
      <p:graphicFrame>
        <p:nvGraphicFramePr>
          <p:cNvPr id="138361" name="Group 121"/>
          <p:cNvGraphicFramePr>
            <a:graphicFrameLocks noGrp="1"/>
          </p:cNvGraphicFramePr>
          <p:nvPr/>
        </p:nvGraphicFramePr>
        <p:xfrm>
          <a:off x="611188" y="1252538"/>
          <a:ext cx="8281987" cy="5096056"/>
        </p:xfrm>
        <a:graphic>
          <a:graphicData uri="http://schemas.openxmlformats.org/drawingml/2006/table">
            <a:tbl>
              <a:tblPr/>
              <a:tblGrid>
                <a:gridCol w="788987"/>
                <a:gridCol w="1731963"/>
                <a:gridCol w="1655762"/>
                <a:gridCol w="4105275"/>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1" i="0" u="none" strike="noStrike" cap="none" normalizeH="0" baseline="0" dirty="0" smtClean="0">
                          <a:ln>
                            <a:noFill/>
                          </a:ln>
                          <a:solidFill>
                            <a:schemeClr val="tx1"/>
                          </a:solidFill>
                          <a:effectLst/>
                          <a:latin typeface="Times New Roman" pitchFamily="18" charset="0"/>
                          <a:ea typeface="宋体" charset="-122"/>
                        </a:rPr>
                        <a:t>序号</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1" i="0" u="none" strike="noStrike" cap="none" normalizeH="0" baseline="0" smtClean="0">
                          <a:ln>
                            <a:noFill/>
                          </a:ln>
                          <a:solidFill>
                            <a:schemeClr val="tx1"/>
                          </a:solidFill>
                          <a:effectLst/>
                          <a:latin typeface="Times New Roman" pitchFamily="18" charset="0"/>
                          <a:ea typeface="宋体" charset="-122"/>
                        </a:rPr>
                        <a:t>渠道</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26670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宋体" charset="-122"/>
                        </a:rPr>
                        <a:t>  </a:t>
                      </a:r>
                      <a:r>
                        <a:rPr kumimoji="0" lang="zh-CN" sz="1600" b="1" i="0" u="none" strike="noStrike" cap="none" normalizeH="0" baseline="0" smtClean="0">
                          <a:ln>
                            <a:noFill/>
                          </a:ln>
                          <a:solidFill>
                            <a:schemeClr val="tx1"/>
                          </a:solidFill>
                          <a:effectLst/>
                          <a:latin typeface="Times New Roman" pitchFamily="18" charset="0"/>
                          <a:ea typeface="宋体" charset="-122"/>
                        </a:rPr>
                        <a:t>组织部门</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1" i="0" u="none" strike="noStrike" cap="none" normalizeH="0" baseline="0" dirty="0" smtClean="0">
                          <a:ln>
                            <a:noFill/>
                          </a:ln>
                          <a:solidFill>
                            <a:schemeClr val="tx1"/>
                          </a:solidFill>
                          <a:effectLst/>
                          <a:latin typeface="Times New Roman" pitchFamily="18" charset="0"/>
                          <a:ea typeface="宋体" charset="-122"/>
                        </a:rPr>
                        <a:t>职 责</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528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itchFamily="18" charset="0"/>
                          <a:ea typeface="宋体" charset="-122"/>
                        </a:rPr>
                        <a:t>1</a:t>
                      </a:r>
                      <a:endParaRPr kumimoji="0" lang="zh-CN" altLang="zh-CN" sz="16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charset="-122"/>
                        </a:rPr>
                        <a:t>校领导信箱</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charset="-122"/>
                        </a:rPr>
                        <a:t>学校校长办公室</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charset="-122"/>
                        </a:rPr>
                        <a:t>接受全校师生员工意见，学校督促责任单位限期回复</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r>
              <a:tr h="3530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Times New Roman" pitchFamily="18" charset="0"/>
                          <a:ea typeface="宋体" charset="-122"/>
                        </a:rPr>
                        <a:t>2</a:t>
                      </a:r>
                      <a:endParaRPr kumimoji="0" lang="zh-CN" altLang="zh-CN" sz="1600" b="0" i="0" u="none" strike="noStrike" cap="none" normalizeH="0" baseline="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charset="-122"/>
                        </a:rPr>
                        <a:t>校长接待日</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charset="-122"/>
                        </a:rPr>
                        <a:t>学校校长办公室</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charset="-122"/>
                        </a:rPr>
                        <a:t>针对</a:t>
                      </a:r>
                      <a:r>
                        <a:rPr kumimoji="0" lang="zh-CN" altLang="en-US" sz="1600" b="0" i="0" u="none" strike="noStrike" cap="none" normalizeH="0" baseline="0" dirty="0" smtClean="0">
                          <a:ln>
                            <a:noFill/>
                          </a:ln>
                          <a:solidFill>
                            <a:schemeClr val="tx1"/>
                          </a:solidFill>
                          <a:effectLst/>
                          <a:latin typeface="Times New Roman" pitchFamily="18" charset="0"/>
                          <a:ea typeface="宋体" charset="-122"/>
                        </a:rPr>
                        <a:t>教学楼</a:t>
                      </a:r>
                      <a:r>
                        <a:rPr kumimoji="0" lang="zh-CN" sz="1600" b="0" i="0" u="none" strike="noStrike" cap="none" normalizeH="0" baseline="0" dirty="0" smtClean="0">
                          <a:ln>
                            <a:noFill/>
                          </a:ln>
                          <a:solidFill>
                            <a:schemeClr val="tx1"/>
                          </a:solidFill>
                          <a:effectLst/>
                          <a:latin typeface="Times New Roman" pitchFamily="18" charset="0"/>
                          <a:ea typeface="宋体" charset="-122"/>
                        </a:rPr>
                        <a:t>的意见，要求中心组织及时回复</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r>
              <a:tr h="4390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Times New Roman" pitchFamily="18" charset="0"/>
                          <a:ea typeface="宋体" charset="-122"/>
                        </a:rPr>
                        <a:t>3</a:t>
                      </a:r>
                      <a:endParaRPr kumimoji="0" lang="zh-CN" altLang="zh-CN" sz="1600" b="0" i="0" u="none" strike="noStrike" cap="none" normalizeH="0" baseline="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Times New Roman" pitchFamily="18" charset="0"/>
                          <a:ea typeface="宋体" charset="-122"/>
                        </a:rPr>
                        <a:t>开学前检查</a:t>
                      </a:r>
                      <a:endParaRPr kumimoji="0" lang="zh-CN" sz="1600" b="1"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Times New Roman" pitchFamily="18" charset="0"/>
                          <a:ea typeface="宋体" charset="-122"/>
                        </a:rPr>
                        <a:t>学校校长办公室</a:t>
                      </a:r>
                      <a:endParaRPr kumimoji="0" lang="zh-CN" sz="1600" b="1"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Times New Roman" pitchFamily="18" charset="0"/>
                          <a:ea typeface="宋体" charset="-122"/>
                        </a:rPr>
                        <a:t>每学期开学前，校长带队检查教学准备工作</a:t>
                      </a:r>
                      <a:endParaRPr kumimoji="0" lang="zh-CN" sz="1600" b="1"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r>
              <a:tr h="5760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Times New Roman" pitchFamily="18" charset="0"/>
                          <a:ea typeface="宋体" charset="-122"/>
                        </a:rPr>
                        <a:t>4</a:t>
                      </a:r>
                      <a:endParaRPr kumimoji="0" lang="zh-CN" altLang="zh-CN" sz="1600" b="0" i="0" u="none" strike="noStrike" cap="none" normalizeH="0" baseline="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1" i="0" u="none" strike="noStrike" cap="none" normalizeH="0" baseline="0" dirty="0" smtClean="0">
                          <a:ln>
                            <a:noFill/>
                          </a:ln>
                          <a:solidFill>
                            <a:schemeClr val="tx1"/>
                          </a:solidFill>
                          <a:effectLst/>
                          <a:latin typeface="Times New Roman" pitchFamily="18" charset="0"/>
                          <a:ea typeface="宋体" charset="-122"/>
                        </a:rPr>
                        <a:t>教</a:t>
                      </a:r>
                      <a:r>
                        <a:rPr kumimoji="0" lang="zh-CN" altLang="en-US" sz="1600" b="1" i="0" u="none" strike="noStrike" cap="none" normalizeH="0" baseline="0" dirty="0" smtClean="0">
                          <a:ln>
                            <a:noFill/>
                          </a:ln>
                          <a:solidFill>
                            <a:schemeClr val="tx1"/>
                          </a:solidFill>
                          <a:effectLst/>
                          <a:latin typeface="Times New Roman" pitchFamily="18" charset="0"/>
                          <a:ea typeface="宋体" charset="-122"/>
                        </a:rPr>
                        <a:t>职工</a:t>
                      </a:r>
                      <a:r>
                        <a:rPr kumimoji="0" lang="zh-CN" sz="1600" b="1" i="0" u="none" strike="noStrike" cap="none" normalizeH="0" baseline="0" dirty="0" smtClean="0">
                          <a:ln>
                            <a:noFill/>
                          </a:ln>
                          <a:solidFill>
                            <a:schemeClr val="tx1"/>
                          </a:solidFill>
                          <a:effectLst/>
                          <a:latin typeface="Times New Roman" pitchFamily="18" charset="0"/>
                          <a:ea typeface="宋体" charset="-122"/>
                        </a:rPr>
                        <a:t>代</a:t>
                      </a:r>
                      <a:r>
                        <a:rPr kumimoji="0" lang="zh-CN" altLang="en-US" sz="1600" b="1" i="0" u="none" strike="noStrike" cap="none" normalizeH="0" baseline="0" dirty="0" smtClean="0">
                          <a:ln>
                            <a:noFill/>
                          </a:ln>
                          <a:solidFill>
                            <a:schemeClr val="tx1"/>
                          </a:solidFill>
                          <a:effectLst/>
                          <a:latin typeface="Times New Roman" pitchFamily="18" charset="0"/>
                          <a:ea typeface="宋体" charset="-122"/>
                        </a:rPr>
                        <a:t>表大</a:t>
                      </a:r>
                      <a:r>
                        <a:rPr kumimoji="0" lang="zh-CN" sz="1600" b="1" i="0" u="none" strike="noStrike" cap="none" normalizeH="0" baseline="0" dirty="0" smtClean="0">
                          <a:ln>
                            <a:noFill/>
                          </a:ln>
                          <a:solidFill>
                            <a:schemeClr val="tx1"/>
                          </a:solidFill>
                          <a:effectLst/>
                          <a:latin typeface="Times New Roman" pitchFamily="18" charset="0"/>
                          <a:ea typeface="宋体" charset="-122"/>
                        </a:rPr>
                        <a:t>会</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Times New Roman" pitchFamily="18" charset="0"/>
                          <a:ea typeface="宋体" charset="-122"/>
                        </a:rPr>
                        <a:t>校工会</a:t>
                      </a:r>
                      <a:endParaRPr kumimoji="0" lang="zh-CN" sz="1600" b="1"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600" b="1" i="0" u="none" strike="noStrike" cap="none" normalizeH="0" baseline="0" dirty="0" smtClean="0">
                          <a:ln>
                            <a:noFill/>
                          </a:ln>
                          <a:solidFill>
                            <a:schemeClr val="tx1"/>
                          </a:solidFill>
                          <a:effectLst/>
                          <a:latin typeface="Times New Roman" pitchFamily="18" charset="0"/>
                          <a:ea typeface="宋体" charset="-122"/>
                        </a:rPr>
                        <a:t>由教代会代表提出，要求承办单位、协办单位负责规定日期内办结</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r>
              <a:tr h="4320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Times New Roman" pitchFamily="18" charset="0"/>
                          <a:ea typeface="宋体" charset="-122"/>
                        </a:rPr>
                        <a:t>5</a:t>
                      </a:r>
                      <a:endParaRPr kumimoji="0" lang="zh-CN" altLang="zh-CN" sz="1600" b="0" i="0" u="none" strike="noStrike" cap="none" normalizeH="0" baseline="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1" i="0" u="none" strike="noStrike" cap="none" normalizeH="0" baseline="0" dirty="0" smtClean="0">
                          <a:ln>
                            <a:noFill/>
                          </a:ln>
                          <a:solidFill>
                            <a:schemeClr val="tx1"/>
                          </a:solidFill>
                          <a:effectLst/>
                          <a:latin typeface="Times New Roman" pitchFamily="18" charset="0"/>
                          <a:ea typeface="宋体" charset="-122"/>
                        </a:rPr>
                        <a:t>我们的家园网站</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1" i="0" u="none" strike="noStrike" cap="none" normalizeH="0" baseline="0" dirty="0" smtClean="0">
                          <a:ln>
                            <a:noFill/>
                          </a:ln>
                          <a:solidFill>
                            <a:schemeClr val="tx1"/>
                          </a:solidFill>
                          <a:effectLst/>
                          <a:latin typeface="Times New Roman" pitchFamily="18" charset="0"/>
                          <a:ea typeface="宋体" charset="-122"/>
                        </a:rPr>
                        <a:t>物业</a:t>
                      </a:r>
                      <a:r>
                        <a:rPr kumimoji="0" lang="zh-CN" altLang="en-US" sz="1600" b="1" i="0" u="none" strike="noStrike" cap="none" normalizeH="0" baseline="0" dirty="0" smtClean="0">
                          <a:ln>
                            <a:noFill/>
                          </a:ln>
                          <a:solidFill>
                            <a:schemeClr val="tx1"/>
                          </a:solidFill>
                          <a:effectLst/>
                          <a:latin typeface="Times New Roman" pitchFamily="18" charset="0"/>
                          <a:ea typeface="宋体" charset="-122"/>
                        </a:rPr>
                        <a:t>管理</a:t>
                      </a:r>
                      <a:r>
                        <a:rPr kumimoji="0" lang="zh-CN" sz="1600" b="1" i="0" u="none" strike="noStrike" cap="none" normalizeH="0" baseline="0" dirty="0" smtClean="0">
                          <a:ln>
                            <a:noFill/>
                          </a:ln>
                          <a:solidFill>
                            <a:schemeClr val="tx1"/>
                          </a:solidFill>
                          <a:effectLst/>
                          <a:latin typeface="Times New Roman" pitchFamily="18" charset="0"/>
                          <a:ea typeface="宋体" charset="-122"/>
                        </a:rPr>
                        <a:t>中</a:t>
                      </a:r>
                      <a:r>
                        <a:rPr kumimoji="0" lang="zh-CN" altLang="en-US" sz="1600" b="1" i="0" u="none" strike="noStrike" cap="none" normalizeH="0" baseline="0" dirty="0" smtClean="0">
                          <a:ln>
                            <a:noFill/>
                          </a:ln>
                          <a:solidFill>
                            <a:schemeClr val="tx1"/>
                          </a:solidFill>
                          <a:effectLst/>
                          <a:latin typeface="Times New Roman" pitchFamily="18" charset="0"/>
                          <a:ea typeface="宋体" charset="-122"/>
                        </a:rPr>
                        <a:t>心</a:t>
                      </a:r>
                      <a:endParaRPr kumimoji="0" lang="zh-CN" sz="1600" b="1"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600" b="1" i="0" u="none" strike="noStrike" cap="none" normalizeH="0" baseline="0" dirty="0" smtClean="0">
                          <a:ln>
                            <a:noFill/>
                          </a:ln>
                          <a:solidFill>
                            <a:schemeClr val="tx1"/>
                          </a:solidFill>
                          <a:effectLst/>
                          <a:latin typeface="Times New Roman" pitchFamily="18" charset="0"/>
                          <a:ea typeface="宋体" charset="-122"/>
                        </a:rPr>
                        <a:t>负责网上意见回复，要求</a:t>
                      </a:r>
                      <a:r>
                        <a:rPr kumimoji="0" lang="en-US" altLang="zh-CN" sz="1600" b="1" i="0" u="none" strike="noStrike" cap="none" normalizeH="0" baseline="0" dirty="0" smtClean="0">
                          <a:ln>
                            <a:noFill/>
                          </a:ln>
                          <a:solidFill>
                            <a:schemeClr val="tx1"/>
                          </a:solidFill>
                          <a:effectLst/>
                          <a:latin typeface="Times New Roman" pitchFamily="18" charset="0"/>
                          <a:ea typeface="宋体" charset="-122"/>
                        </a:rPr>
                        <a:t>24</a:t>
                      </a:r>
                      <a:r>
                        <a:rPr kumimoji="0" lang="zh-CN" sz="1600" b="1" i="0" u="none" strike="noStrike" cap="none" normalizeH="0" baseline="0" dirty="0" smtClean="0">
                          <a:ln>
                            <a:noFill/>
                          </a:ln>
                          <a:solidFill>
                            <a:schemeClr val="tx1"/>
                          </a:solidFill>
                          <a:effectLst/>
                          <a:latin typeface="Times New Roman" pitchFamily="18" charset="0"/>
                          <a:ea typeface="宋体" charset="-122"/>
                        </a:rPr>
                        <a:t>小时内回复</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r>
              <a:tr h="487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Times New Roman" pitchFamily="18" charset="0"/>
                          <a:ea typeface="宋体" charset="-122"/>
                        </a:rPr>
                        <a:t>6</a:t>
                      </a:r>
                      <a:endParaRPr kumimoji="0" lang="zh-CN" altLang="zh-CN" sz="1600" b="0" i="0" u="none" strike="noStrike" cap="none" normalizeH="0" baseline="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charset="-122"/>
                        </a:rPr>
                        <a:t>学生代表座谈会</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charset="-122"/>
                        </a:rPr>
                        <a:t>物业</a:t>
                      </a:r>
                      <a:r>
                        <a:rPr kumimoji="0" lang="zh-CN" altLang="en-US" sz="1600" b="0" i="0" u="none" strike="noStrike" cap="none" normalizeH="0" baseline="0" dirty="0" smtClean="0">
                          <a:ln>
                            <a:noFill/>
                          </a:ln>
                          <a:solidFill>
                            <a:schemeClr val="tx1"/>
                          </a:solidFill>
                          <a:effectLst/>
                          <a:latin typeface="Times New Roman" pitchFamily="18" charset="0"/>
                          <a:ea typeface="宋体" charset="-122"/>
                        </a:rPr>
                        <a:t>管理</a:t>
                      </a:r>
                      <a:r>
                        <a:rPr kumimoji="0" lang="zh-CN" sz="1600" b="0" i="0" u="none" strike="noStrike" cap="none" normalizeH="0" baseline="0" dirty="0" smtClean="0">
                          <a:ln>
                            <a:noFill/>
                          </a:ln>
                          <a:solidFill>
                            <a:schemeClr val="tx1"/>
                          </a:solidFill>
                          <a:effectLst/>
                          <a:latin typeface="Times New Roman" pitchFamily="18" charset="0"/>
                          <a:ea typeface="宋体" charset="-122"/>
                        </a:rPr>
                        <a:t>中心</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charset="-122"/>
                        </a:rPr>
                        <a:t>每学期一次，邀请学生代表</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r>
              <a:tr h="487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itchFamily="18" charset="0"/>
                          <a:ea typeface="宋体" charset="-122"/>
                        </a:rPr>
                        <a:t>7</a:t>
                      </a:r>
                      <a:endParaRPr kumimoji="0" lang="zh-CN" altLang="zh-CN" sz="16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Times New Roman" pitchFamily="18" charset="0"/>
                          <a:ea typeface="宋体" charset="-122"/>
                        </a:rPr>
                        <a:t>满意度测评体系</a:t>
                      </a:r>
                      <a:endParaRPr kumimoji="0" lang="zh-CN" sz="1600" b="1"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Times New Roman" pitchFamily="18" charset="0"/>
                          <a:ea typeface="宋体" charset="-122"/>
                        </a:rPr>
                        <a:t>物业管理中心</a:t>
                      </a:r>
                      <a:endParaRPr kumimoji="0" lang="zh-CN" sz="1600" b="1"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Times New Roman" pitchFamily="18" charset="0"/>
                          <a:ea typeface="宋体" charset="-122"/>
                        </a:rPr>
                        <a:t>每学期 一次，包括师生满意度，物业中心内部满意度和职能部门满意度</a:t>
                      </a:r>
                      <a:endParaRPr kumimoji="0" lang="zh-CN" sz="1600" b="1"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r>
              <a:tr h="46511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cap="none" normalizeH="0" baseline="0" dirty="0" smtClean="0">
                          <a:ln>
                            <a:noFill/>
                          </a:ln>
                          <a:solidFill>
                            <a:schemeClr val="tx1"/>
                          </a:solidFill>
                          <a:effectLst/>
                          <a:latin typeface="Times New Roman" pitchFamily="18" charset="0"/>
                          <a:ea typeface="宋体" charset="-122"/>
                        </a:rPr>
                        <a:t>8</a:t>
                      </a:r>
                      <a:endParaRPr kumimoji="0" lang="zh-CN" altLang="zh-CN" sz="16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cap="none" normalizeH="0" baseline="0" dirty="0" smtClean="0">
                          <a:ln>
                            <a:noFill/>
                          </a:ln>
                          <a:solidFill>
                            <a:schemeClr val="tx1"/>
                          </a:solidFill>
                          <a:effectLst/>
                          <a:latin typeface="Times New Roman" pitchFamily="18" charset="0"/>
                          <a:ea typeface="宋体" charset="-122"/>
                        </a:rPr>
                        <a:t>e-mail</a:t>
                      </a:r>
                      <a:r>
                        <a:rPr kumimoji="0" lang="zh-CN" altLang="zh-CN" sz="1600" b="0" i="0" u="none" strike="noStrike" cap="none" normalizeH="0" baseline="0" dirty="0" smtClean="0">
                          <a:ln>
                            <a:noFill/>
                          </a:ln>
                          <a:solidFill>
                            <a:schemeClr val="tx1"/>
                          </a:solidFill>
                          <a:effectLst/>
                          <a:latin typeface="Times New Roman" pitchFamily="18" charset="0"/>
                          <a:ea typeface="宋体" charset="-122"/>
                        </a:rPr>
                        <a:t>信箱</a:t>
                      </a:r>
                      <a:endParaRPr kumimoji="0" lang="zh-CN" sz="16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zh-CN" sz="1600" b="0" i="0" u="none" strike="noStrike" cap="none" normalizeH="0" baseline="0" dirty="0" smtClean="0">
                          <a:ln>
                            <a:noFill/>
                          </a:ln>
                          <a:solidFill>
                            <a:schemeClr val="tx1"/>
                          </a:solidFill>
                          <a:effectLst/>
                          <a:latin typeface="Times New Roman" pitchFamily="18" charset="0"/>
                          <a:ea typeface="宋体" charset="-122"/>
                        </a:rPr>
                        <a:t>科室</a:t>
                      </a:r>
                      <a:endParaRPr kumimoji="0" lang="zh-CN" sz="16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zh-CN" altLang="zh-CN" sz="1600" b="0" i="0" u="none" strike="noStrike" cap="none" normalizeH="0" baseline="0" dirty="0" smtClean="0">
                          <a:ln>
                            <a:noFill/>
                          </a:ln>
                          <a:solidFill>
                            <a:schemeClr val="tx1"/>
                          </a:solidFill>
                          <a:effectLst/>
                          <a:latin typeface="Times New Roman" pitchFamily="18" charset="0"/>
                          <a:ea typeface="宋体" charset="-122"/>
                        </a:rPr>
                        <a:t>随时收集并及时回复学生意见</a:t>
                      </a:r>
                      <a:endParaRPr kumimoji="0" lang="zh-CN" sz="16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3F3"/>
                    </a:solidFill>
                  </a:tcPr>
                </a:tc>
              </a:tr>
              <a:tr h="343994">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cap="none" normalizeH="0" baseline="0" dirty="0" smtClean="0">
                          <a:ln>
                            <a:noFill/>
                          </a:ln>
                          <a:solidFill>
                            <a:schemeClr val="tx1"/>
                          </a:solidFill>
                          <a:effectLst/>
                          <a:latin typeface="Times New Roman" pitchFamily="18" charset="0"/>
                          <a:ea typeface="宋体" charset="-122"/>
                        </a:rPr>
                        <a:t>9</a:t>
                      </a:r>
                      <a:endParaRPr kumimoji="0" lang="zh-CN" altLang="zh-CN" sz="16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zh-CN" sz="1600" b="0" i="0" u="none" strike="noStrike" cap="none" normalizeH="0" baseline="0" dirty="0" smtClean="0">
                          <a:ln>
                            <a:noFill/>
                          </a:ln>
                          <a:solidFill>
                            <a:schemeClr val="tx1"/>
                          </a:solidFill>
                          <a:effectLst/>
                          <a:latin typeface="Times New Roman" pitchFamily="18" charset="0"/>
                          <a:ea typeface="宋体" charset="-122"/>
                        </a:rPr>
                        <a:t>各楼宣传栏</a:t>
                      </a:r>
                      <a:endParaRPr kumimoji="0" lang="zh-CN" sz="16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zh-CN" sz="1600" b="0" i="0" u="none" strike="noStrike" cap="none" normalizeH="0" baseline="0" dirty="0" smtClean="0">
                          <a:ln>
                            <a:noFill/>
                          </a:ln>
                          <a:solidFill>
                            <a:schemeClr val="tx1"/>
                          </a:solidFill>
                          <a:effectLst/>
                          <a:latin typeface="Times New Roman" pitchFamily="18" charset="0"/>
                          <a:ea typeface="宋体" charset="-122"/>
                        </a:rPr>
                        <a:t>班组</a:t>
                      </a:r>
                      <a:endParaRPr kumimoji="0" lang="zh-CN" sz="16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zh-CN" altLang="zh-CN" sz="1600" b="0" i="0" u="none" strike="noStrike" cap="none" normalizeH="0" baseline="0" dirty="0" smtClean="0">
                          <a:ln>
                            <a:noFill/>
                          </a:ln>
                          <a:solidFill>
                            <a:schemeClr val="tx1"/>
                          </a:solidFill>
                          <a:effectLst/>
                          <a:latin typeface="Times New Roman" pitchFamily="18" charset="0"/>
                          <a:ea typeface="宋体" charset="-122"/>
                        </a:rPr>
                        <a:t>由各楼负责每月整理</a:t>
                      </a:r>
                      <a:endParaRPr kumimoji="0" lang="zh-CN" sz="16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r>
              <a:tr h="487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itchFamily="18" charset="0"/>
                          <a:ea typeface="宋体" charset="-122"/>
                        </a:rPr>
                        <a:t>10</a:t>
                      </a:r>
                      <a:endParaRPr kumimoji="0" lang="zh-CN" altLang="zh-CN" sz="1600" b="0" i="0" u="none" strike="noStrike" cap="none" normalizeH="0" baseline="0" dirty="0" smtClean="0">
                        <a:ln>
                          <a:noFill/>
                        </a:ln>
                        <a:solidFill>
                          <a:schemeClr val="tx1"/>
                        </a:solidFill>
                        <a:effectLst/>
                        <a:latin typeface="Times New Roman" pitchFamily="18" charset="0"/>
                        <a:ea typeface="宋体"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charset="-122"/>
                        </a:rPr>
                        <a:t>学生提案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charset="-122"/>
                        </a:rPr>
                        <a:t>校学生会权益部</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charset="-122"/>
                        </a:rPr>
                        <a:t>定期反馈学生提案；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6E6"/>
                    </a:solidFill>
                  </a:tcPr>
                </a:tc>
              </a:tr>
            </a:tbl>
          </a:graphicData>
        </a:graphic>
      </p:graphicFrame>
      <p:sp>
        <p:nvSpPr>
          <p:cNvPr id="6" name="标题 5"/>
          <p:cNvSpPr txBox="1">
            <a:spLocks/>
          </p:cNvSpPr>
          <p:nvPr/>
        </p:nvSpPr>
        <p:spPr bwMode="auto">
          <a:xfrm>
            <a:off x="2555875" y="115888"/>
            <a:ext cx="4032250" cy="504825"/>
          </a:xfrm>
          <a:prstGeom prst="rect">
            <a:avLst/>
          </a:prstGeom>
          <a:noFill/>
          <a:ln>
            <a:miter lim="800000"/>
            <a:headEnd/>
            <a:tailEnd/>
          </a:ln>
        </p:spPr>
        <p:txBody>
          <a:bodyPr/>
          <a:lstStyle/>
          <a:p>
            <a:pPr algn="ctr" eaLnBrk="0" hangingPunct="0">
              <a:defRPr/>
            </a:pPr>
            <a:r>
              <a:rPr kumimoji="1" lang="zh-CN" altLang="en-US" sz="3000" b="1" kern="0" dirty="0">
                <a:latin typeface="黑体" pitchFamily="49" charset="-122"/>
                <a:ea typeface="黑体" pitchFamily="49" charset="-122"/>
                <a:cs typeface="+mj-cs"/>
              </a:rPr>
              <a:t>管理组织机构与制度</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标题 5"/>
          <p:cNvSpPr>
            <a:spLocks noGrp="1"/>
          </p:cNvSpPr>
          <p:nvPr>
            <p:ph type="title" sz="quarter" idx="4294967295"/>
          </p:nvPr>
        </p:nvSpPr>
        <p:spPr bwMode="auto">
          <a:xfrm>
            <a:off x="2555875" y="115888"/>
            <a:ext cx="4032250" cy="504825"/>
          </a:xfrm>
          <a:prstGeom prst="rect">
            <a:avLst/>
          </a:prstGeom>
          <a:noFill/>
          <a:ln>
            <a:miter lim="800000"/>
            <a:headEnd/>
            <a:tailEnd/>
          </a:ln>
        </p:spPr>
        <p:txBody>
          <a:bodyPr/>
          <a:lstStyle/>
          <a:p>
            <a:pPr algn="ctr"/>
            <a:r>
              <a:rPr lang="zh-CN" altLang="en-US" sz="3000" i="0" smtClean="0">
                <a:solidFill>
                  <a:schemeClr val="tx1"/>
                </a:solidFill>
                <a:latin typeface="黑体" pitchFamily="49" charset="-122"/>
                <a:ea typeface="黑体" pitchFamily="49" charset="-122"/>
              </a:rPr>
              <a:t>安全管理与服务</a:t>
            </a:r>
          </a:p>
        </p:txBody>
      </p:sp>
      <p:sp>
        <p:nvSpPr>
          <p:cNvPr id="71682" name="内容占位符 10"/>
          <p:cNvSpPr>
            <a:spLocks noGrp="1"/>
          </p:cNvSpPr>
          <p:nvPr>
            <p:ph sz="quarter" idx="4294967295"/>
          </p:nvPr>
        </p:nvSpPr>
        <p:spPr bwMode="auto">
          <a:xfrm>
            <a:off x="1258888" y="1484313"/>
            <a:ext cx="7488237" cy="4967287"/>
          </a:xfrm>
          <a:prstGeom prst="rect">
            <a:avLst/>
          </a:prstGeom>
          <a:noFill/>
          <a:ln>
            <a:miter lim="800000"/>
            <a:headEnd/>
            <a:tailEnd/>
          </a:ln>
        </p:spPr>
        <p:txBody>
          <a:bodyPr/>
          <a:lstStyle/>
          <a:p>
            <a:pPr marL="0" eaLnBrk="1" latinLnBrk="1" hangingPunct="1">
              <a:lnSpc>
                <a:spcPct val="150000"/>
              </a:lnSpc>
              <a:spcBef>
                <a:spcPts val="475"/>
              </a:spcBef>
              <a:buFont typeface="Wingdings" pitchFamily="2" charset="2"/>
              <a:buChar char="u"/>
            </a:pPr>
            <a:r>
              <a:rPr lang="zh-CN" altLang="en-US" sz="2000" dirty="0" smtClean="0">
                <a:latin typeface="华文细黑" pitchFamily="2" charset="-122"/>
                <a:ea typeface="华文细黑" pitchFamily="2" charset="-122"/>
              </a:rPr>
              <a:t>日常检查：</a:t>
            </a:r>
          </a:p>
          <a:p>
            <a:pPr marL="0" eaLnBrk="1" latinLnBrk="1" hangingPunct="1">
              <a:lnSpc>
                <a:spcPct val="150000"/>
              </a:lnSpc>
              <a:spcBef>
                <a:spcPts val="475"/>
              </a:spcBef>
              <a:buFont typeface="Monotype Sorts"/>
              <a:buNone/>
            </a:pPr>
            <a:r>
              <a:rPr lang="zh-CN" altLang="en-US" sz="2000" dirty="0" smtClean="0">
                <a:latin typeface="华文细黑" pitchFamily="2" charset="-122"/>
                <a:ea typeface="华文细黑" pitchFamily="2" charset="-122"/>
              </a:rPr>
              <a:t>      管理员每天检查辖区内的安全设备设施，并填写检查记录。检查内容包括：安全设备设施的位置、数量、效能等等。</a:t>
            </a:r>
            <a:endParaRPr lang="en-US" altLang="zh-CN" sz="200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pPr>
            <a:r>
              <a:rPr lang="zh-CN" altLang="en-US" sz="2000" dirty="0" smtClean="0">
                <a:latin typeface="华文细黑" pitchFamily="2" charset="-122"/>
                <a:ea typeface="华文细黑" pitchFamily="2" charset="-122"/>
              </a:rPr>
              <a:t>      物业管理中心综合治理办公室和校保卫处的消防技术人员共同按照国家要求、规定，定期检查区域内的安全设备设施，并填写检查记录。检查重点是设备设施的位置、数量、效能等等。</a:t>
            </a:r>
          </a:p>
          <a:p>
            <a:pPr marL="0" eaLnBrk="1" latinLnBrk="1" hangingPunct="1">
              <a:lnSpc>
                <a:spcPct val="150000"/>
              </a:lnSpc>
              <a:spcBef>
                <a:spcPts val="475"/>
              </a:spcBef>
              <a:buFont typeface="Wingdings" pitchFamily="2" charset="2"/>
              <a:buChar char="u"/>
            </a:pPr>
            <a:r>
              <a:rPr lang="zh-CN" altLang="en-US" sz="2000" dirty="0" smtClean="0">
                <a:latin typeface="华文细黑" pitchFamily="2" charset="-122"/>
                <a:ea typeface="华文细黑" pitchFamily="2" charset="-122"/>
              </a:rPr>
              <a:t>物业管理中心节假日安全卫生大检查：</a:t>
            </a:r>
          </a:p>
          <a:p>
            <a:pPr marL="0" eaLnBrk="1" latinLnBrk="1" hangingPunct="1">
              <a:lnSpc>
                <a:spcPct val="150000"/>
              </a:lnSpc>
              <a:spcBef>
                <a:spcPts val="475"/>
              </a:spcBef>
              <a:buFont typeface="Monotype Sorts"/>
              <a:buNone/>
            </a:pPr>
            <a:r>
              <a:rPr lang="zh-CN" altLang="en-US" sz="2000" dirty="0" smtClean="0">
                <a:latin typeface="华文细黑" pitchFamily="2" charset="-122"/>
                <a:ea typeface="华文细黑" pitchFamily="2" charset="-122"/>
              </a:rPr>
              <a:t>     中心定期对管理区域进行安全卫生大检查，对发现的问题向各科室下发整改通知，各科室限期进行整改。</a:t>
            </a:r>
          </a:p>
          <a:p>
            <a:pPr marL="0" eaLnBrk="1" latinLnBrk="1" hangingPunct="1">
              <a:lnSpc>
                <a:spcPct val="150000"/>
              </a:lnSpc>
              <a:spcBef>
                <a:spcPts val="475"/>
              </a:spcBef>
              <a:buFont typeface="Wingdings" pitchFamily="2" charset="2"/>
              <a:buChar char="u"/>
            </a:pPr>
            <a:r>
              <a:rPr lang="zh-CN" altLang="en-US" sz="2000" dirty="0" smtClean="0">
                <a:latin typeface="华文细黑" pitchFamily="2" charset="-122"/>
                <a:ea typeface="华文细黑" pitchFamily="2" charset="-122"/>
              </a:rPr>
              <a:t>学校不定期的专项安全检查</a:t>
            </a:r>
          </a:p>
        </p:txBody>
      </p:sp>
      <p:sp>
        <p:nvSpPr>
          <p:cNvPr id="71683" name="内容占位符 10"/>
          <p:cNvSpPr>
            <a:spLocks noGrp="1"/>
          </p:cNvSpPr>
          <p:nvPr>
            <p:ph sz="quarter" idx="4294967295"/>
          </p:nvPr>
        </p:nvSpPr>
        <p:spPr bwMode="auto">
          <a:xfrm>
            <a:off x="827088" y="765175"/>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smtClean="0">
                <a:solidFill>
                  <a:srgbClr val="000000"/>
                </a:solidFill>
                <a:latin typeface="黑体" pitchFamily="49" charset="-122"/>
                <a:ea typeface="宋体" charset="-122"/>
              </a:rPr>
              <a:t>         </a:t>
            </a:r>
            <a:endParaRPr lang="en-US" altLang="zh-CN" sz="240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endParaRPr lang="zh-CN" altLang="en-US" sz="1800" b="0" smtClean="0">
              <a:latin typeface="华文细黑" pitchFamily="2" charset="-122"/>
              <a:ea typeface="华文细黑" pitchFamily="2" charset="-122"/>
            </a:endParaRPr>
          </a:p>
        </p:txBody>
      </p:sp>
      <p:sp>
        <p:nvSpPr>
          <p:cNvPr id="71684" name="内容占位符 10"/>
          <p:cNvSpPr>
            <a:spLocks/>
          </p:cNvSpPr>
          <p:nvPr/>
        </p:nvSpPr>
        <p:spPr bwMode="auto">
          <a:xfrm>
            <a:off x="827088" y="765175"/>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dirty="0">
                <a:solidFill>
                  <a:srgbClr val="000000"/>
                </a:solidFill>
                <a:latin typeface="黑体" pitchFamily="49" charset="-122"/>
                <a:ea typeface="黑体" pitchFamily="49" charset="-122"/>
              </a:rPr>
              <a:t>安全</a:t>
            </a:r>
            <a:r>
              <a:rPr kumimoji="1" lang="zh-CN" altLang="en-US" sz="2400" b="1" dirty="0" smtClean="0">
                <a:solidFill>
                  <a:srgbClr val="000000"/>
                </a:solidFill>
                <a:latin typeface="黑体" pitchFamily="49" charset="-122"/>
                <a:ea typeface="黑体" pitchFamily="49" charset="-122"/>
              </a:rPr>
              <a:t>检查常抓不懈</a:t>
            </a:r>
            <a:endParaRPr kumimoji="1" lang="zh-CN" altLang="en-US" sz="2400" b="1" dirty="0">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pPr>
            <a:r>
              <a:rPr kumimoji="1" lang="en-US" altLang="zh-CN" sz="1800" dirty="0">
                <a:latin typeface="华文细黑" pitchFamily="2" charset="-122"/>
                <a:ea typeface="华文细黑" pitchFamily="2" charset="-122"/>
              </a:rPr>
              <a:t>                </a:t>
            </a:r>
            <a:endParaRPr kumimoji="1" lang="zh-CN" altLang="en-US" sz="1800" dirty="0">
              <a:latin typeface="华文细黑" pitchFamily="2" charset="-122"/>
              <a:ea typeface="华文细黑" pitchFamily="2" charset="-122"/>
            </a:endParaRPr>
          </a:p>
        </p:txBody>
      </p:sp>
    </p:spTree>
    <p:extLst>
      <p:ext uri="{BB962C8B-B14F-4D97-AF65-F5344CB8AC3E}">
        <p14:creationId xmlns:p14="http://schemas.microsoft.com/office/powerpoint/2010/main" val="3945149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标题 5"/>
          <p:cNvSpPr>
            <a:spLocks noGrp="1"/>
          </p:cNvSpPr>
          <p:nvPr>
            <p:ph type="title" sz="quarter" idx="4294967295"/>
          </p:nvPr>
        </p:nvSpPr>
        <p:spPr bwMode="auto">
          <a:xfrm>
            <a:off x="2555875" y="115888"/>
            <a:ext cx="4032250" cy="504825"/>
          </a:xfrm>
          <a:prstGeom prst="rect">
            <a:avLst/>
          </a:prstGeom>
          <a:noFill/>
          <a:ln>
            <a:miter lim="800000"/>
            <a:headEnd/>
            <a:tailEnd/>
          </a:ln>
        </p:spPr>
        <p:txBody>
          <a:bodyPr/>
          <a:lstStyle/>
          <a:p>
            <a:pPr algn="ctr"/>
            <a:r>
              <a:rPr lang="zh-CN" altLang="en-US" sz="3000" i="0" smtClean="0">
                <a:solidFill>
                  <a:schemeClr val="tx1"/>
                </a:solidFill>
                <a:latin typeface="黑体" pitchFamily="49" charset="-122"/>
                <a:ea typeface="黑体" pitchFamily="49" charset="-122"/>
              </a:rPr>
              <a:t>维修与设备维护</a:t>
            </a:r>
          </a:p>
        </p:txBody>
      </p:sp>
      <p:sp>
        <p:nvSpPr>
          <p:cNvPr id="69634" name="内容占位符 10"/>
          <p:cNvSpPr>
            <a:spLocks noGrp="1"/>
          </p:cNvSpPr>
          <p:nvPr>
            <p:ph sz="quarter" idx="4294967295"/>
          </p:nvPr>
        </p:nvSpPr>
        <p:spPr bwMode="auto">
          <a:xfrm>
            <a:off x="1070199" y="1398464"/>
            <a:ext cx="7345362" cy="1654175"/>
          </a:xfrm>
          <a:prstGeom prst="rect">
            <a:avLst/>
          </a:prstGeom>
          <a:noFill/>
          <a:ln>
            <a:miter lim="800000"/>
            <a:headEnd/>
            <a:tailEnd/>
          </a:ln>
        </p:spPr>
        <p:txBody>
          <a:bodyPr/>
          <a:lstStyle/>
          <a:p>
            <a:pPr marL="0" eaLnBrk="1" latinLnBrk="1" hangingPunct="1">
              <a:lnSpc>
                <a:spcPct val="150000"/>
              </a:lnSpc>
              <a:spcBef>
                <a:spcPct val="0"/>
              </a:spcBef>
              <a:buFont typeface="Wingdings" pitchFamily="2" charset="2"/>
              <a:buChar char="u"/>
            </a:pPr>
            <a:r>
              <a:rPr lang="zh-CN" altLang="en-US" sz="2000" dirty="0" smtClean="0">
                <a:latin typeface="华文细黑" pitchFamily="2" charset="-122"/>
                <a:ea typeface="华文细黑" pitchFamily="2" charset="-122"/>
              </a:rPr>
              <a:t>工作原则：预防为主，应修尽修，维护及时，科学管理</a:t>
            </a:r>
          </a:p>
          <a:p>
            <a:pPr marL="0" eaLnBrk="1" latinLnBrk="1" hangingPunct="1">
              <a:lnSpc>
                <a:spcPct val="150000"/>
              </a:lnSpc>
              <a:spcBef>
                <a:spcPct val="0"/>
              </a:spcBef>
              <a:buFont typeface="Wingdings" pitchFamily="2" charset="2"/>
              <a:buChar char="u"/>
            </a:pPr>
            <a:r>
              <a:rPr lang="zh-CN" altLang="en-US" sz="2000" dirty="0" smtClean="0">
                <a:latin typeface="华文细黑" pitchFamily="2" charset="-122"/>
                <a:ea typeface="华文细黑" pitchFamily="2" charset="-122"/>
              </a:rPr>
              <a:t>工作目标：确保楼宇设备设施的安全性、完好性、舒适性  </a:t>
            </a:r>
          </a:p>
          <a:p>
            <a:pPr marL="0" eaLnBrk="1" latinLnBrk="1" hangingPunct="1">
              <a:lnSpc>
                <a:spcPct val="150000"/>
              </a:lnSpc>
              <a:spcBef>
                <a:spcPct val="0"/>
              </a:spcBef>
              <a:buFont typeface="Wingdings" pitchFamily="2" charset="2"/>
              <a:buChar char="u"/>
            </a:pPr>
            <a:r>
              <a:rPr lang="zh-CN" altLang="en-US" sz="2000" dirty="0" smtClean="0">
                <a:latin typeface="华文细黑" pitchFamily="2" charset="-122"/>
                <a:ea typeface="华文细黑" pitchFamily="2" charset="-122"/>
              </a:rPr>
              <a:t>工作任务指标：</a:t>
            </a:r>
            <a:endParaRPr lang="en-US" altLang="zh-CN" sz="2000" dirty="0" smtClean="0">
              <a:latin typeface="华文细黑" pitchFamily="2" charset="-122"/>
              <a:ea typeface="华文细黑" pitchFamily="2" charset="-122"/>
            </a:endParaRPr>
          </a:p>
          <a:p>
            <a:pPr marL="0" eaLnBrk="1" latinLnBrk="1" hangingPunct="1">
              <a:lnSpc>
                <a:spcPct val="150000"/>
              </a:lnSpc>
              <a:spcBef>
                <a:spcPct val="0"/>
              </a:spcBef>
              <a:buFont typeface="Wingdings" pitchFamily="2" charset="2"/>
              <a:buChar char="u"/>
            </a:pPr>
            <a:endParaRPr lang="en-US" altLang="zh-CN" sz="2000" dirty="0" smtClean="0">
              <a:latin typeface="华文细黑" pitchFamily="2" charset="-122"/>
              <a:ea typeface="华文细黑" pitchFamily="2" charset="-122"/>
            </a:endParaRPr>
          </a:p>
          <a:p>
            <a:pPr marL="0" eaLnBrk="1" latinLnBrk="1" hangingPunct="1">
              <a:lnSpc>
                <a:spcPct val="150000"/>
              </a:lnSpc>
              <a:spcBef>
                <a:spcPct val="0"/>
              </a:spcBef>
              <a:buFont typeface="Wingdings" pitchFamily="2" charset="2"/>
              <a:buChar char="u"/>
            </a:pPr>
            <a:endParaRPr lang="en-US" altLang="zh-CN" sz="2000" dirty="0" smtClean="0">
              <a:latin typeface="华文细黑" pitchFamily="2" charset="-122"/>
              <a:ea typeface="华文细黑" pitchFamily="2" charset="-122"/>
            </a:endParaRPr>
          </a:p>
          <a:p>
            <a:pPr marL="0" eaLnBrk="1" latinLnBrk="1" hangingPunct="1">
              <a:lnSpc>
                <a:spcPct val="150000"/>
              </a:lnSpc>
              <a:spcBef>
                <a:spcPct val="0"/>
              </a:spcBef>
              <a:buFont typeface="Wingdings" pitchFamily="2" charset="2"/>
              <a:buChar char="u"/>
            </a:pPr>
            <a:endParaRPr lang="en-US" altLang="zh-CN" sz="2000" dirty="0" smtClean="0">
              <a:latin typeface="华文细黑" pitchFamily="2" charset="-122"/>
              <a:ea typeface="华文细黑" pitchFamily="2" charset="-122"/>
            </a:endParaRPr>
          </a:p>
          <a:p>
            <a:pPr marL="0" eaLnBrk="1" latinLnBrk="1" hangingPunct="1">
              <a:lnSpc>
                <a:spcPct val="150000"/>
              </a:lnSpc>
              <a:spcBef>
                <a:spcPct val="0"/>
              </a:spcBef>
              <a:buFont typeface="Wingdings" pitchFamily="2" charset="2"/>
              <a:buChar char="u"/>
            </a:pPr>
            <a:endParaRPr lang="en-US" altLang="zh-CN" sz="2000" dirty="0" smtClean="0">
              <a:latin typeface="华文细黑" pitchFamily="2" charset="-122"/>
              <a:ea typeface="华文细黑" pitchFamily="2" charset="-122"/>
            </a:endParaRPr>
          </a:p>
          <a:p>
            <a:pPr marL="0" eaLnBrk="1" latinLnBrk="1" hangingPunct="1">
              <a:lnSpc>
                <a:spcPct val="150000"/>
              </a:lnSpc>
              <a:spcBef>
                <a:spcPct val="0"/>
              </a:spcBef>
              <a:buFont typeface="Wingdings" pitchFamily="2" charset="2"/>
              <a:buChar char="u"/>
            </a:pPr>
            <a:r>
              <a:rPr lang="zh-CN" altLang="en-US" sz="2000" dirty="0" smtClean="0">
                <a:latin typeface="华文细黑" pitchFamily="2" charset="-122"/>
                <a:ea typeface="华文细黑" pitchFamily="2" charset="-122"/>
              </a:rPr>
              <a:t>执行效果（以</a:t>
            </a:r>
            <a:r>
              <a:rPr lang="en-US" altLang="zh-CN" sz="2000" dirty="0" smtClean="0">
                <a:latin typeface="华文细黑" pitchFamily="2" charset="-122"/>
                <a:ea typeface="华文细黑" pitchFamily="2" charset="-122"/>
              </a:rPr>
              <a:t>2015</a:t>
            </a:r>
            <a:r>
              <a:rPr lang="zh-CN" altLang="en-US" sz="2000" dirty="0" smtClean="0">
                <a:latin typeface="华文细黑" pitchFamily="2" charset="-122"/>
                <a:ea typeface="华文细黑" pitchFamily="2" charset="-122"/>
              </a:rPr>
              <a:t>年为例）：</a:t>
            </a:r>
            <a:endParaRPr lang="en-US" altLang="zh-CN" sz="2000" dirty="0" smtClean="0">
              <a:latin typeface="华文细黑" pitchFamily="2" charset="-122"/>
              <a:ea typeface="华文细黑" pitchFamily="2" charset="-122"/>
            </a:endParaRPr>
          </a:p>
          <a:p>
            <a:pPr marL="0" eaLnBrk="1" latinLnBrk="1" hangingPunct="1">
              <a:lnSpc>
                <a:spcPct val="150000"/>
              </a:lnSpc>
              <a:spcBef>
                <a:spcPct val="0"/>
              </a:spcBef>
              <a:buFont typeface="Wingdings" pitchFamily="2" charset="2"/>
              <a:buChar char="u"/>
            </a:pPr>
            <a:endParaRPr lang="en-US" altLang="zh-CN" sz="2000" dirty="0" smtClean="0">
              <a:latin typeface="华文细黑" pitchFamily="2" charset="-122"/>
              <a:ea typeface="华文细黑" pitchFamily="2" charset="-122"/>
            </a:endParaRPr>
          </a:p>
          <a:p>
            <a:pPr marL="0" eaLnBrk="1" latinLnBrk="1" hangingPunct="1">
              <a:lnSpc>
                <a:spcPct val="150000"/>
              </a:lnSpc>
              <a:spcBef>
                <a:spcPct val="0"/>
              </a:spcBef>
              <a:buFont typeface="Wingdings" pitchFamily="2" charset="2"/>
              <a:buChar char="u"/>
            </a:pPr>
            <a:endParaRPr lang="en-US" altLang="zh-CN" sz="200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pPr>
            <a:r>
              <a:rPr lang="zh-CN" altLang="en-US" sz="2000" dirty="0" smtClean="0">
                <a:latin typeface="华文细黑" pitchFamily="2" charset="-122"/>
                <a:ea typeface="华文细黑" pitchFamily="2" charset="-122"/>
              </a:rPr>
              <a:t>  </a:t>
            </a:r>
          </a:p>
        </p:txBody>
      </p:sp>
      <p:sp>
        <p:nvSpPr>
          <p:cNvPr id="69635" name="内容占位符 10"/>
          <p:cNvSpPr>
            <a:spLocks noGrp="1"/>
          </p:cNvSpPr>
          <p:nvPr>
            <p:ph sz="quarter" idx="4294967295"/>
          </p:nvPr>
        </p:nvSpPr>
        <p:spPr bwMode="auto">
          <a:xfrm>
            <a:off x="827088" y="765175"/>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         </a:t>
            </a:r>
            <a:endParaRPr lang="en-US" altLang="zh-CN" sz="2400" dirty="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sp>
        <p:nvSpPr>
          <p:cNvPr id="69636" name="内容占位符 10"/>
          <p:cNvSpPr>
            <a:spLocks/>
          </p:cNvSpPr>
          <p:nvPr/>
        </p:nvSpPr>
        <p:spPr bwMode="auto">
          <a:xfrm>
            <a:off x="818580" y="764704"/>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dirty="0">
                <a:solidFill>
                  <a:srgbClr val="000000"/>
                </a:solidFill>
                <a:latin typeface="黑体" pitchFamily="49" charset="-122"/>
                <a:ea typeface="黑体" pitchFamily="49" charset="-122"/>
              </a:rPr>
              <a:t>维修维护及时到位</a:t>
            </a:r>
            <a:endParaRPr kumimoji="1" lang="en-US" altLang="zh-CN" sz="2400" b="1" dirty="0">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pPr>
            <a:r>
              <a:rPr kumimoji="1" lang="en-US" altLang="zh-CN" sz="1800" dirty="0">
                <a:latin typeface="华文细黑" pitchFamily="2" charset="-122"/>
                <a:ea typeface="华文细黑" pitchFamily="2" charset="-122"/>
              </a:rPr>
              <a:t>                </a:t>
            </a:r>
            <a:endParaRPr kumimoji="1" lang="zh-CN" altLang="en-US" sz="1800" dirty="0">
              <a:latin typeface="华文细黑" pitchFamily="2" charset="-122"/>
              <a:ea typeface="华文细黑" pitchFamily="2" charset="-122"/>
            </a:endParaRPr>
          </a:p>
        </p:txBody>
      </p:sp>
      <p:sp>
        <p:nvSpPr>
          <p:cNvPr id="6" name="内容占位符 10"/>
          <p:cNvSpPr txBox="1">
            <a:spLocks/>
          </p:cNvSpPr>
          <p:nvPr/>
        </p:nvSpPr>
        <p:spPr bwMode="auto">
          <a:xfrm>
            <a:off x="1321816" y="2924944"/>
            <a:ext cx="7345363" cy="2087563"/>
          </a:xfrm>
          <a:prstGeom prst="rect">
            <a:avLst/>
          </a:prstGeom>
          <a:noFill/>
          <a:ln>
            <a:miter lim="800000"/>
            <a:headEnd/>
            <a:tailEnd/>
          </a:ln>
        </p:spPr>
        <p:txBody>
          <a:bodyPr/>
          <a:lstStyle/>
          <a:p>
            <a:pPr indent="-342900" latinLnBrk="1">
              <a:lnSpc>
                <a:spcPct val="150000"/>
              </a:lnSpc>
              <a:spcBef>
                <a:spcPts val="0"/>
              </a:spcBef>
              <a:buClr>
                <a:schemeClr val="bg2"/>
              </a:buClr>
              <a:buFont typeface="Wingdings" pitchFamily="2" charset="2"/>
              <a:buChar char="Ø"/>
              <a:defRPr/>
            </a:pPr>
            <a:r>
              <a:rPr kumimoji="1" lang="zh-CN" altLang="en-US" sz="2000" b="1" kern="0" dirty="0">
                <a:latin typeface="华文细黑" pitchFamily="2" charset="-122"/>
                <a:ea typeface="华文细黑" pitchFamily="2" charset="-122"/>
              </a:rPr>
              <a:t>小维修及时率</a:t>
            </a:r>
            <a:r>
              <a:rPr kumimoji="1" lang="en-US" altLang="zh-CN" sz="2000" b="1" kern="0" dirty="0">
                <a:latin typeface="华文细黑" pitchFamily="2" charset="-122"/>
                <a:ea typeface="华文细黑" pitchFamily="2" charset="-122"/>
              </a:rPr>
              <a:t>100</a:t>
            </a:r>
            <a:r>
              <a:rPr kumimoji="1" lang="zh-CN" altLang="en-US" sz="2000" b="1" kern="0" dirty="0">
                <a:latin typeface="华文细黑" pitchFamily="2" charset="-122"/>
                <a:ea typeface="华文细黑" pitchFamily="2" charset="-122"/>
              </a:rPr>
              <a:t>％，设施完好率</a:t>
            </a:r>
            <a:r>
              <a:rPr kumimoji="1" lang="en-US" altLang="zh-CN" sz="2000" b="1" kern="0" dirty="0">
                <a:latin typeface="华文细黑" pitchFamily="2" charset="-122"/>
                <a:ea typeface="华文细黑" pitchFamily="2" charset="-122"/>
              </a:rPr>
              <a:t>97</a:t>
            </a:r>
            <a:r>
              <a:rPr kumimoji="1" lang="zh-CN" altLang="en-US" sz="2000" b="1" kern="0" dirty="0">
                <a:latin typeface="华文细黑" pitchFamily="2" charset="-122"/>
                <a:ea typeface="华文细黑" pitchFamily="2" charset="-122"/>
              </a:rPr>
              <a:t>％，零返修率；</a:t>
            </a:r>
          </a:p>
          <a:p>
            <a:pPr indent="-342900" latinLnBrk="1">
              <a:lnSpc>
                <a:spcPct val="150000"/>
              </a:lnSpc>
              <a:spcBef>
                <a:spcPts val="0"/>
              </a:spcBef>
              <a:buClr>
                <a:schemeClr val="bg2"/>
              </a:buClr>
              <a:buFont typeface="Wingdings" pitchFamily="2" charset="2"/>
              <a:buChar char="Ø"/>
              <a:defRPr/>
            </a:pPr>
            <a:r>
              <a:rPr kumimoji="1" lang="zh-CN" altLang="en-US" sz="2000" b="1" kern="0" dirty="0">
                <a:latin typeface="华文细黑" pitchFamily="2" charset="-122"/>
                <a:ea typeface="华文细黑" pitchFamily="2" charset="-122"/>
              </a:rPr>
              <a:t>监控、门禁设施完好率</a:t>
            </a:r>
            <a:r>
              <a:rPr kumimoji="1" lang="en-US" altLang="zh-CN" sz="2000" b="1" kern="0" dirty="0">
                <a:latin typeface="华文细黑" pitchFamily="2" charset="-122"/>
                <a:ea typeface="华文细黑" pitchFamily="2" charset="-122"/>
              </a:rPr>
              <a:t>98%</a:t>
            </a:r>
            <a:r>
              <a:rPr kumimoji="1" lang="zh-CN" altLang="en-US" sz="2000" b="1" kern="0" dirty="0">
                <a:latin typeface="华文细黑" pitchFamily="2" charset="-122"/>
                <a:ea typeface="华文细黑" pitchFamily="2" charset="-122"/>
              </a:rPr>
              <a:t>，维修维护及时率</a:t>
            </a:r>
            <a:r>
              <a:rPr kumimoji="1" lang="en-US" altLang="zh-CN" sz="2000" b="1" kern="0" dirty="0">
                <a:latin typeface="华文细黑" pitchFamily="2" charset="-122"/>
                <a:ea typeface="华文细黑" pitchFamily="2" charset="-122"/>
              </a:rPr>
              <a:t>100</a:t>
            </a:r>
            <a:r>
              <a:rPr kumimoji="1" lang="zh-CN" altLang="en-US" sz="2000" b="1" kern="0" dirty="0">
                <a:latin typeface="华文细黑" pitchFamily="2" charset="-122"/>
                <a:ea typeface="华文细黑" pitchFamily="2" charset="-122"/>
              </a:rPr>
              <a:t>％；</a:t>
            </a:r>
          </a:p>
          <a:p>
            <a:pPr indent="-342900" latinLnBrk="1">
              <a:lnSpc>
                <a:spcPct val="150000"/>
              </a:lnSpc>
              <a:spcBef>
                <a:spcPts val="0"/>
              </a:spcBef>
              <a:buClr>
                <a:schemeClr val="bg2"/>
              </a:buClr>
              <a:buFont typeface="Wingdings" pitchFamily="2" charset="2"/>
              <a:buChar char="Ø"/>
              <a:defRPr/>
            </a:pPr>
            <a:r>
              <a:rPr kumimoji="1" lang="en-US" altLang="zh-CN" sz="2000" b="1" kern="0" dirty="0">
                <a:latin typeface="华文细黑" pitchFamily="2" charset="-122"/>
                <a:ea typeface="华文细黑" pitchFamily="2" charset="-122"/>
              </a:rPr>
              <a:t>2015</a:t>
            </a:r>
            <a:r>
              <a:rPr kumimoji="1" lang="zh-CN" altLang="en-US" sz="2000" b="1" kern="0" dirty="0">
                <a:latin typeface="华文细黑" pitchFamily="2" charset="-122"/>
                <a:ea typeface="华文细黑" pitchFamily="2" charset="-122"/>
              </a:rPr>
              <a:t>年全年及时完成日常维修</a:t>
            </a:r>
            <a:r>
              <a:rPr kumimoji="1" lang="en-US" altLang="zh-CN" sz="2000" b="1" kern="0" dirty="0">
                <a:latin typeface="华文细黑" pitchFamily="2" charset="-122"/>
                <a:ea typeface="华文细黑" pitchFamily="2" charset="-122"/>
              </a:rPr>
              <a:t>2,335</a:t>
            </a:r>
            <a:r>
              <a:rPr kumimoji="1" lang="zh-CN" altLang="en-US" sz="2000" b="1" kern="0" dirty="0">
                <a:latin typeface="华文细黑" pitchFamily="2" charset="-122"/>
                <a:ea typeface="华文细黑" pitchFamily="2" charset="-122"/>
              </a:rPr>
              <a:t>项次；</a:t>
            </a:r>
            <a:endParaRPr kumimoji="1" lang="en-US" altLang="zh-CN" sz="2000" b="1" kern="0" dirty="0">
              <a:latin typeface="华文细黑" pitchFamily="2" charset="-122"/>
              <a:ea typeface="华文细黑" pitchFamily="2" charset="-122"/>
            </a:endParaRPr>
          </a:p>
          <a:p>
            <a:pPr indent="-342900" latinLnBrk="1">
              <a:lnSpc>
                <a:spcPct val="150000"/>
              </a:lnSpc>
              <a:spcBef>
                <a:spcPts val="0"/>
              </a:spcBef>
              <a:buClr>
                <a:schemeClr val="bg2"/>
              </a:buClr>
              <a:buFont typeface="Wingdings" pitchFamily="2" charset="2"/>
              <a:buChar char="Ø"/>
              <a:defRPr/>
            </a:pPr>
            <a:endParaRPr kumimoji="1" lang="en-US" altLang="zh-CN" sz="2000" b="1" kern="0" dirty="0">
              <a:latin typeface="华文细黑" pitchFamily="2" charset="-122"/>
              <a:ea typeface="华文细黑" pitchFamily="2" charset="-122"/>
            </a:endParaRPr>
          </a:p>
          <a:p>
            <a:pPr indent="-342900" latinLnBrk="1">
              <a:lnSpc>
                <a:spcPct val="150000"/>
              </a:lnSpc>
              <a:spcBef>
                <a:spcPts val="0"/>
              </a:spcBef>
              <a:buClr>
                <a:schemeClr val="bg2"/>
              </a:buClr>
              <a:buFont typeface="Wingdings" pitchFamily="2" charset="2"/>
              <a:buChar char="Ø"/>
              <a:defRPr/>
            </a:pPr>
            <a:endParaRPr kumimoji="1" lang="en-US" altLang="zh-CN" sz="2000" b="1" kern="0" dirty="0">
              <a:latin typeface="华文细黑" pitchFamily="2" charset="-122"/>
              <a:ea typeface="华文细黑" pitchFamily="2" charset="-122"/>
            </a:endParaRPr>
          </a:p>
          <a:p>
            <a:pPr indent="-342900" latinLnBrk="1">
              <a:lnSpc>
                <a:spcPct val="150000"/>
              </a:lnSpc>
              <a:spcBef>
                <a:spcPts val="0"/>
              </a:spcBef>
              <a:buClr>
                <a:schemeClr val="bg2"/>
              </a:buClr>
              <a:buFont typeface="Wingdings" pitchFamily="2" charset="2"/>
              <a:buChar char="Ø"/>
              <a:defRPr/>
            </a:pPr>
            <a:r>
              <a:rPr kumimoji="1" lang="zh-CN" altLang="en-US" sz="2000" b="1" kern="0" dirty="0">
                <a:latin typeface="华文细黑" pitchFamily="2" charset="-122"/>
                <a:ea typeface="华文细黑" pitchFamily="2" charset="-122"/>
              </a:rPr>
              <a:t>全年监控、门禁设施完好率及维修维护率达标；</a:t>
            </a:r>
            <a:endParaRPr kumimoji="1" lang="en-US" altLang="zh-CN" sz="2000" b="1" kern="0" dirty="0">
              <a:latin typeface="华文细黑" pitchFamily="2" charset="-122"/>
              <a:ea typeface="华文细黑" pitchFamily="2" charset="-122"/>
            </a:endParaRPr>
          </a:p>
        </p:txBody>
      </p:sp>
    </p:spTree>
    <p:extLst>
      <p:ext uri="{BB962C8B-B14F-4D97-AF65-F5344CB8AC3E}">
        <p14:creationId xmlns:p14="http://schemas.microsoft.com/office/powerpoint/2010/main" val="22901805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内容占位符 10"/>
          <p:cNvSpPr>
            <a:spLocks noGrp="1"/>
          </p:cNvSpPr>
          <p:nvPr>
            <p:ph sz="quarter" idx="4294967295"/>
          </p:nvPr>
        </p:nvSpPr>
        <p:spPr bwMode="auto">
          <a:xfrm>
            <a:off x="827088" y="765175"/>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         </a:t>
            </a:r>
            <a:endParaRPr lang="en-US" altLang="zh-CN" sz="2400" dirty="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sp>
        <p:nvSpPr>
          <p:cNvPr id="59394" name="内容占位符 10"/>
          <p:cNvSpPr>
            <a:spLocks/>
          </p:cNvSpPr>
          <p:nvPr/>
        </p:nvSpPr>
        <p:spPr bwMode="auto">
          <a:xfrm>
            <a:off x="827088" y="765175"/>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dirty="0" smtClean="0">
                <a:solidFill>
                  <a:srgbClr val="000000"/>
                </a:solidFill>
                <a:latin typeface="黑体" pitchFamily="49" charset="-122"/>
                <a:ea typeface="黑体" pitchFamily="49" charset="-122"/>
              </a:rPr>
              <a:t>教学设施完好</a:t>
            </a:r>
            <a:endParaRPr kumimoji="1" lang="en-US" altLang="zh-CN" sz="2400" b="1" dirty="0">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pPr>
            <a:r>
              <a:rPr kumimoji="1" lang="en-US" altLang="zh-CN" sz="1800" dirty="0">
                <a:latin typeface="华文细黑" pitchFamily="2" charset="-122"/>
                <a:ea typeface="华文细黑" pitchFamily="2" charset="-122"/>
              </a:rPr>
              <a:t>                </a:t>
            </a:r>
            <a:endParaRPr kumimoji="1" lang="zh-CN" altLang="en-US" sz="1800" dirty="0">
              <a:latin typeface="华文细黑" pitchFamily="2" charset="-122"/>
              <a:ea typeface="华文细黑" pitchFamily="2" charset="-122"/>
            </a:endParaRPr>
          </a:p>
        </p:txBody>
      </p:sp>
      <p:grpSp>
        <p:nvGrpSpPr>
          <p:cNvPr id="59395" name="组合 24"/>
          <p:cNvGrpSpPr>
            <a:grpSpLocks/>
          </p:cNvGrpSpPr>
          <p:nvPr/>
        </p:nvGrpSpPr>
        <p:grpSpPr bwMode="auto">
          <a:xfrm>
            <a:off x="3851275" y="1484313"/>
            <a:ext cx="1657350" cy="4824412"/>
            <a:chOff x="3851920" y="1484775"/>
            <a:chExt cx="1656618" cy="4824904"/>
          </a:xfrm>
        </p:grpSpPr>
        <p:sp>
          <p:nvSpPr>
            <p:cNvPr id="19" name="内容占位符 10"/>
            <p:cNvSpPr>
              <a:spLocks/>
            </p:cNvSpPr>
            <p:nvPr/>
          </p:nvSpPr>
          <p:spPr bwMode="auto">
            <a:xfrm>
              <a:off x="4932456" y="4509479"/>
              <a:ext cx="504056" cy="1800200"/>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扶</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手</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椅</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教</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室</a:t>
              </a:r>
            </a:p>
          </p:txBody>
        </p:sp>
        <p:sp>
          <p:nvSpPr>
            <p:cNvPr id="20" name="内容占位符 10"/>
            <p:cNvSpPr>
              <a:spLocks/>
            </p:cNvSpPr>
            <p:nvPr/>
          </p:nvSpPr>
          <p:spPr bwMode="auto">
            <a:xfrm>
              <a:off x="3852086" y="4797547"/>
              <a:ext cx="576064" cy="1440160"/>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绘</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图</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教</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室</a:t>
              </a:r>
            </a:p>
          </p:txBody>
        </p:sp>
        <p:sp>
          <p:nvSpPr>
            <p:cNvPr id="18" name="内容占位符 10"/>
            <p:cNvSpPr>
              <a:spLocks/>
            </p:cNvSpPr>
            <p:nvPr/>
          </p:nvSpPr>
          <p:spPr bwMode="auto">
            <a:xfrm>
              <a:off x="5004482" y="1484775"/>
              <a:ext cx="504056" cy="1800200"/>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课</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桌</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椅</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教</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室</a:t>
              </a:r>
            </a:p>
          </p:txBody>
        </p:sp>
        <p:sp>
          <p:nvSpPr>
            <p:cNvPr id="24" name="内容占位符 10"/>
            <p:cNvSpPr>
              <a:spLocks/>
            </p:cNvSpPr>
            <p:nvPr/>
          </p:nvSpPr>
          <p:spPr bwMode="auto">
            <a:xfrm>
              <a:off x="3851920" y="3356992"/>
              <a:ext cx="1656184" cy="1008112"/>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满足各类教学需要的教室</a:t>
              </a:r>
            </a:p>
          </p:txBody>
        </p:sp>
        <p:sp>
          <p:nvSpPr>
            <p:cNvPr id="17" name="内容占位符 10"/>
            <p:cNvSpPr>
              <a:spLocks/>
            </p:cNvSpPr>
            <p:nvPr/>
          </p:nvSpPr>
          <p:spPr bwMode="auto">
            <a:xfrm>
              <a:off x="3852087" y="1844859"/>
              <a:ext cx="504056" cy="1440160"/>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阶</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梯</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教</a:t>
              </a:r>
              <a:endParaRPr kumimoji="1" lang="en-US" altLang="zh-CN" sz="1800" b="1" dirty="0">
                <a:latin typeface="华文细黑" pitchFamily="2" charset="-122"/>
                <a:ea typeface="华文细黑" pitchFamily="2" charset="-122"/>
              </a:endParaRPr>
            </a:p>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室</a:t>
              </a:r>
            </a:p>
          </p:txBody>
        </p:sp>
      </p:grpSp>
      <p:pic>
        <p:nvPicPr>
          <p:cNvPr id="2050" name="Picture 2" descr="E:\马川蓉2012\标准化验收\清华ppt用的照片\给长友\IMG_0809.JPG"/>
          <p:cNvPicPr>
            <a:picLocks noChangeAspect="1" noChangeArrowheads="1"/>
          </p:cNvPicPr>
          <p:nvPr/>
        </p:nvPicPr>
        <p:blipFill>
          <a:blip r:embed="rId3" cstate="print"/>
          <a:srcRect/>
          <a:stretch>
            <a:fillRect/>
          </a:stretch>
        </p:blipFill>
        <p:spPr bwMode="auto">
          <a:xfrm>
            <a:off x="179512" y="1340768"/>
            <a:ext cx="3563888" cy="2375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3" name="Picture 5" descr="E:\照片\教室照片\P1050645.JPG"/>
          <p:cNvPicPr>
            <a:picLocks noChangeAspect="1" noChangeArrowheads="1"/>
          </p:cNvPicPr>
          <p:nvPr/>
        </p:nvPicPr>
        <p:blipFill>
          <a:blip r:embed="rId4" cstate="print"/>
          <a:srcRect/>
          <a:stretch>
            <a:fillRect/>
          </a:stretch>
        </p:blipFill>
        <p:spPr bwMode="auto">
          <a:xfrm>
            <a:off x="5724128" y="1340768"/>
            <a:ext cx="3083832" cy="23128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3" descr="DSC08021"/>
          <p:cNvPicPr>
            <a:picLocks noChangeAspect="1" noChangeArrowheads="1"/>
          </p:cNvPicPr>
          <p:nvPr/>
        </p:nvPicPr>
        <p:blipFill>
          <a:blip r:embed="rId5" cstate="print"/>
          <a:srcRect/>
          <a:stretch>
            <a:fillRect/>
          </a:stretch>
        </p:blipFill>
        <p:spPr bwMode="auto">
          <a:xfrm>
            <a:off x="179513" y="4012627"/>
            <a:ext cx="3528392" cy="25272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8" descr="DSC08017"/>
          <p:cNvPicPr>
            <a:picLocks noChangeAspect="1" noChangeArrowheads="1"/>
          </p:cNvPicPr>
          <p:nvPr/>
        </p:nvPicPr>
        <p:blipFill>
          <a:blip r:embed="rId6" cstate="print"/>
          <a:srcRect/>
          <a:stretch>
            <a:fillRect/>
          </a:stretch>
        </p:blipFill>
        <p:spPr bwMode="auto">
          <a:xfrm>
            <a:off x="5652120" y="4149080"/>
            <a:ext cx="3216359" cy="24122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9400" name="矩形 14"/>
          <p:cNvSpPr>
            <a:spLocks noChangeArrowheads="1"/>
          </p:cNvSpPr>
          <p:nvPr/>
        </p:nvSpPr>
        <p:spPr bwMode="auto">
          <a:xfrm>
            <a:off x="3635375" y="188913"/>
            <a:ext cx="1925638" cy="522287"/>
          </a:xfrm>
          <a:prstGeom prst="rect">
            <a:avLst/>
          </a:prstGeom>
          <a:noFill/>
          <a:ln w="9525">
            <a:noFill/>
            <a:miter lim="800000"/>
            <a:headEnd/>
            <a:tailEnd/>
          </a:ln>
        </p:spPr>
        <p:txBody>
          <a:bodyPr wrap="none">
            <a:spAutoFit/>
          </a:bodyPr>
          <a:lstStyle/>
          <a:p>
            <a:r>
              <a:rPr lang="zh-CN" altLang="en-US" b="1"/>
              <a:t>基 础 设 施</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内容占位符 10"/>
          <p:cNvSpPr>
            <a:spLocks noGrp="1"/>
          </p:cNvSpPr>
          <p:nvPr>
            <p:ph sz="quarter" idx="4294967295"/>
          </p:nvPr>
        </p:nvSpPr>
        <p:spPr bwMode="auto">
          <a:xfrm>
            <a:off x="827088" y="765175"/>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         </a:t>
            </a:r>
            <a:endParaRPr lang="en-US" altLang="zh-CN" sz="2400" dirty="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sp>
        <p:nvSpPr>
          <p:cNvPr id="61442" name="内容占位符 10"/>
          <p:cNvSpPr>
            <a:spLocks/>
          </p:cNvSpPr>
          <p:nvPr/>
        </p:nvSpPr>
        <p:spPr bwMode="auto">
          <a:xfrm>
            <a:off x="827088" y="620713"/>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dirty="0" smtClean="0">
                <a:solidFill>
                  <a:srgbClr val="000000"/>
                </a:solidFill>
                <a:latin typeface="黑体" pitchFamily="49" charset="-122"/>
                <a:ea typeface="黑体" pitchFamily="49" charset="-122"/>
              </a:rPr>
              <a:t>公共设施齐全</a:t>
            </a:r>
            <a:endParaRPr kumimoji="1" lang="en-US" altLang="zh-CN" sz="2400" b="1" dirty="0">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pPr>
            <a:r>
              <a:rPr kumimoji="1" lang="en-US" altLang="zh-CN" sz="1800" dirty="0">
                <a:latin typeface="华文细黑" pitchFamily="2" charset="-122"/>
                <a:ea typeface="华文细黑" pitchFamily="2" charset="-122"/>
              </a:rPr>
              <a:t>                </a:t>
            </a:r>
            <a:endParaRPr kumimoji="1" lang="zh-CN" altLang="en-US" sz="1800" dirty="0">
              <a:latin typeface="华文细黑" pitchFamily="2" charset="-122"/>
              <a:ea typeface="华文细黑" pitchFamily="2" charset="-122"/>
            </a:endParaRPr>
          </a:p>
        </p:txBody>
      </p:sp>
      <p:grpSp>
        <p:nvGrpSpPr>
          <p:cNvPr id="61443" name="组合 18"/>
          <p:cNvGrpSpPr>
            <a:grpSpLocks/>
          </p:cNvGrpSpPr>
          <p:nvPr/>
        </p:nvGrpSpPr>
        <p:grpSpPr bwMode="auto">
          <a:xfrm>
            <a:off x="468313" y="1268413"/>
            <a:ext cx="4824412" cy="2503487"/>
            <a:chOff x="467544" y="1268826"/>
            <a:chExt cx="4824536" cy="2502895"/>
          </a:xfrm>
        </p:grpSpPr>
        <p:sp>
          <p:nvSpPr>
            <p:cNvPr id="7" name="内容占位符 10"/>
            <p:cNvSpPr>
              <a:spLocks/>
            </p:cNvSpPr>
            <p:nvPr/>
          </p:nvSpPr>
          <p:spPr bwMode="auto">
            <a:xfrm>
              <a:off x="1763520" y="1268826"/>
              <a:ext cx="2087258" cy="503642"/>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 自动校时的光波表</a:t>
              </a:r>
            </a:p>
          </p:txBody>
        </p:sp>
        <p:pic>
          <p:nvPicPr>
            <p:cNvPr id="4098" name="Picture 2" descr="E:\马川蓉2012\标准化验收\清华ppt用的照片\DSC08119.JPG"/>
            <p:cNvPicPr>
              <a:picLocks noChangeAspect="1" noChangeArrowheads="1"/>
            </p:cNvPicPr>
            <p:nvPr/>
          </p:nvPicPr>
          <p:blipFill>
            <a:blip r:embed="rId3" cstate="print"/>
            <a:srcRect/>
            <a:stretch>
              <a:fillRect/>
            </a:stretch>
          </p:blipFill>
          <p:spPr bwMode="auto">
            <a:xfrm>
              <a:off x="2915816" y="1988840"/>
              <a:ext cx="2376264" cy="1782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99" name="Picture 3" descr="E:\马川蓉2012\标准化验收\清华ppt用的照片\DSC08115.JPG"/>
            <p:cNvPicPr>
              <a:picLocks noChangeAspect="1" noChangeArrowheads="1"/>
            </p:cNvPicPr>
            <p:nvPr/>
          </p:nvPicPr>
          <p:blipFill>
            <a:blip r:embed="rId4" cstate="print"/>
            <a:srcRect/>
            <a:stretch>
              <a:fillRect/>
            </a:stretch>
          </p:blipFill>
          <p:spPr bwMode="auto">
            <a:xfrm>
              <a:off x="467544" y="1988840"/>
              <a:ext cx="2349779" cy="1763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4101" name="Picture 5" descr="E:\马川蓉2012\办事\数据统计\2012暑期标识统计\IMAG0326.jpg"/>
          <p:cNvPicPr>
            <a:picLocks noChangeAspect="1" noChangeArrowheads="1"/>
          </p:cNvPicPr>
          <p:nvPr/>
        </p:nvPicPr>
        <p:blipFill>
          <a:blip r:embed="rId5" cstate="print"/>
          <a:srcRect/>
          <a:stretch>
            <a:fillRect/>
          </a:stretch>
        </p:blipFill>
        <p:spPr bwMode="auto">
          <a:xfrm>
            <a:off x="5364088" y="3777699"/>
            <a:ext cx="1819328" cy="3042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02" name="Picture 6" descr="E:\马川蓉2012\标准化验收\清华ppt用的照片\立升1.jpg"/>
          <p:cNvPicPr>
            <a:picLocks noChangeAspect="1" noChangeArrowheads="1"/>
          </p:cNvPicPr>
          <p:nvPr/>
        </p:nvPicPr>
        <p:blipFill>
          <a:blip r:embed="rId6" cstate="print"/>
          <a:srcRect/>
          <a:stretch>
            <a:fillRect/>
          </a:stretch>
        </p:blipFill>
        <p:spPr bwMode="auto">
          <a:xfrm>
            <a:off x="7523736" y="3740009"/>
            <a:ext cx="1367777" cy="3117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内容占位符 10"/>
          <p:cNvSpPr>
            <a:spLocks/>
          </p:cNvSpPr>
          <p:nvPr/>
        </p:nvSpPr>
        <p:spPr bwMode="auto">
          <a:xfrm>
            <a:off x="6155959" y="1196975"/>
            <a:ext cx="1583742" cy="503664"/>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 直饮水设备</a:t>
            </a:r>
          </a:p>
        </p:txBody>
      </p:sp>
      <p:grpSp>
        <p:nvGrpSpPr>
          <p:cNvPr id="61449" name="组合 15"/>
          <p:cNvGrpSpPr>
            <a:grpSpLocks/>
          </p:cNvGrpSpPr>
          <p:nvPr/>
        </p:nvGrpSpPr>
        <p:grpSpPr bwMode="auto">
          <a:xfrm>
            <a:off x="1476375" y="4005263"/>
            <a:ext cx="2801938" cy="2708275"/>
            <a:chOff x="6156176" y="1340768"/>
            <a:chExt cx="2803401" cy="2708616"/>
          </a:xfrm>
        </p:grpSpPr>
        <p:pic>
          <p:nvPicPr>
            <p:cNvPr id="17" name="Picture 4" descr="E:\马川蓉2012\标准化验收\清华ppt用的照片\图片1公共电话_2345看图王.jpg"/>
            <p:cNvPicPr>
              <a:picLocks noChangeAspect="1" noChangeArrowheads="1"/>
            </p:cNvPicPr>
            <p:nvPr/>
          </p:nvPicPr>
          <p:blipFill>
            <a:blip r:embed="rId7" cstate="print"/>
            <a:srcRect/>
            <a:stretch>
              <a:fillRect/>
            </a:stretch>
          </p:blipFill>
          <p:spPr bwMode="auto">
            <a:xfrm>
              <a:off x="6156176" y="1988840"/>
              <a:ext cx="2803401" cy="2060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内容占位符 10"/>
            <p:cNvSpPr>
              <a:spLocks/>
            </p:cNvSpPr>
            <p:nvPr/>
          </p:nvSpPr>
          <p:spPr bwMode="auto">
            <a:xfrm>
              <a:off x="6444208" y="1340768"/>
              <a:ext cx="2376264" cy="503684"/>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单方呼叫的公共电话</a:t>
              </a:r>
            </a:p>
          </p:txBody>
        </p:sp>
      </p:grpSp>
      <p:pic>
        <p:nvPicPr>
          <p:cNvPr id="61450" name="Picture 2" descr="E:\马川蓉2012\标准化验收\清华ppt用的照片\热水器-60X100最终版 副本.jpg"/>
          <p:cNvPicPr>
            <a:picLocks noChangeAspect="1" noChangeArrowheads="1"/>
          </p:cNvPicPr>
          <p:nvPr/>
        </p:nvPicPr>
        <p:blipFill>
          <a:blip r:embed="rId8" cstate="print"/>
          <a:srcRect/>
          <a:stretch>
            <a:fillRect/>
          </a:stretch>
        </p:blipFill>
        <p:spPr bwMode="auto">
          <a:xfrm>
            <a:off x="5580063" y="1916113"/>
            <a:ext cx="2825750" cy="1695450"/>
          </a:xfrm>
          <a:prstGeom prst="rect">
            <a:avLst/>
          </a:prstGeom>
          <a:noFill/>
          <a:ln w="9525">
            <a:noFill/>
            <a:miter lim="800000"/>
            <a:headEnd/>
            <a:tailEnd/>
          </a:ln>
        </p:spPr>
      </p:pic>
      <p:sp>
        <p:nvSpPr>
          <p:cNvPr id="61451" name="矩形 19"/>
          <p:cNvSpPr>
            <a:spLocks noChangeArrowheads="1"/>
          </p:cNvSpPr>
          <p:nvPr/>
        </p:nvSpPr>
        <p:spPr bwMode="auto">
          <a:xfrm>
            <a:off x="3635375" y="188913"/>
            <a:ext cx="1925638" cy="522287"/>
          </a:xfrm>
          <a:prstGeom prst="rect">
            <a:avLst/>
          </a:prstGeom>
          <a:noFill/>
          <a:ln w="9525">
            <a:noFill/>
            <a:miter lim="800000"/>
            <a:headEnd/>
            <a:tailEnd/>
          </a:ln>
        </p:spPr>
        <p:txBody>
          <a:bodyPr wrap="none">
            <a:spAutoFit/>
          </a:bodyPr>
          <a:lstStyle/>
          <a:p>
            <a:r>
              <a:rPr lang="zh-CN" altLang="en-US" b="1"/>
              <a:t>基 础 设 施</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内容占位符 10"/>
          <p:cNvSpPr>
            <a:spLocks noGrp="1"/>
          </p:cNvSpPr>
          <p:nvPr>
            <p:ph sz="quarter" idx="4294967295"/>
          </p:nvPr>
        </p:nvSpPr>
        <p:spPr bwMode="auto">
          <a:xfrm>
            <a:off x="827088" y="620713"/>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         </a:t>
            </a:r>
            <a:endParaRPr lang="en-US" altLang="zh-CN" sz="2400" dirty="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sp>
        <p:nvSpPr>
          <p:cNvPr id="63490" name="内容占位符 10"/>
          <p:cNvSpPr>
            <a:spLocks/>
          </p:cNvSpPr>
          <p:nvPr/>
        </p:nvSpPr>
        <p:spPr bwMode="auto">
          <a:xfrm>
            <a:off x="900113" y="620713"/>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dirty="0" smtClean="0">
                <a:solidFill>
                  <a:srgbClr val="000000"/>
                </a:solidFill>
                <a:latin typeface="黑体" pitchFamily="49" charset="-122"/>
                <a:ea typeface="黑体" pitchFamily="49" charset="-122"/>
              </a:rPr>
              <a:t>各</a:t>
            </a:r>
            <a:r>
              <a:rPr kumimoji="1" lang="zh-CN" altLang="en-US" sz="2400" b="1" dirty="0">
                <a:solidFill>
                  <a:srgbClr val="000000"/>
                </a:solidFill>
                <a:latin typeface="黑体" pitchFamily="49" charset="-122"/>
                <a:ea typeface="黑体" pitchFamily="49" charset="-122"/>
              </a:rPr>
              <a:t>类</a:t>
            </a:r>
            <a:r>
              <a:rPr kumimoji="1" lang="zh-CN" altLang="en-US" sz="2400" b="1" dirty="0" smtClean="0">
                <a:solidFill>
                  <a:srgbClr val="000000"/>
                </a:solidFill>
                <a:latin typeface="黑体" pitchFamily="49" charset="-122"/>
                <a:ea typeface="黑体" pitchFamily="49" charset="-122"/>
              </a:rPr>
              <a:t>标识（双语）</a:t>
            </a:r>
            <a:endParaRPr kumimoji="1" lang="en-US" altLang="zh-CN" sz="2400" b="1" dirty="0">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pPr>
            <a:r>
              <a:rPr kumimoji="1" lang="en-US" altLang="zh-CN" sz="1800" dirty="0">
                <a:latin typeface="华文细黑" pitchFamily="2" charset="-122"/>
                <a:ea typeface="华文细黑" pitchFamily="2" charset="-122"/>
              </a:rPr>
              <a:t>                </a:t>
            </a:r>
            <a:endParaRPr kumimoji="1" lang="zh-CN" altLang="en-US" sz="1800" dirty="0">
              <a:latin typeface="华文细黑" pitchFamily="2" charset="-122"/>
              <a:ea typeface="华文细黑" pitchFamily="2" charset="-122"/>
            </a:endParaRPr>
          </a:p>
        </p:txBody>
      </p:sp>
      <p:pic>
        <p:nvPicPr>
          <p:cNvPr id="137218" name="Picture 2" descr="E:\马川蓉2012\标准化验收\清华ppt用的照片\平面图.jpg"/>
          <p:cNvPicPr>
            <a:picLocks noChangeAspect="1" noChangeArrowheads="1"/>
          </p:cNvPicPr>
          <p:nvPr/>
        </p:nvPicPr>
        <p:blipFill>
          <a:blip r:embed="rId3" cstate="print"/>
          <a:srcRect/>
          <a:stretch>
            <a:fillRect/>
          </a:stretch>
        </p:blipFill>
        <p:spPr bwMode="auto">
          <a:xfrm>
            <a:off x="1043608" y="1844824"/>
            <a:ext cx="1836194" cy="2446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内容占位符 10"/>
          <p:cNvSpPr>
            <a:spLocks/>
          </p:cNvSpPr>
          <p:nvPr/>
        </p:nvSpPr>
        <p:spPr bwMode="auto">
          <a:xfrm>
            <a:off x="1331640" y="1196752"/>
            <a:ext cx="1368281" cy="503635"/>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指示牌</a:t>
            </a:r>
          </a:p>
        </p:txBody>
      </p:sp>
      <p:sp>
        <p:nvSpPr>
          <p:cNvPr id="16" name="内容占位符 10"/>
          <p:cNvSpPr>
            <a:spLocks/>
          </p:cNvSpPr>
          <p:nvPr/>
        </p:nvSpPr>
        <p:spPr bwMode="auto">
          <a:xfrm>
            <a:off x="3995936" y="1196752"/>
            <a:ext cx="1295957" cy="503603"/>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文明标识</a:t>
            </a:r>
          </a:p>
        </p:txBody>
      </p:sp>
      <p:pic>
        <p:nvPicPr>
          <p:cNvPr id="137220" name="Picture 4" descr="E:\马川蓉2012\标准化验收\清华ppt用的照片\DSC01273_2345看图王.JPG"/>
          <p:cNvPicPr>
            <a:picLocks noChangeAspect="1" noChangeArrowheads="1"/>
          </p:cNvPicPr>
          <p:nvPr/>
        </p:nvPicPr>
        <p:blipFill>
          <a:blip r:embed="rId4" cstate="print"/>
          <a:srcRect/>
          <a:stretch>
            <a:fillRect/>
          </a:stretch>
        </p:blipFill>
        <p:spPr bwMode="auto">
          <a:xfrm>
            <a:off x="3347864" y="1772816"/>
            <a:ext cx="2420937" cy="1548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7224" name="Picture 8" descr="E:\马川蓉2012\标准化验收\清华ppt用的照片\DSC07457_2345看图王.JPG"/>
          <p:cNvPicPr>
            <a:picLocks noChangeAspect="1" noChangeArrowheads="1"/>
          </p:cNvPicPr>
          <p:nvPr/>
        </p:nvPicPr>
        <p:blipFill>
          <a:blip r:embed="rId5" cstate="print"/>
          <a:srcRect/>
          <a:stretch>
            <a:fillRect/>
          </a:stretch>
        </p:blipFill>
        <p:spPr bwMode="auto">
          <a:xfrm>
            <a:off x="3635896" y="3501008"/>
            <a:ext cx="1829900" cy="1484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7226" name="Picture 10" descr="E:\马川蓉2012\标准化验收\清华ppt用的照片\DSC08150_2345看图王.JPG"/>
          <p:cNvPicPr>
            <a:picLocks noChangeAspect="1" noChangeArrowheads="1"/>
          </p:cNvPicPr>
          <p:nvPr/>
        </p:nvPicPr>
        <p:blipFill>
          <a:blip r:embed="rId6" cstate="print"/>
          <a:srcRect/>
          <a:stretch>
            <a:fillRect/>
          </a:stretch>
        </p:blipFill>
        <p:spPr bwMode="auto">
          <a:xfrm>
            <a:off x="4283968" y="5157192"/>
            <a:ext cx="1112801" cy="1569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内容占位符 10"/>
          <p:cNvSpPr>
            <a:spLocks/>
          </p:cNvSpPr>
          <p:nvPr/>
        </p:nvSpPr>
        <p:spPr bwMode="auto">
          <a:xfrm>
            <a:off x="6660232" y="1124744"/>
            <a:ext cx="1295944" cy="503512"/>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节能标识</a:t>
            </a:r>
          </a:p>
        </p:txBody>
      </p:sp>
      <p:pic>
        <p:nvPicPr>
          <p:cNvPr id="4098" name="Picture 2" descr="E:\马川蓉2012\标准化验收\清华ppt用的照片\16【创意贴士】水利系水工01班_许敏_节水副本.jpg"/>
          <p:cNvPicPr>
            <a:picLocks noChangeAspect="1" noChangeArrowheads="1"/>
          </p:cNvPicPr>
          <p:nvPr/>
        </p:nvPicPr>
        <p:blipFill>
          <a:blip r:embed="rId7" cstate="print"/>
          <a:srcRect/>
          <a:stretch>
            <a:fillRect/>
          </a:stretch>
        </p:blipFill>
        <p:spPr bwMode="auto">
          <a:xfrm>
            <a:off x="6084168" y="1772816"/>
            <a:ext cx="1646532" cy="2810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E:\马川蓉2012\标准化验收\清华ppt用的照片\40【创意贴士】建筑学院11级城市规划_赵勤芳_节约用电.jpg"/>
          <p:cNvPicPr>
            <a:picLocks noChangeAspect="1" noChangeArrowheads="1"/>
          </p:cNvPicPr>
          <p:nvPr/>
        </p:nvPicPr>
        <p:blipFill>
          <a:blip r:embed="rId8" cstate="print"/>
          <a:srcRect/>
          <a:stretch>
            <a:fillRect/>
          </a:stretch>
        </p:blipFill>
        <p:spPr bwMode="auto">
          <a:xfrm>
            <a:off x="7092280" y="4005064"/>
            <a:ext cx="1820626" cy="2676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506" name="Picture 4" descr="E:\马川蓉2012\标准化验收\清华ppt用的照片\4101.jpg"/>
          <p:cNvPicPr>
            <a:picLocks noChangeAspect="1" noChangeArrowheads="1"/>
          </p:cNvPicPr>
          <p:nvPr/>
        </p:nvPicPr>
        <p:blipFill>
          <a:blip r:embed="rId9" cstate="print"/>
          <a:srcRect/>
          <a:stretch>
            <a:fillRect/>
          </a:stretch>
        </p:blipFill>
        <p:spPr bwMode="auto">
          <a:xfrm>
            <a:off x="468313" y="4581525"/>
            <a:ext cx="2808287" cy="1871663"/>
          </a:xfrm>
          <a:prstGeom prst="rect">
            <a:avLst/>
          </a:prstGeom>
          <a:noFill/>
          <a:ln w="9525">
            <a:noFill/>
            <a:miter lim="800000"/>
            <a:headEnd/>
            <a:tailEnd/>
          </a:ln>
        </p:spPr>
      </p:pic>
      <p:sp>
        <p:nvSpPr>
          <p:cNvPr id="63507" name="矩形 14"/>
          <p:cNvSpPr>
            <a:spLocks noChangeArrowheads="1"/>
          </p:cNvSpPr>
          <p:nvPr/>
        </p:nvSpPr>
        <p:spPr bwMode="auto">
          <a:xfrm>
            <a:off x="3635375" y="188913"/>
            <a:ext cx="1925638" cy="522287"/>
          </a:xfrm>
          <a:prstGeom prst="rect">
            <a:avLst/>
          </a:prstGeom>
          <a:noFill/>
          <a:ln w="9525">
            <a:noFill/>
            <a:miter lim="800000"/>
            <a:headEnd/>
            <a:tailEnd/>
          </a:ln>
        </p:spPr>
        <p:txBody>
          <a:bodyPr wrap="none">
            <a:spAutoFit/>
          </a:bodyPr>
          <a:lstStyle/>
          <a:p>
            <a:r>
              <a:rPr lang="zh-CN" altLang="en-US" b="1"/>
              <a:t>基 础 设 施</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内容占位符 10"/>
          <p:cNvSpPr>
            <a:spLocks noGrp="1"/>
          </p:cNvSpPr>
          <p:nvPr>
            <p:ph sz="quarter" idx="4294967295"/>
          </p:nvPr>
        </p:nvSpPr>
        <p:spPr bwMode="auto">
          <a:xfrm>
            <a:off x="827088" y="620713"/>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         </a:t>
            </a:r>
            <a:endParaRPr lang="en-US" altLang="zh-CN" sz="2400" dirty="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sp>
        <p:nvSpPr>
          <p:cNvPr id="65538" name="内容占位符 10"/>
          <p:cNvSpPr>
            <a:spLocks/>
          </p:cNvSpPr>
          <p:nvPr/>
        </p:nvSpPr>
        <p:spPr bwMode="auto">
          <a:xfrm>
            <a:off x="900113" y="620713"/>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dirty="0" smtClean="0">
                <a:solidFill>
                  <a:srgbClr val="000000"/>
                </a:solidFill>
                <a:latin typeface="黑体" pitchFamily="49" charset="-122"/>
                <a:ea typeface="黑体" pitchFamily="49" charset="-122"/>
              </a:rPr>
              <a:t>盥洗室</a:t>
            </a:r>
            <a:r>
              <a:rPr kumimoji="1" lang="zh-CN" altLang="en-US" sz="2400" b="1" dirty="0">
                <a:solidFill>
                  <a:srgbClr val="000000"/>
                </a:solidFill>
                <a:latin typeface="黑体" pitchFamily="49" charset="-122"/>
                <a:ea typeface="黑体" pitchFamily="49" charset="-122"/>
              </a:rPr>
              <a:t>、卫生间</a:t>
            </a:r>
            <a:endParaRPr kumimoji="1" lang="en-US" altLang="zh-CN" sz="2400" b="1" dirty="0">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pPr>
            <a:r>
              <a:rPr kumimoji="1" lang="en-US" altLang="zh-CN" sz="1800" dirty="0">
                <a:latin typeface="华文细黑" pitchFamily="2" charset="-122"/>
                <a:ea typeface="华文细黑" pitchFamily="2" charset="-122"/>
              </a:rPr>
              <a:t>                </a:t>
            </a:r>
            <a:endParaRPr kumimoji="1" lang="zh-CN" altLang="en-US" sz="1800" dirty="0">
              <a:latin typeface="华文细黑" pitchFamily="2" charset="-122"/>
              <a:ea typeface="华文细黑" pitchFamily="2" charset="-122"/>
            </a:endParaRPr>
          </a:p>
        </p:txBody>
      </p:sp>
      <p:grpSp>
        <p:nvGrpSpPr>
          <p:cNvPr id="65539" name="组合 10"/>
          <p:cNvGrpSpPr>
            <a:grpSpLocks/>
          </p:cNvGrpSpPr>
          <p:nvPr/>
        </p:nvGrpSpPr>
        <p:grpSpPr bwMode="auto">
          <a:xfrm>
            <a:off x="1547813" y="1196975"/>
            <a:ext cx="5688012" cy="2663825"/>
            <a:chOff x="1547664" y="1196752"/>
            <a:chExt cx="5688632" cy="2862318"/>
          </a:xfrm>
        </p:grpSpPr>
        <p:sp>
          <p:nvSpPr>
            <p:cNvPr id="16" name="内容占位符 10"/>
            <p:cNvSpPr>
              <a:spLocks/>
            </p:cNvSpPr>
            <p:nvPr/>
          </p:nvSpPr>
          <p:spPr bwMode="auto">
            <a:xfrm>
              <a:off x="1547664" y="1484784"/>
              <a:ext cx="1296144" cy="503684"/>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盥洗室</a:t>
              </a:r>
            </a:p>
          </p:txBody>
        </p:sp>
        <p:pic>
          <p:nvPicPr>
            <p:cNvPr id="144385" name="Picture 1" descr="E:\马川蓉2012\标准化验收\清华ppt用的照片\盥洗室.jpg"/>
            <p:cNvPicPr>
              <a:picLocks noChangeAspect="1" noChangeArrowheads="1"/>
            </p:cNvPicPr>
            <p:nvPr/>
          </p:nvPicPr>
          <p:blipFill>
            <a:blip r:embed="rId3" cstate="print"/>
            <a:srcRect/>
            <a:stretch>
              <a:fillRect/>
            </a:stretch>
          </p:blipFill>
          <p:spPr bwMode="auto">
            <a:xfrm>
              <a:off x="3419872" y="1196752"/>
              <a:ext cx="3816424" cy="2862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65540" name="组合 11"/>
          <p:cNvGrpSpPr>
            <a:grpSpLocks/>
          </p:cNvGrpSpPr>
          <p:nvPr/>
        </p:nvGrpSpPr>
        <p:grpSpPr bwMode="auto">
          <a:xfrm>
            <a:off x="539750" y="3573463"/>
            <a:ext cx="8401050" cy="2808287"/>
            <a:chOff x="539552" y="3573016"/>
            <a:chExt cx="8400933" cy="2808312"/>
          </a:xfrm>
        </p:grpSpPr>
        <p:sp>
          <p:nvSpPr>
            <p:cNvPr id="18" name="内容占位符 10"/>
            <p:cNvSpPr>
              <a:spLocks/>
            </p:cNvSpPr>
            <p:nvPr/>
          </p:nvSpPr>
          <p:spPr bwMode="auto">
            <a:xfrm>
              <a:off x="539552" y="3573016"/>
              <a:ext cx="1368152" cy="503684"/>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卫生间</a:t>
              </a:r>
            </a:p>
          </p:txBody>
        </p:sp>
        <p:grpSp>
          <p:nvGrpSpPr>
            <p:cNvPr id="65545" name="组合 9"/>
            <p:cNvGrpSpPr>
              <a:grpSpLocks/>
            </p:cNvGrpSpPr>
            <p:nvPr/>
          </p:nvGrpSpPr>
          <p:grpSpPr bwMode="auto">
            <a:xfrm>
              <a:off x="1979712" y="3789040"/>
              <a:ext cx="6960773" cy="2592288"/>
              <a:chOff x="1979712" y="3789040"/>
              <a:chExt cx="6960773" cy="2592288"/>
            </a:xfrm>
          </p:grpSpPr>
          <p:pic>
            <p:nvPicPr>
              <p:cNvPr id="144386" name="Picture 2" descr="E:\马川蓉2012\计划总结\2012总结\研讨会照片\2012年工作总结用照片\DSC09569.JPG"/>
              <p:cNvPicPr>
                <a:picLocks noChangeAspect="1" noChangeArrowheads="1"/>
              </p:cNvPicPr>
              <p:nvPr/>
            </p:nvPicPr>
            <p:blipFill>
              <a:blip r:embed="rId4" cstate="print"/>
              <a:srcRect/>
              <a:stretch>
                <a:fillRect/>
              </a:stretch>
            </p:blipFill>
            <p:spPr bwMode="auto">
              <a:xfrm>
                <a:off x="1979712" y="3789040"/>
                <a:ext cx="3456384"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4387" name="Picture 3" descr="E:\马川蓉2012\计划总结\2012总结\研讨会照片\2012暑期工程前后对比照片\四教挡板更换后\DSC08663.JPG"/>
              <p:cNvPicPr>
                <a:picLocks noChangeAspect="1" noChangeArrowheads="1"/>
              </p:cNvPicPr>
              <p:nvPr/>
            </p:nvPicPr>
            <p:blipFill>
              <a:blip r:embed="rId5" cstate="print"/>
              <a:srcRect/>
              <a:stretch>
                <a:fillRect/>
              </a:stretch>
            </p:blipFill>
            <p:spPr bwMode="auto">
              <a:xfrm>
                <a:off x="5580112" y="3789040"/>
                <a:ext cx="3360373" cy="2520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sp>
        <p:nvSpPr>
          <p:cNvPr id="65541" name="矩形 12"/>
          <p:cNvSpPr>
            <a:spLocks noChangeArrowheads="1"/>
          </p:cNvSpPr>
          <p:nvPr/>
        </p:nvSpPr>
        <p:spPr bwMode="auto">
          <a:xfrm>
            <a:off x="3635375" y="188913"/>
            <a:ext cx="1925638" cy="522287"/>
          </a:xfrm>
          <a:prstGeom prst="rect">
            <a:avLst/>
          </a:prstGeom>
          <a:noFill/>
          <a:ln w="9525">
            <a:noFill/>
            <a:miter lim="800000"/>
            <a:headEnd/>
            <a:tailEnd/>
          </a:ln>
        </p:spPr>
        <p:txBody>
          <a:bodyPr wrap="none">
            <a:spAutoFit/>
          </a:bodyPr>
          <a:lstStyle/>
          <a:p>
            <a:r>
              <a:rPr lang="zh-CN" altLang="en-US" b="1"/>
              <a:t>基 础 设 施</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内容占位符 10"/>
          <p:cNvSpPr>
            <a:spLocks noGrp="1"/>
          </p:cNvSpPr>
          <p:nvPr>
            <p:ph sz="quarter" idx="4294967295"/>
          </p:nvPr>
        </p:nvSpPr>
        <p:spPr bwMode="auto">
          <a:xfrm>
            <a:off x="827088" y="620713"/>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smtClean="0">
                <a:solidFill>
                  <a:srgbClr val="000000"/>
                </a:solidFill>
                <a:latin typeface="黑体" pitchFamily="49" charset="-122"/>
                <a:ea typeface="宋体" charset="-122"/>
              </a:rPr>
              <a:t>         </a:t>
            </a:r>
            <a:endParaRPr lang="en-US" altLang="zh-CN" sz="240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endParaRPr lang="zh-CN" altLang="en-US" sz="1800" b="0" smtClean="0">
              <a:latin typeface="华文细黑" pitchFamily="2" charset="-122"/>
              <a:ea typeface="华文细黑" pitchFamily="2" charset="-122"/>
            </a:endParaRPr>
          </a:p>
        </p:txBody>
      </p:sp>
      <p:sp>
        <p:nvSpPr>
          <p:cNvPr id="67586" name="内容占位符 10"/>
          <p:cNvSpPr>
            <a:spLocks/>
          </p:cNvSpPr>
          <p:nvPr/>
        </p:nvSpPr>
        <p:spPr bwMode="auto">
          <a:xfrm>
            <a:off x="900113" y="620713"/>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dirty="0" smtClean="0">
                <a:solidFill>
                  <a:srgbClr val="000000"/>
                </a:solidFill>
                <a:latin typeface="黑体" pitchFamily="49" charset="-122"/>
                <a:ea typeface="黑体" pitchFamily="49" charset="-122"/>
              </a:rPr>
              <a:t>管理员</a:t>
            </a:r>
            <a:r>
              <a:rPr kumimoji="1" lang="zh-CN" altLang="en-US" sz="2400" b="1" dirty="0">
                <a:solidFill>
                  <a:srgbClr val="000000"/>
                </a:solidFill>
                <a:latin typeface="黑体" pitchFamily="49" charset="-122"/>
                <a:ea typeface="黑体" pitchFamily="49" charset="-122"/>
              </a:rPr>
              <a:t>值班室、教师休息室</a:t>
            </a:r>
            <a:r>
              <a:rPr kumimoji="1" lang="en-US" altLang="zh-CN" sz="1800" dirty="0">
                <a:latin typeface="华文细黑" pitchFamily="2" charset="-122"/>
                <a:ea typeface="华文细黑" pitchFamily="2" charset="-122"/>
              </a:rPr>
              <a:t>               </a:t>
            </a:r>
            <a:endParaRPr kumimoji="1" lang="zh-CN" altLang="en-US" sz="1800" dirty="0">
              <a:latin typeface="华文细黑" pitchFamily="2" charset="-122"/>
              <a:ea typeface="华文细黑" pitchFamily="2" charset="-122"/>
            </a:endParaRPr>
          </a:p>
        </p:txBody>
      </p:sp>
      <p:sp>
        <p:nvSpPr>
          <p:cNvPr id="67587" name="内容占位符 10"/>
          <p:cNvSpPr>
            <a:spLocks/>
          </p:cNvSpPr>
          <p:nvPr/>
        </p:nvSpPr>
        <p:spPr bwMode="auto">
          <a:xfrm>
            <a:off x="5435600" y="3068638"/>
            <a:ext cx="3529013" cy="2808287"/>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en-US" altLang="zh-CN" sz="1800">
                <a:latin typeface="华文细黑" pitchFamily="2" charset="-122"/>
                <a:ea typeface="华文细黑" pitchFamily="2" charset="-122"/>
              </a:rPr>
              <a:t>                </a:t>
            </a:r>
            <a:endParaRPr kumimoji="1" lang="zh-CN" altLang="en-US" sz="1800">
              <a:latin typeface="华文细黑" pitchFamily="2" charset="-122"/>
              <a:ea typeface="华文细黑" pitchFamily="2" charset="-122"/>
            </a:endParaRPr>
          </a:p>
        </p:txBody>
      </p:sp>
      <p:grpSp>
        <p:nvGrpSpPr>
          <p:cNvPr id="67588" name="组合 10"/>
          <p:cNvGrpSpPr>
            <a:grpSpLocks/>
          </p:cNvGrpSpPr>
          <p:nvPr/>
        </p:nvGrpSpPr>
        <p:grpSpPr bwMode="auto">
          <a:xfrm>
            <a:off x="900113" y="1196975"/>
            <a:ext cx="6696075" cy="3168650"/>
            <a:chOff x="899592" y="1196752"/>
            <a:chExt cx="6696744" cy="3168352"/>
          </a:xfrm>
        </p:grpSpPr>
        <p:sp>
          <p:nvSpPr>
            <p:cNvPr id="16" name="内容占位符 10"/>
            <p:cNvSpPr>
              <a:spLocks/>
            </p:cNvSpPr>
            <p:nvPr/>
          </p:nvSpPr>
          <p:spPr bwMode="auto">
            <a:xfrm>
              <a:off x="5868144" y="1844824"/>
              <a:ext cx="1728192" cy="1007733"/>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各教学楼均配有教师休息室</a:t>
              </a:r>
            </a:p>
          </p:txBody>
        </p:sp>
        <p:pic>
          <p:nvPicPr>
            <p:cNvPr id="1028" name="Picture 4" descr="E:\马川蓉2012\标准化验收\清华ppt用的照片\复件 DSCI0111.JPG"/>
            <p:cNvPicPr>
              <a:picLocks noChangeAspect="1" noChangeArrowheads="1"/>
            </p:cNvPicPr>
            <p:nvPr/>
          </p:nvPicPr>
          <p:blipFill>
            <a:blip r:embed="rId3" cstate="print"/>
            <a:srcRect/>
            <a:stretch>
              <a:fillRect/>
            </a:stretch>
          </p:blipFill>
          <p:spPr bwMode="auto">
            <a:xfrm>
              <a:off x="899592" y="1196752"/>
              <a:ext cx="4224469" cy="3168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67589" name="组合 11"/>
          <p:cNvGrpSpPr>
            <a:grpSpLocks/>
          </p:cNvGrpSpPr>
          <p:nvPr/>
        </p:nvGrpSpPr>
        <p:grpSpPr bwMode="auto">
          <a:xfrm>
            <a:off x="1331913" y="3357563"/>
            <a:ext cx="7359650" cy="3024187"/>
            <a:chOff x="1331640" y="3356992"/>
            <a:chExt cx="7359453" cy="3024336"/>
          </a:xfrm>
        </p:grpSpPr>
        <p:sp>
          <p:nvSpPr>
            <p:cNvPr id="18" name="内容占位符 10"/>
            <p:cNvSpPr>
              <a:spLocks/>
            </p:cNvSpPr>
            <p:nvPr/>
          </p:nvSpPr>
          <p:spPr bwMode="auto">
            <a:xfrm>
              <a:off x="1331640" y="5013176"/>
              <a:ext cx="1656184" cy="935661"/>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各教学楼均有管理员值班室</a:t>
              </a:r>
            </a:p>
          </p:txBody>
        </p:sp>
        <p:pic>
          <p:nvPicPr>
            <p:cNvPr id="1026" name="Picture 2" descr="E:\马川蓉2012\标准化验收\清华ppt用的照片\DSC01349.JPG"/>
            <p:cNvPicPr>
              <a:picLocks noChangeAspect="1" noChangeArrowheads="1"/>
            </p:cNvPicPr>
            <p:nvPr/>
          </p:nvPicPr>
          <p:blipFill>
            <a:blip r:embed="rId4" cstate="print"/>
            <a:srcRect/>
            <a:stretch>
              <a:fillRect/>
            </a:stretch>
          </p:blipFill>
          <p:spPr bwMode="auto">
            <a:xfrm>
              <a:off x="4139952" y="3356992"/>
              <a:ext cx="4551141"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67590" name="矩形 11"/>
          <p:cNvSpPr>
            <a:spLocks noChangeArrowheads="1"/>
          </p:cNvSpPr>
          <p:nvPr/>
        </p:nvSpPr>
        <p:spPr bwMode="auto">
          <a:xfrm>
            <a:off x="3635375" y="188913"/>
            <a:ext cx="1925638" cy="522287"/>
          </a:xfrm>
          <a:prstGeom prst="rect">
            <a:avLst/>
          </a:prstGeom>
          <a:noFill/>
          <a:ln w="9525">
            <a:noFill/>
            <a:miter lim="800000"/>
            <a:headEnd/>
            <a:tailEnd/>
          </a:ln>
        </p:spPr>
        <p:txBody>
          <a:bodyPr wrap="none">
            <a:spAutoFit/>
          </a:bodyPr>
          <a:lstStyle/>
          <a:p>
            <a:r>
              <a:rPr lang="zh-CN" altLang="en-US" b="1"/>
              <a:t>基 础 设 施</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内容占位符 10"/>
          <p:cNvSpPr>
            <a:spLocks/>
          </p:cNvSpPr>
          <p:nvPr/>
        </p:nvSpPr>
        <p:spPr bwMode="auto">
          <a:xfrm>
            <a:off x="827088" y="765175"/>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a:solidFill>
                  <a:srgbClr val="000000"/>
                </a:solidFill>
                <a:latin typeface="黑体" pitchFamily="49" charset="-122"/>
                <a:ea typeface="黑体" pitchFamily="49" charset="-122"/>
              </a:rPr>
              <a:t>安全工作精益求精</a:t>
            </a:r>
            <a:r>
              <a:rPr kumimoji="1" lang="en-US" altLang="zh-CN" sz="2400" b="1">
                <a:solidFill>
                  <a:srgbClr val="000000"/>
                </a:solidFill>
                <a:latin typeface="黑体" pitchFamily="49" charset="-122"/>
                <a:ea typeface="黑体" pitchFamily="49" charset="-122"/>
              </a:rPr>
              <a:t>——</a:t>
            </a:r>
            <a:r>
              <a:rPr kumimoji="1" lang="zh-CN" altLang="en-US" sz="2400" b="1">
                <a:solidFill>
                  <a:srgbClr val="000000"/>
                </a:solidFill>
                <a:latin typeface="黑体" pitchFamily="49" charset="-122"/>
                <a:ea typeface="黑体" pitchFamily="49" charset="-122"/>
              </a:rPr>
              <a:t>物防（消防器材）</a:t>
            </a:r>
          </a:p>
          <a:p>
            <a:pPr indent="-342900" algn="ctr" eaLnBrk="0" latinLnBrk="1" hangingPunct="0">
              <a:lnSpc>
                <a:spcPct val="150000"/>
              </a:lnSpc>
              <a:spcBef>
                <a:spcPts val="475"/>
              </a:spcBef>
              <a:buClr>
                <a:schemeClr val="bg2"/>
              </a:buClr>
              <a:buFont typeface="Monotype Sorts"/>
              <a:buNone/>
            </a:pPr>
            <a:r>
              <a:rPr kumimoji="1" lang="en-US" altLang="zh-CN" sz="1800">
                <a:latin typeface="华文细黑" pitchFamily="2" charset="-122"/>
                <a:ea typeface="华文细黑" pitchFamily="2" charset="-122"/>
              </a:rPr>
              <a:t>                </a:t>
            </a:r>
            <a:endParaRPr kumimoji="1" lang="zh-CN" altLang="en-US" sz="1800">
              <a:latin typeface="华文细黑" pitchFamily="2" charset="-122"/>
              <a:ea typeface="华文细黑" pitchFamily="2" charset="-122"/>
            </a:endParaRPr>
          </a:p>
        </p:txBody>
      </p:sp>
      <p:sp>
        <p:nvSpPr>
          <p:cNvPr id="11" name="内容占位符 10"/>
          <p:cNvSpPr>
            <a:spLocks/>
          </p:cNvSpPr>
          <p:nvPr/>
        </p:nvSpPr>
        <p:spPr bwMode="auto">
          <a:xfrm>
            <a:off x="6588224" y="1340768"/>
            <a:ext cx="1512182" cy="503830"/>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消火栓</a:t>
            </a:r>
          </a:p>
        </p:txBody>
      </p:sp>
      <p:grpSp>
        <p:nvGrpSpPr>
          <p:cNvPr id="73733" name="组合 19"/>
          <p:cNvGrpSpPr>
            <a:grpSpLocks/>
          </p:cNvGrpSpPr>
          <p:nvPr/>
        </p:nvGrpSpPr>
        <p:grpSpPr bwMode="auto">
          <a:xfrm>
            <a:off x="250825" y="2205038"/>
            <a:ext cx="3024188" cy="3716337"/>
            <a:chOff x="468313" y="3141663"/>
            <a:chExt cx="3024187" cy="3716337"/>
          </a:xfrm>
        </p:grpSpPr>
        <p:pic>
          <p:nvPicPr>
            <p:cNvPr id="18" name="Picture 6" descr="IMG_0351"/>
            <p:cNvPicPr>
              <a:picLocks noChangeAspect="1" noChangeArrowheads="1"/>
            </p:cNvPicPr>
            <p:nvPr/>
          </p:nvPicPr>
          <p:blipFill>
            <a:blip r:embed="rId2" cstate="print"/>
            <a:srcRect/>
            <a:stretch>
              <a:fillRect/>
            </a:stretch>
          </p:blipFill>
          <p:spPr bwMode="auto">
            <a:xfrm>
              <a:off x="468313" y="3141663"/>
              <a:ext cx="3024187" cy="201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7" descr="IMG_0381"/>
            <p:cNvPicPr>
              <a:picLocks noChangeAspect="1" noChangeArrowheads="1"/>
            </p:cNvPicPr>
            <p:nvPr/>
          </p:nvPicPr>
          <p:blipFill>
            <a:blip r:embed="rId3" cstate="print"/>
            <a:srcRect/>
            <a:stretch>
              <a:fillRect/>
            </a:stretch>
          </p:blipFill>
          <p:spPr bwMode="auto">
            <a:xfrm>
              <a:off x="468313" y="4841875"/>
              <a:ext cx="3024187" cy="201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0" name="内容占位符 10"/>
          <p:cNvSpPr>
            <a:spLocks/>
          </p:cNvSpPr>
          <p:nvPr/>
        </p:nvSpPr>
        <p:spPr bwMode="auto">
          <a:xfrm>
            <a:off x="3779912" y="1412776"/>
            <a:ext cx="1511951" cy="720521"/>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火灾感应器及报警器</a:t>
            </a:r>
          </a:p>
        </p:txBody>
      </p:sp>
      <p:pic>
        <p:nvPicPr>
          <p:cNvPr id="17" name="Picture 51" descr="DSC07188"/>
          <p:cNvPicPr>
            <a:picLocks noChangeAspect="1" noChangeArrowheads="1"/>
          </p:cNvPicPr>
          <p:nvPr/>
        </p:nvPicPr>
        <p:blipFill>
          <a:blip r:embed="rId4" cstate="print">
            <a:lum bright="12000" contrast="54000"/>
          </a:blip>
          <a:srcRect/>
          <a:stretch>
            <a:fillRect/>
          </a:stretch>
        </p:blipFill>
        <p:spPr bwMode="auto">
          <a:xfrm>
            <a:off x="3707904" y="2348880"/>
            <a:ext cx="1592542" cy="1095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内容占位符 10"/>
          <p:cNvSpPr>
            <a:spLocks/>
          </p:cNvSpPr>
          <p:nvPr/>
        </p:nvSpPr>
        <p:spPr bwMode="auto">
          <a:xfrm>
            <a:off x="899592" y="1484784"/>
            <a:ext cx="1512168" cy="503684"/>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疏散指示</a:t>
            </a:r>
          </a:p>
        </p:txBody>
      </p:sp>
      <p:pic>
        <p:nvPicPr>
          <p:cNvPr id="73741" name="Picture 3" descr="E:\马川蓉2012\标准化验收\清华ppt用的照片\2345截图20130506160807.png"/>
          <p:cNvPicPr>
            <a:picLocks noChangeAspect="1" noChangeArrowheads="1"/>
          </p:cNvPicPr>
          <p:nvPr/>
        </p:nvPicPr>
        <p:blipFill>
          <a:blip r:embed="rId5" cstate="print"/>
          <a:srcRect/>
          <a:stretch>
            <a:fillRect/>
          </a:stretch>
        </p:blipFill>
        <p:spPr bwMode="auto">
          <a:xfrm>
            <a:off x="3492500" y="3789363"/>
            <a:ext cx="2308225" cy="2311400"/>
          </a:xfrm>
          <a:prstGeom prst="rect">
            <a:avLst/>
          </a:prstGeom>
          <a:noFill/>
          <a:ln w="9525">
            <a:noFill/>
            <a:miter lim="800000"/>
            <a:headEnd/>
            <a:tailEnd/>
          </a:ln>
        </p:spPr>
      </p:pic>
      <p:pic>
        <p:nvPicPr>
          <p:cNvPr id="73742" name="Picture 4" descr="E:\马川蓉2012\标准化验收\清华ppt用的照片\DSC01608.JPG"/>
          <p:cNvPicPr>
            <a:picLocks noChangeAspect="1" noChangeArrowheads="1"/>
          </p:cNvPicPr>
          <p:nvPr/>
        </p:nvPicPr>
        <p:blipFill>
          <a:blip r:embed="rId6" cstate="print"/>
          <a:srcRect/>
          <a:stretch>
            <a:fillRect/>
          </a:stretch>
        </p:blipFill>
        <p:spPr bwMode="auto">
          <a:xfrm>
            <a:off x="6156325" y="1916113"/>
            <a:ext cx="2376488" cy="1579562"/>
          </a:xfrm>
          <a:prstGeom prst="rect">
            <a:avLst/>
          </a:prstGeom>
          <a:noFill/>
          <a:ln w="9525">
            <a:noFill/>
            <a:miter lim="800000"/>
            <a:headEnd/>
            <a:tailEnd/>
          </a:ln>
        </p:spPr>
      </p:pic>
      <p:pic>
        <p:nvPicPr>
          <p:cNvPr id="73743" name="Picture 6" descr="E:\马川蓉2012\标准化验收\清华ppt用的照片\2345截图20130506161110.png"/>
          <p:cNvPicPr>
            <a:picLocks noChangeAspect="1" noChangeArrowheads="1"/>
          </p:cNvPicPr>
          <p:nvPr/>
        </p:nvPicPr>
        <p:blipFill>
          <a:blip r:embed="rId7" cstate="print"/>
          <a:srcRect/>
          <a:stretch>
            <a:fillRect/>
          </a:stretch>
        </p:blipFill>
        <p:spPr bwMode="auto">
          <a:xfrm>
            <a:off x="6372225" y="3573463"/>
            <a:ext cx="1906588" cy="3141662"/>
          </a:xfrm>
          <a:prstGeom prst="rect">
            <a:avLst/>
          </a:prstGeom>
          <a:noFill/>
          <a:ln w="9525">
            <a:noFill/>
            <a:miter lim="800000"/>
            <a:headEnd/>
            <a:tailEnd/>
          </a:ln>
        </p:spPr>
      </p:pic>
      <p:sp>
        <p:nvSpPr>
          <p:cNvPr id="14" name="标题 5"/>
          <p:cNvSpPr txBox="1">
            <a:spLocks/>
          </p:cNvSpPr>
          <p:nvPr/>
        </p:nvSpPr>
        <p:spPr bwMode="auto">
          <a:xfrm>
            <a:off x="2555875" y="115888"/>
            <a:ext cx="4032250" cy="504825"/>
          </a:xfrm>
          <a:prstGeom prst="rect">
            <a:avLst/>
          </a:prstGeom>
          <a:noFill/>
          <a:ln>
            <a:miter lim="800000"/>
            <a:headEnd/>
            <a:tailEnd/>
          </a:ln>
        </p:spPr>
        <p:txBody>
          <a:bodyPr/>
          <a:lstStyle/>
          <a:p>
            <a:pPr algn="ctr" eaLnBrk="0" hangingPunct="0">
              <a:defRPr/>
            </a:pPr>
            <a:r>
              <a:rPr kumimoji="1" lang="zh-CN" altLang="en-US" sz="3000" b="1" kern="0">
                <a:latin typeface="黑体" pitchFamily="49" charset="-122"/>
                <a:ea typeface="黑体" pitchFamily="49" charset="-122"/>
                <a:cs typeface="+mj-cs"/>
              </a:rPr>
              <a:t>安全管理与服务</a:t>
            </a:r>
            <a:endParaRPr kumimoji="1" lang="zh-CN" altLang="en-US" sz="3000" b="1" kern="0" dirty="0">
              <a:latin typeface="黑体" pitchFamily="49" charset="-122"/>
              <a:ea typeface="黑体" pitchFamily="49" charset="-122"/>
              <a:cs typeface="+mj-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21"/>
          <p:cNvSpPr txBox="1">
            <a:spLocks noChangeArrowheads="1"/>
          </p:cNvSpPr>
          <p:nvPr/>
        </p:nvSpPr>
        <p:spPr bwMode="auto">
          <a:xfrm>
            <a:off x="2195513" y="1052513"/>
            <a:ext cx="2587625" cy="461962"/>
          </a:xfrm>
          <a:prstGeom prst="rect">
            <a:avLst/>
          </a:prstGeom>
          <a:noFill/>
          <a:ln w="9525">
            <a:noFill/>
            <a:miter lim="800000"/>
            <a:headEnd/>
            <a:tailEnd/>
          </a:ln>
        </p:spPr>
        <p:txBody>
          <a:bodyPr>
            <a:spAutoFit/>
          </a:bodyPr>
          <a:lstStyle/>
          <a:p>
            <a:pPr algn="ctr" eaLnBrk="0" hangingPunct="0">
              <a:lnSpc>
                <a:spcPct val="80000"/>
              </a:lnSpc>
            </a:pPr>
            <a:r>
              <a:rPr lang="zh-CN" altLang="en-US" sz="3000">
                <a:solidFill>
                  <a:srgbClr val="FFFFFF"/>
                </a:solidFill>
                <a:ea typeface="黑体" pitchFamily="49" charset="-122"/>
              </a:rPr>
              <a:t>监控中心</a:t>
            </a:r>
          </a:p>
        </p:txBody>
      </p:sp>
      <p:sp>
        <p:nvSpPr>
          <p:cNvPr id="74754" name="内容占位符 10"/>
          <p:cNvSpPr>
            <a:spLocks/>
          </p:cNvSpPr>
          <p:nvPr/>
        </p:nvSpPr>
        <p:spPr bwMode="auto">
          <a:xfrm>
            <a:off x="827088" y="549275"/>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a:solidFill>
                  <a:srgbClr val="000000"/>
                </a:solidFill>
                <a:latin typeface="黑体" pitchFamily="49" charset="-122"/>
                <a:ea typeface="黑体" pitchFamily="49" charset="-122"/>
              </a:rPr>
              <a:t>监控中心联网</a:t>
            </a:r>
          </a:p>
          <a:p>
            <a:pPr indent="-342900" algn="ctr" eaLnBrk="0" latinLnBrk="1" hangingPunct="0">
              <a:lnSpc>
                <a:spcPct val="150000"/>
              </a:lnSpc>
              <a:spcBef>
                <a:spcPts val="475"/>
              </a:spcBef>
              <a:buClr>
                <a:schemeClr val="bg2"/>
              </a:buClr>
              <a:buFont typeface="Monotype Sorts"/>
              <a:buNone/>
            </a:pPr>
            <a:r>
              <a:rPr kumimoji="1" lang="en-US" altLang="zh-CN" sz="1800">
                <a:latin typeface="华文细黑" pitchFamily="2" charset="-122"/>
                <a:ea typeface="华文细黑" pitchFamily="2" charset="-122"/>
              </a:rPr>
              <a:t>                </a:t>
            </a:r>
            <a:endParaRPr kumimoji="1" lang="zh-CN" altLang="en-US" sz="1800">
              <a:latin typeface="华文细黑" pitchFamily="2" charset="-122"/>
              <a:ea typeface="华文细黑" pitchFamily="2" charset="-122"/>
            </a:endParaRPr>
          </a:p>
        </p:txBody>
      </p:sp>
      <p:sp>
        <p:nvSpPr>
          <p:cNvPr id="74755" name="Rectangle 13"/>
          <p:cNvSpPr txBox="1">
            <a:spLocks noChangeArrowheads="1"/>
          </p:cNvSpPr>
          <p:nvPr/>
        </p:nvSpPr>
        <p:spPr bwMode="auto">
          <a:xfrm>
            <a:off x="2700338" y="0"/>
            <a:ext cx="5170487" cy="703263"/>
          </a:xfrm>
          <a:prstGeom prst="rect">
            <a:avLst/>
          </a:prstGeom>
          <a:noFill/>
          <a:ln w="9525">
            <a:noFill/>
            <a:miter lim="800000"/>
            <a:headEnd/>
            <a:tailEnd/>
          </a:ln>
        </p:spPr>
        <p:txBody>
          <a:bodyPr anchor="ctr"/>
          <a:lstStyle/>
          <a:p>
            <a:pPr eaLnBrk="0" hangingPunct="0"/>
            <a:r>
              <a:rPr kumimoji="1" lang="zh-CN" altLang="en-US" b="1"/>
              <a:t>      安全管理与服务</a:t>
            </a:r>
          </a:p>
        </p:txBody>
      </p:sp>
      <p:grpSp>
        <p:nvGrpSpPr>
          <p:cNvPr id="74756" name="组合 12"/>
          <p:cNvGrpSpPr>
            <a:grpSpLocks/>
          </p:cNvGrpSpPr>
          <p:nvPr/>
        </p:nvGrpSpPr>
        <p:grpSpPr bwMode="auto">
          <a:xfrm>
            <a:off x="5292725" y="3357563"/>
            <a:ext cx="3527425" cy="3144837"/>
            <a:chOff x="5292080" y="3356992"/>
            <a:chExt cx="3528392" cy="3144862"/>
          </a:xfrm>
        </p:grpSpPr>
        <p:sp>
          <p:nvSpPr>
            <p:cNvPr id="107535" name="TextBox 25"/>
            <p:cNvSpPr txBox="1">
              <a:spLocks noChangeArrowheads="1"/>
            </p:cNvSpPr>
            <p:nvPr/>
          </p:nvSpPr>
          <p:spPr bwMode="auto">
            <a:xfrm>
              <a:off x="6156176" y="6165304"/>
              <a:ext cx="2216150" cy="336550"/>
            </a:xfrm>
            <a:prstGeom prst="rect">
              <a:avLst/>
            </a:prstGeom>
            <a:solidFill>
              <a:srgbClr val="00B0F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eaLnBrk="0" hangingPunct="0">
                <a:lnSpc>
                  <a:spcPct val="80000"/>
                </a:lnSpc>
                <a:defRPr/>
              </a:pPr>
              <a:r>
                <a:rPr lang="zh-CN" altLang="en-US" sz="2000" dirty="0">
                  <a:solidFill>
                    <a:srgbClr val="FFFFFF"/>
                  </a:solidFill>
                  <a:ea typeface="黑体" pitchFamily="49" charset="-122"/>
                </a:rPr>
                <a:t>清华学堂监控中心</a:t>
              </a:r>
            </a:p>
          </p:txBody>
        </p:sp>
        <p:pic>
          <p:nvPicPr>
            <p:cNvPr id="122882" name="Picture 2" descr="E:\马川蓉2012\计划总结\2012总结\研讨会照片\2012年工作总结用照片\DSC09540.JPG"/>
            <p:cNvPicPr>
              <a:picLocks noChangeAspect="1" noChangeArrowheads="1"/>
            </p:cNvPicPr>
            <p:nvPr/>
          </p:nvPicPr>
          <p:blipFill>
            <a:blip r:embed="rId2" cstate="print"/>
            <a:srcRect/>
            <a:stretch>
              <a:fillRect/>
            </a:stretch>
          </p:blipFill>
          <p:spPr bwMode="auto">
            <a:xfrm>
              <a:off x="5292080" y="3356992"/>
              <a:ext cx="3528392" cy="2646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74757" name="Group 20"/>
          <p:cNvGrpSpPr>
            <a:grpSpLocks/>
          </p:cNvGrpSpPr>
          <p:nvPr/>
        </p:nvGrpSpPr>
        <p:grpSpPr bwMode="auto">
          <a:xfrm>
            <a:off x="971550" y="3429000"/>
            <a:ext cx="3479800" cy="3146425"/>
            <a:chOff x="612" y="2160"/>
            <a:chExt cx="2192" cy="1982"/>
          </a:xfrm>
        </p:grpSpPr>
        <p:sp>
          <p:nvSpPr>
            <p:cNvPr id="107537" name="TextBox 27"/>
            <p:cNvSpPr txBox="1">
              <a:spLocks noChangeArrowheads="1"/>
            </p:cNvSpPr>
            <p:nvPr/>
          </p:nvSpPr>
          <p:spPr bwMode="auto">
            <a:xfrm>
              <a:off x="859" y="3929"/>
              <a:ext cx="1570" cy="213"/>
            </a:xfrm>
            <a:prstGeom prst="rect">
              <a:avLst/>
            </a:prstGeom>
            <a:solidFill>
              <a:srgbClr val="00B0F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eaLnBrk="0" hangingPunct="0">
                <a:lnSpc>
                  <a:spcPct val="80000"/>
                </a:lnSpc>
                <a:defRPr/>
              </a:pPr>
              <a:r>
                <a:rPr lang="zh-CN" altLang="en-US" sz="2000" dirty="0">
                  <a:solidFill>
                    <a:srgbClr val="FFFFFF"/>
                  </a:solidFill>
                  <a:ea typeface="黑体" pitchFamily="49" charset="-122"/>
                </a:rPr>
                <a:t>第六教学楼监控中心</a:t>
              </a:r>
            </a:p>
          </p:txBody>
        </p:sp>
        <p:pic>
          <p:nvPicPr>
            <p:cNvPr id="3074" name="Picture 2" descr="E:\马川蓉2012\标准化验收\清华ppt用的照片\DSC08699.JPG"/>
            <p:cNvPicPr>
              <a:picLocks noChangeAspect="1" noChangeArrowheads="1"/>
            </p:cNvPicPr>
            <p:nvPr/>
          </p:nvPicPr>
          <p:blipFill>
            <a:blip r:embed="rId3" cstate="print"/>
            <a:srcRect/>
            <a:stretch>
              <a:fillRect/>
            </a:stretch>
          </p:blipFill>
          <p:spPr bwMode="auto">
            <a:xfrm>
              <a:off x="612" y="2160"/>
              <a:ext cx="2192" cy="16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74758" name="组合 10"/>
          <p:cNvGrpSpPr>
            <a:grpSpLocks/>
          </p:cNvGrpSpPr>
          <p:nvPr/>
        </p:nvGrpSpPr>
        <p:grpSpPr bwMode="auto">
          <a:xfrm>
            <a:off x="2987675" y="1125538"/>
            <a:ext cx="3529013" cy="2890837"/>
            <a:chOff x="2987824" y="1124744"/>
            <a:chExt cx="3528392" cy="2892202"/>
          </a:xfrm>
        </p:grpSpPr>
        <p:pic>
          <p:nvPicPr>
            <p:cNvPr id="122881" name="Picture 1" descr="E:\照片\中心常用照片\学生社区监控中心.JPG"/>
            <p:cNvPicPr>
              <a:picLocks noChangeAspect="1" noChangeArrowheads="1"/>
            </p:cNvPicPr>
            <p:nvPr/>
          </p:nvPicPr>
          <p:blipFill>
            <a:blip r:embed="rId4" cstate="print"/>
            <a:srcRect/>
            <a:stretch>
              <a:fillRect/>
            </a:stretch>
          </p:blipFill>
          <p:spPr bwMode="auto">
            <a:xfrm>
              <a:off x="2987824" y="1556792"/>
              <a:ext cx="3528392" cy="24601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27"/>
            <p:cNvSpPr txBox="1">
              <a:spLocks noChangeArrowheads="1"/>
            </p:cNvSpPr>
            <p:nvPr/>
          </p:nvSpPr>
          <p:spPr bwMode="auto">
            <a:xfrm>
              <a:off x="3074779" y="1124744"/>
              <a:ext cx="3262432" cy="338554"/>
            </a:xfrm>
            <a:prstGeom prst="rect">
              <a:avLst/>
            </a:prstGeom>
            <a:solidFill>
              <a:srgbClr val="00B0F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eaLnBrk="0" hangingPunct="0">
                <a:lnSpc>
                  <a:spcPct val="80000"/>
                </a:lnSpc>
                <a:defRPr/>
              </a:pPr>
              <a:r>
                <a:rPr lang="zh-CN" altLang="en-US" sz="2000" dirty="0">
                  <a:solidFill>
                    <a:srgbClr val="FFFFFF"/>
                  </a:solidFill>
                  <a:ea typeface="黑体" pitchFamily="49" charset="-122"/>
                </a:rPr>
                <a:t>清华大学学生社区监控中心</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val="2302441266"/>
              </p:ext>
            </p:extLst>
          </p:nvPr>
        </p:nvGraphicFramePr>
        <p:xfrm>
          <a:off x="1547664" y="83671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7154" name="Picture 2" descr="E:\马川蓉2012\标准化验收\清华ppt用的照片\竖0 (12).JPG"/>
          <p:cNvPicPr>
            <a:picLocks noChangeAspect="1" noChangeArrowheads="1"/>
          </p:cNvPicPr>
          <p:nvPr/>
        </p:nvPicPr>
        <p:blipFill>
          <a:blip r:embed="rId7" cstate="print"/>
          <a:srcRect/>
          <a:stretch>
            <a:fillRect/>
          </a:stretch>
        </p:blipFill>
        <p:spPr bwMode="auto">
          <a:xfrm>
            <a:off x="6444208" y="2924944"/>
            <a:ext cx="2548880" cy="3823320"/>
          </a:xfrm>
          <a:prstGeom prst="rect">
            <a:avLst/>
          </a:prstGeom>
          <a:ln>
            <a:noFill/>
          </a:ln>
          <a:effectLst>
            <a:softEdge rad="112500"/>
          </a:effectLst>
        </p:spPr>
      </p:pic>
      <p:graphicFrame>
        <p:nvGraphicFramePr>
          <p:cNvPr id="5" name="图示 4"/>
          <p:cNvGraphicFramePr/>
          <p:nvPr>
            <p:extLst>
              <p:ext uri="{D42A27DB-BD31-4B8C-83A1-F6EECF244321}">
                <p14:modId xmlns:p14="http://schemas.microsoft.com/office/powerpoint/2010/main" val="128643213"/>
              </p:ext>
            </p:extLst>
          </p:nvPr>
        </p:nvGraphicFramePr>
        <p:xfrm>
          <a:off x="1907704" y="2924944"/>
          <a:ext cx="4320480" cy="25922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内容占位符 10"/>
          <p:cNvSpPr>
            <a:spLocks noGrp="1"/>
          </p:cNvSpPr>
          <p:nvPr>
            <p:ph sz="quarter" idx="4294967295"/>
          </p:nvPr>
        </p:nvSpPr>
        <p:spPr bwMode="auto">
          <a:xfrm>
            <a:off x="827088" y="765175"/>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smtClean="0">
                <a:solidFill>
                  <a:srgbClr val="000000"/>
                </a:solidFill>
                <a:latin typeface="黑体" pitchFamily="49" charset="-122"/>
                <a:ea typeface="宋体" charset="-122"/>
              </a:rPr>
              <a:t>         </a:t>
            </a:r>
            <a:endParaRPr lang="en-US" altLang="zh-CN" sz="240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endParaRPr lang="zh-CN" altLang="en-US" sz="1800" b="0" smtClean="0">
              <a:latin typeface="华文细黑" pitchFamily="2" charset="-122"/>
              <a:ea typeface="华文细黑" pitchFamily="2" charset="-122"/>
            </a:endParaRPr>
          </a:p>
        </p:txBody>
      </p:sp>
      <p:sp>
        <p:nvSpPr>
          <p:cNvPr id="75778" name="内容占位符 10"/>
          <p:cNvSpPr>
            <a:spLocks/>
          </p:cNvSpPr>
          <p:nvPr/>
        </p:nvSpPr>
        <p:spPr bwMode="auto">
          <a:xfrm>
            <a:off x="827088" y="549275"/>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a:solidFill>
                  <a:srgbClr val="000000"/>
                </a:solidFill>
                <a:latin typeface="黑体" pitchFamily="49" charset="-122"/>
                <a:ea typeface="黑体" pitchFamily="49" charset="-122"/>
              </a:rPr>
              <a:t>干净整洁的卫生环境</a:t>
            </a:r>
            <a:endParaRPr kumimoji="1" lang="en-US" altLang="zh-CN" sz="2400" b="1">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pPr>
            <a:r>
              <a:rPr kumimoji="1" lang="en-US" altLang="zh-CN" sz="1800">
                <a:latin typeface="华文细黑" pitchFamily="2" charset="-122"/>
                <a:ea typeface="华文细黑" pitchFamily="2" charset="-122"/>
              </a:rPr>
              <a:t>                </a:t>
            </a:r>
            <a:endParaRPr kumimoji="1" lang="zh-CN" altLang="en-US" sz="1800">
              <a:latin typeface="华文细黑" pitchFamily="2" charset="-122"/>
              <a:ea typeface="华文细黑" pitchFamily="2" charset="-122"/>
            </a:endParaRPr>
          </a:p>
        </p:txBody>
      </p:sp>
      <p:sp>
        <p:nvSpPr>
          <p:cNvPr id="12" name="内容占位符 10"/>
          <p:cNvSpPr>
            <a:spLocks/>
          </p:cNvSpPr>
          <p:nvPr/>
        </p:nvSpPr>
        <p:spPr bwMode="auto">
          <a:xfrm>
            <a:off x="683568" y="980728"/>
            <a:ext cx="1512692" cy="503831"/>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日常保洁</a:t>
            </a:r>
          </a:p>
        </p:txBody>
      </p:sp>
      <p:grpSp>
        <p:nvGrpSpPr>
          <p:cNvPr id="75782" name="组合 17"/>
          <p:cNvGrpSpPr>
            <a:grpSpLocks/>
          </p:cNvGrpSpPr>
          <p:nvPr/>
        </p:nvGrpSpPr>
        <p:grpSpPr bwMode="auto">
          <a:xfrm>
            <a:off x="395288" y="1125538"/>
            <a:ext cx="4176712" cy="2735262"/>
            <a:chOff x="323528" y="1124744"/>
            <a:chExt cx="5101122" cy="2865950"/>
          </a:xfrm>
        </p:grpSpPr>
        <p:pic>
          <p:nvPicPr>
            <p:cNvPr id="1028" name="Picture 4" descr="E:\马川蓉2012\标准化验收\清华ppt用的照片\保洁_2345看图王.jpg"/>
            <p:cNvPicPr>
              <a:picLocks noChangeAspect="1" noChangeArrowheads="1"/>
            </p:cNvPicPr>
            <p:nvPr/>
          </p:nvPicPr>
          <p:blipFill>
            <a:blip r:embed="rId3" cstate="print"/>
            <a:srcRect/>
            <a:stretch>
              <a:fillRect/>
            </a:stretch>
          </p:blipFill>
          <p:spPr bwMode="auto">
            <a:xfrm>
              <a:off x="323528" y="1700808"/>
              <a:ext cx="3384084" cy="22898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7570" name="Picture 2" descr="E:\马川蓉2012\标准化验收\清华ppt用的照片\DSC02368.JPG"/>
            <p:cNvPicPr>
              <a:picLocks noChangeAspect="1" noChangeArrowheads="1"/>
            </p:cNvPicPr>
            <p:nvPr/>
          </p:nvPicPr>
          <p:blipFill>
            <a:blip r:embed="rId4" cstate="print"/>
            <a:srcRect/>
            <a:stretch>
              <a:fillRect/>
            </a:stretch>
          </p:blipFill>
          <p:spPr bwMode="auto">
            <a:xfrm>
              <a:off x="3059832" y="1124744"/>
              <a:ext cx="2364818" cy="1773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3" name="内容占位符 10"/>
          <p:cNvSpPr>
            <a:spLocks/>
          </p:cNvSpPr>
          <p:nvPr/>
        </p:nvSpPr>
        <p:spPr bwMode="auto">
          <a:xfrm>
            <a:off x="4932040" y="1124744"/>
            <a:ext cx="1512692" cy="503831"/>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专项保洁</a:t>
            </a:r>
          </a:p>
        </p:txBody>
      </p:sp>
      <p:grpSp>
        <p:nvGrpSpPr>
          <p:cNvPr id="75786" name="组合 20"/>
          <p:cNvGrpSpPr>
            <a:grpSpLocks/>
          </p:cNvGrpSpPr>
          <p:nvPr/>
        </p:nvGrpSpPr>
        <p:grpSpPr bwMode="auto">
          <a:xfrm>
            <a:off x="4716463" y="908050"/>
            <a:ext cx="4211637" cy="2881313"/>
            <a:chOff x="323528" y="116632"/>
            <a:chExt cx="8532440" cy="5813630"/>
          </a:xfrm>
        </p:grpSpPr>
        <p:pic>
          <p:nvPicPr>
            <p:cNvPr id="10" name="Picture 2" descr="E:\马川蓉2012\标准化验收\清华ppt用的照片\DSC02365.JPG"/>
            <p:cNvPicPr>
              <a:picLocks noChangeAspect="1" noChangeArrowheads="1"/>
            </p:cNvPicPr>
            <p:nvPr/>
          </p:nvPicPr>
          <p:blipFill>
            <a:blip r:embed="rId5" cstate="print"/>
            <a:srcRect/>
            <a:stretch>
              <a:fillRect/>
            </a:stretch>
          </p:blipFill>
          <p:spPr bwMode="auto">
            <a:xfrm>
              <a:off x="4555746" y="116632"/>
              <a:ext cx="4300222" cy="5342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E:\马川蓉2012\标准化验收\清华ppt用的照片\DSC08779.JPG"/>
            <p:cNvPicPr>
              <a:picLocks noChangeAspect="1" noChangeArrowheads="1"/>
            </p:cNvPicPr>
            <p:nvPr/>
          </p:nvPicPr>
          <p:blipFill>
            <a:blip r:embed="rId6" cstate="print"/>
            <a:srcRect/>
            <a:stretch>
              <a:fillRect/>
            </a:stretch>
          </p:blipFill>
          <p:spPr bwMode="auto">
            <a:xfrm>
              <a:off x="323528" y="2132856"/>
              <a:ext cx="5063208" cy="379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75787" name="组合 19"/>
          <p:cNvGrpSpPr>
            <a:grpSpLocks/>
          </p:cNvGrpSpPr>
          <p:nvPr/>
        </p:nvGrpSpPr>
        <p:grpSpPr bwMode="auto">
          <a:xfrm>
            <a:off x="4284663" y="4292600"/>
            <a:ext cx="4679950" cy="2420938"/>
            <a:chOff x="3275856" y="4653136"/>
            <a:chExt cx="5628326" cy="2060888"/>
          </a:xfrm>
        </p:grpSpPr>
        <p:pic>
          <p:nvPicPr>
            <p:cNvPr id="16" name="Picture 2" descr="E:\马川蓉2012\标准化验收\清华ppt用的照片\DSC02091三段西1.jpg"/>
            <p:cNvPicPr>
              <a:picLocks noChangeAspect="1" noChangeArrowheads="1"/>
            </p:cNvPicPr>
            <p:nvPr/>
          </p:nvPicPr>
          <p:blipFill>
            <a:blip r:embed="rId7" cstate="print"/>
            <a:srcRect/>
            <a:stretch>
              <a:fillRect/>
            </a:stretch>
          </p:blipFill>
          <p:spPr bwMode="auto">
            <a:xfrm>
              <a:off x="3275856" y="4653136"/>
              <a:ext cx="2747954" cy="20608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3" descr="E:\马川蓉2012\标准化验收\清华ppt用的照片\DSC02116四教东、泥沙前1.jpg"/>
            <p:cNvPicPr>
              <a:picLocks noChangeAspect="1" noChangeArrowheads="1"/>
            </p:cNvPicPr>
            <p:nvPr/>
          </p:nvPicPr>
          <p:blipFill>
            <a:blip r:embed="rId8" cstate="print"/>
            <a:srcRect/>
            <a:stretch>
              <a:fillRect/>
            </a:stretch>
          </p:blipFill>
          <p:spPr bwMode="auto">
            <a:xfrm>
              <a:off x="6156176" y="4653136"/>
              <a:ext cx="2748006" cy="20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5" name="内容占位符 10"/>
          <p:cNvSpPr>
            <a:spLocks/>
          </p:cNvSpPr>
          <p:nvPr/>
        </p:nvSpPr>
        <p:spPr bwMode="auto">
          <a:xfrm>
            <a:off x="5796136" y="3933056"/>
            <a:ext cx="1511238" cy="503634"/>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门前三包</a:t>
            </a:r>
          </a:p>
        </p:txBody>
      </p:sp>
      <p:sp>
        <p:nvSpPr>
          <p:cNvPr id="14" name="内容占位符 10"/>
          <p:cNvSpPr>
            <a:spLocks/>
          </p:cNvSpPr>
          <p:nvPr/>
        </p:nvSpPr>
        <p:spPr bwMode="auto">
          <a:xfrm>
            <a:off x="899592" y="4005064"/>
            <a:ext cx="1512692" cy="503831"/>
          </a:xfrm>
          <a:prstGeom prst="rect">
            <a:avLst/>
          </a:prstGeom>
          <a:solidFill>
            <a:schemeClr val="accent5"/>
          </a:solidFill>
          <a:ln w="9525">
            <a:solidFill>
              <a:schemeClr val="accent5">
                <a:lumMod val="90000"/>
              </a:schemeClr>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lstStyle/>
          <a:p>
            <a:pPr indent="-342900" algn="ctr" eaLnBrk="0" latinLnBrk="1" hangingPunct="0">
              <a:lnSpc>
                <a:spcPct val="150000"/>
              </a:lnSpc>
              <a:spcBef>
                <a:spcPts val="475"/>
              </a:spcBef>
              <a:buClr>
                <a:schemeClr val="bg2"/>
              </a:buClr>
              <a:buFont typeface="Monotype Sorts"/>
              <a:buNone/>
              <a:defRPr/>
            </a:pPr>
            <a:r>
              <a:rPr kumimoji="1" lang="zh-CN" altLang="en-US" sz="1800" b="1" dirty="0">
                <a:latin typeface="华文细黑" pitchFamily="2" charset="-122"/>
                <a:ea typeface="华文细黑" pitchFamily="2" charset="-122"/>
              </a:rPr>
              <a:t>特色服务</a:t>
            </a:r>
          </a:p>
        </p:txBody>
      </p:sp>
      <p:pic>
        <p:nvPicPr>
          <p:cNvPr id="2050" name="Picture 2" descr="E:\马川蓉2012\标准化验收\清华ppt用的照片\DSC_0010.jpg"/>
          <p:cNvPicPr>
            <a:picLocks noChangeAspect="1" noChangeArrowheads="1"/>
          </p:cNvPicPr>
          <p:nvPr/>
        </p:nvPicPr>
        <p:blipFill>
          <a:blip r:embed="rId9" cstate="print"/>
          <a:srcRect/>
          <a:stretch>
            <a:fillRect/>
          </a:stretch>
        </p:blipFill>
        <p:spPr bwMode="auto">
          <a:xfrm>
            <a:off x="251520" y="4581128"/>
            <a:ext cx="3816424" cy="21457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5795" name="矩形 18"/>
          <p:cNvSpPr>
            <a:spLocks noChangeArrowheads="1"/>
          </p:cNvSpPr>
          <p:nvPr/>
        </p:nvSpPr>
        <p:spPr bwMode="auto">
          <a:xfrm>
            <a:off x="3851275" y="115888"/>
            <a:ext cx="1204913" cy="523875"/>
          </a:xfrm>
          <a:prstGeom prst="rect">
            <a:avLst/>
          </a:prstGeom>
          <a:noFill/>
          <a:ln w="9525">
            <a:noFill/>
            <a:miter lim="800000"/>
            <a:headEnd/>
            <a:tailEnd/>
          </a:ln>
        </p:spPr>
        <p:txBody>
          <a:bodyPr wrap="none">
            <a:spAutoFit/>
          </a:bodyPr>
          <a:lstStyle/>
          <a:p>
            <a:r>
              <a:rPr lang="zh-CN" altLang="en-US" b="1"/>
              <a:t>环   境</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标题 5"/>
          <p:cNvSpPr>
            <a:spLocks noGrp="1"/>
          </p:cNvSpPr>
          <p:nvPr>
            <p:ph type="title" sz="quarter"/>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a:r>
              <a:rPr lang="zh-CN" altLang="en-US" sz="3000" i="0" smtClean="0">
                <a:solidFill>
                  <a:schemeClr val="tx1"/>
                </a:solidFill>
                <a:latin typeface="黑体" pitchFamily="49" charset="-122"/>
                <a:ea typeface="黑体" pitchFamily="49" charset="-122"/>
              </a:rPr>
              <a:t>环  境</a:t>
            </a:r>
          </a:p>
        </p:txBody>
      </p:sp>
      <p:sp>
        <p:nvSpPr>
          <p:cNvPr id="77826" name="内容占位符 10"/>
          <p:cNvSpPr>
            <a:spLocks noGrp="1"/>
          </p:cNvSpPr>
          <p:nvPr>
            <p:ph sz="quarter"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algn="ctr" eaLnBrk="1" latinLnBrk="1" hangingPunct="1">
              <a:lnSpc>
                <a:spcPct val="150000"/>
              </a:lnSpc>
              <a:spcBef>
                <a:spcPts val="475"/>
              </a:spcBef>
              <a:buFont typeface="Monotype Sorts"/>
              <a:buNone/>
            </a:pPr>
            <a:r>
              <a:rPr lang="zh-CN" altLang="en-US" sz="2400" smtClean="0">
                <a:solidFill>
                  <a:srgbClr val="000000"/>
                </a:solidFill>
                <a:latin typeface="黑体" pitchFamily="49" charset="-122"/>
                <a:ea typeface="宋体" charset="-122"/>
              </a:rPr>
              <a:t>         </a:t>
            </a:r>
            <a:endParaRPr lang="en-US" altLang="zh-CN" sz="240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endParaRPr lang="zh-CN" altLang="en-US" sz="1800" b="0" smtClean="0">
              <a:latin typeface="华文细黑" pitchFamily="2" charset="-122"/>
              <a:ea typeface="华文细黑" pitchFamily="2" charset="-122"/>
            </a:endParaRPr>
          </a:p>
        </p:txBody>
      </p:sp>
      <p:sp>
        <p:nvSpPr>
          <p:cNvPr id="77827" name="内容占位符 10"/>
          <p:cNvSpPr>
            <a:spLocks/>
          </p:cNvSpPr>
          <p:nvPr/>
        </p:nvSpPr>
        <p:spPr bwMode="auto">
          <a:xfrm>
            <a:off x="827088" y="620713"/>
            <a:ext cx="7848600" cy="647700"/>
          </a:xfrm>
          <a:prstGeom prst="rect">
            <a:avLst/>
          </a:prstGeom>
          <a:noFill/>
          <a:ln w="9525">
            <a:noFill/>
            <a:miter lim="800000"/>
            <a:headEnd/>
            <a:tailEnd/>
          </a:ln>
        </p:spPr>
        <p:txBody>
          <a:bodyPr/>
          <a:lstStyle/>
          <a:p>
            <a:pPr indent="-342900" algn="ctr" eaLnBrk="0" latinLnBrk="1" hangingPunct="0">
              <a:lnSpc>
                <a:spcPct val="150000"/>
              </a:lnSpc>
              <a:spcBef>
                <a:spcPts val="475"/>
              </a:spcBef>
              <a:buClr>
                <a:schemeClr val="bg2"/>
              </a:buClr>
              <a:buFont typeface="Monotype Sorts"/>
              <a:buNone/>
            </a:pPr>
            <a:r>
              <a:rPr kumimoji="1" lang="zh-CN" altLang="en-US" sz="2400" b="1">
                <a:solidFill>
                  <a:srgbClr val="000000"/>
                </a:solidFill>
                <a:latin typeface="黑体" pitchFamily="49" charset="-122"/>
                <a:ea typeface="黑体" pitchFamily="49" charset="-122"/>
              </a:rPr>
              <a:t>清新高雅的文化氛围</a:t>
            </a:r>
            <a:endParaRPr kumimoji="1" lang="zh-CN" altLang="en-US" sz="1800">
              <a:latin typeface="华文细黑" pitchFamily="2" charset="-122"/>
              <a:ea typeface="华文细黑" pitchFamily="2" charset="-122"/>
            </a:endParaRPr>
          </a:p>
        </p:txBody>
      </p:sp>
      <p:pic>
        <p:nvPicPr>
          <p:cNvPr id="14" name="内容占位符 13" descr="15961_1351734.jpg"/>
          <p:cNvPicPr>
            <a:picLocks noGrp="1" noChangeAspect="1"/>
          </p:cNvPicPr>
          <p:nvPr>
            <p:ph sz="quarter" idx="2"/>
          </p:nvPr>
        </p:nvPicPr>
        <p:blipFill>
          <a:blip r:embed="rId3" cstate="print"/>
          <a:stretch>
            <a:fillRect/>
          </a:stretch>
        </p:blipFill>
        <p:spPr>
          <a:xfrm>
            <a:off x="611560" y="1196752"/>
            <a:ext cx="3600400" cy="27003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内容占位符 15" descr="13328_1382546.jpg"/>
          <p:cNvPicPr>
            <a:picLocks noGrp="1" noChangeAspect="1"/>
          </p:cNvPicPr>
          <p:nvPr>
            <p:ph sz="quarter" idx="3"/>
          </p:nvPr>
        </p:nvPicPr>
        <p:blipFill>
          <a:blip r:embed="rId4" cstate="print"/>
          <a:stretch>
            <a:fillRect/>
          </a:stretch>
        </p:blipFill>
        <p:spPr>
          <a:xfrm>
            <a:off x="467545" y="4005064"/>
            <a:ext cx="3744416" cy="2808312"/>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内容占位符 18" descr="27805_1402140.jpg"/>
          <p:cNvPicPr>
            <a:picLocks noGrp="1" noChangeAspect="1"/>
          </p:cNvPicPr>
          <p:nvPr>
            <p:ph sz="quarter" idx="4"/>
          </p:nvPr>
        </p:nvPicPr>
        <p:blipFill>
          <a:blip r:embed="rId5" cstate="print"/>
          <a:stretch>
            <a:fillRect/>
          </a:stretch>
        </p:blipFill>
        <p:spPr>
          <a:xfrm>
            <a:off x="4716016" y="1196752"/>
            <a:ext cx="3731908" cy="279893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218" name="Picture 2" descr="E:\物专会\清华大学\2015年标验\PPT用照片\IMG_0490.JPG"/>
          <p:cNvPicPr>
            <a:picLocks noChangeAspect="1" noChangeArrowheads="1"/>
          </p:cNvPicPr>
          <p:nvPr/>
        </p:nvPicPr>
        <p:blipFill>
          <a:blip r:embed="rId6" cstate="print"/>
          <a:srcRect/>
          <a:stretch>
            <a:fillRect/>
          </a:stretch>
        </p:blipFill>
        <p:spPr bwMode="auto">
          <a:xfrm>
            <a:off x="4572000" y="4149080"/>
            <a:ext cx="3847356" cy="2564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683568" y="980728"/>
          <a:ext cx="748883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7154" name="Picture 2" descr="E:\马川蓉2012\标准化验收\清华ppt用的照片\竖0 (12).JPG"/>
          <p:cNvPicPr>
            <a:picLocks noChangeAspect="1" noChangeArrowheads="1"/>
          </p:cNvPicPr>
          <p:nvPr/>
        </p:nvPicPr>
        <p:blipFill>
          <a:blip r:embed="rId7" cstate="print"/>
          <a:srcRect/>
          <a:stretch>
            <a:fillRect/>
          </a:stretch>
        </p:blipFill>
        <p:spPr bwMode="auto">
          <a:xfrm>
            <a:off x="6444208" y="3034680"/>
            <a:ext cx="2548880" cy="3823320"/>
          </a:xfrm>
          <a:prstGeom prst="rect">
            <a:avLst/>
          </a:prstGeom>
          <a:ln>
            <a:noFill/>
          </a:ln>
          <a:effectLst>
            <a:softEdge rad="112500"/>
          </a:effectLst>
        </p:spPr>
      </p:pic>
      <p:graphicFrame>
        <p:nvGraphicFramePr>
          <p:cNvPr id="8" name="内容占位符 7"/>
          <p:cNvGraphicFramePr>
            <a:graphicFrameLocks noGrp="1"/>
          </p:cNvGraphicFramePr>
          <p:nvPr>
            <p:ph/>
          </p:nvPr>
        </p:nvGraphicFramePr>
        <p:xfrm>
          <a:off x="1043608" y="3356992"/>
          <a:ext cx="5472608" cy="22651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标题 1"/>
          <p:cNvSpPr>
            <a:spLocks noGrp="1"/>
          </p:cNvSpPr>
          <p:nvPr>
            <p:ph type="title"/>
          </p:nvPr>
        </p:nvSpPr>
        <p:spPr bwMode="auto">
          <a:xfrm>
            <a:off x="684213" y="765175"/>
            <a:ext cx="8229600" cy="647700"/>
          </a:xfrm>
          <a:noFill/>
          <a:ln>
            <a:miter lim="800000"/>
            <a:headEnd/>
            <a:tailEnd/>
          </a:ln>
        </p:spPr>
        <p:txBody>
          <a:bodyPr vert="horz" wrap="square" lIns="91440" tIns="45720" rIns="91440" bIns="45720" numCol="1" anchor="t" anchorCtr="0" compatLnSpc="1">
            <a:prstTxWarp prst="textNoShape">
              <a:avLst/>
            </a:prstTxWarp>
          </a:bodyPr>
          <a:lstStyle/>
          <a:p>
            <a:pPr algn="ctr"/>
            <a:r>
              <a:rPr lang="zh-CN" altLang="en-US" i="0" dirty="0" smtClean="0">
                <a:solidFill>
                  <a:schemeClr val="tx1"/>
                </a:solidFill>
              </a:rPr>
              <a:t>校领导高度重视定期召开工作研讨会</a:t>
            </a:r>
          </a:p>
        </p:txBody>
      </p:sp>
      <p:sp>
        <p:nvSpPr>
          <p:cNvPr id="3" name="文本占位符 2"/>
          <p:cNvSpPr>
            <a:spLocks noGrp="1"/>
          </p:cNvSpPr>
          <p:nvPr>
            <p:ph type="body" sz="half" idx="1"/>
          </p:nvPr>
        </p:nvSpPr>
        <p:spPr>
          <a:xfrm>
            <a:off x="467544" y="1484784"/>
            <a:ext cx="4114800" cy="4525962"/>
          </a:xfrm>
        </p:spPr>
        <p:txBody>
          <a:bodyPr/>
          <a:lstStyle/>
          <a:p>
            <a:pPr>
              <a:lnSpc>
                <a:spcPct val="200000"/>
              </a:lnSpc>
              <a:buFont typeface="Monotype Sorts"/>
              <a:buNone/>
              <a:defRPr/>
            </a:pPr>
            <a:r>
              <a:rPr lang="zh-CN" altLang="en-US" sz="2800" dirty="0" smtClean="0">
                <a:latin typeface="+mj-lt"/>
                <a:ea typeface="+mj-ea"/>
                <a:cs typeface="+mj-cs"/>
              </a:rPr>
              <a:t>     </a:t>
            </a:r>
            <a:r>
              <a:rPr lang="zh-CN" altLang="en-US" sz="2400" dirty="0" smtClean="0">
                <a:latin typeface="+mj-lt"/>
                <a:ea typeface="+mj-ea"/>
                <a:cs typeface="+mj-cs"/>
              </a:rPr>
              <a:t>学校主管教学和后勤的副校长召集教室管理委员会各部门负责人，每年寒暑假开学前检查教学楼教学准备情况，并召开工作研讨会。</a:t>
            </a:r>
          </a:p>
        </p:txBody>
      </p:sp>
      <p:pic>
        <p:nvPicPr>
          <p:cNvPr id="1026" name="Picture 2" descr="E:\马川蓉2016\开学前检查\校长检查2016.2.18\IMG_4091.JPG"/>
          <p:cNvPicPr>
            <a:picLocks noGrp="1" noChangeAspect="1" noChangeArrowheads="1"/>
          </p:cNvPicPr>
          <p:nvPr>
            <p:ph sz="half" idx="2"/>
          </p:nvPr>
        </p:nvPicPr>
        <p:blipFill>
          <a:blip r:embed="rId2" cstate="print"/>
          <a:srcRect/>
          <a:stretch>
            <a:fillRect/>
          </a:stretch>
        </p:blipFill>
        <p:spPr bwMode="auto">
          <a:xfrm>
            <a:off x="4716016" y="2131269"/>
            <a:ext cx="4038600" cy="26924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标题 1"/>
          <p:cNvSpPr>
            <a:spLocks noGrp="1"/>
          </p:cNvSpPr>
          <p:nvPr>
            <p:ph type="title" idx="4294967295"/>
          </p:nvPr>
        </p:nvSpPr>
        <p:spPr bwMode="auto">
          <a:xfrm>
            <a:off x="684213" y="765175"/>
            <a:ext cx="8229600" cy="647700"/>
          </a:xfrm>
          <a:prstGeom prst="rect">
            <a:avLst/>
          </a:prstGeom>
          <a:noFill/>
          <a:ln>
            <a:miter lim="800000"/>
            <a:headEnd/>
            <a:tailEnd/>
          </a:ln>
        </p:spPr>
        <p:txBody>
          <a:bodyPr/>
          <a:lstStyle/>
          <a:p>
            <a:pPr algn="ctr"/>
            <a:r>
              <a:rPr lang="zh-CN" altLang="en-US" i="0" smtClean="0">
                <a:solidFill>
                  <a:schemeClr val="tx1"/>
                </a:solidFill>
              </a:rPr>
              <a:t>各部门联动协作，提高工作效率</a:t>
            </a:r>
          </a:p>
        </p:txBody>
      </p:sp>
      <p:sp>
        <p:nvSpPr>
          <p:cNvPr id="3" name="文本占位符 2"/>
          <p:cNvSpPr>
            <a:spLocks noGrp="1"/>
          </p:cNvSpPr>
          <p:nvPr>
            <p:ph type="body" sz="half" idx="4294967295"/>
          </p:nvPr>
        </p:nvSpPr>
        <p:spPr>
          <a:xfrm>
            <a:off x="539552" y="1700808"/>
            <a:ext cx="7993063" cy="4310062"/>
          </a:xfrm>
          <a:prstGeom prst="rect">
            <a:avLst/>
          </a:prstGeom>
        </p:spPr>
        <p:txBody>
          <a:bodyPr/>
          <a:lstStyle/>
          <a:p>
            <a:pPr>
              <a:lnSpc>
                <a:spcPct val="200000"/>
              </a:lnSpc>
              <a:buFont typeface="Monotype Sorts"/>
              <a:buNone/>
            </a:pPr>
            <a:r>
              <a:rPr lang="zh-CN" altLang="en-US" sz="2800" dirty="0" smtClean="0">
                <a:latin typeface="宋体" charset="-122"/>
                <a:ea typeface="宋体" charset="-122"/>
              </a:rPr>
              <a:t>     </a:t>
            </a:r>
            <a:r>
              <a:rPr lang="zh-CN" altLang="en-US" sz="2400" dirty="0" smtClean="0">
                <a:latin typeface="宋体" charset="-122"/>
                <a:ea typeface="宋体" charset="-122"/>
              </a:rPr>
              <a:t>学校各部门主动沟通，特别是每学期放假前注册中心都会牵头召开假期工作协调会。会上各部门配合假期教学工作安排，明确工作计划及时间结点，从而提高工作效率。</a:t>
            </a:r>
          </a:p>
        </p:txBody>
      </p:sp>
      <p:sp>
        <p:nvSpPr>
          <p:cNvPr id="7"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标题 1"/>
          <p:cNvSpPr>
            <a:spLocks noGrp="1"/>
          </p:cNvSpPr>
          <p:nvPr>
            <p:ph type="title"/>
          </p:nvPr>
        </p:nvSpPr>
        <p:spPr bwMode="auto">
          <a:xfrm>
            <a:off x="684213" y="765175"/>
            <a:ext cx="8229600" cy="647700"/>
          </a:xfrm>
          <a:noFill/>
          <a:ln>
            <a:miter lim="800000"/>
            <a:headEnd/>
            <a:tailEnd/>
          </a:ln>
        </p:spPr>
        <p:txBody>
          <a:bodyPr vert="horz" wrap="square" lIns="91440" tIns="45720" rIns="91440" bIns="45720" numCol="1" anchor="t" anchorCtr="0" compatLnSpc="1">
            <a:prstTxWarp prst="textNoShape">
              <a:avLst/>
            </a:prstTxWarp>
          </a:bodyPr>
          <a:lstStyle/>
          <a:p>
            <a:pPr algn="ctr"/>
            <a:r>
              <a:rPr lang="zh-CN" altLang="en-US" i="0" smtClean="0">
                <a:solidFill>
                  <a:schemeClr val="tx1"/>
                </a:solidFill>
              </a:rPr>
              <a:t>师生、员工共同参与，群策群力</a:t>
            </a:r>
          </a:p>
        </p:txBody>
      </p:sp>
      <p:sp>
        <p:nvSpPr>
          <p:cNvPr id="3" name="文本占位符 2"/>
          <p:cNvSpPr>
            <a:spLocks noGrp="1"/>
          </p:cNvSpPr>
          <p:nvPr>
            <p:ph type="body" sz="half" idx="1"/>
          </p:nvPr>
        </p:nvSpPr>
        <p:spPr>
          <a:xfrm>
            <a:off x="468313" y="1412875"/>
            <a:ext cx="4114800" cy="4525963"/>
          </a:xfrm>
        </p:spPr>
        <p:txBody>
          <a:bodyPr/>
          <a:lstStyle/>
          <a:p>
            <a:pPr>
              <a:lnSpc>
                <a:spcPct val="200000"/>
              </a:lnSpc>
              <a:buFont typeface="Monotype Sorts"/>
              <a:buNone/>
              <a:defRPr/>
            </a:pPr>
            <a:r>
              <a:rPr lang="zh-CN" altLang="en-US" sz="2800" dirty="0" smtClean="0">
                <a:latin typeface="+mj-lt"/>
                <a:ea typeface="+mj-ea"/>
                <a:cs typeface="+mj-cs"/>
              </a:rPr>
              <a:t>   </a:t>
            </a:r>
            <a:endParaRPr lang="zh-CN" altLang="en-US" sz="2400" dirty="0" smtClean="0">
              <a:latin typeface="+mj-lt"/>
              <a:ea typeface="+mj-ea"/>
              <a:cs typeface="+mj-cs"/>
            </a:endParaRPr>
          </a:p>
        </p:txBody>
      </p:sp>
      <p:pic>
        <p:nvPicPr>
          <p:cNvPr id="8" name="Picture 2" descr="E:\马川蓉2016\最美物业人\韩晓敏\工作照 (2).JPG"/>
          <p:cNvPicPr>
            <a:picLocks noGrp="1" noChangeAspect="1" noChangeArrowheads="1"/>
          </p:cNvPicPr>
          <p:nvPr>
            <p:ph sz="half" idx="2"/>
          </p:nvPr>
        </p:nvPicPr>
        <p:blipFill>
          <a:blip r:embed="rId2" cstate="print"/>
          <a:srcRect/>
          <a:stretch>
            <a:fillRect/>
          </a:stretch>
        </p:blipFill>
        <p:spPr bwMode="auto">
          <a:xfrm>
            <a:off x="4932040" y="3789040"/>
            <a:ext cx="4038599" cy="2762755"/>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3972" name="矩形 8"/>
          <p:cNvSpPr>
            <a:spLocks noChangeArrowheads="1"/>
          </p:cNvSpPr>
          <p:nvPr/>
        </p:nvSpPr>
        <p:spPr bwMode="auto">
          <a:xfrm>
            <a:off x="611560" y="1484784"/>
            <a:ext cx="8136830" cy="5170646"/>
          </a:xfrm>
          <a:prstGeom prst="rect">
            <a:avLst/>
          </a:prstGeom>
          <a:noFill/>
          <a:ln w="9525">
            <a:noFill/>
            <a:miter lim="800000"/>
            <a:headEnd/>
            <a:tailEnd/>
          </a:ln>
        </p:spPr>
        <p:txBody>
          <a:bodyPr wrap="square">
            <a:spAutoFit/>
          </a:bodyPr>
          <a:lstStyle/>
          <a:p>
            <a:pPr>
              <a:lnSpc>
                <a:spcPct val="150000"/>
              </a:lnSpc>
            </a:pPr>
            <a:r>
              <a:rPr lang="zh-CN" altLang="en-US" sz="2000" b="1" dirty="0"/>
              <a:t>    </a:t>
            </a:r>
            <a:r>
              <a:rPr lang="zh-CN" altLang="en-US" sz="2200" b="1" dirty="0"/>
              <a:t>为了进一步探寻发展方向，科室从</a:t>
            </a:r>
            <a:r>
              <a:rPr lang="en-US" altLang="zh-CN" sz="2200" b="1" dirty="0"/>
              <a:t>2015</a:t>
            </a:r>
            <a:r>
              <a:rPr lang="zh-CN" altLang="en-US" sz="2200" b="1" dirty="0"/>
              <a:t>年开始，以加强师生沟通为切入点，开展了师生访谈，设立教学楼建议本，师生留言板，每月面向学生会召开沟通会等工作。</a:t>
            </a:r>
          </a:p>
          <a:p>
            <a:pPr>
              <a:lnSpc>
                <a:spcPct val="150000"/>
              </a:lnSpc>
            </a:pPr>
            <a:r>
              <a:rPr lang="zh-CN" altLang="en-US" sz="2200" b="1" dirty="0"/>
              <a:t>    至今共开展师生访谈</a:t>
            </a:r>
            <a:r>
              <a:rPr lang="en-US" altLang="zh-CN" sz="2200" b="1" dirty="0"/>
              <a:t>15</a:t>
            </a:r>
            <a:r>
              <a:rPr lang="zh-CN" altLang="en-US" sz="2200" b="1" dirty="0"/>
              <a:t>次，访谈师生近</a:t>
            </a:r>
            <a:r>
              <a:rPr lang="en-US" altLang="zh-CN" sz="2200" b="1" dirty="0"/>
              <a:t>9000</a:t>
            </a:r>
            <a:r>
              <a:rPr lang="zh-CN" altLang="en-US" sz="2200" b="1" dirty="0"/>
              <a:t>人次，收集有效的师生留言</a:t>
            </a:r>
            <a:r>
              <a:rPr lang="en-US" altLang="zh-CN" sz="2200" b="1" dirty="0"/>
              <a:t>34</a:t>
            </a:r>
            <a:r>
              <a:rPr lang="zh-CN" altLang="en-US" sz="2200" b="1" dirty="0"/>
              <a:t>条。并针对访谈</a:t>
            </a:r>
            <a:r>
              <a:rPr lang="zh-CN" altLang="en-US" sz="2200" b="1" dirty="0" smtClean="0"/>
              <a:t>结</a:t>
            </a:r>
            <a:endParaRPr lang="en-US" altLang="zh-CN" sz="2200" b="1" dirty="0" smtClean="0"/>
          </a:p>
          <a:p>
            <a:pPr>
              <a:lnSpc>
                <a:spcPct val="150000"/>
              </a:lnSpc>
            </a:pPr>
            <a:r>
              <a:rPr lang="zh-CN" altLang="en-US" sz="2200" b="1" dirty="0" smtClean="0"/>
              <a:t>果</a:t>
            </a:r>
            <a:r>
              <a:rPr lang="zh-CN" altLang="en-US" sz="2200" b="1" dirty="0"/>
              <a:t>及师生建议对工作进行了调整</a:t>
            </a:r>
            <a:r>
              <a:rPr lang="zh-CN" altLang="en-US" sz="2200" b="1" dirty="0" smtClean="0"/>
              <a:t>。</a:t>
            </a:r>
            <a:endParaRPr lang="en-US" altLang="zh-CN" sz="2200" b="1" dirty="0" smtClean="0"/>
          </a:p>
          <a:p>
            <a:pPr>
              <a:lnSpc>
                <a:spcPct val="150000"/>
              </a:lnSpc>
            </a:pPr>
            <a:r>
              <a:rPr lang="en-US" altLang="zh-CN" sz="2200" b="1" dirty="0" smtClean="0">
                <a:solidFill>
                  <a:srgbClr val="C00000"/>
                </a:solidFill>
              </a:rPr>
              <a:t>    </a:t>
            </a:r>
            <a:r>
              <a:rPr lang="zh-CN" altLang="en-US" sz="2200" b="1" dirty="0" smtClean="0"/>
              <a:t>广泛的访谈，极大的拓展了我</a:t>
            </a:r>
            <a:endParaRPr lang="en-US" altLang="zh-CN" sz="2200" b="1" dirty="0" smtClean="0"/>
          </a:p>
          <a:p>
            <a:pPr>
              <a:lnSpc>
                <a:spcPct val="150000"/>
              </a:lnSpc>
            </a:pPr>
            <a:r>
              <a:rPr lang="zh-CN" altLang="en-US" sz="2200" b="1" dirty="0" smtClean="0"/>
              <a:t>们的工作思路。我们将师生的意</a:t>
            </a:r>
            <a:endParaRPr lang="en-US" altLang="zh-CN" sz="2200" b="1" dirty="0" smtClean="0"/>
          </a:p>
          <a:p>
            <a:pPr>
              <a:lnSpc>
                <a:spcPct val="150000"/>
              </a:lnSpc>
            </a:pPr>
            <a:r>
              <a:rPr lang="zh-CN" altLang="en-US" sz="2200" b="1" dirty="0" smtClean="0"/>
              <a:t>见和建议分为</a:t>
            </a:r>
            <a:r>
              <a:rPr lang="zh-CN" altLang="en-US" sz="2200" b="1" dirty="0" smtClean="0">
                <a:solidFill>
                  <a:srgbClr val="FF0000"/>
                </a:solidFill>
              </a:rPr>
              <a:t>“人文关怀类”，</a:t>
            </a:r>
            <a:endParaRPr lang="en-US" altLang="zh-CN" sz="2200" b="1" dirty="0" smtClean="0">
              <a:solidFill>
                <a:srgbClr val="FF0000"/>
              </a:solidFill>
            </a:endParaRPr>
          </a:p>
          <a:p>
            <a:pPr>
              <a:lnSpc>
                <a:spcPct val="150000"/>
              </a:lnSpc>
            </a:pPr>
            <a:r>
              <a:rPr lang="zh-CN" altLang="en-US" sz="2200" b="1" dirty="0" smtClean="0">
                <a:solidFill>
                  <a:srgbClr val="FF0000"/>
                </a:solidFill>
              </a:rPr>
              <a:t>“文化建设类”和“互动共建类”</a:t>
            </a:r>
            <a:r>
              <a:rPr lang="zh-CN" altLang="en-US" sz="2200" b="1" dirty="0" smtClean="0"/>
              <a:t>。</a:t>
            </a:r>
            <a:endParaRPr lang="en-US" altLang="zh-CN" sz="2200" b="1" dirty="0" smtClean="0"/>
          </a:p>
        </p:txBody>
      </p:sp>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内容占位符 6"/>
          <p:cNvSpPr>
            <a:spLocks noGrp="1"/>
          </p:cNvSpPr>
          <p:nvPr>
            <p:ph sz="quarter" idx="4294967295"/>
          </p:nvPr>
        </p:nvSpPr>
        <p:spPr bwMode="auto">
          <a:xfrm>
            <a:off x="755650" y="908050"/>
            <a:ext cx="7848600" cy="576263"/>
          </a:xfrm>
          <a:prstGeom prst="rect">
            <a:avLst/>
          </a:prstGeom>
          <a:noFill/>
          <a:ln>
            <a:miter lim="800000"/>
            <a:headEnd/>
            <a:tailEnd/>
          </a:ln>
        </p:spPr>
        <p:txBody>
          <a:bodyPr/>
          <a:lstStyle/>
          <a:p>
            <a:pPr>
              <a:lnSpc>
                <a:spcPct val="150000"/>
              </a:lnSpc>
              <a:buFont typeface="Monotype Sorts"/>
              <a:buNone/>
            </a:pPr>
            <a:r>
              <a:rPr lang="zh-CN" altLang="en-US" sz="2000" b="0" dirty="0" smtClean="0"/>
              <a:t>人文关怀类</a:t>
            </a:r>
            <a:endParaRPr lang="en-US" altLang="zh-CN" sz="2000" b="0" dirty="0" smtClean="0"/>
          </a:p>
          <a:p>
            <a:pPr>
              <a:lnSpc>
                <a:spcPct val="150000"/>
              </a:lnSpc>
              <a:buFont typeface="Monotype Sorts"/>
              <a:buNone/>
            </a:pPr>
            <a:r>
              <a:rPr lang="en-US" altLang="zh-CN" sz="2000" b="0" dirty="0" smtClean="0"/>
              <a:t>         </a:t>
            </a:r>
            <a:r>
              <a:rPr lang="zh-CN" altLang="zh-CN" sz="2000" b="0" dirty="0" smtClean="0"/>
              <a:t>（</a:t>
            </a:r>
            <a:r>
              <a:rPr lang="en-US" altLang="zh-CN" sz="2000" b="0" dirty="0" smtClean="0"/>
              <a:t>1</a:t>
            </a:r>
            <a:r>
              <a:rPr lang="zh-CN" altLang="zh-CN" sz="2000" b="0" dirty="0" smtClean="0"/>
              <a:t>）</a:t>
            </a:r>
            <a:r>
              <a:rPr lang="zh-CN" altLang="en-US" sz="2000" b="0" dirty="0" smtClean="0"/>
              <a:t>为提高服务品质，</a:t>
            </a:r>
            <a:r>
              <a:rPr lang="zh-CN" altLang="zh-CN" sz="2000" b="0" dirty="0" smtClean="0"/>
              <a:t>在教室楼内增设</a:t>
            </a:r>
            <a:r>
              <a:rPr lang="zh-CN" altLang="en-US" sz="2000" b="0" dirty="0" smtClean="0"/>
              <a:t>橙汁机、咖啡机和</a:t>
            </a:r>
            <a:r>
              <a:rPr lang="zh-CN" altLang="zh-CN" sz="2000" b="0" dirty="0" smtClean="0"/>
              <a:t>云打印机</a:t>
            </a:r>
            <a:r>
              <a:rPr lang="zh-CN" altLang="en-US" sz="2000" b="0" dirty="0" smtClean="0"/>
              <a:t>等自助服务设备。同学们反馈，现在的教学楼更舒适，更便捷。</a:t>
            </a:r>
            <a:endParaRPr lang="en-US" altLang="zh-CN" sz="2000" b="0" dirty="0" smtClean="0"/>
          </a:p>
        </p:txBody>
      </p:sp>
      <p:pic>
        <p:nvPicPr>
          <p:cNvPr id="107524" name="Picture 5" descr="IMG_3848"/>
          <p:cNvPicPr>
            <a:picLocks noGrp="1" noChangeAspect="1" noChangeArrowheads="1"/>
          </p:cNvPicPr>
          <p:nvPr>
            <p:ph sz="quarter" idx="4294967295"/>
          </p:nvPr>
        </p:nvPicPr>
        <p:blipFill>
          <a:blip r:embed="rId3" cstate="print"/>
          <a:srcRect/>
          <a:stretch>
            <a:fillRect/>
          </a:stretch>
        </p:blipFill>
        <p:spPr bwMode="auto">
          <a:xfrm>
            <a:off x="1619250" y="2924175"/>
            <a:ext cx="5399088" cy="3600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内容占位符 6"/>
          <p:cNvSpPr>
            <a:spLocks noGrp="1"/>
          </p:cNvSpPr>
          <p:nvPr>
            <p:ph sz="quarter" idx="4294967295"/>
          </p:nvPr>
        </p:nvSpPr>
        <p:spPr bwMode="auto">
          <a:xfrm>
            <a:off x="755650" y="908050"/>
            <a:ext cx="7920038" cy="1873250"/>
          </a:xfrm>
          <a:prstGeom prst="rect">
            <a:avLst/>
          </a:prstGeom>
          <a:noFill/>
          <a:ln>
            <a:miter lim="800000"/>
            <a:headEnd/>
            <a:tailEnd/>
          </a:ln>
        </p:spPr>
        <p:txBody>
          <a:bodyPr/>
          <a:lstStyle/>
          <a:p>
            <a:pPr>
              <a:lnSpc>
                <a:spcPct val="150000"/>
              </a:lnSpc>
              <a:buFont typeface="Monotype Sorts"/>
              <a:buNone/>
            </a:pPr>
            <a:r>
              <a:rPr lang="en-US" altLang="zh-CN" sz="2000" dirty="0" smtClean="0"/>
              <a:t>       </a:t>
            </a:r>
            <a:r>
              <a:rPr lang="zh-CN" altLang="zh-CN" sz="2000" b="0" dirty="0" smtClean="0"/>
              <a:t>（</a:t>
            </a:r>
            <a:r>
              <a:rPr lang="en-US" altLang="zh-CN" sz="2000" b="0" dirty="0" smtClean="0"/>
              <a:t>2</a:t>
            </a:r>
            <a:r>
              <a:rPr lang="zh-CN" altLang="zh-CN" sz="2000" b="0" dirty="0" smtClean="0"/>
              <a:t>）重新布置并宣传教师休息室，</a:t>
            </a:r>
            <a:r>
              <a:rPr lang="zh-CN" altLang="en-US" sz="2000" b="0" dirty="0" smtClean="0"/>
              <a:t>通过了解老师和学生的需求，我们</a:t>
            </a:r>
            <a:r>
              <a:rPr lang="zh-CN" altLang="zh-CN" sz="2000" b="0" dirty="0" smtClean="0"/>
              <a:t>在教师休息室粘贴白板，配备白板笔，增加</a:t>
            </a:r>
            <a:r>
              <a:rPr lang="zh-CN" altLang="en-US" sz="2000" b="0" dirty="0" smtClean="0"/>
              <a:t>教师休息</a:t>
            </a:r>
            <a:r>
              <a:rPr lang="zh-CN" altLang="zh-CN" sz="2000" b="0" dirty="0" smtClean="0"/>
              <a:t>室的</a:t>
            </a:r>
            <a:r>
              <a:rPr lang="zh-CN" altLang="zh-CN" sz="2000" b="0" dirty="0" smtClean="0">
                <a:solidFill>
                  <a:srgbClr val="FF0000"/>
                </a:solidFill>
              </a:rPr>
              <a:t>答疑讨论功能</a:t>
            </a:r>
            <a:r>
              <a:rPr lang="zh-CN" altLang="zh-CN" sz="2000" b="0" dirty="0" smtClean="0"/>
              <a:t>，从而进一步满足老师对课前休息、课间答疑的需求。使教师休息室的使用率从之前的每月</a:t>
            </a:r>
            <a:r>
              <a:rPr lang="en-US" altLang="zh-CN" sz="2000" b="0" dirty="0" smtClean="0"/>
              <a:t>15</a:t>
            </a:r>
            <a:r>
              <a:rPr lang="zh-CN" altLang="zh-CN" sz="2000" b="0" dirty="0" smtClean="0"/>
              <a:t>人次提高至每月</a:t>
            </a:r>
            <a:r>
              <a:rPr lang="en-US" altLang="zh-CN" sz="2000" b="0" dirty="0" smtClean="0"/>
              <a:t>60</a:t>
            </a:r>
            <a:r>
              <a:rPr lang="zh-CN" altLang="zh-CN" sz="2000" b="0" dirty="0" smtClean="0"/>
              <a:t>人次左右</a:t>
            </a:r>
            <a:r>
              <a:rPr lang="zh-CN" altLang="en-US" sz="2000" b="0" dirty="0" smtClean="0"/>
              <a:t>。</a:t>
            </a:r>
            <a:endParaRPr lang="en-US" altLang="zh-CN" sz="2000" b="0" dirty="0" smtClean="0"/>
          </a:p>
        </p:txBody>
      </p:sp>
      <p:pic>
        <p:nvPicPr>
          <p:cNvPr id="112644" name="Picture 5" descr="IMG_3928"/>
          <p:cNvPicPr>
            <a:picLocks noGrp="1" noChangeAspect="1" noChangeArrowheads="1"/>
          </p:cNvPicPr>
          <p:nvPr>
            <p:ph sz="quarter" idx="4294967295"/>
          </p:nvPr>
        </p:nvPicPr>
        <p:blipFill>
          <a:blip r:embed="rId3" cstate="print"/>
          <a:srcRect/>
          <a:stretch>
            <a:fillRect/>
          </a:stretch>
        </p:blipFill>
        <p:spPr bwMode="auto">
          <a:xfrm>
            <a:off x="2268538" y="3141663"/>
            <a:ext cx="5183187" cy="3455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内容占位符 10"/>
          <p:cNvSpPr>
            <a:spLocks noGrp="1"/>
          </p:cNvSpPr>
          <p:nvPr>
            <p:ph sz="quarter"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algn="ctr" eaLnBrk="1" latinLnBrk="1" hangingPunct="1">
              <a:lnSpc>
                <a:spcPct val="150000"/>
              </a:lnSpc>
              <a:spcBef>
                <a:spcPts val="475"/>
              </a:spcBef>
              <a:buFont typeface="Monotype Sorts"/>
              <a:buNone/>
            </a:pPr>
            <a:r>
              <a:rPr lang="zh-CN" altLang="en-US" sz="2400" smtClean="0">
                <a:solidFill>
                  <a:srgbClr val="000000"/>
                </a:solidFill>
                <a:latin typeface="黑体" pitchFamily="49" charset="-122"/>
                <a:ea typeface="宋体" charset="-122"/>
              </a:rPr>
              <a:t>         </a:t>
            </a:r>
            <a:endParaRPr lang="en-US" altLang="zh-CN" sz="240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endParaRPr lang="zh-CN" altLang="en-US" sz="1800" b="0" smtClean="0">
              <a:latin typeface="华文细黑" pitchFamily="2" charset="-122"/>
              <a:ea typeface="华文细黑" pitchFamily="2" charset="-122"/>
            </a:endParaRPr>
          </a:p>
        </p:txBody>
      </p:sp>
      <p:sp>
        <p:nvSpPr>
          <p:cNvPr id="102403" name="内容占位符 10"/>
          <p:cNvSpPr>
            <a:spLocks/>
          </p:cNvSpPr>
          <p:nvPr/>
        </p:nvSpPr>
        <p:spPr bwMode="auto">
          <a:xfrm>
            <a:off x="827088" y="620713"/>
            <a:ext cx="8065392" cy="647700"/>
          </a:xfrm>
          <a:prstGeom prst="rect">
            <a:avLst/>
          </a:prstGeom>
          <a:noFill/>
          <a:ln w="9525">
            <a:noFill/>
            <a:miter lim="800000"/>
            <a:headEnd/>
            <a:tailEnd/>
          </a:ln>
        </p:spPr>
        <p:txBody>
          <a:bodyPr/>
          <a:lstStyle/>
          <a:p>
            <a:pPr indent="-342900" eaLnBrk="0" latinLnBrk="1" hangingPunct="0">
              <a:lnSpc>
                <a:spcPct val="150000"/>
              </a:lnSpc>
              <a:spcBef>
                <a:spcPts val="475"/>
              </a:spcBef>
              <a:buClr>
                <a:schemeClr val="bg2"/>
              </a:buClr>
              <a:buFont typeface="Monotype Sorts"/>
              <a:buNone/>
            </a:pPr>
            <a:r>
              <a:rPr kumimoji="1" lang="en-US" altLang="zh-CN" sz="2000" dirty="0" smtClean="0">
                <a:solidFill>
                  <a:srgbClr val="000000"/>
                </a:solidFill>
                <a:latin typeface="黑体" pitchFamily="49" charset="-122"/>
                <a:ea typeface="黑体" pitchFamily="49" charset="-122"/>
              </a:rPr>
              <a:t>(3)</a:t>
            </a:r>
            <a:r>
              <a:rPr kumimoji="1" lang="zh-CN" altLang="en-US" sz="2000" dirty="0" smtClean="0">
                <a:solidFill>
                  <a:srgbClr val="000000"/>
                </a:solidFill>
                <a:latin typeface="黑体" pitchFamily="49" charset="-122"/>
                <a:ea typeface="黑体" pitchFamily="49" charset="-122"/>
              </a:rPr>
              <a:t>冬天老师上课会将外衣挂在衣帽勾上，但是，非常容易落上粉尘，我们在新装修的教室内为老师安装了衣帽柜，既防尘，又美观。（由于资金问题只在一教实施）</a:t>
            </a:r>
            <a:endParaRPr kumimoji="1" lang="zh-CN" altLang="en-US" sz="2000" dirty="0">
              <a:latin typeface="华文细黑" pitchFamily="2" charset="-122"/>
              <a:ea typeface="华文细黑" pitchFamily="2" charset="-122"/>
            </a:endParaRPr>
          </a:p>
        </p:txBody>
      </p:sp>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pic>
        <p:nvPicPr>
          <p:cNvPr id="14" name="内容占位符 17" descr="教师衣帽柜.jpg"/>
          <p:cNvPicPr>
            <a:picLocks noGrp="1" noChangeAspect="1"/>
          </p:cNvPicPr>
          <p:nvPr>
            <p:ph sz="quarter" idx="2"/>
          </p:nvPr>
        </p:nvPicPr>
        <p:blipFill>
          <a:blip r:embed="rId3" cstate="print"/>
          <a:srcRect/>
          <a:stretch>
            <a:fillRect/>
          </a:stretch>
        </p:blipFill>
        <p:spPr bwMode="auto">
          <a:xfrm>
            <a:off x="1367644" y="2060848"/>
            <a:ext cx="6840760" cy="4384904"/>
          </a:xfrm>
          <a:noFill/>
          <a:ln>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内容占位符 10"/>
          <p:cNvSpPr>
            <a:spLocks noGrp="1"/>
          </p:cNvSpPr>
          <p:nvPr>
            <p:ph sz="quarter"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algn="ctr" eaLnBrk="1" latinLnBrk="1" hangingPunct="1">
              <a:lnSpc>
                <a:spcPct val="150000"/>
              </a:lnSpc>
              <a:spcBef>
                <a:spcPts val="475"/>
              </a:spcBef>
              <a:buFont typeface="Monotype Sorts"/>
              <a:buNone/>
            </a:pPr>
            <a:r>
              <a:rPr lang="zh-CN" altLang="en-US" sz="2400" smtClean="0">
                <a:solidFill>
                  <a:srgbClr val="000000"/>
                </a:solidFill>
                <a:latin typeface="黑体" pitchFamily="49" charset="-122"/>
                <a:ea typeface="宋体" charset="-122"/>
              </a:rPr>
              <a:t>         </a:t>
            </a:r>
            <a:endParaRPr lang="en-US" altLang="zh-CN" sz="240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endParaRPr lang="zh-CN" altLang="en-US" sz="1800" b="0" smtClean="0">
              <a:latin typeface="华文细黑" pitchFamily="2" charset="-122"/>
              <a:ea typeface="华文细黑" pitchFamily="2" charset="-122"/>
            </a:endParaRPr>
          </a:p>
        </p:txBody>
      </p:sp>
      <p:pic>
        <p:nvPicPr>
          <p:cNvPr id="20" name="内容占位符 19" descr="15488_19160234.jpg"/>
          <p:cNvPicPr>
            <a:picLocks noGrp="1" noChangeAspect="1"/>
          </p:cNvPicPr>
          <p:nvPr>
            <p:ph sz="quarter" idx="3"/>
          </p:nvPr>
        </p:nvPicPr>
        <p:blipFill>
          <a:blip r:embed="rId3" cstate="print"/>
          <a:stretch>
            <a:fillRect/>
          </a:stretch>
        </p:blipFill>
        <p:spPr>
          <a:xfrm>
            <a:off x="2843808" y="3789040"/>
            <a:ext cx="3672408" cy="2754305"/>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
        <p:nvSpPr>
          <p:cNvPr id="9" name="内容占位符 8"/>
          <p:cNvSpPr>
            <a:spLocks noGrp="1"/>
          </p:cNvSpPr>
          <p:nvPr>
            <p:ph sz="quarter" idx="2"/>
          </p:nvPr>
        </p:nvSpPr>
        <p:spPr>
          <a:xfrm>
            <a:off x="611560" y="836712"/>
            <a:ext cx="8280920" cy="2185988"/>
          </a:xfrm>
        </p:spPr>
        <p:txBody>
          <a:bodyPr/>
          <a:lstStyle/>
          <a:p>
            <a:pPr>
              <a:lnSpc>
                <a:spcPct val="150000"/>
              </a:lnSpc>
              <a:buNone/>
            </a:pPr>
            <a:r>
              <a:rPr lang="zh-CN" altLang="en-US" sz="2000" b="0" kern="1200" dirty="0" smtClean="0">
                <a:solidFill>
                  <a:srgbClr val="000000"/>
                </a:solidFill>
                <a:latin typeface="黑体" pitchFamily="49" charset="-122"/>
                <a:ea typeface="黑体" pitchFamily="49" charset="-122"/>
              </a:rPr>
              <a:t>（</a:t>
            </a:r>
            <a:r>
              <a:rPr lang="en-US" altLang="zh-CN" sz="2000" b="0" kern="1200" dirty="0" smtClean="0">
                <a:solidFill>
                  <a:srgbClr val="000000"/>
                </a:solidFill>
                <a:latin typeface="黑体" pitchFamily="49" charset="-122"/>
                <a:ea typeface="黑体" pitchFamily="49" charset="-122"/>
              </a:rPr>
              <a:t>4</a:t>
            </a:r>
            <a:r>
              <a:rPr lang="zh-CN" altLang="en-US" sz="2000" b="0" kern="1200" dirty="0" smtClean="0">
                <a:solidFill>
                  <a:srgbClr val="000000"/>
                </a:solidFill>
                <a:latin typeface="黑体" pitchFamily="49" charset="-122"/>
                <a:ea typeface="黑体" pitchFamily="49" charset="-122"/>
              </a:rPr>
              <a:t>）粉笔是重要的教学工具，粉笔的质量也直接影响着老师们的健康。通过老师的推荐和市场调查，我们确定的了一款无尘粉笔。但是通过进一步的深度访谈，部分老师们反应，</a:t>
            </a:r>
            <a:r>
              <a:rPr lang="zh-CN" altLang="en-US" sz="2000" b="0" kern="1200" dirty="0">
                <a:solidFill>
                  <a:srgbClr val="000000"/>
                </a:solidFill>
                <a:latin typeface="黑体" pitchFamily="49" charset="-122"/>
                <a:ea typeface="黑体" pitchFamily="49" charset="-122"/>
              </a:rPr>
              <a:t>无尘</a:t>
            </a:r>
            <a:r>
              <a:rPr lang="zh-CN" altLang="en-US" sz="2000" b="0" kern="1200" dirty="0" smtClean="0">
                <a:solidFill>
                  <a:srgbClr val="000000"/>
                </a:solidFill>
                <a:latin typeface="黑体" pitchFamily="49" charset="-122"/>
                <a:ea typeface="黑体" pitchFamily="49" charset="-122"/>
              </a:rPr>
              <a:t>粉笔字迹较轻，后面的同学看不清。针对众口难调的现状，我们自主设计了两用粉笔盒，供老师自助选择粉笔。同时，粉笔盒的造型和清华的标志也增加了装饰性和文化底蕴。</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sz="quarter"/>
          </p:nvPr>
        </p:nvSpPr>
        <p:spPr>
          <a:xfrm>
            <a:off x="3276600" y="115888"/>
            <a:ext cx="3311525" cy="504825"/>
          </a:xfrm>
        </p:spPr>
        <p:txBody>
          <a:bodyPr/>
          <a:lstStyle/>
          <a:p>
            <a:pPr algn="ctr">
              <a:defRPr/>
            </a:pPr>
            <a:r>
              <a:rPr lang="zh-CN" altLang="en-US" sz="3200" i="0" dirty="0" smtClean="0">
                <a:solidFill>
                  <a:schemeClr val="tx1"/>
                </a:solidFill>
                <a:latin typeface="+mn-ea"/>
                <a:ea typeface="+mn-ea"/>
              </a:rPr>
              <a:t>概况介绍</a:t>
            </a:r>
            <a:endParaRPr lang="zh-CN" altLang="en-US" sz="3200" i="0" dirty="0">
              <a:solidFill>
                <a:schemeClr val="tx1"/>
              </a:solidFill>
              <a:latin typeface="+mn-ea"/>
              <a:ea typeface="+mn-ea"/>
            </a:endParaRPr>
          </a:p>
        </p:txBody>
      </p:sp>
      <p:sp>
        <p:nvSpPr>
          <p:cNvPr id="26626" name="内容占位符 6"/>
          <p:cNvSpPr>
            <a:spLocks noGrp="1"/>
          </p:cNvSpPr>
          <p:nvPr>
            <p:ph sz="quarter" idx="1"/>
          </p:nvPr>
        </p:nvSpPr>
        <p:spPr bwMode="auto">
          <a:xfrm>
            <a:off x="2627313" y="765175"/>
            <a:ext cx="4038600" cy="431800"/>
          </a:xfrm>
          <a:noFill/>
          <a:ln>
            <a:miter lim="800000"/>
            <a:headEnd/>
            <a:tailEnd/>
          </a:ln>
        </p:spPr>
        <p:txBody>
          <a:bodyPr vert="horz" wrap="square" lIns="91440" tIns="45720" rIns="91440" bIns="45720" numCol="1" anchor="t" anchorCtr="0" compatLnSpc="1">
            <a:prstTxWarp prst="textNoShape">
              <a:avLst/>
            </a:prstTxWarp>
          </a:bodyPr>
          <a:lstStyle/>
          <a:p>
            <a:pPr algn="ctr">
              <a:buFont typeface="Monotype Sorts"/>
              <a:buNone/>
            </a:pPr>
            <a:r>
              <a:rPr lang="zh-CN" altLang="en-US" sz="2400" dirty="0" smtClean="0">
                <a:solidFill>
                  <a:srgbClr val="000000"/>
                </a:solidFill>
              </a:rPr>
              <a:t>清华大学概况</a:t>
            </a:r>
            <a:endParaRPr lang="en-US" altLang="zh-CN" sz="2400" dirty="0" smtClean="0">
              <a:solidFill>
                <a:srgbClr val="000000"/>
              </a:solidFill>
            </a:endParaRPr>
          </a:p>
        </p:txBody>
      </p:sp>
      <p:sp>
        <p:nvSpPr>
          <p:cNvPr id="26627" name="内容占位符 9"/>
          <p:cNvSpPr>
            <a:spLocks noGrp="1"/>
          </p:cNvSpPr>
          <p:nvPr>
            <p:ph sz="quarter" idx="3"/>
          </p:nvPr>
        </p:nvSpPr>
        <p:spPr bwMode="auto">
          <a:xfrm>
            <a:off x="611188" y="1484313"/>
            <a:ext cx="8064500" cy="1800225"/>
          </a:xfrm>
          <a:noFill/>
          <a:ln>
            <a:miter lim="800000"/>
            <a:headEnd/>
            <a:tailEnd/>
          </a:ln>
        </p:spPr>
        <p:txBody>
          <a:bodyPr vert="horz" wrap="square" lIns="91440" tIns="45720" rIns="91440" bIns="45720" numCol="1" anchor="t" anchorCtr="0" compatLnSpc="1">
            <a:prstTxWarp prst="textNoShape">
              <a:avLst/>
            </a:prstTxWarp>
          </a:bodyPr>
          <a:lstStyle/>
          <a:p>
            <a:pPr marL="0" eaLnBrk="1" latinLnBrk="1" hangingPunct="1">
              <a:lnSpc>
                <a:spcPct val="150000"/>
              </a:lnSpc>
              <a:buFont typeface="Monotype Sorts"/>
              <a:buNone/>
            </a:pPr>
            <a:r>
              <a:rPr lang="zh-CN" altLang="en-US" sz="2000" b="0" dirty="0" smtClean="0">
                <a:solidFill>
                  <a:srgbClr val="000000"/>
                </a:solidFill>
                <a:latin typeface="华文细黑" pitchFamily="2" charset="-122"/>
                <a:ea typeface="华文细黑" pitchFamily="2" charset="-122"/>
              </a:rPr>
              <a:t>        </a:t>
            </a:r>
            <a:r>
              <a:rPr lang="zh-CN" altLang="en-US" sz="1800" b="0" dirty="0" smtClean="0">
                <a:solidFill>
                  <a:srgbClr val="000000"/>
                </a:solidFill>
                <a:latin typeface="华文细黑" pitchFamily="2" charset="-122"/>
                <a:ea typeface="华文细黑" pitchFamily="2" charset="-122"/>
              </a:rPr>
              <a:t>  清华大学的前身是</a:t>
            </a:r>
            <a:r>
              <a:rPr lang="zh-CN" altLang="en-US" sz="1800" b="0" dirty="0" smtClean="0">
                <a:solidFill>
                  <a:srgbClr val="FF0000"/>
                </a:solidFill>
                <a:latin typeface="华文细黑" pitchFamily="2" charset="-122"/>
                <a:ea typeface="华文细黑" pitchFamily="2" charset="-122"/>
              </a:rPr>
              <a:t>清华学堂</a:t>
            </a:r>
            <a:r>
              <a:rPr lang="zh-CN" altLang="en-US" sz="1800" b="0" dirty="0" smtClean="0">
                <a:solidFill>
                  <a:srgbClr val="000000"/>
                </a:solidFill>
                <a:latin typeface="华文细黑" pitchFamily="2" charset="-122"/>
                <a:ea typeface="华文细黑" pitchFamily="2" charset="-122"/>
              </a:rPr>
              <a:t>，成立于</a:t>
            </a:r>
            <a:r>
              <a:rPr lang="en-US" altLang="zh-CN" sz="1800" b="0" dirty="0" smtClean="0">
                <a:solidFill>
                  <a:srgbClr val="FF0000"/>
                </a:solidFill>
                <a:latin typeface="华文细黑" pitchFamily="2" charset="-122"/>
                <a:ea typeface="华文细黑" pitchFamily="2" charset="-122"/>
              </a:rPr>
              <a:t>1911</a:t>
            </a:r>
            <a:r>
              <a:rPr lang="zh-CN" altLang="en-US" sz="1800" b="0" dirty="0" smtClean="0">
                <a:solidFill>
                  <a:srgbClr val="FF0000"/>
                </a:solidFill>
                <a:latin typeface="华文细黑" pitchFamily="2" charset="-122"/>
                <a:ea typeface="华文细黑" pitchFamily="2" charset="-122"/>
              </a:rPr>
              <a:t>年</a:t>
            </a:r>
            <a:r>
              <a:rPr lang="zh-CN" altLang="en-US" sz="1800" b="0" dirty="0" smtClean="0">
                <a:solidFill>
                  <a:srgbClr val="000000"/>
                </a:solidFill>
                <a:latin typeface="华文细黑" pitchFamily="2" charset="-122"/>
                <a:ea typeface="华文细黑" pitchFamily="2" charset="-122"/>
              </a:rPr>
              <a:t>。</a:t>
            </a:r>
            <a:r>
              <a:rPr lang="zh-CN" altLang="en-US" sz="1800" b="0" dirty="0" smtClean="0">
                <a:solidFill>
                  <a:srgbClr val="000000"/>
                </a:solidFill>
                <a:latin typeface="华文细黑" pitchFamily="2" charset="-122"/>
                <a:ea typeface="华文细黑" pitchFamily="2" charset="-122"/>
                <a:cs typeface="宋体" charset="-122"/>
              </a:rPr>
              <a:t>目前，</a:t>
            </a:r>
            <a:r>
              <a:rPr lang="zh-CN" altLang="en-US" sz="1800" b="0" dirty="0" smtClean="0">
                <a:solidFill>
                  <a:srgbClr val="FF0000"/>
                </a:solidFill>
                <a:latin typeface="华文细黑" pitchFamily="2" charset="-122"/>
                <a:ea typeface="华文细黑" pitchFamily="2" charset="-122"/>
                <a:cs typeface="宋体" charset="-122"/>
              </a:rPr>
              <a:t>设有</a:t>
            </a:r>
            <a:r>
              <a:rPr lang="en-US" altLang="zh-CN" sz="1800" b="0" dirty="0" smtClean="0">
                <a:solidFill>
                  <a:srgbClr val="FF0000"/>
                </a:solidFill>
                <a:latin typeface="华文细黑" pitchFamily="2" charset="-122"/>
                <a:ea typeface="华文细黑" pitchFamily="2" charset="-122"/>
                <a:cs typeface="宋体" charset="-122"/>
              </a:rPr>
              <a:t>20</a:t>
            </a:r>
            <a:r>
              <a:rPr lang="zh-CN" altLang="en-US" sz="1800" b="0" dirty="0" smtClean="0">
                <a:solidFill>
                  <a:srgbClr val="FF0000"/>
                </a:solidFill>
                <a:latin typeface="华文细黑" pitchFamily="2" charset="-122"/>
                <a:ea typeface="华文细黑" pitchFamily="2" charset="-122"/>
                <a:cs typeface="宋体" charset="-122"/>
              </a:rPr>
              <a:t>个学院，</a:t>
            </a:r>
            <a:r>
              <a:rPr lang="en-US" altLang="zh-CN" sz="1800" b="0" dirty="0" smtClean="0">
                <a:solidFill>
                  <a:srgbClr val="FF0000"/>
                </a:solidFill>
                <a:latin typeface="华文细黑" pitchFamily="2" charset="-122"/>
                <a:ea typeface="华文细黑" pitchFamily="2" charset="-122"/>
                <a:cs typeface="宋体" charset="-122"/>
              </a:rPr>
              <a:t>54</a:t>
            </a:r>
            <a:r>
              <a:rPr lang="zh-CN" altLang="en-US" sz="1800" b="0" dirty="0" smtClean="0">
                <a:solidFill>
                  <a:srgbClr val="FF0000"/>
                </a:solidFill>
                <a:latin typeface="华文细黑" pitchFamily="2" charset="-122"/>
                <a:ea typeface="华文细黑" pitchFamily="2" charset="-122"/>
                <a:cs typeface="宋体" charset="-122"/>
              </a:rPr>
              <a:t>个系。</a:t>
            </a:r>
            <a:r>
              <a:rPr lang="zh-CN" altLang="en-US" sz="1800" b="0" dirty="0" smtClean="0">
                <a:solidFill>
                  <a:srgbClr val="000000"/>
                </a:solidFill>
                <a:latin typeface="华文细黑" pitchFamily="2" charset="-122"/>
                <a:ea typeface="华文细黑" pitchFamily="2" charset="-122"/>
                <a:cs typeface="宋体" charset="-122"/>
              </a:rPr>
              <a:t>已成为一所具有理学、工学、文学、艺术学、历史学、哲学、经济学、管理学、法学、教育学和医学等</a:t>
            </a:r>
            <a:r>
              <a:rPr lang="en-US" altLang="zh-CN" sz="1800" b="0" dirty="0" smtClean="0">
                <a:solidFill>
                  <a:srgbClr val="000000"/>
                </a:solidFill>
                <a:latin typeface="华文细黑" pitchFamily="2" charset="-122"/>
                <a:ea typeface="华文细黑" pitchFamily="2" charset="-122"/>
                <a:cs typeface="宋体" charset="-122"/>
              </a:rPr>
              <a:t>11</a:t>
            </a:r>
            <a:r>
              <a:rPr lang="zh-CN" altLang="en-US" sz="1800" b="0" dirty="0" smtClean="0">
                <a:solidFill>
                  <a:srgbClr val="000000"/>
                </a:solidFill>
                <a:latin typeface="华文细黑" pitchFamily="2" charset="-122"/>
                <a:ea typeface="华文细黑" pitchFamily="2" charset="-122"/>
                <a:cs typeface="宋体" charset="-122"/>
              </a:rPr>
              <a:t>个学科门类的</a:t>
            </a:r>
            <a:r>
              <a:rPr lang="zh-CN" altLang="en-US" sz="1800" b="0" dirty="0" smtClean="0">
                <a:solidFill>
                  <a:srgbClr val="FF0000"/>
                </a:solidFill>
                <a:latin typeface="华文细黑" pitchFamily="2" charset="-122"/>
                <a:ea typeface="华文细黑" pitchFamily="2" charset="-122"/>
                <a:cs typeface="宋体" charset="-122"/>
              </a:rPr>
              <a:t>综合性的研究型大学。</a:t>
            </a:r>
            <a:endParaRPr lang="en-US" altLang="zh-CN" sz="1800" b="0" dirty="0" smtClean="0">
              <a:solidFill>
                <a:srgbClr val="FF0000"/>
              </a:solidFill>
              <a:latin typeface="华文细黑" pitchFamily="2" charset="-122"/>
              <a:ea typeface="华文细黑" pitchFamily="2" charset="-122"/>
            </a:endParaRPr>
          </a:p>
          <a:p>
            <a:pPr marL="0" eaLnBrk="1" latinLnBrk="1" hangingPunct="1">
              <a:lnSpc>
                <a:spcPct val="150000"/>
              </a:lnSpc>
              <a:buFont typeface="Monotype Sorts"/>
              <a:buNone/>
            </a:pPr>
            <a:endParaRPr lang="zh-CN" altLang="en-US" sz="1800" b="0" dirty="0" smtClean="0">
              <a:solidFill>
                <a:srgbClr val="000000"/>
              </a:solidFill>
              <a:latin typeface="华文细黑" pitchFamily="2" charset="-122"/>
              <a:ea typeface="华文细黑" pitchFamily="2" charset="-122"/>
            </a:endParaRPr>
          </a:p>
        </p:txBody>
      </p:sp>
      <p:pic>
        <p:nvPicPr>
          <p:cNvPr id="166915" name="Picture 3" descr="E:\马川蓉2012\标准化验收\清华ppt用的照片\横1 (373)_2345看图王.jpg"/>
          <p:cNvPicPr>
            <a:picLocks noChangeAspect="1" noChangeArrowheads="1"/>
          </p:cNvPicPr>
          <p:nvPr/>
        </p:nvPicPr>
        <p:blipFill>
          <a:blip r:embed="rId3" cstate="print"/>
          <a:srcRect/>
          <a:stretch>
            <a:fillRect/>
          </a:stretch>
        </p:blipFill>
        <p:spPr bwMode="auto">
          <a:xfrm>
            <a:off x="755576" y="3140968"/>
            <a:ext cx="7876009" cy="32849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内容占位符 10"/>
          <p:cNvSpPr>
            <a:spLocks noGrp="1"/>
          </p:cNvSpPr>
          <p:nvPr>
            <p:ph sz="quarter"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         </a:t>
            </a:r>
            <a:endParaRPr lang="en-US" altLang="zh-CN" sz="2400" dirty="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pic>
        <p:nvPicPr>
          <p:cNvPr id="13" name="内容占位符 12" descr="12095_1433171.jpg"/>
          <p:cNvPicPr>
            <a:picLocks noGrp="1" noChangeAspect="1"/>
          </p:cNvPicPr>
          <p:nvPr>
            <p:ph sz="quarter" idx="4"/>
          </p:nvPr>
        </p:nvPicPr>
        <p:blipFill>
          <a:blip r:embed="rId3" cstate="print"/>
          <a:stretch>
            <a:fillRect/>
          </a:stretch>
        </p:blipFill>
        <p:spPr>
          <a:xfrm>
            <a:off x="539552" y="2564904"/>
            <a:ext cx="3960440" cy="297033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descr="C:\Documents and Settings\Administrator\桌面\验收问题整改照片\IMG_2844.JPG"/>
          <p:cNvPicPr>
            <a:picLocks noChangeAspect="1" noChangeArrowheads="1"/>
          </p:cNvPicPr>
          <p:nvPr/>
        </p:nvPicPr>
        <p:blipFill>
          <a:blip r:embed="rId4" cstate="print"/>
          <a:srcRect/>
          <a:stretch>
            <a:fillRect/>
          </a:stretch>
        </p:blipFill>
        <p:spPr bwMode="auto">
          <a:xfrm>
            <a:off x="4644008" y="2708920"/>
            <a:ext cx="4212469"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
        <p:nvSpPr>
          <p:cNvPr id="11" name="内容占位符 10"/>
          <p:cNvSpPr>
            <a:spLocks noGrp="1"/>
          </p:cNvSpPr>
          <p:nvPr>
            <p:ph sz="quarter" idx="2"/>
          </p:nvPr>
        </p:nvSpPr>
        <p:spPr>
          <a:xfrm>
            <a:off x="611560" y="908720"/>
            <a:ext cx="7992888" cy="2185988"/>
          </a:xfrm>
        </p:spPr>
        <p:txBody>
          <a:bodyPr/>
          <a:lstStyle/>
          <a:p>
            <a:pPr>
              <a:lnSpc>
                <a:spcPct val="150000"/>
              </a:lnSpc>
              <a:buNone/>
            </a:pPr>
            <a:r>
              <a:rPr lang="zh-CN" altLang="en-US" sz="2800" b="0" dirty="0" smtClean="0"/>
              <a:t>       （</a:t>
            </a:r>
            <a:r>
              <a:rPr lang="en-US" altLang="zh-CN" sz="2800" b="0" dirty="0" smtClean="0"/>
              <a:t>5</a:t>
            </a:r>
            <a:r>
              <a:rPr lang="zh-CN" altLang="en-US" sz="2800" b="0" dirty="0" smtClean="0"/>
              <a:t>）卫生间内增设的杂物筐和马桶刷，方便了师生也解决了尴尬</a:t>
            </a:r>
            <a:r>
              <a:rPr lang="zh-CN" altLang="en-US" sz="2800" dirty="0" smtClean="0"/>
              <a:t>。</a:t>
            </a:r>
            <a:r>
              <a:rPr lang="zh-CN" altLang="en-US" sz="2000" dirty="0" smtClean="0"/>
              <a:t>（几元钱的投入获得大量的点赞）</a:t>
            </a:r>
            <a:endParaRPr lang="zh-CN" altLang="en-US"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内容占位符 10"/>
          <p:cNvSpPr>
            <a:spLocks noGrp="1"/>
          </p:cNvSpPr>
          <p:nvPr>
            <p:ph sz="quarter"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         </a:t>
            </a:r>
            <a:endParaRPr lang="en-US" altLang="zh-CN" sz="2400" dirty="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
        <p:nvSpPr>
          <p:cNvPr id="11" name="内容占位符 10"/>
          <p:cNvSpPr>
            <a:spLocks noGrp="1"/>
          </p:cNvSpPr>
          <p:nvPr>
            <p:ph sz="quarter" idx="2"/>
          </p:nvPr>
        </p:nvSpPr>
        <p:spPr>
          <a:xfrm>
            <a:off x="611560" y="908720"/>
            <a:ext cx="7992888" cy="2185988"/>
          </a:xfrm>
        </p:spPr>
        <p:txBody>
          <a:bodyPr/>
          <a:lstStyle/>
          <a:p>
            <a:pPr>
              <a:lnSpc>
                <a:spcPct val="150000"/>
              </a:lnSpc>
              <a:buNone/>
            </a:pPr>
            <a:r>
              <a:rPr lang="zh-CN" altLang="en-US" sz="2800" dirty="0" smtClean="0"/>
              <a:t>       </a:t>
            </a:r>
            <a:r>
              <a:rPr lang="zh-CN" altLang="en-US" sz="2400" b="0" dirty="0" smtClean="0"/>
              <a:t>（</a:t>
            </a:r>
            <a:r>
              <a:rPr lang="en-US" altLang="zh-CN" sz="2400" b="0" dirty="0" smtClean="0"/>
              <a:t>6</a:t>
            </a:r>
            <a:r>
              <a:rPr lang="zh-CN" altLang="en-US" sz="2400" b="0" dirty="0" smtClean="0"/>
              <a:t>）每个教学楼配备了“贴心服务箱”为师生提供“文具类”、“药品类”和“生活类”用品，为师生解决不时之需。（上学期直接服务于师生</a:t>
            </a:r>
            <a:r>
              <a:rPr lang="en-US" altLang="zh-CN" sz="2400" b="0" dirty="0" smtClean="0"/>
              <a:t>800</a:t>
            </a:r>
            <a:r>
              <a:rPr lang="zh-CN" altLang="en-US" sz="2400" b="0" smtClean="0"/>
              <a:t>多人次</a:t>
            </a:r>
            <a:r>
              <a:rPr lang="zh-CN" altLang="en-US" sz="2400" b="0" dirty="0" smtClean="0"/>
              <a:t>）</a:t>
            </a:r>
            <a:endParaRPr lang="zh-CN" altLang="en-US" sz="2400" b="0" dirty="0"/>
          </a:p>
        </p:txBody>
      </p:sp>
      <p:pic>
        <p:nvPicPr>
          <p:cNvPr id="1026" name="Picture 2" descr="E:\马川蓉2016\物专会PPT\贴心服务箱3.jpg"/>
          <p:cNvPicPr>
            <a:picLocks noGrp="1" noChangeAspect="1" noChangeArrowheads="1"/>
          </p:cNvPicPr>
          <p:nvPr>
            <p:ph sz="quarter" idx="4"/>
          </p:nvPr>
        </p:nvPicPr>
        <p:blipFill>
          <a:blip r:embed="rId3" cstate="print"/>
          <a:srcRect/>
          <a:stretch>
            <a:fillRect/>
          </a:stretch>
        </p:blipFill>
        <p:spPr bwMode="auto">
          <a:xfrm>
            <a:off x="1259632" y="2852936"/>
            <a:ext cx="6995343" cy="36724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内容占位符 10"/>
          <p:cNvSpPr>
            <a:spLocks noGrp="1"/>
          </p:cNvSpPr>
          <p:nvPr>
            <p:ph sz="quarter"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         </a:t>
            </a:r>
            <a:endParaRPr lang="en-US" altLang="zh-CN" sz="2400" dirty="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
        <p:nvSpPr>
          <p:cNvPr id="11" name="内容占位符 10"/>
          <p:cNvSpPr>
            <a:spLocks noGrp="1"/>
          </p:cNvSpPr>
          <p:nvPr>
            <p:ph sz="quarter" idx="2"/>
          </p:nvPr>
        </p:nvSpPr>
        <p:spPr>
          <a:xfrm>
            <a:off x="611560" y="908720"/>
            <a:ext cx="7992888" cy="2185988"/>
          </a:xfrm>
        </p:spPr>
        <p:txBody>
          <a:bodyPr/>
          <a:lstStyle/>
          <a:p>
            <a:pPr>
              <a:lnSpc>
                <a:spcPct val="150000"/>
              </a:lnSpc>
              <a:buNone/>
            </a:pPr>
            <a:r>
              <a:rPr lang="zh-CN" altLang="en-US" sz="2800" dirty="0" smtClean="0"/>
              <a:t>       </a:t>
            </a:r>
            <a:r>
              <a:rPr lang="zh-CN" altLang="en-US" sz="2400" dirty="0" smtClean="0"/>
              <a:t>（</a:t>
            </a:r>
            <a:r>
              <a:rPr lang="en-US" altLang="zh-CN" sz="2400" dirty="0" smtClean="0"/>
              <a:t>7</a:t>
            </a:r>
            <a:r>
              <a:rPr lang="zh-CN" altLang="en-US" sz="2400" dirty="0" smtClean="0"/>
              <a:t>）部分教室内的空调面板都设置在顶棚，不方便师生遥控，今年我们将面板全部移到墙面，方便师生的使用。</a:t>
            </a:r>
            <a:endParaRPr lang="en-US" altLang="zh-CN" sz="2400" dirty="0" smtClean="0"/>
          </a:p>
          <a:p>
            <a:pPr>
              <a:lnSpc>
                <a:spcPct val="150000"/>
              </a:lnSpc>
              <a:buNone/>
            </a:pPr>
            <a:r>
              <a:rPr lang="en-US" altLang="zh-CN" sz="2400" dirty="0"/>
              <a:t> </a:t>
            </a:r>
            <a:r>
              <a:rPr lang="zh-CN" altLang="en-US" sz="2400" dirty="0" smtClean="0">
                <a:solidFill>
                  <a:srgbClr val="FF0000"/>
                </a:solidFill>
              </a:rPr>
              <a:t>（自主权还给师生）</a:t>
            </a:r>
            <a:endParaRPr lang="zh-CN" altLang="en-US" sz="2400" dirty="0">
              <a:solidFill>
                <a:srgbClr val="FF0000"/>
              </a:solidFill>
            </a:endParaRPr>
          </a:p>
        </p:txBody>
      </p:sp>
      <p:pic>
        <p:nvPicPr>
          <p:cNvPr id="3075" name="Picture 3" descr="E:\物专会\清华大学\2015年标验\PPT用照片\IMG_0508.JPG"/>
          <p:cNvPicPr>
            <a:picLocks noGrp="1" noChangeAspect="1" noChangeArrowheads="1"/>
          </p:cNvPicPr>
          <p:nvPr>
            <p:ph sz="quarter" idx="4"/>
          </p:nvPr>
        </p:nvPicPr>
        <p:blipFill>
          <a:blip r:embed="rId3" cstate="print"/>
          <a:srcRect/>
          <a:stretch>
            <a:fillRect/>
          </a:stretch>
        </p:blipFill>
        <p:spPr bwMode="auto">
          <a:xfrm>
            <a:off x="3203848" y="2996952"/>
            <a:ext cx="5508613" cy="36724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标题 1"/>
          <p:cNvSpPr>
            <a:spLocks noGrp="1"/>
          </p:cNvSpPr>
          <p:nvPr>
            <p:ph type="title" idx="4294967295"/>
          </p:nvPr>
        </p:nvSpPr>
        <p:spPr bwMode="auto">
          <a:xfrm>
            <a:off x="684213" y="765175"/>
            <a:ext cx="8229600" cy="647700"/>
          </a:xfrm>
          <a:prstGeom prst="rect">
            <a:avLst/>
          </a:prstGeom>
          <a:noFill/>
          <a:ln>
            <a:miter lim="800000"/>
            <a:headEnd/>
            <a:tailEnd/>
          </a:ln>
        </p:spPr>
        <p:txBody>
          <a:bodyPr/>
          <a:lstStyle/>
          <a:p>
            <a:r>
              <a:rPr lang="zh-CN" altLang="en-US" sz="2400" i="0" dirty="0" smtClean="0">
                <a:solidFill>
                  <a:schemeClr val="tx1"/>
                </a:solidFill>
              </a:rPr>
              <a:t>（</a:t>
            </a:r>
            <a:r>
              <a:rPr lang="en-US" altLang="zh-CN" sz="2400" i="0" dirty="0" smtClean="0">
                <a:solidFill>
                  <a:schemeClr val="tx1"/>
                </a:solidFill>
              </a:rPr>
              <a:t>8</a:t>
            </a:r>
            <a:r>
              <a:rPr lang="zh-CN" altLang="en-US" sz="2400" i="0" dirty="0" smtClean="0">
                <a:solidFill>
                  <a:schemeClr val="tx1"/>
                </a:solidFill>
              </a:rPr>
              <a:t>）有针对性的开展深度访谈</a:t>
            </a:r>
            <a:br>
              <a:rPr lang="zh-CN" altLang="en-US" sz="2400" i="0" dirty="0" smtClean="0">
                <a:solidFill>
                  <a:schemeClr val="tx1"/>
                </a:solidFill>
              </a:rPr>
            </a:br>
            <a:endParaRPr lang="zh-CN" altLang="en-US" sz="2400" i="0" dirty="0" smtClean="0">
              <a:solidFill>
                <a:schemeClr val="tx1"/>
              </a:solidFill>
            </a:endParaRPr>
          </a:p>
        </p:txBody>
      </p:sp>
      <p:sp>
        <p:nvSpPr>
          <p:cNvPr id="3" name="文本占位符 2"/>
          <p:cNvSpPr>
            <a:spLocks noGrp="1"/>
          </p:cNvSpPr>
          <p:nvPr>
            <p:ph type="body" sz="half" idx="4294967295"/>
          </p:nvPr>
        </p:nvSpPr>
        <p:spPr>
          <a:xfrm>
            <a:off x="179388" y="1125538"/>
            <a:ext cx="8424862" cy="5111750"/>
          </a:xfrm>
          <a:prstGeom prst="rect">
            <a:avLst/>
          </a:prstGeom>
        </p:spPr>
        <p:txBody>
          <a:bodyPr/>
          <a:lstStyle/>
          <a:p>
            <a:pPr>
              <a:lnSpc>
                <a:spcPct val="200000"/>
              </a:lnSpc>
              <a:buFont typeface="Monotype Sorts"/>
              <a:buNone/>
            </a:pPr>
            <a:r>
              <a:rPr lang="zh-CN" altLang="en-US" sz="2000" dirty="0" smtClean="0"/>
              <a:t>           通过一年的师生访谈，我们发现老师和同学对教学楼卫生间和桌椅的关注度非常高，近</a:t>
            </a:r>
            <a:r>
              <a:rPr lang="en-US" altLang="zh-CN" sz="2000" dirty="0" smtClean="0"/>
              <a:t>90%</a:t>
            </a:r>
            <a:r>
              <a:rPr lang="zh-CN" altLang="en-US" sz="2000" dirty="0" smtClean="0"/>
              <a:t>的访谈对象在完成专项访谈之后，提到了教学楼的卫生间和桌椅的问题。</a:t>
            </a:r>
          </a:p>
          <a:p>
            <a:pPr>
              <a:lnSpc>
                <a:spcPct val="200000"/>
              </a:lnSpc>
              <a:buFont typeface="Monotype Sorts"/>
              <a:buNone/>
            </a:pPr>
            <a:r>
              <a:rPr lang="zh-CN" altLang="en-US" sz="2000" dirty="0" smtClean="0"/>
              <a:t>           为此，</a:t>
            </a:r>
            <a:r>
              <a:rPr lang="en-US" altLang="zh-CN" sz="2000" dirty="0" smtClean="0"/>
              <a:t>2015</a:t>
            </a:r>
            <a:r>
              <a:rPr lang="zh-CN" altLang="en-US" sz="2000" dirty="0" smtClean="0"/>
              <a:t>年我们将卫生间的打扫频次由之前的每天</a:t>
            </a:r>
            <a:r>
              <a:rPr lang="en-US" altLang="zh-CN" sz="2000" dirty="0" smtClean="0"/>
              <a:t>8</a:t>
            </a:r>
            <a:r>
              <a:rPr lang="zh-CN" altLang="en-US" sz="2000" dirty="0" smtClean="0"/>
              <a:t>次，增加至每天</a:t>
            </a:r>
            <a:r>
              <a:rPr lang="en-US" altLang="zh-CN" sz="2000" dirty="0" smtClean="0"/>
              <a:t>16</a:t>
            </a:r>
            <a:r>
              <a:rPr lang="zh-CN" altLang="en-US" sz="2000" dirty="0" smtClean="0"/>
              <a:t>次，并且要求保洁员填写“卫生间保洁记录”，同时还明确了卫生间点香和开窗通风的时间和频次。</a:t>
            </a:r>
          </a:p>
          <a:p>
            <a:pPr>
              <a:lnSpc>
                <a:spcPct val="200000"/>
              </a:lnSpc>
              <a:buFont typeface="Monotype Sorts"/>
              <a:buNone/>
            </a:pPr>
            <a:r>
              <a:rPr lang="zh-CN" altLang="en-US" sz="2000" dirty="0" smtClean="0"/>
              <a:t>           在</a:t>
            </a:r>
            <a:r>
              <a:rPr lang="en-US" altLang="zh-CN" sz="2000" dirty="0" smtClean="0"/>
              <a:t>2016</a:t>
            </a:r>
            <a:r>
              <a:rPr lang="zh-CN" altLang="en-US" sz="2000" dirty="0" smtClean="0"/>
              <a:t>年的深度访谈中，师生反应卫生间的熏香有害健康。于是，员工又自发的</a:t>
            </a:r>
            <a:r>
              <a:rPr kumimoji="0" lang="zh-CN" altLang="en-US" sz="2000" dirty="0" smtClean="0"/>
              <a:t>在试点卫生间内采用生物酶技术进行除异味。除味效果非常好，现正处在计划推广过程中。</a:t>
            </a:r>
          </a:p>
        </p:txBody>
      </p:sp>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标题 1"/>
          <p:cNvSpPr>
            <a:spLocks noGrp="1"/>
          </p:cNvSpPr>
          <p:nvPr>
            <p:ph type="title" idx="4294967295"/>
          </p:nvPr>
        </p:nvSpPr>
        <p:spPr bwMode="auto">
          <a:xfrm>
            <a:off x="684213" y="765175"/>
            <a:ext cx="8229600" cy="647700"/>
          </a:xfrm>
          <a:prstGeom prst="rect">
            <a:avLst/>
          </a:prstGeom>
          <a:noFill/>
          <a:ln>
            <a:miter lim="800000"/>
            <a:headEnd/>
            <a:tailEnd/>
          </a:ln>
        </p:spPr>
        <p:txBody>
          <a:bodyPr/>
          <a:lstStyle/>
          <a:p>
            <a:pPr algn="ctr"/>
            <a:r>
              <a:rPr lang="zh-CN" altLang="en-US" sz="2400" i="0" dirty="0" smtClean="0">
                <a:solidFill>
                  <a:schemeClr val="tx1"/>
                </a:solidFill>
              </a:rPr>
              <a:t>有针对性的开展深度访谈</a:t>
            </a:r>
            <a:br>
              <a:rPr lang="zh-CN" altLang="en-US" sz="2400" i="0" dirty="0" smtClean="0">
                <a:solidFill>
                  <a:schemeClr val="tx1"/>
                </a:solidFill>
              </a:rPr>
            </a:br>
            <a:endParaRPr lang="zh-CN" altLang="en-US" sz="2400" i="0" dirty="0" smtClean="0">
              <a:solidFill>
                <a:schemeClr val="tx1"/>
              </a:solidFill>
            </a:endParaRPr>
          </a:p>
        </p:txBody>
      </p:sp>
      <p:sp>
        <p:nvSpPr>
          <p:cNvPr id="3" name="文本占位符 2"/>
          <p:cNvSpPr>
            <a:spLocks noGrp="1"/>
          </p:cNvSpPr>
          <p:nvPr>
            <p:ph type="body" sz="half" idx="4294967295"/>
          </p:nvPr>
        </p:nvSpPr>
        <p:spPr>
          <a:xfrm>
            <a:off x="179512" y="1412776"/>
            <a:ext cx="4104456" cy="4525963"/>
          </a:xfrm>
          <a:prstGeom prst="rect">
            <a:avLst/>
          </a:prstGeom>
        </p:spPr>
        <p:txBody>
          <a:bodyPr/>
          <a:lstStyle/>
          <a:p>
            <a:pPr>
              <a:lnSpc>
                <a:spcPct val="200000"/>
              </a:lnSpc>
              <a:buFont typeface="Monotype Sorts"/>
              <a:buNone/>
            </a:pPr>
            <a:r>
              <a:rPr lang="zh-CN" altLang="en-US" sz="2000" dirty="0" smtClean="0"/>
              <a:t>           桌椅方面，</a:t>
            </a:r>
            <a:r>
              <a:rPr lang="en-US" altLang="zh-CN" sz="2000" dirty="0" smtClean="0"/>
              <a:t>2015</a:t>
            </a:r>
            <a:r>
              <a:rPr lang="zh-CN" altLang="en-US" sz="2000" dirty="0" smtClean="0"/>
              <a:t>年</a:t>
            </a:r>
            <a:r>
              <a:rPr lang="en-US" altLang="zh-CN" sz="2000" dirty="0" smtClean="0"/>
              <a:t>85%</a:t>
            </a:r>
            <a:r>
              <a:rPr lang="zh-CN" altLang="en-US" sz="2000" dirty="0" smtClean="0"/>
              <a:t>的访谈对象反应图桌椅的噪音较大；活动桌椅的布局较为死板，与现有的讨论式教学模式不匹配。</a:t>
            </a:r>
          </a:p>
          <a:p>
            <a:pPr>
              <a:lnSpc>
                <a:spcPct val="200000"/>
              </a:lnSpc>
              <a:buFont typeface="Monotype Sorts"/>
              <a:buNone/>
            </a:pPr>
            <a:r>
              <a:rPr lang="zh-CN" altLang="en-US" sz="2000" dirty="0" smtClean="0"/>
              <a:t>           为此，我们</a:t>
            </a:r>
            <a:r>
              <a:rPr lang="zh-CN" altLang="zh-CN" sz="2000" dirty="0" smtClean="0"/>
              <a:t>自主设计</a:t>
            </a:r>
            <a:r>
              <a:rPr lang="zh-CN" altLang="en-US" sz="2000" dirty="0" smtClean="0"/>
              <a:t>并</a:t>
            </a:r>
            <a:r>
              <a:rPr lang="zh-CN" altLang="zh-CN" sz="2000" dirty="0" smtClean="0"/>
              <a:t>更换</a:t>
            </a:r>
            <a:r>
              <a:rPr lang="zh-CN" altLang="en-US" sz="2000" dirty="0" smtClean="0"/>
              <a:t>了全部老式</a:t>
            </a:r>
            <a:r>
              <a:rPr lang="zh-CN" altLang="zh-CN" sz="2000" dirty="0" smtClean="0"/>
              <a:t>绘图桌，既便捷又无声，得到了学生的认可 。</a:t>
            </a:r>
            <a:endParaRPr lang="zh-CN" altLang="en-US" sz="2000" dirty="0" smtClean="0"/>
          </a:p>
        </p:txBody>
      </p:sp>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pic>
        <p:nvPicPr>
          <p:cNvPr id="115719" name="Picture 5" descr="IMG_3940"/>
          <p:cNvPicPr>
            <a:picLocks noChangeAspect="1" noChangeArrowheads="1"/>
          </p:cNvPicPr>
          <p:nvPr/>
        </p:nvPicPr>
        <p:blipFill>
          <a:blip r:embed="rId2" cstate="print"/>
          <a:srcRect/>
          <a:stretch>
            <a:fillRect/>
          </a:stretch>
        </p:blipFill>
        <p:spPr bwMode="auto">
          <a:xfrm>
            <a:off x="4211638" y="2205038"/>
            <a:ext cx="4679950" cy="3216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标题 1"/>
          <p:cNvSpPr>
            <a:spLocks noGrp="1"/>
          </p:cNvSpPr>
          <p:nvPr>
            <p:ph type="title" idx="4294967295"/>
          </p:nvPr>
        </p:nvSpPr>
        <p:spPr bwMode="auto">
          <a:xfrm>
            <a:off x="684213" y="765175"/>
            <a:ext cx="8229600" cy="647700"/>
          </a:xfrm>
          <a:prstGeom prst="rect">
            <a:avLst/>
          </a:prstGeom>
          <a:noFill/>
          <a:ln>
            <a:miter lim="800000"/>
            <a:headEnd/>
            <a:tailEnd/>
          </a:ln>
        </p:spPr>
        <p:txBody>
          <a:bodyPr/>
          <a:lstStyle/>
          <a:p>
            <a:pPr algn="ctr"/>
            <a:r>
              <a:rPr lang="zh-CN" altLang="en-US" sz="2400" i="0" smtClean="0">
                <a:solidFill>
                  <a:schemeClr val="tx1"/>
                </a:solidFill>
              </a:rPr>
              <a:t>有针对性的开展深度访谈</a:t>
            </a:r>
            <a:br>
              <a:rPr lang="zh-CN" altLang="en-US" sz="2400" i="0" smtClean="0">
                <a:solidFill>
                  <a:schemeClr val="tx1"/>
                </a:solidFill>
              </a:rPr>
            </a:br>
            <a:endParaRPr lang="zh-CN" altLang="en-US" sz="2400" i="0" smtClean="0">
              <a:solidFill>
                <a:schemeClr val="tx1"/>
              </a:solidFill>
            </a:endParaRPr>
          </a:p>
        </p:txBody>
      </p:sp>
      <p:sp>
        <p:nvSpPr>
          <p:cNvPr id="3" name="文本占位符 2"/>
          <p:cNvSpPr>
            <a:spLocks noGrp="1"/>
          </p:cNvSpPr>
          <p:nvPr>
            <p:ph type="body" sz="half" idx="4294967295"/>
          </p:nvPr>
        </p:nvSpPr>
        <p:spPr>
          <a:xfrm>
            <a:off x="107504" y="3573016"/>
            <a:ext cx="3528392" cy="3068637"/>
          </a:xfrm>
          <a:prstGeom prst="rect">
            <a:avLst/>
          </a:prstGeom>
        </p:spPr>
        <p:txBody>
          <a:bodyPr/>
          <a:lstStyle/>
          <a:p>
            <a:pPr>
              <a:lnSpc>
                <a:spcPct val="200000"/>
              </a:lnSpc>
              <a:buFont typeface="Monotype Sorts"/>
              <a:buNone/>
            </a:pPr>
            <a:r>
              <a:rPr lang="zh-CN" altLang="en-US" sz="2000" dirty="0" smtClean="0"/>
              <a:t>           同时，</a:t>
            </a:r>
            <a:r>
              <a:rPr lang="zh-CN" altLang="zh-CN" sz="2000" dirty="0" smtClean="0"/>
              <a:t>自主设计了</a:t>
            </a:r>
            <a:r>
              <a:rPr lang="zh-CN" altLang="en-US" sz="2000" dirty="0" smtClean="0"/>
              <a:t>集授课和讨论功能于一身的</a:t>
            </a:r>
            <a:r>
              <a:rPr lang="zh-CN" altLang="zh-CN" sz="2000" dirty="0" smtClean="0"/>
              <a:t>变形桌椅</a:t>
            </a:r>
            <a:r>
              <a:rPr lang="zh-CN" altLang="en-US" sz="2000" dirty="0" smtClean="0"/>
              <a:t>，并对</a:t>
            </a:r>
            <a:r>
              <a:rPr lang="en-US" altLang="zh-CN" sz="2000" dirty="0" smtClean="0"/>
              <a:t>7</a:t>
            </a:r>
            <a:r>
              <a:rPr lang="zh-CN" altLang="en-US" sz="2000" dirty="0" smtClean="0"/>
              <a:t>间讨论教室进行了改造，满足了师生的个性化需求。</a:t>
            </a:r>
          </a:p>
        </p:txBody>
      </p:sp>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pic>
        <p:nvPicPr>
          <p:cNvPr id="116746" name="图片 3" descr="06"/>
          <p:cNvPicPr>
            <a:picLocks noChangeAspect="1" noChangeArrowheads="1"/>
          </p:cNvPicPr>
          <p:nvPr/>
        </p:nvPicPr>
        <p:blipFill>
          <a:blip r:embed="rId2" cstate="print"/>
          <a:srcRect/>
          <a:stretch>
            <a:fillRect/>
          </a:stretch>
        </p:blipFill>
        <p:spPr bwMode="auto">
          <a:xfrm>
            <a:off x="539750" y="1341438"/>
            <a:ext cx="3382963" cy="2117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6744" name="图片 1" descr="16"/>
          <p:cNvPicPr>
            <a:picLocks noChangeAspect="1" noChangeArrowheads="1"/>
          </p:cNvPicPr>
          <p:nvPr/>
        </p:nvPicPr>
        <p:blipFill>
          <a:blip r:embed="rId3" cstate="print"/>
          <a:srcRect/>
          <a:stretch>
            <a:fillRect/>
          </a:stretch>
        </p:blipFill>
        <p:spPr bwMode="auto">
          <a:xfrm>
            <a:off x="3708400" y="2565400"/>
            <a:ext cx="3384550" cy="2119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6745" name="图片 1" descr="15"/>
          <p:cNvPicPr>
            <a:picLocks noChangeAspect="1" noChangeArrowheads="1"/>
          </p:cNvPicPr>
          <p:nvPr/>
        </p:nvPicPr>
        <p:blipFill>
          <a:blip r:embed="rId4" cstate="print"/>
          <a:srcRect/>
          <a:stretch>
            <a:fillRect/>
          </a:stretch>
        </p:blipFill>
        <p:spPr bwMode="auto">
          <a:xfrm>
            <a:off x="5364163" y="4437063"/>
            <a:ext cx="3600450" cy="22526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标题 1"/>
          <p:cNvSpPr>
            <a:spLocks noGrp="1"/>
          </p:cNvSpPr>
          <p:nvPr>
            <p:ph type="title"/>
          </p:nvPr>
        </p:nvSpPr>
        <p:spPr bwMode="auto">
          <a:xfrm>
            <a:off x="684213" y="765175"/>
            <a:ext cx="8229600" cy="647700"/>
          </a:xfrm>
          <a:noFill/>
          <a:ln>
            <a:miter lim="800000"/>
            <a:headEnd/>
            <a:tailEnd/>
          </a:ln>
        </p:spPr>
        <p:txBody>
          <a:bodyPr vert="horz" wrap="square" lIns="91440" tIns="45720" rIns="91440" bIns="45720" numCol="1" anchor="t" anchorCtr="0" compatLnSpc="1">
            <a:prstTxWarp prst="textNoShape">
              <a:avLst/>
            </a:prstTxWarp>
          </a:bodyPr>
          <a:lstStyle/>
          <a:p>
            <a:r>
              <a:rPr lang="zh-CN" altLang="en-US" i="0" smtClean="0">
                <a:solidFill>
                  <a:schemeClr val="tx1"/>
                </a:solidFill>
              </a:rPr>
              <a:t>有针对性的开展深度访谈</a:t>
            </a:r>
          </a:p>
        </p:txBody>
      </p:sp>
      <p:sp>
        <p:nvSpPr>
          <p:cNvPr id="3" name="文本占位符 2"/>
          <p:cNvSpPr>
            <a:spLocks noGrp="1"/>
          </p:cNvSpPr>
          <p:nvPr>
            <p:ph type="body" sz="half" idx="1"/>
          </p:nvPr>
        </p:nvSpPr>
        <p:spPr>
          <a:xfrm>
            <a:off x="468313" y="1412875"/>
            <a:ext cx="4114800" cy="4525963"/>
          </a:xfrm>
        </p:spPr>
        <p:txBody>
          <a:bodyPr/>
          <a:lstStyle/>
          <a:p>
            <a:pPr>
              <a:lnSpc>
                <a:spcPct val="200000"/>
              </a:lnSpc>
              <a:buFont typeface="Monotype Sorts"/>
              <a:buNone/>
              <a:defRPr/>
            </a:pPr>
            <a:r>
              <a:rPr lang="zh-CN" altLang="en-US" sz="2800" dirty="0" smtClean="0">
                <a:latin typeface="+mj-lt"/>
                <a:ea typeface="+mj-ea"/>
                <a:cs typeface="+mj-cs"/>
              </a:rPr>
              <a:t>   </a:t>
            </a:r>
            <a:endParaRPr lang="zh-CN" altLang="en-US" sz="2400" dirty="0" smtClean="0">
              <a:latin typeface="+mj-lt"/>
              <a:ea typeface="+mj-ea"/>
              <a:cs typeface="+mj-cs"/>
            </a:endParaRPr>
          </a:p>
        </p:txBody>
      </p:sp>
      <p:sp>
        <p:nvSpPr>
          <p:cNvPr id="86019" name="矩形 8"/>
          <p:cNvSpPr>
            <a:spLocks noChangeArrowheads="1"/>
          </p:cNvSpPr>
          <p:nvPr/>
        </p:nvSpPr>
        <p:spPr bwMode="auto">
          <a:xfrm>
            <a:off x="684213" y="1412875"/>
            <a:ext cx="7775575" cy="4524315"/>
          </a:xfrm>
          <a:prstGeom prst="rect">
            <a:avLst/>
          </a:prstGeom>
          <a:noFill/>
          <a:ln w="9525">
            <a:noFill/>
            <a:miter lim="800000"/>
            <a:headEnd/>
            <a:tailEnd/>
          </a:ln>
        </p:spPr>
        <p:txBody>
          <a:bodyPr>
            <a:spAutoFit/>
          </a:bodyPr>
          <a:lstStyle/>
          <a:p>
            <a:pPr marL="533400" indent="-533400">
              <a:lnSpc>
                <a:spcPct val="150000"/>
              </a:lnSpc>
            </a:pPr>
            <a:r>
              <a:rPr lang="zh-CN" altLang="en-US" sz="2400" b="1" dirty="0"/>
              <a:t> </a:t>
            </a:r>
            <a:r>
              <a:rPr lang="zh-CN" altLang="en-US" sz="2400" b="1" dirty="0" smtClean="0"/>
              <a:t>  在</a:t>
            </a:r>
            <a:r>
              <a:rPr lang="zh-CN" altLang="en-US" sz="2400" b="1" dirty="0"/>
              <a:t>接下来的深度访谈中，师生反应</a:t>
            </a:r>
          </a:p>
          <a:p>
            <a:pPr marL="533400" indent="-533400">
              <a:lnSpc>
                <a:spcPct val="150000"/>
              </a:lnSpc>
            </a:pPr>
            <a:endParaRPr lang="zh-CN" altLang="en-US" sz="2400" b="1" dirty="0"/>
          </a:p>
          <a:p>
            <a:pPr marL="533400" indent="-533400">
              <a:lnSpc>
                <a:spcPct val="150000"/>
              </a:lnSpc>
              <a:buFontTx/>
              <a:buAutoNum type="arabicPeriod"/>
            </a:pPr>
            <a:r>
              <a:rPr lang="zh-CN" altLang="en-US" sz="2400" b="1" dirty="0"/>
              <a:t>绘图桌虽然没有噪音，使用起来也及其轻便，但是桌面太小，无法满足现在学生同时使用电脑和手写的需求。</a:t>
            </a:r>
          </a:p>
          <a:p>
            <a:pPr marL="533400" indent="-533400">
              <a:lnSpc>
                <a:spcPct val="150000"/>
              </a:lnSpc>
              <a:buFontTx/>
              <a:buAutoNum type="arabicPeriod"/>
            </a:pPr>
            <a:endParaRPr lang="zh-CN" altLang="en-US" sz="2400" b="1" dirty="0"/>
          </a:p>
          <a:p>
            <a:pPr marL="533400" indent="-533400">
              <a:lnSpc>
                <a:spcPct val="150000"/>
              </a:lnSpc>
              <a:buFontTx/>
              <a:buAutoNum type="arabicPeriod"/>
            </a:pPr>
            <a:r>
              <a:rPr lang="zh-CN" altLang="en-US" sz="2400" b="1" dirty="0"/>
              <a:t>变形桌椅虽然满足了个性化的需求，</a:t>
            </a:r>
            <a:r>
              <a:rPr lang="zh-CN" altLang="en-US" sz="2400" b="1" dirty="0" smtClean="0"/>
              <a:t>但是变形和摆桌</a:t>
            </a:r>
            <a:r>
              <a:rPr lang="zh-CN" altLang="en-US" sz="2400" b="1" dirty="0"/>
              <a:t>子比较麻烦，希望能够有进一步的改善。</a:t>
            </a:r>
          </a:p>
        </p:txBody>
      </p:sp>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8313" y="836613"/>
            <a:ext cx="8229600" cy="633412"/>
          </a:xfrm>
        </p:spPr>
        <p:txBody>
          <a:bodyPr vert="horz" wrap="square" lIns="91440" tIns="45720" rIns="91440" bIns="45720" numCol="1" anchor="t" anchorCtr="0" compatLnSpc="1">
            <a:prstTxWarp prst="textNoShape">
              <a:avLst/>
            </a:prstTxWarp>
          </a:bodyPr>
          <a:lstStyle/>
          <a:p>
            <a:r>
              <a:rPr lang="zh-CN" altLang="en-US" sz="2400" i="0" smtClean="0">
                <a:solidFill>
                  <a:schemeClr val="tx1"/>
                </a:solidFill>
                <a:latin typeface="Times New Roman" pitchFamily="18" charset="0"/>
                <a:ea typeface="黑体" pitchFamily="49" charset="-122"/>
              </a:rPr>
              <a:t>进一步采用大尺寸桌面、带轮子的桌椅和一体的讨论式桌椅</a:t>
            </a:r>
          </a:p>
        </p:txBody>
      </p:sp>
      <p:sp>
        <p:nvSpPr>
          <p:cNvPr id="3" name="文本占位符 2"/>
          <p:cNvSpPr>
            <a:spLocks noGrp="1"/>
          </p:cNvSpPr>
          <p:nvPr>
            <p:ph type="body" idx="1"/>
          </p:nvPr>
        </p:nvSpPr>
        <p:spPr/>
        <p:txBody>
          <a:bodyPr/>
          <a:lstStyle/>
          <a:p>
            <a:pPr>
              <a:lnSpc>
                <a:spcPct val="200000"/>
              </a:lnSpc>
              <a:defRPr/>
            </a:pPr>
            <a:r>
              <a:rPr lang="zh-CN" altLang="en-US" sz="2800" dirty="0" smtClean="0">
                <a:latin typeface="+mj-lt"/>
                <a:ea typeface="+mj-ea"/>
                <a:cs typeface="+mj-cs"/>
              </a:rPr>
              <a:t>   </a:t>
            </a:r>
            <a:endParaRPr lang="zh-CN" altLang="en-US" dirty="0" smtClean="0">
              <a:latin typeface="+mj-lt"/>
              <a:ea typeface="+mj-ea"/>
              <a:cs typeface="+mj-cs"/>
            </a:endParaRPr>
          </a:p>
        </p:txBody>
      </p:sp>
      <p:pic>
        <p:nvPicPr>
          <p:cNvPr id="3074" name="Picture 2"/>
          <p:cNvPicPr>
            <a:picLocks noGrp="1" noChangeAspect="1" noChangeArrowheads="1"/>
          </p:cNvPicPr>
          <p:nvPr>
            <p:ph sz="quarter" idx="4"/>
          </p:nvPr>
        </p:nvPicPr>
        <p:blipFill>
          <a:blip r:embed="rId2" cstate="print"/>
          <a:srcRect/>
          <a:stretch>
            <a:fillRect/>
          </a:stretch>
        </p:blipFill>
        <p:spPr bwMode="auto">
          <a:xfrm>
            <a:off x="5482704" y="1621309"/>
            <a:ext cx="2963466" cy="3951288"/>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pic>
        <p:nvPicPr>
          <p:cNvPr id="87052" name="Picture 12"/>
          <p:cNvPicPr>
            <a:picLocks noChangeAspect="1" noChangeArrowheads="1"/>
          </p:cNvPicPr>
          <p:nvPr/>
        </p:nvPicPr>
        <p:blipFill>
          <a:blip r:embed="rId3" cstate="print"/>
          <a:srcRect/>
          <a:stretch>
            <a:fillRect/>
          </a:stretch>
        </p:blipFill>
        <p:spPr bwMode="auto">
          <a:xfrm>
            <a:off x="1331913" y="1268413"/>
            <a:ext cx="3495675" cy="2419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7053" name="Picture 13"/>
          <p:cNvPicPr>
            <a:picLocks noChangeAspect="1" noChangeArrowheads="1"/>
          </p:cNvPicPr>
          <p:nvPr/>
        </p:nvPicPr>
        <p:blipFill>
          <a:blip r:embed="rId4" cstate="print"/>
          <a:srcRect/>
          <a:stretch>
            <a:fillRect/>
          </a:stretch>
        </p:blipFill>
        <p:spPr bwMode="auto">
          <a:xfrm>
            <a:off x="1187450" y="3860800"/>
            <a:ext cx="3513138" cy="2635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内容占位符 6"/>
          <p:cNvSpPr>
            <a:spLocks noGrp="1"/>
          </p:cNvSpPr>
          <p:nvPr>
            <p:ph sz="quarter" idx="4294967295"/>
          </p:nvPr>
        </p:nvSpPr>
        <p:spPr bwMode="auto">
          <a:xfrm>
            <a:off x="323850" y="908050"/>
            <a:ext cx="8569325" cy="576263"/>
          </a:xfrm>
          <a:prstGeom prst="rect">
            <a:avLst/>
          </a:prstGeom>
          <a:noFill/>
          <a:ln>
            <a:miter lim="800000"/>
            <a:headEnd/>
            <a:tailEnd/>
          </a:ln>
        </p:spPr>
        <p:txBody>
          <a:bodyPr/>
          <a:lstStyle/>
          <a:p>
            <a:pPr>
              <a:lnSpc>
                <a:spcPct val="150000"/>
              </a:lnSpc>
              <a:buFont typeface="Monotype Sorts"/>
              <a:buNone/>
            </a:pPr>
            <a:r>
              <a:rPr lang="en-US" altLang="zh-CN" sz="2000" b="0" dirty="0" smtClean="0"/>
              <a:t>        </a:t>
            </a:r>
            <a:r>
              <a:rPr lang="zh-CN" altLang="en-US" sz="2000" b="0" dirty="0" smtClean="0"/>
              <a:t>文化建设类</a:t>
            </a:r>
            <a:endParaRPr lang="en-US" altLang="zh-CN" sz="2000" b="0" dirty="0" smtClean="0"/>
          </a:p>
          <a:p>
            <a:pPr>
              <a:lnSpc>
                <a:spcPct val="150000"/>
              </a:lnSpc>
              <a:buFont typeface="Monotype Sorts"/>
              <a:buNone/>
            </a:pPr>
            <a:r>
              <a:rPr lang="en-US" altLang="zh-CN" sz="2000" b="0" dirty="0" smtClean="0"/>
              <a:t>           </a:t>
            </a:r>
            <a:r>
              <a:rPr lang="zh-CN" altLang="zh-CN" sz="2000" b="0" dirty="0" smtClean="0"/>
              <a:t>（</a:t>
            </a:r>
            <a:r>
              <a:rPr lang="en-US" altLang="zh-CN" sz="2000" b="0" dirty="0" smtClean="0"/>
              <a:t>1</a:t>
            </a:r>
            <a:r>
              <a:rPr lang="zh-CN" altLang="zh-CN" sz="2000" b="0" dirty="0" smtClean="0"/>
              <a:t>）</a:t>
            </a:r>
            <a:r>
              <a:rPr lang="zh-CN" altLang="en-US" sz="2000" b="0" dirty="0" smtClean="0"/>
              <a:t>针对部分新生反应不熟悉教学楼的地理位置，员工自发的</a:t>
            </a:r>
            <a:r>
              <a:rPr lang="zh-CN" altLang="zh-CN" sz="2000" b="0" dirty="0" smtClean="0"/>
              <a:t>设计并</a:t>
            </a:r>
            <a:r>
              <a:rPr lang="zh-CN" altLang="en-US" sz="2000" b="0" dirty="0" smtClean="0"/>
              <a:t>手绘了</a:t>
            </a:r>
            <a:r>
              <a:rPr lang="zh-CN" altLang="zh-CN" sz="2000" b="0" dirty="0" smtClean="0"/>
              <a:t>“新生教室楼地图”</a:t>
            </a:r>
            <a:r>
              <a:rPr lang="zh-CN" altLang="en-US" sz="2000" b="0" dirty="0" smtClean="0"/>
              <a:t>。绘本中还写有“如果您已知晓教学楼的方位，可将地图归还教学楼，以便下一位同学使用”的温馨提示，从各个角度方便学生，并体现各项工作的育人功能。地图</a:t>
            </a:r>
            <a:r>
              <a:rPr lang="zh-CN" altLang="zh-CN" sz="2000" b="0" dirty="0" smtClean="0"/>
              <a:t>累计发放量达</a:t>
            </a:r>
            <a:r>
              <a:rPr lang="en-US" altLang="zh-CN" sz="2000" b="0" dirty="0" smtClean="0"/>
              <a:t>4000</a:t>
            </a:r>
            <a:r>
              <a:rPr lang="zh-CN" altLang="zh-CN" sz="2000" b="0" dirty="0" smtClean="0"/>
              <a:t>余份。</a:t>
            </a:r>
            <a:endParaRPr lang="en-US" altLang="zh-CN" sz="2000" b="0" dirty="0" smtClean="0">
              <a:solidFill>
                <a:srgbClr val="000000"/>
              </a:solidFill>
            </a:endParaRPr>
          </a:p>
        </p:txBody>
      </p:sp>
      <p:pic>
        <p:nvPicPr>
          <p:cNvPr id="109572" name="Picture 5" descr="IMG_3952"/>
          <p:cNvPicPr>
            <a:picLocks noGrp="1" noChangeAspect="1" noChangeArrowheads="1"/>
          </p:cNvPicPr>
          <p:nvPr>
            <p:ph sz="quarter" idx="4294967295"/>
          </p:nvPr>
        </p:nvPicPr>
        <p:blipFill>
          <a:blip r:embed="rId3" cstate="print"/>
          <a:srcRect/>
          <a:stretch>
            <a:fillRect/>
          </a:stretch>
        </p:blipFill>
        <p:spPr bwMode="auto">
          <a:xfrm>
            <a:off x="2267744" y="3501008"/>
            <a:ext cx="4754091" cy="31698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内容占位符 10"/>
          <p:cNvSpPr>
            <a:spLocks noGrp="1"/>
          </p:cNvSpPr>
          <p:nvPr>
            <p:ph sz="quarter" idx="1"/>
          </p:nvPr>
        </p:nvSpPr>
        <p:spPr bwMode="auto">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pic>
        <p:nvPicPr>
          <p:cNvPr id="13" name="内容占位符 12" descr="IMG_0456.jpg"/>
          <p:cNvPicPr>
            <a:picLocks noGrp="1" noChangeAspect="1"/>
          </p:cNvPicPr>
          <p:nvPr>
            <p:ph sz="quarter" idx="2"/>
          </p:nvPr>
        </p:nvPicPr>
        <p:blipFill>
          <a:blip r:embed="rId3" cstate="print"/>
          <a:stretch>
            <a:fillRect/>
          </a:stretch>
        </p:blipFill>
        <p:spPr>
          <a:xfrm>
            <a:off x="611560" y="1772816"/>
            <a:ext cx="4212468"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0115" name="内容占位符 10"/>
          <p:cNvSpPr>
            <a:spLocks/>
          </p:cNvSpPr>
          <p:nvPr/>
        </p:nvSpPr>
        <p:spPr bwMode="auto">
          <a:xfrm>
            <a:off x="827088" y="765175"/>
            <a:ext cx="7848600" cy="647700"/>
          </a:xfrm>
          <a:prstGeom prst="rect">
            <a:avLst/>
          </a:prstGeom>
          <a:noFill/>
          <a:ln w="9525">
            <a:noFill/>
            <a:miter lim="800000"/>
            <a:headEnd/>
            <a:tailEnd/>
          </a:ln>
        </p:spPr>
        <p:txBody>
          <a:bodyPr/>
          <a:lstStyle/>
          <a:p>
            <a:pPr>
              <a:defRPr/>
            </a:pPr>
            <a:r>
              <a:rPr kumimoji="1" lang="zh-CN" altLang="en-US" sz="2000" dirty="0" smtClean="0">
                <a:solidFill>
                  <a:srgbClr val="000000"/>
                </a:solidFill>
                <a:latin typeface="黑体" pitchFamily="49" charset="-122"/>
                <a:ea typeface="黑体" pitchFamily="49" charset="-122"/>
              </a:rPr>
              <a:t>（</a:t>
            </a:r>
            <a:r>
              <a:rPr kumimoji="1" lang="en-US" altLang="zh-CN" sz="2000" dirty="0" smtClean="0">
                <a:solidFill>
                  <a:srgbClr val="000000"/>
                </a:solidFill>
                <a:latin typeface="黑体" pitchFamily="49" charset="-122"/>
                <a:ea typeface="黑体" pitchFamily="49" charset="-122"/>
              </a:rPr>
              <a:t>2</a:t>
            </a:r>
            <a:r>
              <a:rPr kumimoji="1" lang="zh-CN" altLang="en-US" sz="2000" dirty="0" smtClean="0">
                <a:solidFill>
                  <a:srgbClr val="000000"/>
                </a:solidFill>
                <a:latin typeface="黑体" pitchFamily="49" charset="-122"/>
                <a:ea typeface="黑体" pitchFamily="49" charset="-122"/>
              </a:rPr>
              <a:t>）设立“公益作品宣传牌”，在作公益宣传的同时，向同学们发出各类文明倡导、安全提示和疏散指示。</a:t>
            </a:r>
            <a:r>
              <a:rPr kumimoji="1" lang="zh-CN" altLang="en-US" sz="2000" dirty="0" smtClean="0">
                <a:solidFill>
                  <a:srgbClr val="FF0000"/>
                </a:solidFill>
                <a:latin typeface="黑体" pitchFamily="49" charset="-122"/>
                <a:ea typeface="黑体" pitchFamily="49" charset="-122"/>
              </a:rPr>
              <a:t>公益内容都是来源于学生设计。</a:t>
            </a:r>
            <a:endParaRPr kumimoji="1" lang="zh-CN" altLang="en-US" sz="2000" dirty="0">
              <a:solidFill>
                <a:srgbClr val="FF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defRPr/>
            </a:pPr>
            <a:r>
              <a:rPr kumimoji="1" lang="en-US" altLang="zh-CN" sz="1800" dirty="0">
                <a:latin typeface="华文细黑" pitchFamily="2" charset="-122"/>
                <a:ea typeface="华文细黑" pitchFamily="2" charset="-122"/>
              </a:rPr>
              <a:t>                </a:t>
            </a:r>
            <a:endParaRPr kumimoji="1" lang="zh-CN" altLang="en-US" sz="1800" dirty="0">
              <a:latin typeface="华文细黑" pitchFamily="2" charset="-122"/>
              <a:ea typeface="华文细黑" pitchFamily="2" charset="-122"/>
            </a:endParaRPr>
          </a:p>
        </p:txBody>
      </p:sp>
      <p:sp>
        <p:nvSpPr>
          <p:cNvPr id="7"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pic>
        <p:nvPicPr>
          <p:cNvPr id="2050" name="Picture 2" descr="E:\物专会\清华大学\2015年标验\PPT用照片\IMG_0513.JPG"/>
          <p:cNvPicPr>
            <a:picLocks noChangeAspect="1" noChangeArrowheads="1"/>
          </p:cNvPicPr>
          <p:nvPr/>
        </p:nvPicPr>
        <p:blipFill>
          <a:blip r:embed="rId4" cstate="print"/>
          <a:srcRect/>
          <a:stretch>
            <a:fillRect/>
          </a:stretch>
        </p:blipFill>
        <p:spPr bwMode="auto">
          <a:xfrm>
            <a:off x="4067944" y="3429000"/>
            <a:ext cx="4860540" cy="324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sz="quarter"/>
          </p:nvPr>
        </p:nvSpPr>
        <p:spPr>
          <a:xfrm>
            <a:off x="3492500" y="115888"/>
            <a:ext cx="2016125" cy="504825"/>
          </a:xfrm>
        </p:spPr>
        <p:txBody>
          <a:bodyPr/>
          <a:lstStyle/>
          <a:p>
            <a:pPr algn="ctr">
              <a:defRPr/>
            </a:pPr>
            <a:r>
              <a:rPr lang="zh-CN" altLang="en-US" sz="3200" i="0" dirty="0" smtClean="0">
                <a:solidFill>
                  <a:schemeClr val="tx1"/>
                </a:solidFill>
                <a:latin typeface="+mn-ea"/>
                <a:ea typeface="+mn-ea"/>
              </a:rPr>
              <a:t>概况介绍</a:t>
            </a:r>
            <a:endParaRPr lang="zh-CN" altLang="en-US" sz="3200" i="0" dirty="0">
              <a:solidFill>
                <a:schemeClr val="tx1"/>
              </a:solidFill>
              <a:latin typeface="+mn-ea"/>
              <a:ea typeface="+mn-ea"/>
            </a:endParaRPr>
          </a:p>
        </p:txBody>
      </p:sp>
      <p:sp>
        <p:nvSpPr>
          <p:cNvPr id="28674" name="内容占位符 10"/>
          <p:cNvSpPr>
            <a:spLocks noGrp="1"/>
          </p:cNvSpPr>
          <p:nvPr>
            <p:ph sz="quarter" idx="4"/>
          </p:nvPr>
        </p:nvSpPr>
        <p:spPr bwMode="auto">
          <a:xfrm>
            <a:off x="468313" y="836613"/>
            <a:ext cx="8496300" cy="3671887"/>
          </a:xfrm>
          <a:noFill/>
          <a:ln>
            <a:miter lim="800000"/>
            <a:headEnd/>
            <a:tailEnd/>
          </a:ln>
        </p:spPr>
        <p:txBody>
          <a:bodyPr vert="horz" wrap="square" lIns="91440" tIns="45720" rIns="91440" bIns="45720" numCol="1" anchor="t" anchorCtr="0" compatLnSpc="1">
            <a:prstTxWarp prst="textNoShape">
              <a:avLst/>
            </a:prstTxWarp>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物业管理中心</a:t>
            </a:r>
            <a:endParaRPr lang="en-US" altLang="zh-CN" sz="2400" dirty="0" smtClean="0">
              <a:solidFill>
                <a:srgbClr val="000000"/>
              </a:solidFill>
              <a:latin typeface="黑体" pitchFamily="49" charset="-122"/>
              <a:ea typeface="宋体" charset="-122"/>
            </a:endParaRPr>
          </a:p>
          <a:p>
            <a:pPr marL="0" eaLnBrk="1" latinLnBrk="1" hangingPunct="1">
              <a:lnSpc>
                <a:spcPct val="150000"/>
              </a:lnSpc>
              <a:spcBef>
                <a:spcPct val="0"/>
              </a:spcBef>
              <a:buFont typeface="Monotype Sorts"/>
              <a:buNone/>
            </a:pPr>
            <a:r>
              <a:rPr lang="zh-CN" altLang="en-US" sz="1800" b="0" dirty="0" smtClean="0">
                <a:solidFill>
                  <a:srgbClr val="000000"/>
                </a:solidFill>
                <a:latin typeface="华文细黑" pitchFamily="2" charset="-122"/>
                <a:ea typeface="华文细黑" pitchFamily="2" charset="-122"/>
                <a:cs typeface="宋体" charset="-122"/>
              </a:rPr>
              <a:t>       清华大学物业管理中心（</a:t>
            </a:r>
            <a:r>
              <a:rPr lang="en-US" altLang="zh-CN" sz="1800" b="0" dirty="0" smtClean="0">
                <a:solidFill>
                  <a:srgbClr val="000000"/>
                </a:solidFill>
                <a:latin typeface="华文细黑" pitchFamily="2" charset="-122"/>
                <a:ea typeface="华文细黑" pitchFamily="2" charset="-122"/>
                <a:cs typeface="宋体" charset="-122"/>
              </a:rPr>
              <a:t>Property Management Center of Tsinghua </a:t>
            </a:r>
          </a:p>
          <a:p>
            <a:pPr marL="0" eaLnBrk="1" latinLnBrk="1" hangingPunct="1">
              <a:lnSpc>
                <a:spcPct val="150000"/>
              </a:lnSpc>
              <a:spcBef>
                <a:spcPct val="0"/>
              </a:spcBef>
              <a:buFont typeface="Monotype Sorts"/>
              <a:buNone/>
            </a:pPr>
            <a:r>
              <a:rPr lang="en-US" altLang="zh-CN" sz="1800" b="0" dirty="0" smtClean="0">
                <a:solidFill>
                  <a:srgbClr val="000000"/>
                </a:solidFill>
                <a:latin typeface="华文细黑" pitchFamily="2" charset="-122"/>
                <a:ea typeface="华文细黑" pitchFamily="2" charset="-122"/>
                <a:cs typeface="宋体" charset="-122"/>
              </a:rPr>
              <a:t>University</a:t>
            </a:r>
            <a:r>
              <a:rPr lang="zh-CN" altLang="en-US" sz="1800" b="0" dirty="0" smtClean="0">
                <a:solidFill>
                  <a:srgbClr val="000000"/>
                </a:solidFill>
                <a:latin typeface="华文细黑" pitchFamily="2" charset="-122"/>
                <a:ea typeface="华文细黑" pitchFamily="2" charset="-122"/>
                <a:cs typeface="宋体" charset="-122"/>
              </a:rPr>
              <a:t>）隶属于后勤，前身为清华大学</a:t>
            </a:r>
            <a:r>
              <a:rPr lang="zh-CN" altLang="en-US" sz="1800" b="0" dirty="0" smtClean="0">
                <a:solidFill>
                  <a:srgbClr val="FF0000"/>
                </a:solidFill>
                <a:latin typeface="华文细黑" pitchFamily="2" charset="-122"/>
                <a:ea typeface="华文细黑" pitchFamily="2" charset="-122"/>
                <a:cs typeface="宋体" charset="-122"/>
              </a:rPr>
              <a:t>行政事务处</a:t>
            </a:r>
            <a:r>
              <a:rPr lang="zh-CN" altLang="en-US" sz="1800" b="0" dirty="0" smtClean="0">
                <a:solidFill>
                  <a:srgbClr val="000000"/>
                </a:solidFill>
                <a:latin typeface="华文细黑" pitchFamily="2" charset="-122"/>
                <a:ea typeface="华文细黑" pitchFamily="2" charset="-122"/>
                <a:cs typeface="宋体" charset="-122"/>
              </a:rPr>
              <a:t>。</a:t>
            </a:r>
            <a:r>
              <a:rPr lang="en-US" altLang="zh-CN" sz="1800" b="0" dirty="0" smtClean="0">
                <a:solidFill>
                  <a:srgbClr val="000000"/>
                </a:solidFill>
                <a:latin typeface="华文细黑" pitchFamily="2" charset="-122"/>
                <a:ea typeface="华文细黑" pitchFamily="2" charset="-122"/>
                <a:cs typeface="宋体" charset="-122"/>
              </a:rPr>
              <a:t>1999</a:t>
            </a:r>
            <a:r>
              <a:rPr lang="zh-CN" altLang="en-US" sz="1800" b="0" dirty="0" smtClean="0">
                <a:solidFill>
                  <a:srgbClr val="000000"/>
                </a:solidFill>
                <a:latin typeface="华文细黑" pitchFamily="2" charset="-122"/>
                <a:ea typeface="华文细黑" pitchFamily="2" charset="-122"/>
                <a:cs typeface="宋体" charset="-122"/>
              </a:rPr>
              <a:t>年</a:t>
            </a:r>
            <a:r>
              <a:rPr lang="en-US" altLang="zh-CN" sz="1800" b="0" dirty="0" smtClean="0">
                <a:solidFill>
                  <a:srgbClr val="000000"/>
                </a:solidFill>
                <a:latin typeface="华文细黑" pitchFamily="2" charset="-122"/>
                <a:ea typeface="华文细黑" pitchFamily="2" charset="-122"/>
                <a:cs typeface="宋体" charset="-122"/>
              </a:rPr>
              <a:t>1</a:t>
            </a:r>
            <a:r>
              <a:rPr lang="zh-CN" altLang="en-US" sz="1800" b="0" dirty="0" smtClean="0">
                <a:solidFill>
                  <a:srgbClr val="000000"/>
                </a:solidFill>
                <a:latin typeface="华文细黑" pitchFamily="2" charset="-122"/>
                <a:ea typeface="华文细黑" pitchFamily="2" charset="-122"/>
                <a:cs typeface="宋体" charset="-122"/>
              </a:rPr>
              <a:t>月，行政事务处改制，拆分为接待服务中心和学生社区服务中心。</a:t>
            </a:r>
            <a:r>
              <a:rPr lang="en-US" altLang="zh-CN" sz="1800" b="0" dirty="0" smtClean="0">
                <a:solidFill>
                  <a:srgbClr val="FF0000"/>
                </a:solidFill>
                <a:latin typeface="华文细黑" pitchFamily="2" charset="-122"/>
                <a:ea typeface="华文细黑" pitchFamily="2" charset="-122"/>
                <a:cs typeface="宋体" charset="-122"/>
              </a:rPr>
              <a:t>2002</a:t>
            </a:r>
            <a:r>
              <a:rPr lang="zh-CN" altLang="en-US" sz="1800" b="0" dirty="0" smtClean="0">
                <a:solidFill>
                  <a:srgbClr val="FF0000"/>
                </a:solidFill>
                <a:latin typeface="华文细黑" pitchFamily="2" charset="-122"/>
                <a:ea typeface="华文细黑" pitchFamily="2" charset="-122"/>
                <a:cs typeface="宋体" charset="-122"/>
              </a:rPr>
              <a:t>年</a:t>
            </a:r>
            <a:r>
              <a:rPr lang="en-US" altLang="zh-CN" sz="1800" b="0" dirty="0" smtClean="0">
                <a:solidFill>
                  <a:srgbClr val="FF0000"/>
                </a:solidFill>
                <a:latin typeface="华文细黑" pitchFamily="2" charset="-122"/>
                <a:ea typeface="华文细黑" pitchFamily="2" charset="-122"/>
                <a:cs typeface="宋体" charset="-122"/>
              </a:rPr>
              <a:t>4</a:t>
            </a:r>
            <a:r>
              <a:rPr lang="zh-CN" altLang="en-US" sz="1800" b="0" dirty="0" smtClean="0">
                <a:solidFill>
                  <a:srgbClr val="FF0000"/>
                </a:solidFill>
                <a:latin typeface="华文细黑" pitchFamily="2" charset="-122"/>
                <a:ea typeface="华文细黑" pitchFamily="2" charset="-122"/>
                <a:cs typeface="宋体" charset="-122"/>
              </a:rPr>
              <a:t>月</a:t>
            </a:r>
            <a:r>
              <a:rPr lang="zh-CN" altLang="en-US" sz="1800" b="0" dirty="0" smtClean="0">
                <a:solidFill>
                  <a:srgbClr val="000000"/>
                </a:solidFill>
                <a:latin typeface="华文细黑" pitchFamily="2" charset="-122"/>
                <a:ea typeface="华文细黑" pitchFamily="2" charset="-122"/>
                <a:cs typeface="宋体" charset="-122"/>
              </a:rPr>
              <a:t>，学生社区服务中心更名为</a:t>
            </a:r>
            <a:r>
              <a:rPr lang="zh-CN" altLang="en-US" sz="1800" b="0" dirty="0" smtClean="0">
                <a:solidFill>
                  <a:srgbClr val="FF0000"/>
                </a:solidFill>
                <a:latin typeface="华文细黑" pitchFamily="2" charset="-122"/>
                <a:ea typeface="华文细黑" pitchFamily="2" charset="-122"/>
                <a:cs typeface="宋体" charset="-122"/>
              </a:rPr>
              <a:t>物业管理中心</a:t>
            </a:r>
            <a:r>
              <a:rPr lang="zh-CN" altLang="en-US" sz="1800" b="0" dirty="0" smtClean="0">
                <a:solidFill>
                  <a:srgbClr val="000000"/>
                </a:solidFill>
                <a:latin typeface="华文细黑" pitchFamily="2" charset="-122"/>
                <a:ea typeface="华文细黑" pitchFamily="2" charset="-122"/>
                <a:cs typeface="宋体" charset="-122"/>
              </a:rPr>
              <a:t>，全面实行事业单位企业化管理。</a:t>
            </a:r>
            <a:endParaRPr lang="en-US" altLang="zh-CN" sz="1800" b="0" dirty="0" smtClean="0">
              <a:solidFill>
                <a:srgbClr val="000000"/>
              </a:solidFill>
              <a:latin typeface="华文细黑" pitchFamily="2" charset="-122"/>
              <a:ea typeface="华文细黑" pitchFamily="2" charset="-122"/>
              <a:cs typeface="宋体" charset="-122"/>
            </a:endParaRPr>
          </a:p>
          <a:p>
            <a:pPr marL="0" eaLnBrk="1" latinLnBrk="1" hangingPunct="1">
              <a:lnSpc>
                <a:spcPct val="150000"/>
              </a:lnSpc>
              <a:spcBef>
                <a:spcPct val="0"/>
              </a:spcBef>
              <a:buFont typeface="Monotype Sorts"/>
              <a:buNone/>
            </a:pPr>
            <a:r>
              <a:rPr lang="zh-CN" altLang="en-US" sz="1800" b="0" dirty="0" smtClean="0">
                <a:solidFill>
                  <a:srgbClr val="FF0000"/>
                </a:solidFill>
                <a:latin typeface="华文细黑" pitchFamily="2" charset="-122"/>
                <a:ea typeface="华文细黑" pitchFamily="2" charset="-122"/>
                <a:cs typeface="宋体" charset="-122"/>
              </a:rPr>
              <a:t> </a:t>
            </a:r>
            <a:r>
              <a:rPr lang="en-US" altLang="zh-CN" sz="1800" b="0" dirty="0" smtClean="0">
                <a:solidFill>
                  <a:srgbClr val="000000"/>
                </a:solidFill>
                <a:latin typeface="华文细黑" pitchFamily="2" charset="-122"/>
                <a:ea typeface="华文细黑" pitchFamily="2" charset="-122"/>
                <a:cs typeface="宋体" charset="-122"/>
              </a:rPr>
              <a:t>     </a:t>
            </a:r>
            <a:r>
              <a:rPr lang="zh-CN" altLang="en-US" sz="1800" b="0" dirty="0" smtClean="0">
                <a:solidFill>
                  <a:srgbClr val="000000"/>
                </a:solidFill>
                <a:latin typeface="华文细黑" pitchFamily="2" charset="-122"/>
                <a:ea typeface="华文细黑" pitchFamily="2" charset="-122"/>
                <a:cs typeface="宋体" charset="-122"/>
              </a:rPr>
              <a:t>中心现有职工</a:t>
            </a:r>
            <a:r>
              <a:rPr lang="en-US" altLang="zh-CN" sz="1800" b="0" dirty="0" smtClean="0">
                <a:solidFill>
                  <a:srgbClr val="000000"/>
                </a:solidFill>
                <a:latin typeface="华文细黑" pitchFamily="2" charset="-122"/>
                <a:ea typeface="华文细黑" pitchFamily="2" charset="-122"/>
                <a:cs typeface="宋体" charset="-122"/>
              </a:rPr>
              <a:t>300</a:t>
            </a:r>
            <a:r>
              <a:rPr lang="zh-CN" altLang="en-US" sz="1800" b="0" dirty="0" smtClean="0">
                <a:solidFill>
                  <a:srgbClr val="000000"/>
                </a:solidFill>
                <a:latin typeface="华文细黑" pitchFamily="2" charset="-122"/>
                <a:ea typeface="华文细黑" pitchFamily="2" charset="-122"/>
                <a:cs typeface="宋体" charset="-122"/>
              </a:rPr>
              <a:t>人（不含劳务合作单位人员</a:t>
            </a:r>
            <a:r>
              <a:rPr lang="en-US" altLang="zh-CN" sz="1800" b="0" dirty="0" smtClean="0">
                <a:solidFill>
                  <a:srgbClr val="000000"/>
                </a:solidFill>
                <a:latin typeface="华文细黑" pitchFamily="2" charset="-122"/>
                <a:ea typeface="华文细黑" pitchFamily="2" charset="-122"/>
                <a:cs typeface="宋体" charset="-122"/>
              </a:rPr>
              <a:t>412</a:t>
            </a:r>
            <a:r>
              <a:rPr lang="zh-CN" altLang="en-US" sz="1800" b="0" dirty="0" smtClean="0">
                <a:solidFill>
                  <a:srgbClr val="000000"/>
                </a:solidFill>
                <a:latin typeface="华文细黑" pitchFamily="2" charset="-122"/>
                <a:ea typeface="华文细黑" pitchFamily="2" charset="-122"/>
                <a:cs typeface="宋体" charset="-122"/>
              </a:rPr>
              <a:t>人，劳务外派</a:t>
            </a:r>
            <a:r>
              <a:rPr lang="en-US" altLang="zh-CN" sz="1800" b="0" dirty="0" smtClean="0">
                <a:solidFill>
                  <a:srgbClr val="000000"/>
                </a:solidFill>
                <a:latin typeface="华文细黑" pitchFamily="2" charset="-122"/>
                <a:ea typeface="华文细黑" pitchFamily="2" charset="-122"/>
                <a:cs typeface="宋体" charset="-122"/>
              </a:rPr>
              <a:t>144</a:t>
            </a:r>
            <a:r>
              <a:rPr lang="zh-CN" altLang="en-US" sz="1800" b="0" dirty="0" smtClean="0">
                <a:solidFill>
                  <a:srgbClr val="000000"/>
                </a:solidFill>
                <a:latin typeface="华文细黑" pitchFamily="2" charset="-122"/>
                <a:ea typeface="华文细黑" pitchFamily="2" charset="-122"/>
                <a:cs typeface="宋体" charset="-122"/>
              </a:rPr>
              <a:t>人），其中管理人员</a:t>
            </a:r>
            <a:r>
              <a:rPr lang="en-US" altLang="zh-CN" sz="1800" b="0" dirty="0" smtClean="0">
                <a:solidFill>
                  <a:srgbClr val="000000"/>
                </a:solidFill>
                <a:latin typeface="华文细黑" pitchFamily="2" charset="-122"/>
                <a:ea typeface="华文细黑" pitchFamily="2" charset="-122"/>
                <a:cs typeface="宋体" charset="-122"/>
              </a:rPr>
              <a:t>45</a:t>
            </a:r>
            <a:r>
              <a:rPr lang="zh-CN" altLang="en-US" sz="1800" b="0" dirty="0" smtClean="0">
                <a:solidFill>
                  <a:srgbClr val="000000"/>
                </a:solidFill>
                <a:latin typeface="华文细黑" pitchFamily="2" charset="-122"/>
                <a:ea typeface="华文细黑" pitchFamily="2" charset="-122"/>
                <a:cs typeface="宋体" charset="-122"/>
              </a:rPr>
              <a:t>人，中级及以上职称职工</a:t>
            </a:r>
            <a:r>
              <a:rPr lang="en-US" altLang="zh-CN" sz="1800" b="0" dirty="0" smtClean="0">
                <a:solidFill>
                  <a:srgbClr val="000000"/>
                </a:solidFill>
                <a:latin typeface="华文细黑" pitchFamily="2" charset="-122"/>
                <a:ea typeface="华文细黑" pitchFamily="2" charset="-122"/>
                <a:cs typeface="宋体" charset="-122"/>
              </a:rPr>
              <a:t>32</a:t>
            </a:r>
            <a:r>
              <a:rPr lang="zh-CN" altLang="en-US" sz="1800" b="0" dirty="0" smtClean="0">
                <a:solidFill>
                  <a:srgbClr val="000000"/>
                </a:solidFill>
                <a:latin typeface="华文细黑" pitchFamily="2" charset="-122"/>
                <a:ea typeface="华文细黑" pitchFamily="2" charset="-122"/>
                <a:cs typeface="宋体" charset="-122"/>
              </a:rPr>
              <a:t>人，大专及以上学历职工占</a:t>
            </a:r>
            <a:r>
              <a:rPr lang="en-US" altLang="zh-CN" sz="1800" b="0" dirty="0" smtClean="0">
                <a:solidFill>
                  <a:srgbClr val="000000"/>
                </a:solidFill>
                <a:latin typeface="华文细黑" pitchFamily="2" charset="-122"/>
                <a:ea typeface="华文细黑" pitchFamily="2" charset="-122"/>
                <a:cs typeface="宋体" charset="-122"/>
              </a:rPr>
              <a:t>52.3</a:t>
            </a:r>
            <a:r>
              <a:rPr lang="zh-CN" altLang="en-US" sz="1800" b="0" dirty="0" smtClean="0">
                <a:solidFill>
                  <a:srgbClr val="000000"/>
                </a:solidFill>
                <a:latin typeface="华文细黑" pitchFamily="2" charset="-122"/>
                <a:ea typeface="华文细黑" pitchFamily="2" charset="-122"/>
                <a:cs typeface="宋体" charset="-122"/>
              </a:rPr>
              <a:t>％，</a:t>
            </a:r>
            <a:r>
              <a:rPr lang="en-US" altLang="zh-CN" sz="1800" b="0" dirty="0" smtClean="0">
                <a:solidFill>
                  <a:srgbClr val="000000"/>
                </a:solidFill>
                <a:latin typeface="华文细黑" pitchFamily="2" charset="-122"/>
                <a:ea typeface="华文细黑" pitchFamily="2" charset="-122"/>
                <a:cs typeface="宋体" charset="-122"/>
              </a:rPr>
              <a:t>30</a:t>
            </a:r>
            <a:r>
              <a:rPr lang="zh-CN" altLang="en-US" sz="1800" b="0" dirty="0" smtClean="0">
                <a:solidFill>
                  <a:srgbClr val="000000"/>
                </a:solidFill>
                <a:latin typeface="华文细黑" pitchFamily="2" charset="-122"/>
                <a:ea typeface="华文细黑" pitchFamily="2" charset="-122"/>
                <a:cs typeface="宋体" charset="-122"/>
              </a:rPr>
              <a:t>岁以下职工占</a:t>
            </a:r>
            <a:r>
              <a:rPr lang="en-US" altLang="zh-CN" sz="1800" b="0" dirty="0" smtClean="0">
                <a:solidFill>
                  <a:srgbClr val="000000"/>
                </a:solidFill>
                <a:latin typeface="华文细黑" pitchFamily="2" charset="-122"/>
                <a:ea typeface="华文细黑" pitchFamily="2" charset="-122"/>
                <a:cs typeface="宋体" charset="-122"/>
              </a:rPr>
              <a:t>39.7</a:t>
            </a:r>
            <a:r>
              <a:rPr lang="zh-CN" altLang="en-US" sz="1800" b="0" dirty="0" smtClean="0">
                <a:solidFill>
                  <a:srgbClr val="000000"/>
                </a:solidFill>
                <a:latin typeface="华文细黑" pitchFamily="2" charset="-122"/>
                <a:ea typeface="华文细黑" pitchFamily="2" charset="-122"/>
                <a:cs typeface="宋体" charset="-122"/>
              </a:rPr>
              <a:t>％。</a:t>
            </a:r>
            <a:endParaRPr lang="en-US" altLang="zh-CN" sz="1800" b="0" dirty="0" smtClean="0">
              <a:solidFill>
                <a:srgbClr val="000000"/>
              </a:solidFill>
              <a:latin typeface="华文细黑" pitchFamily="2" charset="-122"/>
              <a:ea typeface="华文细黑" pitchFamily="2" charset="-122"/>
              <a:cs typeface="宋体" charset="-122"/>
            </a:endParaRPr>
          </a:p>
          <a:p>
            <a:pPr marL="0" eaLnBrk="1" latinLnBrk="1" hangingPunct="1">
              <a:lnSpc>
                <a:spcPct val="150000"/>
              </a:lnSpc>
              <a:spcBef>
                <a:spcPts val="475"/>
              </a:spcBef>
              <a:buFont typeface="Monotype Sorts"/>
              <a:buNone/>
            </a:pPr>
            <a:endParaRPr lang="zh-CN" altLang="en-US" sz="1800" b="0" dirty="0" smtClean="0">
              <a:solidFill>
                <a:srgbClr val="000000"/>
              </a:solidFill>
              <a:latin typeface="华文细黑" pitchFamily="2" charset="-122"/>
              <a:ea typeface="华文细黑" pitchFamily="2" charset="-122"/>
              <a:cs typeface="宋体" charset="-122"/>
            </a:endParaRPr>
          </a:p>
          <a:p>
            <a:pPr marL="0" latinLnBrk="1">
              <a:lnSpc>
                <a:spcPct val="150000"/>
              </a:lnSpc>
              <a:buFont typeface="Monotype Sorts"/>
              <a:buNone/>
            </a:pPr>
            <a:endParaRPr lang="zh-CN" altLang="en-US" sz="1800" b="0" dirty="0" smtClean="0">
              <a:latin typeface="华文细黑" pitchFamily="2" charset="-122"/>
              <a:ea typeface="华文细黑" pitchFamily="2" charset="-122"/>
            </a:endParaRPr>
          </a:p>
        </p:txBody>
      </p:sp>
      <p:sp>
        <p:nvSpPr>
          <p:cNvPr id="28675" name="内容占位符 6"/>
          <p:cNvSpPr>
            <a:spLocks noGrp="1"/>
          </p:cNvSpPr>
          <p:nvPr>
            <p:ph sz="quarter" idx="4"/>
          </p:nvPr>
        </p:nvSpPr>
        <p:spPr bwMode="auto">
          <a:xfrm>
            <a:off x="539750" y="4797425"/>
            <a:ext cx="8075613" cy="1473200"/>
          </a:xfrm>
          <a:noFill/>
          <a:ln>
            <a:miter lim="800000"/>
            <a:headEnd/>
            <a:tailEnd/>
          </a:ln>
        </p:spPr>
        <p:txBody>
          <a:bodyPr vert="horz" wrap="square" lIns="91440" tIns="45720" rIns="91440" bIns="45720" numCol="1" anchor="t" anchorCtr="0" compatLnSpc="1">
            <a:prstTxWarp prst="textNoShape">
              <a:avLst/>
            </a:prstTxWarp>
          </a:bodyPr>
          <a:lstStyle/>
          <a:p>
            <a:pPr marL="0" eaLnBrk="1" latinLnBrk="1" hangingPunct="1">
              <a:lnSpc>
                <a:spcPct val="150000"/>
              </a:lnSpc>
              <a:spcBef>
                <a:spcPts val="475"/>
              </a:spcBef>
              <a:buFont typeface="Monotype Sorts"/>
              <a:buNone/>
            </a:pPr>
            <a:r>
              <a:rPr lang="zh-CN" altLang="en-US" sz="1800" b="0" smtClean="0">
                <a:solidFill>
                  <a:srgbClr val="000000"/>
                </a:solidFill>
                <a:latin typeface="华文细黑" pitchFamily="2" charset="-122"/>
                <a:ea typeface="华文细黑" pitchFamily="2" charset="-122"/>
                <a:cs typeface="宋体" charset="-122"/>
              </a:rPr>
              <a:t>      </a:t>
            </a:r>
            <a:endParaRPr lang="en-US" altLang="zh-CN" sz="1800" b="0" smtClean="0">
              <a:solidFill>
                <a:srgbClr val="000000"/>
              </a:solidFill>
              <a:latin typeface="华文细黑" pitchFamily="2" charset="-122"/>
              <a:ea typeface="华文细黑" pitchFamily="2" charset="-122"/>
              <a:cs typeface="宋体" charset="-122"/>
            </a:endParaRPr>
          </a:p>
        </p:txBody>
      </p:sp>
      <p:pic>
        <p:nvPicPr>
          <p:cNvPr id="7170" name="Picture 2" descr="E:\照片\中心常用照片\紫荆公寓全景(石 杨).jpg"/>
          <p:cNvPicPr>
            <a:picLocks noGrp="1" noChangeAspect="1" noChangeArrowheads="1"/>
          </p:cNvPicPr>
          <p:nvPr>
            <p:ph sz="quarter" idx="2"/>
          </p:nvPr>
        </p:nvPicPr>
        <p:blipFill>
          <a:blip r:embed="rId3" cstate="print"/>
          <a:srcRect/>
          <a:stretch>
            <a:fillRect/>
          </a:stretch>
        </p:blipFill>
        <p:spPr bwMode="auto">
          <a:xfrm>
            <a:off x="418764" y="4293096"/>
            <a:ext cx="8617732" cy="2564904"/>
          </a:xfrm>
          <a:effectLst>
            <a:softEdge rad="11250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内容占位符 10"/>
          <p:cNvSpPr>
            <a:spLocks noGrp="1"/>
          </p:cNvSpPr>
          <p:nvPr>
            <p:ph sz="quarter" idx="4294967295"/>
          </p:nvPr>
        </p:nvSpPr>
        <p:spPr bwMode="auto">
          <a:xfrm>
            <a:off x="827088" y="765175"/>
            <a:ext cx="7848600" cy="647700"/>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   </a:t>
            </a:r>
            <a:r>
              <a:rPr lang="en-US" altLang="zh-CN" sz="1800" b="0" dirty="0" smtClean="0">
                <a:latin typeface="华文细黑" pitchFamily="2" charset="-122"/>
                <a:ea typeface="华文细黑" pitchFamily="2" charset="-122"/>
              </a:rPr>
              <a:t>     </a:t>
            </a:r>
            <a:endParaRPr lang="zh-CN" altLang="en-US" sz="1800" b="0" dirty="0" smtClean="0">
              <a:latin typeface="华文细黑" pitchFamily="2" charset="-122"/>
              <a:ea typeface="华文细黑" pitchFamily="2" charset="-122"/>
            </a:endParaRPr>
          </a:p>
        </p:txBody>
      </p:sp>
      <p:sp>
        <p:nvSpPr>
          <p:cNvPr id="90115" name="内容占位符 10"/>
          <p:cNvSpPr>
            <a:spLocks/>
          </p:cNvSpPr>
          <p:nvPr/>
        </p:nvSpPr>
        <p:spPr bwMode="auto">
          <a:xfrm>
            <a:off x="827088" y="765175"/>
            <a:ext cx="7848600" cy="647700"/>
          </a:xfrm>
          <a:prstGeom prst="rect">
            <a:avLst/>
          </a:prstGeom>
          <a:noFill/>
          <a:ln w="9525">
            <a:noFill/>
            <a:miter lim="800000"/>
            <a:headEnd/>
            <a:tailEnd/>
          </a:ln>
        </p:spPr>
        <p:txBody>
          <a:bodyPr/>
          <a:lstStyle/>
          <a:p>
            <a:pPr>
              <a:defRPr/>
            </a:pPr>
            <a:r>
              <a:rPr kumimoji="1" lang="zh-CN" altLang="en-US" sz="2000" dirty="0" smtClean="0">
                <a:solidFill>
                  <a:srgbClr val="000000"/>
                </a:solidFill>
                <a:latin typeface="黑体" pitchFamily="49" charset="-122"/>
                <a:ea typeface="黑体" pitchFamily="49" charset="-122"/>
              </a:rPr>
              <a:t>（</a:t>
            </a:r>
            <a:r>
              <a:rPr kumimoji="1" lang="en-US" altLang="zh-CN" sz="2000" dirty="0" smtClean="0">
                <a:solidFill>
                  <a:srgbClr val="000000"/>
                </a:solidFill>
                <a:latin typeface="黑体" pitchFamily="49" charset="-122"/>
                <a:ea typeface="黑体" pitchFamily="49" charset="-122"/>
              </a:rPr>
              <a:t>3</a:t>
            </a:r>
            <a:r>
              <a:rPr kumimoji="1" lang="zh-CN" altLang="en-US" sz="2000" dirty="0" smtClean="0">
                <a:solidFill>
                  <a:srgbClr val="000000"/>
                </a:solidFill>
                <a:latin typeface="黑体" pitchFamily="49" charset="-122"/>
                <a:ea typeface="黑体" pitchFamily="49" charset="-122"/>
              </a:rPr>
              <a:t>）每年两次创新“同建温馨教室，共创和谐物业”宣传栏，已成为教学娄内安全宣传、便捷服务、沟通师生的有效载体</a:t>
            </a:r>
            <a:r>
              <a:rPr lang="zh-CN" altLang="en-US" sz="2000" b="1" dirty="0" smtClean="0">
                <a:solidFill>
                  <a:srgbClr val="FFFF66"/>
                </a:solidFill>
              </a:rPr>
              <a:t>。</a:t>
            </a:r>
            <a:r>
              <a:rPr lang="zh-CN" altLang="en-US" sz="2000" dirty="0" smtClean="0"/>
              <a:t> </a:t>
            </a:r>
            <a:endParaRPr kumimoji="1" lang="zh-CN" altLang="en-US" sz="2000" dirty="0">
              <a:solidFill>
                <a:srgbClr val="000000"/>
              </a:solidFill>
              <a:latin typeface="黑体" pitchFamily="49" charset="-122"/>
              <a:ea typeface="黑体" pitchFamily="49" charset="-122"/>
            </a:endParaRPr>
          </a:p>
          <a:p>
            <a:pPr indent="-342900" algn="ctr" eaLnBrk="0" latinLnBrk="1" hangingPunct="0">
              <a:lnSpc>
                <a:spcPct val="150000"/>
              </a:lnSpc>
              <a:spcBef>
                <a:spcPts val="475"/>
              </a:spcBef>
              <a:buClr>
                <a:schemeClr val="bg2"/>
              </a:buClr>
              <a:buFont typeface="Monotype Sorts"/>
              <a:buNone/>
              <a:defRPr/>
            </a:pPr>
            <a:r>
              <a:rPr kumimoji="1" lang="en-US" altLang="zh-CN" sz="1800" dirty="0">
                <a:latin typeface="华文细黑" pitchFamily="2" charset="-122"/>
                <a:ea typeface="华文细黑" pitchFamily="2" charset="-122"/>
              </a:rPr>
              <a:t>                </a:t>
            </a:r>
            <a:endParaRPr kumimoji="1" lang="zh-CN" altLang="en-US" sz="1800" dirty="0">
              <a:latin typeface="华文细黑" pitchFamily="2" charset="-122"/>
              <a:ea typeface="华文细黑" pitchFamily="2" charset="-122"/>
            </a:endParaRPr>
          </a:p>
        </p:txBody>
      </p:sp>
      <p:pic>
        <p:nvPicPr>
          <p:cNvPr id="8" name="Picture 8" descr="DSC05769改"/>
          <p:cNvPicPr>
            <a:picLocks noChangeAspect="1" noChangeArrowheads="1"/>
          </p:cNvPicPr>
          <p:nvPr/>
        </p:nvPicPr>
        <p:blipFill>
          <a:blip r:embed="rId3" cstate="print"/>
          <a:srcRect/>
          <a:stretch>
            <a:fillRect/>
          </a:stretch>
        </p:blipFill>
        <p:spPr bwMode="auto">
          <a:xfrm>
            <a:off x="683568" y="1844824"/>
            <a:ext cx="4982294" cy="2376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descr="E:\马川蓉2012\标准化验收\清华ppt用的照片\2345截图20130508113941.png"/>
          <p:cNvPicPr>
            <a:picLocks noChangeAspect="1" noChangeArrowheads="1"/>
          </p:cNvPicPr>
          <p:nvPr/>
        </p:nvPicPr>
        <p:blipFill>
          <a:blip r:embed="rId4" cstate="print"/>
          <a:srcRect/>
          <a:stretch>
            <a:fillRect/>
          </a:stretch>
        </p:blipFill>
        <p:spPr bwMode="auto">
          <a:xfrm>
            <a:off x="4067944" y="4005064"/>
            <a:ext cx="4713112" cy="2448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内容占位符 10"/>
          <p:cNvSpPr>
            <a:spLocks/>
          </p:cNvSpPr>
          <p:nvPr/>
        </p:nvSpPr>
        <p:spPr bwMode="auto">
          <a:xfrm>
            <a:off x="755650" y="908720"/>
            <a:ext cx="7848600" cy="2015455"/>
          </a:xfrm>
          <a:prstGeom prst="rect">
            <a:avLst/>
          </a:prstGeom>
          <a:noFill/>
          <a:ln w="9525">
            <a:noFill/>
            <a:miter lim="800000"/>
            <a:headEnd/>
            <a:tailEnd/>
          </a:ln>
        </p:spPr>
        <p:txBody>
          <a:bodyPr/>
          <a:lstStyle/>
          <a:p>
            <a:pPr>
              <a:lnSpc>
                <a:spcPct val="150000"/>
              </a:lnSpc>
            </a:pPr>
            <a:r>
              <a:rPr kumimoji="1" lang="zh-CN" altLang="en-US" sz="2400" b="1" dirty="0" smtClean="0"/>
              <a:t>互动共建类</a:t>
            </a:r>
            <a:r>
              <a:rPr kumimoji="1" lang="zh-CN" altLang="en-US" sz="2400" b="1" dirty="0" smtClean="0">
                <a:solidFill>
                  <a:srgbClr val="FF0000"/>
                </a:solidFill>
              </a:rPr>
              <a:t>（你的地盘你做主）</a:t>
            </a:r>
            <a:endParaRPr kumimoji="1" lang="en-US" altLang="zh-CN" sz="2400" b="1" dirty="0" smtClean="0">
              <a:solidFill>
                <a:srgbClr val="FF0000"/>
              </a:solidFill>
            </a:endParaRPr>
          </a:p>
          <a:p>
            <a:pPr>
              <a:lnSpc>
                <a:spcPct val="150000"/>
              </a:lnSpc>
            </a:pPr>
            <a:r>
              <a:rPr kumimoji="1" lang="en-US" altLang="zh-CN" sz="2400" b="1" dirty="0" smtClean="0"/>
              <a:t>     </a:t>
            </a:r>
            <a:r>
              <a:rPr kumimoji="1" lang="zh-CN" altLang="en-US" sz="2400" b="1" dirty="0" smtClean="0"/>
              <a:t>（</a:t>
            </a:r>
            <a:r>
              <a:rPr kumimoji="1" lang="en-US" altLang="zh-CN" sz="2400" b="1" dirty="0" smtClean="0"/>
              <a:t>1</a:t>
            </a:r>
            <a:r>
              <a:rPr kumimoji="1" lang="zh-CN" altLang="en-US" sz="2400" b="1" dirty="0" smtClean="0"/>
              <a:t>）</a:t>
            </a:r>
            <a:r>
              <a:rPr kumimoji="1" lang="en-US" altLang="zh-CN" sz="2400" b="1" dirty="0" smtClean="0"/>
              <a:t> </a:t>
            </a:r>
            <a:r>
              <a:rPr kumimoji="1" lang="zh-CN" altLang="en-US" sz="2400" b="1" dirty="0" smtClean="0"/>
              <a:t>加大</a:t>
            </a:r>
            <a:r>
              <a:rPr kumimoji="1" lang="zh-CN" altLang="en-US" sz="2400" b="1" dirty="0"/>
              <a:t>与学生的合作力度，</a:t>
            </a:r>
            <a:r>
              <a:rPr kumimoji="1" lang="en-US" altLang="zh-CN" sz="2400" b="1" dirty="0"/>
              <a:t>2015</a:t>
            </a:r>
            <a:r>
              <a:rPr kumimoji="1" lang="zh-CN" altLang="en-US" sz="2400" b="1" dirty="0"/>
              <a:t>年</a:t>
            </a:r>
            <a:r>
              <a:rPr kumimoji="1" lang="en-US" altLang="zh-CN" sz="2400" b="1" dirty="0"/>
              <a:t>12</a:t>
            </a:r>
            <a:r>
              <a:rPr kumimoji="1" lang="zh-CN" altLang="en-US" sz="2400" b="1" dirty="0"/>
              <a:t>月</a:t>
            </a:r>
            <a:r>
              <a:rPr kumimoji="1" lang="en-US" altLang="zh-CN" sz="2400" b="1" dirty="0"/>
              <a:t>24</a:t>
            </a:r>
            <a:r>
              <a:rPr kumimoji="1" lang="zh-CN" altLang="en-US" sz="2400" b="1" dirty="0"/>
              <a:t>日与校学生会联合举办了首届教室楼公共空间设计大赛。大赛共征集学生作品</a:t>
            </a:r>
            <a:r>
              <a:rPr kumimoji="1" lang="en-US" altLang="zh-CN" sz="2400" b="1" dirty="0"/>
              <a:t>170</a:t>
            </a:r>
            <a:r>
              <a:rPr kumimoji="1" lang="zh-CN" altLang="en-US" sz="2400" b="1" dirty="0"/>
              <a:t>件，作品类型包括教室楼内文明标语、摄影作品、手工艺品以及教室楼公共空间设计方案。</a:t>
            </a:r>
          </a:p>
          <a:p>
            <a:pPr>
              <a:lnSpc>
                <a:spcPct val="150000"/>
              </a:lnSpc>
            </a:pPr>
            <a:r>
              <a:rPr kumimoji="1" lang="zh-CN" altLang="en-US" sz="2400" b="1" dirty="0"/>
              <a:t>      通过这样的活动使同学更专注于教学楼的建设和使用，从而发现问题，并提出了切实可行的解决方案。</a:t>
            </a:r>
            <a:r>
              <a:rPr kumimoji="1" lang="en-US" altLang="zh-CN" sz="2400" dirty="0">
                <a:solidFill>
                  <a:srgbClr val="000000"/>
                </a:solidFill>
                <a:latin typeface="黑体" pitchFamily="49" charset="-122"/>
                <a:ea typeface="黑体" pitchFamily="49" charset="-122"/>
              </a:rPr>
              <a:t> </a:t>
            </a:r>
            <a:endParaRPr kumimoji="1" lang="zh-CN" altLang="en-US" sz="2400" dirty="0">
              <a:solidFill>
                <a:srgbClr val="000000"/>
              </a:solidFill>
              <a:latin typeface="黑体" pitchFamily="49" charset="-122"/>
              <a:ea typeface="黑体" pitchFamily="49" charset="-122"/>
            </a:endParaRPr>
          </a:p>
        </p:txBody>
      </p:sp>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内容占位符 10"/>
          <p:cNvSpPr>
            <a:spLocks noGrp="1"/>
          </p:cNvSpPr>
          <p:nvPr>
            <p:ph sz="quarter" idx="4294967295"/>
          </p:nvPr>
        </p:nvSpPr>
        <p:spPr bwMode="auto">
          <a:xfrm>
            <a:off x="457200" y="1600200"/>
            <a:ext cx="4038600" cy="2185988"/>
          </a:xfrm>
          <a:prstGeom prst="rect">
            <a:avLst/>
          </a:prstGeom>
          <a:noFill/>
          <a:ln>
            <a:miter lim="800000"/>
            <a:headEnd/>
            <a:tailEnd/>
          </a:ln>
        </p:spPr>
        <p:txBody>
          <a:bodyPr/>
          <a:lstStyle/>
          <a:p>
            <a:pPr marL="0" algn="ctr" eaLnBrk="1" latinLnBrk="1" hangingPunct="1">
              <a:lnSpc>
                <a:spcPct val="150000"/>
              </a:lnSpc>
              <a:spcBef>
                <a:spcPts val="475"/>
              </a:spcBef>
              <a:buFont typeface="Monotype Sorts"/>
              <a:buNone/>
            </a:pPr>
            <a:r>
              <a:rPr lang="zh-CN" altLang="en-US" sz="2400" smtClean="0">
                <a:solidFill>
                  <a:srgbClr val="000000"/>
                </a:solidFill>
                <a:latin typeface="黑体" pitchFamily="49" charset="-122"/>
                <a:ea typeface="宋体"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zh-CN" altLang="en-US"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r>
              <a:rPr lang="zh-CN" altLang="zh-CN" sz="1800" b="0" smtClean="0">
                <a:latin typeface="华文细黑" pitchFamily="2" charset="-122"/>
                <a:ea typeface="华文细黑" pitchFamily="2" charset="-122"/>
              </a:rPr>
              <a:t>   </a:t>
            </a:r>
            <a:r>
              <a:rPr lang="en-US" altLang="zh-CN" sz="1800" b="0" smtClean="0">
                <a:latin typeface="华文细黑" pitchFamily="2" charset="-122"/>
                <a:ea typeface="华文细黑" pitchFamily="2" charset="-122"/>
              </a:rPr>
              <a:t>     </a:t>
            </a:r>
            <a:endParaRPr lang="zh-CN" altLang="en-US" sz="1800" b="0" smtClean="0">
              <a:latin typeface="华文细黑" pitchFamily="2" charset="-122"/>
              <a:ea typeface="华文细黑" pitchFamily="2" charset="-122"/>
            </a:endParaRPr>
          </a:p>
        </p:txBody>
      </p:sp>
      <p:pic>
        <p:nvPicPr>
          <p:cNvPr id="15" name="内容占位符 14" descr="IMG_1352.JPG"/>
          <p:cNvPicPr>
            <a:picLocks noGrp="1" noChangeAspect="1"/>
          </p:cNvPicPr>
          <p:nvPr>
            <p:ph sz="quarter" idx="4294967295"/>
          </p:nvPr>
        </p:nvPicPr>
        <p:blipFill>
          <a:blip r:embed="rId3" cstate="print"/>
          <a:stretch>
            <a:fillRect/>
          </a:stretch>
        </p:blipFill>
        <p:spPr>
          <a:xfrm>
            <a:off x="747867" y="2063549"/>
            <a:ext cx="4329392" cy="2724238"/>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7764" name="内容占位符 10"/>
          <p:cNvSpPr>
            <a:spLocks/>
          </p:cNvSpPr>
          <p:nvPr/>
        </p:nvSpPr>
        <p:spPr bwMode="auto">
          <a:xfrm>
            <a:off x="1908175" y="1341438"/>
            <a:ext cx="2089150" cy="576262"/>
          </a:xfrm>
          <a:prstGeom prst="rect">
            <a:avLst/>
          </a:prstGeom>
          <a:noFill/>
          <a:ln w="9525">
            <a:noFill/>
            <a:miter lim="800000"/>
            <a:headEnd/>
            <a:tailEnd/>
          </a:ln>
        </p:spPr>
        <p:txBody>
          <a:bodyPr/>
          <a:lstStyle/>
          <a:p>
            <a:r>
              <a:rPr kumimoji="1" lang="zh-CN" altLang="en-US" sz="2000">
                <a:solidFill>
                  <a:srgbClr val="000000"/>
                </a:solidFill>
                <a:latin typeface="黑体" pitchFamily="49" charset="-122"/>
                <a:ea typeface="黑体" pitchFamily="49" charset="-122"/>
              </a:rPr>
              <a:t>活动宣传</a:t>
            </a:r>
          </a:p>
        </p:txBody>
      </p:sp>
      <p:pic>
        <p:nvPicPr>
          <p:cNvPr id="4098" name="Picture 2" descr="E:\马川蓉2016\教学楼公共空间设计大赛\六教A区空间改造-森-张阳&amp;姚渊.jpg"/>
          <p:cNvPicPr>
            <a:picLocks noGrp="1" noChangeAspect="1" noChangeArrowheads="1"/>
          </p:cNvPicPr>
          <p:nvPr>
            <p:ph sz="quarter" idx="4294967295"/>
          </p:nvPr>
        </p:nvPicPr>
        <p:blipFill>
          <a:blip r:embed="rId4" cstate="print"/>
          <a:srcRect/>
          <a:stretch>
            <a:fillRect/>
          </a:stretch>
        </p:blipFill>
        <p:spPr bwMode="auto">
          <a:xfrm>
            <a:off x="5554085" y="1841502"/>
            <a:ext cx="3166849" cy="4567759"/>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
        <p:nvSpPr>
          <p:cNvPr id="117769" name="内容占位符 10"/>
          <p:cNvSpPr>
            <a:spLocks/>
          </p:cNvSpPr>
          <p:nvPr/>
        </p:nvSpPr>
        <p:spPr bwMode="auto">
          <a:xfrm>
            <a:off x="5220072" y="1052513"/>
            <a:ext cx="3744416" cy="576262"/>
          </a:xfrm>
          <a:prstGeom prst="rect">
            <a:avLst/>
          </a:prstGeom>
          <a:noFill/>
          <a:ln w="9525">
            <a:noFill/>
            <a:miter lim="800000"/>
            <a:headEnd/>
            <a:tailEnd/>
          </a:ln>
        </p:spPr>
        <p:txBody>
          <a:bodyPr/>
          <a:lstStyle/>
          <a:p>
            <a:r>
              <a:rPr kumimoji="1" lang="zh-CN" altLang="en-US" sz="2000" dirty="0">
                <a:solidFill>
                  <a:srgbClr val="000000"/>
                </a:solidFill>
                <a:latin typeface="黑体" pitchFamily="49" charset="-122"/>
                <a:ea typeface="黑体" pitchFamily="49" charset="-122"/>
              </a:rPr>
              <a:t>获奖学生</a:t>
            </a:r>
            <a:r>
              <a:rPr kumimoji="1" lang="zh-CN" altLang="en-US" sz="2000" dirty="0" smtClean="0">
                <a:solidFill>
                  <a:srgbClr val="000000"/>
                </a:solidFill>
                <a:latin typeface="黑体" pitchFamily="49" charset="-122"/>
                <a:ea typeface="黑体" pitchFamily="49" charset="-122"/>
              </a:rPr>
              <a:t>作品</a:t>
            </a:r>
            <a:endParaRPr kumimoji="1" lang="en-US" altLang="zh-CN" sz="2000" dirty="0" smtClean="0">
              <a:solidFill>
                <a:srgbClr val="000000"/>
              </a:solidFill>
              <a:latin typeface="黑体" pitchFamily="49" charset="-122"/>
              <a:ea typeface="黑体" pitchFamily="49" charset="-122"/>
            </a:endParaRPr>
          </a:p>
          <a:p>
            <a:r>
              <a:rPr kumimoji="1" lang="en-US" altLang="zh-CN" sz="2000" dirty="0" smtClean="0">
                <a:solidFill>
                  <a:srgbClr val="000000"/>
                </a:solidFill>
                <a:latin typeface="黑体" pitchFamily="49" charset="-122"/>
                <a:ea typeface="黑体" pitchFamily="49" charset="-122"/>
              </a:rPr>
              <a:t> ——</a:t>
            </a:r>
            <a:r>
              <a:rPr kumimoji="1" lang="zh-CN" altLang="en-US" sz="2000" dirty="0" smtClean="0">
                <a:solidFill>
                  <a:srgbClr val="000000"/>
                </a:solidFill>
                <a:latin typeface="黑体" pitchFamily="49" charset="-122"/>
                <a:ea typeface="黑体" pitchFamily="49" charset="-122"/>
              </a:rPr>
              <a:t>对教学楼公共空间的设计</a:t>
            </a:r>
            <a:endParaRPr kumimoji="1" lang="zh-CN" altLang="en-US" sz="2000" dirty="0">
              <a:solidFill>
                <a:srgbClr val="000000"/>
              </a:solidFill>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文本占位符 9"/>
          <p:cNvSpPr>
            <a:spLocks noGrp="1"/>
          </p:cNvSpPr>
          <p:nvPr>
            <p:ph type="body" sz="half" idx="1"/>
          </p:nvPr>
        </p:nvSpPr>
        <p:spPr bwMode="auto">
          <a:xfrm>
            <a:off x="468313" y="692150"/>
            <a:ext cx="8218487" cy="504825"/>
          </a:xfrm>
          <a:noFill/>
          <a:ln>
            <a:miter lim="800000"/>
            <a:headEnd/>
            <a:tailEnd/>
          </a:ln>
        </p:spPr>
        <p:txBody>
          <a:bodyPr vert="horz" wrap="square" lIns="91440" tIns="45720" rIns="91440" bIns="45720" numCol="1" anchor="t" anchorCtr="0" compatLnSpc="1">
            <a:prstTxWarp prst="textNoShape">
              <a:avLst/>
            </a:prstTxWarp>
          </a:bodyPr>
          <a:lstStyle/>
          <a:p>
            <a:pPr>
              <a:lnSpc>
                <a:spcPct val="150000"/>
              </a:lnSpc>
              <a:buFont typeface="Monotype Sorts"/>
              <a:buNone/>
            </a:pPr>
            <a:r>
              <a:rPr lang="zh-CN" altLang="en-US" sz="2000" dirty="0" smtClean="0"/>
              <a:t>       （</a:t>
            </a:r>
            <a:r>
              <a:rPr lang="en-US" altLang="zh-CN" sz="2000" dirty="0" smtClean="0"/>
              <a:t>2</a:t>
            </a:r>
            <a:r>
              <a:rPr lang="zh-CN" altLang="en-US" sz="2000" dirty="0" smtClean="0"/>
              <a:t>）根据学生的设计，进行的教学楼空间改造。改造前空间浪费，无人逗留。改造后，每天近百人次在此进行讨论、休息和阅读。</a:t>
            </a:r>
            <a:endParaRPr lang="en-US" altLang="zh-CN" sz="2000" dirty="0" smtClean="0"/>
          </a:p>
        </p:txBody>
      </p:sp>
      <p:pic>
        <p:nvPicPr>
          <p:cNvPr id="10242" name="Picture 2" descr="C:\Documents and Settings\Administrator\桌面\四教阅读讨论区\三层02.jpg"/>
          <p:cNvPicPr>
            <a:picLocks noGrp="1" noChangeAspect="1" noChangeArrowheads="1"/>
          </p:cNvPicPr>
          <p:nvPr>
            <p:ph sz="quarter" idx="2"/>
          </p:nvPr>
        </p:nvPicPr>
        <p:blipFill>
          <a:blip r:embed="rId3" cstate="print"/>
          <a:srcRect/>
          <a:stretch>
            <a:fillRect/>
          </a:stretch>
        </p:blipFill>
        <p:spPr bwMode="auto">
          <a:xfrm>
            <a:off x="936812" y="1692113"/>
            <a:ext cx="3722377" cy="232664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43" name="Picture 3" descr="C:\Documents and Settings\Administrator\桌面\四教阅读讨论区\二层02.jpg"/>
          <p:cNvPicPr>
            <a:picLocks noGrp="1" noChangeAspect="1" noChangeArrowheads="1"/>
          </p:cNvPicPr>
          <p:nvPr>
            <p:ph sz="quarter" idx="3"/>
          </p:nvPr>
        </p:nvPicPr>
        <p:blipFill>
          <a:blip r:embed="rId4" cstate="print"/>
          <a:srcRect/>
          <a:stretch>
            <a:fillRect/>
          </a:stretch>
        </p:blipFill>
        <p:spPr bwMode="auto">
          <a:xfrm>
            <a:off x="5107963" y="1760060"/>
            <a:ext cx="3663026" cy="2290047"/>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E:\马川蓉2016\开学前检查\8.23给马老师的照片\9.4\六教讨论区改造后.JPG"/>
          <p:cNvPicPr>
            <a:picLocks noChangeAspect="1" noChangeArrowheads="1"/>
          </p:cNvPicPr>
          <p:nvPr/>
        </p:nvPicPr>
        <p:blipFill>
          <a:blip r:embed="rId5" cstate="print"/>
          <a:srcRect/>
          <a:stretch>
            <a:fillRect/>
          </a:stretch>
        </p:blipFill>
        <p:spPr bwMode="auto">
          <a:xfrm>
            <a:off x="723233" y="4124764"/>
            <a:ext cx="3936337" cy="26246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3" descr="E:\马川蓉2016\开学前检查\8.23给马老师的照片\9.4\六教讨论空间改造后.JPG"/>
          <p:cNvPicPr>
            <a:picLocks noChangeAspect="1" noChangeArrowheads="1"/>
          </p:cNvPicPr>
          <p:nvPr/>
        </p:nvPicPr>
        <p:blipFill>
          <a:blip r:embed="rId6" cstate="print"/>
          <a:srcRect/>
          <a:stretch>
            <a:fillRect/>
          </a:stretch>
        </p:blipFill>
        <p:spPr bwMode="auto">
          <a:xfrm>
            <a:off x="4968385" y="4205382"/>
            <a:ext cx="3821496" cy="25477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内容占位符 6"/>
          <p:cNvSpPr>
            <a:spLocks noGrp="1"/>
          </p:cNvSpPr>
          <p:nvPr>
            <p:ph sz="half" idx="4294967295"/>
          </p:nvPr>
        </p:nvSpPr>
        <p:spPr bwMode="auto">
          <a:xfrm>
            <a:off x="468313" y="908050"/>
            <a:ext cx="8424862" cy="1081088"/>
          </a:xfrm>
          <a:prstGeom prst="rect">
            <a:avLst/>
          </a:prstGeom>
          <a:noFill/>
          <a:ln>
            <a:miter lim="800000"/>
            <a:headEnd/>
            <a:tailEnd/>
          </a:ln>
        </p:spPr>
        <p:txBody>
          <a:bodyPr/>
          <a:lstStyle/>
          <a:p>
            <a:pPr>
              <a:lnSpc>
                <a:spcPct val="150000"/>
              </a:lnSpc>
              <a:buFont typeface="Monotype Sorts"/>
              <a:buNone/>
            </a:pPr>
            <a:r>
              <a:rPr lang="zh-CN" altLang="en-US" sz="1800" dirty="0" smtClean="0"/>
              <a:t>             （</a:t>
            </a:r>
            <a:r>
              <a:rPr lang="en-US" altLang="zh-CN" sz="1800" dirty="0" smtClean="0"/>
              <a:t>3</a:t>
            </a:r>
            <a:r>
              <a:rPr lang="zh-CN" altLang="en-US" sz="1800" dirty="0" smtClean="0"/>
              <a:t>）</a:t>
            </a:r>
            <a:r>
              <a:rPr lang="zh-CN" altLang="en-US" sz="2400" dirty="0" smtClean="0"/>
              <a:t>为开拓同学们的多学科视野，我们还尝试与专业性比较强的院系学生会联系，比如美术学院，建筑学院，环境学院等，在教学楼内举办学生作品展。</a:t>
            </a:r>
          </a:p>
          <a:p>
            <a:pPr>
              <a:lnSpc>
                <a:spcPct val="150000"/>
              </a:lnSpc>
              <a:buFont typeface="Monotype Sorts"/>
              <a:buNone/>
            </a:pPr>
            <a:r>
              <a:rPr lang="en-US" altLang="zh-CN" sz="2400" dirty="0" smtClean="0"/>
              <a:t>          2015</a:t>
            </a:r>
            <a:r>
              <a:rPr lang="zh-CN" altLang="en-US" sz="2400" dirty="0" smtClean="0"/>
              <a:t>年与美术学院学生会联合举办“书画展”。</a:t>
            </a:r>
            <a:endParaRPr lang="en-US" altLang="zh-CN" sz="2400" dirty="0" smtClean="0"/>
          </a:p>
          <a:p>
            <a:pPr>
              <a:lnSpc>
                <a:spcPct val="150000"/>
              </a:lnSpc>
              <a:buFont typeface="Monotype Sorts"/>
              <a:buNone/>
            </a:pPr>
            <a:r>
              <a:rPr lang="en-US" altLang="zh-CN" sz="2400" dirty="0" smtClean="0"/>
              <a:t>          2016</a:t>
            </a:r>
            <a:r>
              <a:rPr lang="zh-CN" altLang="en-US" sz="2400" dirty="0" smtClean="0"/>
              <a:t>年</a:t>
            </a:r>
            <a:r>
              <a:rPr lang="zh-CN" altLang="zh-CN" sz="2400" dirty="0" smtClean="0"/>
              <a:t>与建筑学院学生会联合举办“建筑学院大师班学生作品</a:t>
            </a:r>
            <a:r>
              <a:rPr lang="zh-CN" altLang="en-US" sz="2400" dirty="0" smtClean="0"/>
              <a:t>展</a:t>
            </a:r>
            <a:r>
              <a:rPr lang="zh-CN" altLang="zh-CN" sz="2400" dirty="0" smtClean="0"/>
              <a:t>”</a:t>
            </a:r>
            <a:r>
              <a:rPr lang="zh-CN" altLang="en-US" sz="2400" dirty="0" smtClean="0"/>
              <a:t> </a:t>
            </a:r>
            <a:r>
              <a:rPr lang="zh-CN" altLang="zh-CN" sz="2400" dirty="0" smtClean="0"/>
              <a:t>。</a:t>
            </a:r>
            <a:endParaRPr lang="zh-CN" altLang="en-US" sz="2400" dirty="0" smtClean="0"/>
          </a:p>
          <a:p>
            <a:pPr>
              <a:lnSpc>
                <a:spcPct val="150000"/>
              </a:lnSpc>
              <a:buFont typeface="Monotype Sorts"/>
              <a:buNone/>
            </a:pPr>
            <a:r>
              <a:rPr lang="zh-CN" altLang="en-US" sz="2400" dirty="0" smtClean="0"/>
              <a:t>          前来观看的师生络绎不绝，同时也留下了他们的“观看展览留言”。</a:t>
            </a:r>
            <a:endParaRPr lang="en-US" altLang="zh-CN" sz="2400" dirty="0" smtClean="0"/>
          </a:p>
        </p:txBody>
      </p:sp>
      <p:sp>
        <p:nvSpPr>
          <p:cNvPr id="6"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pic>
        <p:nvPicPr>
          <p:cNvPr id="2" name="Picture 2" descr="E:\马川蓉2016\开学前检查\8.23给马老师的照片\建筑学院大师班作品展\485459653814064343.jpg"/>
          <p:cNvPicPr>
            <a:picLocks noChangeAspect="1" noChangeArrowheads="1"/>
          </p:cNvPicPr>
          <p:nvPr/>
        </p:nvPicPr>
        <p:blipFill>
          <a:blip r:embed="rId3" cstate="print"/>
          <a:srcRect/>
          <a:stretch>
            <a:fillRect/>
          </a:stretch>
        </p:blipFill>
        <p:spPr bwMode="auto">
          <a:xfrm>
            <a:off x="5405263" y="1404115"/>
            <a:ext cx="3091020" cy="41218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2168" name="Picture 8"/>
          <p:cNvPicPr>
            <a:picLocks noChangeAspect="1" noChangeArrowheads="1"/>
          </p:cNvPicPr>
          <p:nvPr/>
        </p:nvPicPr>
        <p:blipFill>
          <a:blip r:embed="rId4" cstate="print"/>
          <a:srcRect/>
          <a:stretch>
            <a:fillRect/>
          </a:stretch>
        </p:blipFill>
        <p:spPr bwMode="auto">
          <a:xfrm>
            <a:off x="1187450" y="1125538"/>
            <a:ext cx="3695700" cy="2771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2170" name="Picture 10"/>
          <p:cNvPicPr>
            <a:picLocks noChangeAspect="1" noChangeArrowheads="1"/>
          </p:cNvPicPr>
          <p:nvPr/>
        </p:nvPicPr>
        <p:blipFill>
          <a:blip r:embed="rId5" cstate="print"/>
          <a:srcRect/>
          <a:stretch>
            <a:fillRect/>
          </a:stretch>
        </p:blipFill>
        <p:spPr bwMode="auto">
          <a:xfrm>
            <a:off x="468313" y="4076700"/>
            <a:ext cx="4773612" cy="2279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内容占位符 6"/>
          <p:cNvSpPr>
            <a:spLocks noGrp="1"/>
          </p:cNvSpPr>
          <p:nvPr>
            <p:ph sz="half" idx="1"/>
          </p:nvPr>
        </p:nvSpPr>
        <p:spPr bwMode="auto">
          <a:xfrm>
            <a:off x="395288" y="981075"/>
            <a:ext cx="8569200" cy="1655763"/>
          </a:xfrm>
          <a:noFill/>
          <a:ln>
            <a:miter lim="800000"/>
            <a:headEnd/>
            <a:tailEnd/>
          </a:ln>
        </p:spPr>
        <p:txBody>
          <a:bodyPr vert="horz" wrap="square" lIns="91440" tIns="45720" rIns="91440" bIns="45720" numCol="1" anchor="t" anchorCtr="0" compatLnSpc="1">
            <a:prstTxWarp prst="textNoShape">
              <a:avLst/>
            </a:prstTxWarp>
          </a:bodyPr>
          <a:lstStyle/>
          <a:p>
            <a:pPr>
              <a:lnSpc>
                <a:spcPct val="150000"/>
              </a:lnSpc>
              <a:buFont typeface="Monotype Sorts"/>
              <a:buNone/>
            </a:pPr>
            <a:r>
              <a:rPr lang="en-US" altLang="zh-CN" sz="2000" dirty="0" smtClean="0"/>
              <a:t>    </a:t>
            </a:r>
            <a:r>
              <a:rPr lang="zh-CN" altLang="en-US" sz="2000" dirty="0" smtClean="0"/>
              <a:t>（</a:t>
            </a:r>
            <a:r>
              <a:rPr lang="en-US" altLang="zh-CN" sz="2000" dirty="0" smtClean="0"/>
              <a:t>4</a:t>
            </a:r>
            <a:r>
              <a:rPr lang="zh-CN" altLang="en-US" sz="2000" dirty="0" smtClean="0"/>
              <a:t>）</a:t>
            </a:r>
            <a:r>
              <a:rPr lang="en-US" altLang="zh-CN" sz="2000" dirty="0" smtClean="0"/>
              <a:t> </a:t>
            </a:r>
            <a:r>
              <a:rPr lang="zh-CN" altLang="en-US" sz="2000" dirty="0" smtClean="0"/>
              <a:t>为了</a:t>
            </a:r>
            <a:r>
              <a:rPr lang="zh-CN" altLang="en-US" sz="2000" dirty="0"/>
              <a:t>培养</a:t>
            </a:r>
            <a:r>
              <a:rPr lang="zh-CN" altLang="zh-CN" sz="2000" dirty="0" smtClean="0"/>
              <a:t>垃圾分类</a:t>
            </a:r>
            <a:r>
              <a:rPr lang="zh-CN" altLang="en-US" sz="2000" dirty="0" smtClean="0"/>
              <a:t>的意识行为</a:t>
            </a:r>
            <a:r>
              <a:rPr lang="zh-CN" altLang="zh-CN" sz="2000" dirty="0" smtClean="0"/>
              <a:t>和废物回收，</a:t>
            </a:r>
            <a:r>
              <a:rPr lang="zh-CN" altLang="en-US" sz="2000" dirty="0" smtClean="0"/>
              <a:t>我们</a:t>
            </a:r>
            <a:r>
              <a:rPr lang="zh-CN" altLang="zh-CN" sz="2000" dirty="0" smtClean="0"/>
              <a:t>与</a:t>
            </a:r>
            <a:r>
              <a:rPr lang="zh-CN" altLang="en-US" sz="2000" dirty="0" smtClean="0"/>
              <a:t>学</a:t>
            </a:r>
            <a:r>
              <a:rPr lang="zh-CN" altLang="zh-CN" sz="2000" dirty="0" smtClean="0"/>
              <a:t>校绿色协会、环境学院共同策划</a:t>
            </a:r>
            <a:r>
              <a:rPr lang="zh-CN" altLang="en-US" sz="2000" dirty="0" smtClean="0"/>
              <a:t>，</a:t>
            </a:r>
            <a:r>
              <a:rPr lang="zh-CN" altLang="zh-CN" sz="2000" dirty="0" smtClean="0"/>
              <a:t>设计</a:t>
            </a:r>
            <a:r>
              <a:rPr lang="zh-CN" altLang="en-US" sz="2000" dirty="0" smtClean="0"/>
              <a:t>了适用于</a:t>
            </a:r>
            <a:r>
              <a:rPr lang="zh-CN" altLang="zh-CN" sz="2000" dirty="0" smtClean="0"/>
              <a:t>公共</a:t>
            </a:r>
            <a:r>
              <a:rPr lang="zh-CN" altLang="en-US" sz="2000" dirty="0" smtClean="0"/>
              <a:t>教学楼垃圾类型的分</a:t>
            </a:r>
            <a:r>
              <a:rPr lang="zh-CN" altLang="zh-CN" sz="2000" dirty="0" smtClean="0"/>
              <a:t>类垃圾桶。</a:t>
            </a:r>
            <a:r>
              <a:rPr lang="zh-CN" altLang="en-US" sz="2000" dirty="0" smtClean="0"/>
              <a:t>新型的分类垃圾桶不以“可回收”和“不可回收”为分类依据，而是以教学楼内的垃圾类型为依据，分为“金属类”、“塑料制品”、“纸张类”和“其它垃圾”。使同学们更直观地分类丢弃垃圾。</a:t>
            </a:r>
            <a:endParaRPr lang="en-US" altLang="zh-CN" sz="2000" dirty="0" smtClean="0"/>
          </a:p>
        </p:txBody>
      </p:sp>
      <p:pic>
        <p:nvPicPr>
          <p:cNvPr id="6146" name="Picture 2" descr="E:\马川蓉2016\开学前检查\8.23给马老师的照片\分类垃圾桶.JPG"/>
          <p:cNvPicPr>
            <a:picLocks noGrp="1" noChangeAspect="1" noChangeArrowheads="1"/>
          </p:cNvPicPr>
          <p:nvPr>
            <p:ph sz="half" idx="2"/>
          </p:nvPr>
        </p:nvPicPr>
        <p:blipFill>
          <a:blip r:embed="rId3" cstate="print"/>
          <a:srcRect/>
          <a:stretch>
            <a:fillRect/>
          </a:stretch>
        </p:blipFill>
        <p:spPr bwMode="auto">
          <a:xfrm>
            <a:off x="2220624" y="3479002"/>
            <a:ext cx="4929575" cy="328643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文本占位符 9"/>
          <p:cNvSpPr>
            <a:spLocks noGrp="1"/>
          </p:cNvSpPr>
          <p:nvPr>
            <p:ph type="body" sz="half" idx="1"/>
          </p:nvPr>
        </p:nvSpPr>
        <p:spPr bwMode="auto">
          <a:xfrm>
            <a:off x="468313" y="981075"/>
            <a:ext cx="8496300" cy="935038"/>
          </a:xfrm>
          <a:noFill/>
          <a:ln>
            <a:miter lim="800000"/>
            <a:headEnd/>
            <a:tailEnd/>
          </a:ln>
        </p:spPr>
        <p:txBody>
          <a:bodyPr vert="horz" wrap="square" lIns="91440" tIns="45720" rIns="91440" bIns="45720" numCol="1" anchor="t" anchorCtr="0" compatLnSpc="1">
            <a:prstTxWarp prst="textNoShape">
              <a:avLst/>
            </a:prstTxWarp>
          </a:bodyPr>
          <a:lstStyle/>
          <a:p>
            <a:pPr>
              <a:lnSpc>
                <a:spcPct val="150000"/>
              </a:lnSpc>
              <a:buFont typeface="Monotype Sorts"/>
              <a:buNone/>
            </a:pPr>
            <a:r>
              <a:rPr lang="en-US" altLang="zh-CN" sz="2000" dirty="0" smtClean="0"/>
              <a:t>           </a:t>
            </a:r>
            <a:r>
              <a:rPr lang="zh-CN" altLang="en-US" sz="2000" dirty="0" smtClean="0"/>
              <a:t>（</a:t>
            </a:r>
            <a:r>
              <a:rPr lang="en-US" altLang="zh-CN" sz="2000" dirty="0" smtClean="0"/>
              <a:t>5</a:t>
            </a:r>
            <a:r>
              <a:rPr lang="zh-CN" altLang="en-US" sz="2000" dirty="0" smtClean="0"/>
              <a:t>）</a:t>
            </a:r>
            <a:r>
              <a:rPr lang="en-US" altLang="zh-CN" sz="2000" dirty="0" smtClean="0"/>
              <a:t> </a:t>
            </a:r>
            <a:r>
              <a:rPr lang="zh-CN" altLang="en-US" sz="2000" dirty="0" smtClean="0"/>
              <a:t>长期与美术学院学生会联系，</a:t>
            </a:r>
            <a:r>
              <a:rPr lang="zh-CN" altLang="zh-CN" sz="2000" dirty="0" smtClean="0"/>
              <a:t>征集学生作品</a:t>
            </a:r>
            <a:r>
              <a:rPr lang="zh-CN" altLang="en-US" sz="2000" dirty="0" smtClean="0"/>
              <a:t>，</a:t>
            </a:r>
            <a:r>
              <a:rPr lang="zh-CN" altLang="zh-CN" sz="2000" dirty="0" smtClean="0"/>
              <a:t>用于</a:t>
            </a:r>
            <a:r>
              <a:rPr lang="zh-CN" altLang="en-US" sz="2000" dirty="0" smtClean="0"/>
              <a:t>教学楼</a:t>
            </a:r>
            <a:r>
              <a:rPr lang="zh-CN" altLang="zh-CN" sz="2000" dirty="0" smtClean="0"/>
              <a:t>的空间展示活动</a:t>
            </a:r>
            <a:r>
              <a:rPr lang="zh-CN" altLang="en-US" sz="2000" dirty="0" smtClean="0"/>
              <a:t>，</a:t>
            </a:r>
            <a:r>
              <a:rPr lang="zh-CN" altLang="zh-CN" sz="2000" dirty="0" smtClean="0"/>
              <a:t>其中作品种类涉及油画、版画、国画、水彩、素描写生等等</a:t>
            </a:r>
            <a:r>
              <a:rPr lang="zh-CN" altLang="en-US" sz="2000" dirty="0" smtClean="0"/>
              <a:t>。</a:t>
            </a:r>
            <a:r>
              <a:rPr lang="en-US" altLang="zh-CN" sz="2000" dirty="0" smtClean="0"/>
              <a:t>2015</a:t>
            </a:r>
            <a:r>
              <a:rPr lang="zh-CN" altLang="en-US" sz="2000" dirty="0" smtClean="0"/>
              <a:t>年展示学生作品</a:t>
            </a:r>
            <a:r>
              <a:rPr lang="en-US" altLang="zh-CN" sz="2000" dirty="0" smtClean="0"/>
              <a:t>43</a:t>
            </a:r>
            <a:r>
              <a:rPr lang="zh-CN" altLang="en-US" sz="2000" dirty="0" smtClean="0"/>
              <a:t>幅，</a:t>
            </a:r>
            <a:r>
              <a:rPr lang="en-US" altLang="zh-CN" sz="2000" dirty="0" smtClean="0"/>
              <a:t>2016</a:t>
            </a:r>
            <a:r>
              <a:rPr lang="zh-CN" altLang="en-US" sz="2000" dirty="0" smtClean="0"/>
              <a:t>年展示学生作品</a:t>
            </a:r>
            <a:r>
              <a:rPr lang="en-US" altLang="zh-CN" sz="2000" dirty="0" smtClean="0"/>
              <a:t>75</a:t>
            </a:r>
            <a:r>
              <a:rPr lang="zh-CN" altLang="en-US" sz="2000" dirty="0" smtClean="0"/>
              <a:t>幅。我们还将继续更新学生作品，增加作品的种类和数量，使同学们继续关注教学楼，增强学生们的归属感。</a:t>
            </a:r>
            <a:r>
              <a:rPr lang="zh-CN" altLang="en-US" sz="2000" dirty="0" smtClean="0">
                <a:solidFill>
                  <a:srgbClr val="FF0000"/>
                </a:solidFill>
              </a:rPr>
              <a:t>上自习的学生也多了。</a:t>
            </a:r>
          </a:p>
        </p:txBody>
      </p:sp>
      <p:pic>
        <p:nvPicPr>
          <p:cNvPr id="12291" name="Picture 3" descr="E:\马川蓉2016\开学前检查\8.23给马老师的照片\四教美院学生作品展\IMG_6323.JPG"/>
          <p:cNvPicPr>
            <a:picLocks noGrp="1" noChangeAspect="1" noChangeArrowheads="1"/>
          </p:cNvPicPr>
          <p:nvPr>
            <p:ph sz="quarter" idx="2"/>
          </p:nvPr>
        </p:nvPicPr>
        <p:blipFill>
          <a:blip r:embed="rId3" cstate="print"/>
          <a:srcRect/>
          <a:stretch>
            <a:fillRect/>
          </a:stretch>
        </p:blipFill>
        <p:spPr bwMode="auto">
          <a:xfrm>
            <a:off x="734368" y="3424759"/>
            <a:ext cx="4105052" cy="2736701"/>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292" name="Picture 4" descr="E:\马川蓉2016\开学前检查\8.23给马老师的照片\四教美院学生作品展\IMG_6326.JPG"/>
          <p:cNvPicPr>
            <a:picLocks noGrp="1" noChangeAspect="1" noChangeArrowheads="1"/>
          </p:cNvPicPr>
          <p:nvPr>
            <p:ph sz="quarter" idx="3"/>
          </p:nvPr>
        </p:nvPicPr>
        <p:blipFill>
          <a:blip r:embed="rId4" cstate="print"/>
          <a:srcRect/>
          <a:stretch>
            <a:fillRect/>
          </a:stretch>
        </p:blipFill>
        <p:spPr bwMode="auto">
          <a:xfrm>
            <a:off x="4975920" y="4003105"/>
            <a:ext cx="4104456" cy="2736303"/>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圆角矩形 4"/>
          <p:cNvSpPr/>
          <p:nvPr/>
        </p:nvSpPr>
        <p:spPr>
          <a:xfrm>
            <a:off x="2771800" y="116632"/>
            <a:ext cx="4032448" cy="56747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95250" tIns="95250" rIns="95250" bIns="95250" spcCol="1270" anchor="ctr"/>
          <a:lstStyle/>
          <a:p>
            <a:pPr>
              <a:defRPr/>
            </a:pPr>
            <a:r>
              <a:rPr lang="zh-CN" altLang="en-US" sz="2400" b="1" dirty="0">
                <a:solidFill>
                  <a:schemeClr val="tx1"/>
                </a:solidFill>
              </a:rPr>
              <a:t>标准化验收创建工作的体会</a:t>
            </a:r>
            <a:endParaRPr lang="zh-CN" altLang="en-US" sz="2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8" descr="E:\马川蓉2012\标准化验收\清华ppt用的照片\2345截图201305071504201.png"/>
          <p:cNvPicPr>
            <a:picLocks noGrp="1" noChangeAspect="1" noChangeArrowheads="1"/>
          </p:cNvPicPr>
          <p:nvPr>
            <p:ph sz="half" idx="1"/>
          </p:nvPr>
        </p:nvPicPr>
        <p:blipFill>
          <a:blip r:embed="rId2" cstate="print"/>
          <a:srcRect/>
          <a:stretch>
            <a:fillRect/>
          </a:stretch>
        </p:blipFill>
        <p:spPr bwMode="auto">
          <a:xfrm>
            <a:off x="539750" y="765175"/>
            <a:ext cx="8496300" cy="5976938"/>
          </a:xfrm>
          <a:noFill/>
          <a:ln>
            <a:miter lim="800000"/>
            <a:headEnd/>
            <a:tailEnd/>
          </a:ln>
        </p:spPr>
      </p:pic>
      <p:sp>
        <p:nvSpPr>
          <p:cNvPr id="98306" name="矩形 6"/>
          <p:cNvSpPr>
            <a:spLocks noChangeArrowheads="1"/>
          </p:cNvSpPr>
          <p:nvPr/>
        </p:nvSpPr>
        <p:spPr bwMode="auto">
          <a:xfrm>
            <a:off x="468313" y="1412875"/>
            <a:ext cx="5543550" cy="4616450"/>
          </a:xfrm>
          <a:prstGeom prst="rect">
            <a:avLst/>
          </a:prstGeom>
          <a:noFill/>
          <a:ln w="9525">
            <a:noFill/>
            <a:miter lim="800000"/>
            <a:headEnd/>
            <a:tailEnd/>
          </a:ln>
        </p:spPr>
        <p:txBody>
          <a:bodyPr>
            <a:spAutoFit/>
          </a:bodyPr>
          <a:lstStyle/>
          <a:p>
            <a:pPr>
              <a:lnSpc>
                <a:spcPct val="150000"/>
              </a:lnSpc>
            </a:pPr>
            <a:r>
              <a:rPr lang="zh-CN" altLang="en-US" b="1">
                <a:latin typeface="楷体" pitchFamily="49" charset="-122"/>
              </a:rPr>
              <a:t>   </a:t>
            </a:r>
            <a:r>
              <a:rPr lang="zh-CN" altLang="en-US" sz="2400" b="1">
                <a:latin typeface="楷体" pitchFamily="49" charset="-122"/>
              </a:rPr>
              <a:t>标准经验收只是开始，我们将以标准化验收为契机，“以评促建、以评促改、以评促管、评建结合”，</a:t>
            </a:r>
            <a:endParaRPr lang="en-US" altLang="zh-CN" sz="2400" b="1">
              <a:latin typeface="楷体" pitchFamily="49" charset="-122"/>
            </a:endParaRPr>
          </a:p>
          <a:p>
            <a:pPr>
              <a:lnSpc>
                <a:spcPct val="150000"/>
              </a:lnSpc>
            </a:pPr>
            <a:r>
              <a:rPr lang="zh-CN" altLang="en-US" sz="2400" b="1">
                <a:latin typeface="楷体" pitchFamily="49" charset="-122"/>
              </a:rPr>
              <a:t>在管理育人、服务育人、</a:t>
            </a:r>
            <a:endParaRPr lang="en-US" altLang="zh-CN" sz="2400" b="1">
              <a:latin typeface="楷体" pitchFamily="49" charset="-122"/>
            </a:endParaRPr>
          </a:p>
          <a:p>
            <a:pPr>
              <a:lnSpc>
                <a:spcPct val="150000"/>
              </a:lnSpc>
            </a:pPr>
            <a:r>
              <a:rPr lang="zh-CN" altLang="en-US" sz="2400" b="1">
                <a:latin typeface="楷体" pitchFamily="49" charset="-122"/>
              </a:rPr>
              <a:t>环境育人、文化育人中，</a:t>
            </a:r>
            <a:endParaRPr lang="en-US" altLang="zh-CN" sz="2400" b="1">
              <a:latin typeface="楷体" pitchFamily="49" charset="-122"/>
            </a:endParaRPr>
          </a:p>
          <a:p>
            <a:pPr>
              <a:lnSpc>
                <a:spcPct val="150000"/>
              </a:lnSpc>
            </a:pPr>
            <a:r>
              <a:rPr lang="zh-CN" altLang="en-US" sz="2400" b="1">
                <a:latin typeface="楷体" pitchFamily="49" charset="-122"/>
              </a:rPr>
              <a:t>不断提高后勤保障服</a:t>
            </a:r>
            <a:endParaRPr lang="en-US" altLang="zh-CN" sz="2400" b="1">
              <a:latin typeface="楷体" pitchFamily="49" charset="-122"/>
            </a:endParaRPr>
          </a:p>
          <a:p>
            <a:pPr>
              <a:lnSpc>
                <a:spcPct val="150000"/>
              </a:lnSpc>
            </a:pPr>
            <a:r>
              <a:rPr lang="zh-CN" altLang="en-US" sz="2400" b="1">
                <a:latin typeface="楷体" pitchFamily="49" charset="-122"/>
              </a:rPr>
              <a:t>务水平，</a:t>
            </a:r>
            <a:r>
              <a:rPr lang="zh-CN" altLang="en-US" sz="2400" b="1"/>
              <a:t>为创建世界</a:t>
            </a:r>
            <a:endParaRPr lang="en-US" altLang="zh-CN" sz="2400" b="1"/>
          </a:p>
          <a:p>
            <a:pPr>
              <a:lnSpc>
                <a:spcPct val="150000"/>
              </a:lnSpc>
            </a:pPr>
            <a:r>
              <a:rPr lang="zh-CN" altLang="en-US" sz="2400" b="1"/>
              <a:t>一流大学做出贡献！</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ChangeArrowheads="1"/>
          </p:cNvSpPr>
          <p:nvPr/>
        </p:nvSpPr>
        <p:spPr bwMode="auto">
          <a:xfrm>
            <a:off x="1476375" y="3789363"/>
            <a:ext cx="6248400" cy="647700"/>
          </a:xfrm>
          <a:prstGeom prst="rect">
            <a:avLst/>
          </a:prstGeom>
          <a:noFill/>
          <a:ln w="9525">
            <a:noFill/>
            <a:miter lim="800000"/>
            <a:headEnd/>
            <a:tailEnd/>
          </a:ln>
        </p:spPr>
        <p:txBody>
          <a:bodyPr/>
          <a:lstStyle/>
          <a:p>
            <a:pPr marL="342900" indent="-342900" algn="ctr" eaLnBrk="0" hangingPunct="0">
              <a:spcBef>
                <a:spcPct val="20000"/>
              </a:spcBef>
              <a:buClr>
                <a:schemeClr val="bg2"/>
              </a:buClr>
              <a:buFont typeface="Monotype Sorts"/>
              <a:buNone/>
            </a:pPr>
            <a:r>
              <a:rPr kumimoji="1" lang="en-US" altLang="zh-CN" sz="2000" b="1" dirty="0">
                <a:latin typeface="黑体" pitchFamily="49" charset="-122"/>
                <a:ea typeface="黑体" pitchFamily="49" charset="-122"/>
              </a:rPr>
              <a:t>2016 </a:t>
            </a:r>
            <a:r>
              <a:rPr kumimoji="1" lang="zh-CN" altLang="en-US" sz="2000" b="1" dirty="0">
                <a:latin typeface="黑体" pitchFamily="49" charset="-122"/>
                <a:ea typeface="黑体" pitchFamily="49" charset="-122"/>
              </a:rPr>
              <a:t>年 </a:t>
            </a:r>
            <a:r>
              <a:rPr kumimoji="1" lang="en-US" altLang="zh-CN" sz="2000" b="1" dirty="0" smtClean="0">
                <a:latin typeface="黑体" pitchFamily="49" charset="-122"/>
                <a:ea typeface="黑体" pitchFamily="49" charset="-122"/>
              </a:rPr>
              <a:t>11 </a:t>
            </a:r>
            <a:r>
              <a:rPr kumimoji="1" lang="zh-CN" altLang="en-US" sz="2000" b="1" dirty="0">
                <a:latin typeface="黑体" pitchFamily="49" charset="-122"/>
                <a:ea typeface="黑体" pitchFamily="49" charset="-122"/>
              </a:rPr>
              <a:t>月 </a:t>
            </a:r>
            <a:r>
              <a:rPr kumimoji="1" lang="en-US" altLang="zh-CN" sz="2000" b="1" dirty="0" smtClean="0">
                <a:latin typeface="黑体" pitchFamily="49" charset="-122"/>
                <a:ea typeface="黑体" pitchFamily="49" charset="-122"/>
              </a:rPr>
              <a:t>17 </a:t>
            </a:r>
            <a:r>
              <a:rPr kumimoji="1" lang="zh-CN" altLang="en-US" sz="2000" b="1" dirty="0">
                <a:latin typeface="黑体" pitchFamily="49" charset="-122"/>
                <a:ea typeface="黑体" pitchFamily="49" charset="-122"/>
              </a:rPr>
              <a:t>日</a:t>
            </a:r>
          </a:p>
        </p:txBody>
      </p:sp>
      <p:sp>
        <p:nvSpPr>
          <p:cNvPr id="4105" name="Rectangle 9"/>
          <p:cNvSpPr>
            <a:spLocks noChangeArrowheads="1"/>
          </p:cNvSpPr>
          <p:nvPr/>
        </p:nvSpPr>
        <p:spPr bwMode="gray">
          <a:xfrm>
            <a:off x="468313" y="2997200"/>
            <a:ext cx="8351837" cy="144463"/>
          </a:xfrm>
          <a:prstGeom prst="rect">
            <a:avLst/>
          </a:prstGeom>
          <a:gradFill rotWithShape="1">
            <a:gsLst>
              <a:gs pos="0">
                <a:srgbClr val="800080"/>
              </a:gs>
              <a:gs pos="100000">
                <a:srgbClr val="800080">
                  <a:gamma/>
                  <a:tint val="21176"/>
                  <a:invGamma/>
                </a:srgbClr>
              </a:gs>
            </a:gsLst>
            <a:lin ang="0" scaled="1"/>
          </a:gradFill>
          <a:ln w="12700" algn="ctr">
            <a:noFill/>
            <a:miter lim="800000"/>
            <a:headEnd/>
            <a:tailEnd/>
          </a:ln>
          <a:effectLst>
            <a:outerShdw dist="107763" dir="2700000" algn="ctr" rotWithShape="0">
              <a:srgbClr val="333333">
                <a:alpha val="50000"/>
              </a:srgbClr>
            </a:outerShdw>
          </a:effectLst>
        </p:spPr>
        <p:txBody>
          <a:bodyPr wrap="none" anchor="ctr"/>
          <a:lstStyle/>
          <a:p>
            <a:pPr algn="ctr" eaLnBrk="0" hangingPunct="0">
              <a:defRPr/>
            </a:pPr>
            <a:endParaRPr lang="zh-CN" altLang="en-US">
              <a:latin typeface="Arial" pitchFamily="34" charset="0"/>
              <a:ea typeface="黑体" pitchFamily="2" charset="-122"/>
            </a:endParaRPr>
          </a:p>
        </p:txBody>
      </p:sp>
      <p:sp>
        <p:nvSpPr>
          <p:cNvPr id="99331" name="Rectangle 10"/>
          <p:cNvSpPr>
            <a:spLocks noChangeArrowheads="1"/>
          </p:cNvSpPr>
          <p:nvPr/>
        </p:nvSpPr>
        <p:spPr bwMode="auto">
          <a:xfrm>
            <a:off x="539750" y="1268413"/>
            <a:ext cx="8208963" cy="1754187"/>
          </a:xfrm>
          <a:prstGeom prst="rect">
            <a:avLst/>
          </a:prstGeom>
          <a:noFill/>
          <a:ln w="9525">
            <a:noFill/>
            <a:miter lim="800000"/>
            <a:headEnd/>
            <a:tailEnd/>
          </a:ln>
        </p:spPr>
        <p:txBody>
          <a:bodyPr anchor="ctr"/>
          <a:lstStyle/>
          <a:p>
            <a:pPr algn="ctr" eaLnBrk="0" hangingPunct="0"/>
            <a:r>
              <a:rPr kumimoji="1" lang="zh-CN" altLang="en-US" sz="4800" b="1" dirty="0" smtClean="0">
                <a:solidFill>
                  <a:srgbClr val="CC3300"/>
                </a:solidFill>
                <a:latin typeface="宋体" charset="-122"/>
                <a:ea typeface="黑体" pitchFamily="49" charset="-122"/>
              </a:rPr>
              <a:t>谢谢大家、请指正！</a:t>
            </a:r>
            <a:r>
              <a:rPr kumimoji="1" lang="zh-CN" altLang="en-US" b="1" dirty="0">
                <a:solidFill>
                  <a:srgbClr val="CC3300"/>
                </a:solidFill>
                <a:latin typeface="宋体" charset="-122"/>
                <a:ea typeface="黑体" pitchFamily="49" charset="-122"/>
              </a:rPr>
              <a:t/>
            </a:r>
            <a:br>
              <a:rPr kumimoji="1" lang="zh-CN" altLang="en-US" b="1" dirty="0">
                <a:solidFill>
                  <a:srgbClr val="CC3300"/>
                </a:solidFill>
                <a:latin typeface="宋体" charset="-122"/>
                <a:ea typeface="黑体" pitchFamily="49" charset="-122"/>
              </a:rPr>
            </a:br>
            <a:endParaRPr kumimoji="1" lang="zh-CN" altLang="en-US" b="1" dirty="0">
              <a:solidFill>
                <a:srgbClr val="CC3300"/>
              </a:solidFill>
              <a:latin typeface="宋体" charset="-122"/>
              <a:ea typeface="黑体" pitchFamily="49" charset="-122"/>
            </a:endParaRPr>
          </a:p>
        </p:txBody>
      </p:sp>
      <p:pic>
        <p:nvPicPr>
          <p:cNvPr id="6" name="Picture 2" descr="E:\马川蓉2012\标准化验收\清华ppt用的照片\清华正门_2345看图王.jpg"/>
          <p:cNvPicPr>
            <a:picLocks noChangeAspect="1" noChangeArrowheads="1"/>
          </p:cNvPicPr>
          <p:nvPr/>
        </p:nvPicPr>
        <p:blipFill>
          <a:blip r:embed="rId3" cstate="print"/>
          <a:srcRect/>
          <a:stretch>
            <a:fillRect/>
          </a:stretch>
        </p:blipFill>
        <p:spPr bwMode="auto">
          <a:xfrm>
            <a:off x="539552" y="4337720"/>
            <a:ext cx="8496944" cy="252028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sz="quarter"/>
          </p:nvPr>
        </p:nvSpPr>
        <p:spPr>
          <a:xfrm>
            <a:off x="3492500" y="115888"/>
            <a:ext cx="2016125" cy="504825"/>
          </a:xfrm>
        </p:spPr>
        <p:txBody>
          <a:bodyPr/>
          <a:lstStyle/>
          <a:p>
            <a:pPr algn="ctr">
              <a:defRPr/>
            </a:pPr>
            <a:r>
              <a:rPr lang="zh-CN" altLang="en-US" sz="3200" i="0" dirty="0" smtClean="0">
                <a:solidFill>
                  <a:schemeClr val="tx1"/>
                </a:solidFill>
                <a:latin typeface="+mn-ea"/>
                <a:ea typeface="+mn-ea"/>
              </a:rPr>
              <a:t>概况介绍</a:t>
            </a:r>
            <a:endParaRPr lang="zh-CN" altLang="en-US" sz="3200" i="0" dirty="0">
              <a:solidFill>
                <a:schemeClr val="tx1"/>
              </a:solidFill>
              <a:latin typeface="+mn-ea"/>
              <a:ea typeface="+mn-ea"/>
            </a:endParaRPr>
          </a:p>
        </p:txBody>
      </p:sp>
      <p:sp>
        <p:nvSpPr>
          <p:cNvPr id="30722" name="内容占位符 10"/>
          <p:cNvSpPr>
            <a:spLocks noGrp="1"/>
          </p:cNvSpPr>
          <p:nvPr>
            <p:ph sz="quarter" idx="4"/>
          </p:nvPr>
        </p:nvSpPr>
        <p:spPr bwMode="auto">
          <a:xfrm>
            <a:off x="5003800" y="765175"/>
            <a:ext cx="3960813" cy="5903913"/>
          </a:xfrm>
          <a:noFill/>
          <a:ln>
            <a:miter lim="800000"/>
            <a:headEnd/>
            <a:tailEnd/>
          </a:ln>
        </p:spPr>
        <p:txBody>
          <a:bodyPr vert="horz" wrap="square" lIns="91440" tIns="45720" rIns="91440" bIns="45720" numCol="1" anchor="t" anchorCtr="0" compatLnSpc="1">
            <a:prstTxWarp prst="textNoShape">
              <a:avLst/>
            </a:prstTxWarp>
          </a:bodyPr>
          <a:lstStyle/>
          <a:p>
            <a:pPr marL="0" eaLnBrk="1" latinLnBrk="1" hangingPunct="1">
              <a:lnSpc>
                <a:spcPct val="150000"/>
              </a:lnSpc>
              <a:spcBef>
                <a:spcPts val="475"/>
              </a:spcBef>
              <a:buFont typeface="Monotype Sorts"/>
              <a:buNone/>
            </a:pPr>
            <a:r>
              <a:rPr lang="zh-CN" altLang="en-US" sz="1800" b="0" dirty="0" smtClean="0">
                <a:latin typeface="华文细黑" pitchFamily="2" charset="-122"/>
                <a:ea typeface="华文细黑" pitchFamily="2" charset="-122"/>
              </a:rPr>
              <a:t>        物业管理中心下设办公室、学生公寓区事务科、教学办公区事务科、留学生与培训学员公寓区事务科、电信与工程技术科、综合治理办公室等科室。</a:t>
            </a:r>
            <a:endParaRPr lang="en-US" altLang="zh-CN" sz="1800" b="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基本责任是保障学生公寓、公共教室安全、优质运行，创造一流的学习、生活环境，为学校培养人做贡献，实现国有资产保值增值。</a:t>
            </a:r>
            <a:endParaRPr lang="en-US" altLang="zh-CN" sz="1800" b="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工作内容主要包括：</a:t>
            </a:r>
            <a:r>
              <a:rPr lang="zh-CN" altLang="en-US" sz="1800" b="0" dirty="0" smtClean="0">
                <a:solidFill>
                  <a:srgbClr val="FF0000"/>
                </a:solidFill>
                <a:latin typeface="华文细黑" pitchFamily="2" charset="-122"/>
                <a:ea typeface="华文细黑" pitchFamily="2" charset="-122"/>
              </a:rPr>
              <a:t>学生公寓的物业管理</a:t>
            </a:r>
            <a:r>
              <a:rPr lang="zh-CN" altLang="en-US" sz="1800" b="0" dirty="0" smtClean="0">
                <a:latin typeface="华文细黑" pitchFamily="2" charset="-122"/>
                <a:ea typeface="华文细黑" pitchFamily="2" charset="-122"/>
              </a:rPr>
              <a:t>及相关配套服务，</a:t>
            </a:r>
            <a:r>
              <a:rPr lang="zh-CN" altLang="en-US" sz="1800" b="0" dirty="0" smtClean="0">
                <a:solidFill>
                  <a:srgbClr val="FF0000"/>
                </a:solidFill>
                <a:latin typeface="华文细黑" pitchFamily="2" charset="-122"/>
                <a:ea typeface="华文细黑" pitchFamily="2" charset="-122"/>
              </a:rPr>
              <a:t>公共教学楼的物业管理</a:t>
            </a:r>
            <a:r>
              <a:rPr lang="zh-CN" altLang="en-US" sz="1800" b="0" dirty="0" smtClean="0">
                <a:latin typeface="华文细黑" pitchFamily="2" charset="-122"/>
                <a:ea typeface="华文细黑" pitchFamily="2" charset="-122"/>
              </a:rPr>
              <a:t>，部分校机关办公场所物业管理，校园通信服务相关工作等，物业总面积近</a:t>
            </a:r>
            <a:r>
              <a:rPr lang="en-US" altLang="zh-CN" sz="1800" b="0" dirty="0" smtClean="0">
                <a:latin typeface="华文细黑" pitchFamily="2" charset="-122"/>
                <a:ea typeface="华文细黑" pitchFamily="2" charset="-122"/>
              </a:rPr>
              <a:t>50</a:t>
            </a:r>
            <a:r>
              <a:rPr lang="zh-CN" altLang="en-US" sz="1800" b="0" dirty="0" smtClean="0">
                <a:latin typeface="华文细黑" pitchFamily="2" charset="-122"/>
                <a:ea typeface="华文细黑" pitchFamily="2" charset="-122"/>
              </a:rPr>
              <a:t>万平方米。</a:t>
            </a:r>
          </a:p>
        </p:txBody>
      </p:sp>
      <p:pic>
        <p:nvPicPr>
          <p:cNvPr id="30723" name="内容占位符 7" descr="物业管理中心行政图.jpg"/>
          <p:cNvPicPr>
            <a:picLocks noGrp="1" noChangeAspect="1"/>
          </p:cNvPicPr>
          <p:nvPr>
            <p:ph sz="quarter" idx="2"/>
          </p:nvPr>
        </p:nvPicPr>
        <p:blipFill>
          <a:blip r:embed="rId3" cstate="print"/>
          <a:srcRect/>
          <a:stretch>
            <a:fillRect/>
          </a:stretch>
        </p:blipFill>
        <p:spPr bwMode="auto">
          <a:xfrm>
            <a:off x="684213" y="836613"/>
            <a:ext cx="4398962" cy="5905500"/>
          </a:xfrm>
          <a:noFill/>
          <a:ln>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sz="quarter"/>
          </p:nvPr>
        </p:nvSpPr>
        <p:spPr>
          <a:xfrm>
            <a:off x="3492500" y="115888"/>
            <a:ext cx="2016125" cy="504825"/>
          </a:xfrm>
        </p:spPr>
        <p:txBody>
          <a:bodyPr/>
          <a:lstStyle/>
          <a:p>
            <a:pPr algn="ctr">
              <a:defRPr/>
            </a:pPr>
            <a:r>
              <a:rPr lang="zh-CN" altLang="en-US" sz="3200" i="0" dirty="0" smtClean="0">
                <a:solidFill>
                  <a:schemeClr val="tx1"/>
                </a:solidFill>
                <a:latin typeface="+mn-ea"/>
                <a:ea typeface="+mn-ea"/>
              </a:rPr>
              <a:t>概况介绍</a:t>
            </a:r>
            <a:endParaRPr lang="zh-CN" altLang="en-US" sz="3200" i="0" dirty="0">
              <a:solidFill>
                <a:schemeClr val="tx1"/>
              </a:solidFill>
              <a:latin typeface="+mn-ea"/>
              <a:ea typeface="+mn-ea"/>
            </a:endParaRPr>
          </a:p>
        </p:txBody>
      </p:sp>
      <p:sp>
        <p:nvSpPr>
          <p:cNvPr id="32770" name="内容占位符 10"/>
          <p:cNvSpPr>
            <a:spLocks noGrp="1"/>
          </p:cNvSpPr>
          <p:nvPr>
            <p:ph sz="quarter" idx="4"/>
          </p:nvPr>
        </p:nvSpPr>
        <p:spPr bwMode="auto">
          <a:xfrm>
            <a:off x="755650" y="1052513"/>
            <a:ext cx="7704138" cy="4679950"/>
          </a:xfrm>
          <a:noFill/>
          <a:ln>
            <a:miter lim="800000"/>
            <a:headEnd/>
            <a:tailEnd/>
          </a:ln>
        </p:spPr>
        <p:txBody>
          <a:bodyPr vert="horz" wrap="square" lIns="91440" tIns="45720" rIns="91440" bIns="45720" numCol="1" anchor="t" anchorCtr="0" compatLnSpc="1">
            <a:prstTxWarp prst="textNoShape">
              <a:avLst/>
            </a:prstTxWarp>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教学办公区事务科</a:t>
            </a:r>
            <a:endParaRPr lang="en-US" altLang="zh-CN" sz="2400" dirty="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教学办公区事务科</a:t>
            </a:r>
            <a:r>
              <a:rPr lang="zh-CN" altLang="en-US" sz="1800" b="0" dirty="0" smtClean="0">
                <a:latin typeface="华文细黑" pitchFamily="2" charset="-122"/>
                <a:ea typeface="华文细黑" pitchFamily="2" charset="-122"/>
              </a:rPr>
              <a:t>是清华大学物业管理中心下设科室之一，</a:t>
            </a:r>
            <a:r>
              <a:rPr lang="zh-CN" altLang="en-US" sz="1800" b="0" dirty="0" smtClean="0">
                <a:solidFill>
                  <a:srgbClr val="FF0000"/>
                </a:solidFill>
                <a:latin typeface="华文细黑" pitchFamily="2" charset="-122"/>
                <a:ea typeface="华文细黑" pitchFamily="2" charset="-122"/>
              </a:rPr>
              <a:t>担负着我校公共教室日常物业服务与管理，</a:t>
            </a:r>
            <a:r>
              <a:rPr lang="zh-CN" altLang="en-US" sz="1800" b="0" dirty="0" smtClean="0">
                <a:latin typeface="华文细黑" pitchFamily="2" charset="-122"/>
                <a:ea typeface="华文细黑" pitchFamily="2" charset="-122"/>
              </a:rPr>
              <a:t>由</a:t>
            </a:r>
            <a:r>
              <a:rPr lang="zh-CN" altLang="zh-CN" sz="1800" b="0" dirty="0" smtClean="0">
                <a:latin typeface="华文细黑" pitchFamily="2" charset="-122"/>
                <a:ea typeface="华文细黑" pitchFamily="2" charset="-122"/>
              </a:rPr>
              <a:t>教学区物业管理办公室</a:t>
            </a:r>
            <a:r>
              <a:rPr lang="zh-CN" altLang="en-US" sz="1800" b="0" dirty="0" smtClean="0">
                <a:latin typeface="华文细黑" pitchFamily="2" charset="-122"/>
                <a:ea typeface="华文细黑" pitchFamily="2" charset="-122"/>
              </a:rPr>
              <a:t>、</a:t>
            </a:r>
            <a:r>
              <a:rPr lang="zh-CN" altLang="zh-CN" sz="1800" b="0" dirty="0" smtClean="0">
                <a:latin typeface="华文细黑" pitchFamily="2" charset="-122"/>
                <a:ea typeface="华文细黑" pitchFamily="2" charset="-122"/>
              </a:rPr>
              <a:t>办公区物业管理办公室</a:t>
            </a:r>
            <a:r>
              <a:rPr lang="zh-CN" altLang="en-US" sz="1800" b="0" dirty="0" smtClean="0">
                <a:latin typeface="华文细黑" pitchFamily="2" charset="-122"/>
                <a:ea typeface="华文细黑" pitchFamily="2" charset="-122"/>
              </a:rPr>
              <a:t>和科办公室组成。</a:t>
            </a:r>
            <a:endParaRPr lang="en-US" altLang="zh-CN" sz="1800" b="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pPr>
            <a:endParaRPr lang="en-US" altLang="zh-CN" sz="1800" b="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pPr>
            <a:r>
              <a:rPr lang="zh-CN" altLang="en-US" sz="1800" dirty="0" smtClean="0">
                <a:latin typeface="华文细黑" pitchFamily="2" charset="-122"/>
                <a:ea typeface="华文细黑" pitchFamily="2" charset="-122"/>
              </a:rPr>
              <a:t>管辖范围</a:t>
            </a:r>
            <a:endParaRPr lang="en-US" altLang="zh-CN" sz="180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负责学校</a:t>
            </a:r>
            <a:r>
              <a:rPr lang="zh-CN" altLang="en-US" sz="1800" b="0" dirty="0" smtClean="0">
                <a:latin typeface="华文细黑" pitchFamily="2" charset="-122"/>
                <a:ea typeface="华文细黑" pitchFamily="2" charset="-122"/>
              </a:rPr>
              <a:t>部分</a:t>
            </a:r>
            <a:r>
              <a:rPr lang="zh-CN" altLang="zh-CN" sz="1800" b="0" dirty="0" smtClean="0">
                <a:latin typeface="华文细黑" pitchFamily="2" charset="-122"/>
                <a:ea typeface="华文细黑" pitchFamily="2" charset="-122"/>
              </a:rPr>
              <a:t>公共教室</a:t>
            </a:r>
            <a:r>
              <a:rPr lang="zh-CN" altLang="en-US" sz="1800" b="0" dirty="0" smtClean="0">
                <a:latin typeface="华文细黑" pitchFamily="2" charset="-122"/>
                <a:ea typeface="华文细黑" pitchFamily="2" charset="-122"/>
              </a:rPr>
              <a:t>的日常服务与管理，</a:t>
            </a:r>
            <a:r>
              <a:rPr lang="zh-CN" altLang="en-US" sz="1800" b="0" dirty="0" smtClean="0">
                <a:solidFill>
                  <a:srgbClr val="FF0000"/>
                </a:solidFill>
                <a:latin typeface="华文细黑" pitchFamily="2" charset="-122"/>
                <a:ea typeface="华文细黑" pitchFamily="2" charset="-122"/>
              </a:rPr>
              <a:t>管辖教学楼共</a:t>
            </a:r>
            <a:r>
              <a:rPr lang="en-US" altLang="zh-CN" sz="1800" b="0" dirty="0" smtClean="0">
                <a:solidFill>
                  <a:srgbClr val="FF0000"/>
                </a:solidFill>
                <a:latin typeface="华文细黑" pitchFamily="2" charset="-122"/>
                <a:ea typeface="华文细黑" pitchFamily="2" charset="-122"/>
              </a:rPr>
              <a:t>17</a:t>
            </a:r>
            <a:r>
              <a:rPr lang="zh-CN" altLang="en-US" sz="1800" b="0" dirty="0" smtClean="0">
                <a:solidFill>
                  <a:srgbClr val="FF0000"/>
                </a:solidFill>
                <a:latin typeface="华文细黑" pitchFamily="2" charset="-122"/>
                <a:ea typeface="华文细黑" pitchFamily="2" charset="-122"/>
              </a:rPr>
              <a:t>处，</a:t>
            </a:r>
            <a:r>
              <a:rPr lang="en-US" altLang="zh-CN" sz="1800" b="0" dirty="0" smtClean="0">
                <a:solidFill>
                  <a:srgbClr val="FF0000"/>
                </a:solidFill>
                <a:latin typeface="华文细黑" pitchFamily="2" charset="-122"/>
                <a:ea typeface="华文细黑" pitchFamily="2" charset="-122"/>
              </a:rPr>
              <a:t>276</a:t>
            </a:r>
            <a:r>
              <a:rPr lang="zh-CN" altLang="zh-CN" sz="1800" b="0" dirty="0" smtClean="0">
                <a:solidFill>
                  <a:srgbClr val="FF0000"/>
                </a:solidFill>
                <a:latin typeface="华文细黑" pitchFamily="2" charset="-122"/>
                <a:ea typeface="华文细黑" pitchFamily="2" charset="-122"/>
              </a:rPr>
              <a:t>间教室</a:t>
            </a:r>
            <a:r>
              <a:rPr lang="zh-CN" altLang="en-US" sz="1800" b="0" dirty="0" smtClean="0">
                <a:solidFill>
                  <a:srgbClr val="FF0000"/>
                </a:solidFill>
                <a:latin typeface="华文细黑" pitchFamily="2" charset="-122"/>
                <a:ea typeface="华文细黑" pitchFamily="2" charset="-122"/>
              </a:rPr>
              <a:t>，</a:t>
            </a:r>
            <a:r>
              <a:rPr lang="en-US" altLang="zh-CN" sz="1800" b="0" dirty="0" smtClean="0">
                <a:solidFill>
                  <a:srgbClr val="FF0000"/>
                </a:solidFill>
                <a:latin typeface="华文细黑" pitchFamily="2" charset="-122"/>
                <a:ea typeface="华文细黑" pitchFamily="2" charset="-122"/>
              </a:rPr>
              <a:t>21,667</a:t>
            </a:r>
            <a:r>
              <a:rPr lang="zh-CN" altLang="en-US" sz="1800" b="0" dirty="0" smtClean="0">
                <a:solidFill>
                  <a:srgbClr val="FF0000"/>
                </a:solidFill>
                <a:latin typeface="华文细黑" pitchFamily="2" charset="-122"/>
                <a:ea typeface="华文细黑" pitchFamily="2" charset="-122"/>
              </a:rPr>
              <a:t>个座位，管理面积</a:t>
            </a:r>
            <a:r>
              <a:rPr lang="en-US" altLang="zh-CN" sz="1800" b="0" dirty="0" smtClean="0">
                <a:solidFill>
                  <a:srgbClr val="FF0000"/>
                </a:solidFill>
                <a:latin typeface="华文细黑" pitchFamily="2" charset="-122"/>
                <a:ea typeface="华文细黑" pitchFamily="2" charset="-122"/>
              </a:rPr>
              <a:t>61306</a:t>
            </a:r>
            <a:r>
              <a:rPr lang="zh-CN" altLang="en-US" sz="1800" b="0" dirty="0" smtClean="0">
                <a:solidFill>
                  <a:srgbClr val="FF0000"/>
                </a:solidFill>
                <a:latin typeface="华文细黑" pitchFamily="2" charset="-122"/>
                <a:ea typeface="华文细黑" pitchFamily="2" charset="-122"/>
              </a:rPr>
              <a:t>平方米，</a:t>
            </a:r>
            <a:r>
              <a:rPr lang="zh-CN" altLang="en-US" sz="1800" b="0" dirty="0" smtClean="0">
                <a:latin typeface="华文细黑" pitchFamily="2" charset="-122"/>
                <a:ea typeface="华文细黑" pitchFamily="2" charset="-122"/>
              </a:rPr>
              <a:t>按区域划分为一至五教学区和六教区。</a:t>
            </a:r>
            <a:endParaRPr lang="en-US" altLang="zh-CN" sz="1800" b="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负责办公区物业的日常服务，主要包括工字厅、</a:t>
            </a:r>
            <a:r>
              <a:rPr lang="zh-CN" altLang="zh-CN" sz="1800" b="0" dirty="0" smtClean="0">
                <a:latin typeface="华文细黑" pitchFamily="2" charset="-122"/>
                <a:ea typeface="华文细黑" pitchFamily="2" charset="-122"/>
              </a:rPr>
              <a:t>古月堂、强斋</a:t>
            </a:r>
            <a:r>
              <a:rPr lang="zh-CN" altLang="en-US" sz="1800" b="0" dirty="0" smtClean="0">
                <a:latin typeface="华文细黑" pitchFamily="2" charset="-122"/>
                <a:ea typeface="华文细黑" pitchFamily="2" charset="-122"/>
              </a:rPr>
              <a:t>和后勤综合服务大厅</a:t>
            </a:r>
            <a:r>
              <a:rPr lang="zh-CN" altLang="zh-CN" sz="1800" b="0" dirty="0" smtClean="0">
                <a:latin typeface="华文细黑" pitchFamily="2" charset="-122"/>
                <a:ea typeface="华文细黑" pitchFamily="2" charset="-122"/>
              </a:rPr>
              <a:t>，</a:t>
            </a:r>
            <a:r>
              <a:rPr lang="zh-CN" altLang="en-US" sz="1800" b="0" dirty="0" smtClean="0">
                <a:latin typeface="华文细黑" pitchFamily="2" charset="-122"/>
                <a:ea typeface="华文细黑" pitchFamily="2" charset="-122"/>
              </a:rPr>
              <a:t>管理</a:t>
            </a:r>
            <a:r>
              <a:rPr lang="zh-CN" altLang="zh-CN" sz="1800" b="0" dirty="0" smtClean="0">
                <a:latin typeface="华文细黑" pitchFamily="2" charset="-122"/>
                <a:ea typeface="华文细黑" pitchFamily="2" charset="-122"/>
              </a:rPr>
              <a:t>面积</a:t>
            </a:r>
            <a:r>
              <a:rPr lang="zh-CN" altLang="en-US" sz="1800" b="0" dirty="0" smtClean="0">
                <a:latin typeface="华文细黑" pitchFamily="2" charset="-122"/>
                <a:ea typeface="华文细黑" pitchFamily="2" charset="-122"/>
              </a:rPr>
              <a:t>约 </a:t>
            </a:r>
            <a:r>
              <a:rPr lang="en-US" altLang="zh-CN" sz="1800" b="0" dirty="0" smtClean="0">
                <a:latin typeface="华文细黑" pitchFamily="2" charset="-122"/>
                <a:ea typeface="华文细黑" pitchFamily="2" charset="-122"/>
              </a:rPr>
              <a:t>4000</a:t>
            </a:r>
            <a:r>
              <a:rPr lang="zh-CN" altLang="zh-CN" sz="1800" b="0" dirty="0" smtClean="0">
                <a:latin typeface="华文细黑" pitchFamily="2" charset="-122"/>
                <a:ea typeface="华文细黑" pitchFamily="2" charset="-122"/>
              </a:rPr>
              <a:t>平米</a:t>
            </a:r>
            <a:r>
              <a:rPr lang="zh-CN" altLang="en-US" sz="1800" b="0" dirty="0" smtClean="0">
                <a:latin typeface="华文细黑" pitchFamily="2" charset="-122"/>
                <a:ea typeface="华文细黑" pitchFamily="2" charset="-122"/>
              </a:rPr>
              <a:t>。</a:t>
            </a:r>
            <a:endParaRPr lang="en-US" altLang="zh-CN" sz="1800" b="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pPr>
            <a:endParaRPr lang="en-US" altLang="zh-CN" sz="1800" b="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pPr>
            <a:endParaRPr lang="zh-CN" altLang="en-US" sz="1800" b="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pPr>
            <a:endParaRPr lang="en-US" altLang="zh-CN" sz="1800" b="0" dirty="0" smtClean="0">
              <a:latin typeface="华文细黑" pitchFamily="2" charset="-122"/>
              <a:ea typeface="华文细黑" pitchFamily="2"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sz="quarter"/>
          </p:nvPr>
        </p:nvSpPr>
        <p:spPr>
          <a:xfrm>
            <a:off x="3492500" y="115888"/>
            <a:ext cx="2016125" cy="504825"/>
          </a:xfrm>
        </p:spPr>
        <p:txBody>
          <a:bodyPr/>
          <a:lstStyle/>
          <a:p>
            <a:pPr algn="ctr">
              <a:defRPr/>
            </a:pPr>
            <a:r>
              <a:rPr lang="zh-CN" altLang="en-US" sz="3200" i="0" dirty="0" smtClean="0">
                <a:solidFill>
                  <a:schemeClr val="tx1"/>
                </a:solidFill>
                <a:latin typeface="+mn-ea"/>
                <a:ea typeface="+mn-ea"/>
              </a:rPr>
              <a:t>概况介绍</a:t>
            </a:r>
            <a:endParaRPr lang="zh-CN" altLang="en-US" sz="3200" i="0" dirty="0">
              <a:solidFill>
                <a:schemeClr val="tx1"/>
              </a:solidFill>
              <a:latin typeface="+mn-ea"/>
              <a:ea typeface="+mn-ea"/>
            </a:endParaRPr>
          </a:p>
        </p:txBody>
      </p:sp>
      <p:sp>
        <p:nvSpPr>
          <p:cNvPr id="33794" name="内容占位符 10"/>
          <p:cNvSpPr>
            <a:spLocks noGrp="1"/>
          </p:cNvSpPr>
          <p:nvPr>
            <p:ph sz="quarter" idx="4"/>
          </p:nvPr>
        </p:nvSpPr>
        <p:spPr bwMode="auto">
          <a:xfrm>
            <a:off x="900113" y="1125538"/>
            <a:ext cx="7704137" cy="4751387"/>
          </a:xfrm>
          <a:ln>
            <a:miter lim="800000"/>
            <a:headEnd/>
            <a:tailEnd/>
          </a:ln>
        </p:spPr>
        <p:txBody>
          <a:bodyPr vert="horz" wrap="square" lIns="91440" tIns="45720" rIns="91440" bIns="45720" numCol="1" anchor="t" anchorCtr="0" compatLnSpc="1">
            <a:prstTxWarp prst="textNoShape">
              <a:avLst/>
            </a:prstTxWarp>
          </a:bodyPr>
          <a:lstStyle/>
          <a:p>
            <a:pPr marL="0" eaLnBrk="1" latinLnBrk="1" hangingPunct="1">
              <a:lnSpc>
                <a:spcPct val="150000"/>
              </a:lnSpc>
              <a:spcBef>
                <a:spcPts val="475"/>
              </a:spcBef>
              <a:buFont typeface="Monotype Sorts"/>
              <a:buNone/>
              <a:defRPr/>
            </a:pPr>
            <a:r>
              <a:rPr lang="zh-CN" altLang="en-US" sz="1800" dirty="0" smtClean="0">
                <a:latin typeface="华文细黑" pitchFamily="2" charset="-122"/>
                <a:ea typeface="华文细黑" pitchFamily="2" charset="-122"/>
              </a:rPr>
              <a:t>人员组成</a:t>
            </a:r>
            <a:endParaRPr lang="en-US" altLang="zh-CN" sz="180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defRPr/>
            </a:pPr>
            <a:r>
              <a:rPr lang="zh-CN" altLang="en-US" sz="1800" b="0" dirty="0" smtClean="0">
                <a:latin typeface="华文细黑" pitchFamily="2" charset="-122"/>
                <a:ea typeface="华文细黑" pitchFamily="2" charset="-122"/>
              </a:rPr>
              <a:t>        </a:t>
            </a:r>
            <a:r>
              <a:rPr lang="zh-CN" altLang="en-US" sz="1800" b="0" dirty="0" smtClean="0">
                <a:solidFill>
                  <a:srgbClr val="FF0000"/>
                </a:solidFill>
                <a:latin typeface="华文细黑" pitchFamily="2" charset="-122"/>
                <a:ea typeface="华文细黑" pitchFamily="2" charset="-122"/>
              </a:rPr>
              <a:t>科室共有工作</a:t>
            </a:r>
            <a:r>
              <a:rPr lang="zh-CN" altLang="zh-CN" sz="1800" b="0" dirty="0" smtClean="0">
                <a:solidFill>
                  <a:srgbClr val="FF0000"/>
                </a:solidFill>
                <a:latin typeface="华文细黑" pitchFamily="2" charset="-122"/>
                <a:ea typeface="华文细黑" pitchFamily="2" charset="-122"/>
              </a:rPr>
              <a:t>人员</a:t>
            </a:r>
            <a:r>
              <a:rPr lang="en-US" altLang="zh-CN" sz="1800" b="0" dirty="0" smtClean="0">
                <a:solidFill>
                  <a:srgbClr val="FF0000"/>
                </a:solidFill>
                <a:latin typeface="华文细黑" pitchFamily="2" charset="-122"/>
                <a:ea typeface="华文细黑" pitchFamily="2" charset="-122"/>
              </a:rPr>
              <a:t>147</a:t>
            </a:r>
            <a:r>
              <a:rPr lang="zh-CN" altLang="zh-CN" sz="1800" b="0" dirty="0" smtClean="0">
                <a:solidFill>
                  <a:srgbClr val="FF0000"/>
                </a:solidFill>
                <a:latin typeface="华文细黑" pitchFamily="2" charset="-122"/>
                <a:ea typeface="华文细黑" pitchFamily="2" charset="-122"/>
              </a:rPr>
              <a:t>人</a:t>
            </a:r>
            <a:r>
              <a:rPr lang="zh-CN" altLang="en-US" sz="1800" b="0" dirty="0" smtClean="0">
                <a:solidFill>
                  <a:srgbClr val="FF0000"/>
                </a:solidFill>
                <a:latin typeface="华文细黑" pitchFamily="2" charset="-122"/>
                <a:ea typeface="华文细黑" pitchFamily="2" charset="-122"/>
              </a:rPr>
              <a:t>。其中，</a:t>
            </a:r>
            <a:r>
              <a:rPr lang="zh-CN" altLang="zh-CN" sz="1800" b="0" dirty="0" smtClean="0">
                <a:solidFill>
                  <a:srgbClr val="FF0000"/>
                </a:solidFill>
                <a:latin typeface="华文细黑" pitchFamily="2" charset="-122"/>
                <a:ea typeface="华文细黑" pitchFamily="2" charset="-122"/>
              </a:rPr>
              <a:t>本单位职工</a:t>
            </a:r>
            <a:r>
              <a:rPr lang="en-US" altLang="zh-CN" sz="1800" b="0" dirty="0" smtClean="0">
                <a:solidFill>
                  <a:srgbClr val="FF0000"/>
                </a:solidFill>
                <a:latin typeface="华文细黑" pitchFamily="2" charset="-122"/>
                <a:ea typeface="华文细黑" pitchFamily="2" charset="-122"/>
              </a:rPr>
              <a:t>48</a:t>
            </a:r>
            <a:r>
              <a:rPr lang="zh-CN" altLang="zh-CN" sz="1800" b="0" dirty="0" smtClean="0">
                <a:solidFill>
                  <a:srgbClr val="FF0000"/>
                </a:solidFill>
                <a:latin typeface="华文细黑" pitchFamily="2" charset="-122"/>
                <a:ea typeface="华文细黑" pitchFamily="2" charset="-122"/>
              </a:rPr>
              <a:t>人，外协职工</a:t>
            </a:r>
            <a:r>
              <a:rPr lang="en-US" altLang="zh-CN" sz="1800" b="0" dirty="0" smtClean="0">
                <a:solidFill>
                  <a:srgbClr val="FF0000"/>
                </a:solidFill>
                <a:latin typeface="华文细黑" pitchFamily="2" charset="-122"/>
                <a:ea typeface="华文细黑" pitchFamily="2" charset="-122"/>
              </a:rPr>
              <a:t>99</a:t>
            </a:r>
            <a:r>
              <a:rPr lang="zh-CN" altLang="zh-CN" sz="1800" b="0" dirty="0" smtClean="0">
                <a:solidFill>
                  <a:srgbClr val="FF0000"/>
                </a:solidFill>
                <a:latin typeface="华文细黑" pitchFamily="2" charset="-122"/>
                <a:ea typeface="华文细黑" pitchFamily="2" charset="-122"/>
              </a:rPr>
              <a:t>人。</a:t>
            </a:r>
            <a:endParaRPr lang="en-US" altLang="zh-CN" sz="1800" b="0" dirty="0" smtClean="0">
              <a:solidFill>
                <a:srgbClr val="FF0000"/>
              </a:solidFill>
              <a:latin typeface="华文细黑" pitchFamily="2" charset="-122"/>
              <a:ea typeface="华文细黑" pitchFamily="2" charset="-122"/>
            </a:endParaRPr>
          </a:p>
          <a:p>
            <a:pPr marL="0" eaLnBrk="1" latinLnBrk="1" hangingPunct="1">
              <a:lnSpc>
                <a:spcPct val="150000"/>
              </a:lnSpc>
              <a:spcBef>
                <a:spcPts val="475"/>
              </a:spcBef>
              <a:buFont typeface="Monotype Sorts"/>
              <a:buNone/>
              <a:defRPr/>
            </a:pPr>
            <a:r>
              <a:rPr lang="zh-CN" altLang="en-US" sz="1800" b="0" dirty="0" smtClean="0">
                <a:latin typeface="华文细黑" pitchFamily="2" charset="-122"/>
                <a:ea typeface="华文细黑" pitchFamily="2" charset="-122"/>
              </a:rPr>
              <a:t>        本单位职工包括主管以上干部</a:t>
            </a:r>
            <a:r>
              <a:rPr lang="en-US" altLang="zh-CN" sz="1800" b="0" dirty="0" smtClean="0">
                <a:latin typeface="华文细黑" pitchFamily="2" charset="-122"/>
                <a:ea typeface="华文细黑" pitchFamily="2" charset="-122"/>
              </a:rPr>
              <a:t>6</a:t>
            </a:r>
            <a:r>
              <a:rPr lang="zh-CN" altLang="en-US" sz="1800" b="0" dirty="0" smtClean="0">
                <a:latin typeface="华文细黑" pitchFamily="2" charset="-122"/>
                <a:ea typeface="华文细黑" pitchFamily="2" charset="-122"/>
              </a:rPr>
              <a:t>人，</a:t>
            </a:r>
            <a:endParaRPr lang="en-US" altLang="zh-CN" sz="1800" b="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defRPr/>
            </a:pPr>
            <a:r>
              <a:rPr lang="zh-CN" altLang="en-US" sz="1800" b="0" dirty="0" smtClean="0">
                <a:latin typeface="华文细黑" pitchFamily="2" charset="-122"/>
                <a:ea typeface="华文细黑" pitchFamily="2" charset="-122"/>
              </a:rPr>
              <a:t>教学区：教室管理员</a:t>
            </a:r>
            <a:r>
              <a:rPr lang="en-US" altLang="zh-CN" sz="1800" b="0" dirty="0" smtClean="0">
                <a:latin typeface="华文细黑" pitchFamily="2" charset="-122"/>
                <a:ea typeface="华文细黑" pitchFamily="2" charset="-122"/>
              </a:rPr>
              <a:t>24</a:t>
            </a:r>
            <a:r>
              <a:rPr lang="zh-CN" altLang="en-US" sz="1800" b="0" dirty="0" smtClean="0">
                <a:latin typeface="华文细黑" pitchFamily="2" charset="-122"/>
                <a:ea typeface="华文细黑" pitchFamily="2" charset="-122"/>
              </a:rPr>
              <a:t>人。</a:t>
            </a:r>
            <a:endParaRPr lang="en-US" altLang="zh-CN" sz="1800" b="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defRPr/>
            </a:pPr>
            <a:r>
              <a:rPr lang="zh-CN" altLang="en-US" sz="1800" b="0" dirty="0" smtClean="0">
                <a:latin typeface="华文细黑" pitchFamily="2" charset="-122"/>
                <a:ea typeface="华文细黑" pitchFamily="2" charset="-122"/>
              </a:rPr>
              <a:t>办公区：治安班长</a:t>
            </a:r>
            <a:r>
              <a:rPr lang="en-US" altLang="zh-CN" sz="1800" b="0" dirty="0" smtClean="0">
                <a:latin typeface="华文细黑" pitchFamily="2" charset="-122"/>
                <a:ea typeface="华文细黑" pitchFamily="2" charset="-122"/>
              </a:rPr>
              <a:t>5</a:t>
            </a:r>
            <a:r>
              <a:rPr lang="zh-CN" altLang="en-US" sz="1800" b="0" dirty="0" smtClean="0">
                <a:latin typeface="华文细黑" pitchFamily="2" charset="-122"/>
                <a:ea typeface="华文细黑" pitchFamily="2" charset="-122"/>
              </a:rPr>
              <a:t>人，保洁服务员</a:t>
            </a:r>
            <a:r>
              <a:rPr lang="en-US" altLang="zh-CN" sz="1800" b="0" dirty="0" smtClean="0">
                <a:latin typeface="华文细黑" pitchFamily="2" charset="-122"/>
                <a:ea typeface="华文细黑" pitchFamily="2" charset="-122"/>
              </a:rPr>
              <a:t>8</a:t>
            </a:r>
            <a:r>
              <a:rPr lang="zh-CN" altLang="en-US" sz="1800" b="0" dirty="0" smtClean="0">
                <a:latin typeface="华文细黑" pitchFamily="2" charset="-122"/>
                <a:ea typeface="华文细黑" pitchFamily="2" charset="-122"/>
              </a:rPr>
              <a:t>人，办公室</a:t>
            </a:r>
            <a:r>
              <a:rPr lang="en-US" altLang="zh-CN" sz="1800" b="0" dirty="0" smtClean="0">
                <a:latin typeface="华文细黑" pitchFamily="2" charset="-122"/>
                <a:ea typeface="华文细黑" pitchFamily="2" charset="-122"/>
              </a:rPr>
              <a:t>5</a:t>
            </a:r>
            <a:r>
              <a:rPr lang="zh-CN" altLang="en-US" sz="1800" b="0" dirty="0" smtClean="0">
                <a:latin typeface="华文细黑" pitchFamily="2" charset="-122"/>
                <a:ea typeface="华文细黑" pitchFamily="2" charset="-122"/>
              </a:rPr>
              <a:t>人。</a:t>
            </a:r>
            <a:endParaRPr lang="en-US" altLang="zh-CN" sz="1800" b="0" dirty="0" smtClean="0">
              <a:latin typeface="华文细黑" pitchFamily="2" charset="-122"/>
              <a:ea typeface="华文细黑" pitchFamily="2" charset="-122"/>
            </a:endParaRPr>
          </a:p>
          <a:p>
            <a:pPr>
              <a:lnSpc>
                <a:spcPct val="150000"/>
              </a:lnSpc>
              <a:buFont typeface="Monotype Sorts"/>
              <a:buNone/>
              <a:defRPr/>
            </a:pPr>
            <a:r>
              <a:rPr lang="en-US" altLang="zh-CN" sz="1800" b="0" dirty="0" smtClean="0">
                <a:latin typeface="华文细黑" pitchFamily="2" charset="-122"/>
                <a:ea typeface="华文细黑" pitchFamily="2" charset="-122"/>
              </a:rPr>
              <a:t>         </a:t>
            </a:r>
            <a:r>
              <a:rPr lang="zh-CN" altLang="en-US" sz="1800" b="0" dirty="0" smtClean="0">
                <a:latin typeface="华文细黑" pitchFamily="2" charset="-122"/>
                <a:ea typeface="华文细黑" pitchFamily="2" charset="-122"/>
              </a:rPr>
              <a:t>外协职工包括保洁员</a:t>
            </a:r>
            <a:r>
              <a:rPr lang="en-US" altLang="zh-CN" sz="1800" b="0" dirty="0" smtClean="0">
                <a:latin typeface="华文细黑" pitchFamily="2" charset="-122"/>
                <a:ea typeface="华文细黑" pitchFamily="2" charset="-122"/>
              </a:rPr>
              <a:t>44</a:t>
            </a:r>
            <a:r>
              <a:rPr lang="zh-CN" altLang="en-US" sz="1800" b="0" dirty="0" smtClean="0">
                <a:latin typeface="华文细黑" pitchFamily="2" charset="-122"/>
                <a:ea typeface="华文细黑" pitchFamily="2" charset="-122"/>
              </a:rPr>
              <a:t>人，自行车管理员</a:t>
            </a:r>
            <a:r>
              <a:rPr lang="en-US" altLang="zh-CN" sz="1800" b="0" dirty="0" smtClean="0">
                <a:latin typeface="华文细黑" pitchFamily="2" charset="-122"/>
                <a:ea typeface="华文细黑" pitchFamily="2" charset="-122"/>
              </a:rPr>
              <a:t>7</a:t>
            </a:r>
            <a:r>
              <a:rPr lang="zh-CN" altLang="en-US" sz="1800" b="0" dirty="0" smtClean="0">
                <a:latin typeface="华文细黑" pitchFamily="2" charset="-122"/>
                <a:ea typeface="华文细黑" pitchFamily="2" charset="-122"/>
              </a:rPr>
              <a:t>人，值班员</a:t>
            </a:r>
            <a:r>
              <a:rPr lang="en-US" altLang="zh-CN" sz="1800" b="0" dirty="0" smtClean="0">
                <a:latin typeface="华文细黑" pitchFamily="2" charset="-122"/>
                <a:ea typeface="华文细黑" pitchFamily="2" charset="-122"/>
              </a:rPr>
              <a:t>9</a:t>
            </a:r>
            <a:r>
              <a:rPr lang="zh-CN" altLang="en-US" sz="1800" b="0" dirty="0" smtClean="0">
                <a:latin typeface="华文细黑" pitchFamily="2" charset="-122"/>
                <a:ea typeface="华文细黑" pitchFamily="2" charset="-122"/>
              </a:rPr>
              <a:t>人，治安员</a:t>
            </a:r>
            <a:r>
              <a:rPr lang="en-US" altLang="zh-CN" sz="1800" b="0" dirty="0" smtClean="0">
                <a:latin typeface="华文细黑" pitchFamily="2" charset="-122"/>
                <a:ea typeface="华文细黑" pitchFamily="2" charset="-122"/>
              </a:rPr>
              <a:t>31</a:t>
            </a:r>
          </a:p>
          <a:p>
            <a:pPr>
              <a:lnSpc>
                <a:spcPct val="150000"/>
              </a:lnSpc>
              <a:buFont typeface="Monotype Sorts"/>
              <a:buNone/>
              <a:defRPr/>
            </a:pPr>
            <a:r>
              <a:rPr lang="zh-CN" altLang="en-US" sz="1800" b="0" dirty="0" smtClean="0">
                <a:latin typeface="华文细黑" pitchFamily="2" charset="-122"/>
                <a:ea typeface="华文细黑" pitchFamily="2" charset="-122"/>
              </a:rPr>
              <a:t>人，</a:t>
            </a:r>
            <a:r>
              <a:rPr lang="zh-CN" altLang="zh-CN" sz="1800" b="0" dirty="0" smtClean="0">
                <a:latin typeface="华文细黑" pitchFamily="2" charset="-122"/>
                <a:ea typeface="华文细黑" pitchFamily="2" charset="-122"/>
              </a:rPr>
              <a:t>消防中控室值机员8</a:t>
            </a:r>
            <a:r>
              <a:rPr lang="zh-CN" altLang="en-US" sz="1800" b="0" dirty="0" smtClean="0">
                <a:latin typeface="华文细黑" pitchFamily="2" charset="-122"/>
                <a:ea typeface="华文细黑" pitchFamily="2" charset="-122"/>
              </a:rPr>
              <a:t>人。</a:t>
            </a:r>
            <a:endParaRPr lang="en-US" altLang="zh-CN" sz="1800" b="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defRPr/>
            </a:pPr>
            <a:r>
              <a:rPr lang="zh-CN" altLang="en-US" sz="1800" b="0" dirty="0" smtClean="0">
                <a:solidFill>
                  <a:srgbClr val="FF0000"/>
                </a:solidFill>
                <a:latin typeface="华文细黑" pitchFamily="2" charset="-122"/>
                <a:ea typeface="华文细黑" pitchFamily="2" charset="-122"/>
              </a:rPr>
              <a:t>工作宗旨</a:t>
            </a:r>
            <a:endParaRPr lang="en-US" altLang="zh-CN" sz="1800" b="0" dirty="0" smtClean="0">
              <a:solidFill>
                <a:srgbClr val="FF0000"/>
              </a:solidFill>
              <a:latin typeface="华文细黑" pitchFamily="2" charset="-122"/>
              <a:ea typeface="华文细黑" pitchFamily="2" charset="-122"/>
            </a:endParaRPr>
          </a:p>
          <a:p>
            <a:pPr marL="0" eaLnBrk="1" latinLnBrk="1" hangingPunct="1">
              <a:lnSpc>
                <a:spcPct val="150000"/>
              </a:lnSpc>
              <a:spcBef>
                <a:spcPts val="475"/>
              </a:spcBef>
              <a:buFont typeface="Monotype Sorts"/>
              <a:buNone/>
              <a:defRPr/>
            </a:pPr>
            <a:r>
              <a:rPr lang="en-US" altLang="zh-CN" sz="1800" b="0" dirty="0" smtClean="0">
                <a:latin typeface="华文细黑" pitchFamily="2" charset="-122"/>
                <a:ea typeface="华文细黑" pitchFamily="2" charset="-122"/>
              </a:rPr>
              <a:t>        </a:t>
            </a:r>
            <a:r>
              <a:rPr lang="zh-CN" altLang="zh-CN" sz="1800" b="0" dirty="0" smtClean="0">
                <a:solidFill>
                  <a:srgbClr val="FF0000"/>
                </a:solidFill>
                <a:latin typeface="华文细黑" pitchFamily="2" charset="-122"/>
                <a:ea typeface="华文细黑" pitchFamily="2" charset="-122"/>
              </a:rPr>
              <a:t>传承清华百年办学理念，与时俱进，运用先进技术和管理理念配合</a:t>
            </a:r>
            <a:r>
              <a:rPr lang="zh-CN" altLang="en-US" sz="1800" b="0" dirty="0" smtClean="0">
                <a:solidFill>
                  <a:srgbClr val="FF0000"/>
                </a:solidFill>
                <a:latin typeface="华文细黑" pitchFamily="2" charset="-122"/>
                <a:ea typeface="华文细黑" pitchFamily="2" charset="-122"/>
              </a:rPr>
              <a:t>后勤工作和</a:t>
            </a:r>
            <a:r>
              <a:rPr lang="zh-CN" altLang="zh-CN" sz="1800" b="0" dirty="0" smtClean="0">
                <a:solidFill>
                  <a:srgbClr val="FF0000"/>
                </a:solidFill>
                <a:latin typeface="华文细黑" pitchFamily="2" charset="-122"/>
                <a:ea typeface="华文细黑" pitchFamily="2" charset="-122"/>
              </a:rPr>
              <a:t>教务工作，把教学楼打造成“优雅、舒适、健康、乐学”与文化为一体的公共教学场所。</a:t>
            </a:r>
            <a:endParaRPr lang="en-US" altLang="zh-CN" sz="1800" b="0" dirty="0" smtClean="0">
              <a:solidFill>
                <a:srgbClr val="FF0000"/>
              </a:solidFill>
              <a:latin typeface="华文细黑" pitchFamily="2" charset="-122"/>
              <a:ea typeface="华文细黑" pitchFamily="2" charset="-122"/>
            </a:endParaRPr>
          </a:p>
          <a:p>
            <a:pPr marL="0" eaLnBrk="1" latinLnBrk="1" hangingPunct="1">
              <a:lnSpc>
                <a:spcPct val="150000"/>
              </a:lnSpc>
              <a:spcBef>
                <a:spcPts val="475"/>
              </a:spcBef>
              <a:buFont typeface="Monotype Sorts"/>
              <a:buNone/>
              <a:defRPr/>
            </a:pPr>
            <a:endParaRPr lang="zh-CN" altLang="en-US" sz="1800" b="0" dirty="0" smtClean="0">
              <a:latin typeface="华文细黑" pitchFamily="2" charset="-122"/>
              <a:ea typeface="华文细黑" pitchFamily="2" charset="-122"/>
            </a:endParaRPr>
          </a:p>
          <a:p>
            <a:pPr marL="0" eaLnBrk="1" latinLnBrk="1" hangingPunct="1">
              <a:lnSpc>
                <a:spcPct val="150000"/>
              </a:lnSpc>
              <a:spcBef>
                <a:spcPts val="475"/>
              </a:spcBef>
              <a:buFont typeface="Monotype Sorts"/>
              <a:buNone/>
              <a:defRPr/>
            </a:pPr>
            <a:endParaRPr lang="en-US" altLang="zh-CN" sz="1800" b="0" dirty="0" smtClean="0">
              <a:latin typeface="华文细黑" pitchFamily="2" charset="-122"/>
              <a:ea typeface="华文细黑"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sz="quarter"/>
          </p:nvPr>
        </p:nvSpPr>
        <p:spPr>
          <a:xfrm>
            <a:off x="3492500" y="115888"/>
            <a:ext cx="2016125" cy="504825"/>
          </a:xfrm>
        </p:spPr>
        <p:txBody>
          <a:bodyPr/>
          <a:lstStyle/>
          <a:p>
            <a:pPr algn="ctr">
              <a:defRPr/>
            </a:pPr>
            <a:r>
              <a:rPr lang="zh-CN" altLang="en-US" sz="3200" i="0" dirty="0" smtClean="0">
                <a:solidFill>
                  <a:schemeClr val="tx1"/>
                </a:solidFill>
                <a:latin typeface="+mn-ea"/>
                <a:ea typeface="+mn-ea"/>
              </a:rPr>
              <a:t>概况介绍</a:t>
            </a:r>
            <a:endParaRPr lang="zh-CN" altLang="en-US" sz="3200" i="0" dirty="0">
              <a:solidFill>
                <a:schemeClr val="tx1"/>
              </a:solidFill>
              <a:latin typeface="+mn-ea"/>
              <a:ea typeface="+mn-ea"/>
            </a:endParaRPr>
          </a:p>
        </p:txBody>
      </p:sp>
      <p:sp>
        <p:nvSpPr>
          <p:cNvPr id="36866" name="内容占位符 10"/>
          <p:cNvSpPr>
            <a:spLocks noGrp="1"/>
          </p:cNvSpPr>
          <p:nvPr>
            <p:ph sz="quarter" idx="4"/>
          </p:nvPr>
        </p:nvSpPr>
        <p:spPr bwMode="auto">
          <a:xfrm>
            <a:off x="827088" y="765175"/>
            <a:ext cx="7705725" cy="2376488"/>
          </a:xfrm>
          <a:noFill/>
          <a:ln>
            <a:miter lim="800000"/>
            <a:headEnd/>
            <a:tailEnd/>
          </a:ln>
        </p:spPr>
        <p:txBody>
          <a:bodyPr vert="horz" wrap="square" lIns="91440" tIns="45720" rIns="91440" bIns="45720" numCol="1" anchor="t" anchorCtr="0" compatLnSpc="1">
            <a:prstTxWarp prst="textNoShape">
              <a:avLst/>
            </a:prstTxWarp>
          </a:bodyPr>
          <a:lstStyle/>
          <a:p>
            <a:pPr marL="0" algn="ctr" eaLnBrk="1" latinLnBrk="1" hangingPunct="1">
              <a:lnSpc>
                <a:spcPct val="150000"/>
              </a:lnSpc>
              <a:spcBef>
                <a:spcPts val="475"/>
              </a:spcBef>
              <a:buFont typeface="Monotype Sorts"/>
              <a:buNone/>
            </a:pPr>
            <a:r>
              <a:rPr lang="zh-CN" altLang="en-US" sz="2400" dirty="0" smtClean="0">
                <a:solidFill>
                  <a:srgbClr val="000000"/>
                </a:solidFill>
                <a:latin typeface="黑体" pitchFamily="49" charset="-122"/>
                <a:ea typeface="宋体" charset="-122"/>
              </a:rPr>
              <a:t>学校教学楼概况</a:t>
            </a:r>
            <a:endParaRPr lang="en-US" altLang="zh-CN" sz="2400" dirty="0" smtClean="0">
              <a:solidFill>
                <a:srgbClr val="000000"/>
              </a:solidFill>
              <a:latin typeface="黑体" pitchFamily="49" charset="-122"/>
              <a:ea typeface="宋体" charset="-122"/>
            </a:endParaRPr>
          </a:p>
          <a:p>
            <a:pPr marL="0" eaLnBrk="1" latinLnBrk="1" hangingPunct="1">
              <a:lnSpc>
                <a:spcPct val="150000"/>
              </a:lnSpc>
              <a:spcBef>
                <a:spcPts val="475"/>
              </a:spcBef>
              <a:buFont typeface="Monotype Sorts"/>
              <a:buNone/>
            </a:pPr>
            <a:r>
              <a:rPr lang="en-US" altLang="zh-CN" sz="1800" b="0" dirty="0" smtClean="0">
                <a:latin typeface="华文细黑" pitchFamily="2" charset="-122"/>
                <a:ea typeface="华文细黑" pitchFamily="2" charset="-122"/>
              </a:rPr>
              <a:t>        </a:t>
            </a:r>
            <a:r>
              <a:rPr lang="zh-CN" altLang="zh-CN" sz="1800" b="0" dirty="0" smtClean="0">
                <a:latin typeface="华文细黑" pitchFamily="2" charset="-122"/>
                <a:ea typeface="华文细黑" pitchFamily="2" charset="-122"/>
              </a:rPr>
              <a:t>学校的教</a:t>
            </a:r>
            <a:r>
              <a:rPr lang="zh-CN" altLang="en-US" sz="1800" b="0" dirty="0" smtClean="0">
                <a:latin typeface="华文细黑" pitchFamily="2" charset="-122"/>
                <a:ea typeface="华文细黑" pitchFamily="2" charset="-122"/>
              </a:rPr>
              <a:t>学</a:t>
            </a:r>
            <a:r>
              <a:rPr lang="zh-CN" altLang="zh-CN" sz="1800" b="0" dirty="0" smtClean="0">
                <a:latin typeface="华文细黑" pitchFamily="2" charset="-122"/>
                <a:ea typeface="华文细黑" pitchFamily="2" charset="-122"/>
              </a:rPr>
              <a:t>楼，按照其功能的不同，由学校和各院系分别承担管理与服务工作。</a:t>
            </a:r>
            <a:r>
              <a:rPr lang="zh-CN" altLang="en-US" sz="1800" b="0" dirty="0" smtClean="0">
                <a:latin typeface="华文细黑" pitchFamily="2" charset="-122"/>
                <a:ea typeface="华文细黑" pitchFamily="2" charset="-122"/>
              </a:rPr>
              <a:t>校管教学楼</a:t>
            </a:r>
            <a:r>
              <a:rPr lang="zh-CN" altLang="zh-CN" sz="1800" b="0" dirty="0" smtClean="0">
                <a:latin typeface="华文细黑" pitchFamily="2" charset="-122"/>
                <a:ea typeface="华文细黑" pitchFamily="2" charset="-122"/>
              </a:rPr>
              <a:t>共</a:t>
            </a:r>
            <a:r>
              <a:rPr lang="en-US" altLang="zh-CN" sz="1800" b="0" dirty="0" smtClean="0">
                <a:latin typeface="华文细黑" pitchFamily="2" charset="-122"/>
                <a:ea typeface="华文细黑" pitchFamily="2" charset="-122"/>
              </a:rPr>
              <a:t>27</a:t>
            </a:r>
            <a:r>
              <a:rPr lang="zh-CN" altLang="zh-CN" sz="1800" b="0" dirty="0" smtClean="0">
                <a:latin typeface="华文细黑" pitchFamily="2" charset="-122"/>
                <a:ea typeface="华文细黑" pitchFamily="2" charset="-122"/>
              </a:rPr>
              <a:t>处，教室</a:t>
            </a:r>
            <a:r>
              <a:rPr lang="en-US" altLang="zh-CN" sz="1800" b="0" dirty="0" smtClean="0">
                <a:latin typeface="华文细黑" pitchFamily="2" charset="-122"/>
                <a:ea typeface="华文细黑" pitchFamily="2" charset="-122"/>
              </a:rPr>
              <a:t>324</a:t>
            </a:r>
            <a:r>
              <a:rPr lang="zh-CN" altLang="zh-CN" sz="1800" b="0" dirty="0" smtClean="0">
                <a:latin typeface="华文细黑" pitchFamily="2" charset="-122"/>
                <a:ea typeface="华文细黑" pitchFamily="2" charset="-122"/>
              </a:rPr>
              <a:t>间</a:t>
            </a:r>
            <a:r>
              <a:rPr lang="zh-CN" altLang="en-US" sz="1800" b="0" dirty="0" smtClean="0">
                <a:latin typeface="华文细黑" pitchFamily="2" charset="-122"/>
                <a:ea typeface="华文细黑" pitchFamily="2" charset="-122"/>
              </a:rPr>
              <a:t>。校管教室</a:t>
            </a:r>
            <a:r>
              <a:rPr lang="zh-CN" altLang="zh-CN" sz="1800" b="0" dirty="0" smtClean="0">
                <a:latin typeface="华文细黑" pitchFamily="2" charset="-122"/>
                <a:ea typeface="华文细黑" pitchFamily="2" charset="-122"/>
              </a:rPr>
              <a:t>座位</a:t>
            </a:r>
            <a:r>
              <a:rPr lang="en-US" altLang="zh-CN" sz="1800" b="0" dirty="0" smtClean="0">
                <a:latin typeface="华文细黑" pitchFamily="2" charset="-122"/>
                <a:ea typeface="华文细黑" pitchFamily="2" charset="-122"/>
              </a:rPr>
              <a:t>26145</a:t>
            </a:r>
            <a:r>
              <a:rPr lang="zh-CN" altLang="zh-CN" sz="1800" b="0" dirty="0" smtClean="0">
                <a:latin typeface="华文细黑" pitchFamily="2" charset="-122"/>
                <a:ea typeface="华文细黑" pitchFamily="2" charset="-122"/>
              </a:rPr>
              <a:t>座，</a:t>
            </a:r>
            <a:r>
              <a:rPr lang="zh-CN" altLang="en-US" sz="1800" b="0" dirty="0" smtClean="0">
                <a:latin typeface="华文细黑" pitchFamily="2" charset="-122"/>
                <a:ea typeface="华文细黑" pitchFamily="2" charset="-122"/>
              </a:rPr>
              <a:t>院系管理教室</a:t>
            </a:r>
            <a:r>
              <a:rPr lang="en-US" altLang="zh-CN" sz="1800" b="0" dirty="0" smtClean="0">
                <a:latin typeface="华文细黑" pitchFamily="2" charset="-122"/>
                <a:ea typeface="华文细黑" pitchFamily="2" charset="-122"/>
              </a:rPr>
              <a:t>10899</a:t>
            </a:r>
            <a:r>
              <a:rPr lang="zh-CN" altLang="en-US" sz="1800" b="0" dirty="0" smtClean="0">
                <a:latin typeface="华文细黑" pitchFamily="2" charset="-122"/>
                <a:ea typeface="华文细黑" pitchFamily="2" charset="-122"/>
              </a:rPr>
              <a:t> 座，共计</a:t>
            </a:r>
            <a:r>
              <a:rPr lang="en-US" altLang="zh-CN" sz="1800" b="0" dirty="0" smtClean="0">
                <a:latin typeface="华文细黑" pitchFamily="2" charset="-122"/>
                <a:ea typeface="华文细黑" pitchFamily="2" charset="-122"/>
              </a:rPr>
              <a:t>37044</a:t>
            </a:r>
            <a:r>
              <a:rPr lang="zh-CN" altLang="en-US" sz="1800" b="0" dirty="0" smtClean="0">
                <a:latin typeface="华文细黑" pitchFamily="2" charset="-122"/>
                <a:ea typeface="华文细黑" pitchFamily="2" charset="-122"/>
              </a:rPr>
              <a:t>座。建筑</a:t>
            </a:r>
            <a:r>
              <a:rPr lang="zh-CN" altLang="zh-CN" sz="1800" b="0" dirty="0" smtClean="0">
                <a:latin typeface="华文细黑" pitchFamily="2" charset="-122"/>
                <a:ea typeface="华文细黑" pitchFamily="2" charset="-122"/>
              </a:rPr>
              <a:t>面积</a:t>
            </a:r>
            <a:r>
              <a:rPr lang="en-US" altLang="zh-CN" sz="1800" b="0" dirty="0" smtClean="0">
                <a:latin typeface="华文细黑" pitchFamily="2" charset="-122"/>
                <a:ea typeface="华文细黑" pitchFamily="2" charset="-122"/>
              </a:rPr>
              <a:t>62278.28</a:t>
            </a:r>
            <a:r>
              <a:rPr lang="zh-CN" altLang="zh-CN" sz="1800" b="0" dirty="0" smtClean="0">
                <a:latin typeface="华文细黑" pitchFamily="2" charset="-122"/>
                <a:ea typeface="华文细黑" pitchFamily="2" charset="-122"/>
              </a:rPr>
              <a:t>平米</a:t>
            </a:r>
            <a:r>
              <a:rPr lang="zh-CN" altLang="en-US" sz="1800" b="0" dirty="0" smtClean="0">
                <a:latin typeface="华文细黑" pitchFamily="2" charset="-122"/>
                <a:ea typeface="华文细黑" pitchFamily="2" charset="-122"/>
              </a:rPr>
              <a:t>。</a:t>
            </a:r>
          </a:p>
        </p:txBody>
      </p:sp>
      <p:pic>
        <p:nvPicPr>
          <p:cNvPr id="171010" name="Picture 2" descr="E:\马川蓉2012\标准化验收\清华ppt用的照片\横1 (127).jpg"/>
          <p:cNvPicPr>
            <a:picLocks noGrp="1" noChangeAspect="1" noChangeArrowheads="1"/>
          </p:cNvPicPr>
          <p:nvPr>
            <p:ph sz="quarter" idx="2"/>
          </p:nvPr>
        </p:nvPicPr>
        <p:blipFill>
          <a:blip r:embed="rId3" cstate="print"/>
          <a:srcRect/>
          <a:stretch>
            <a:fillRect/>
          </a:stretch>
        </p:blipFill>
        <p:spPr bwMode="auto">
          <a:xfrm>
            <a:off x="4067944" y="3140968"/>
            <a:ext cx="4795428" cy="3196952"/>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868" name="内容占位符 10"/>
          <p:cNvSpPr>
            <a:spLocks noGrp="1"/>
          </p:cNvSpPr>
          <p:nvPr>
            <p:ph sz="quarter" idx="4"/>
          </p:nvPr>
        </p:nvSpPr>
        <p:spPr bwMode="auto">
          <a:xfrm>
            <a:off x="684213" y="3213100"/>
            <a:ext cx="3311525" cy="2447925"/>
          </a:xfrm>
          <a:noFill/>
          <a:ln>
            <a:miter lim="800000"/>
            <a:headEnd/>
            <a:tailEnd/>
          </a:ln>
        </p:spPr>
        <p:txBody>
          <a:bodyPr vert="horz" wrap="square" lIns="91440" tIns="45720" rIns="91440" bIns="45720" numCol="1" anchor="t" anchorCtr="0" compatLnSpc="1">
            <a:prstTxWarp prst="textNoShape">
              <a:avLst/>
            </a:prstTxWarp>
          </a:bodyPr>
          <a:lstStyle/>
          <a:p>
            <a:pPr marL="0" eaLnBrk="1" latinLnBrk="1" hangingPunct="1">
              <a:lnSpc>
                <a:spcPct val="150000"/>
              </a:lnSpc>
              <a:spcBef>
                <a:spcPts val="475"/>
              </a:spcBef>
              <a:buFont typeface="Monotype Sorts"/>
              <a:buNone/>
            </a:pPr>
            <a:r>
              <a:rPr lang="en-US" altLang="zh-CN" sz="1800" b="0" dirty="0" smtClean="0">
                <a:solidFill>
                  <a:srgbClr val="FF0000"/>
                </a:solidFill>
                <a:latin typeface="华文细黑" pitchFamily="2" charset="-122"/>
                <a:ea typeface="华文细黑" pitchFamily="2" charset="-122"/>
              </a:rPr>
              <a:t>        </a:t>
            </a:r>
            <a:r>
              <a:rPr lang="zh-CN" altLang="zh-CN" sz="1800" b="0" dirty="0" smtClean="0">
                <a:solidFill>
                  <a:srgbClr val="FF0000"/>
                </a:solidFill>
                <a:latin typeface="华文细黑" pitchFamily="2" charset="-122"/>
                <a:ea typeface="华文细黑" pitchFamily="2" charset="-122"/>
              </a:rPr>
              <a:t>截止至</a:t>
            </a:r>
            <a:r>
              <a:rPr lang="en-US" altLang="zh-CN" sz="1800" b="0" dirty="0" smtClean="0">
                <a:solidFill>
                  <a:srgbClr val="FF0000"/>
                </a:solidFill>
                <a:latin typeface="华文细黑" pitchFamily="2" charset="-122"/>
                <a:ea typeface="华文细黑" pitchFamily="2" charset="-122"/>
              </a:rPr>
              <a:t>2015</a:t>
            </a:r>
            <a:r>
              <a:rPr lang="zh-CN" altLang="zh-CN" sz="1800" b="0" dirty="0" smtClean="0">
                <a:solidFill>
                  <a:srgbClr val="FF0000"/>
                </a:solidFill>
                <a:latin typeface="华文细黑" pitchFamily="2" charset="-122"/>
                <a:ea typeface="华文细黑" pitchFamily="2" charset="-122"/>
              </a:rPr>
              <a:t>年</a:t>
            </a:r>
            <a:r>
              <a:rPr lang="en-US" altLang="zh-CN" sz="1800" b="0" dirty="0" smtClean="0">
                <a:solidFill>
                  <a:srgbClr val="FF0000"/>
                </a:solidFill>
                <a:latin typeface="华文细黑" pitchFamily="2" charset="-122"/>
                <a:ea typeface="华文细黑" pitchFamily="2" charset="-122"/>
              </a:rPr>
              <a:t>12</a:t>
            </a:r>
            <a:r>
              <a:rPr lang="zh-CN" altLang="zh-CN" sz="1800" b="0" dirty="0" smtClean="0">
                <a:solidFill>
                  <a:srgbClr val="FF0000"/>
                </a:solidFill>
                <a:latin typeface="华文细黑" pitchFamily="2" charset="-122"/>
                <a:ea typeface="华文细黑" pitchFamily="2" charset="-122"/>
              </a:rPr>
              <a:t>月</a:t>
            </a:r>
            <a:r>
              <a:rPr lang="en-US" altLang="zh-CN" sz="1800" b="0" dirty="0" smtClean="0">
                <a:solidFill>
                  <a:srgbClr val="FF0000"/>
                </a:solidFill>
                <a:latin typeface="华文细黑" pitchFamily="2" charset="-122"/>
                <a:ea typeface="华文细黑" pitchFamily="2" charset="-122"/>
              </a:rPr>
              <a:t>31</a:t>
            </a:r>
            <a:r>
              <a:rPr lang="zh-CN" altLang="zh-CN" sz="1800" b="0" dirty="0" smtClean="0">
                <a:solidFill>
                  <a:srgbClr val="FF0000"/>
                </a:solidFill>
                <a:latin typeface="华文细黑" pitchFamily="2" charset="-122"/>
                <a:ea typeface="华文细黑" pitchFamily="2" charset="-122"/>
              </a:rPr>
              <a:t>日，共有</a:t>
            </a:r>
            <a:r>
              <a:rPr lang="zh-CN" altLang="en-US" sz="1800" b="0" dirty="0" smtClean="0">
                <a:solidFill>
                  <a:srgbClr val="FF0000"/>
                </a:solidFill>
                <a:latin typeface="华文细黑" pitchFamily="2" charset="-122"/>
                <a:ea typeface="华文细黑" pitchFamily="2" charset="-122"/>
              </a:rPr>
              <a:t>在校学生</a:t>
            </a:r>
            <a:r>
              <a:rPr lang="en-US" altLang="zh-CN" sz="1800" b="0" dirty="0" smtClean="0">
                <a:solidFill>
                  <a:srgbClr val="FF0000"/>
                </a:solidFill>
                <a:latin typeface="华文细黑" pitchFamily="2" charset="-122"/>
                <a:ea typeface="华文细黑" pitchFamily="2" charset="-122"/>
              </a:rPr>
              <a:t>33676</a:t>
            </a:r>
            <a:r>
              <a:rPr lang="zh-CN" altLang="en-US" sz="1800" b="0" dirty="0" smtClean="0">
                <a:solidFill>
                  <a:srgbClr val="FF0000"/>
                </a:solidFill>
                <a:latin typeface="华文细黑" pitchFamily="2" charset="-122"/>
                <a:ea typeface="华文细黑" pitchFamily="2" charset="-122"/>
              </a:rPr>
              <a:t>人，其中本科生</a:t>
            </a:r>
            <a:r>
              <a:rPr lang="en-US" altLang="zh-CN" sz="1800" b="0" dirty="0" smtClean="0">
                <a:solidFill>
                  <a:srgbClr val="FF0000"/>
                </a:solidFill>
                <a:latin typeface="华文细黑" pitchFamily="2" charset="-122"/>
                <a:ea typeface="华文细黑" pitchFamily="2" charset="-122"/>
              </a:rPr>
              <a:t>15013</a:t>
            </a:r>
            <a:r>
              <a:rPr lang="zh-CN" altLang="en-US" sz="1800" b="0" dirty="0" smtClean="0">
                <a:solidFill>
                  <a:srgbClr val="FF0000"/>
                </a:solidFill>
                <a:latin typeface="华文细黑" pitchFamily="2" charset="-122"/>
                <a:ea typeface="华文细黑" pitchFamily="2" charset="-122"/>
              </a:rPr>
              <a:t>人，研究生</a:t>
            </a:r>
            <a:r>
              <a:rPr lang="en-US" altLang="zh-CN" sz="1800" b="0" dirty="0" smtClean="0">
                <a:solidFill>
                  <a:srgbClr val="FF0000"/>
                </a:solidFill>
                <a:latin typeface="华文细黑" pitchFamily="2" charset="-122"/>
                <a:ea typeface="华文细黑" pitchFamily="2" charset="-122"/>
              </a:rPr>
              <a:t>18663</a:t>
            </a:r>
            <a:r>
              <a:rPr lang="zh-CN" altLang="en-US" sz="1800" b="0" dirty="0" smtClean="0">
                <a:solidFill>
                  <a:srgbClr val="FF0000"/>
                </a:solidFill>
                <a:latin typeface="华文细黑" pitchFamily="2" charset="-122"/>
                <a:ea typeface="华文细黑" pitchFamily="2" charset="-122"/>
              </a:rPr>
              <a:t>人</a:t>
            </a:r>
            <a:r>
              <a:rPr lang="zh-CN" altLang="zh-CN" sz="1800" b="0" dirty="0" smtClean="0">
                <a:solidFill>
                  <a:srgbClr val="FF0000"/>
                </a:solidFill>
                <a:latin typeface="华文细黑" pitchFamily="2" charset="-122"/>
                <a:ea typeface="华文细黑" pitchFamily="2" charset="-122"/>
              </a:rPr>
              <a:t>。教学楼的</a:t>
            </a:r>
            <a:r>
              <a:rPr lang="zh-CN" altLang="en-US" sz="1800" b="0" dirty="0" smtClean="0">
                <a:solidFill>
                  <a:srgbClr val="FF0000"/>
                </a:solidFill>
                <a:latin typeface="华文细黑" pitchFamily="2" charset="-122"/>
                <a:ea typeface="华文细黑" pitchFamily="2" charset="-122"/>
              </a:rPr>
              <a:t>生均面积为</a:t>
            </a:r>
            <a:r>
              <a:rPr lang="en-US" altLang="zh-CN" sz="1800" b="0" dirty="0" smtClean="0">
                <a:solidFill>
                  <a:srgbClr val="FF0000"/>
                </a:solidFill>
                <a:latin typeface="华文细黑" pitchFamily="2" charset="-122"/>
                <a:ea typeface="华文细黑" pitchFamily="2" charset="-122"/>
              </a:rPr>
              <a:t>1.5</a:t>
            </a:r>
            <a:r>
              <a:rPr lang="zh-CN" altLang="en-US" sz="1800" b="0" dirty="0" smtClean="0">
                <a:solidFill>
                  <a:srgbClr val="FF0000"/>
                </a:solidFill>
                <a:latin typeface="华文细黑" pitchFamily="2" charset="-122"/>
                <a:ea typeface="华文细黑" pitchFamily="2" charset="-122"/>
              </a:rPr>
              <a:t>平米</a:t>
            </a:r>
            <a:r>
              <a:rPr lang="en-US" altLang="zh-CN" sz="1800" b="0" dirty="0" smtClean="0">
                <a:solidFill>
                  <a:srgbClr val="FF0000"/>
                </a:solidFill>
                <a:latin typeface="华文细黑" pitchFamily="2" charset="-122"/>
                <a:ea typeface="华文细黑" pitchFamily="2" charset="-122"/>
              </a:rPr>
              <a:t>/</a:t>
            </a:r>
            <a:r>
              <a:rPr lang="zh-CN" altLang="en-US" sz="1800" b="0" dirty="0" smtClean="0">
                <a:solidFill>
                  <a:srgbClr val="FF0000"/>
                </a:solidFill>
                <a:latin typeface="华文细黑" pitchFamily="2" charset="-122"/>
                <a:ea typeface="华文细黑" pitchFamily="2" charset="-122"/>
              </a:rPr>
              <a:t>人，</a:t>
            </a:r>
            <a:r>
              <a:rPr lang="zh-CN" altLang="zh-CN" sz="1800" b="0" dirty="0" smtClean="0">
                <a:solidFill>
                  <a:srgbClr val="FF0000"/>
                </a:solidFill>
                <a:latin typeface="华文细黑" pitchFamily="2" charset="-122"/>
                <a:ea typeface="华文细黑" pitchFamily="2" charset="-122"/>
              </a:rPr>
              <a:t>生均座位数为</a:t>
            </a:r>
            <a:r>
              <a:rPr lang="en-US" altLang="zh-CN" sz="1800" b="0" dirty="0" smtClean="0">
                <a:solidFill>
                  <a:srgbClr val="FF0000"/>
                </a:solidFill>
                <a:latin typeface="华文细黑" pitchFamily="2" charset="-122"/>
                <a:ea typeface="华文细黑" pitchFamily="2" charset="-122"/>
              </a:rPr>
              <a:t>1.1</a:t>
            </a:r>
            <a:r>
              <a:rPr lang="zh-CN" altLang="zh-CN" sz="1800" b="0" dirty="0" smtClean="0">
                <a:solidFill>
                  <a:srgbClr val="FF0000"/>
                </a:solidFill>
                <a:latin typeface="华文细黑" pitchFamily="2" charset="-122"/>
                <a:ea typeface="华文细黑" pitchFamily="2" charset="-122"/>
              </a:rPr>
              <a:t>座。</a:t>
            </a:r>
            <a:endParaRPr lang="zh-CN" altLang="en-US" sz="1800" b="0" dirty="0" smtClean="0">
              <a:solidFill>
                <a:srgbClr val="FF0000"/>
              </a:solidFill>
              <a:latin typeface="华文细黑" pitchFamily="2" charset="-122"/>
              <a:ea typeface="华文细黑" pitchFamily="2"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模板1">
  <a:themeElements>
    <a:clrScheme name="">
      <a:dk1>
        <a:srgbClr val="333333"/>
      </a:dk1>
      <a:lt1>
        <a:srgbClr val="B8B2AE"/>
      </a:lt1>
      <a:dk2>
        <a:srgbClr val="004C2B"/>
      </a:dk2>
      <a:lt2>
        <a:srgbClr val="578963"/>
      </a:lt2>
      <a:accent1>
        <a:srgbClr val="E1B7B7"/>
      </a:accent1>
      <a:accent2>
        <a:srgbClr val="B3E1B3"/>
      </a:accent2>
      <a:accent3>
        <a:srgbClr val="D8D5D3"/>
      </a:accent3>
      <a:accent4>
        <a:srgbClr val="2A2A2A"/>
      </a:accent4>
      <a:accent5>
        <a:srgbClr val="EED8D8"/>
      </a:accent5>
      <a:accent6>
        <a:srgbClr val="A2CCA2"/>
      </a:accent6>
      <a:hlink>
        <a:srgbClr val="F36051"/>
      </a:hlink>
      <a:folHlink>
        <a:srgbClr val="FF0066"/>
      </a:folHlink>
    </a:clrScheme>
    <a:fontScheme name="模板1">
      <a:majorFont>
        <a:latin typeface="宋体"/>
        <a:ea typeface="宋体"/>
        <a:cs typeface=""/>
      </a:majorFont>
      <a:minorFont>
        <a:latin typeface="Times New Roman"/>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0" u="none" strike="noStrike" cap="none" normalizeH="0" baseline="0" smtClean="0">
            <a:ln>
              <a:noFill/>
            </a:ln>
            <a:solidFill>
              <a:schemeClr val="tx1"/>
            </a:solidFill>
            <a:effectLst/>
            <a:latin typeface="Times New Roman" pitchFamily="18" charset="0"/>
            <a:ea typeface="隶书" pitchFamily="49"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0" u="none" strike="noStrike" cap="none" normalizeH="0" baseline="0" smtClean="0">
            <a:ln>
              <a:noFill/>
            </a:ln>
            <a:solidFill>
              <a:schemeClr val="tx1"/>
            </a:solidFill>
            <a:effectLst/>
            <a:latin typeface="Times New Roman" pitchFamily="18" charset="0"/>
            <a:ea typeface="隶书" pitchFamily="49" charset="-122"/>
          </a:defRPr>
        </a:defPPr>
      </a:lstStyle>
    </a:lnDef>
    <a:txDef>
      <a:spPr bwMode="gray">
        <a:noFill/>
        <a:ln w="12700" algn="ctr">
          <a:noFill/>
          <a:miter lim="800000"/>
          <a:headEnd/>
          <a:tailEnd/>
        </a:ln>
      </a:spPr>
      <a:bodyPr vert="eaVert" wrap="none">
        <a:spAutoFit/>
      </a:bodyPr>
      <a:lstStyle>
        <a:defPPr>
          <a:defRPr sz="2000" dirty="0"/>
        </a:defPPr>
      </a:lstStyle>
    </a:txDef>
  </a:objectDefaults>
  <a:extraClrSchemeLst>
    <a:extraClrScheme>
      <a:clrScheme name="模板1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模板1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模板1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
      <a:clrScheme name="模板1 4">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F36051"/>
        </a:hlink>
        <a:folHlink>
          <a:srgbClr val="D2AAD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清华大学模板</Template>
  <TotalTime>27410</TotalTime>
  <Words>3776</Words>
  <Application>Microsoft Office PowerPoint</Application>
  <PresentationFormat>全屏显示(4:3)</PresentationFormat>
  <Paragraphs>498</Paragraphs>
  <Slides>59</Slides>
  <Notes>43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59</vt:i4>
      </vt:variant>
    </vt:vector>
  </HeadingPairs>
  <TitlesOfParts>
    <vt:vector size="69" baseType="lpstr">
      <vt:lpstr>Monotype Sorts</vt:lpstr>
      <vt:lpstr>黑体</vt:lpstr>
      <vt:lpstr>华文行楷</vt:lpstr>
      <vt:lpstr>华文细黑</vt:lpstr>
      <vt:lpstr>楷体</vt:lpstr>
      <vt:lpstr>宋体</vt:lpstr>
      <vt:lpstr>Arial</vt:lpstr>
      <vt:lpstr>Times New Roman</vt:lpstr>
      <vt:lpstr>Wingdings</vt:lpstr>
      <vt:lpstr>模板1</vt:lpstr>
      <vt:lpstr>PowerPoint 演示文稿</vt:lpstr>
      <vt:lpstr>PowerPoint 演示文稿</vt:lpstr>
      <vt:lpstr>PowerPoint 演示文稿</vt:lpstr>
      <vt:lpstr>概况介绍</vt:lpstr>
      <vt:lpstr>概况介绍</vt:lpstr>
      <vt:lpstr>概况介绍</vt:lpstr>
      <vt:lpstr>概况介绍</vt:lpstr>
      <vt:lpstr>概况介绍</vt:lpstr>
      <vt:lpstr>概况介绍</vt:lpstr>
      <vt:lpstr>概况介绍</vt:lpstr>
      <vt:lpstr>概  况</vt:lpstr>
      <vt:lpstr>PowerPoint 演示文稿</vt:lpstr>
      <vt:lpstr>管理组织机构与制度</vt:lpstr>
      <vt:lpstr>PowerPoint 演示文稿</vt:lpstr>
      <vt:lpstr>PowerPoint 演示文稿</vt:lpstr>
      <vt:lpstr>PowerPoint 演示文稿</vt:lpstr>
      <vt:lpstr>管理组织机构与制度</vt:lpstr>
      <vt:lpstr>PowerPoint 演示文稿</vt:lpstr>
      <vt:lpstr>PowerPoint 演示文稿</vt:lpstr>
      <vt:lpstr>PowerPoint 演示文稿</vt:lpstr>
      <vt:lpstr>安全管理与服务</vt:lpstr>
      <vt:lpstr>维修与设备维护</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环  境</vt:lpstr>
      <vt:lpstr>PowerPoint 演示文稿</vt:lpstr>
      <vt:lpstr>校领导高度重视定期召开工作研讨会</vt:lpstr>
      <vt:lpstr>各部门联动协作，提高工作效率</vt:lpstr>
      <vt:lpstr>师生、员工共同参与，群策群力</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（8）有针对性的开展深度访谈 </vt:lpstr>
      <vt:lpstr>有针对性的开展深度访谈 </vt:lpstr>
      <vt:lpstr>有针对性的开展深度访谈 </vt:lpstr>
      <vt:lpstr>有针对性的开展深度访谈</vt:lpstr>
      <vt:lpstr>进一步采用大尺寸桌面、带轮子的桌椅和一体的讨论式桌椅</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民生银行</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第三章       凸轮机构</dc:title>
  <dc:creator>沈建军</dc:creator>
  <cp:lastModifiedBy>Luolie</cp:lastModifiedBy>
  <cp:revision>1735</cp:revision>
  <dcterms:created xsi:type="dcterms:W3CDTF">1999-03-20T09:15:46Z</dcterms:created>
  <dcterms:modified xsi:type="dcterms:W3CDTF">2016-11-17T09:58:51Z</dcterms:modified>
</cp:coreProperties>
</file>