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95" r:id="rId3"/>
    <p:sldId id="296" r:id="rId4"/>
    <p:sldId id="291" r:id="rId5"/>
    <p:sldId id="259" r:id="rId6"/>
    <p:sldId id="297" r:id="rId7"/>
    <p:sldId id="298" r:id="rId8"/>
    <p:sldId id="301" r:id="rId9"/>
    <p:sldId id="302" r:id="rId10"/>
    <p:sldId id="303" r:id="rId11"/>
    <p:sldId id="304" r:id="rId12"/>
    <p:sldId id="305" r:id="rId13"/>
    <p:sldId id="268" r:id="rId14"/>
    <p:sldId id="300" r:id="rId15"/>
    <p:sldId id="306" r:id="rId16"/>
    <p:sldId id="307" r:id="rId17"/>
    <p:sldId id="308" r:id="rId18"/>
    <p:sldId id="309" r:id="rId19"/>
    <p:sldId id="264" r:id="rId20"/>
    <p:sldId id="284" r:id="rId21"/>
    <p:sldId id="285" r:id="rId22"/>
    <p:sldId id="312" r:id="rId23"/>
    <p:sldId id="311" r:id="rId24"/>
    <p:sldId id="294" r:id="rId25"/>
    <p:sldId id="310" r:id="rId26"/>
    <p:sldId id="313" r:id="rId27"/>
    <p:sldId id="287" r:id="rId28"/>
    <p:sldId id="314" r:id="rId29"/>
    <p:sldId id="290"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2680" autoAdjust="0"/>
  </p:normalViewPr>
  <p:slideViewPr>
    <p:cSldViewPr>
      <p:cViewPr>
        <p:scale>
          <a:sx n="66" d="100"/>
          <a:sy n="66" d="100"/>
        </p:scale>
        <p:origin x="-1506" y="6"/>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265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54910D-8319-4FFB-ADDD-B367A44A3564}" type="datetimeFigureOut">
              <a:rPr lang="zh-CN" altLang="en-US" smtClean="0"/>
              <a:pPr/>
              <a:t>2016/11/17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0EABF-C3AB-443F-A40E-B843D92AA34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1143000" y="685800"/>
            <a:ext cx="4572000" cy="3429000"/>
          </a:xfrm>
        </p:spPr>
      </p:sp>
      <p:sp>
        <p:nvSpPr>
          <p:cNvPr id="37891" name="Rectangle 2"/>
          <p:cNvSpPr>
            <a:spLocks noGrp="1" noChangeArrowheads="1"/>
          </p:cNvSpPr>
          <p:nvPr>
            <p:ph type="body" sz="quarter" idx="1"/>
          </p:nvPr>
        </p:nvSpPr>
        <p:spPr>
          <a:noFill/>
          <a:ln/>
        </p:spPr>
        <p:txBody>
          <a:bodyPr/>
          <a:lstStyle/>
          <a:p>
            <a:pPr eaLnBrk="1"/>
            <a:endParaRPr lang="zh-CN" sz="2400" dirty="0" smtClean="0">
              <a:latin typeface="宋体" pitchFamily="2" charset="-122"/>
              <a:ea typeface="宋体" pitchFamily="2" charset="-122"/>
              <a:sym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1143000" y="685800"/>
            <a:ext cx="4572000" cy="3429000"/>
          </a:xfrm>
        </p:spPr>
      </p:sp>
      <p:sp>
        <p:nvSpPr>
          <p:cNvPr id="47107" name="备注占位符 2"/>
          <p:cNvSpPr>
            <a:spLocks noGrp="1"/>
          </p:cNvSpPr>
          <p:nvPr>
            <p:ph type="body" idx="1"/>
          </p:nvPr>
        </p:nvSpPr>
        <p:spPr>
          <a:noFill/>
          <a:ln/>
        </p:spPr>
        <p:txBody>
          <a:bodyPr/>
          <a:lstStyle/>
          <a:p>
            <a:endParaRPr lang="zh-CN" altLang="en-US" dirty="0" smtClean="0">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xfrm>
            <a:off x="1143000" y="685800"/>
            <a:ext cx="4572000" cy="3429000"/>
          </a:xfrm>
        </p:spPr>
      </p:sp>
      <p:sp>
        <p:nvSpPr>
          <p:cNvPr id="48131" name="Rectangle 2"/>
          <p:cNvSpPr>
            <a:spLocks noGrp="1" noChangeArrowheads="1"/>
          </p:cNvSpPr>
          <p:nvPr>
            <p:ph type="body" sz="quarter" idx="1"/>
          </p:nvPr>
        </p:nvSpPr>
        <p:spPr>
          <a:noFill/>
          <a:ln/>
        </p:spPr>
        <p:txBody>
          <a:bodyPr/>
          <a:lstStyle/>
          <a:p>
            <a:pPr eaLnBrk="1"/>
            <a:endParaRPr lang="zh-CN" sz="1800" dirty="0" smtClean="0">
              <a:latin typeface="宋体" pitchFamily="2" charset="-122"/>
              <a:ea typeface="宋体" pitchFamily="2" charset="-122"/>
              <a:sym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xfrm>
            <a:off x="1143000" y="685800"/>
            <a:ext cx="4572000" cy="3429000"/>
          </a:xfrm>
        </p:spPr>
      </p:sp>
      <p:sp>
        <p:nvSpPr>
          <p:cNvPr id="38915" name="Rectangle 2"/>
          <p:cNvSpPr>
            <a:spLocks noGrp="1" noChangeArrowheads="1"/>
          </p:cNvSpPr>
          <p:nvPr>
            <p:ph type="body" sz="quarter"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dirty="0" smtClean="0">
              <a:latin typeface="宋体" pitchFamily="2" charset="-122"/>
              <a:ea typeface="宋体" pitchFamily="2" charset="-122"/>
              <a:sym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a:xfrm>
            <a:off x="1143000" y="685800"/>
            <a:ext cx="4572000" cy="3429000"/>
          </a:xfrm>
        </p:spPr>
      </p:sp>
      <p:sp>
        <p:nvSpPr>
          <p:cNvPr id="49155" name="Rectangle 2"/>
          <p:cNvSpPr>
            <a:spLocks noGrp="1" noChangeArrowheads="1"/>
          </p:cNvSpPr>
          <p:nvPr>
            <p:ph type="body" sz="quarter" idx="1"/>
          </p:nvPr>
        </p:nvSpPr>
        <p:spPr>
          <a:noFill/>
          <a:ln/>
        </p:spPr>
        <p:txBody>
          <a:bodyPr/>
          <a:lstStyle/>
          <a:p>
            <a:pPr eaLnBrk="1">
              <a:lnSpc>
                <a:spcPct val="80000"/>
              </a:lnSpc>
            </a:pPr>
            <a:endParaRPr lang="en-US" altLang="zh-CN" sz="1200" kern="1200" dirty="0" smtClean="0">
              <a:solidFill>
                <a:schemeClr val="tx1"/>
              </a:solidFill>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a:xfrm>
            <a:off x="1143000" y="685800"/>
            <a:ext cx="4572000" cy="3429000"/>
          </a:xfrm>
        </p:spPr>
      </p:sp>
      <p:sp>
        <p:nvSpPr>
          <p:cNvPr id="49155" name="Rectangle 2"/>
          <p:cNvSpPr>
            <a:spLocks noGrp="1" noChangeArrowheads="1"/>
          </p:cNvSpPr>
          <p:nvPr>
            <p:ph type="body" sz="quarter" idx="1"/>
          </p:nvPr>
        </p:nvSpPr>
        <p:spPr>
          <a:noFill/>
          <a:ln/>
        </p:spPr>
        <p:txBody>
          <a:bodyPr/>
          <a:lstStyle/>
          <a:p>
            <a:pPr eaLnBrk="1">
              <a:lnSpc>
                <a:spcPct val="80000"/>
              </a:lnSpc>
            </a:pPr>
            <a:endParaRPr lang="en-US" altLang="zh-CN" sz="1200" kern="1200" dirty="0" smtClean="0">
              <a:solidFill>
                <a:schemeClr val="tx1"/>
              </a:solidFill>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a:xfrm>
            <a:off x="1143000" y="685800"/>
            <a:ext cx="4572000" cy="3429000"/>
          </a:xfrm>
        </p:spPr>
      </p:sp>
      <p:sp>
        <p:nvSpPr>
          <p:cNvPr id="54275" name="Rectangle 2"/>
          <p:cNvSpPr>
            <a:spLocks noGrp="1" noChangeArrowheads="1"/>
          </p:cNvSpPr>
          <p:nvPr>
            <p:ph type="body" sz="quarter" idx="1"/>
          </p:nvPr>
        </p:nvSpPr>
        <p:spPr>
          <a:noFill/>
          <a:ln/>
        </p:spPr>
        <p:txBody>
          <a:bodyPr/>
          <a:lstStyle/>
          <a:p>
            <a:pPr eaLnBrk="1"/>
            <a:endParaRPr lang="zh-CN" sz="1800" dirty="0" smtClean="0">
              <a:latin typeface="宋体" pitchFamily="2" charset="-122"/>
              <a:ea typeface="宋体" pitchFamily="2" charset="-122"/>
              <a:sym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xfrm>
            <a:off x="1143000" y="685800"/>
            <a:ext cx="4572000" cy="3429000"/>
          </a:xfrm>
        </p:spPr>
      </p:sp>
      <p:sp>
        <p:nvSpPr>
          <p:cNvPr id="56323" name="Rectangle 2"/>
          <p:cNvSpPr>
            <a:spLocks noGrp="1" noChangeArrowheads="1"/>
          </p:cNvSpPr>
          <p:nvPr>
            <p:ph type="body" sz="quarter" idx="1"/>
          </p:nvPr>
        </p:nvSpPr>
        <p:spPr>
          <a:noFill/>
          <a:ln/>
        </p:spPr>
        <p:txBody>
          <a:bodyPr/>
          <a:lstStyle/>
          <a:p>
            <a:pPr eaLnBrk="1"/>
            <a:endParaRPr lang="zh-CN" altLang="zh-CN" sz="1800" dirty="0" smtClean="0">
              <a:ea typeface="宋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a:xfrm>
            <a:off x="1143000" y="685800"/>
            <a:ext cx="4572000" cy="3429000"/>
          </a:xfrm>
        </p:spPr>
      </p:sp>
      <p:sp>
        <p:nvSpPr>
          <p:cNvPr id="57347" name="Rectangle 2"/>
          <p:cNvSpPr>
            <a:spLocks noGrp="1" noChangeArrowheads="1"/>
          </p:cNvSpPr>
          <p:nvPr>
            <p:ph type="body" sz="quarter" idx="1"/>
          </p:nvPr>
        </p:nvSpPr>
        <p:spPr>
          <a:noFill/>
          <a:ln/>
        </p:spPr>
        <p:txBody>
          <a:bodyPr/>
          <a:lstStyle/>
          <a:p>
            <a:pPr eaLnBrk="1"/>
            <a:endParaRPr lang="zh-CN" sz="1800" dirty="0" smtClean="0">
              <a:latin typeface="宋体" pitchFamily="2" charset="-122"/>
              <a:ea typeface="宋体" pitchFamily="2" charset="-122"/>
              <a:sym typeface="宋体"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a:xfrm>
            <a:off x="1143000" y="685800"/>
            <a:ext cx="4572000" cy="3429000"/>
          </a:xfrm>
        </p:spPr>
      </p:sp>
      <p:sp>
        <p:nvSpPr>
          <p:cNvPr id="57347" name="Rectangle 2"/>
          <p:cNvSpPr>
            <a:spLocks noGrp="1" noChangeArrowheads="1"/>
          </p:cNvSpPr>
          <p:nvPr>
            <p:ph type="body" sz="quarter"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dirty="0" smtClean="0">
              <a:ea typeface="宋体"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a:xfrm>
            <a:off x="1143000" y="685800"/>
            <a:ext cx="4572000" cy="3429000"/>
          </a:xfrm>
        </p:spPr>
      </p:sp>
      <p:sp>
        <p:nvSpPr>
          <p:cNvPr id="45059" name="Rectangle 2"/>
          <p:cNvSpPr>
            <a:spLocks noGrp="1" noChangeArrowheads="1"/>
          </p:cNvSpPr>
          <p:nvPr>
            <p:ph type="body" sz="quarter" idx="1"/>
          </p:nvPr>
        </p:nvSpPr>
        <p:spPr>
          <a:noFill/>
          <a:ln/>
        </p:spPr>
        <p:txBody>
          <a:bodyPr/>
          <a:lstStyle/>
          <a:p>
            <a:pPr eaLnBrk="1"/>
            <a:endParaRPr lang="zh-CN" altLang="zh-CN" sz="1800" dirty="0" smtClean="0">
              <a:latin typeface="宋体" pitchFamily="2" charset="-122"/>
              <a:ea typeface="宋体" pitchFamily="2" charset="-122"/>
              <a:sym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xfrm>
            <a:off x="1143000" y="685800"/>
            <a:ext cx="4572000" cy="3429000"/>
          </a:xfrm>
        </p:spPr>
      </p:sp>
      <p:sp>
        <p:nvSpPr>
          <p:cNvPr id="38915" name="Rectangle 2"/>
          <p:cNvSpPr>
            <a:spLocks noGrp="1" noChangeArrowheads="1"/>
          </p:cNvSpPr>
          <p:nvPr>
            <p:ph type="body" sz="quarter" idx="1"/>
          </p:nvPr>
        </p:nvSpPr>
        <p:spPr>
          <a:noFill/>
          <a:ln/>
        </p:spPr>
        <p:txBody>
          <a:bodyPr/>
          <a:lstStyle/>
          <a:p>
            <a:pPr eaLnBrk="1"/>
            <a:endParaRPr lang="en-US" altLang="zh-CN" sz="1800" dirty="0" smtClean="0">
              <a:latin typeface="宋体" pitchFamily="2" charset="-122"/>
              <a:ea typeface="宋体" pitchFamily="2" charset="-122"/>
              <a:sym typeface="宋体" pitchFamily="2" charset="-122"/>
            </a:endParaRPr>
          </a:p>
          <a:p>
            <a:pPr eaLnBrk="1"/>
            <a:endParaRPr lang="zh-CN" altLang="zh-CN" sz="1800" dirty="0" smtClean="0">
              <a:latin typeface="宋体" pitchFamily="2" charset="-122"/>
              <a:ea typeface="宋体" pitchFamily="2" charset="-122"/>
              <a:sym typeface="宋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xfrm>
            <a:off x="1143000" y="685800"/>
            <a:ext cx="4572000" cy="3429000"/>
          </a:xfrm>
        </p:spPr>
      </p:sp>
      <p:sp>
        <p:nvSpPr>
          <p:cNvPr id="65539" name="Rectangle 2"/>
          <p:cNvSpPr>
            <a:spLocks noGrp="1" noChangeArrowheads="1"/>
          </p:cNvSpPr>
          <p:nvPr>
            <p:ph type="body" sz="quarter" idx="1"/>
          </p:nvPr>
        </p:nvSpPr>
        <p:spPr>
          <a:noFill/>
          <a:ln/>
        </p:spPr>
        <p:txBody>
          <a:bodyPr/>
          <a:lstStyle/>
          <a:p>
            <a:endParaRPr lang="zh-CN" sz="1800" dirty="0" smtClean="0">
              <a:ea typeface="宋体"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xfrm>
            <a:off x="1143000" y="685800"/>
            <a:ext cx="4572000" cy="3429000"/>
          </a:xfrm>
        </p:spPr>
      </p:sp>
      <p:sp>
        <p:nvSpPr>
          <p:cNvPr id="66563" name="Rectangle 2"/>
          <p:cNvSpPr>
            <a:spLocks noGrp="1" noChangeArrowheads="1"/>
          </p:cNvSpPr>
          <p:nvPr>
            <p:ph type="body" sz="quarter" idx="1"/>
          </p:nvPr>
        </p:nvSpPr>
        <p:spPr>
          <a:noFill/>
          <a:ln/>
        </p:spPr>
        <p:txBody>
          <a:bodyPr/>
          <a:lstStyle/>
          <a:p>
            <a:pPr eaLnBrk="1"/>
            <a:endParaRPr lang="zh-CN" sz="1800" b="1" dirty="0" smtClean="0">
              <a:latin typeface="宋体" pitchFamily="2" charset="-122"/>
              <a:ea typeface="宋体" pitchFamily="2" charset="-122"/>
              <a:sym typeface="宋体"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xfrm>
            <a:off x="1143000" y="685800"/>
            <a:ext cx="4572000" cy="3429000"/>
          </a:xfrm>
        </p:spPr>
      </p:sp>
      <p:sp>
        <p:nvSpPr>
          <p:cNvPr id="67587" name="备注占位符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latin typeface="+mn-lt"/>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xfrm>
            <a:off x="1143000" y="685800"/>
            <a:ext cx="4572000" cy="3429000"/>
          </a:xfrm>
        </p:spPr>
      </p:sp>
      <p:sp>
        <p:nvSpPr>
          <p:cNvPr id="68611" name="Rectangle 2"/>
          <p:cNvSpPr>
            <a:spLocks noGrp="1" noChangeArrowheads="1"/>
          </p:cNvSpPr>
          <p:nvPr>
            <p:ph type="body" sz="quarter" idx="1"/>
          </p:nvPr>
        </p:nvSpPr>
        <p:spPr>
          <a:noFill/>
          <a:ln/>
        </p:spPr>
        <p:txBody>
          <a:bodyPr/>
          <a:lstStyle/>
          <a:p>
            <a:pPr eaLnBrk="1"/>
            <a:endParaRPr lang="zh-CN" sz="1800" dirty="0" smtClean="0">
              <a:latin typeface="宋体" pitchFamily="2" charset="-122"/>
              <a:ea typeface="宋体" pitchFamily="2" charset="-122"/>
              <a:sym typeface="宋体"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xfrm>
            <a:off x="1143000" y="685800"/>
            <a:ext cx="4572000" cy="3429000"/>
          </a:xfrm>
        </p:spPr>
      </p:sp>
      <p:sp>
        <p:nvSpPr>
          <p:cNvPr id="67587" name="备注占位符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latin typeface="+mn-lt"/>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xfrm>
            <a:off x="1143000" y="685800"/>
            <a:ext cx="4572000" cy="3429000"/>
          </a:xfrm>
        </p:spPr>
      </p:sp>
      <p:sp>
        <p:nvSpPr>
          <p:cNvPr id="68611" name="Rectangle 2"/>
          <p:cNvSpPr>
            <a:spLocks noGrp="1" noChangeArrowheads="1"/>
          </p:cNvSpPr>
          <p:nvPr>
            <p:ph type="body" sz="quarter" idx="1"/>
          </p:nvPr>
        </p:nvSpPr>
        <p:spPr>
          <a:noFill/>
          <a:ln/>
        </p:spPr>
        <p:txBody>
          <a:bodyPr/>
          <a:lstStyle/>
          <a:p>
            <a:pPr eaLnBrk="1"/>
            <a:endParaRPr lang="zh-CN" sz="1800" dirty="0" smtClean="0">
              <a:latin typeface="宋体" pitchFamily="2" charset="-122"/>
              <a:ea typeface="宋体" pitchFamily="2" charset="-122"/>
              <a:sym typeface="宋体"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xfrm>
            <a:off x="1143000" y="685800"/>
            <a:ext cx="4572000" cy="3429000"/>
          </a:xfrm>
        </p:spPr>
      </p:sp>
      <p:sp>
        <p:nvSpPr>
          <p:cNvPr id="68611" name="Rectangle 2"/>
          <p:cNvSpPr>
            <a:spLocks noGrp="1" noChangeArrowheads="1"/>
          </p:cNvSpPr>
          <p:nvPr>
            <p:ph type="body" sz="quarter" idx="1"/>
          </p:nvPr>
        </p:nvSpPr>
        <p:spPr>
          <a:noFill/>
          <a:ln/>
        </p:spPr>
        <p:txBody>
          <a:bodyPr/>
          <a:lstStyle/>
          <a:p>
            <a:pPr eaLnBrk="1"/>
            <a:endParaRPr lang="zh-CN" sz="1800" dirty="0" smtClean="0">
              <a:latin typeface="宋体" pitchFamily="2" charset="-122"/>
              <a:ea typeface="宋体" pitchFamily="2" charset="-122"/>
              <a:sym typeface="宋体"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xfrm>
            <a:off x="1143000" y="685800"/>
            <a:ext cx="4572000" cy="3429000"/>
          </a:xfrm>
        </p:spPr>
      </p:sp>
      <p:sp>
        <p:nvSpPr>
          <p:cNvPr id="68611" name="Rectangle 2"/>
          <p:cNvSpPr>
            <a:spLocks noGrp="1" noChangeArrowheads="1"/>
          </p:cNvSpPr>
          <p:nvPr>
            <p:ph type="body" sz="quarter" idx="1"/>
          </p:nvPr>
        </p:nvSpPr>
        <p:spPr>
          <a:noFill/>
          <a:ln/>
        </p:spPr>
        <p:txBody>
          <a:bodyPr/>
          <a:lstStyle/>
          <a:p>
            <a:pPr eaLnBrk="1"/>
            <a:endParaRPr lang="zh-CN" sz="1800" dirty="0" smtClean="0">
              <a:latin typeface="宋体" pitchFamily="2" charset="-122"/>
              <a:ea typeface="宋体" pitchFamily="2" charset="-122"/>
              <a:sym typeface="宋体"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xfrm>
            <a:off x="1143000" y="685800"/>
            <a:ext cx="4572000" cy="3429000"/>
          </a:xfrm>
        </p:spPr>
      </p:sp>
      <p:sp>
        <p:nvSpPr>
          <p:cNvPr id="68611" name="Rectangle 2"/>
          <p:cNvSpPr>
            <a:spLocks noGrp="1" noChangeArrowheads="1"/>
          </p:cNvSpPr>
          <p:nvPr>
            <p:ph type="body" sz="quarter" idx="1"/>
          </p:nvPr>
        </p:nvSpPr>
        <p:spPr>
          <a:noFill/>
          <a:ln/>
        </p:spPr>
        <p:txBody>
          <a:bodyPr/>
          <a:lstStyle/>
          <a:p>
            <a:pPr eaLnBrk="1"/>
            <a:endParaRPr lang="en-US" altLang="zh-CN" sz="1200" kern="1200" dirty="0" smtClean="0">
              <a:solidFill>
                <a:schemeClr val="tx1"/>
              </a:solidFill>
              <a:latin typeface="+mn-lt"/>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a:xfrm>
            <a:off x="1143000" y="685800"/>
            <a:ext cx="4572000" cy="3429000"/>
          </a:xfrm>
        </p:spPr>
      </p:sp>
      <p:sp>
        <p:nvSpPr>
          <p:cNvPr id="71683" name="Rectangle 2"/>
          <p:cNvSpPr>
            <a:spLocks noGrp="1" noChangeArrowheads="1"/>
          </p:cNvSpPr>
          <p:nvPr>
            <p:ph type="body" sz="quarter"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2800" dirty="0" smtClean="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xfrm>
            <a:off x="1143000" y="685800"/>
            <a:ext cx="4572000" cy="3429000"/>
          </a:xfrm>
        </p:spPr>
      </p:sp>
      <p:sp>
        <p:nvSpPr>
          <p:cNvPr id="39939" name="Rectangle 2"/>
          <p:cNvSpPr>
            <a:spLocks noGrp="1" noChangeArrowheads="1"/>
          </p:cNvSpPr>
          <p:nvPr>
            <p:ph type="body" sz="quarter" idx="1"/>
          </p:nvPr>
        </p:nvSpPr>
        <p:spPr>
          <a:noFill/>
          <a:ln/>
        </p:spPr>
        <p:txBody>
          <a:bodyPr/>
          <a:lstStyle/>
          <a:p>
            <a:pPr eaLnBrk="1"/>
            <a:endParaRPr lang="zh-CN" altLang="zh-CN" sz="1800" dirty="0" smtClean="0">
              <a:latin typeface="宋体" pitchFamily="2" charset="-122"/>
              <a:ea typeface="宋体" pitchFamily="2" charset="-122"/>
              <a:sym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xfrm>
            <a:off x="1143000" y="685800"/>
            <a:ext cx="4572000" cy="3429000"/>
          </a:xfrm>
        </p:spPr>
      </p:sp>
      <p:sp>
        <p:nvSpPr>
          <p:cNvPr id="38915" name="Rectangle 2"/>
          <p:cNvSpPr>
            <a:spLocks noGrp="1" noChangeArrowheads="1"/>
          </p:cNvSpPr>
          <p:nvPr>
            <p:ph type="body" sz="quarter" idx="1"/>
          </p:nvPr>
        </p:nvSpPr>
        <p:spPr>
          <a:noFill/>
          <a:ln/>
        </p:spPr>
        <p:txBody>
          <a:bodyPr/>
          <a:lstStyle/>
          <a:p>
            <a:pPr eaLnBrk="1"/>
            <a:endParaRPr lang="zh-CN" altLang="zh-CN" sz="1800" dirty="0" smtClean="0">
              <a:latin typeface="宋体" pitchFamily="2" charset="-122"/>
              <a:ea typeface="宋体" pitchFamily="2" charset="-122"/>
              <a:sym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xfrm>
            <a:off x="1143000" y="685800"/>
            <a:ext cx="4572000" cy="3429000"/>
          </a:xfrm>
        </p:spPr>
      </p:sp>
      <p:sp>
        <p:nvSpPr>
          <p:cNvPr id="39939" name="Rectangle 2"/>
          <p:cNvSpPr>
            <a:spLocks noGrp="1" noChangeArrowheads="1"/>
          </p:cNvSpPr>
          <p:nvPr>
            <p:ph type="body" sz="quarter" idx="1"/>
          </p:nvPr>
        </p:nvSpPr>
        <p:spPr>
          <a:noFill/>
          <a:ln/>
        </p:spPr>
        <p:txBody>
          <a:bodyPr/>
          <a:lstStyle/>
          <a:p>
            <a:pPr eaLnBrk="1"/>
            <a:endParaRPr lang="zh-CN" altLang="zh-CN" sz="1800" dirty="0" smtClean="0">
              <a:latin typeface="宋体" pitchFamily="2" charset="-122"/>
              <a:ea typeface="宋体" pitchFamily="2" charset="-122"/>
              <a:sym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1143000" y="685800"/>
            <a:ext cx="4572000" cy="3429000"/>
          </a:xfrm>
        </p:spPr>
      </p:sp>
      <p:sp>
        <p:nvSpPr>
          <p:cNvPr id="41987" name="Rectangle 2"/>
          <p:cNvSpPr>
            <a:spLocks noGrp="1" noChangeArrowheads="1"/>
          </p:cNvSpPr>
          <p:nvPr>
            <p:ph type="body" sz="quarter" idx="1"/>
          </p:nvPr>
        </p:nvSpPr>
        <p:spPr>
          <a:noFill/>
          <a:ln/>
        </p:spPr>
        <p:txBody>
          <a:bodyPr/>
          <a:lstStyle/>
          <a:p>
            <a:pPr eaLnBrk="1"/>
            <a:endParaRPr lang="zh-CN" sz="1800" dirty="0" smtClean="0">
              <a:latin typeface="宋体" pitchFamily="2" charset="-122"/>
              <a:ea typeface="宋体" pitchFamily="2" charset="-122"/>
              <a:sym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a:xfrm>
            <a:off x="1143000" y="685800"/>
            <a:ext cx="4572000" cy="3429000"/>
          </a:xfrm>
        </p:spPr>
      </p:sp>
      <p:sp>
        <p:nvSpPr>
          <p:cNvPr id="43011" name="Rectangle 2"/>
          <p:cNvSpPr>
            <a:spLocks noGrp="1" noChangeArrowheads="1"/>
          </p:cNvSpPr>
          <p:nvPr>
            <p:ph type="body" sz="quarter" idx="1"/>
          </p:nvPr>
        </p:nvSpPr>
        <p:spPr>
          <a:noFill/>
          <a:ln/>
        </p:spPr>
        <p:txBody>
          <a:bodyPr/>
          <a:lstStyle/>
          <a:p>
            <a:pPr eaLnBrk="1"/>
            <a:endParaRPr lang="zh-CN" sz="1800" dirty="0" smtClean="0">
              <a:latin typeface="宋体" pitchFamily="2" charset="-122"/>
              <a:ea typeface="宋体" pitchFamily="2" charset="-122"/>
              <a:sym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a:xfrm>
            <a:off x="1143000" y="685800"/>
            <a:ext cx="4572000" cy="3429000"/>
          </a:xfrm>
        </p:spPr>
      </p:sp>
      <p:sp>
        <p:nvSpPr>
          <p:cNvPr id="40963" name="Rectangle 2"/>
          <p:cNvSpPr>
            <a:spLocks noGrp="1" noChangeArrowheads="1"/>
          </p:cNvSpPr>
          <p:nvPr>
            <p:ph type="body" sz="quarter" idx="1"/>
          </p:nvPr>
        </p:nvSpPr>
        <p:spPr>
          <a:noFill/>
          <a:ln/>
        </p:spPr>
        <p:txBody>
          <a:bodyPr/>
          <a:lstStyle/>
          <a:p>
            <a:pPr eaLnBrk="1"/>
            <a:endParaRPr lang="zh-CN" altLang="en-US" sz="1800" dirty="0" smtClean="0">
              <a:latin typeface="宋体" pitchFamily="2" charset="-122"/>
              <a:ea typeface="宋体" pitchFamily="2" charset="-122"/>
              <a:sym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xfrm>
            <a:off x="1143000" y="685800"/>
            <a:ext cx="4572000" cy="3429000"/>
          </a:xfrm>
        </p:spPr>
      </p:sp>
      <p:sp>
        <p:nvSpPr>
          <p:cNvPr id="46083" name="备注占位符 2"/>
          <p:cNvSpPr>
            <a:spLocks noGrp="1"/>
          </p:cNvSpPr>
          <p:nvPr>
            <p:ph type="body" idx="1"/>
          </p:nvPr>
        </p:nvSpPr>
        <p:spPr>
          <a:noFill/>
          <a:ln/>
        </p:spPr>
        <p:txBody>
          <a:bodyPr/>
          <a:lstStyle/>
          <a:p>
            <a:endParaRPr lang="zh-CN" altLang="en-US" dirty="0" smtClean="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12451B1-C81D-4146-971D-3FEEC02063DA}" type="datetimeFigureOut">
              <a:rPr lang="zh-CN" altLang="en-US" smtClean="0"/>
              <a:pPr/>
              <a:t>2016/11/17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E62AED-97A9-4807-ADA4-04C94ADA03CD}"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2451B1-C81D-4146-971D-3FEEC02063DA}" type="datetimeFigureOut">
              <a:rPr lang="zh-CN" altLang="en-US" smtClean="0"/>
              <a:pPr/>
              <a:t>2016/11/17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E62AED-97A9-4807-ADA4-04C94ADA03CD}"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2451B1-C81D-4146-971D-3FEEC02063DA}" type="datetimeFigureOut">
              <a:rPr lang="zh-CN" altLang="en-US" smtClean="0"/>
              <a:pPr/>
              <a:t>2016/11/17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E62AED-97A9-4807-ADA4-04C94ADA03CD}"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2451B1-C81D-4146-971D-3FEEC02063DA}" type="datetimeFigureOut">
              <a:rPr lang="zh-CN" altLang="en-US" smtClean="0"/>
              <a:pPr/>
              <a:t>2016/11/17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E62AED-97A9-4807-ADA4-04C94ADA03C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12451B1-C81D-4146-971D-3FEEC02063DA}" type="datetimeFigureOut">
              <a:rPr lang="zh-CN" altLang="en-US" smtClean="0"/>
              <a:pPr/>
              <a:t>2016/11/17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E62AED-97A9-4807-ADA4-04C94ADA03CD}"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12451B1-C81D-4146-971D-3FEEC02063DA}" type="datetimeFigureOut">
              <a:rPr lang="zh-CN" altLang="en-US" smtClean="0"/>
              <a:pPr/>
              <a:t>2016/11/17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E62AED-97A9-4807-ADA4-04C94ADA03CD}"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12451B1-C81D-4146-971D-3FEEC02063DA}" type="datetimeFigureOut">
              <a:rPr lang="zh-CN" altLang="en-US" smtClean="0"/>
              <a:pPr/>
              <a:t>2016/11/17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E62AED-97A9-4807-ADA4-04C94ADA03C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12451B1-C81D-4146-971D-3FEEC02063DA}" type="datetimeFigureOut">
              <a:rPr lang="zh-CN" altLang="en-US" smtClean="0"/>
              <a:pPr/>
              <a:t>2016/11/17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E62AED-97A9-4807-ADA4-04C94ADA03C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2451B1-C81D-4146-971D-3FEEC02063DA}" type="datetimeFigureOut">
              <a:rPr lang="zh-CN" altLang="en-US" smtClean="0"/>
              <a:pPr/>
              <a:t>2016/11/17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E62AED-97A9-4807-ADA4-04C94ADA03CD}"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12451B1-C81D-4146-971D-3FEEC02063DA}" type="datetimeFigureOut">
              <a:rPr lang="zh-CN" altLang="en-US" smtClean="0"/>
              <a:pPr/>
              <a:t>2016/11/17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E62AED-97A9-4807-ADA4-04C94ADA03CD}"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12451B1-C81D-4146-971D-3FEEC02063DA}" type="datetimeFigureOut">
              <a:rPr lang="zh-CN" altLang="en-US" smtClean="0"/>
              <a:pPr/>
              <a:t>2016/11/17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E62AED-97A9-4807-ADA4-04C94ADA03CD}"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451B1-C81D-4146-971D-3FEEC02063DA}" type="datetimeFigureOut">
              <a:rPr lang="zh-CN" altLang="en-US" smtClean="0"/>
              <a:pPr/>
              <a:t>2016/11/17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62AED-97A9-4807-ADA4-04C94ADA03C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2.jpe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2.jpeg"/><Relationship Id="rId7" Type="http://schemas.openxmlformats.org/officeDocument/2006/relationships/image" Target="../media/image59.jpeg"/><Relationship Id="rId12" Type="http://schemas.openxmlformats.org/officeDocument/2006/relationships/image" Target="../media/image6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3.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2.jpeg"/><Relationship Id="rId7" Type="http://schemas.openxmlformats.org/officeDocument/2006/relationships/image" Target="../media/image7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2.jpeg"/><Relationship Id="rId7" Type="http://schemas.openxmlformats.org/officeDocument/2006/relationships/image" Target="../media/image7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73.jpeg"/><Relationship Id="rId10" Type="http://schemas.openxmlformats.org/officeDocument/2006/relationships/image" Target="../media/image77.png"/><Relationship Id="rId4" Type="http://schemas.openxmlformats.org/officeDocument/2006/relationships/image" Target="../media/image72.jpeg"/><Relationship Id="rId9" Type="http://schemas.openxmlformats.org/officeDocument/2006/relationships/image" Target="../media/image76.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7.png"/><Relationship Id="rId4" Type="http://schemas.openxmlformats.org/officeDocument/2006/relationships/image" Target="../media/image81.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图片 2" descr="党建评估地图横.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9" name="Rectangle 1"/>
          <p:cNvSpPr>
            <a:spLocks/>
          </p:cNvSpPr>
          <p:nvPr/>
        </p:nvSpPr>
        <p:spPr bwMode="auto">
          <a:xfrm>
            <a:off x="821630" y="1772816"/>
            <a:ext cx="7422778" cy="4706413"/>
          </a:xfrm>
          <a:prstGeom prst="rect">
            <a:avLst/>
          </a:prstGeom>
          <a:noFill/>
          <a:ln w="12700">
            <a:noFill/>
            <a:miter lim="400000"/>
            <a:headEnd/>
            <a:tailEnd/>
          </a:ln>
        </p:spPr>
        <p:txBody>
          <a:bodyPr wrap="square" lIns="45718" tIns="45718" rIns="45718" bIns="45718">
            <a:spAutoFit/>
          </a:bodyPr>
          <a:lstStyle/>
          <a:p>
            <a:pPr indent="419100" algn="ctr" defTabSz="257175">
              <a:lnSpc>
                <a:spcPct val="150000"/>
              </a:lnSpc>
              <a:spcBef>
                <a:spcPts val="400"/>
              </a:spcBef>
            </a:pPr>
            <a:r>
              <a:rPr lang="zh-CN" altLang="en-US" sz="4800" b="1" dirty="0" smtClean="0">
                <a:latin typeface="微软雅黑" pitchFamily="34" charset="-122"/>
                <a:ea typeface="微软雅黑" pitchFamily="34" charset="-122"/>
                <a:sym typeface="宋体" pitchFamily="2" charset="-122"/>
              </a:rPr>
              <a:t>以人为本，构筑和谐公寓</a:t>
            </a:r>
            <a:endParaRPr lang="en-US" altLang="zh-CN" sz="4800" b="1" dirty="0" smtClean="0">
              <a:latin typeface="微软雅黑" pitchFamily="34" charset="-122"/>
              <a:ea typeface="微软雅黑" pitchFamily="34" charset="-122"/>
              <a:sym typeface="宋体" pitchFamily="2" charset="-122"/>
            </a:endParaRPr>
          </a:p>
          <a:p>
            <a:pPr indent="419100" algn="ctr" defTabSz="257175">
              <a:lnSpc>
                <a:spcPct val="150000"/>
              </a:lnSpc>
              <a:spcBef>
                <a:spcPts val="400"/>
              </a:spcBef>
            </a:pPr>
            <a:r>
              <a:rPr lang="zh-CN" altLang="en-US" sz="4800" b="1" dirty="0" smtClean="0">
                <a:latin typeface="微软雅黑" pitchFamily="34" charset="-122"/>
                <a:ea typeface="微软雅黑" pitchFamily="34" charset="-122"/>
                <a:sym typeface="宋体" pitchFamily="2" charset="-122"/>
              </a:rPr>
              <a:t>服务育人，打造艺术空间</a:t>
            </a:r>
            <a:endParaRPr lang="en-US" altLang="zh-CN" sz="4800" b="1" dirty="0" smtClean="0">
              <a:latin typeface="微软雅黑" pitchFamily="34" charset="-122"/>
              <a:ea typeface="微软雅黑" pitchFamily="34" charset="-122"/>
              <a:sym typeface="宋体" pitchFamily="2" charset="-122"/>
            </a:endParaRPr>
          </a:p>
          <a:p>
            <a:pPr indent="419100" algn="ctr" defTabSz="257175">
              <a:lnSpc>
                <a:spcPct val="150000"/>
              </a:lnSpc>
              <a:spcBef>
                <a:spcPts val="400"/>
              </a:spcBef>
            </a:pPr>
            <a:endParaRPr lang="en-US" altLang="zh-CN" sz="3500" b="1" dirty="0" smtClean="0">
              <a:latin typeface="微软雅黑" pitchFamily="34" charset="-122"/>
              <a:ea typeface="微软雅黑" pitchFamily="34" charset="-122"/>
              <a:sym typeface="宋体" pitchFamily="2" charset="-122"/>
            </a:endParaRPr>
          </a:p>
          <a:p>
            <a:pPr indent="419100" algn="ctr" defTabSz="257175">
              <a:lnSpc>
                <a:spcPct val="150000"/>
              </a:lnSpc>
              <a:spcBef>
                <a:spcPts val="400"/>
              </a:spcBef>
            </a:pPr>
            <a:r>
              <a:rPr lang="zh-CN" altLang="en-US" sz="2800" b="1" dirty="0" smtClean="0">
                <a:latin typeface="微软雅黑" pitchFamily="34" charset="-122"/>
                <a:ea typeface="微软雅黑" pitchFamily="34" charset="-122"/>
                <a:sym typeface="宋体" pitchFamily="2" charset="-122"/>
              </a:rPr>
              <a:t>北京电影学院     崔晓玉</a:t>
            </a:r>
            <a:endParaRPr lang="en-US" altLang="zh-CN" sz="2800" b="1" dirty="0" smtClean="0">
              <a:latin typeface="微软雅黑" pitchFamily="34" charset="-122"/>
              <a:ea typeface="微软雅黑" pitchFamily="34" charset="-122"/>
              <a:sym typeface="宋体" pitchFamily="2" charset="-122"/>
            </a:endParaRPr>
          </a:p>
          <a:p>
            <a:pPr indent="419100" algn="ctr" defTabSz="257175">
              <a:lnSpc>
                <a:spcPct val="150000"/>
              </a:lnSpc>
              <a:spcBef>
                <a:spcPts val="400"/>
              </a:spcBef>
            </a:pPr>
            <a:r>
              <a:rPr lang="zh-CN" altLang="en-US" sz="2800" b="1" dirty="0" smtClean="0">
                <a:latin typeface="微软雅黑" pitchFamily="34" charset="-122"/>
                <a:ea typeface="微软雅黑" pitchFamily="34" charset="-122"/>
                <a:sym typeface="宋体" pitchFamily="2" charset="-122"/>
              </a:rPr>
              <a:t>标准化学生公寓建设经验交流</a:t>
            </a:r>
            <a:endParaRPr lang="zh-CN" sz="2800" b="1" dirty="0">
              <a:latin typeface="微软雅黑" pitchFamily="34" charset="-122"/>
              <a:ea typeface="微软雅黑" pitchFamily="34" charset="-122"/>
              <a:sym typeface="宋体" pitchFamily="2" charset="-122"/>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2" descr="电影PPT模板6.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2" name="Group 4"/>
          <p:cNvGrpSpPr>
            <a:grpSpLocks/>
          </p:cNvGrpSpPr>
          <p:nvPr/>
        </p:nvGrpSpPr>
        <p:grpSpPr bwMode="auto">
          <a:xfrm>
            <a:off x="2428860" y="1785926"/>
            <a:ext cx="4572032" cy="2286016"/>
            <a:chOff x="0" y="0"/>
            <a:chExt cx="2965450" cy="2328863"/>
          </a:xfrm>
        </p:grpSpPr>
        <p:pic>
          <p:nvPicPr>
            <p:cNvPr id="11276" name="Picture 5" descr="image21.jpeg"/>
            <p:cNvPicPr>
              <a:picLocks noChangeAspect="1"/>
            </p:cNvPicPr>
            <p:nvPr/>
          </p:nvPicPr>
          <p:blipFill>
            <a:blip r:embed="rId4"/>
            <a:srcRect/>
            <a:stretch>
              <a:fillRect/>
            </a:stretch>
          </p:blipFill>
          <p:spPr bwMode="auto">
            <a:xfrm>
              <a:off x="150264" y="150359"/>
              <a:ext cx="2664922" cy="1999951"/>
            </a:xfrm>
            <a:prstGeom prst="rect">
              <a:avLst/>
            </a:prstGeom>
            <a:noFill/>
            <a:ln w="12700">
              <a:noFill/>
              <a:miter lim="400000"/>
              <a:headEnd/>
              <a:tailEnd/>
            </a:ln>
          </p:spPr>
        </p:pic>
        <p:pic>
          <p:nvPicPr>
            <p:cNvPr id="11277" name="Picture 6" descr="image24.png"/>
            <p:cNvPicPr>
              <a:picLocks noChangeAspect="1"/>
            </p:cNvPicPr>
            <p:nvPr/>
          </p:nvPicPr>
          <p:blipFill>
            <a:blip r:embed="rId5"/>
            <a:srcRect/>
            <a:stretch>
              <a:fillRect/>
            </a:stretch>
          </p:blipFill>
          <p:spPr bwMode="auto">
            <a:xfrm>
              <a:off x="0" y="0"/>
              <a:ext cx="2965450" cy="2328863"/>
            </a:xfrm>
            <a:prstGeom prst="rect">
              <a:avLst/>
            </a:prstGeom>
            <a:noFill/>
            <a:ln w="12700">
              <a:noFill/>
              <a:miter lim="400000"/>
              <a:headEnd/>
              <a:tailEnd/>
            </a:ln>
          </p:spPr>
        </p:pic>
      </p:grpSp>
      <p:sp>
        <p:nvSpPr>
          <p:cNvPr id="11268" name="Rectangle 7"/>
          <p:cNvSpPr>
            <a:spLocks/>
          </p:cNvSpPr>
          <p:nvPr/>
        </p:nvSpPr>
        <p:spPr bwMode="auto">
          <a:xfrm>
            <a:off x="2000232" y="857232"/>
            <a:ext cx="6658229" cy="584771"/>
          </a:xfrm>
          <a:prstGeom prst="rect">
            <a:avLst/>
          </a:prstGeom>
          <a:noFill/>
          <a:ln w="12700">
            <a:noFill/>
            <a:miter lim="400000"/>
            <a:headEnd/>
            <a:tailEnd/>
          </a:ln>
        </p:spPr>
        <p:txBody>
          <a:bodyPr wrap="none" lIns="45718" tIns="45718" rIns="45718" bIns="45718">
            <a:spAutoFit/>
          </a:bodyPr>
          <a:lstStyle/>
          <a:p>
            <a:pPr defTabSz="266700">
              <a:spcBef>
                <a:spcPts val="500"/>
              </a:spcBef>
            </a:pPr>
            <a:r>
              <a:rPr lang="zh-CN" sz="3200" dirty="0">
                <a:latin typeface="微软雅黑" pitchFamily="34" charset="-122"/>
                <a:ea typeface="微软雅黑" pitchFamily="34" charset="-122"/>
                <a:sym typeface="仿宋" pitchFamily="49" charset="-122"/>
              </a:rPr>
              <a:t>以制度建设为抓手，着眼于规范管理</a:t>
            </a:r>
          </a:p>
        </p:txBody>
      </p:sp>
      <p:grpSp>
        <p:nvGrpSpPr>
          <p:cNvPr id="14" name="Group 6"/>
          <p:cNvGrpSpPr>
            <a:grpSpLocks/>
          </p:cNvGrpSpPr>
          <p:nvPr/>
        </p:nvGrpSpPr>
        <p:grpSpPr bwMode="auto">
          <a:xfrm>
            <a:off x="2428860" y="4000504"/>
            <a:ext cx="4572032" cy="2571768"/>
            <a:chOff x="-712039" y="422868"/>
            <a:chExt cx="5429289" cy="3805810"/>
          </a:xfrm>
        </p:grpSpPr>
        <p:pic>
          <p:nvPicPr>
            <p:cNvPr id="15" name="Picture 7" descr="image17.jpeg"/>
            <p:cNvPicPr>
              <a:picLocks noChangeAspect="1"/>
            </p:cNvPicPr>
            <p:nvPr/>
          </p:nvPicPr>
          <p:blipFill>
            <a:blip r:embed="rId6"/>
            <a:srcRect/>
            <a:stretch>
              <a:fillRect/>
            </a:stretch>
          </p:blipFill>
          <p:spPr bwMode="auto">
            <a:xfrm>
              <a:off x="-445025" y="744941"/>
              <a:ext cx="4806255" cy="3396046"/>
            </a:xfrm>
            <a:prstGeom prst="rect">
              <a:avLst/>
            </a:prstGeom>
            <a:noFill/>
            <a:ln w="12700">
              <a:noFill/>
              <a:miter lim="400000"/>
              <a:headEnd/>
              <a:tailEnd/>
            </a:ln>
          </p:spPr>
        </p:pic>
        <p:pic>
          <p:nvPicPr>
            <p:cNvPr id="16" name="Picture 8" descr="image20.png"/>
            <p:cNvPicPr>
              <a:picLocks noChangeAspect="1"/>
            </p:cNvPicPr>
            <p:nvPr/>
          </p:nvPicPr>
          <p:blipFill>
            <a:blip r:embed="rId7"/>
            <a:srcRect/>
            <a:stretch>
              <a:fillRect/>
            </a:stretch>
          </p:blipFill>
          <p:spPr bwMode="auto">
            <a:xfrm>
              <a:off x="-712039" y="422868"/>
              <a:ext cx="5429289" cy="3805810"/>
            </a:xfrm>
            <a:prstGeom prst="rect">
              <a:avLst/>
            </a:prstGeom>
            <a:noFill/>
            <a:ln w="12700">
              <a:noFill/>
              <a:miter lim="400000"/>
              <a:headEnd/>
              <a:tailEnd/>
            </a:ln>
          </p:spPr>
        </p:pic>
      </p:grpSp>
      <p:sp>
        <p:nvSpPr>
          <p:cNvPr id="18" name="Rectangle 8"/>
          <p:cNvSpPr>
            <a:spLocks/>
          </p:cNvSpPr>
          <p:nvPr/>
        </p:nvSpPr>
        <p:spPr bwMode="auto">
          <a:xfrm>
            <a:off x="7143768" y="3286124"/>
            <a:ext cx="477858" cy="1569656"/>
          </a:xfrm>
          <a:prstGeom prst="rect">
            <a:avLst/>
          </a:prstGeom>
          <a:noFill/>
          <a:ln w="12700">
            <a:noFill/>
            <a:miter lim="400000"/>
            <a:headEnd/>
            <a:tailEnd/>
          </a:ln>
        </p:spPr>
        <p:txBody>
          <a:bodyPr wrap="square" lIns="45718" tIns="45718" rIns="45718" bIns="45718">
            <a:spAutoFit/>
          </a:bodyPr>
          <a:lstStyle/>
          <a:p>
            <a:r>
              <a:rPr lang="zh-CN" sz="2400" b="1" dirty="0" smtClean="0">
                <a:latin typeface="微软雅黑" pitchFamily="34" charset="-122"/>
                <a:ea typeface="微软雅黑" pitchFamily="34" charset="-122"/>
                <a:sym typeface="宋体" pitchFamily="2" charset="-122"/>
              </a:rPr>
              <a:t>专</a:t>
            </a:r>
            <a:endParaRPr lang="en-US" altLang="zh-CN" sz="2400" b="1" dirty="0" smtClean="0">
              <a:latin typeface="微软雅黑" pitchFamily="34" charset="-122"/>
              <a:ea typeface="微软雅黑" pitchFamily="34" charset="-122"/>
              <a:sym typeface="宋体" pitchFamily="2" charset="-122"/>
            </a:endParaRPr>
          </a:p>
          <a:p>
            <a:r>
              <a:rPr lang="zh-CN" sz="2400" b="1" dirty="0" smtClean="0">
                <a:latin typeface="微软雅黑" pitchFamily="34" charset="-122"/>
                <a:ea typeface="微软雅黑" pitchFamily="34" charset="-122"/>
                <a:sym typeface="宋体" pitchFamily="2" charset="-122"/>
              </a:rPr>
              <a:t>题</a:t>
            </a:r>
            <a:endParaRPr lang="en-US" altLang="zh-CN" sz="2400" b="1" dirty="0" smtClean="0">
              <a:latin typeface="微软雅黑" pitchFamily="34" charset="-122"/>
              <a:ea typeface="微软雅黑" pitchFamily="34" charset="-122"/>
              <a:sym typeface="宋体" pitchFamily="2" charset="-122"/>
            </a:endParaRPr>
          </a:p>
          <a:p>
            <a:r>
              <a:rPr lang="zh-CN" sz="2400" b="1" dirty="0" smtClean="0">
                <a:latin typeface="微软雅黑" pitchFamily="34" charset="-122"/>
                <a:ea typeface="微软雅黑" pitchFamily="34" charset="-122"/>
                <a:sym typeface="宋体" pitchFamily="2" charset="-122"/>
              </a:rPr>
              <a:t>会</a:t>
            </a:r>
            <a:endParaRPr lang="en-US" altLang="zh-CN" sz="2400" b="1" dirty="0" smtClean="0">
              <a:latin typeface="微软雅黑" pitchFamily="34" charset="-122"/>
              <a:ea typeface="微软雅黑" pitchFamily="34" charset="-122"/>
              <a:sym typeface="宋体" pitchFamily="2" charset="-122"/>
            </a:endParaRPr>
          </a:p>
          <a:p>
            <a:r>
              <a:rPr lang="zh-CN" sz="2400" b="1" dirty="0" smtClean="0">
                <a:latin typeface="微软雅黑" pitchFamily="34" charset="-122"/>
                <a:ea typeface="微软雅黑" pitchFamily="34" charset="-122"/>
                <a:sym typeface="宋体" pitchFamily="2" charset="-122"/>
              </a:rPr>
              <a:t>议</a:t>
            </a:r>
            <a:endParaRPr lang="zh-CN" sz="2400" b="1" dirty="0">
              <a:latin typeface="微软雅黑" pitchFamily="34" charset="-122"/>
              <a:ea typeface="微软雅黑" pitchFamily="34" charset="-122"/>
              <a:sym typeface="宋体" pitchFamily="2" charset="-122"/>
            </a:endParaRPr>
          </a:p>
        </p:txBody>
      </p:sp>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7" descr="电影PPT模板6.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291" name="Rectangle 4"/>
          <p:cNvSpPr>
            <a:spLocks/>
          </p:cNvSpPr>
          <p:nvPr/>
        </p:nvSpPr>
        <p:spPr bwMode="auto">
          <a:xfrm>
            <a:off x="1142976" y="785794"/>
            <a:ext cx="7478966" cy="584771"/>
          </a:xfrm>
          <a:prstGeom prst="rect">
            <a:avLst/>
          </a:prstGeom>
          <a:noFill/>
          <a:ln w="12700">
            <a:noFill/>
            <a:miter lim="400000"/>
            <a:headEnd/>
            <a:tailEnd/>
          </a:ln>
        </p:spPr>
        <p:txBody>
          <a:bodyPr wrap="none" lIns="45718" tIns="45718" rIns="45718" bIns="45718">
            <a:spAutoFit/>
          </a:bodyPr>
          <a:lstStyle/>
          <a:p>
            <a:pPr indent="406400" defTabSz="266700">
              <a:spcBef>
                <a:spcPts val="500"/>
              </a:spcBef>
            </a:pPr>
            <a:r>
              <a:rPr lang="zh-CN" sz="3200" dirty="0">
                <a:latin typeface="微软雅黑" pitchFamily="34" charset="-122"/>
                <a:ea typeface="微软雅黑" pitchFamily="34" charset="-122"/>
                <a:sym typeface="仿宋" pitchFamily="49" charset="-122"/>
              </a:rPr>
              <a:t>以新的管理模式为基础，重在求实创新</a:t>
            </a:r>
          </a:p>
        </p:txBody>
      </p:sp>
      <p:sp>
        <p:nvSpPr>
          <p:cNvPr id="12292" name="Rectangle 6"/>
          <p:cNvSpPr>
            <a:spLocks/>
          </p:cNvSpPr>
          <p:nvPr/>
        </p:nvSpPr>
        <p:spPr bwMode="auto">
          <a:xfrm>
            <a:off x="2357422" y="2071678"/>
            <a:ext cx="6092825" cy="1631212"/>
          </a:xfrm>
          <a:prstGeom prst="rect">
            <a:avLst/>
          </a:prstGeom>
          <a:noFill/>
          <a:ln w="12700">
            <a:noFill/>
            <a:miter lim="400000"/>
            <a:headEnd/>
            <a:tailEnd/>
          </a:ln>
        </p:spPr>
        <p:txBody>
          <a:bodyPr lIns="45718" tIns="45718" rIns="45718" bIns="45718">
            <a:spAutoFit/>
          </a:bodyPr>
          <a:lstStyle/>
          <a:p>
            <a:r>
              <a:rPr lang="zh-CN" sz="2600" b="1" dirty="0">
                <a:latin typeface="宋体" pitchFamily="2" charset="-122"/>
                <a:ea typeface="宋体" pitchFamily="2" charset="-122"/>
                <a:sym typeface="宋体" pitchFamily="2" charset="-122"/>
              </a:rPr>
              <a:t>管理模式</a:t>
            </a:r>
            <a:r>
              <a:rPr lang="zh-CN" sz="2600" b="1" dirty="0" smtClean="0">
                <a:latin typeface="宋体" pitchFamily="2" charset="-122"/>
                <a:ea typeface="宋体" pitchFamily="2" charset="-122"/>
                <a:sym typeface="宋体" pitchFamily="2" charset="-122"/>
              </a:rPr>
              <a:t>：</a:t>
            </a:r>
            <a:endParaRPr lang="en-US" altLang="zh-CN" sz="2600" b="1" dirty="0" smtClean="0">
              <a:latin typeface="宋体" pitchFamily="2" charset="-122"/>
              <a:ea typeface="宋体" pitchFamily="2" charset="-122"/>
              <a:sym typeface="宋体" pitchFamily="2" charset="-122"/>
            </a:endParaRPr>
          </a:p>
          <a:p>
            <a:endParaRPr lang="zh-CN" sz="2600" b="1" dirty="0">
              <a:latin typeface="Trebuchet MS" pitchFamily="34" charset="0"/>
              <a:ea typeface="宋体" pitchFamily="2" charset="-122"/>
              <a:sym typeface="Trebuchet MS" pitchFamily="34" charset="0"/>
            </a:endParaRPr>
          </a:p>
          <a:p>
            <a:r>
              <a:rPr lang="zh-CN" sz="2400" b="1" dirty="0">
                <a:latin typeface="宋体" pitchFamily="2" charset="-122"/>
                <a:ea typeface="宋体" pitchFamily="2" charset="-122"/>
                <a:sym typeface="宋体" pitchFamily="2" charset="-122"/>
              </a:rPr>
              <a:t>学生公寓管理与学生思想教育工作</a:t>
            </a:r>
          </a:p>
          <a:p>
            <a:r>
              <a:rPr lang="zh-CN" sz="2400" b="1" dirty="0">
                <a:latin typeface="宋体" pitchFamily="2" charset="-122"/>
                <a:ea typeface="宋体" pitchFamily="2" charset="-122"/>
                <a:sym typeface="宋体" pitchFamily="2" charset="-122"/>
              </a:rPr>
              <a:t>相</a:t>
            </a:r>
            <a:r>
              <a:rPr lang="zh-CN" sz="2400" b="1" dirty="0">
                <a:latin typeface="Trebuchet MS" pitchFamily="34" charset="0"/>
                <a:ea typeface="宋体" pitchFamily="2" charset="-122"/>
                <a:sym typeface="Trebuchet MS" pitchFamily="34" charset="0"/>
              </a:rPr>
              <a:t>“</a:t>
            </a:r>
            <a:r>
              <a:rPr lang="zh-CN" sz="2400" b="1" dirty="0">
                <a:latin typeface="宋体" pitchFamily="2" charset="-122"/>
                <a:ea typeface="宋体" pitchFamily="2" charset="-122"/>
                <a:sym typeface="宋体" pitchFamily="2" charset="-122"/>
              </a:rPr>
              <a:t>分</a:t>
            </a:r>
            <a:r>
              <a:rPr lang="zh-CN" sz="2400" b="1" dirty="0">
                <a:latin typeface="Trebuchet MS" pitchFamily="34" charset="0"/>
                <a:ea typeface="宋体" pitchFamily="2" charset="-122"/>
                <a:sym typeface="Trebuchet MS" pitchFamily="34" charset="0"/>
              </a:rPr>
              <a:t>”</a:t>
            </a:r>
            <a:r>
              <a:rPr lang="zh-CN" sz="2400" b="1" dirty="0">
                <a:latin typeface="宋体" pitchFamily="2" charset="-122"/>
                <a:ea typeface="宋体" pitchFamily="2" charset="-122"/>
                <a:sym typeface="宋体" pitchFamily="2" charset="-122"/>
              </a:rPr>
              <a:t>开的管理模式</a:t>
            </a:r>
          </a:p>
        </p:txBody>
      </p:sp>
      <p:sp>
        <p:nvSpPr>
          <p:cNvPr id="12293" name="Rectangle 5"/>
          <p:cNvSpPr>
            <a:spLocks/>
          </p:cNvSpPr>
          <p:nvPr/>
        </p:nvSpPr>
        <p:spPr bwMode="auto">
          <a:xfrm>
            <a:off x="4714876" y="5643578"/>
            <a:ext cx="3201987" cy="387794"/>
          </a:xfrm>
          <a:prstGeom prst="rect">
            <a:avLst/>
          </a:prstGeom>
          <a:noFill/>
          <a:ln w="12700">
            <a:noFill/>
            <a:miter lim="400000"/>
            <a:headEnd/>
            <a:tailEnd/>
          </a:ln>
        </p:spPr>
        <p:txBody>
          <a:bodyPr lIns="45718" tIns="45718" rIns="45718" bIns="45718">
            <a:spAutoFit/>
          </a:bodyPr>
          <a:lstStyle/>
          <a:p>
            <a:pPr>
              <a:lnSpc>
                <a:spcPct val="80000"/>
              </a:lnSpc>
            </a:pPr>
            <a:r>
              <a:rPr lang="zh-CN" altLang="en-US" sz="2400" b="1" dirty="0">
                <a:latin typeface="宋体" pitchFamily="2" charset="-122"/>
                <a:ea typeface="宋体" pitchFamily="2" charset="-122"/>
                <a:sym typeface="宋体" pitchFamily="2" charset="-122"/>
              </a:rPr>
              <a:t>民主</a:t>
            </a:r>
            <a:r>
              <a:rPr lang="zh-CN" sz="2400" b="1" dirty="0">
                <a:latin typeface="宋体" pitchFamily="2" charset="-122"/>
                <a:ea typeface="宋体" pitchFamily="2" charset="-122"/>
                <a:sym typeface="宋体" pitchFamily="2" charset="-122"/>
              </a:rPr>
              <a:t>管理委员会</a:t>
            </a:r>
          </a:p>
        </p:txBody>
      </p:sp>
      <p:sp>
        <p:nvSpPr>
          <p:cNvPr id="12294" name="Rectangle 2"/>
          <p:cNvSpPr>
            <a:spLocks/>
          </p:cNvSpPr>
          <p:nvPr/>
        </p:nvSpPr>
        <p:spPr bwMode="auto">
          <a:xfrm>
            <a:off x="4714876" y="4500570"/>
            <a:ext cx="2725737" cy="387794"/>
          </a:xfrm>
          <a:prstGeom prst="rect">
            <a:avLst/>
          </a:prstGeom>
          <a:noFill/>
          <a:ln w="12700">
            <a:noFill/>
            <a:miter lim="400000"/>
            <a:headEnd/>
            <a:tailEnd/>
          </a:ln>
        </p:spPr>
        <p:txBody>
          <a:bodyPr lIns="45718" tIns="45718" rIns="45718" bIns="45718">
            <a:spAutoFit/>
          </a:bodyPr>
          <a:lstStyle/>
          <a:p>
            <a:pPr>
              <a:lnSpc>
                <a:spcPct val="80000"/>
              </a:lnSpc>
            </a:pPr>
            <a:r>
              <a:rPr lang="zh-CN" altLang="zh-CN" sz="2400" b="1" dirty="0">
                <a:solidFill>
                  <a:srgbClr val="00B0F0"/>
                </a:solidFill>
                <a:latin typeface="Adidas Unity" charset="0"/>
                <a:ea typeface="宋体" pitchFamily="2" charset="-122"/>
                <a:sym typeface="Adidas Unity" charset="0"/>
              </a:rPr>
              <a:t> </a:t>
            </a:r>
            <a:r>
              <a:rPr lang="zh-CN" sz="2400" b="1" dirty="0">
                <a:latin typeface="宋体" pitchFamily="2" charset="-122"/>
                <a:ea typeface="宋体" pitchFamily="2" charset="-122"/>
                <a:sym typeface="宋体" pitchFamily="2" charset="-122"/>
              </a:rPr>
              <a:t>公寓管理</a:t>
            </a:r>
            <a:endParaRPr lang="zh-CN" sz="2400" b="1" dirty="0">
              <a:solidFill>
                <a:srgbClr val="00B0F0"/>
              </a:solidFill>
              <a:latin typeface="Adidas Unity" charset="0"/>
              <a:ea typeface="宋体" pitchFamily="2" charset="-122"/>
              <a:sym typeface="Adidas Unity" charset="0"/>
            </a:endParaRPr>
          </a:p>
        </p:txBody>
      </p:sp>
      <p:sp>
        <p:nvSpPr>
          <p:cNvPr id="12295" name="Rectangle 1"/>
          <p:cNvSpPr>
            <a:spLocks/>
          </p:cNvSpPr>
          <p:nvPr/>
        </p:nvSpPr>
        <p:spPr bwMode="auto">
          <a:xfrm>
            <a:off x="4714876" y="5072074"/>
            <a:ext cx="2527300" cy="387794"/>
          </a:xfrm>
          <a:prstGeom prst="rect">
            <a:avLst/>
          </a:prstGeom>
          <a:noFill/>
          <a:ln w="12700">
            <a:noFill/>
            <a:miter lim="400000"/>
            <a:headEnd/>
            <a:tailEnd/>
          </a:ln>
        </p:spPr>
        <p:txBody>
          <a:bodyPr lIns="45718" tIns="45718" rIns="45718" bIns="45718">
            <a:spAutoFit/>
          </a:bodyPr>
          <a:lstStyle/>
          <a:p>
            <a:pPr>
              <a:lnSpc>
                <a:spcPct val="80000"/>
              </a:lnSpc>
            </a:pPr>
            <a:r>
              <a:rPr lang="zh-CN" altLang="zh-CN" sz="2400" b="1" dirty="0">
                <a:solidFill>
                  <a:srgbClr val="00B0F0"/>
                </a:solidFill>
                <a:latin typeface="Adidas Unity" charset="0"/>
                <a:ea typeface="宋体" pitchFamily="2" charset="-122"/>
                <a:sym typeface="Adidas Unity" charset="0"/>
              </a:rPr>
              <a:t> </a:t>
            </a:r>
            <a:r>
              <a:rPr lang="zh-CN" sz="2400" b="1" dirty="0">
                <a:latin typeface="宋体" pitchFamily="2" charset="-122"/>
                <a:ea typeface="宋体" pitchFamily="2" charset="-122"/>
                <a:sym typeface="宋体" pitchFamily="2" charset="-122"/>
              </a:rPr>
              <a:t>学生辅导员</a:t>
            </a:r>
            <a:endParaRPr lang="zh-CN" sz="2400" b="1" dirty="0">
              <a:solidFill>
                <a:srgbClr val="00B0F0"/>
              </a:solidFill>
              <a:latin typeface="Adidas Unity" charset="0"/>
              <a:ea typeface="宋体" pitchFamily="2" charset="-122"/>
              <a:sym typeface="Adidas Unity" charset="0"/>
            </a:endParaRPr>
          </a:p>
        </p:txBody>
      </p:sp>
      <p:sp>
        <p:nvSpPr>
          <p:cNvPr id="12296" name="Rectangle 3"/>
          <p:cNvSpPr>
            <a:spLocks/>
          </p:cNvSpPr>
          <p:nvPr/>
        </p:nvSpPr>
        <p:spPr bwMode="auto">
          <a:xfrm>
            <a:off x="2000232" y="4929198"/>
            <a:ext cx="3201987" cy="492438"/>
          </a:xfrm>
          <a:prstGeom prst="rect">
            <a:avLst/>
          </a:prstGeom>
          <a:noFill/>
          <a:ln w="12700">
            <a:noFill/>
            <a:miter lim="400000"/>
            <a:headEnd/>
            <a:tailEnd/>
          </a:ln>
        </p:spPr>
        <p:txBody>
          <a:bodyPr wrap="square" lIns="45718" tIns="45718" rIns="45718" bIns="45718">
            <a:spAutoFit/>
          </a:bodyPr>
          <a:lstStyle/>
          <a:p>
            <a:pPr algn="ctr"/>
            <a:r>
              <a:rPr lang="zh-CN" sz="2600" b="1" dirty="0">
                <a:latin typeface="宋体" pitchFamily="2" charset="-122"/>
                <a:ea typeface="宋体" pitchFamily="2" charset="-122"/>
                <a:sym typeface="宋体" pitchFamily="2" charset="-122"/>
              </a:rPr>
              <a:t>三位一体</a:t>
            </a:r>
          </a:p>
        </p:txBody>
      </p:sp>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3" descr="电影PPT模板6.jpg"/>
          <p:cNvPicPr>
            <a:picLocks noChangeAspect="1"/>
          </p:cNvPicPr>
          <p:nvPr/>
        </p:nvPicPr>
        <p:blipFill>
          <a:blip r:embed="rId3" cstate="print"/>
          <a:srcRect/>
          <a:stretch>
            <a:fillRect/>
          </a:stretch>
        </p:blipFill>
        <p:spPr bwMode="auto">
          <a:xfrm>
            <a:off x="0" y="71462"/>
            <a:ext cx="9144000" cy="6858000"/>
          </a:xfrm>
          <a:prstGeom prst="rect">
            <a:avLst/>
          </a:prstGeom>
          <a:noFill/>
          <a:ln w="9525">
            <a:noFill/>
            <a:miter lim="800000"/>
            <a:headEnd/>
            <a:tailEnd/>
          </a:ln>
        </p:spPr>
      </p:pic>
      <p:sp>
        <p:nvSpPr>
          <p:cNvPr id="3076" name="TextBox 14"/>
          <p:cNvSpPr txBox="1">
            <a:spLocks noChangeArrowheads="1"/>
          </p:cNvSpPr>
          <p:nvPr/>
        </p:nvSpPr>
        <p:spPr bwMode="auto">
          <a:xfrm>
            <a:off x="7643813" y="2057400"/>
            <a:ext cx="571500" cy="369332"/>
          </a:xfrm>
          <a:prstGeom prst="rect">
            <a:avLst/>
          </a:prstGeom>
          <a:noFill/>
          <a:ln w="9525">
            <a:noFill/>
            <a:miter lim="800000"/>
            <a:headEnd/>
            <a:tailEnd/>
          </a:ln>
        </p:spPr>
        <p:txBody>
          <a:bodyPr>
            <a:spAutoFit/>
          </a:bodyPr>
          <a:lstStyle/>
          <a:p>
            <a:endParaRPr lang="zh-CN" altLang="en-US">
              <a:ea typeface="宋体" pitchFamily="2" charset="-122"/>
            </a:endParaRPr>
          </a:p>
        </p:txBody>
      </p:sp>
      <p:sp>
        <p:nvSpPr>
          <p:cNvPr id="11" name="标题 10"/>
          <p:cNvSpPr>
            <a:spLocks noGrp="1"/>
          </p:cNvSpPr>
          <p:nvPr>
            <p:ph type="title"/>
          </p:nvPr>
        </p:nvSpPr>
        <p:spPr/>
        <p:txBody>
          <a:bodyPr/>
          <a:lstStyle/>
          <a:p>
            <a:r>
              <a:rPr lang="zh-CN" altLang="en-US" b="1" dirty="0" smtClean="0">
                <a:latin typeface="微软雅黑" pitchFamily="34" charset="-122"/>
                <a:ea typeface="微软雅黑" pitchFamily="34" charset="-122"/>
              </a:rPr>
              <a:t>北影学生公寓管理</a:t>
            </a:r>
            <a:endParaRPr lang="zh-CN" altLang="en-US" b="1" dirty="0">
              <a:latin typeface="微软雅黑" pitchFamily="34" charset="-122"/>
              <a:ea typeface="微软雅黑" pitchFamily="34" charset="-122"/>
            </a:endParaRPr>
          </a:p>
        </p:txBody>
      </p:sp>
      <p:sp>
        <p:nvSpPr>
          <p:cNvPr id="17" name="TextBox 16"/>
          <p:cNvSpPr txBox="1"/>
          <p:nvPr/>
        </p:nvSpPr>
        <p:spPr>
          <a:xfrm>
            <a:off x="2555776" y="1268760"/>
            <a:ext cx="4248472" cy="584775"/>
          </a:xfrm>
          <a:prstGeom prst="rect">
            <a:avLst/>
          </a:prstGeom>
          <a:noFill/>
        </p:spPr>
        <p:txBody>
          <a:bodyPr wrap="square" rtlCol="0">
            <a:spAutoFit/>
          </a:bodyPr>
          <a:lstStyle/>
          <a:p>
            <a:pPr algn="ctr"/>
            <a:r>
              <a:rPr lang="zh-CN" altLang="en-US" sz="3200" b="1" dirty="0" smtClean="0">
                <a:latin typeface="微软雅黑" pitchFamily="34" charset="-122"/>
                <a:ea typeface="微软雅黑" pitchFamily="34" charset="-122"/>
              </a:rPr>
              <a:t>组织架构</a:t>
            </a:r>
            <a:endParaRPr lang="en-US" altLang="zh-CN" sz="3200" b="1" dirty="0" smtClean="0">
              <a:latin typeface="微软雅黑" pitchFamily="34" charset="-122"/>
              <a:ea typeface="微软雅黑" pitchFamily="34" charset="-122"/>
            </a:endParaRPr>
          </a:p>
        </p:txBody>
      </p:sp>
      <p:grpSp>
        <p:nvGrpSpPr>
          <p:cNvPr id="2" name="组合 14"/>
          <p:cNvGrpSpPr/>
          <p:nvPr/>
        </p:nvGrpSpPr>
        <p:grpSpPr>
          <a:xfrm>
            <a:off x="901899" y="2276872"/>
            <a:ext cx="7702549" cy="3865246"/>
            <a:chOff x="1277939" y="2533650"/>
            <a:chExt cx="7702549" cy="3865246"/>
          </a:xfrm>
        </p:grpSpPr>
        <p:pic>
          <p:nvPicPr>
            <p:cNvPr id="16" name="Picture 3" descr="C:\Users\Administrator\Desktop\shutterstock_2850442sss.jpg"/>
            <p:cNvPicPr>
              <a:picLocks noChangeAspect="1"/>
            </p:cNvPicPr>
            <p:nvPr/>
          </p:nvPicPr>
          <p:blipFill>
            <a:blip r:embed="rId4" cstate="print"/>
            <a:srcRect/>
            <a:stretch>
              <a:fillRect/>
            </a:stretch>
          </p:blipFill>
          <p:spPr bwMode="auto">
            <a:xfrm>
              <a:off x="3536950" y="2533650"/>
              <a:ext cx="2571750" cy="922020"/>
            </a:xfrm>
            <a:prstGeom prst="rect">
              <a:avLst/>
            </a:prstGeom>
            <a:noFill/>
            <a:ln w="12700">
              <a:noFill/>
              <a:miter lim="400000"/>
              <a:headEnd/>
              <a:tailEnd/>
            </a:ln>
          </p:spPr>
        </p:pic>
        <p:sp>
          <p:nvSpPr>
            <p:cNvPr id="18" name="Rectangle 5"/>
            <p:cNvSpPr>
              <a:spLocks/>
            </p:cNvSpPr>
            <p:nvPr/>
          </p:nvSpPr>
          <p:spPr bwMode="auto">
            <a:xfrm>
              <a:off x="3714750" y="2743200"/>
              <a:ext cx="2169821" cy="369328"/>
            </a:xfrm>
            <a:prstGeom prst="rect">
              <a:avLst/>
            </a:prstGeom>
            <a:noFill/>
            <a:ln w="12700">
              <a:noFill/>
              <a:miter lim="400000"/>
              <a:headEnd/>
              <a:tailEnd/>
            </a:ln>
          </p:spPr>
          <p:txBody>
            <a:bodyPr wrap="none" lIns="45718" tIns="45718" rIns="45718" bIns="45718">
              <a:spAutoFit/>
            </a:bodyPr>
            <a:lstStyle/>
            <a:p>
              <a:pPr algn="ctr"/>
              <a:r>
                <a:rPr lang="zh-CN" b="1" dirty="0">
                  <a:latin typeface="宋体" pitchFamily="2" charset="-122"/>
                  <a:ea typeface="宋体" pitchFamily="2" charset="-122"/>
                  <a:sym typeface="宋体" pitchFamily="2" charset="-122"/>
                </a:rPr>
                <a:t>学生公寓管理委员会</a:t>
              </a:r>
            </a:p>
          </p:txBody>
        </p:sp>
        <p:pic>
          <p:nvPicPr>
            <p:cNvPr id="21" name="Picture 4" descr="C:\Users\Administrator\Desktop\shutterstock_2850442sss.jpg"/>
            <p:cNvPicPr>
              <a:picLocks noChangeAspect="1"/>
            </p:cNvPicPr>
            <p:nvPr/>
          </p:nvPicPr>
          <p:blipFill>
            <a:blip r:embed="rId4" cstate="print"/>
            <a:srcRect/>
            <a:stretch>
              <a:fillRect/>
            </a:stretch>
          </p:blipFill>
          <p:spPr bwMode="auto">
            <a:xfrm>
              <a:off x="3009900" y="3691891"/>
              <a:ext cx="1214438" cy="1108710"/>
            </a:xfrm>
            <a:prstGeom prst="rect">
              <a:avLst/>
            </a:prstGeom>
            <a:noFill/>
            <a:ln w="12700">
              <a:noFill/>
              <a:miter lim="400000"/>
              <a:headEnd/>
              <a:tailEnd/>
            </a:ln>
          </p:spPr>
        </p:pic>
        <p:sp>
          <p:nvSpPr>
            <p:cNvPr id="24" name="Rectangle 7"/>
            <p:cNvSpPr>
              <a:spLocks/>
            </p:cNvSpPr>
            <p:nvPr/>
          </p:nvSpPr>
          <p:spPr bwMode="auto">
            <a:xfrm>
              <a:off x="3000364" y="3929066"/>
              <a:ext cx="2286000" cy="538605"/>
            </a:xfrm>
            <a:prstGeom prst="rect">
              <a:avLst/>
            </a:prstGeom>
            <a:noFill/>
            <a:ln w="12700">
              <a:noFill/>
              <a:miter lim="400000"/>
              <a:headEnd/>
              <a:tailEnd/>
            </a:ln>
          </p:spPr>
          <p:txBody>
            <a:bodyPr lIns="45718" tIns="45718" rIns="45718" bIns="45718">
              <a:spAutoFit/>
            </a:bodyPr>
            <a:lstStyle/>
            <a:p>
              <a:r>
                <a:rPr lang="zh-CN" altLang="zh-CN" b="1" dirty="0">
                  <a:latin typeface="Helvetica" charset="0"/>
                  <a:ea typeface="宋体" pitchFamily="2" charset="-122"/>
                  <a:sym typeface="Helvetica" charset="0"/>
                </a:rPr>
                <a:t> </a:t>
              </a:r>
              <a:r>
                <a:rPr lang="en-US" altLang="zh-CN" b="1" dirty="0" smtClean="0">
                  <a:latin typeface="Helvetica" charset="0"/>
                  <a:ea typeface="宋体" pitchFamily="2" charset="-122"/>
                  <a:sym typeface="Helvetica" charset="0"/>
                </a:rPr>
                <a:t>  </a:t>
              </a:r>
              <a:r>
                <a:rPr lang="zh-CN" b="1" dirty="0" smtClean="0">
                  <a:latin typeface="宋体" pitchFamily="2" charset="-122"/>
                  <a:ea typeface="宋体" pitchFamily="2" charset="-122"/>
                  <a:sym typeface="宋体" pitchFamily="2" charset="-122"/>
                </a:rPr>
                <a:t>尼</a:t>
              </a:r>
              <a:r>
                <a:rPr lang="zh-CN" altLang="en-US" b="1" dirty="0">
                  <a:latin typeface="宋体" pitchFamily="2" charset="-122"/>
                  <a:ea typeface="宋体" pitchFamily="2" charset="-122"/>
                  <a:sym typeface="宋体" pitchFamily="2" charset="-122"/>
                </a:rPr>
                <a:t>跃</a:t>
              </a:r>
              <a:r>
                <a:rPr lang="zh-CN" b="1" dirty="0">
                  <a:latin typeface="宋体" pitchFamily="2" charset="-122"/>
                  <a:ea typeface="宋体" pitchFamily="2" charset="-122"/>
                  <a:sym typeface="宋体" pitchFamily="2" charset="-122"/>
                </a:rPr>
                <a:t>红</a:t>
              </a:r>
              <a:endParaRPr lang="zh-CN" b="1" dirty="0">
                <a:latin typeface="Helvetica" charset="0"/>
                <a:ea typeface="宋体" pitchFamily="2" charset="-122"/>
                <a:sym typeface="Helvetica" charset="0"/>
              </a:endParaRPr>
            </a:p>
            <a:p>
              <a:r>
                <a:rPr lang="zh-CN" sz="1100" b="1" dirty="0" smtClean="0">
                  <a:latin typeface="宋体" pitchFamily="2" charset="-122"/>
                  <a:ea typeface="宋体" pitchFamily="2" charset="-122"/>
                  <a:sym typeface="宋体" pitchFamily="2" charset="-122"/>
                </a:rPr>
                <a:t>（</a:t>
              </a:r>
              <a:r>
                <a:rPr lang="zh-CN" altLang="en-US" sz="1100" b="1" dirty="0" smtClean="0">
                  <a:latin typeface="宋体" pitchFamily="2" charset="-122"/>
                  <a:ea typeface="宋体" pitchFamily="2" charset="-122"/>
                  <a:sym typeface="宋体" pitchFamily="2" charset="-122"/>
                </a:rPr>
                <a:t>分管</a:t>
              </a:r>
              <a:r>
                <a:rPr lang="zh-CN" sz="1100" b="1" dirty="0" smtClean="0">
                  <a:latin typeface="宋体" pitchFamily="2" charset="-122"/>
                  <a:ea typeface="宋体" pitchFamily="2" charset="-122"/>
                  <a:sym typeface="宋体" pitchFamily="2" charset="-122"/>
                </a:rPr>
                <a:t>后勤</a:t>
              </a:r>
              <a:r>
                <a:rPr lang="zh-CN" sz="1100" b="1" dirty="0">
                  <a:latin typeface="宋体" pitchFamily="2" charset="-122"/>
                  <a:ea typeface="宋体" pitchFamily="2" charset="-122"/>
                  <a:sym typeface="宋体" pitchFamily="2" charset="-122"/>
                </a:rPr>
                <a:t>工作）</a:t>
              </a:r>
            </a:p>
          </p:txBody>
        </p:sp>
        <p:pic>
          <p:nvPicPr>
            <p:cNvPr id="27" name="Picture 6" descr="C:\Users\Administrator\Desktop\shutterstock_2850442sss.jpg"/>
            <p:cNvPicPr>
              <a:picLocks noChangeAspect="1"/>
            </p:cNvPicPr>
            <p:nvPr/>
          </p:nvPicPr>
          <p:blipFill>
            <a:blip r:embed="rId4" cstate="print"/>
            <a:srcRect/>
            <a:stretch>
              <a:fillRect/>
            </a:stretch>
          </p:blipFill>
          <p:spPr bwMode="auto">
            <a:xfrm>
              <a:off x="5349876" y="3691891"/>
              <a:ext cx="1285875" cy="1108710"/>
            </a:xfrm>
            <a:prstGeom prst="rect">
              <a:avLst/>
            </a:prstGeom>
            <a:noFill/>
            <a:ln w="12700">
              <a:noFill/>
              <a:miter lim="400000"/>
              <a:headEnd/>
              <a:tailEnd/>
            </a:ln>
          </p:spPr>
        </p:pic>
        <p:sp>
          <p:nvSpPr>
            <p:cNvPr id="28" name="Rectangle 8"/>
            <p:cNvSpPr>
              <a:spLocks/>
            </p:cNvSpPr>
            <p:nvPr/>
          </p:nvSpPr>
          <p:spPr bwMode="auto">
            <a:xfrm>
              <a:off x="5143504" y="3929066"/>
              <a:ext cx="1500184" cy="538605"/>
            </a:xfrm>
            <a:prstGeom prst="rect">
              <a:avLst/>
            </a:prstGeom>
            <a:noFill/>
            <a:ln w="12700">
              <a:noFill/>
              <a:miter lim="400000"/>
              <a:headEnd/>
              <a:tailEnd/>
            </a:ln>
          </p:spPr>
          <p:txBody>
            <a:bodyPr wrap="square" lIns="45718" tIns="45718" rIns="45718" bIns="45718">
              <a:spAutoFit/>
            </a:bodyPr>
            <a:lstStyle/>
            <a:p>
              <a:r>
                <a:rPr lang="zh-CN" altLang="zh-CN" b="1" dirty="0">
                  <a:latin typeface="Helvetica" charset="0"/>
                  <a:ea typeface="宋体" pitchFamily="2" charset="-122"/>
                  <a:sym typeface="Helvetica" charset="0"/>
                </a:rPr>
                <a:t>    </a:t>
              </a:r>
              <a:r>
                <a:rPr lang="en-US" altLang="zh-CN" b="1" dirty="0" smtClean="0">
                  <a:latin typeface="Helvetica" charset="0"/>
                  <a:ea typeface="宋体" pitchFamily="2" charset="-122"/>
                  <a:sym typeface="Helvetica" charset="0"/>
                </a:rPr>
                <a:t>   </a:t>
              </a:r>
              <a:r>
                <a:rPr lang="zh-CN" altLang="en-US" b="1" dirty="0" smtClean="0">
                  <a:latin typeface="Helvetica" charset="0"/>
                  <a:ea typeface="宋体" pitchFamily="2" charset="-122"/>
                  <a:sym typeface="Helvetica" charset="0"/>
                </a:rPr>
                <a:t>张健</a:t>
              </a:r>
              <a:endParaRPr lang="zh-CN" b="1" dirty="0">
                <a:latin typeface="Helvetica" charset="0"/>
                <a:ea typeface="宋体" pitchFamily="2" charset="-122"/>
                <a:sym typeface="Helvetica" charset="0"/>
              </a:endParaRPr>
            </a:p>
            <a:p>
              <a:r>
                <a:rPr lang="en-US" altLang="zh-CN" sz="1100" b="1" dirty="0">
                  <a:latin typeface="宋体" pitchFamily="2" charset="-122"/>
                  <a:ea typeface="宋体" pitchFamily="2" charset="-122"/>
                  <a:sym typeface="宋体" pitchFamily="2" charset="-122"/>
                </a:rPr>
                <a:t>   </a:t>
              </a:r>
              <a:r>
                <a:rPr lang="zh-CN" sz="1100" b="1" dirty="0" smtClean="0">
                  <a:latin typeface="宋体" pitchFamily="2" charset="-122"/>
                  <a:ea typeface="宋体" pitchFamily="2" charset="-122"/>
                  <a:sym typeface="宋体" pitchFamily="2" charset="-122"/>
                </a:rPr>
                <a:t>（</a:t>
              </a:r>
              <a:r>
                <a:rPr lang="zh-CN" altLang="en-US" sz="1100" b="1" dirty="0" smtClean="0">
                  <a:latin typeface="宋体" pitchFamily="2" charset="-122"/>
                  <a:ea typeface="宋体" pitchFamily="2" charset="-122"/>
                  <a:sym typeface="宋体" pitchFamily="2" charset="-122"/>
                </a:rPr>
                <a:t>分管</a:t>
              </a:r>
              <a:r>
                <a:rPr lang="zh-CN" sz="1100" b="1" dirty="0" smtClean="0">
                  <a:latin typeface="宋体" pitchFamily="2" charset="-122"/>
                  <a:ea typeface="宋体" pitchFamily="2" charset="-122"/>
                  <a:sym typeface="宋体" pitchFamily="2" charset="-122"/>
                </a:rPr>
                <a:t>学生</a:t>
              </a:r>
              <a:r>
                <a:rPr lang="zh-CN" sz="1100" b="1" dirty="0">
                  <a:latin typeface="宋体" pitchFamily="2" charset="-122"/>
                  <a:ea typeface="宋体" pitchFamily="2" charset="-122"/>
                  <a:sym typeface="宋体" pitchFamily="2" charset="-122"/>
                </a:rPr>
                <a:t>工作</a:t>
              </a:r>
              <a:r>
                <a:rPr lang="zh-CN" sz="1100" b="1" dirty="0" smtClean="0">
                  <a:latin typeface="宋体" pitchFamily="2" charset="-122"/>
                  <a:ea typeface="宋体" pitchFamily="2" charset="-122"/>
                  <a:sym typeface="宋体" pitchFamily="2" charset="-122"/>
                </a:rPr>
                <a:t>）</a:t>
              </a:r>
              <a:endParaRPr lang="en-US" altLang="zh-CN" sz="1100" b="1" dirty="0">
                <a:latin typeface="宋体" pitchFamily="2" charset="-122"/>
                <a:ea typeface="宋体" pitchFamily="2" charset="-122"/>
                <a:sym typeface="宋体" pitchFamily="2" charset="-122"/>
              </a:endParaRPr>
            </a:p>
          </p:txBody>
        </p:sp>
        <p:pic>
          <p:nvPicPr>
            <p:cNvPr id="29" name="Picture 11" descr="C:\Users\Administrator\Desktop\shutterstock_2850442sss.jpg"/>
            <p:cNvPicPr>
              <a:picLocks noChangeAspect="1"/>
            </p:cNvPicPr>
            <p:nvPr/>
          </p:nvPicPr>
          <p:blipFill>
            <a:blip r:embed="rId5" cstate="print"/>
            <a:srcRect/>
            <a:stretch>
              <a:fillRect/>
            </a:stretch>
          </p:blipFill>
          <p:spPr bwMode="auto">
            <a:xfrm>
              <a:off x="1277939" y="5560696"/>
              <a:ext cx="1062037" cy="838200"/>
            </a:xfrm>
            <a:prstGeom prst="rect">
              <a:avLst/>
            </a:prstGeom>
            <a:noFill/>
            <a:ln w="12700">
              <a:noFill/>
              <a:miter lim="400000"/>
              <a:headEnd/>
              <a:tailEnd/>
            </a:ln>
          </p:spPr>
        </p:pic>
        <p:sp>
          <p:nvSpPr>
            <p:cNvPr id="30" name="Rectangle 16"/>
            <p:cNvSpPr>
              <a:spLocks/>
            </p:cNvSpPr>
            <p:nvPr/>
          </p:nvSpPr>
          <p:spPr bwMode="auto">
            <a:xfrm>
              <a:off x="1428750" y="5743576"/>
              <a:ext cx="784826" cy="369328"/>
            </a:xfrm>
            <a:prstGeom prst="rect">
              <a:avLst/>
            </a:prstGeom>
            <a:noFill/>
            <a:ln w="12700">
              <a:noFill/>
              <a:miter lim="400000"/>
              <a:headEnd/>
              <a:tailEnd/>
            </a:ln>
          </p:spPr>
          <p:txBody>
            <a:bodyPr wrap="none" lIns="45718" tIns="45718" rIns="45718" bIns="45718">
              <a:spAutoFit/>
            </a:bodyPr>
            <a:lstStyle/>
            <a:p>
              <a:r>
                <a:rPr lang="zh-CN" b="1" dirty="0">
                  <a:latin typeface="宋体" pitchFamily="2" charset="-122"/>
                  <a:ea typeface="宋体" pitchFamily="2" charset="-122"/>
                  <a:sym typeface="宋体" pitchFamily="2" charset="-122"/>
                </a:rPr>
                <a:t>保卫处</a:t>
              </a:r>
            </a:p>
          </p:txBody>
        </p:sp>
        <p:pic>
          <p:nvPicPr>
            <p:cNvPr id="31" name="Picture 14" descr="C:\Users\Administrator\Desktop\shutterstock_2850442sss.jpg"/>
            <p:cNvPicPr>
              <a:picLocks noChangeAspect="1"/>
            </p:cNvPicPr>
            <p:nvPr/>
          </p:nvPicPr>
          <p:blipFill>
            <a:blip r:embed="rId5" cstate="print"/>
            <a:srcRect/>
            <a:stretch>
              <a:fillRect/>
            </a:stretch>
          </p:blipFill>
          <p:spPr bwMode="auto">
            <a:xfrm>
              <a:off x="2420939" y="5560696"/>
              <a:ext cx="1062037" cy="838200"/>
            </a:xfrm>
            <a:prstGeom prst="rect">
              <a:avLst/>
            </a:prstGeom>
            <a:noFill/>
            <a:ln w="12700">
              <a:noFill/>
              <a:miter lim="400000"/>
              <a:headEnd/>
              <a:tailEnd/>
            </a:ln>
          </p:spPr>
        </p:pic>
        <p:sp>
          <p:nvSpPr>
            <p:cNvPr id="32" name="Rectangle 17"/>
            <p:cNvSpPr>
              <a:spLocks/>
            </p:cNvSpPr>
            <p:nvPr/>
          </p:nvSpPr>
          <p:spPr bwMode="auto">
            <a:xfrm>
              <a:off x="2571750" y="5743576"/>
              <a:ext cx="784826" cy="369328"/>
            </a:xfrm>
            <a:prstGeom prst="rect">
              <a:avLst/>
            </a:prstGeom>
            <a:noFill/>
            <a:ln w="12700">
              <a:noFill/>
              <a:miter lim="400000"/>
              <a:headEnd/>
              <a:tailEnd/>
            </a:ln>
          </p:spPr>
          <p:txBody>
            <a:bodyPr wrap="none" lIns="45718" tIns="45718" rIns="45718" bIns="45718">
              <a:spAutoFit/>
            </a:bodyPr>
            <a:lstStyle/>
            <a:p>
              <a:r>
                <a:rPr lang="zh-CN" b="1" dirty="0">
                  <a:latin typeface="宋体" pitchFamily="2" charset="-122"/>
                  <a:ea typeface="宋体" pitchFamily="2" charset="-122"/>
                  <a:sym typeface="宋体" pitchFamily="2" charset="-122"/>
                </a:rPr>
                <a:t>财务处</a:t>
              </a:r>
            </a:p>
          </p:txBody>
        </p:sp>
        <p:pic>
          <p:nvPicPr>
            <p:cNvPr id="33" name="Picture 10" descr="C:\Users\Administrator\Desktop\shutterstock_2850442sss.jpg"/>
            <p:cNvPicPr>
              <a:picLocks noChangeAspect="1"/>
            </p:cNvPicPr>
            <p:nvPr/>
          </p:nvPicPr>
          <p:blipFill>
            <a:blip r:embed="rId5" cstate="print"/>
            <a:srcRect/>
            <a:stretch>
              <a:fillRect/>
            </a:stretch>
          </p:blipFill>
          <p:spPr bwMode="auto">
            <a:xfrm>
              <a:off x="3563939" y="5560696"/>
              <a:ext cx="1062037" cy="838200"/>
            </a:xfrm>
            <a:prstGeom prst="rect">
              <a:avLst/>
            </a:prstGeom>
            <a:noFill/>
            <a:ln w="12700">
              <a:noFill/>
              <a:miter lim="400000"/>
              <a:headEnd/>
              <a:tailEnd/>
            </a:ln>
          </p:spPr>
        </p:pic>
        <p:sp>
          <p:nvSpPr>
            <p:cNvPr id="34" name="Rectangle 18"/>
            <p:cNvSpPr>
              <a:spLocks/>
            </p:cNvSpPr>
            <p:nvPr/>
          </p:nvSpPr>
          <p:spPr bwMode="auto">
            <a:xfrm>
              <a:off x="3714750" y="5743576"/>
              <a:ext cx="784826" cy="369328"/>
            </a:xfrm>
            <a:prstGeom prst="rect">
              <a:avLst/>
            </a:prstGeom>
            <a:noFill/>
            <a:ln w="12700">
              <a:noFill/>
              <a:miter lim="400000"/>
              <a:headEnd/>
              <a:tailEnd/>
            </a:ln>
          </p:spPr>
          <p:txBody>
            <a:bodyPr wrap="none" lIns="45718" tIns="45718" rIns="45718" bIns="45718">
              <a:spAutoFit/>
            </a:bodyPr>
            <a:lstStyle/>
            <a:p>
              <a:r>
                <a:rPr lang="zh-CN" b="1" dirty="0">
                  <a:latin typeface="宋体" pitchFamily="2" charset="-122"/>
                  <a:ea typeface="宋体" pitchFamily="2" charset="-122"/>
                  <a:sym typeface="宋体" pitchFamily="2" charset="-122"/>
                </a:rPr>
                <a:t>学生处</a:t>
              </a:r>
            </a:p>
          </p:txBody>
        </p:sp>
        <p:pic>
          <p:nvPicPr>
            <p:cNvPr id="35" name="Picture 13" descr="C:\Users\Administrator\Desktop\shutterstock_2850442sss.jpg"/>
            <p:cNvPicPr>
              <a:picLocks noChangeAspect="1"/>
            </p:cNvPicPr>
            <p:nvPr/>
          </p:nvPicPr>
          <p:blipFill>
            <a:blip r:embed="rId4" cstate="print"/>
            <a:srcRect/>
            <a:stretch>
              <a:fillRect/>
            </a:stretch>
          </p:blipFill>
          <p:spPr bwMode="auto">
            <a:xfrm>
              <a:off x="4694239" y="5560696"/>
              <a:ext cx="1285875" cy="838200"/>
            </a:xfrm>
            <a:prstGeom prst="rect">
              <a:avLst/>
            </a:prstGeom>
            <a:noFill/>
            <a:ln w="12700">
              <a:noFill/>
              <a:miter lim="400000"/>
              <a:headEnd/>
              <a:tailEnd/>
            </a:ln>
          </p:spPr>
        </p:pic>
        <p:sp>
          <p:nvSpPr>
            <p:cNvPr id="36" name="Rectangle 19"/>
            <p:cNvSpPr>
              <a:spLocks/>
            </p:cNvSpPr>
            <p:nvPr/>
          </p:nvSpPr>
          <p:spPr bwMode="auto">
            <a:xfrm>
              <a:off x="4714875" y="5743576"/>
              <a:ext cx="1246491" cy="369328"/>
            </a:xfrm>
            <a:prstGeom prst="rect">
              <a:avLst/>
            </a:prstGeom>
            <a:noFill/>
            <a:ln w="12700">
              <a:noFill/>
              <a:miter lim="400000"/>
              <a:headEnd/>
              <a:tailEnd/>
            </a:ln>
          </p:spPr>
          <p:txBody>
            <a:bodyPr wrap="none" lIns="45718" tIns="45718" rIns="45718" bIns="45718">
              <a:spAutoFit/>
            </a:bodyPr>
            <a:lstStyle/>
            <a:p>
              <a:r>
                <a:rPr lang="zh-CN" b="1" dirty="0">
                  <a:latin typeface="宋体" pitchFamily="2" charset="-122"/>
                  <a:ea typeface="宋体" pitchFamily="2" charset="-122"/>
                  <a:sym typeface="宋体" pitchFamily="2" charset="-122"/>
                </a:rPr>
                <a:t>各院系书记</a:t>
              </a:r>
            </a:p>
          </p:txBody>
        </p:sp>
        <p:pic>
          <p:nvPicPr>
            <p:cNvPr id="37" name="Picture 12" descr="C:\Users\Administrator\Desktop\shutterstock_2850442sss.jpg"/>
            <p:cNvPicPr>
              <a:picLocks noChangeAspect="1"/>
            </p:cNvPicPr>
            <p:nvPr/>
          </p:nvPicPr>
          <p:blipFill>
            <a:blip r:embed="rId5" cstate="print"/>
            <a:srcRect/>
            <a:stretch>
              <a:fillRect/>
            </a:stretch>
          </p:blipFill>
          <p:spPr bwMode="auto">
            <a:xfrm>
              <a:off x="6051550" y="5560696"/>
              <a:ext cx="1062038" cy="838200"/>
            </a:xfrm>
            <a:prstGeom prst="rect">
              <a:avLst/>
            </a:prstGeom>
            <a:noFill/>
            <a:ln w="12700">
              <a:noFill/>
              <a:miter lim="400000"/>
              <a:headEnd/>
              <a:tailEnd/>
            </a:ln>
          </p:spPr>
        </p:pic>
        <p:sp>
          <p:nvSpPr>
            <p:cNvPr id="38" name="Rectangle 20"/>
            <p:cNvSpPr>
              <a:spLocks/>
            </p:cNvSpPr>
            <p:nvPr/>
          </p:nvSpPr>
          <p:spPr bwMode="auto">
            <a:xfrm>
              <a:off x="6215064" y="5743576"/>
              <a:ext cx="788987" cy="369328"/>
            </a:xfrm>
            <a:prstGeom prst="rect">
              <a:avLst/>
            </a:prstGeom>
            <a:noFill/>
            <a:ln w="12700">
              <a:noFill/>
              <a:miter lim="400000"/>
              <a:headEnd/>
              <a:tailEnd/>
            </a:ln>
          </p:spPr>
          <p:txBody>
            <a:bodyPr lIns="45718" tIns="45718" rIns="45718" bIns="45718">
              <a:spAutoFit/>
            </a:bodyPr>
            <a:lstStyle/>
            <a:p>
              <a:r>
                <a:rPr lang="zh-CN" b="1" dirty="0">
                  <a:latin typeface="宋体" pitchFamily="2" charset="-122"/>
                  <a:ea typeface="宋体" pitchFamily="2" charset="-122"/>
                  <a:sym typeface="宋体" pitchFamily="2" charset="-122"/>
                </a:rPr>
                <a:t>学生会</a:t>
              </a:r>
            </a:p>
          </p:txBody>
        </p:sp>
        <p:pic>
          <p:nvPicPr>
            <p:cNvPr id="39" name="Picture 21" descr="C:\Users\Administrator\Desktop\shutterstock_2850442sss.jpg"/>
            <p:cNvPicPr>
              <a:picLocks noChangeAspect="1"/>
            </p:cNvPicPr>
            <p:nvPr/>
          </p:nvPicPr>
          <p:blipFill>
            <a:blip r:embed="rId4" cstate="print"/>
            <a:srcRect/>
            <a:stretch>
              <a:fillRect/>
            </a:stretch>
          </p:blipFill>
          <p:spPr bwMode="auto">
            <a:xfrm>
              <a:off x="7194550" y="5560696"/>
              <a:ext cx="1785938" cy="838200"/>
            </a:xfrm>
            <a:prstGeom prst="rect">
              <a:avLst/>
            </a:prstGeom>
            <a:noFill/>
            <a:ln w="12700">
              <a:noFill/>
              <a:miter lim="400000"/>
              <a:headEnd/>
              <a:tailEnd/>
            </a:ln>
          </p:spPr>
        </p:pic>
        <p:sp>
          <p:nvSpPr>
            <p:cNvPr id="40" name="Rectangle 22"/>
            <p:cNvSpPr>
              <a:spLocks/>
            </p:cNvSpPr>
            <p:nvPr/>
          </p:nvSpPr>
          <p:spPr bwMode="auto">
            <a:xfrm>
              <a:off x="7215189" y="5743576"/>
              <a:ext cx="1708156" cy="369328"/>
            </a:xfrm>
            <a:prstGeom prst="rect">
              <a:avLst/>
            </a:prstGeom>
            <a:noFill/>
            <a:ln w="12700">
              <a:noFill/>
              <a:miter lim="400000"/>
              <a:headEnd/>
              <a:tailEnd/>
            </a:ln>
          </p:spPr>
          <p:txBody>
            <a:bodyPr wrap="none" lIns="45718" tIns="45718" rIns="45718" bIns="45718">
              <a:spAutoFit/>
            </a:bodyPr>
            <a:lstStyle/>
            <a:p>
              <a:r>
                <a:rPr lang="zh-CN" b="1" dirty="0">
                  <a:latin typeface="宋体" pitchFamily="2" charset="-122"/>
                  <a:ea typeface="宋体" pitchFamily="2" charset="-122"/>
                  <a:sym typeface="宋体" pitchFamily="2" charset="-122"/>
                </a:rPr>
                <a:t>学生公寓办公室</a:t>
              </a:r>
            </a:p>
          </p:txBody>
        </p:sp>
      </p:gr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C:\Users\Administrator\Desktop\shutterstock_2850442sss.jpg"/>
          <p:cNvPicPr>
            <a:picLocks noChangeAspect="1"/>
          </p:cNvPicPr>
          <p:nvPr/>
        </p:nvPicPr>
        <p:blipFill>
          <a:blip r:embed="rId3" cstate="print"/>
          <a:srcRect/>
          <a:stretch>
            <a:fillRect/>
          </a:stretch>
        </p:blipFill>
        <p:spPr bwMode="auto">
          <a:xfrm>
            <a:off x="134939" y="5560696"/>
            <a:ext cx="1062037" cy="838200"/>
          </a:xfrm>
          <a:prstGeom prst="rect">
            <a:avLst/>
          </a:prstGeom>
          <a:noFill/>
          <a:ln w="12700">
            <a:noFill/>
            <a:miter lim="400000"/>
            <a:headEnd/>
            <a:tailEnd/>
          </a:ln>
        </p:spPr>
      </p:pic>
      <p:sp>
        <p:nvSpPr>
          <p:cNvPr id="13315" name="Rectangle 15"/>
          <p:cNvSpPr>
            <a:spLocks/>
          </p:cNvSpPr>
          <p:nvPr/>
        </p:nvSpPr>
        <p:spPr bwMode="auto">
          <a:xfrm>
            <a:off x="192089" y="5747386"/>
            <a:ext cx="784826" cy="369328"/>
          </a:xfrm>
          <a:prstGeom prst="rect">
            <a:avLst/>
          </a:prstGeom>
          <a:noFill/>
          <a:ln w="12700">
            <a:noFill/>
            <a:miter lim="400000"/>
            <a:headEnd/>
            <a:tailEnd/>
          </a:ln>
        </p:spPr>
        <p:txBody>
          <a:bodyPr wrap="none" lIns="45718" tIns="45718" rIns="45718" bIns="45718">
            <a:spAutoFit/>
          </a:bodyPr>
          <a:lstStyle/>
          <a:p>
            <a:r>
              <a:rPr lang="zh-CN">
                <a:latin typeface="宋体" pitchFamily="2" charset="-122"/>
                <a:ea typeface="宋体" pitchFamily="2" charset="-122"/>
                <a:sym typeface="宋体" pitchFamily="2" charset="-122"/>
              </a:rPr>
              <a:t>行政处</a:t>
            </a:r>
          </a:p>
        </p:txBody>
      </p:sp>
      <p:pic>
        <p:nvPicPr>
          <p:cNvPr id="13316" name="图片 23" descr="电影PPT模板6.jp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6" name="标题 10"/>
          <p:cNvSpPr>
            <a:spLocks noGrp="1"/>
          </p:cNvSpPr>
          <p:nvPr>
            <p:ph type="title"/>
          </p:nvPr>
        </p:nvSpPr>
        <p:spPr>
          <a:xfrm>
            <a:off x="457200" y="274638"/>
            <a:ext cx="8229600" cy="1143000"/>
          </a:xfrm>
        </p:spPr>
        <p:txBody>
          <a:bodyPr>
            <a:normAutofit/>
          </a:bodyPr>
          <a:lstStyle/>
          <a:p>
            <a:r>
              <a:rPr lang="zh-CN" altLang="en-US" sz="3200" b="1" dirty="0" smtClean="0">
                <a:latin typeface="微软雅黑" pitchFamily="34" charset="-122"/>
                <a:ea typeface="微软雅黑" pitchFamily="34" charset="-122"/>
              </a:rPr>
              <a:t>北影学生公寓硬件建设</a:t>
            </a:r>
            <a:endParaRPr lang="zh-CN" altLang="en-US" sz="3200" b="1" dirty="0">
              <a:latin typeface="微软雅黑" pitchFamily="34" charset="-122"/>
              <a:ea typeface="微软雅黑" pitchFamily="34" charset="-122"/>
            </a:endParaRPr>
          </a:p>
        </p:txBody>
      </p:sp>
      <p:sp>
        <p:nvSpPr>
          <p:cNvPr id="27" name="TextBox 26"/>
          <p:cNvSpPr txBox="1"/>
          <p:nvPr/>
        </p:nvSpPr>
        <p:spPr>
          <a:xfrm>
            <a:off x="539552" y="1268760"/>
            <a:ext cx="8064897" cy="4985980"/>
          </a:xfrm>
          <a:prstGeom prst="rect">
            <a:avLst/>
          </a:prstGeom>
          <a:solidFill>
            <a:schemeClr val="bg1">
              <a:alpha val="50000"/>
            </a:schemeClr>
          </a:solidFill>
        </p:spPr>
        <p:txBody>
          <a:bodyPr wrap="square" rtlCol="0">
            <a:spAutoFit/>
          </a:bodyPr>
          <a:lstStyle/>
          <a:p>
            <a:pPr>
              <a:lnSpc>
                <a:spcPct val="150000"/>
              </a:lnSpc>
            </a:pPr>
            <a:r>
              <a:rPr lang="en-US" altLang="zh-CN" sz="2400" b="1" dirty="0" smtClean="0">
                <a:latin typeface="微软雅黑" pitchFamily="34" charset="-122"/>
                <a:ea typeface="微软雅黑" pitchFamily="34" charset="-122"/>
              </a:rPr>
              <a:t>2014</a:t>
            </a:r>
            <a:r>
              <a:rPr lang="zh-CN" altLang="en-US" sz="2400" b="1" dirty="0" smtClean="0">
                <a:latin typeface="微软雅黑" pitchFamily="34" charset="-122"/>
                <a:ea typeface="微软雅黑" pitchFamily="34" charset="-122"/>
              </a:rPr>
              <a:t>年：投入近</a:t>
            </a:r>
            <a:r>
              <a:rPr lang="en-US" altLang="zh-CN" sz="2400" b="1" dirty="0" smtClean="0">
                <a:latin typeface="微软雅黑" pitchFamily="34" charset="-122"/>
                <a:ea typeface="微软雅黑" pitchFamily="34" charset="-122"/>
              </a:rPr>
              <a:t>486</a:t>
            </a:r>
            <a:r>
              <a:rPr lang="zh-CN" altLang="en-US" sz="2400" b="1" dirty="0" smtClean="0">
                <a:latin typeface="微软雅黑" pitchFamily="34" charset="-122"/>
                <a:ea typeface="微软雅黑" pitchFamily="34" charset="-122"/>
              </a:rPr>
              <a:t>万元</a:t>
            </a:r>
            <a:endParaRPr lang="en-US" altLang="zh-CN" sz="2400" b="1" dirty="0" smtClean="0">
              <a:latin typeface="微软雅黑" pitchFamily="34" charset="-122"/>
              <a:ea typeface="微软雅黑" pitchFamily="34" charset="-122"/>
            </a:endParaRPr>
          </a:p>
          <a:p>
            <a:pPr>
              <a:lnSpc>
                <a:spcPct val="150000"/>
              </a:lnSpc>
            </a:pPr>
            <a:r>
              <a:rPr lang="zh-CN" altLang="en-US" sz="2000" b="1" dirty="0" smtClean="0">
                <a:latin typeface="微软雅黑" pitchFamily="34" charset="-122"/>
                <a:ea typeface="微软雅黑" pitchFamily="34" charset="-122"/>
              </a:rPr>
              <a:t>新装</a:t>
            </a:r>
            <a:r>
              <a:rPr lang="en-US" altLang="zh-CN" sz="2000" b="1" dirty="0" smtClean="0">
                <a:latin typeface="微软雅黑" pitchFamily="34" charset="-122"/>
                <a:ea typeface="微软雅黑" pitchFamily="34" charset="-122"/>
              </a:rPr>
              <a:t>22</a:t>
            </a:r>
            <a:r>
              <a:rPr lang="zh-CN" altLang="en-US" sz="2000" b="1" dirty="0" smtClean="0">
                <a:latin typeface="微软雅黑" pitchFamily="34" charset="-122"/>
                <a:ea typeface="微软雅黑" pitchFamily="34" charset="-122"/>
              </a:rPr>
              <a:t>台</a:t>
            </a:r>
            <a:r>
              <a:rPr lang="en-US" altLang="zh-CN" sz="2000" b="1" dirty="0" smtClean="0">
                <a:latin typeface="微软雅黑" pitchFamily="34" charset="-122"/>
                <a:ea typeface="微软雅黑" pitchFamily="34" charset="-122"/>
              </a:rPr>
              <a:t>24</a:t>
            </a:r>
            <a:r>
              <a:rPr lang="zh-CN" altLang="en-US" sz="2000" b="1" dirty="0" smtClean="0">
                <a:latin typeface="微软雅黑" pitchFamily="34" charset="-122"/>
                <a:ea typeface="微软雅黑" pitchFamily="34" charset="-122"/>
              </a:rPr>
              <a:t>小时电磁感应开水器、改造学生公寓智能控电系统、安装感烟探测器、应急照明电源、安全指示标识、公寓盲区监控摄像头等。</a:t>
            </a:r>
            <a:endParaRPr lang="en-US" altLang="zh-CN" sz="2000" b="1" dirty="0" smtClean="0">
              <a:latin typeface="微软雅黑" pitchFamily="34" charset="-122"/>
              <a:ea typeface="微软雅黑" pitchFamily="34" charset="-122"/>
            </a:endParaRPr>
          </a:p>
          <a:p>
            <a:pPr>
              <a:lnSpc>
                <a:spcPct val="150000"/>
              </a:lnSpc>
            </a:pPr>
            <a:endParaRPr lang="en-US" altLang="zh-CN" sz="2000" b="1" dirty="0" smtClean="0">
              <a:latin typeface="微软雅黑" pitchFamily="34" charset="-122"/>
              <a:ea typeface="微软雅黑" pitchFamily="34" charset="-122"/>
            </a:endParaRPr>
          </a:p>
          <a:p>
            <a:pPr>
              <a:lnSpc>
                <a:spcPct val="150000"/>
              </a:lnSpc>
            </a:pPr>
            <a:r>
              <a:rPr lang="en-US" altLang="zh-CN" sz="2400" b="1" dirty="0" smtClean="0">
                <a:latin typeface="微软雅黑" pitchFamily="34" charset="-122"/>
                <a:ea typeface="微软雅黑" pitchFamily="34" charset="-122"/>
              </a:rPr>
              <a:t>2015</a:t>
            </a:r>
            <a:r>
              <a:rPr lang="zh-CN" altLang="en-US" sz="2400" b="1" dirty="0" smtClean="0">
                <a:latin typeface="微软雅黑" pitchFamily="34" charset="-122"/>
                <a:ea typeface="微软雅黑" pitchFamily="34" charset="-122"/>
              </a:rPr>
              <a:t>年：投入近</a:t>
            </a:r>
            <a:r>
              <a:rPr lang="en-US" altLang="zh-CN" sz="2400" b="1" dirty="0" smtClean="0">
                <a:latin typeface="微软雅黑" pitchFamily="34" charset="-122"/>
                <a:ea typeface="微软雅黑" pitchFamily="34" charset="-122"/>
              </a:rPr>
              <a:t>200</a:t>
            </a:r>
            <a:r>
              <a:rPr lang="zh-CN" altLang="en-US" sz="2400" b="1" dirty="0" smtClean="0">
                <a:latin typeface="微软雅黑" pitchFamily="34" charset="-122"/>
                <a:ea typeface="微软雅黑" pitchFamily="34" charset="-122"/>
              </a:rPr>
              <a:t>万元</a:t>
            </a:r>
            <a:endParaRPr lang="en-US" altLang="zh-CN" sz="2400" b="1" dirty="0" smtClean="0">
              <a:latin typeface="微软雅黑" pitchFamily="34" charset="-122"/>
              <a:ea typeface="微软雅黑" pitchFamily="34" charset="-122"/>
            </a:endParaRPr>
          </a:p>
          <a:p>
            <a:pPr>
              <a:lnSpc>
                <a:spcPct val="150000"/>
              </a:lnSpc>
            </a:pPr>
            <a:r>
              <a:rPr lang="zh-CN" altLang="en-US" sz="2000" b="1" dirty="0" smtClean="0">
                <a:latin typeface="微软雅黑" pitchFamily="34" charset="-122"/>
                <a:ea typeface="微软雅黑" pitchFamily="34" charset="-122"/>
              </a:rPr>
              <a:t>更新</a:t>
            </a:r>
            <a:r>
              <a:rPr lang="en-US" altLang="zh-CN" sz="2000" b="1" dirty="0" smtClean="0">
                <a:latin typeface="微软雅黑" pitchFamily="34" charset="-122"/>
                <a:ea typeface="微软雅黑" pitchFamily="34" charset="-122"/>
              </a:rPr>
              <a:t>529</a:t>
            </a:r>
            <a:r>
              <a:rPr lang="zh-CN" altLang="en-US" sz="2000" b="1" dirty="0" smtClean="0">
                <a:latin typeface="微软雅黑" pitchFamily="34" charset="-122"/>
                <a:ea typeface="微软雅黑" pitchFamily="34" charset="-122"/>
              </a:rPr>
              <a:t>台空调、更换空调老旧插座、安装宿舍行李架、</a:t>
            </a:r>
            <a:r>
              <a:rPr lang="en-US" altLang="zh-CN" sz="2000" b="1" dirty="0" smtClean="0">
                <a:latin typeface="微软雅黑" pitchFamily="34" charset="-122"/>
                <a:ea typeface="微软雅黑" pitchFamily="34" charset="-122"/>
              </a:rPr>
              <a:t>LED</a:t>
            </a:r>
            <a:r>
              <a:rPr lang="zh-CN" altLang="en-US" sz="2000" b="1" dirty="0" smtClean="0">
                <a:latin typeface="微软雅黑" pitchFamily="34" charset="-122"/>
                <a:ea typeface="微软雅黑" pitchFamily="34" charset="-122"/>
              </a:rPr>
              <a:t>屏幕等。</a:t>
            </a:r>
            <a:endParaRPr lang="en-US" altLang="zh-CN" sz="2000" b="1" dirty="0" smtClean="0">
              <a:latin typeface="微软雅黑" pitchFamily="34" charset="-122"/>
              <a:ea typeface="微软雅黑" pitchFamily="34" charset="-122"/>
            </a:endParaRPr>
          </a:p>
          <a:p>
            <a:pPr>
              <a:lnSpc>
                <a:spcPct val="150000"/>
              </a:lnSpc>
            </a:pPr>
            <a:endParaRPr lang="en-US" altLang="zh-CN" sz="2000" b="1" dirty="0" smtClean="0">
              <a:latin typeface="微软雅黑" pitchFamily="34" charset="-122"/>
              <a:ea typeface="微软雅黑" pitchFamily="34" charset="-122"/>
            </a:endParaRPr>
          </a:p>
          <a:p>
            <a:pPr>
              <a:lnSpc>
                <a:spcPct val="150000"/>
              </a:lnSpc>
            </a:pPr>
            <a:r>
              <a:rPr lang="en-US" altLang="zh-CN" sz="2400" b="1" dirty="0" smtClean="0">
                <a:latin typeface="微软雅黑" pitchFamily="34" charset="-122"/>
                <a:ea typeface="微软雅黑" pitchFamily="34" charset="-122"/>
              </a:rPr>
              <a:t>2016</a:t>
            </a:r>
            <a:r>
              <a:rPr lang="zh-CN" altLang="en-US" sz="2400" b="1" dirty="0" smtClean="0">
                <a:latin typeface="微软雅黑" pitchFamily="34" charset="-122"/>
                <a:ea typeface="微软雅黑" pitchFamily="34" charset="-122"/>
              </a:rPr>
              <a:t>年：投入近</a:t>
            </a:r>
            <a:r>
              <a:rPr lang="en-US" altLang="zh-CN" sz="2400" b="1" dirty="0" smtClean="0">
                <a:latin typeface="微软雅黑" pitchFamily="34" charset="-122"/>
                <a:ea typeface="微软雅黑" pitchFamily="34" charset="-122"/>
              </a:rPr>
              <a:t>220</a:t>
            </a:r>
            <a:r>
              <a:rPr lang="zh-CN" altLang="en-US" sz="2400" b="1" dirty="0" smtClean="0">
                <a:latin typeface="微软雅黑" pitchFamily="34" charset="-122"/>
                <a:ea typeface="微软雅黑" pitchFamily="34" charset="-122"/>
              </a:rPr>
              <a:t>万元</a:t>
            </a:r>
            <a:endParaRPr lang="en-US" altLang="zh-CN" sz="2400" b="1" dirty="0" smtClean="0">
              <a:latin typeface="微软雅黑" pitchFamily="34" charset="-122"/>
              <a:ea typeface="微软雅黑" pitchFamily="34" charset="-122"/>
            </a:endParaRPr>
          </a:p>
          <a:p>
            <a:pPr>
              <a:lnSpc>
                <a:spcPct val="150000"/>
              </a:lnSpc>
            </a:pPr>
            <a:r>
              <a:rPr lang="zh-CN" altLang="en-US" sz="2000" b="1" dirty="0" smtClean="0">
                <a:latin typeface="微软雅黑" pitchFamily="34" charset="-122"/>
                <a:ea typeface="微软雅黑" pitchFamily="34" charset="-122"/>
              </a:rPr>
              <a:t>更新公寓床铺、桌椅、柜子、粉刷墙壁、更换公寓电磁门、宿舍安装灭火器、更换空调固定电盒等。</a:t>
            </a:r>
            <a:endParaRPr lang="en-US" altLang="zh-CN" sz="2000" b="1" dirty="0" smtClean="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linds(horizontal)">
                                      <p:cBhvr>
                                        <p:cTn id="7" dur="500"/>
                                        <p:tgtEl>
                                          <p:spTgt spid="2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xEl>
                                              <p:pRg st="1" end="1"/>
                                            </p:txEl>
                                          </p:spTgt>
                                        </p:tgtEl>
                                        <p:attrNameLst>
                                          <p:attrName>style.visibility</p:attrName>
                                        </p:attrNameLst>
                                      </p:cBhvr>
                                      <p:to>
                                        <p:strVal val="visible"/>
                                      </p:to>
                                    </p:set>
                                    <p:animEffect transition="in" filter="blinds(horizontal)">
                                      <p:cBhvr>
                                        <p:cTn id="10" dur="500"/>
                                        <p:tgtEl>
                                          <p:spTgt spid="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7">
                                            <p:txEl>
                                              <p:pRg st="3" end="3"/>
                                            </p:txEl>
                                          </p:spTgt>
                                        </p:tgtEl>
                                        <p:attrNameLst>
                                          <p:attrName>style.visibility</p:attrName>
                                        </p:attrNameLst>
                                      </p:cBhvr>
                                      <p:to>
                                        <p:strVal val="visible"/>
                                      </p:to>
                                    </p:set>
                                    <p:animEffect transition="in" filter="blinds(horizontal)">
                                      <p:cBhvr>
                                        <p:cTn id="15" dur="500"/>
                                        <p:tgtEl>
                                          <p:spTgt spid="27">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7">
                                            <p:txEl>
                                              <p:pRg st="4" end="4"/>
                                            </p:txEl>
                                          </p:spTgt>
                                        </p:tgtEl>
                                        <p:attrNameLst>
                                          <p:attrName>style.visibility</p:attrName>
                                        </p:attrNameLst>
                                      </p:cBhvr>
                                      <p:to>
                                        <p:strVal val="visible"/>
                                      </p:to>
                                    </p:set>
                                    <p:animEffect transition="in" filter="blinds(horizontal)">
                                      <p:cBhvr>
                                        <p:cTn id="18" dur="500"/>
                                        <p:tgtEl>
                                          <p:spTgt spid="2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7">
                                            <p:txEl>
                                              <p:pRg st="6" end="6"/>
                                            </p:txEl>
                                          </p:spTgt>
                                        </p:tgtEl>
                                        <p:attrNameLst>
                                          <p:attrName>style.visibility</p:attrName>
                                        </p:attrNameLst>
                                      </p:cBhvr>
                                      <p:to>
                                        <p:strVal val="visible"/>
                                      </p:to>
                                    </p:set>
                                    <p:animEffect transition="in" filter="blinds(horizontal)">
                                      <p:cBhvr>
                                        <p:cTn id="23" dur="500"/>
                                        <p:tgtEl>
                                          <p:spTgt spid="27">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7">
                                            <p:txEl>
                                              <p:pRg st="7" end="7"/>
                                            </p:txEl>
                                          </p:spTgt>
                                        </p:tgtEl>
                                        <p:attrNameLst>
                                          <p:attrName>style.visibility</p:attrName>
                                        </p:attrNameLst>
                                      </p:cBhvr>
                                      <p:to>
                                        <p:strVal val="visible"/>
                                      </p:to>
                                    </p:set>
                                    <p:animEffect transition="in" filter="blinds(horizontal)">
                                      <p:cBhvr>
                                        <p:cTn id="26" dur="500"/>
                                        <p:tgtEl>
                                          <p:spTgt spid="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C:\Users\Administrator\Desktop\shutterstock_2850442sss.jpg"/>
          <p:cNvPicPr>
            <a:picLocks noChangeAspect="1"/>
          </p:cNvPicPr>
          <p:nvPr/>
        </p:nvPicPr>
        <p:blipFill>
          <a:blip r:embed="rId3" cstate="print"/>
          <a:srcRect/>
          <a:stretch>
            <a:fillRect/>
          </a:stretch>
        </p:blipFill>
        <p:spPr bwMode="auto">
          <a:xfrm>
            <a:off x="134939" y="5560696"/>
            <a:ext cx="1062037" cy="838200"/>
          </a:xfrm>
          <a:prstGeom prst="rect">
            <a:avLst/>
          </a:prstGeom>
          <a:noFill/>
          <a:ln w="12700">
            <a:noFill/>
            <a:miter lim="400000"/>
            <a:headEnd/>
            <a:tailEnd/>
          </a:ln>
        </p:spPr>
      </p:pic>
      <p:sp>
        <p:nvSpPr>
          <p:cNvPr id="13315" name="Rectangle 15"/>
          <p:cNvSpPr>
            <a:spLocks/>
          </p:cNvSpPr>
          <p:nvPr/>
        </p:nvSpPr>
        <p:spPr bwMode="auto">
          <a:xfrm>
            <a:off x="192089" y="5747386"/>
            <a:ext cx="784826" cy="369328"/>
          </a:xfrm>
          <a:prstGeom prst="rect">
            <a:avLst/>
          </a:prstGeom>
          <a:noFill/>
          <a:ln w="12700">
            <a:noFill/>
            <a:miter lim="400000"/>
            <a:headEnd/>
            <a:tailEnd/>
          </a:ln>
        </p:spPr>
        <p:txBody>
          <a:bodyPr wrap="none" lIns="45718" tIns="45718" rIns="45718" bIns="45718">
            <a:spAutoFit/>
          </a:bodyPr>
          <a:lstStyle/>
          <a:p>
            <a:r>
              <a:rPr lang="zh-CN">
                <a:latin typeface="宋体" pitchFamily="2" charset="-122"/>
                <a:ea typeface="宋体" pitchFamily="2" charset="-122"/>
                <a:sym typeface="宋体" pitchFamily="2" charset="-122"/>
              </a:rPr>
              <a:t>行政处</a:t>
            </a:r>
          </a:p>
        </p:txBody>
      </p:sp>
      <p:pic>
        <p:nvPicPr>
          <p:cNvPr id="13316" name="图片 23" descr="电影PPT模板6.jp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6" name="标题 10"/>
          <p:cNvSpPr>
            <a:spLocks noGrp="1"/>
          </p:cNvSpPr>
          <p:nvPr>
            <p:ph type="title"/>
          </p:nvPr>
        </p:nvSpPr>
        <p:spPr>
          <a:xfrm>
            <a:off x="457200" y="274638"/>
            <a:ext cx="8229600" cy="1143000"/>
          </a:xfrm>
        </p:spPr>
        <p:txBody>
          <a:bodyPr/>
          <a:lstStyle/>
          <a:p>
            <a:r>
              <a:rPr lang="zh-CN" altLang="en-US" b="1" dirty="0" smtClean="0">
                <a:latin typeface="微软雅黑" pitchFamily="34" charset="-122"/>
                <a:ea typeface="微软雅黑" pitchFamily="34" charset="-122"/>
              </a:rPr>
              <a:t>北影学生公寓硬件建设</a:t>
            </a:r>
            <a:endParaRPr lang="zh-CN" altLang="en-US" b="1" dirty="0">
              <a:latin typeface="微软雅黑" pitchFamily="34" charset="-122"/>
              <a:ea typeface="微软雅黑" pitchFamily="34" charset="-122"/>
            </a:endParaRPr>
          </a:p>
        </p:txBody>
      </p:sp>
      <p:pic>
        <p:nvPicPr>
          <p:cNvPr id="9" name="图片 8" descr="webwxgetmsgimg (13)_副本.jpg"/>
          <p:cNvPicPr>
            <a:picLocks noChangeAspect="1"/>
          </p:cNvPicPr>
          <p:nvPr/>
        </p:nvPicPr>
        <p:blipFill>
          <a:blip r:embed="rId5"/>
          <a:stretch>
            <a:fillRect/>
          </a:stretch>
        </p:blipFill>
        <p:spPr>
          <a:xfrm>
            <a:off x="642910" y="1571612"/>
            <a:ext cx="3629030" cy="4786346"/>
          </a:xfrm>
          <a:prstGeom prst="rect">
            <a:avLst/>
          </a:prstGeom>
        </p:spPr>
      </p:pic>
      <p:pic>
        <p:nvPicPr>
          <p:cNvPr id="10" name="图片 9" descr="webwxgetmsgimg (14)_副本.jpg"/>
          <p:cNvPicPr>
            <a:picLocks noChangeAspect="1"/>
          </p:cNvPicPr>
          <p:nvPr/>
        </p:nvPicPr>
        <p:blipFill>
          <a:blip r:embed="rId6"/>
          <a:stretch>
            <a:fillRect/>
          </a:stretch>
        </p:blipFill>
        <p:spPr>
          <a:xfrm>
            <a:off x="4714876" y="1571612"/>
            <a:ext cx="3643338" cy="4786346"/>
          </a:xfrm>
          <a:prstGeom prst="rect">
            <a:avLst/>
          </a:prstGeom>
        </p:spPr>
      </p:pic>
      <p:pic>
        <p:nvPicPr>
          <p:cNvPr id="11" name="Picture 9" descr="image12.png"/>
          <p:cNvPicPr>
            <a:picLocks noChangeAspect="1"/>
          </p:cNvPicPr>
          <p:nvPr/>
        </p:nvPicPr>
        <p:blipFill>
          <a:blip r:embed="rId7"/>
          <a:srcRect/>
          <a:stretch>
            <a:fillRect/>
          </a:stretch>
        </p:blipFill>
        <p:spPr bwMode="auto">
          <a:xfrm>
            <a:off x="571472" y="1357298"/>
            <a:ext cx="3786214" cy="5286412"/>
          </a:xfrm>
          <a:prstGeom prst="rect">
            <a:avLst/>
          </a:prstGeom>
          <a:noFill/>
          <a:ln w="12700">
            <a:noFill/>
            <a:miter lim="400000"/>
            <a:headEnd/>
            <a:tailEnd/>
          </a:ln>
        </p:spPr>
      </p:pic>
      <p:pic>
        <p:nvPicPr>
          <p:cNvPr id="12" name="Picture 9" descr="image12.png"/>
          <p:cNvPicPr>
            <a:picLocks noChangeAspect="1"/>
          </p:cNvPicPr>
          <p:nvPr/>
        </p:nvPicPr>
        <p:blipFill>
          <a:blip r:embed="rId7"/>
          <a:srcRect/>
          <a:stretch>
            <a:fillRect/>
          </a:stretch>
        </p:blipFill>
        <p:spPr bwMode="auto">
          <a:xfrm>
            <a:off x="4572000" y="1357298"/>
            <a:ext cx="3829109" cy="5214974"/>
          </a:xfrm>
          <a:prstGeom prst="rect">
            <a:avLst/>
          </a:prstGeom>
          <a:noFill/>
          <a:ln w="12700">
            <a:noFill/>
            <a:miter lim="4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2" descr="电影PPT模板6.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5" name="Rectangle 4"/>
          <p:cNvSpPr>
            <a:spLocks/>
          </p:cNvSpPr>
          <p:nvPr/>
        </p:nvSpPr>
        <p:spPr bwMode="auto">
          <a:xfrm>
            <a:off x="1357290" y="428604"/>
            <a:ext cx="9001187" cy="1141334"/>
          </a:xfrm>
          <a:prstGeom prst="rect">
            <a:avLst/>
          </a:prstGeom>
          <a:noFill/>
          <a:ln w="12700">
            <a:noFill/>
            <a:miter lim="400000"/>
            <a:headEnd/>
            <a:tailEnd/>
          </a:ln>
        </p:spPr>
        <p:txBody>
          <a:bodyPr wrap="square" lIns="45718" tIns="45718" rIns="45718" bIns="45718">
            <a:spAutoFit/>
          </a:bodyPr>
          <a:lstStyle/>
          <a:p>
            <a:pPr indent="406400" defTabSz="266700">
              <a:spcBef>
                <a:spcPts val="500"/>
              </a:spcBef>
            </a:pPr>
            <a:r>
              <a:rPr lang="zh-CN" sz="3200" b="1" dirty="0">
                <a:latin typeface="微软雅黑" pitchFamily="34" charset="-122"/>
                <a:ea typeface="微软雅黑" pitchFamily="34" charset="-122"/>
                <a:sym typeface="仿宋" pitchFamily="49" charset="-122"/>
              </a:rPr>
              <a:t>积极践行“走出去”和“请进来”活动</a:t>
            </a:r>
          </a:p>
          <a:p>
            <a:pPr indent="406400" defTabSz="266700">
              <a:spcBef>
                <a:spcPts val="500"/>
              </a:spcBef>
            </a:pPr>
            <a:r>
              <a:rPr lang="en-US" altLang="zh-CN" sz="3200" b="1" dirty="0" smtClean="0">
                <a:latin typeface="微软雅黑" pitchFamily="34" charset="-122"/>
                <a:ea typeface="微软雅黑" pitchFamily="34" charset="-122"/>
                <a:sym typeface="仿宋" pitchFamily="49" charset="-122"/>
              </a:rPr>
              <a:t>        </a:t>
            </a:r>
            <a:r>
              <a:rPr lang="zh-CN" sz="3200" b="1" dirty="0" smtClean="0">
                <a:latin typeface="微软雅黑" pitchFamily="34" charset="-122"/>
                <a:ea typeface="微软雅黑" pitchFamily="34" charset="-122"/>
                <a:sym typeface="仿宋" pitchFamily="49" charset="-122"/>
              </a:rPr>
              <a:t>实现</a:t>
            </a:r>
            <a:r>
              <a:rPr lang="zh-CN" sz="3200" b="1" dirty="0">
                <a:latin typeface="微软雅黑" pitchFamily="34" charset="-122"/>
                <a:ea typeface="微软雅黑" pitchFamily="34" charset="-122"/>
                <a:sym typeface="仿宋" pitchFamily="49" charset="-122"/>
              </a:rPr>
              <a:t>学校之间的共同进步</a:t>
            </a:r>
          </a:p>
        </p:txBody>
      </p:sp>
      <p:grpSp>
        <p:nvGrpSpPr>
          <p:cNvPr id="2" name="Group 5"/>
          <p:cNvGrpSpPr>
            <a:grpSpLocks/>
          </p:cNvGrpSpPr>
          <p:nvPr/>
        </p:nvGrpSpPr>
        <p:grpSpPr bwMode="auto">
          <a:xfrm>
            <a:off x="928662" y="4071942"/>
            <a:ext cx="3786214" cy="2486046"/>
            <a:chOff x="0" y="0"/>
            <a:chExt cx="3413125" cy="2428875"/>
          </a:xfrm>
        </p:grpSpPr>
        <p:pic>
          <p:nvPicPr>
            <p:cNvPr id="18444" name="Picture 6" descr="image32.jpeg"/>
            <p:cNvPicPr>
              <a:picLocks noChangeAspect="1"/>
            </p:cNvPicPr>
            <p:nvPr/>
          </p:nvPicPr>
          <p:blipFill>
            <a:blip r:embed="rId4"/>
            <a:srcRect/>
            <a:stretch>
              <a:fillRect/>
            </a:stretch>
          </p:blipFill>
          <p:spPr bwMode="auto">
            <a:xfrm>
              <a:off x="179594" y="179599"/>
              <a:ext cx="3053936" cy="2036000"/>
            </a:xfrm>
            <a:prstGeom prst="rect">
              <a:avLst/>
            </a:prstGeom>
            <a:noFill/>
            <a:ln w="12700">
              <a:noFill/>
              <a:miter lim="400000"/>
              <a:headEnd/>
              <a:tailEnd/>
            </a:ln>
          </p:spPr>
        </p:pic>
        <p:pic>
          <p:nvPicPr>
            <p:cNvPr id="18445" name="Picture 7" descr="image47.png"/>
            <p:cNvPicPr>
              <a:picLocks noChangeAspect="1"/>
            </p:cNvPicPr>
            <p:nvPr/>
          </p:nvPicPr>
          <p:blipFill>
            <a:blip r:embed="rId5"/>
            <a:srcRect/>
            <a:stretch>
              <a:fillRect/>
            </a:stretch>
          </p:blipFill>
          <p:spPr bwMode="auto">
            <a:xfrm>
              <a:off x="0" y="0"/>
              <a:ext cx="3413125" cy="2428875"/>
            </a:xfrm>
            <a:prstGeom prst="rect">
              <a:avLst/>
            </a:prstGeom>
            <a:noFill/>
            <a:ln w="12700">
              <a:noFill/>
              <a:miter lim="400000"/>
              <a:headEnd/>
              <a:tailEnd/>
            </a:ln>
          </p:spPr>
        </p:pic>
      </p:grpSp>
      <p:grpSp>
        <p:nvGrpSpPr>
          <p:cNvPr id="3" name="Group 1"/>
          <p:cNvGrpSpPr>
            <a:grpSpLocks/>
          </p:cNvGrpSpPr>
          <p:nvPr/>
        </p:nvGrpSpPr>
        <p:grpSpPr bwMode="auto">
          <a:xfrm>
            <a:off x="4643438" y="4143380"/>
            <a:ext cx="3794127" cy="2412704"/>
            <a:chOff x="0" y="0"/>
            <a:chExt cx="3508375" cy="2427288"/>
          </a:xfrm>
        </p:grpSpPr>
        <p:pic>
          <p:nvPicPr>
            <p:cNvPr id="18442" name="Picture 2" descr="image33.jpeg"/>
            <p:cNvPicPr>
              <a:picLocks noChangeAspect="1"/>
            </p:cNvPicPr>
            <p:nvPr/>
          </p:nvPicPr>
          <p:blipFill>
            <a:blip r:embed="rId6" cstate="print"/>
            <a:srcRect/>
            <a:stretch>
              <a:fillRect/>
            </a:stretch>
          </p:blipFill>
          <p:spPr bwMode="auto">
            <a:xfrm>
              <a:off x="172929" y="168801"/>
              <a:ext cx="3162517" cy="2058033"/>
            </a:xfrm>
            <a:prstGeom prst="rect">
              <a:avLst/>
            </a:prstGeom>
            <a:noFill/>
            <a:ln w="12700">
              <a:noFill/>
              <a:miter lim="400000"/>
              <a:headEnd/>
              <a:tailEnd/>
            </a:ln>
          </p:spPr>
        </p:pic>
        <p:pic>
          <p:nvPicPr>
            <p:cNvPr id="18443" name="Picture 3" descr="image48.png"/>
            <p:cNvPicPr>
              <a:picLocks noChangeAspect="1"/>
            </p:cNvPicPr>
            <p:nvPr/>
          </p:nvPicPr>
          <p:blipFill>
            <a:blip r:embed="rId7"/>
            <a:srcRect/>
            <a:stretch>
              <a:fillRect/>
            </a:stretch>
          </p:blipFill>
          <p:spPr bwMode="auto">
            <a:xfrm>
              <a:off x="0" y="0"/>
              <a:ext cx="3508375" cy="2427288"/>
            </a:xfrm>
            <a:prstGeom prst="rect">
              <a:avLst/>
            </a:prstGeom>
            <a:noFill/>
            <a:ln w="12700">
              <a:noFill/>
              <a:miter lim="400000"/>
              <a:headEnd/>
              <a:tailEnd/>
            </a:ln>
          </p:spPr>
        </p:pic>
      </p:grpSp>
      <p:grpSp>
        <p:nvGrpSpPr>
          <p:cNvPr id="14" name="Group 1"/>
          <p:cNvGrpSpPr>
            <a:grpSpLocks/>
          </p:cNvGrpSpPr>
          <p:nvPr/>
        </p:nvGrpSpPr>
        <p:grpSpPr bwMode="auto">
          <a:xfrm>
            <a:off x="2143108" y="1714488"/>
            <a:ext cx="5857916" cy="2500330"/>
            <a:chOff x="0" y="0"/>
            <a:chExt cx="4189413" cy="2967038"/>
          </a:xfrm>
        </p:grpSpPr>
        <p:pic>
          <p:nvPicPr>
            <p:cNvPr id="15" name="Picture 2" descr="image35.jpeg"/>
            <p:cNvPicPr>
              <a:picLocks noChangeAspect="1"/>
            </p:cNvPicPr>
            <p:nvPr/>
          </p:nvPicPr>
          <p:blipFill>
            <a:blip r:embed="rId8"/>
            <a:srcRect/>
            <a:stretch>
              <a:fillRect/>
            </a:stretch>
          </p:blipFill>
          <p:spPr bwMode="auto">
            <a:xfrm>
              <a:off x="200160" y="200164"/>
              <a:ext cx="3789091" cy="2529177"/>
            </a:xfrm>
            <a:prstGeom prst="rect">
              <a:avLst/>
            </a:prstGeom>
            <a:noFill/>
            <a:ln w="12700">
              <a:noFill/>
              <a:miter lim="400000"/>
              <a:headEnd/>
              <a:tailEnd/>
            </a:ln>
          </p:spPr>
        </p:pic>
        <p:pic>
          <p:nvPicPr>
            <p:cNvPr id="16" name="Picture 3" descr="image49.png"/>
            <p:cNvPicPr>
              <a:picLocks noChangeAspect="1"/>
            </p:cNvPicPr>
            <p:nvPr/>
          </p:nvPicPr>
          <p:blipFill>
            <a:blip r:embed="rId9"/>
            <a:srcRect/>
            <a:stretch>
              <a:fillRect/>
            </a:stretch>
          </p:blipFill>
          <p:spPr bwMode="auto">
            <a:xfrm>
              <a:off x="0" y="0"/>
              <a:ext cx="4189413" cy="2967038"/>
            </a:xfrm>
            <a:prstGeom prst="rect">
              <a:avLst/>
            </a:prstGeom>
            <a:noFill/>
            <a:ln w="12700">
              <a:noFill/>
              <a:miter lim="400000"/>
              <a:headEnd/>
              <a:tailEnd/>
            </a:ln>
          </p:spPr>
        </p:pic>
      </p:gr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15" descr="电影PPT模板6.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2" name="Group 1"/>
          <p:cNvGrpSpPr>
            <a:grpSpLocks/>
          </p:cNvGrpSpPr>
          <p:nvPr/>
        </p:nvGrpSpPr>
        <p:grpSpPr bwMode="auto">
          <a:xfrm>
            <a:off x="2143108" y="1857364"/>
            <a:ext cx="3143272" cy="3643338"/>
            <a:chOff x="0" y="0"/>
            <a:chExt cx="2281238" cy="1957388"/>
          </a:xfrm>
        </p:grpSpPr>
        <p:pic>
          <p:nvPicPr>
            <p:cNvPr id="20495" name="Picture 2" descr="image37.jpeg"/>
            <p:cNvPicPr>
              <a:picLocks noChangeAspect="1"/>
            </p:cNvPicPr>
            <p:nvPr/>
          </p:nvPicPr>
          <p:blipFill>
            <a:blip r:embed="rId4"/>
            <a:srcRect/>
            <a:stretch>
              <a:fillRect/>
            </a:stretch>
          </p:blipFill>
          <p:spPr bwMode="auto">
            <a:xfrm>
              <a:off x="142950" y="142920"/>
              <a:ext cx="1995337" cy="1644749"/>
            </a:xfrm>
            <a:prstGeom prst="rect">
              <a:avLst/>
            </a:prstGeom>
            <a:noFill/>
            <a:ln w="12700">
              <a:noFill/>
              <a:miter lim="400000"/>
              <a:headEnd/>
              <a:tailEnd/>
            </a:ln>
          </p:spPr>
        </p:pic>
        <p:pic>
          <p:nvPicPr>
            <p:cNvPr id="20496" name="Picture 3" descr="image50.png"/>
            <p:cNvPicPr>
              <a:picLocks noChangeAspect="1"/>
            </p:cNvPicPr>
            <p:nvPr/>
          </p:nvPicPr>
          <p:blipFill>
            <a:blip r:embed="rId5"/>
            <a:srcRect/>
            <a:stretch>
              <a:fillRect/>
            </a:stretch>
          </p:blipFill>
          <p:spPr bwMode="auto">
            <a:xfrm>
              <a:off x="0" y="0"/>
              <a:ext cx="2281238" cy="1957388"/>
            </a:xfrm>
            <a:prstGeom prst="rect">
              <a:avLst/>
            </a:prstGeom>
            <a:noFill/>
            <a:ln w="12700">
              <a:noFill/>
              <a:miter lim="400000"/>
              <a:headEnd/>
              <a:tailEnd/>
            </a:ln>
          </p:spPr>
        </p:pic>
      </p:grpSp>
      <p:grpSp>
        <p:nvGrpSpPr>
          <p:cNvPr id="5" name="Group 4"/>
          <p:cNvGrpSpPr>
            <a:grpSpLocks/>
          </p:cNvGrpSpPr>
          <p:nvPr/>
        </p:nvGrpSpPr>
        <p:grpSpPr bwMode="auto">
          <a:xfrm>
            <a:off x="5357818" y="1857364"/>
            <a:ext cx="3143272" cy="3643338"/>
            <a:chOff x="0" y="0"/>
            <a:chExt cx="2709863" cy="2122488"/>
          </a:xfrm>
        </p:grpSpPr>
        <p:pic>
          <p:nvPicPr>
            <p:cNvPr id="20489" name="Picture 5" descr="image38.jpeg"/>
            <p:cNvPicPr>
              <a:picLocks noChangeAspect="1"/>
            </p:cNvPicPr>
            <p:nvPr/>
          </p:nvPicPr>
          <p:blipFill>
            <a:blip r:embed="rId6"/>
            <a:srcRect/>
            <a:stretch>
              <a:fillRect/>
            </a:stretch>
          </p:blipFill>
          <p:spPr bwMode="auto">
            <a:xfrm>
              <a:off x="145412" y="145342"/>
              <a:ext cx="2419039" cy="1804551"/>
            </a:xfrm>
            <a:prstGeom prst="rect">
              <a:avLst/>
            </a:prstGeom>
            <a:noFill/>
            <a:ln w="12700">
              <a:noFill/>
              <a:miter lim="400000"/>
              <a:headEnd/>
              <a:tailEnd/>
            </a:ln>
          </p:spPr>
        </p:pic>
        <p:pic>
          <p:nvPicPr>
            <p:cNvPr id="20490" name="Picture 6" descr="image51.png"/>
            <p:cNvPicPr>
              <a:picLocks noChangeAspect="1"/>
            </p:cNvPicPr>
            <p:nvPr/>
          </p:nvPicPr>
          <p:blipFill>
            <a:blip r:embed="rId7"/>
            <a:srcRect/>
            <a:stretch>
              <a:fillRect/>
            </a:stretch>
          </p:blipFill>
          <p:spPr bwMode="auto">
            <a:xfrm>
              <a:off x="0" y="0"/>
              <a:ext cx="2709863" cy="2122488"/>
            </a:xfrm>
            <a:prstGeom prst="rect">
              <a:avLst/>
            </a:prstGeom>
            <a:noFill/>
            <a:ln w="12700">
              <a:noFill/>
              <a:miter lim="400000"/>
              <a:headEnd/>
              <a:tailEnd/>
            </a:ln>
          </p:spPr>
        </p:pic>
      </p:grpSp>
      <p:sp>
        <p:nvSpPr>
          <p:cNvPr id="20487" name="Rectangle 14"/>
          <p:cNvSpPr>
            <a:spLocks/>
          </p:cNvSpPr>
          <p:nvPr/>
        </p:nvSpPr>
        <p:spPr bwMode="auto">
          <a:xfrm>
            <a:off x="2000232" y="5500702"/>
            <a:ext cx="6286544" cy="741225"/>
          </a:xfrm>
          <a:prstGeom prst="rect">
            <a:avLst/>
          </a:prstGeom>
          <a:noFill/>
          <a:ln w="12700">
            <a:noFill/>
            <a:miter lim="400000"/>
            <a:headEnd/>
            <a:tailEnd/>
          </a:ln>
        </p:spPr>
        <p:txBody>
          <a:bodyPr wrap="square" lIns="45718" tIns="45718" rIns="45718" bIns="45718">
            <a:spAutoFit/>
          </a:bodyPr>
          <a:lstStyle/>
          <a:p>
            <a:pPr indent="406400" defTabSz="266700">
              <a:spcBef>
                <a:spcPts val="500"/>
              </a:spcBef>
            </a:pPr>
            <a:r>
              <a:rPr lang="zh-CN" sz="1900" b="1" dirty="0" smtClean="0">
                <a:latin typeface="宋体" pitchFamily="2" charset="-122"/>
                <a:ea typeface="宋体" pitchFamily="2" charset="-122"/>
                <a:sym typeface="宋体" pitchFamily="2" charset="-122"/>
              </a:rPr>
              <a:t>北京市</a:t>
            </a:r>
            <a:r>
              <a:rPr lang="zh-CN" sz="1900" b="1" dirty="0">
                <a:latin typeface="宋体" pitchFamily="2" charset="-122"/>
                <a:ea typeface="宋体" pitchFamily="2" charset="-122"/>
                <a:sym typeface="宋体" pitchFamily="2" charset="-122"/>
              </a:rPr>
              <a:t>教委后勤处李异军处长、寓专会主任冯文</a:t>
            </a:r>
            <a:r>
              <a:rPr lang="zh-CN" sz="1900" b="1" dirty="0" smtClean="0">
                <a:latin typeface="宋体" pitchFamily="2" charset="-122"/>
                <a:ea typeface="宋体" pitchFamily="2" charset="-122"/>
                <a:sym typeface="宋体" pitchFamily="2" charset="-122"/>
              </a:rPr>
              <a:t>光</a:t>
            </a:r>
            <a:endParaRPr lang="en-US" altLang="zh-CN" sz="1900" b="1" dirty="0" smtClean="0">
              <a:latin typeface="宋体" pitchFamily="2" charset="-122"/>
              <a:ea typeface="宋体" pitchFamily="2" charset="-122"/>
              <a:sym typeface="宋体" pitchFamily="2" charset="-122"/>
            </a:endParaRPr>
          </a:p>
          <a:p>
            <a:pPr indent="406400" defTabSz="266700">
              <a:spcBef>
                <a:spcPts val="500"/>
              </a:spcBef>
            </a:pPr>
            <a:r>
              <a:rPr lang="zh-CN" sz="1900" b="1" dirty="0" smtClean="0">
                <a:latin typeface="宋体" pitchFamily="2" charset="-122"/>
                <a:ea typeface="宋体" pitchFamily="2" charset="-122"/>
                <a:sym typeface="宋体" pitchFamily="2" charset="-122"/>
              </a:rPr>
              <a:t>先后</a:t>
            </a:r>
            <a:r>
              <a:rPr lang="zh-CN" sz="1900" b="1" dirty="0">
                <a:latin typeface="宋体" pitchFamily="2" charset="-122"/>
                <a:ea typeface="宋体" pitchFamily="2" charset="-122"/>
                <a:sym typeface="宋体" pitchFamily="2" charset="-122"/>
              </a:rPr>
              <a:t>多次亲临现场对标准化公寓创建工作进行</a:t>
            </a:r>
            <a:r>
              <a:rPr lang="zh-CN" sz="1900" b="1" dirty="0" smtClean="0">
                <a:latin typeface="宋体" pitchFamily="2" charset="-122"/>
                <a:ea typeface="宋体" pitchFamily="2" charset="-122"/>
                <a:sym typeface="宋体" pitchFamily="2" charset="-122"/>
              </a:rPr>
              <a:t>指导</a:t>
            </a:r>
            <a:endParaRPr lang="zh-CN" sz="1900" b="1" dirty="0">
              <a:latin typeface="Trebuchet MS" pitchFamily="34" charset="0"/>
              <a:ea typeface="宋体" pitchFamily="2" charset="-122"/>
              <a:sym typeface="Trebuchet MS" pitchFamily="34" charset="0"/>
            </a:endParaRPr>
          </a:p>
        </p:txBody>
      </p:sp>
      <p:sp>
        <p:nvSpPr>
          <p:cNvPr id="17" name="Rectangle 4"/>
          <p:cNvSpPr>
            <a:spLocks/>
          </p:cNvSpPr>
          <p:nvPr/>
        </p:nvSpPr>
        <p:spPr bwMode="auto">
          <a:xfrm>
            <a:off x="1357290" y="428604"/>
            <a:ext cx="9001187" cy="1141334"/>
          </a:xfrm>
          <a:prstGeom prst="rect">
            <a:avLst/>
          </a:prstGeom>
          <a:noFill/>
          <a:ln w="12700">
            <a:noFill/>
            <a:miter lim="400000"/>
            <a:headEnd/>
            <a:tailEnd/>
          </a:ln>
        </p:spPr>
        <p:txBody>
          <a:bodyPr wrap="square" lIns="45718" tIns="45718" rIns="45718" bIns="45718">
            <a:spAutoFit/>
          </a:bodyPr>
          <a:lstStyle/>
          <a:p>
            <a:pPr indent="406400" defTabSz="266700">
              <a:spcBef>
                <a:spcPts val="500"/>
              </a:spcBef>
            </a:pPr>
            <a:r>
              <a:rPr lang="zh-CN" sz="3200" b="1" dirty="0">
                <a:latin typeface="微软雅黑" pitchFamily="34" charset="-122"/>
                <a:ea typeface="微软雅黑" pitchFamily="34" charset="-122"/>
                <a:sym typeface="仿宋" pitchFamily="49" charset="-122"/>
              </a:rPr>
              <a:t>积极践行“走出去”和“请进来”活动</a:t>
            </a:r>
          </a:p>
          <a:p>
            <a:pPr indent="406400" defTabSz="266700">
              <a:spcBef>
                <a:spcPts val="500"/>
              </a:spcBef>
            </a:pPr>
            <a:r>
              <a:rPr lang="en-US" altLang="zh-CN" sz="3200" b="1" dirty="0" smtClean="0">
                <a:latin typeface="微软雅黑" pitchFamily="34" charset="-122"/>
                <a:ea typeface="微软雅黑" pitchFamily="34" charset="-122"/>
                <a:sym typeface="仿宋" pitchFamily="49" charset="-122"/>
              </a:rPr>
              <a:t>        </a:t>
            </a:r>
            <a:r>
              <a:rPr lang="zh-CN" sz="3200" b="1" dirty="0" smtClean="0">
                <a:latin typeface="微软雅黑" pitchFamily="34" charset="-122"/>
                <a:ea typeface="微软雅黑" pitchFamily="34" charset="-122"/>
                <a:sym typeface="仿宋" pitchFamily="49" charset="-122"/>
              </a:rPr>
              <a:t>实现</a:t>
            </a:r>
            <a:r>
              <a:rPr lang="zh-CN" sz="3200" b="1" dirty="0">
                <a:latin typeface="微软雅黑" pitchFamily="34" charset="-122"/>
                <a:ea typeface="微软雅黑" pitchFamily="34" charset="-122"/>
                <a:sym typeface="仿宋" pitchFamily="49" charset="-122"/>
              </a:rPr>
              <a:t>学校之间的共同进步</a:t>
            </a:r>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2" descr="电影PPT模板6.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1507" name="Rectangle 11"/>
          <p:cNvSpPr>
            <a:spLocks/>
          </p:cNvSpPr>
          <p:nvPr/>
        </p:nvSpPr>
        <p:spPr bwMode="auto">
          <a:xfrm>
            <a:off x="2857488" y="6619475"/>
            <a:ext cx="3346454" cy="477050"/>
          </a:xfrm>
          <a:prstGeom prst="rect">
            <a:avLst/>
          </a:prstGeom>
          <a:noFill/>
          <a:ln w="12700">
            <a:noFill/>
            <a:miter lim="400000"/>
            <a:headEnd/>
            <a:tailEnd/>
          </a:ln>
        </p:spPr>
        <p:txBody>
          <a:bodyPr wrap="square" lIns="45718" tIns="45718" rIns="45718" bIns="45718">
            <a:spAutoFit/>
          </a:bodyPr>
          <a:lstStyle/>
          <a:p>
            <a:endParaRPr lang="zh-CN" sz="2500" b="1" dirty="0">
              <a:ea typeface="宋体" pitchFamily="2" charset="-122"/>
            </a:endParaRPr>
          </a:p>
        </p:txBody>
      </p:sp>
      <p:grpSp>
        <p:nvGrpSpPr>
          <p:cNvPr id="3" name="Group 5"/>
          <p:cNvGrpSpPr>
            <a:grpSpLocks/>
          </p:cNvGrpSpPr>
          <p:nvPr/>
        </p:nvGrpSpPr>
        <p:grpSpPr bwMode="auto">
          <a:xfrm>
            <a:off x="2143108" y="2214554"/>
            <a:ext cx="5786478" cy="3714776"/>
            <a:chOff x="0" y="0"/>
            <a:chExt cx="3306763" cy="2355850"/>
          </a:xfrm>
        </p:grpSpPr>
        <p:pic>
          <p:nvPicPr>
            <p:cNvPr id="21514" name="Picture 6" descr="image59.jpeg"/>
            <p:cNvPicPr>
              <a:picLocks noChangeAspect="1"/>
            </p:cNvPicPr>
            <p:nvPr/>
          </p:nvPicPr>
          <p:blipFill>
            <a:blip r:embed="rId4"/>
            <a:srcRect/>
            <a:stretch>
              <a:fillRect/>
            </a:stretch>
          </p:blipFill>
          <p:spPr bwMode="auto">
            <a:xfrm>
              <a:off x="178165" y="178195"/>
              <a:ext cx="2950431" cy="1966048"/>
            </a:xfrm>
            <a:prstGeom prst="rect">
              <a:avLst/>
            </a:prstGeom>
            <a:noFill/>
            <a:ln w="12700">
              <a:noFill/>
              <a:miter lim="400000"/>
              <a:headEnd/>
              <a:tailEnd/>
            </a:ln>
          </p:spPr>
        </p:pic>
        <p:pic>
          <p:nvPicPr>
            <p:cNvPr id="21515" name="Picture 7" descr="image73.png"/>
            <p:cNvPicPr>
              <a:picLocks noChangeAspect="1"/>
            </p:cNvPicPr>
            <p:nvPr/>
          </p:nvPicPr>
          <p:blipFill>
            <a:blip r:embed="rId5"/>
            <a:srcRect/>
            <a:stretch>
              <a:fillRect/>
            </a:stretch>
          </p:blipFill>
          <p:spPr bwMode="auto">
            <a:xfrm>
              <a:off x="0" y="0"/>
              <a:ext cx="3306763" cy="2355850"/>
            </a:xfrm>
            <a:prstGeom prst="rect">
              <a:avLst/>
            </a:prstGeom>
            <a:noFill/>
            <a:ln w="12700">
              <a:noFill/>
              <a:miter lim="400000"/>
              <a:headEnd/>
              <a:tailEnd/>
            </a:ln>
          </p:spPr>
        </p:pic>
      </p:grpSp>
      <p:sp>
        <p:nvSpPr>
          <p:cNvPr id="21511" name="Rectangle 1"/>
          <p:cNvSpPr>
            <a:spLocks/>
          </p:cNvSpPr>
          <p:nvPr/>
        </p:nvSpPr>
        <p:spPr bwMode="auto">
          <a:xfrm>
            <a:off x="1714480" y="571480"/>
            <a:ext cx="5427123" cy="1141334"/>
          </a:xfrm>
          <a:prstGeom prst="rect">
            <a:avLst/>
          </a:prstGeom>
          <a:noFill/>
          <a:ln w="12700">
            <a:noFill/>
            <a:miter lim="400000"/>
            <a:headEnd/>
            <a:tailEnd/>
          </a:ln>
        </p:spPr>
        <p:txBody>
          <a:bodyPr wrap="none" lIns="45718" tIns="45718" rIns="45718" bIns="45718">
            <a:spAutoFit/>
          </a:bodyPr>
          <a:lstStyle/>
          <a:p>
            <a:pPr indent="406400" defTabSz="266700">
              <a:spcBef>
                <a:spcPts val="500"/>
              </a:spcBef>
            </a:pPr>
            <a:r>
              <a:rPr lang="zh-CN" sz="3200" b="1" dirty="0">
                <a:latin typeface="微软雅黑" pitchFamily="34" charset="-122"/>
                <a:ea typeface="微软雅黑" pitchFamily="34" charset="-122"/>
                <a:sym typeface="仿宋" pitchFamily="49" charset="-122"/>
              </a:rPr>
              <a:t>积极开展宿舍特色文化</a:t>
            </a:r>
            <a:r>
              <a:rPr lang="zh-CN" sz="3200" b="1" dirty="0" smtClean="0">
                <a:latin typeface="微软雅黑" pitchFamily="34" charset="-122"/>
                <a:ea typeface="微软雅黑" pitchFamily="34" charset="-122"/>
                <a:sym typeface="仿宋" pitchFamily="49" charset="-122"/>
              </a:rPr>
              <a:t>活动</a:t>
            </a:r>
            <a:endParaRPr lang="en-US" altLang="zh-CN" sz="3200" b="1" dirty="0" smtClean="0">
              <a:latin typeface="微软雅黑" pitchFamily="34" charset="-122"/>
              <a:ea typeface="微软雅黑" pitchFamily="34" charset="-122"/>
              <a:sym typeface="仿宋" pitchFamily="49" charset="-122"/>
            </a:endParaRPr>
          </a:p>
          <a:p>
            <a:pPr indent="406400" defTabSz="266700">
              <a:spcBef>
                <a:spcPts val="500"/>
              </a:spcBef>
            </a:pPr>
            <a:r>
              <a:rPr lang="en-US" altLang="zh-CN" sz="3200" b="1" dirty="0" smtClean="0">
                <a:latin typeface="微软雅黑" pitchFamily="34" charset="-122"/>
                <a:ea typeface="微软雅黑" pitchFamily="34" charset="-122"/>
                <a:sym typeface="仿宋" pitchFamily="49" charset="-122"/>
              </a:rPr>
              <a:t>     </a:t>
            </a:r>
            <a:r>
              <a:rPr lang="zh-CN" sz="3200" b="1" dirty="0" smtClean="0">
                <a:latin typeface="微软雅黑" pitchFamily="34" charset="-122"/>
                <a:ea typeface="微软雅黑" pitchFamily="34" charset="-122"/>
                <a:sym typeface="仿宋" pitchFamily="49" charset="-122"/>
              </a:rPr>
              <a:t>推进</a:t>
            </a:r>
            <a:r>
              <a:rPr lang="zh-CN" sz="3200" b="1" dirty="0">
                <a:latin typeface="微软雅黑" pitchFamily="34" charset="-122"/>
                <a:ea typeface="微软雅黑" pitchFamily="34" charset="-122"/>
                <a:sym typeface="仿宋" pitchFamily="49" charset="-122"/>
              </a:rPr>
              <a:t>标准化进程</a:t>
            </a:r>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2" descr="电影PPT模板6.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1507" name="Rectangle 11"/>
          <p:cNvSpPr>
            <a:spLocks/>
          </p:cNvSpPr>
          <p:nvPr/>
        </p:nvSpPr>
        <p:spPr bwMode="auto">
          <a:xfrm>
            <a:off x="2857488" y="6619475"/>
            <a:ext cx="3346454" cy="477050"/>
          </a:xfrm>
          <a:prstGeom prst="rect">
            <a:avLst/>
          </a:prstGeom>
          <a:noFill/>
          <a:ln w="12700">
            <a:noFill/>
            <a:miter lim="400000"/>
            <a:headEnd/>
            <a:tailEnd/>
          </a:ln>
        </p:spPr>
        <p:txBody>
          <a:bodyPr wrap="square" lIns="45718" tIns="45718" rIns="45718" bIns="45718">
            <a:spAutoFit/>
          </a:bodyPr>
          <a:lstStyle/>
          <a:p>
            <a:endParaRPr lang="zh-CN" sz="2500" b="1" dirty="0">
              <a:ea typeface="宋体" pitchFamily="2" charset="-122"/>
            </a:endParaRPr>
          </a:p>
        </p:txBody>
      </p:sp>
      <p:sp>
        <p:nvSpPr>
          <p:cNvPr id="21511" name="Rectangle 1"/>
          <p:cNvSpPr>
            <a:spLocks/>
          </p:cNvSpPr>
          <p:nvPr/>
        </p:nvSpPr>
        <p:spPr bwMode="auto">
          <a:xfrm>
            <a:off x="1714480" y="571480"/>
            <a:ext cx="5427123" cy="1141334"/>
          </a:xfrm>
          <a:prstGeom prst="rect">
            <a:avLst/>
          </a:prstGeom>
          <a:noFill/>
          <a:ln w="12700">
            <a:noFill/>
            <a:miter lim="400000"/>
            <a:headEnd/>
            <a:tailEnd/>
          </a:ln>
        </p:spPr>
        <p:txBody>
          <a:bodyPr wrap="none" lIns="45718" tIns="45718" rIns="45718" bIns="45718">
            <a:spAutoFit/>
          </a:bodyPr>
          <a:lstStyle/>
          <a:p>
            <a:pPr indent="406400" defTabSz="266700">
              <a:spcBef>
                <a:spcPts val="500"/>
              </a:spcBef>
            </a:pPr>
            <a:r>
              <a:rPr lang="zh-CN" sz="3200" b="1" dirty="0">
                <a:latin typeface="微软雅黑" pitchFamily="34" charset="-122"/>
                <a:ea typeface="微软雅黑" pitchFamily="34" charset="-122"/>
                <a:sym typeface="仿宋" pitchFamily="49" charset="-122"/>
              </a:rPr>
              <a:t>积极开展宿舍特色文化</a:t>
            </a:r>
            <a:r>
              <a:rPr lang="zh-CN" sz="3200" b="1" dirty="0" smtClean="0">
                <a:latin typeface="微软雅黑" pitchFamily="34" charset="-122"/>
                <a:ea typeface="微软雅黑" pitchFamily="34" charset="-122"/>
                <a:sym typeface="仿宋" pitchFamily="49" charset="-122"/>
              </a:rPr>
              <a:t>活动</a:t>
            </a:r>
            <a:endParaRPr lang="en-US" altLang="zh-CN" sz="3200" b="1" dirty="0" smtClean="0">
              <a:latin typeface="微软雅黑" pitchFamily="34" charset="-122"/>
              <a:ea typeface="微软雅黑" pitchFamily="34" charset="-122"/>
              <a:sym typeface="仿宋" pitchFamily="49" charset="-122"/>
            </a:endParaRPr>
          </a:p>
          <a:p>
            <a:pPr indent="406400" defTabSz="266700">
              <a:spcBef>
                <a:spcPts val="500"/>
              </a:spcBef>
            </a:pPr>
            <a:r>
              <a:rPr lang="en-US" altLang="zh-CN" sz="3200" b="1" dirty="0" smtClean="0">
                <a:latin typeface="微软雅黑" pitchFamily="34" charset="-122"/>
                <a:ea typeface="微软雅黑" pitchFamily="34" charset="-122"/>
                <a:sym typeface="仿宋" pitchFamily="49" charset="-122"/>
              </a:rPr>
              <a:t>     </a:t>
            </a:r>
            <a:r>
              <a:rPr lang="zh-CN" sz="3200" b="1" dirty="0" smtClean="0">
                <a:latin typeface="微软雅黑" pitchFamily="34" charset="-122"/>
                <a:ea typeface="微软雅黑" pitchFamily="34" charset="-122"/>
                <a:sym typeface="仿宋" pitchFamily="49" charset="-122"/>
              </a:rPr>
              <a:t>推进</a:t>
            </a:r>
            <a:r>
              <a:rPr lang="zh-CN" sz="3200" b="1" dirty="0">
                <a:latin typeface="微软雅黑" pitchFamily="34" charset="-122"/>
                <a:ea typeface="微软雅黑" pitchFamily="34" charset="-122"/>
                <a:sym typeface="仿宋" pitchFamily="49" charset="-122"/>
              </a:rPr>
              <a:t>标准化进程</a:t>
            </a:r>
          </a:p>
        </p:txBody>
      </p:sp>
      <p:grpSp>
        <p:nvGrpSpPr>
          <p:cNvPr id="9" name="Group 6"/>
          <p:cNvGrpSpPr>
            <a:grpSpLocks/>
          </p:cNvGrpSpPr>
          <p:nvPr/>
        </p:nvGrpSpPr>
        <p:grpSpPr bwMode="auto">
          <a:xfrm>
            <a:off x="500034" y="1785926"/>
            <a:ext cx="3233732" cy="2531756"/>
            <a:chOff x="0" y="0"/>
            <a:chExt cx="4019550" cy="3157538"/>
          </a:xfrm>
        </p:grpSpPr>
        <p:pic>
          <p:nvPicPr>
            <p:cNvPr id="10" name="Picture 7" descr="image42.jpeg"/>
            <p:cNvPicPr>
              <a:picLocks noChangeAspect="1"/>
            </p:cNvPicPr>
            <p:nvPr/>
          </p:nvPicPr>
          <p:blipFill>
            <a:blip r:embed="rId4" cstate="print"/>
            <a:srcRect/>
            <a:stretch>
              <a:fillRect/>
            </a:stretch>
          </p:blipFill>
          <p:spPr bwMode="auto">
            <a:xfrm>
              <a:off x="203213" y="203187"/>
              <a:ext cx="3613126" cy="2713066"/>
            </a:xfrm>
            <a:prstGeom prst="rect">
              <a:avLst/>
            </a:prstGeom>
            <a:noFill/>
            <a:ln w="12700">
              <a:noFill/>
              <a:miter lim="400000"/>
              <a:headEnd/>
              <a:tailEnd/>
            </a:ln>
          </p:spPr>
        </p:pic>
        <p:pic>
          <p:nvPicPr>
            <p:cNvPr id="11" name="Picture 8" descr="image55.png"/>
            <p:cNvPicPr>
              <a:picLocks noChangeAspect="1"/>
            </p:cNvPicPr>
            <p:nvPr/>
          </p:nvPicPr>
          <p:blipFill>
            <a:blip r:embed="rId5"/>
            <a:srcRect/>
            <a:stretch>
              <a:fillRect/>
            </a:stretch>
          </p:blipFill>
          <p:spPr bwMode="auto">
            <a:xfrm>
              <a:off x="0" y="0"/>
              <a:ext cx="4019550" cy="3157538"/>
            </a:xfrm>
            <a:prstGeom prst="rect">
              <a:avLst/>
            </a:prstGeom>
            <a:noFill/>
            <a:ln w="12700">
              <a:noFill/>
              <a:miter lim="400000"/>
              <a:headEnd/>
              <a:tailEnd/>
            </a:ln>
          </p:spPr>
        </p:pic>
      </p:grpSp>
      <p:grpSp>
        <p:nvGrpSpPr>
          <p:cNvPr id="12" name="Group 2"/>
          <p:cNvGrpSpPr>
            <a:grpSpLocks/>
          </p:cNvGrpSpPr>
          <p:nvPr/>
        </p:nvGrpSpPr>
        <p:grpSpPr bwMode="auto">
          <a:xfrm>
            <a:off x="5357818" y="1857364"/>
            <a:ext cx="3336949" cy="2500330"/>
            <a:chOff x="0" y="0"/>
            <a:chExt cx="3895725" cy="3062288"/>
          </a:xfrm>
        </p:grpSpPr>
        <p:pic>
          <p:nvPicPr>
            <p:cNvPr id="13" name="Picture 3" descr="image41.jpeg"/>
            <p:cNvPicPr>
              <a:picLocks noChangeAspect="1"/>
            </p:cNvPicPr>
            <p:nvPr/>
          </p:nvPicPr>
          <p:blipFill>
            <a:blip r:embed="rId6"/>
            <a:srcRect/>
            <a:stretch>
              <a:fillRect/>
            </a:stretch>
          </p:blipFill>
          <p:spPr bwMode="auto">
            <a:xfrm>
              <a:off x="203204" y="203256"/>
              <a:ext cx="3489317" cy="2617664"/>
            </a:xfrm>
            <a:prstGeom prst="rect">
              <a:avLst/>
            </a:prstGeom>
            <a:noFill/>
            <a:ln w="12700">
              <a:noFill/>
              <a:miter lim="400000"/>
              <a:headEnd/>
              <a:tailEnd/>
            </a:ln>
          </p:spPr>
        </p:pic>
        <p:pic>
          <p:nvPicPr>
            <p:cNvPr id="14" name="Picture 4" descr="image54.png"/>
            <p:cNvPicPr>
              <a:picLocks noChangeAspect="1"/>
            </p:cNvPicPr>
            <p:nvPr/>
          </p:nvPicPr>
          <p:blipFill>
            <a:blip r:embed="rId7"/>
            <a:srcRect/>
            <a:stretch>
              <a:fillRect/>
            </a:stretch>
          </p:blipFill>
          <p:spPr bwMode="auto">
            <a:xfrm>
              <a:off x="0" y="0"/>
              <a:ext cx="3895725" cy="3062288"/>
            </a:xfrm>
            <a:prstGeom prst="rect">
              <a:avLst/>
            </a:prstGeom>
            <a:noFill/>
            <a:ln w="12700">
              <a:noFill/>
              <a:miter lim="400000"/>
              <a:headEnd/>
              <a:tailEnd/>
            </a:ln>
          </p:spPr>
        </p:pic>
      </p:grpSp>
      <p:grpSp>
        <p:nvGrpSpPr>
          <p:cNvPr id="15" name="Group 5"/>
          <p:cNvGrpSpPr>
            <a:grpSpLocks/>
          </p:cNvGrpSpPr>
          <p:nvPr/>
        </p:nvGrpSpPr>
        <p:grpSpPr bwMode="auto">
          <a:xfrm>
            <a:off x="500034" y="4143380"/>
            <a:ext cx="3252811" cy="2714620"/>
            <a:chOff x="0" y="0"/>
            <a:chExt cx="4183063" cy="3524707"/>
          </a:xfrm>
        </p:grpSpPr>
        <p:pic>
          <p:nvPicPr>
            <p:cNvPr id="17" name="Picture 6" descr="image47.jpeg"/>
            <p:cNvPicPr>
              <a:picLocks noChangeAspect="1"/>
            </p:cNvPicPr>
            <p:nvPr/>
          </p:nvPicPr>
          <p:blipFill>
            <a:blip r:embed="rId8"/>
            <a:srcRect/>
            <a:stretch>
              <a:fillRect/>
            </a:stretch>
          </p:blipFill>
          <p:spPr bwMode="auto">
            <a:xfrm>
              <a:off x="203221" y="203151"/>
              <a:ext cx="3776618" cy="2802042"/>
            </a:xfrm>
            <a:prstGeom prst="rect">
              <a:avLst/>
            </a:prstGeom>
            <a:noFill/>
            <a:ln w="12700">
              <a:noFill/>
              <a:miter lim="400000"/>
              <a:headEnd/>
              <a:tailEnd/>
            </a:ln>
          </p:spPr>
        </p:pic>
        <p:pic>
          <p:nvPicPr>
            <p:cNvPr id="18" name="Picture 7" descr="image63.png"/>
            <p:cNvPicPr>
              <a:picLocks noChangeAspect="1"/>
            </p:cNvPicPr>
            <p:nvPr/>
          </p:nvPicPr>
          <p:blipFill>
            <a:blip r:embed="rId9"/>
            <a:srcRect/>
            <a:stretch>
              <a:fillRect/>
            </a:stretch>
          </p:blipFill>
          <p:spPr bwMode="auto">
            <a:xfrm>
              <a:off x="0" y="0"/>
              <a:ext cx="4183063" cy="3524707"/>
            </a:xfrm>
            <a:prstGeom prst="rect">
              <a:avLst/>
            </a:prstGeom>
            <a:noFill/>
            <a:ln w="12700">
              <a:noFill/>
              <a:miter lim="400000"/>
              <a:headEnd/>
              <a:tailEnd/>
            </a:ln>
          </p:spPr>
        </p:pic>
      </p:grpSp>
      <p:grpSp>
        <p:nvGrpSpPr>
          <p:cNvPr id="19" name="Group 2"/>
          <p:cNvGrpSpPr>
            <a:grpSpLocks/>
          </p:cNvGrpSpPr>
          <p:nvPr/>
        </p:nvGrpSpPr>
        <p:grpSpPr bwMode="auto">
          <a:xfrm>
            <a:off x="5357818" y="4214818"/>
            <a:ext cx="3357586" cy="2643182"/>
            <a:chOff x="0" y="185776"/>
            <a:chExt cx="4766990" cy="3222587"/>
          </a:xfrm>
        </p:grpSpPr>
        <p:pic>
          <p:nvPicPr>
            <p:cNvPr id="20" name="Picture 3" descr="image45.jpeg"/>
            <p:cNvPicPr>
              <a:picLocks noChangeAspect="1"/>
            </p:cNvPicPr>
            <p:nvPr/>
          </p:nvPicPr>
          <p:blipFill>
            <a:blip r:embed="rId10" cstate="print"/>
            <a:srcRect/>
            <a:stretch>
              <a:fillRect/>
            </a:stretch>
          </p:blipFill>
          <p:spPr bwMode="auto">
            <a:xfrm>
              <a:off x="203242" y="203124"/>
              <a:ext cx="3954379" cy="2964032"/>
            </a:xfrm>
            <a:prstGeom prst="rect">
              <a:avLst/>
            </a:prstGeom>
            <a:noFill/>
            <a:ln w="12700">
              <a:noFill/>
              <a:miter lim="400000"/>
              <a:headEnd/>
              <a:tailEnd/>
            </a:ln>
          </p:spPr>
        </p:pic>
        <p:pic>
          <p:nvPicPr>
            <p:cNvPr id="21" name="Picture 4" descr="image59.png"/>
            <p:cNvPicPr>
              <a:picLocks noChangeAspect="1"/>
            </p:cNvPicPr>
            <p:nvPr/>
          </p:nvPicPr>
          <p:blipFill>
            <a:blip r:embed="rId11"/>
            <a:srcRect/>
            <a:stretch>
              <a:fillRect/>
            </a:stretch>
          </p:blipFill>
          <p:spPr bwMode="auto">
            <a:xfrm>
              <a:off x="0" y="185776"/>
              <a:ext cx="4766990" cy="3222587"/>
            </a:xfrm>
            <a:prstGeom prst="rect">
              <a:avLst/>
            </a:prstGeom>
            <a:noFill/>
            <a:ln w="12700">
              <a:noFill/>
              <a:miter lim="400000"/>
              <a:headEnd/>
              <a:tailEnd/>
            </a:ln>
          </p:spPr>
        </p:pic>
      </p:grpSp>
      <p:sp>
        <p:nvSpPr>
          <p:cNvPr id="22" name="矩形 21"/>
          <p:cNvSpPr/>
          <p:nvPr/>
        </p:nvSpPr>
        <p:spPr>
          <a:xfrm>
            <a:off x="3571868" y="3357562"/>
            <a:ext cx="1785950" cy="1569660"/>
          </a:xfrm>
          <a:prstGeom prst="rect">
            <a:avLst/>
          </a:prstGeom>
        </p:spPr>
        <p:txBody>
          <a:bodyPr wrap="square">
            <a:spAutoFit/>
          </a:bodyPr>
          <a:lstStyle/>
          <a:p>
            <a:r>
              <a:rPr lang="zh-CN" altLang="en-US" sz="2400" b="1" dirty="0" smtClean="0">
                <a:ea typeface="宋体" pitchFamily="2" charset="-122"/>
              </a:rPr>
              <a:t>“温暖</a:t>
            </a:r>
            <a:r>
              <a:rPr lang="en-US" altLang="zh-CN" sz="2400" b="1" dirty="0" smtClean="0">
                <a:ea typeface="宋体" pitchFamily="2" charset="-122"/>
              </a:rPr>
              <a:t>1+2</a:t>
            </a:r>
            <a:r>
              <a:rPr lang="zh-CN" altLang="en-US" sz="2400" b="1" dirty="0" smtClean="0">
                <a:ea typeface="宋体" pitchFamily="2" charset="-122"/>
              </a:rPr>
              <a:t>”</a:t>
            </a:r>
            <a:endParaRPr lang="en-US" altLang="zh-CN" sz="2400" b="1" dirty="0" smtClean="0">
              <a:ea typeface="宋体" pitchFamily="2" charset="-122"/>
            </a:endParaRPr>
          </a:p>
          <a:p>
            <a:endParaRPr lang="en-US" altLang="zh-CN" sz="2400" b="1" dirty="0" smtClean="0">
              <a:ea typeface="宋体" pitchFamily="2" charset="-122"/>
            </a:endParaRPr>
          </a:p>
          <a:p>
            <a:r>
              <a:rPr lang="zh-CN" altLang="en-US" sz="2400" b="1" dirty="0" smtClean="0">
                <a:ea typeface="宋体" pitchFamily="2" charset="-122"/>
              </a:rPr>
              <a:t>中层干部联系学生宿舍</a:t>
            </a:r>
            <a:endParaRPr lang="zh-CN" altLang="en-US" sz="2400" b="1" dirty="0"/>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5"/>
          <p:cNvSpPr>
            <a:spLocks/>
          </p:cNvSpPr>
          <p:nvPr/>
        </p:nvSpPr>
        <p:spPr bwMode="auto">
          <a:xfrm flipH="1">
            <a:off x="1752600" y="5663566"/>
            <a:ext cx="692150" cy="123824"/>
          </a:xfrm>
          <a:prstGeom prst="ellipse">
            <a:avLst/>
          </a:prstGeom>
          <a:gradFill rotWithShape="0">
            <a:gsLst>
              <a:gs pos="0">
                <a:srgbClr val="595959"/>
              </a:gs>
              <a:gs pos="100000">
                <a:srgbClr val="EEECE1">
                  <a:alpha val="0"/>
                </a:srgbClr>
              </a:gs>
            </a:gsLst>
            <a:path path="rect">
              <a:fillToRect l="37720" t="-19635" r="62280" b="119635"/>
            </a:path>
          </a:gradFill>
          <a:ln w="12700">
            <a:noFill/>
            <a:miter lim="400000"/>
            <a:headEnd/>
            <a:tailEnd/>
          </a:ln>
        </p:spPr>
        <p:txBody>
          <a:bodyPr lIns="45718" tIns="45718" rIns="45718" bIns="45718" anchor="ctr"/>
          <a:lstStyle/>
          <a:p>
            <a:endParaRPr lang="zh-CN" altLang="zh-CN">
              <a:latin typeface="Arial" pitchFamily="34" charset="0"/>
              <a:ea typeface="宋体" pitchFamily="2" charset="-122"/>
              <a:cs typeface="Arial" pitchFamily="34" charset="0"/>
              <a:sym typeface="Arial" pitchFamily="34" charset="0"/>
            </a:endParaRPr>
          </a:p>
        </p:txBody>
      </p:sp>
      <p:pic>
        <p:nvPicPr>
          <p:cNvPr id="9219" name="图片 7" descr="电影PPT模板6.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 name="TextBox 9"/>
          <p:cNvSpPr txBox="1"/>
          <p:nvPr/>
        </p:nvSpPr>
        <p:spPr>
          <a:xfrm>
            <a:off x="2285984" y="714356"/>
            <a:ext cx="5109091" cy="1135054"/>
          </a:xfrm>
          <a:prstGeom prst="rect">
            <a:avLst/>
          </a:prstGeom>
          <a:noFill/>
        </p:spPr>
        <p:txBody>
          <a:bodyPr wrap="none" rtlCol="0">
            <a:spAutoFit/>
          </a:bodyPr>
          <a:lstStyle/>
          <a:p>
            <a:pPr algn="ctr">
              <a:lnSpc>
                <a:spcPct val="150000"/>
              </a:lnSpc>
            </a:pPr>
            <a:r>
              <a:rPr lang="zh-CN" altLang="en-US" sz="2400" b="1" dirty="0" smtClean="0">
                <a:latin typeface="微软雅黑" pitchFamily="34" charset="-122"/>
                <a:ea typeface="微软雅黑" pitchFamily="34" charset="-122"/>
              </a:rPr>
              <a:t>党员服务站</a:t>
            </a:r>
            <a:endParaRPr lang="en-US" altLang="zh-CN" sz="2400" b="1" dirty="0" smtClean="0">
              <a:latin typeface="微软雅黑" pitchFamily="34" charset="-122"/>
              <a:ea typeface="微软雅黑" pitchFamily="34" charset="-122"/>
            </a:endParaRPr>
          </a:p>
          <a:p>
            <a:pPr algn="ctr">
              <a:lnSpc>
                <a:spcPct val="150000"/>
              </a:lnSpc>
            </a:pPr>
            <a:r>
              <a:rPr lang="zh-CN" altLang="en-US" sz="2400" b="1" dirty="0" smtClean="0">
                <a:latin typeface="微软雅黑" pitchFamily="34" charset="-122"/>
                <a:ea typeface="微软雅黑" pitchFamily="34" charset="-122"/>
              </a:rPr>
              <a:t>功能：解决生活难题，倾听学生心声</a:t>
            </a:r>
            <a:endParaRPr lang="en-US" altLang="zh-CN" sz="2400" b="1" dirty="0" smtClean="0">
              <a:latin typeface="微软雅黑" pitchFamily="34" charset="-122"/>
              <a:ea typeface="微软雅黑" pitchFamily="34" charset="-122"/>
            </a:endParaRPr>
          </a:p>
        </p:txBody>
      </p:sp>
      <p:pic>
        <p:nvPicPr>
          <p:cNvPr id="11" name="图片 10" descr="d43d7e405fb418e5550001.jpg"/>
          <p:cNvPicPr>
            <a:picLocks noChangeAspect="1"/>
          </p:cNvPicPr>
          <p:nvPr/>
        </p:nvPicPr>
        <p:blipFill>
          <a:blip r:embed="rId4" cstate="print"/>
          <a:srcRect r="16841"/>
          <a:stretch>
            <a:fillRect/>
          </a:stretch>
        </p:blipFill>
        <p:spPr>
          <a:xfrm>
            <a:off x="2714612" y="2143116"/>
            <a:ext cx="4500594" cy="4210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3" descr="电影PPT模板6.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2" name="Group 10"/>
          <p:cNvGrpSpPr>
            <a:grpSpLocks/>
          </p:cNvGrpSpPr>
          <p:nvPr/>
        </p:nvGrpSpPr>
        <p:grpSpPr bwMode="auto">
          <a:xfrm>
            <a:off x="2500298" y="428604"/>
            <a:ext cx="4929188" cy="5229226"/>
            <a:chOff x="0" y="0"/>
            <a:chExt cx="3913188" cy="3084513"/>
          </a:xfrm>
        </p:grpSpPr>
        <p:pic>
          <p:nvPicPr>
            <p:cNvPr id="3079" name="Picture 11" descr="image12.jpeg"/>
            <p:cNvPicPr>
              <a:picLocks noChangeAspect="1"/>
            </p:cNvPicPr>
            <p:nvPr/>
          </p:nvPicPr>
          <p:blipFill>
            <a:blip r:embed="rId4"/>
            <a:srcRect/>
            <a:stretch>
              <a:fillRect/>
            </a:stretch>
          </p:blipFill>
          <p:spPr bwMode="auto">
            <a:xfrm>
              <a:off x="217041" y="217070"/>
              <a:ext cx="3479105" cy="2609672"/>
            </a:xfrm>
            <a:prstGeom prst="rect">
              <a:avLst/>
            </a:prstGeom>
            <a:noFill/>
            <a:ln w="12700">
              <a:noFill/>
              <a:miter lim="400000"/>
              <a:headEnd/>
              <a:tailEnd/>
            </a:ln>
          </p:spPr>
        </p:pic>
        <p:pic>
          <p:nvPicPr>
            <p:cNvPr id="3080" name="Picture 12" descr="image14.png"/>
            <p:cNvPicPr>
              <a:picLocks noChangeAspect="1"/>
            </p:cNvPicPr>
            <p:nvPr/>
          </p:nvPicPr>
          <p:blipFill>
            <a:blip r:embed="rId5"/>
            <a:srcRect/>
            <a:stretch>
              <a:fillRect/>
            </a:stretch>
          </p:blipFill>
          <p:spPr bwMode="auto">
            <a:xfrm>
              <a:off x="0" y="0"/>
              <a:ext cx="3913188" cy="3084513"/>
            </a:xfrm>
            <a:prstGeom prst="rect">
              <a:avLst/>
            </a:prstGeom>
            <a:noFill/>
            <a:ln w="12700">
              <a:noFill/>
              <a:miter lim="400000"/>
              <a:headEnd/>
              <a:tailEnd/>
            </a:ln>
          </p:spPr>
        </p:pic>
      </p:grpSp>
      <p:sp>
        <p:nvSpPr>
          <p:cNvPr id="3076" name="TextBox 14"/>
          <p:cNvSpPr txBox="1">
            <a:spLocks noChangeArrowheads="1"/>
          </p:cNvSpPr>
          <p:nvPr/>
        </p:nvSpPr>
        <p:spPr bwMode="auto">
          <a:xfrm>
            <a:off x="7643813" y="2057400"/>
            <a:ext cx="571500" cy="369332"/>
          </a:xfrm>
          <a:prstGeom prst="rect">
            <a:avLst/>
          </a:prstGeom>
          <a:noFill/>
          <a:ln w="9525">
            <a:noFill/>
            <a:miter lim="800000"/>
            <a:headEnd/>
            <a:tailEnd/>
          </a:ln>
        </p:spPr>
        <p:txBody>
          <a:bodyPr>
            <a:spAutoFit/>
          </a:bodyPr>
          <a:lstStyle/>
          <a:p>
            <a:endParaRPr lang="zh-CN" altLang="en-US">
              <a:ea typeface="宋体" pitchFamily="2" charset="-122"/>
            </a:endParaRPr>
          </a:p>
        </p:txBody>
      </p:sp>
      <p:sp>
        <p:nvSpPr>
          <p:cNvPr id="3077" name="TextBox 15"/>
          <p:cNvSpPr txBox="1">
            <a:spLocks noChangeArrowheads="1"/>
          </p:cNvSpPr>
          <p:nvPr/>
        </p:nvSpPr>
        <p:spPr bwMode="auto">
          <a:xfrm>
            <a:off x="7429501" y="942976"/>
            <a:ext cx="1000125" cy="4524315"/>
          </a:xfrm>
          <a:prstGeom prst="rect">
            <a:avLst/>
          </a:prstGeom>
          <a:noFill/>
          <a:ln w="9525">
            <a:noFill/>
            <a:miter lim="800000"/>
            <a:headEnd/>
            <a:tailEnd/>
          </a:ln>
        </p:spPr>
        <p:txBody>
          <a:bodyPr>
            <a:spAutoFit/>
          </a:bodyPr>
          <a:lstStyle/>
          <a:p>
            <a:r>
              <a:rPr lang="zh-CN" altLang="en-US" sz="2400" b="1" dirty="0" smtClean="0">
                <a:ea typeface="宋体" pitchFamily="2" charset="-122"/>
              </a:rPr>
              <a:t>北</a:t>
            </a:r>
            <a:endParaRPr lang="en-US" altLang="zh-CN" sz="2400" b="1" dirty="0" smtClean="0">
              <a:ea typeface="宋体" pitchFamily="2" charset="-122"/>
            </a:endParaRPr>
          </a:p>
          <a:p>
            <a:r>
              <a:rPr lang="zh-CN" altLang="en-US" sz="2400" b="1" dirty="0" smtClean="0">
                <a:ea typeface="宋体" pitchFamily="2" charset="-122"/>
              </a:rPr>
              <a:t>京</a:t>
            </a:r>
            <a:endParaRPr lang="en-US" altLang="zh-CN" sz="2400" b="1" dirty="0" smtClean="0">
              <a:ea typeface="宋体" pitchFamily="2" charset="-122"/>
            </a:endParaRPr>
          </a:p>
          <a:p>
            <a:r>
              <a:rPr lang="zh-CN" altLang="en-US" sz="2400" b="1" dirty="0" smtClean="0">
                <a:ea typeface="宋体" pitchFamily="2" charset="-122"/>
              </a:rPr>
              <a:t>电</a:t>
            </a:r>
            <a:endParaRPr lang="en-US" altLang="zh-CN" sz="2400" b="1" dirty="0" smtClean="0">
              <a:ea typeface="宋体" pitchFamily="2" charset="-122"/>
            </a:endParaRPr>
          </a:p>
          <a:p>
            <a:r>
              <a:rPr lang="zh-CN" altLang="en-US" sz="2400" b="1" dirty="0" smtClean="0">
                <a:ea typeface="宋体" pitchFamily="2" charset="-122"/>
              </a:rPr>
              <a:t>影</a:t>
            </a:r>
            <a:endParaRPr lang="en-US" altLang="zh-CN" sz="2400" b="1" dirty="0" smtClean="0">
              <a:ea typeface="宋体" pitchFamily="2" charset="-122"/>
            </a:endParaRPr>
          </a:p>
          <a:p>
            <a:r>
              <a:rPr lang="zh-CN" altLang="en-US" sz="2400" b="1" dirty="0" smtClean="0">
                <a:ea typeface="宋体" pitchFamily="2" charset="-122"/>
              </a:rPr>
              <a:t>学</a:t>
            </a:r>
            <a:endParaRPr lang="en-US" altLang="zh-CN" sz="2400" b="1" dirty="0" smtClean="0">
              <a:ea typeface="宋体" pitchFamily="2" charset="-122"/>
            </a:endParaRPr>
          </a:p>
          <a:p>
            <a:r>
              <a:rPr lang="zh-CN" altLang="en-US" sz="2400" b="1" dirty="0" smtClean="0">
                <a:ea typeface="宋体" pitchFamily="2" charset="-122"/>
              </a:rPr>
              <a:t>院</a:t>
            </a:r>
            <a:endParaRPr lang="en-US" altLang="zh-CN" sz="2400" b="1" dirty="0" smtClean="0">
              <a:ea typeface="宋体" pitchFamily="2" charset="-122"/>
            </a:endParaRPr>
          </a:p>
          <a:p>
            <a:r>
              <a:rPr lang="zh-CN" altLang="en-US" sz="2400" b="1" dirty="0" smtClean="0">
                <a:ea typeface="宋体" pitchFamily="2" charset="-122"/>
              </a:rPr>
              <a:t>学</a:t>
            </a:r>
            <a:endParaRPr lang="en-US" altLang="zh-CN" sz="2400" b="1" dirty="0">
              <a:ea typeface="宋体" pitchFamily="2" charset="-122"/>
            </a:endParaRPr>
          </a:p>
          <a:p>
            <a:r>
              <a:rPr lang="zh-CN" altLang="en-US" sz="2400" b="1" dirty="0">
                <a:ea typeface="宋体" pitchFamily="2" charset="-122"/>
              </a:rPr>
              <a:t>生</a:t>
            </a:r>
            <a:endParaRPr lang="en-US" altLang="zh-CN" sz="2400" b="1" dirty="0">
              <a:ea typeface="宋体" pitchFamily="2" charset="-122"/>
            </a:endParaRPr>
          </a:p>
          <a:p>
            <a:r>
              <a:rPr lang="zh-CN" altLang="en-US" sz="2400" b="1" dirty="0">
                <a:ea typeface="宋体" pitchFamily="2" charset="-122"/>
              </a:rPr>
              <a:t>公</a:t>
            </a:r>
            <a:endParaRPr lang="en-US" altLang="zh-CN" sz="2400" b="1" dirty="0">
              <a:ea typeface="宋体" pitchFamily="2" charset="-122"/>
            </a:endParaRPr>
          </a:p>
          <a:p>
            <a:r>
              <a:rPr lang="zh-CN" altLang="en-US" sz="2400" b="1" dirty="0" smtClean="0">
                <a:ea typeface="宋体" pitchFamily="2" charset="-122"/>
              </a:rPr>
              <a:t>寓</a:t>
            </a:r>
            <a:endParaRPr lang="en-US" altLang="zh-CN" sz="2400" b="1" dirty="0" smtClean="0">
              <a:ea typeface="宋体" pitchFamily="2" charset="-122"/>
            </a:endParaRPr>
          </a:p>
          <a:p>
            <a:r>
              <a:rPr lang="zh-CN" altLang="en-US" sz="2400" b="1" dirty="0" smtClean="0">
                <a:ea typeface="宋体" pitchFamily="2" charset="-122"/>
              </a:rPr>
              <a:t>外</a:t>
            </a:r>
            <a:endParaRPr lang="en-US" altLang="zh-CN" sz="2400" b="1" dirty="0" smtClean="0">
              <a:ea typeface="宋体" pitchFamily="2" charset="-122"/>
            </a:endParaRPr>
          </a:p>
          <a:p>
            <a:r>
              <a:rPr lang="zh-CN" altLang="en-US" sz="2400" b="1" dirty="0" smtClean="0">
                <a:ea typeface="宋体" pitchFamily="2" charset="-122"/>
              </a:rPr>
              <a:t>观</a:t>
            </a:r>
            <a:endParaRPr lang="zh-CN" altLang="en-US" sz="2400" b="1" dirty="0">
              <a:ea typeface="宋体" pitchFamily="2" charset="-122"/>
            </a:endParaRPr>
          </a:p>
        </p:txBody>
      </p:sp>
      <p:sp>
        <p:nvSpPr>
          <p:cNvPr id="3078" name="TextBox 16"/>
          <p:cNvSpPr txBox="1">
            <a:spLocks noChangeArrowheads="1"/>
          </p:cNvSpPr>
          <p:nvPr/>
        </p:nvSpPr>
        <p:spPr bwMode="auto">
          <a:xfrm>
            <a:off x="1143000" y="5829300"/>
            <a:ext cx="6929438" cy="707886"/>
          </a:xfrm>
          <a:prstGeom prst="rect">
            <a:avLst/>
          </a:prstGeom>
          <a:noFill/>
          <a:ln w="9525">
            <a:noFill/>
            <a:miter lim="800000"/>
            <a:headEnd/>
            <a:tailEnd/>
          </a:ln>
        </p:spPr>
        <p:txBody>
          <a:bodyPr>
            <a:spAutoFit/>
          </a:bodyPr>
          <a:lstStyle/>
          <a:p>
            <a:pPr algn="ctr"/>
            <a:r>
              <a:rPr lang="zh-CN" altLang="en-US" sz="2000" b="1" dirty="0">
                <a:ea typeface="宋体" pitchFamily="2" charset="-122"/>
              </a:rPr>
              <a:t>       总</a:t>
            </a:r>
            <a:r>
              <a:rPr lang="zh-CN" altLang="en-US" sz="2000" b="1" dirty="0" smtClean="0">
                <a:ea typeface="宋体" pitchFamily="2" charset="-122"/>
              </a:rPr>
              <a:t>建筑面积</a:t>
            </a:r>
            <a:r>
              <a:rPr lang="en-US" altLang="zh-CN" sz="2000" dirty="0" smtClean="0">
                <a:ea typeface="宋体" pitchFamily="2" charset="-122"/>
              </a:rPr>
              <a:t>20452.9</a:t>
            </a:r>
            <a:r>
              <a:rPr lang="zh-CN" altLang="en-US" sz="2000" b="1" dirty="0" smtClean="0">
                <a:ea typeface="宋体" pitchFamily="2" charset="-122"/>
              </a:rPr>
              <a:t>平米</a:t>
            </a:r>
            <a:endParaRPr lang="en-US" altLang="zh-CN" sz="2000" b="1" dirty="0" smtClean="0">
              <a:ea typeface="宋体" pitchFamily="2" charset="-122"/>
            </a:endParaRPr>
          </a:p>
          <a:p>
            <a:pPr algn="ctr"/>
            <a:endParaRPr lang="zh-CN" altLang="en-US" sz="2000" b="1" dirty="0">
              <a:ea typeface="宋体" pitchFamily="2" charset="-122"/>
            </a:endParaRPr>
          </a:p>
        </p:txBody>
      </p:sp>
      <p:sp>
        <p:nvSpPr>
          <p:cNvPr id="9" name="矩形 8"/>
          <p:cNvSpPr/>
          <p:nvPr/>
        </p:nvSpPr>
        <p:spPr>
          <a:xfrm>
            <a:off x="3714744" y="6215082"/>
            <a:ext cx="2252540" cy="400110"/>
          </a:xfrm>
          <a:prstGeom prst="rect">
            <a:avLst/>
          </a:prstGeom>
        </p:spPr>
        <p:txBody>
          <a:bodyPr wrap="none">
            <a:spAutoFit/>
          </a:bodyPr>
          <a:lstStyle/>
          <a:p>
            <a:r>
              <a:rPr lang="zh-CN" altLang="en-US" sz="2000" b="1" dirty="0" smtClean="0">
                <a:latin typeface="宋体" pitchFamily="2" charset="-122"/>
                <a:ea typeface="宋体" pitchFamily="2" charset="-122"/>
                <a:sym typeface="宋体" pitchFamily="2" charset="-122"/>
              </a:rPr>
              <a:t>可容纳</a:t>
            </a:r>
            <a:r>
              <a:rPr lang="en-US" altLang="zh-CN" sz="2000" b="1" dirty="0" smtClean="0">
                <a:latin typeface="宋体" pitchFamily="2" charset="-122"/>
                <a:ea typeface="宋体" pitchFamily="2" charset="-122"/>
                <a:sym typeface="宋体" pitchFamily="2" charset="-122"/>
              </a:rPr>
              <a:t>2327</a:t>
            </a:r>
            <a:r>
              <a:rPr lang="zh-CN" altLang="en-US" sz="2000" b="1" dirty="0" smtClean="0">
                <a:latin typeface="宋体" pitchFamily="2" charset="-122"/>
                <a:ea typeface="宋体" pitchFamily="2" charset="-122"/>
                <a:sym typeface="宋体" pitchFamily="2" charset="-122"/>
              </a:rPr>
              <a:t>名学生</a:t>
            </a:r>
            <a:endParaRPr lang="zh-CN" altLang="en-US" sz="2000" b="1" dirty="0"/>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15" descr="电影PPT模板6.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pSp>
        <p:nvGrpSpPr>
          <p:cNvPr id="5" name="Group 8"/>
          <p:cNvGrpSpPr>
            <a:grpSpLocks/>
          </p:cNvGrpSpPr>
          <p:nvPr/>
        </p:nvGrpSpPr>
        <p:grpSpPr bwMode="auto">
          <a:xfrm>
            <a:off x="571472" y="1785926"/>
            <a:ext cx="2601913" cy="4046220"/>
            <a:chOff x="0" y="0"/>
            <a:chExt cx="2601913" cy="3371850"/>
          </a:xfrm>
        </p:grpSpPr>
        <p:pic>
          <p:nvPicPr>
            <p:cNvPr id="29705" name="Picture 9" descr="image66.png"/>
            <p:cNvPicPr>
              <a:picLocks noChangeAspect="1"/>
            </p:cNvPicPr>
            <p:nvPr/>
          </p:nvPicPr>
          <p:blipFill>
            <a:blip r:embed="rId4" cstate="print"/>
            <a:srcRect/>
            <a:stretch>
              <a:fillRect/>
            </a:stretch>
          </p:blipFill>
          <p:spPr bwMode="auto">
            <a:xfrm>
              <a:off x="203177" y="203178"/>
              <a:ext cx="2195556" cy="2927398"/>
            </a:xfrm>
            <a:prstGeom prst="rect">
              <a:avLst/>
            </a:prstGeom>
            <a:noFill/>
            <a:ln w="12700">
              <a:noFill/>
              <a:miter lim="400000"/>
              <a:headEnd/>
              <a:tailEnd/>
            </a:ln>
          </p:spPr>
        </p:pic>
        <p:pic>
          <p:nvPicPr>
            <p:cNvPr id="29706" name="Picture 10" descr="image65.png"/>
            <p:cNvPicPr>
              <a:picLocks noChangeAspect="1"/>
            </p:cNvPicPr>
            <p:nvPr/>
          </p:nvPicPr>
          <p:blipFill>
            <a:blip r:embed="rId5" cstate="print"/>
            <a:srcRect/>
            <a:stretch>
              <a:fillRect/>
            </a:stretch>
          </p:blipFill>
          <p:spPr bwMode="auto">
            <a:xfrm>
              <a:off x="0" y="0"/>
              <a:ext cx="2601913" cy="3371850"/>
            </a:xfrm>
            <a:prstGeom prst="rect">
              <a:avLst/>
            </a:prstGeom>
            <a:noFill/>
            <a:ln w="12700">
              <a:noFill/>
              <a:miter lim="400000"/>
              <a:headEnd/>
              <a:tailEnd/>
            </a:ln>
          </p:spPr>
        </p:pic>
      </p:grpSp>
      <p:sp>
        <p:nvSpPr>
          <p:cNvPr id="19" name="Rectangle 1"/>
          <p:cNvSpPr>
            <a:spLocks noGrp="1"/>
          </p:cNvSpPr>
          <p:nvPr>
            <p:ph type="title"/>
          </p:nvPr>
        </p:nvSpPr>
        <p:spPr bwMode="auto">
          <a:xfrm>
            <a:off x="428596" y="642918"/>
            <a:ext cx="8229600" cy="584771"/>
          </a:xfrm>
          <a:prstGeom prst="rect">
            <a:avLst/>
          </a:prstGeom>
          <a:noFill/>
          <a:ln w="12700">
            <a:noFill/>
            <a:miter lim="400000"/>
            <a:headEnd/>
            <a:tailEnd/>
          </a:ln>
        </p:spPr>
        <p:txBody>
          <a:bodyPr wrap="square" lIns="45718" tIns="45718" rIns="45718" bIns="45718">
            <a:spAutoFit/>
          </a:bodyPr>
          <a:lstStyle/>
          <a:p>
            <a:pPr indent="406400" defTabSz="266700">
              <a:spcBef>
                <a:spcPts val="500"/>
              </a:spcBef>
            </a:pPr>
            <a:r>
              <a:rPr lang="zh-CN" altLang="en-US" sz="3200" b="1" dirty="0" smtClean="0">
                <a:latin typeface="微软雅黑" pitchFamily="34" charset="-122"/>
                <a:ea typeface="微软雅黑" pitchFamily="34" charset="-122"/>
                <a:sym typeface="仿宋" pitchFamily="49" charset="-122"/>
              </a:rPr>
              <a:t>爱心宿舍</a:t>
            </a:r>
            <a:endParaRPr lang="zh-CN" sz="3200" b="1" dirty="0">
              <a:latin typeface="微软雅黑" pitchFamily="34" charset="-122"/>
              <a:ea typeface="微软雅黑" pitchFamily="34" charset="-122"/>
              <a:sym typeface="仿宋" pitchFamily="49" charset="-122"/>
            </a:endParaRPr>
          </a:p>
        </p:txBody>
      </p:sp>
      <p:pic>
        <p:nvPicPr>
          <p:cNvPr id="21" name="图片 20" descr="980327487.jpg"/>
          <p:cNvPicPr>
            <a:picLocks noChangeAspect="1"/>
          </p:cNvPicPr>
          <p:nvPr/>
        </p:nvPicPr>
        <p:blipFill>
          <a:blip r:embed="rId6"/>
          <a:stretch>
            <a:fillRect/>
          </a:stretch>
        </p:blipFill>
        <p:spPr>
          <a:xfrm>
            <a:off x="3643306" y="1428736"/>
            <a:ext cx="5000660" cy="4857760"/>
          </a:xfrm>
          <a:prstGeom prst="rect">
            <a:avLst/>
          </a:prstGeom>
        </p:spPr>
      </p:pic>
      <p:pic>
        <p:nvPicPr>
          <p:cNvPr id="22" name="Picture 9" descr="image12.png"/>
          <p:cNvPicPr>
            <a:picLocks noChangeAspect="1"/>
          </p:cNvPicPr>
          <p:nvPr/>
        </p:nvPicPr>
        <p:blipFill>
          <a:blip r:embed="rId7"/>
          <a:srcRect/>
          <a:stretch>
            <a:fillRect/>
          </a:stretch>
        </p:blipFill>
        <p:spPr bwMode="auto">
          <a:xfrm>
            <a:off x="3428992" y="1357298"/>
            <a:ext cx="5357850" cy="5143536"/>
          </a:xfrm>
          <a:prstGeom prst="rect">
            <a:avLst/>
          </a:prstGeom>
          <a:noFill/>
          <a:ln w="12700">
            <a:noFill/>
            <a:miter lim="4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7"/>
          <p:cNvSpPr>
            <a:spLocks/>
          </p:cNvSpPr>
          <p:nvPr/>
        </p:nvSpPr>
        <p:spPr bwMode="auto">
          <a:xfrm>
            <a:off x="3336925" y="1177290"/>
            <a:ext cx="1366717" cy="600160"/>
          </a:xfrm>
          <a:prstGeom prst="rect">
            <a:avLst/>
          </a:prstGeom>
          <a:noFill/>
          <a:ln w="12700">
            <a:noFill/>
            <a:miter lim="400000"/>
            <a:headEnd/>
            <a:tailEnd/>
          </a:ln>
        </p:spPr>
        <p:txBody>
          <a:bodyPr wrap="none" lIns="45718" tIns="45718" rIns="45718" bIns="45718">
            <a:spAutoFit/>
          </a:bodyPr>
          <a:lstStyle/>
          <a:p>
            <a:r>
              <a:rPr lang="zh-CN" sz="3300" b="1">
                <a:ea typeface="宋体" pitchFamily="2" charset="-122"/>
              </a:rPr>
              <a:t>会客室</a:t>
            </a:r>
          </a:p>
        </p:txBody>
      </p:sp>
      <p:pic>
        <p:nvPicPr>
          <p:cNvPr id="30723" name="图片 18" descr="电影PPT模板6.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pSp>
        <p:nvGrpSpPr>
          <p:cNvPr id="21" name="组合 20"/>
          <p:cNvGrpSpPr/>
          <p:nvPr/>
        </p:nvGrpSpPr>
        <p:grpSpPr>
          <a:xfrm>
            <a:off x="714348" y="1500174"/>
            <a:ext cx="7715304" cy="5143536"/>
            <a:chOff x="232851" y="1340767"/>
            <a:chExt cx="10403279" cy="5222593"/>
          </a:xfrm>
        </p:grpSpPr>
        <p:pic>
          <p:nvPicPr>
            <p:cNvPr id="30724" name="Picture 1" descr="image49.jpeg"/>
            <p:cNvPicPr>
              <a:picLocks noChangeAspect="1"/>
            </p:cNvPicPr>
            <p:nvPr/>
          </p:nvPicPr>
          <p:blipFill>
            <a:blip r:embed="rId4" cstate="print"/>
            <a:srcRect/>
            <a:stretch>
              <a:fillRect/>
            </a:stretch>
          </p:blipFill>
          <p:spPr bwMode="auto">
            <a:xfrm>
              <a:off x="239480" y="1340767"/>
              <a:ext cx="2388304" cy="1613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38" name="Picture 12" descr="image56.jpeg"/>
            <p:cNvPicPr>
              <a:picLocks noChangeAspect="1"/>
            </p:cNvPicPr>
            <p:nvPr/>
          </p:nvPicPr>
          <p:blipFill>
            <a:blip r:embed="rId5" cstate="print"/>
            <a:srcRect/>
            <a:stretch>
              <a:fillRect/>
            </a:stretch>
          </p:blipFill>
          <p:spPr bwMode="auto">
            <a:xfrm>
              <a:off x="2771800" y="4019196"/>
              <a:ext cx="3710280" cy="2506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27" name="Picture 5" descr="image52.jpeg"/>
            <p:cNvPicPr>
              <a:picLocks noChangeAspect="1"/>
            </p:cNvPicPr>
            <p:nvPr/>
          </p:nvPicPr>
          <p:blipFill>
            <a:blip r:embed="rId6" cstate="print"/>
            <a:srcRect/>
            <a:stretch>
              <a:fillRect/>
            </a:stretch>
          </p:blipFill>
          <p:spPr bwMode="auto">
            <a:xfrm>
              <a:off x="251520" y="4901313"/>
              <a:ext cx="2404264" cy="1624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28" name="Picture 10" descr="image55.jpeg"/>
            <p:cNvPicPr>
              <a:picLocks noChangeAspect="1"/>
            </p:cNvPicPr>
            <p:nvPr/>
          </p:nvPicPr>
          <p:blipFill>
            <a:blip r:embed="rId7" cstate="print"/>
            <a:srcRect/>
            <a:stretch>
              <a:fillRect/>
            </a:stretch>
          </p:blipFill>
          <p:spPr bwMode="auto">
            <a:xfrm>
              <a:off x="6662216" y="5604043"/>
              <a:ext cx="1364184" cy="9213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29" name="Picture 3" descr="image50.jpeg"/>
            <p:cNvPicPr>
              <a:picLocks noChangeAspect="1"/>
            </p:cNvPicPr>
            <p:nvPr/>
          </p:nvPicPr>
          <p:blipFill>
            <a:blip r:embed="rId8" cstate="print"/>
            <a:srcRect/>
            <a:stretch>
              <a:fillRect/>
            </a:stretch>
          </p:blipFill>
          <p:spPr bwMode="auto">
            <a:xfrm>
              <a:off x="6660232" y="4437112"/>
              <a:ext cx="1367624" cy="923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30" name="Picture 4" descr="image51.jpeg"/>
            <p:cNvPicPr>
              <a:picLocks noChangeAspect="1"/>
            </p:cNvPicPr>
            <p:nvPr/>
          </p:nvPicPr>
          <p:blipFill>
            <a:blip r:embed="rId9" cstate="print"/>
            <a:srcRect/>
            <a:stretch>
              <a:fillRect/>
            </a:stretch>
          </p:blipFill>
          <p:spPr bwMode="auto">
            <a:xfrm>
              <a:off x="8187586" y="1340768"/>
              <a:ext cx="2448544" cy="5222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31" name="Picture 6" descr="image53.jpeg"/>
            <p:cNvPicPr>
              <a:picLocks noChangeAspect="1"/>
            </p:cNvPicPr>
            <p:nvPr/>
          </p:nvPicPr>
          <p:blipFill>
            <a:blip r:embed="rId10" cstate="print"/>
            <a:srcRect/>
            <a:stretch>
              <a:fillRect/>
            </a:stretch>
          </p:blipFill>
          <p:spPr bwMode="auto">
            <a:xfrm>
              <a:off x="6660232" y="1340768"/>
              <a:ext cx="1343025" cy="2867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36" name="Picture 8" descr="image54.jpeg"/>
            <p:cNvPicPr>
              <a:picLocks noChangeAspect="1"/>
            </p:cNvPicPr>
            <p:nvPr/>
          </p:nvPicPr>
          <p:blipFill>
            <a:blip r:embed="rId11" cstate="print"/>
            <a:srcRect/>
            <a:stretch>
              <a:fillRect/>
            </a:stretch>
          </p:blipFill>
          <p:spPr bwMode="auto">
            <a:xfrm>
              <a:off x="232851" y="3108582"/>
              <a:ext cx="2394933" cy="1616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34" name="Picture 15" descr="image57.jpeg"/>
            <p:cNvPicPr>
              <a:picLocks noChangeAspect="1"/>
            </p:cNvPicPr>
            <p:nvPr/>
          </p:nvPicPr>
          <p:blipFill>
            <a:blip r:embed="rId12" cstate="print"/>
            <a:srcRect/>
            <a:stretch>
              <a:fillRect/>
            </a:stretch>
          </p:blipFill>
          <p:spPr bwMode="auto">
            <a:xfrm>
              <a:off x="2771800" y="1340768"/>
              <a:ext cx="3706466" cy="2501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23" name="TextBox 22"/>
          <p:cNvSpPr txBox="1"/>
          <p:nvPr/>
        </p:nvSpPr>
        <p:spPr>
          <a:xfrm>
            <a:off x="3500430" y="500042"/>
            <a:ext cx="2031325" cy="646331"/>
          </a:xfrm>
          <a:prstGeom prst="rect">
            <a:avLst/>
          </a:prstGeom>
          <a:noFill/>
        </p:spPr>
        <p:txBody>
          <a:bodyPr wrap="square" rtlCol="0">
            <a:spAutoFit/>
          </a:bodyPr>
          <a:lstStyle/>
          <a:p>
            <a:pPr algn="ctr">
              <a:lnSpc>
                <a:spcPct val="150000"/>
              </a:lnSpc>
            </a:pPr>
            <a:r>
              <a:rPr lang="zh-CN" altLang="en-US" sz="2400" b="1" dirty="0" smtClean="0">
                <a:latin typeface="微软雅黑" pitchFamily="34" charset="-122"/>
                <a:ea typeface="微软雅黑" pitchFamily="34" charset="-122"/>
              </a:rPr>
              <a:t>多功能会客室</a:t>
            </a:r>
            <a:endParaRPr lang="en-US" altLang="zh-CN" sz="2400" b="1" dirty="0" smtClean="0">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18" descr="电影PPT模板6.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 name="标题 10"/>
          <p:cNvSpPr>
            <a:spLocks noGrp="1"/>
          </p:cNvSpPr>
          <p:nvPr>
            <p:ph type="title"/>
          </p:nvPr>
        </p:nvSpPr>
        <p:spPr>
          <a:xfrm>
            <a:off x="457200" y="274638"/>
            <a:ext cx="8229600" cy="1143000"/>
          </a:xfrm>
        </p:spPr>
        <p:txBody>
          <a:bodyPr>
            <a:normAutofit/>
          </a:bodyPr>
          <a:lstStyle/>
          <a:p>
            <a:r>
              <a:rPr lang="zh-CN" altLang="en-US" sz="3200" b="1" dirty="0" smtClean="0">
                <a:latin typeface="微软雅黑" pitchFamily="34" charset="-122"/>
                <a:ea typeface="微软雅黑" pitchFamily="34" charset="-122"/>
              </a:rPr>
              <a:t>“北影后勤”微信公众平台</a:t>
            </a:r>
            <a:endParaRPr lang="zh-CN" altLang="en-US" sz="3200" b="1" dirty="0">
              <a:latin typeface="微软雅黑" pitchFamily="34" charset="-122"/>
              <a:ea typeface="微软雅黑" pitchFamily="34" charset="-122"/>
            </a:endParaRPr>
          </a:p>
        </p:txBody>
      </p:sp>
      <p:sp>
        <p:nvSpPr>
          <p:cNvPr id="24" name="TextBox 23"/>
          <p:cNvSpPr txBox="1"/>
          <p:nvPr/>
        </p:nvSpPr>
        <p:spPr>
          <a:xfrm>
            <a:off x="2143108" y="4857760"/>
            <a:ext cx="5786478" cy="1938992"/>
          </a:xfrm>
          <a:prstGeom prst="rect">
            <a:avLst/>
          </a:prstGeom>
          <a:noFill/>
        </p:spPr>
        <p:txBody>
          <a:bodyPr wrap="square" rtlCol="0">
            <a:spAutoFit/>
          </a:bodyPr>
          <a:lstStyle/>
          <a:p>
            <a:pPr algn="ctr">
              <a:lnSpc>
                <a:spcPct val="150000"/>
              </a:lnSpc>
            </a:pPr>
            <a:r>
              <a:rPr lang="en-US" altLang="zh-CN" sz="2000" b="1" dirty="0" smtClean="0">
                <a:latin typeface="微软雅黑" pitchFamily="34" charset="-122"/>
                <a:ea typeface="微软雅黑" pitchFamily="34" charset="-122"/>
              </a:rPr>
              <a:t>2016-2017</a:t>
            </a:r>
            <a:r>
              <a:rPr lang="zh-CN" altLang="en-US" sz="2000" b="1" dirty="0" smtClean="0">
                <a:latin typeface="微软雅黑" pitchFamily="34" charset="-122"/>
                <a:ea typeface="微软雅黑" pitchFamily="34" charset="-122"/>
              </a:rPr>
              <a:t>学年度上学期</a:t>
            </a:r>
            <a:endParaRPr lang="en-US" altLang="zh-CN" sz="2000" b="1" dirty="0" smtClean="0">
              <a:latin typeface="微软雅黑" pitchFamily="34" charset="-122"/>
              <a:ea typeface="微软雅黑" pitchFamily="34" charset="-122"/>
            </a:endParaRPr>
          </a:p>
          <a:p>
            <a:pPr algn="ctr">
              <a:lnSpc>
                <a:spcPct val="150000"/>
              </a:lnSpc>
            </a:pPr>
            <a:r>
              <a:rPr lang="zh-CN" altLang="en-US" sz="2000" b="1" dirty="0" smtClean="0">
                <a:latin typeface="微软雅黑" pitchFamily="34" charset="-122"/>
                <a:ea typeface="微软雅黑" pitchFamily="34" charset="-122"/>
              </a:rPr>
              <a:t>“北影后勤”微信公众平台</a:t>
            </a:r>
            <a:endParaRPr lang="en-US" altLang="zh-CN" sz="2000" b="1" dirty="0" smtClean="0">
              <a:latin typeface="微软雅黑" pitchFamily="34" charset="-122"/>
              <a:ea typeface="微软雅黑" pitchFamily="34" charset="-122"/>
            </a:endParaRPr>
          </a:p>
          <a:p>
            <a:pPr algn="ctr">
              <a:lnSpc>
                <a:spcPct val="150000"/>
              </a:lnSpc>
            </a:pPr>
            <a:r>
              <a:rPr lang="zh-CN" altLang="en-US" sz="2000" b="1" dirty="0" smtClean="0">
                <a:latin typeface="微软雅黑" pitchFamily="34" charset="-122"/>
                <a:ea typeface="微软雅黑" pitchFamily="34" charset="-122"/>
              </a:rPr>
              <a:t>为新生制作的“新生攻略特辑”受到热烈好评</a:t>
            </a:r>
            <a:endParaRPr lang="en-US" altLang="zh-CN" sz="2000" b="1" dirty="0" smtClean="0">
              <a:latin typeface="微软雅黑" pitchFamily="34" charset="-122"/>
              <a:ea typeface="微软雅黑" pitchFamily="34" charset="-122"/>
            </a:endParaRPr>
          </a:p>
          <a:p>
            <a:pPr algn="ctr">
              <a:lnSpc>
                <a:spcPct val="150000"/>
              </a:lnSpc>
            </a:pPr>
            <a:r>
              <a:rPr lang="zh-CN" altLang="en-US" sz="2000" b="1" dirty="0" smtClean="0">
                <a:latin typeface="微软雅黑" pitchFamily="34" charset="-122"/>
                <a:ea typeface="微软雅黑" pitchFamily="34" charset="-122"/>
              </a:rPr>
              <a:t>在网络上引起较大反响</a:t>
            </a:r>
            <a:endParaRPr lang="en-US" altLang="zh-CN" sz="2000" b="1" dirty="0" smtClean="0">
              <a:latin typeface="微软雅黑" pitchFamily="34" charset="-122"/>
              <a:ea typeface="微软雅黑" pitchFamily="34" charset="-122"/>
            </a:endParaRPr>
          </a:p>
        </p:txBody>
      </p:sp>
      <p:grpSp>
        <p:nvGrpSpPr>
          <p:cNvPr id="2" name="组合 26"/>
          <p:cNvGrpSpPr/>
          <p:nvPr/>
        </p:nvGrpSpPr>
        <p:grpSpPr>
          <a:xfrm>
            <a:off x="1331640" y="1484784"/>
            <a:ext cx="6455070" cy="3515852"/>
            <a:chOff x="1475656" y="1340768"/>
            <a:chExt cx="6480720" cy="3203472"/>
          </a:xfrm>
        </p:grpSpPr>
        <p:pic>
          <p:nvPicPr>
            <p:cNvPr id="21" name="图片 20" descr="535269275433311660.jpg"/>
            <p:cNvPicPr>
              <a:picLocks noChangeAspect="1"/>
            </p:cNvPicPr>
            <p:nvPr/>
          </p:nvPicPr>
          <p:blipFill>
            <a:blip r:embed="rId4" cstate="print"/>
            <a:srcRect t="3801" r="3311"/>
            <a:stretch>
              <a:fillRect/>
            </a:stretch>
          </p:blipFill>
          <p:spPr>
            <a:xfrm>
              <a:off x="1475656" y="1363716"/>
              <a:ext cx="1784292" cy="3157577"/>
            </a:xfrm>
            <a:prstGeom prst="rect">
              <a:avLst/>
            </a:prstGeom>
          </p:spPr>
        </p:pic>
        <p:pic>
          <p:nvPicPr>
            <p:cNvPr id="23" name="图片 22" descr="165022789602676881.jpg"/>
            <p:cNvPicPr>
              <a:picLocks noChangeAspect="1"/>
            </p:cNvPicPr>
            <p:nvPr/>
          </p:nvPicPr>
          <p:blipFill>
            <a:blip r:embed="rId5" cstate="print"/>
            <a:srcRect t="3801"/>
            <a:stretch>
              <a:fillRect/>
            </a:stretch>
          </p:blipFill>
          <p:spPr>
            <a:xfrm>
              <a:off x="3746109" y="1358145"/>
              <a:ext cx="1851897" cy="3168719"/>
            </a:xfrm>
            <a:prstGeom prst="rect">
              <a:avLst/>
            </a:prstGeom>
          </p:spPr>
        </p:pic>
        <p:pic>
          <p:nvPicPr>
            <p:cNvPr id="26" name="图片 25" descr="818266085597142213.jpg"/>
            <p:cNvPicPr>
              <a:picLocks noChangeAspect="1"/>
            </p:cNvPicPr>
            <p:nvPr/>
          </p:nvPicPr>
          <p:blipFill>
            <a:blip r:embed="rId6" cstate="print"/>
            <a:srcRect t="3801"/>
            <a:stretch>
              <a:fillRect/>
            </a:stretch>
          </p:blipFill>
          <p:spPr>
            <a:xfrm>
              <a:off x="6084168" y="1340768"/>
              <a:ext cx="1872208" cy="3203472"/>
            </a:xfrm>
            <a:prstGeom prst="rect">
              <a:avLst/>
            </a:prstGeom>
          </p:spPr>
        </p:pic>
      </p:gr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18" descr="电影PPT模板6.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 name="标题 10"/>
          <p:cNvSpPr>
            <a:spLocks noGrp="1"/>
          </p:cNvSpPr>
          <p:nvPr>
            <p:ph type="title"/>
          </p:nvPr>
        </p:nvSpPr>
        <p:spPr>
          <a:xfrm>
            <a:off x="428596" y="785794"/>
            <a:ext cx="8229600" cy="796908"/>
          </a:xfrm>
        </p:spPr>
        <p:txBody>
          <a:bodyPr>
            <a:normAutofit fontScale="90000"/>
          </a:bodyPr>
          <a:lstStyle/>
          <a:p>
            <a:r>
              <a:rPr lang="zh-CN" altLang="en-US" b="1" dirty="0" smtClean="0">
                <a:latin typeface="微软雅黑" pitchFamily="34" charset="-122"/>
                <a:ea typeface="微软雅黑" pitchFamily="34" charset="-122"/>
              </a:rPr>
              <a:t>艺海无涯     学无止境</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endParaRPr lang="zh-CN" altLang="en-US" b="1" dirty="0">
              <a:latin typeface="微软雅黑" pitchFamily="34" charset="-122"/>
              <a:ea typeface="微软雅黑" pitchFamily="34" charset="-122"/>
            </a:endParaRPr>
          </a:p>
        </p:txBody>
      </p:sp>
      <p:pic>
        <p:nvPicPr>
          <p:cNvPr id="14" name="Picture 9" descr="image12.png"/>
          <p:cNvPicPr>
            <a:picLocks noChangeAspect="1"/>
          </p:cNvPicPr>
          <p:nvPr/>
        </p:nvPicPr>
        <p:blipFill>
          <a:blip r:embed="rId4"/>
          <a:srcRect/>
          <a:stretch>
            <a:fillRect/>
          </a:stretch>
        </p:blipFill>
        <p:spPr bwMode="auto">
          <a:xfrm>
            <a:off x="1071538" y="1214422"/>
            <a:ext cx="4357718" cy="3000396"/>
          </a:xfrm>
          <a:prstGeom prst="rect">
            <a:avLst/>
          </a:prstGeom>
          <a:noFill/>
          <a:ln w="12700">
            <a:noFill/>
            <a:miter lim="400000"/>
            <a:headEnd/>
            <a:tailEnd/>
          </a:ln>
        </p:spPr>
      </p:pic>
      <p:pic>
        <p:nvPicPr>
          <p:cNvPr id="12" name="图片 11" descr="354457917.jpg"/>
          <p:cNvPicPr>
            <a:picLocks noChangeAspect="1"/>
          </p:cNvPicPr>
          <p:nvPr/>
        </p:nvPicPr>
        <p:blipFill>
          <a:blip r:embed="rId5"/>
          <a:stretch>
            <a:fillRect/>
          </a:stretch>
        </p:blipFill>
        <p:spPr>
          <a:xfrm>
            <a:off x="1214414" y="1357298"/>
            <a:ext cx="4015640" cy="2643206"/>
          </a:xfrm>
          <a:prstGeom prst="rect">
            <a:avLst/>
          </a:prstGeom>
        </p:spPr>
      </p:pic>
      <p:pic>
        <p:nvPicPr>
          <p:cNvPr id="16" name="图片 15" descr="学生公寓楼-赵俊.jpg"/>
          <p:cNvPicPr>
            <a:picLocks noChangeAspect="1"/>
          </p:cNvPicPr>
          <p:nvPr/>
        </p:nvPicPr>
        <p:blipFill>
          <a:blip r:embed="rId6" cstate="print"/>
          <a:stretch>
            <a:fillRect/>
          </a:stretch>
        </p:blipFill>
        <p:spPr>
          <a:xfrm>
            <a:off x="4500562" y="4357670"/>
            <a:ext cx="3810616" cy="2500330"/>
          </a:xfrm>
          <a:prstGeom prst="rect">
            <a:avLst/>
          </a:prstGeom>
        </p:spPr>
      </p:pic>
      <p:pic>
        <p:nvPicPr>
          <p:cNvPr id="17" name="Picture 9" descr="image12.png"/>
          <p:cNvPicPr>
            <a:picLocks noChangeAspect="1"/>
          </p:cNvPicPr>
          <p:nvPr/>
        </p:nvPicPr>
        <p:blipFill>
          <a:blip r:embed="rId4"/>
          <a:srcRect/>
          <a:stretch>
            <a:fillRect/>
          </a:stretch>
        </p:blipFill>
        <p:spPr bwMode="auto">
          <a:xfrm>
            <a:off x="4357686" y="4214818"/>
            <a:ext cx="4143404" cy="2643182"/>
          </a:xfrm>
          <a:prstGeom prst="rect">
            <a:avLst/>
          </a:prstGeom>
          <a:noFill/>
          <a:ln w="12700">
            <a:noFill/>
            <a:miter lim="400000"/>
            <a:headEnd/>
            <a:tailEnd/>
          </a:ln>
        </p:spPr>
      </p:pic>
      <p:pic>
        <p:nvPicPr>
          <p:cNvPr id="18" name="图片 17" descr="金字塔一角-吴润.jpg"/>
          <p:cNvPicPr>
            <a:picLocks noChangeAspect="1"/>
          </p:cNvPicPr>
          <p:nvPr/>
        </p:nvPicPr>
        <p:blipFill>
          <a:blip r:embed="rId7" cstate="print"/>
          <a:stretch>
            <a:fillRect/>
          </a:stretch>
        </p:blipFill>
        <p:spPr>
          <a:xfrm>
            <a:off x="5429256" y="1571612"/>
            <a:ext cx="3375470" cy="2453070"/>
          </a:xfrm>
          <a:prstGeom prst="rect">
            <a:avLst/>
          </a:prstGeom>
        </p:spPr>
      </p:pic>
      <p:pic>
        <p:nvPicPr>
          <p:cNvPr id="19" name="图片 18" descr="春天里的大宅门- 黄思萌.jpg"/>
          <p:cNvPicPr>
            <a:picLocks noChangeAspect="1"/>
          </p:cNvPicPr>
          <p:nvPr/>
        </p:nvPicPr>
        <p:blipFill>
          <a:blip r:embed="rId8" cstate="print"/>
          <a:stretch>
            <a:fillRect/>
          </a:stretch>
        </p:blipFill>
        <p:spPr>
          <a:xfrm>
            <a:off x="1214414" y="4071918"/>
            <a:ext cx="2710474" cy="2786082"/>
          </a:xfrm>
          <a:prstGeom prst="rect">
            <a:avLst/>
          </a:prstGeom>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18" descr="电影PPT模板6.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 name="标题 10"/>
          <p:cNvSpPr>
            <a:spLocks noGrp="1"/>
          </p:cNvSpPr>
          <p:nvPr>
            <p:ph type="title"/>
          </p:nvPr>
        </p:nvSpPr>
        <p:spPr>
          <a:xfrm>
            <a:off x="428596" y="0"/>
            <a:ext cx="8229600" cy="1714480"/>
          </a:xfrm>
        </p:spPr>
        <p:txBody>
          <a:bodyPr>
            <a:normAutofit/>
          </a:bodyPr>
          <a:lstStyle/>
          <a:p>
            <a:r>
              <a:rPr lang="zh-CN" altLang="en-US" b="1" dirty="0" smtClean="0">
                <a:latin typeface="微软雅黑" pitchFamily="34" charset="-122"/>
                <a:ea typeface="微软雅黑" pitchFamily="34" charset="-122"/>
              </a:rPr>
              <a:t>艺海无涯     学无止境</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endParaRPr lang="zh-CN" altLang="en-US" b="1" dirty="0">
              <a:latin typeface="微软雅黑" pitchFamily="34" charset="-122"/>
              <a:ea typeface="微软雅黑" pitchFamily="34" charset="-122"/>
            </a:endParaRPr>
          </a:p>
        </p:txBody>
      </p:sp>
      <p:pic>
        <p:nvPicPr>
          <p:cNvPr id="15" name="图片 14" descr="IMG_5954_副本.jpg"/>
          <p:cNvPicPr>
            <a:picLocks noChangeAspect="1"/>
          </p:cNvPicPr>
          <p:nvPr/>
        </p:nvPicPr>
        <p:blipFill>
          <a:blip r:embed="rId4"/>
          <a:stretch>
            <a:fillRect/>
          </a:stretch>
        </p:blipFill>
        <p:spPr>
          <a:xfrm rot="20818414">
            <a:off x="1659286" y="3949260"/>
            <a:ext cx="2975680" cy="2286016"/>
          </a:xfrm>
          <a:prstGeom prst="rect">
            <a:avLst/>
          </a:prstGeom>
        </p:spPr>
      </p:pic>
      <p:pic>
        <p:nvPicPr>
          <p:cNvPr id="17" name="图片 16" descr="IMG_5953_副本.jpg"/>
          <p:cNvPicPr>
            <a:picLocks noChangeAspect="1"/>
          </p:cNvPicPr>
          <p:nvPr/>
        </p:nvPicPr>
        <p:blipFill>
          <a:blip r:embed="rId5"/>
          <a:stretch>
            <a:fillRect/>
          </a:stretch>
        </p:blipFill>
        <p:spPr>
          <a:xfrm rot="21188599">
            <a:off x="1663730" y="1321575"/>
            <a:ext cx="3929089" cy="2714643"/>
          </a:xfrm>
          <a:prstGeom prst="rect">
            <a:avLst/>
          </a:prstGeom>
        </p:spPr>
      </p:pic>
      <p:pic>
        <p:nvPicPr>
          <p:cNvPr id="22" name="Picture 4" descr="image21.png"/>
          <p:cNvPicPr>
            <a:picLocks noChangeAspect="1"/>
          </p:cNvPicPr>
          <p:nvPr/>
        </p:nvPicPr>
        <p:blipFill>
          <a:blip r:embed="rId6"/>
          <a:srcRect/>
          <a:stretch>
            <a:fillRect/>
          </a:stretch>
        </p:blipFill>
        <p:spPr bwMode="auto">
          <a:xfrm rot="20899824">
            <a:off x="1653795" y="3946005"/>
            <a:ext cx="3012913" cy="2499628"/>
          </a:xfrm>
          <a:prstGeom prst="rect">
            <a:avLst/>
          </a:prstGeom>
          <a:noFill/>
          <a:ln w="12700">
            <a:noFill/>
            <a:miter lim="400000"/>
            <a:headEnd/>
            <a:tailEnd/>
          </a:ln>
        </p:spPr>
      </p:pic>
      <p:pic>
        <p:nvPicPr>
          <p:cNvPr id="23" name="Picture 4" descr="image21.png"/>
          <p:cNvPicPr>
            <a:picLocks noChangeAspect="1"/>
          </p:cNvPicPr>
          <p:nvPr/>
        </p:nvPicPr>
        <p:blipFill>
          <a:blip r:embed="rId6"/>
          <a:srcRect/>
          <a:stretch>
            <a:fillRect/>
          </a:stretch>
        </p:blipFill>
        <p:spPr bwMode="auto">
          <a:xfrm rot="21230707">
            <a:off x="1559877" y="1230042"/>
            <a:ext cx="4214842" cy="3000396"/>
          </a:xfrm>
          <a:prstGeom prst="rect">
            <a:avLst/>
          </a:prstGeom>
          <a:noFill/>
          <a:ln w="12700">
            <a:noFill/>
            <a:miter lim="400000"/>
            <a:headEnd/>
            <a:tailEnd/>
          </a:ln>
        </p:spPr>
      </p:pic>
      <p:grpSp>
        <p:nvGrpSpPr>
          <p:cNvPr id="25" name="Group 11"/>
          <p:cNvGrpSpPr>
            <a:grpSpLocks/>
          </p:cNvGrpSpPr>
          <p:nvPr/>
        </p:nvGrpSpPr>
        <p:grpSpPr bwMode="auto">
          <a:xfrm>
            <a:off x="4857752" y="4143380"/>
            <a:ext cx="2978150" cy="2143140"/>
            <a:chOff x="0" y="0"/>
            <a:chExt cx="2979738" cy="2355850"/>
          </a:xfrm>
        </p:grpSpPr>
        <p:pic>
          <p:nvPicPr>
            <p:cNvPr id="26" name="Picture 12" descr="image72.jpeg"/>
            <p:cNvPicPr>
              <a:picLocks noChangeAspect="1"/>
            </p:cNvPicPr>
            <p:nvPr/>
          </p:nvPicPr>
          <p:blipFill>
            <a:blip r:embed="rId7" cstate="print"/>
            <a:srcRect/>
            <a:stretch>
              <a:fillRect/>
            </a:stretch>
          </p:blipFill>
          <p:spPr bwMode="auto">
            <a:xfrm>
              <a:off x="174566" y="174642"/>
              <a:ext cx="2630607" cy="1973818"/>
            </a:xfrm>
            <a:prstGeom prst="rect">
              <a:avLst/>
            </a:prstGeom>
            <a:noFill/>
            <a:ln w="12700">
              <a:noFill/>
              <a:miter lim="400000"/>
              <a:headEnd/>
              <a:tailEnd/>
            </a:ln>
          </p:spPr>
        </p:pic>
        <p:pic>
          <p:nvPicPr>
            <p:cNvPr id="28" name="Picture 13" descr="image85.png"/>
            <p:cNvPicPr>
              <a:picLocks noChangeAspect="1"/>
            </p:cNvPicPr>
            <p:nvPr/>
          </p:nvPicPr>
          <p:blipFill>
            <a:blip r:embed="rId8"/>
            <a:srcRect/>
            <a:stretch>
              <a:fillRect/>
            </a:stretch>
          </p:blipFill>
          <p:spPr bwMode="auto">
            <a:xfrm>
              <a:off x="0" y="0"/>
              <a:ext cx="2979738" cy="2355850"/>
            </a:xfrm>
            <a:prstGeom prst="rect">
              <a:avLst/>
            </a:prstGeom>
            <a:noFill/>
            <a:ln w="12700">
              <a:noFill/>
              <a:miter lim="400000"/>
              <a:headEnd/>
              <a:tailEnd/>
            </a:ln>
          </p:spPr>
        </p:pic>
      </p:grpSp>
      <p:grpSp>
        <p:nvGrpSpPr>
          <p:cNvPr id="32" name="Group 5"/>
          <p:cNvGrpSpPr>
            <a:grpSpLocks/>
          </p:cNvGrpSpPr>
          <p:nvPr/>
        </p:nvGrpSpPr>
        <p:grpSpPr bwMode="auto">
          <a:xfrm rot="1014458">
            <a:off x="6081601" y="1341567"/>
            <a:ext cx="2634486" cy="2696961"/>
            <a:chOff x="374303" y="-64392"/>
            <a:chExt cx="2698750" cy="2152650"/>
          </a:xfrm>
        </p:grpSpPr>
        <p:pic>
          <p:nvPicPr>
            <p:cNvPr id="33" name="Picture 6" descr="image70.jpeg"/>
            <p:cNvPicPr>
              <a:picLocks noChangeAspect="1"/>
            </p:cNvPicPr>
            <p:nvPr/>
          </p:nvPicPr>
          <p:blipFill>
            <a:blip r:embed="rId9"/>
            <a:srcRect/>
            <a:stretch>
              <a:fillRect/>
            </a:stretch>
          </p:blipFill>
          <p:spPr bwMode="auto">
            <a:xfrm>
              <a:off x="627072" y="98777"/>
              <a:ext cx="2328488" cy="1747425"/>
            </a:xfrm>
            <a:prstGeom prst="rect">
              <a:avLst/>
            </a:prstGeom>
            <a:noFill/>
            <a:ln w="12700">
              <a:noFill/>
              <a:miter lim="400000"/>
              <a:headEnd/>
              <a:tailEnd/>
            </a:ln>
          </p:spPr>
        </p:pic>
        <p:pic>
          <p:nvPicPr>
            <p:cNvPr id="34" name="Picture 7" descr="image83.png"/>
            <p:cNvPicPr>
              <a:picLocks noChangeAspect="1"/>
            </p:cNvPicPr>
            <p:nvPr/>
          </p:nvPicPr>
          <p:blipFill>
            <a:blip r:embed="rId10"/>
            <a:srcRect/>
            <a:stretch>
              <a:fillRect/>
            </a:stretch>
          </p:blipFill>
          <p:spPr bwMode="auto">
            <a:xfrm>
              <a:off x="374303" y="-64392"/>
              <a:ext cx="2698750" cy="2152650"/>
            </a:xfrm>
            <a:prstGeom prst="rect">
              <a:avLst/>
            </a:prstGeom>
            <a:noFill/>
            <a:ln w="12700">
              <a:noFill/>
              <a:miter lim="400000"/>
              <a:headEnd/>
              <a:tailEnd/>
            </a:ln>
          </p:spPr>
        </p:pic>
      </p:gr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18" descr="电影PPT模板6.jpg"/>
          <p:cNvPicPr>
            <a:picLocks noChangeAspect="1"/>
          </p:cNvPicPr>
          <p:nvPr/>
        </p:nvPicPr>
        <p:blipFill>
          <a:blip r:embed="rId3" cstate="print"/>
          <a:srcRect/>
          <a:stretch>
            <a:fillRect/>
          </a:stretch>
        </p:blipFill>
        <p:spPr bwMode="auto">
          <a:xfrm>
            <a:off x="0" y="71462"/>
            <a:ext cx="9144000" cy="6858000"/>
          </a:xfrm>
          <a:prstGeom prst="rect">
            <a:avLst/>
          </a:prstGeom>
          <a:noFill/>
          <a:ln w="9525">
            <a:noFill/>
            <a:miter lim="800000"/>
            <a:headEnd/>
            <a:tailEnd/>
          </a:ln>
        </p:spPr>
      </p:pic>
      <p:sp>
        <p:nvSpPr>
          <p:cNvPr id="11" name="标题 10"/>
          <p:cNvSpPr>
            <a:spLocks noGrp="1"/>
          </p:cNvSpPr>
          <p:nvPr>
            <p:ph type="title"/>
          </p:nvPr>
        </p:nvSpPr>
        <p:spPr>
          <a:xfrm>
            <a:off x="428596" y="785794"/>
            <a:ext cx="8229600" cy="796908"/>
          </a:xfrm>
        </p:spPr>
        <p:txBody>
          <a:bodyPr>
            <a:normAutofit fontScale="90000"/>
          </a:bodyPr>
          <a:lstStyle/>
          <a:p>
            <a:r>
              <a:rPr lang="zh-CN" altLang="en-US" b="1" dirty="0" smtClean="0">
                <a:latin typeface="微软雅黑" pitchFamily="34" charset="-122"/>
                <a:ea typeface="微软雅黑" pitchFamily="34" charset="-122"/>
              </a:rPr>
              <a:t>艺海无涯     学无止境</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endParaRPr lang="zh-CN" altLang="en-US" b="1" dirty="0">
              <a:latin typeface="微软雅黑" pitchFamily="34" charset="-122"/>
              <a:ea typeface="微软雅黑" pitchFamily="34" charset="-122"/>
            </a:endParaRPr>
          </a:p>
        </p:txBody>
      </p:sp>
      <p:pic>
        <p:nvPicPr>
          <p:cNvPr id="13" name="Picture 9" descr="image12.png"/>
          <p:cNvPicPr>
            <a:picLocks noChangeAspect="1"/>
          </p:cNvPicPr>
          <p:nvPr/>
        </p:nvPicPr>
        <p:blipFill>
          <a:blip r:embed="rId4"/>
          <a:srcRect/>
          <a:stretch>
            <a:fillRect/>
          </a:stretch>
        </p:blipFill>
        <p:spPr bwMode="auto">
          <a:xfrm>
            <a:off x="4143372" y="3857628"/>
            <a:ext cx="4714907" cy="3000372"/>
          </a:xfrm>
          <a:prstGeom prst="rect">
            <a:avLst/>
          </a:prstGeom>
          <a:noFill/>
          <a:ln w="12700">
            <a:noFill/>
            <a:miter lim="400000"/>
            <a:headEnd/>
            <a:tailEnd/>
          </a:ln>
        </p:spPr>
      </p:pic>
      <p:pic>
        <p:nvPicPr>
          <p:cNvPr id="14" name="Picture 9" descr="image12.png"/>
          <p:cNvPicPr>
            <a:picLocks noChangeAspect="1"/>
          </p:cNvPicPr>
          <p:nvPr/>
        </p:nvPicPr>
        <p:blipFill>
          <a:blip r:embed="rId4"/>
          <a:srcRect/>
          <a:stretch>
            <a:fillRect/>
          </a:stretch>
        </p:blipFill>
        <p:spPr bwMode="auto">
          <a:xfrm>
            <a:off x="285720" y="1500174"/>
            <a:ext cx="4714908" cy="3071834"/>
          </a:xfrm>
          <a:prstGeom prst="rect">
            <a:avLst/>
          </a:prstGeom>
          <a:noFill/>
          <a:ln w="12700">
            <a:noFill/>
            <a:miter lim="400000"/>
            <a:headEnd/>
            <a:tailEnd/>
          </a:ln>
        </p:spPr>
      </p:pic>
      <p:pic>
        <p:nvPicPr>
          <p:cNvPr id="8" name="图片 7" descr="347414849.jpg"/>
          <p:cNvPicPr>
            <a:picLocks noChangeAspect="1"/>
          </p:cNvPicPr>
          <p:nvPr/>
        </p:nvPicPr>
        <p:blipFill>
          <a:blip r:embed="rId5"/>
          <a:stretch>
            <a:fillRect/>
          </a:stretch>
        </p:blipFill>
        <p:spPr>
          <a:xfrm>
            <a:off x="4357686" y="4000504"/>
            <a:ext cx="4302156" cy="2643206"/>
          </a:xfrm>
          <a:prstGeom prst="rect">
            <a:avLst/>
          </a:prstGeom>
        </p:spPr>
      </p:pic>
      <p:pic>
        <p:nvPicPr>
          <p:cNvPr id="9" name="图片 8" descr="20160615_084646.jpg"/>
          <p:cNvPicPr>
            <a:picLocks noChangeAspect="1"/>
          </p:cNvPicPr>
          <p:nvPr/>
        </p:nvPicPr>
        <p:blipFill>
          <a:blip r:embed="rId6" cstate="print"/>
          <a:stretch>
            <a:fillRect/>
          </a:stretch>
        </p:blipFill>
        <p:spPr>
          <a:xfrm>
            <a:off x="428596" y="1714488"/>
            <a:ext cx="4397374" cy="2643206"/>
          </a:xfrm>
          <a:prstGeom prst="rect">
            <a:avLst/>
          </a:prstGeom>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18" descr="电影PPT模板6.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 name="标题 10"/>
          <p:cNvSpPr>
            <a:spLocks noGrp="1"/>
          </p:cNvSpPr>
          <p:nvPr>
            <p:ph type="title"/>
          </p:nvPr>
        </p:nvSpPr>
        <p:spPr>
          <a:xfrm>
            <a:off x="428596" y="785794"/>
            <a:ext cx="8229600" cy="796908"/>
          </a:xfrm>
        </p:spPr>
        <p:txBody>
          <a:bodyPr>
            <a:normAutofit fontScale="90000"/>
          </a:bodyPr>
          <a:lstStyle/>
          <a:p>
            <a:r>
              <a:rPr lang="zh-CN" altLang="en-US" b="1" dirty="0" smtClean="0">
                <a:latin typeface="微软雅黑" pitchFamily="34" charset="-122"/>
                <a:ea typeface="微软雅黑" pitchFamily="34" charset="-122"/>
              </a:rPr>
              <a:t>艺海无涯     学无止境</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endParaRPr lang="zh-CN" altLang="en-US" b="1" dirty="0">
              <a:latin typeface="微软雅黑" pitchFamily="34" charset="-122"/>
              <a:ea typeface="微软雅黑" pitchFamily="34" charset="-122"/>
            </a:endParaRPr>
          </a:p>
        </p:txBody>
      </p:sp>
      <p:pic>
        <p:nvPicPr>
          <p:cNvPr id="14" name="Picture 9" descr="image12.png"/>
          <p:cNvPicPr>
            <a:picLocks noChangeAspect="1"/>
          </p:cNvPicPr>
          <p:nvPr/>
        </p:nvPicPr>
        <p:blipFill>
          <a:blip r:embed="rId4"/>
          <a:srcRect/>
          <a:stretch>
            <a:fillRect/>
          </a:stretch>
        </p:blipFill>
        <p:spPr bwMode="auto">
          <a:xfrm>
            <a:off x="785786" y="1571612"/>
            <a:ext cx="7358114" cy="4429156"/>
          </a:xfrm>
          <a:prstGeom prst="rect">
            <a:avLst/>
          </a:prstGeom>
          <a:noFill/>
          <a:ln w="12700">
            <a:noFill/>
            <a:miter lim="400000"/>
            <a:headEnd/>
            <a:tailEnd/>
          </a:ln>
        </p:spPr>
      </p:pic>
      <p:pic>
        <p:nvPicPr>
          <p:cNvPr id="10" name="图片 9" descr="2048995678.jpg"/>
          <p:cNvPicPr>
            <a:picLocks noChangeAspect="1"/>
          </p:cNvPicPr>
          <p:nvPr/>
        </p:nvPicPr>
        <p:blipFill>
          <a:blip r:embed="rId5"/>
          <a:stretch>
            <a:fillRect/>
          </a:stretch>
        </p:blipFill>
        <p:spPr>
          <a:xfrm>
            <a:off x="1140830" y="1785926"/>
            <a:ext cx="6647890" cy="3929090"/>
          </a:xfrm>
          <a:prstGeom prst="rect">
            <a:avLst/>
          </a:prstGeom>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18" descr="电影PPT模板6.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 name="标题 10"/>
          <p:cNvSpPr>
            <a:spLocks noGrp="1"/>
          </p:cNvSpPr>
          <p:nvPr>
            <p:ph type="title"/>
          </p:nvPr>
        </p:nvSpPr>
        <p:spPr>
          <a:xfrm>
            <a:off x="428596" y="785794"/>
            <a:ext cx="8229600" cy="796908"/>
          </a:xfrm>
        </p:spPr>
        <p:txBody>
          <a:bodyPr>
            <a:normAutofit fontScale="90000"/>
          </a:bodyPr>
          <a:lstStyle/>
          <a:p>
            <a:r>
              <a:rPr lang="zh-CN" altLang="en-US" b="1" dirty="0" smtClean="0">
                <a:latin typeface="微软雅黑" pitchFamily="34" charset="-122"/>
                <a:ea typeface="微软雅黑" pitchFamily="34" charset="-122"/>
              </a:rPr>
              <a:t>艺海无涯     学无止境</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endParaRPr lang="zh-CN" altLang="en-US" b="1" dirty="0">
              <a:latin typeface="微软雅黑" pitchFamily="34" charset="-122"/>
              <a:ea typeface="微软雅黑" pitchFamily="34" charset="-122"/>
            </a:endParaRPr>
          </a:p>
        </p:txBody>
      </p:sp>
      <p:pic>
        <p:nvPicPr>
          <p:cNvPr id="12" name="图片 11" descr="20160902_220845.jpg"/>
          <p:cNvPicPr>
            <a:picLocks noChangeAspect="1"/>
          </p:cNvPicPr>
          <p:nvPr/>
        </p:nvPicPr>
        <p:blipFill>
          <a:blip r:embed="rId4" cstate="print"/>
          <a:stretch>
            <a:fillRect/>
          </a:stretch>
        </p:blipFill>
        <p:spPr>
          <a:xfrm>
            <a:off x="428596" y="1928802"/>
            <a:ext cx="4143404" cy="3214710"/>
          </a:xfrm>
          <a:prstGeom prst="rect">
            <a:avLst/>
          </a:prstGeom>
        </p:spPr>
      </p:pic>
      <p:pic>
        <p:nvPicPr>
          <p:cNvPr id="13" name="Picture 9" descr="image12.png"/>
          <p:cNvPicPr>
            <a:picLocks noChangeAspect="1"/>
          </p:cNvPicPr>
          <p:nvPr/>
        </p:nvPicPr>
        <p:blipFill>
          <a:blip r:embed="rId5"/>
          <a:srcRect/>
          <a:stretch>
            <a:fillRect/>
          </a:stretch>
        </p:blipFill>
        <p:spPr bwMode="auto">
          <a:xfrm rot="16200000">
            <a:off x="822961" y="1248685"/>
            <a:ext cx="3429024" cy="4503506"/>
          </a:xfrm>
          <a:prstGeom prst="rect">
            <a:avLst/>
          </a:prstGeom>
          <a:noFill/>
          <a:ln w="12700">
            <a:noFill/>
            <a:miter lim="400000"/>
            <a:headEnd/>
            <a:tailEnd/>
          </a:ln>
        </p:spPr>
      </p:pic>
      <p:pic>
        <p:nvPicPr>
          <p:cNvPr id="14" name="Picture 9" descr="image12.png"/>
          <p:cNvPicPr>
            <a:picLocks noChangeAspect="1"/>
          </p:cNvPicPr>
          <p:nvPr/>
        </p:nvPicPr>
        <p:blipFill>
          <a:blip r:embed="rId5"/>
          <a:srcRect/>
          <a:stretch>
            <a:fillRect/>
          </a:stretch>
        </p:blipFill>
        <p:spPr bwMode="auto">
          <a:xfrm>
            <a:off x="4857752" y="1428736"/>
            <a:ext cx="3829109" cy="5429264"/>
          </a:xfrm>
          <a:prstGeom prst="rect">
            <a:avLst/>
          </a:prstGeom>
          <a:noFill/>
          <a:ln w="12700">
            <a:noFill/>
            <a:miter lim="400000"/>
            <a:headEnd/>
            <a:tailEnd/>
          </a:ln>
        </p:spPr>
      </p:pic>
      <p:pic>
        <p:nvPicPr>
          <p:cNvPr id="15" name="图片 14" descr="20160902_233646.jpg"/>
          <p:cNvPicPr>
            <a:picLocks noChangeAspect="1"/>
          </p:cNvPicPr>
          <p:nvPr/>
        </p:nvPicPr>
        <p:blipFill>
          <a:blip r:embed="rId6" cstate="print"/>
          <a:stretch>
            <a:fillRect/>
          </a:stretch>
        </p:blipFill>
        <p:spPr>
          <a:xfrm>
            <a:off x="5072066" y="1714488"/>
            <a:ext cx="3500462" cy="4915542"/>
          </a:xfrm>
          <a:prstGeom prst="rect">
            <a:avLst/>
          </a:prstGeom>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18" descr="电影PPT模板6.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 name="标题 10"/>
          <p:cNvSpPr>
            <a:spLocks noGrp="1"/>
          </p:cNvSpPr>
          <p:nvPr>
            <p:ph type="title"/>
          </p:nvPr>
        </p:nvSpPr>
        <p:spPr>
          <a:xfrm>
            <a:off x="428596" y="785794"/>
            <a:ext cx="8229600" cy="796908"/>
          </a:xfrm>
        </p:spPr>
        <p:txBody>
          <a:bodyPr>
            <a:normAutofit fontScale="90000"/>
          </a:bodyPr>
          <a:lstStyle/>
          <a:p>
            <a:r>
              <a:rPr lang="zh-CN" altLang="en-US" b="1" dirty="0" smtClean="0">
                <a:latin typeface="微软雅黑" pitchFamily="34" charset="-122"/>
                <a:ea typeface="微软雅黑" pitchFamily="34" charset="-122"/>
              </a:rPr>
              <a:t>艺海无涯     学无止境</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endParaRPr lang="zh-CN" altLang="en-US" b="1" dirty="0">
              <a:latin typeface="微软雅黑" pitchFamily="34" charset="-122"/>
              <a:ea typeface="微软雅黑" pitchFamily="34" charset="-122"/>
            </a:endParaRPr>
          </a:p>
        </p:txBody>
      </p:sp>
      <p:pic>
        <p:nvPicPr>
          <p:cNvPr id="14" name="Picture 9" descr="image12.png"/>
          <p:cNvPicPr>
            <a:picLocks noChangeAspect="1"/>
          </p:cNvPicPr>
          <p:nvPr/>
        </p:nvPicPr>
        <p:blipFill>
          <a:blip r:embed="rId4"/>
          <a:srcRect/>
          <a:stretch>
            <a:fillRect/>
          </a:stretch>
        </p:blipFill>
        <p:spPr bwMode="auto">
          <a:xfrm>
            <a:off x="785786" y="1571612"/>
            <a:ext cx="7358114" cy="4429156"/>
          </a:xfrm>
          <a:prstGeom prst="rect">
            <a:avLst/>
          </a:prstGeom>
          <a:noFill/>
          <a:ln w="12700">
            <a:noFill/>
            <a:miter lim="400000"/>
            <a:headEnd/>
            <a:tailEnd/>
          </a:ln>
        </p:spPr>
      </p:pic>
      <p:pic>
        <p:nvPicPr>
          <p:cNvPr id="7" name="图片 6" descr="C76B5125_副本.jpg"/>
          <p:cNvPicPr>
            <a:picLocks noChangeAspect="1"/>
          </p:cNvPicPr>
          <p:nvPr/>
        </p:nvPicPr>
        <p:blipFill>
          <a:blip r:embed="rId5"/>
          <a:stretch>
            <a:fillRect/>
          </a:stretch>
        </p:blipFill>
        <p:spPr>
          <a:xfrm>
            <a:off x="1071538" y="1857364"/>
            <a:ext cx="6715172" cy="3857652"/>
          </a:xfrm>
          <a:prstGeom prst="rect">
            <a:avLst/>
          </a:prstGeom>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2" descr="电影PPT模板6.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5843" name="Rectangle 1"/>
          <p:cNvSpPr>
            <a:spLocks/>
          </p:cNvSpPr>
          <p:nvPr/>
        </p:nvSpPr>
        <p:spPr bwMode="auto">
          <a:xfrm>
            <a:off x="2500298" y="3929066"/>
            <a:ext cx="5694362" cy="1338824"/>
          </a:xfrm>
          <a:prstGeom prst="rect">
            <a:avLst/>
          </a:prstGeom>
          <a:noFill/>
          <a:ln w="12700">
            <a:noFill/>
            <a:miter lim="400000"/>
            <a:headEnd/>
            <a:tailEnd/>
          </a:ln>
        </p:spPr>
        <p:txBody>
          <a:bodyPr lIns="45718" tIns="45718" rIns="45718" bIns="45718">
            <a:spAutoFit/>
          </a:bodyPr>
          <a:lstStyle/>
          <a:p>
            <a:pPr>
              <a:spcBef>
                <a:spcPts val="4800"/>
              </a:spcBef>
            </a:pPr>
            <a:r>
              <a:rPr lang="zh-CN" sz="8100" b="1" dirty="0">
                <a:effectLst>
                  <a:outerShdw blurRad="38100" dist="38100" dir="2700000" algn="tl">
                    <a:srgbClr val="000000">
                      <a:alpha val="43137"/>
                    </a:srgbClr>
                  </a:outerShdw>
                </a:effectLst>
                <a:latin typeface="微软雅黑" pitchFamily="34" charset="-122"/>
                <a:ea typeface="微软雅黑" pitchFamily="34" charset="-122"/>
                <a:sym typeface="微软雅黑" pitchFamily="34" charset="-122"/>
              </a:rPr>
              <a:t>谢谢大家！</a:t>
            </a:r>
          </a:p>
        </p:txBody>
      </p:sp>
      <p:sp>
        <p:nvSpPr>
          <p:cNvPr id="4" name="矩形 3"/>
          <p:cNvSpPr/>
          <p:nvPr/>
        </p:nvSpPr>
        <p:spPr>
          <a:xfrm>
            <a:off x="2357422" y="1928802"/>
            <a:ext cx="4857784" cy="1077218"/>
          </a:xfrm>
          <a:prstGeom prst="rect">
            <a:avLst/>
          </a:prstGeom>
        </p:spPr>
        <p:txBody>
          <a:bodyPr wrap="square">
            <a:spAutoFit/>
          </a:bodyPr>
          <a:lstStyle/>
          <a:p>
            <a:r>
              <a:rPr lang="zh-CN" altLang="en-US" sz="3200" b="1" dirty="0" smtClean="0"/>
              <a:t>以人为本，构筑和谐公寓</a:t>
            </a:r>
            <a:endParaRPr lang="en-US" altLang="zh-CN" sz="3200" b="1" dirty="0" smtClean="0"/>
          </a:p>
          <a:p>
            <a:r>
              <a:rPr lang="zh-CN" altLang="en-US" sz="3200" b="1" dirty="0" smtClean="0"/>
              <a:t>服务育人，打造艺术空间</a:t>
            </a:r>
            <a:endParaRPr lang="zh-CN" altLang="en-US" sz="3200" b="1"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3" descr="电影PPT模板6.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3" name="Group 1"/>
          <p:cNvGrpSpPr>
            <a:grpSpLocks/>
          </p:cNvGrpSpPr>
          <p:nvPr/>
        </p:nvGrpSpPr>
        <p:grpSpPr bwMode="auto">
          <a:xfrm>
            <a:off x="3428992" y="4000504"/>
            <a:ext cx="4643470" cy="2529640"/>
            <a:chOff x="645342" y="43013"/>
            <a:chExt cx="2794000" cy="1973263"/>
          </a:xfrm>
        </p:grpSpPr>
        <p:pic>
          <p:nvPicPr>
            <p:cNvPr id="4111" name="Picture 2" descr="image9.jpeg"/>
            <p:cNvPicPr>
              <a:picLocks noChangeAspect="1"/>
            </p:cNvPicPr>
            <p:nvPr/>
          </p:nvPicPr>
          <p:blipFill>
            <a:blip r:embed="rId4"/>
            <a:srcRect/>
            <a:stretch>
              <a:fillRect/>
            </a:stretch>
          </p:blipFill>
          <p:spPr bwMode="auto">
            <a:xfrm>
              <a:off x="809695" y="265915"/>
              <a:ext cx="2537164" cy="1692246"/>
            </a:xfrm>
            <a:prstGeom prst="rect">
              <a:avLst/>
            </a:prstGeom>
            <a:noFill/>
            <a:ln w="12700">
              <a:noFill/>
              <a:miter lim="400000"/>
              <a:headEnd/>
              <a:tailEnd/>
            </a:ln>
          </p:spPr>
        </p:pic>
        <p:pic>
          <p:nvPicPr>
            <p:cNvPr id="4112" name="Picture 3" descr="image10.png"/>
            <p:cNvPicPr>
              <a:picLocks noChangeAspect="1"/>
            </p:cNvPicPr>
            <p:nvPr/>
          </p:nvPicPr>
          <p:blipFill>
            <a:blip r:embed="rId5"/>
            <a:srcRect/>
            <a:stretch>
              <a:fillRect/>
            </a:stretch>
          </p:blipFill>
          <p:spPr bwMode="auto">
            <a:xfrm>
              <a:off x="645342" y="43013"/>
              <a:ext cx="2794000" cy="1973263"/>
            </a:xfrm>
            <a:prstGeom prst="rect">
              <a:avLst/>
            </a:prstGeom>
            <a:noFill/>
            <a:ln w="12700">
              <a:noFill/>
              <a:miter lim="400000"/>
              <a:headEnd/>
              <a:tailEnd/>
            </a:ln>
          </p:spPr>
        </p:pic>
      </p:grpSp>
      <p:sp>
        <p:nvSpPr>
          <p:cNvPr id="4101" name="矩形 14"/>
          <p:cNvSpPr>
            <a:spLocks noChangeArrowheads="1"/>
          </p:cNvSpPr>
          <p:nvPr/>
        </p:nvSpPr>
        <p:spPr bwMode="auto">
          <a:xfrm>
            <a:off x="2071670" y="1285860"/>
            <a:ext cx="4786302" cy="461665"/>
          </a:xfrm>
          <a:prstGeom prst="rect">
            <a:avLst/>
          </a:prstGeom>
          <a:noFill/>
          <a:ln w="9525">
            <a:noFill/>
            <a:miter lim="800000"/>
            <a:headEnd/>
            <a:tailEnd/>
          </a:ln>
        </p:spPr>
        <p:txBody>
          <a:bodyPr wrap="square">
            <a:spAutoFit/>
          </a:bodyPr>
          <a:lstStyle/>
          <a:p>
            <a:pPr algn="ctr"/>
            <a:r>
              <a:rPr lang="zh-CN" altLang="en-US" sz="2400" b="1" dirty="0" smtClean="0">
                <a:ea typeface="宋体" pitchFamily="2" charset="-122"/>
              </a:rPr>
              <a:t>内部环境</a:t>
            </a:r>
            <a:endParaRPr lang="zh-CN" altLang="en-US" sz="2400" dirty="0">
              <a:ea typeface="宋体" pitchFamily="2" charset="-122"/>
            </a:endParaRPr>
          </a:p>
        </p:txBody>
      </p:sp>
      <p:pic>
        <p:nvPicPr>
          <p:cNvPr id="4105" name="Picture 9" descr="image12.png"/>
          <p:cNvPicPr>
            <a:picLocks noChangeAspect="1"/>
          </p:cNvPicPr>
          <p:nvPr/>
        </p:nvPicPr>
        <p:blipFill>
          <a:blip r:embed="rId6"/>
          <a:srcRect/>
          <a:stretch>
            <a:fillRect/>
          </a:stretch>
        </p:blipFill>
        <p:spPr bwMode="auto">
          <a:xfrm>
            <a:off x="2428860" y="1785926"/>
            <a:ext cx="4472019" cy="2397638"/>
          </a:xfrm>
          <a:prstGeom prst="rect">
            <a:avLst/>
          </a:prstGeom>
          <a:noFill/>
          <a:ln w="12700">
            <a:noFill/>
            <a:miter lim="400000"/>
            <a:headEnd/>
            <a:tailEnd/>
          </a:ln>
        </p:spPr>
      </p:pic>
      <p:pic>
        <p:nvPicPr>
          <p:cNvPr id="21" name="图片 20" descr="webwxgetmsgimg (12).jpg"/>
          <p:cNvPicPr>
            <a:picLocks noChangeAspect="1"/>
          </p:cNvPicPr>
          <p:nvPr/>
        </p:nvPicPr>
        <p:blipFill>
          <a:blip r:embed="rId7"/>
          <a:stretch>
            <a:fillRect/>
          </a:stretch>
        </p:blipFill>
        <p:spPr>
          <a:xfrm>
            <a:off x="2571736" y="1928802"/>
            <a:ext cx="4071966" cy="2071702"/>
          </a:xfrm>
          <a:prstGeom prst="rect">
            <a:avLst/>
          </a:prstGeom>
        </p:spPr>
      </p:pic>
      <p:sp>
        <p:nvSpPr>
          <p:cNvPr id="22" name="TextBox 15"/>
          <p:cNvSpPr txBox="1">
            <a:spLocks noChangeArrowheads="1"/>
          </p:cNvSpPr>
          <p:nvPr/>
        </p:nvSpPr>
        <p:spPr bwMode="auto">
          <a:xfrm>
            <a:off x="1643042" y="500042"/>
            <a:ext cx="5857916" cy="707886"/>
          </a:xfrm>
          <a:prstGeom prst="rect">
            <a:avLst/>
          </a:prstGeom>
          <a:solidFill>
            <a:schemeClr val="bg1">
              <a:alpha val="30000"/>
            </a:schemeClr>
          </a:solidFill>
          <a:ln w="9525">
            <a:noFill/>
            <a:miter lim="800000"/>
            <a:headEnd/>
            <a:tailEnd/>
          </a:ln>
        </p:spPr>
        <p:txBody>
          <a:bodyPr wrap="square">
            <a:spAutoFit/>
          </a:bodyPr>
          <a:lstStyle/>
          <a:p>
            <a:pPr algn="ctr"/>
            <a:r>
              <a:rPr lang="zh-CN" altLang="en-US" sz="4000" b="1" dirty="0" smtClean="0">
                <a:latin typeface="微软雅黑" pitchFamily="34" charset="-122"/>
                <a:ea typeface="微软雅黑" pitchFamily="34" charset="-122"/>
              </a:rPr>
              <a:t>北京电影学院学生公寓</a:t>
            </a:r>
            <a:endParaRPr lang="zh-CN" altLang="en-US" sz="4000" b="1" dirty="0">
              <a:latin typeface="微软雅黑" pitchFamily="34" charset="-122"/>
              <a:ea typeface="微软雅黑" pitchFamily="34" charset="-122"/>
            </a:endParaRPr>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3" descr="电影PPT模板6.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6" name="TextBox 14"/>
          <p:cNvSpPr txBox="1">
            <a:spLocks noChangeArrowheads="1"/>
          </p:cNvSpPr>
          <p:nvPr/>
        </p:nvSpPr>
        <p:spPr bwMode="auto">
          <a:xfrm>
            <a:off x="7643813" y="2057400"/>
            <a:ext cx="571500" cy="369332"/>
          </a:xfrm>
          <a:prstGeom prst="rect">
            <a:avLst/>
          </a:prstGeom>
          <a:noFill/>
          <a:ln w="9525">
            <a:noFill/>
            <a:miter lim="800000"/>
            <a:headEnd/>
            <a:tailEnd/>
          </a:ln>
        </p:spPr>
        <p:txBody>
          <a:bodyPr>
            <a:spAutoFit/>
          </a:bodyPr>
          <a:lstStyle/>
          <a:p>
            <a:endParaRPr lang="zh-CN" altLang="en-US">
              <a:ea typeface="宋体" pitchFamily="2" charset="-122"/>
            </a:endParaRPr>
          </a:p>
        </p:txBody>
      </p:sp>
      <p:sp>
        <p:nvSpPr>
          <p:cNvPr id="3077" name="TextBox 15"/>
          <p:cNvSpPr txBox="1">
            <a:spLocks noChangeArrowheads="1"/>
          </p:cNvSpPr>
          <p:nvPr/>
        </p:nvSpPr>
        <p:spPr bwMode="auto">
          <a:xfrm>
            <a:off x="1643042" y="500042"/>
            <a:ext cx="5857916" cy="707886"/>
          </a:xfrm>
          <a:prstGeom prst="rect">
            <a:avLst/>
          </a:prstGeom>
          <a:solidFill>
            <a:schemeClr val="bg1">
              <a:alpha val="30000"/>
            </a:schemeClr>
          </a:solidFill>
          <a:ln w="9525">
            <a:noFill/>
            <a:miter lim="800000"/>
            <a:headEnd/>
            <a:tailEnd/>
          </a:ln>
        </p:spPr>
        <p:txBody>
          <a:bodyPr wrap="square">
            <a:spAutoFit/>
          </a:bodyPr>
          <a:lstStyle/>
          <a:p>
            <a:pPr algn="ctr"/>
            <a:r>
              <a:rPr lang="zh-CN" altLang="en-US" sz="4000" b="1" dirty="0" smtClean="0">
                <a:latin typeface="微软雅黑" pitchFamily="34" charset="-122"/>
                <a:ea typeface="微软雅黑" pitchFamily="34" charset="-122"/>
              </a:rPr>
              <a:t>北京电影学院学生公寓</a:t>
            </a:r>
            <a:endParaRPr lang="zh-CN" altLang="en-US" sz="4000" b="1" dirty="0">
              <a:latin typeface="微软雅黑" pitchFamily="34" charset="-122"/>
              <a:ea typeface="微软雅黑" pitchFamily="34" charset="-122"/>
            </a:endParaRPr>
          </a:p>
        </p:txBody>
      </p:sp>
      <p:sp>
        <p:nvSpPr>
          <p:cNvPr id="9" name="TextBox 8"/>
          <p:cNvSpPr txBox="1"/>
          <p:nvPr/>
        </p:nvSpPr>
        <p:spPr>
          <a:xfrm>
            <a:off x="4000496" y="1643050"/>
            <a:ext cx="4071966" cy="4247317"/>
          </a:xfrm>
          <a:prstGeom prst="rect">
            <a:avLst/>
          </a:prstGeom>
          <a:solidFill>
            <a:schemeClr val="bg1">
              <a:alpha val="25000"/>
            </a:schemeClr>
          </a:solidFill>
        </p:spPr>
        <p:txBody>
          <a:bodyPr wrap="square" rtlCol="0">
            <a:spAutoFit/>
          </a:bodyPr>
          <a:lstStyle/>
          <a:p>
            <a:pPr>
              <a:lnSpc>
                <a:spcPct val="150000"/>
              </a:lnSpc>
            </a:pPr>
            <a:r>
              <a:rPr lang="zh-CN" altLang="en-US" sz="2000" b="1" dirty="0" smtClean="0">
                <a:latin typeface="微软雅黑" pitchFamily="34" charset="-122"/>
                <a:ea typeface="微软雅黑" pitchFamily="34" charset="-122"/>
              </a:rPr>
              <a:t>由于专业的特殊性，北京电影学院学生公寓的管理工作注定要比其他高校更加注重个性化，同时，也需要制定更加人性化、更加严格的公寓管理标准，这些管理标准的重中之重包括确立北京电影学院学生公寓的标准化管理理念和管理模式、加强公寓硬件建设、精神文明建设等方面。</a:t>
            </a:r>
          </a:p>
        </p:txBody>
      </p:sp>
      <p:pic>
        <p:nvPicPr>
          <p:cNvPr id="15" name="Picture 9" descr="image12.png"/>
          <p:cNvPicPr>
            <a:picLocks noChangeAspect="1"/>
          </p:cNvPicPr>
          <p:nvPr/>
        </p:nvPicPr>
        <p:blipFill>
          <a:blip r:embed="rId4"/>
          <a:srcRect/>
          <a:stretch>
            <a:fillRect/>
          </a:stretch>
        </p:blipFill>
        <p:spPr bwMode="auto">
          <a:xfrm>
            <a:off x="785786" y="1357298"/>
            <a:ext cx="3071834" cy="5072098"/>
          </a:xfrm>
          <a:prstGeom prst="rect">
            <a:avLst/>
          </a:prstGeom>
          <a:noFill/>
          <a:ln w="12700">
            <a:noFill/>
            <a:miter lim="400000"/>
            <a:headEnd/>
            <a:tailEnd/>
          </a:ln>
        </p:spPr>
      </p:pic>
      <p:pic>
        <p:nvPicPr>
          <p:cNvPr id="17" name="图片 16" descr="3.png"/>
          <p:cNvPicPr>
            <a:picLocks noChangeAspect="1"/>
          </p:cNvPicPr>
          <p:nvPr/>
        </p:nvPicPr>
        <p:blipFill>
          <a:blip r:embed="rId5" cstate="print"/>
          <a:stretch>
            <a:fillRect/>
          </a:stretch>
        </p:blipFill>
        <p:spPr>
          <a:xfrm>
            <a:off x="928662" y="1643050"/>
            <a:ext cx="2786081" cy="4429108"/>
          </a:xfrm>
          <a:prstGeom prst="rect">
            <a:avLst/>
          </a:prstGeo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3" descr="电影PPT模板6.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9" name="TextBox 16"/>
          <p:cNvSpPr txBox="1">
            <a:spLocks noChangeArrowheads="1"/>
          </p:cNvSpPr>
          <p:nvPr/>
        </p:nvSpPr>
        <p:spPr bwMode="auto">
          <a:xfrm>
            <a:off x="1248043" y="1196752"/>
            <a:ext cx="6647915" cy="738664"/>
          </a:xfrm>
          <a:prstGeom prst="rect">
            <a:avLst/>
          </a:prstGeom>
          <a:noFill/>
          <a:ln w="9525">
            <a:noFill/>
            <a:miter lim="800000"/>
            <a:headEnd/>
            <a:tailEnd/>
          </a:ln>
        </p:spPr>
        <p:txBody>
          <a:bodyPr wrap="square">
            <a:spAutoFit/>
          </a:bodyPr>
          <a:lstStyle/>
          <a:p>
            <a:pPr algn="ctr">
              <a:lnSpc>
                <a:spcPct val="150000"/>
              </a:lnSpc>
            </a:pPr>
            <a:r>
              <a:rPr lang="zh-CN" altLang="en-US" sz="2800" b="1" dirty="0" smtClean="0">
                <a:latin typeface="微软雅黑" pitchFamily="34" charset="-122"/>
                <a:ea typeface="微软雅黑" pitchFamily="34" charset="-122"/>
              </a:rPr>
              <a:t>一切以学生为本，个性化、人性化管理</a:t>
            </a:r>
            <a:endParaRPr lang="en-US" altLang="zh-CN" sz="2800" b="1" dirty="0" smtClean="0">
              <a:latin typeface="微软雅黑" pitchFamily="34" charset="-122"/>
              <a:ea typeface="微软雅黑" pitchFamily="34" charset="-122"/>
            </a:endParaRPr>
          </a:p>
        </p:txBody>
      </p:sp>
      <p:sp>
        <p:nvSpPr>
          <p:cNvPr id="21" name="标题 10"/>
          <p:cNvSpPr>
            <a:spLocks noGrp="1"/>
          </p:cNvSpPr>
          <p:nvPr>
            <p:ph type="title"/>
          </p:nvPr>
        </p:nvSpPr>
        <p:spPr>
          <a:xfrm>
            <a:off x="457200" y="260648"/>
            <a:ext cx="8229600" cy="1143000"/>
          </a:xfrm>
        </p:spPr>
        <p:txBody>
          <a:bodyPr/>
          <a:lstStyle/>
          <a:p>
            <a:r>
              <a:rPr lang="zh-CN" altLang="en-US" b="1" dirty="0" smtClean="0">
                <a:latin typeface="微软雅黑" pitchFamily="34" charset="-122"/>
                <a:ea typeface="微软雅黑" pitchFamily="34" charset="-122"/>
              </a:rPr>
              <a:t>北影学生公寓管理理念</a:t>
            </a:r>
            <a:endParaRPr lang="zh-CN" altLang="en-US" b="1" dirty="0">
              <a:latin typeface="微软雅黑" pitchFamily="34" charset="-122"/>
              <a:ea typeface="微软雅黑" pitchFamily="34" charset="-122"/>
            </a:endParaRPr>
          </a:p>
        </p:txBody>
      </p:sp>
      <p:pic>
        <p:nvPicPr>
          <p:cNvPr id="23" name="Picture 12" descr="image68.jpeg"/>
          <p:cNvPicPr>
            <a:picLocks noChangeAspect="1"/>
          </p:cNvPicPr>
          <p:nvPr/>
        </p:nvPicPr>
        <p:blipFill>
          <a:blip r:embed="rId4" cstate="print"/>
          <a:srcRect/>
          <a:stretch>
            <a:fillRect/>
          </a:stretch>
        </p:blipFill>
        <p:spPr bwMode="auto">
          <a:xfrm>
            <a:off x="399276" y="2204863"/>
            <a:ext cx="4006827" cy="2887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6" descr="image66.jpeg"/>
          <p:cNvPicPr>
            <a:picLocks noChangeAspect="1"/>
          </p:cNvPicPr>
          <p:nvPr/>
        </p:nvPicPr>
        <p:blipFill>
          <a:blip r:embed="rId5" cstate="print"/>
          <a:srcRect t="9102"/>
          <a:stretch>
            <a:fillRect/>
          </a:stretch>
        </p:blipFill>
        <p:spPr bwMode="auto">
          <a:xfrm>
            <a:off x="4575740" y="3429000"/>
            <a:ext cx="3956700" cy="2881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7" descr="电影PPT模板6.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6147" name="Picture 6" descr="image16.png"/>
          <p:cNvPicPr>
            <a:picLocks noChangeAspect="1"/>
          </p:cNvPicPr>
          <p:nvPr/>
        </p:nvPicPr>
        <p:blipFill>
          <a:blip r:embed="rId4"/>
          <a:srcRect/>
          <a:stretch>
            <a:fillRect/>
          </a:stretch>
        </p:blipFill>
        <p:spPr bwMode="auto">
          <a:xfrm>
            <a:off x="714376" y="1114426"/>
            <a:ext cx="2506663" cy="2143124"/>
          </a:xfrm>
          <a:prstGeom prst="rect">
            <a:avLst/>
          </a:prstGeom>
          <a:noFill/>
          <a:ln w="12700">
            <a:noFill/>
            <a:miter lim="400000"/>
            <a:headEnd/>
            <a:tailEnd/>
          </a:ln>
        </p:spPr>
      </p:pic>
      <p:sp>
        <p:nvSpPr>
          <p:cNvPr id="6148" name="Rectangle 7"/>
          <p:cNvSpPr>
            <a:spLocks/>
          </p:cNvSpPr>
          <p:nvPr/>
        </p:nvSpPr>
        <p:spPr bwMode="auto">
          <a:xfrm>
            <a:off x="1142976" y="344806"/>
            <a:ext cx="7215238" cy="584771"/>
          </a:xfrm>
          <a:prstGeom prst="rect">
            <a:avLst/>
          </a:prstGeom>
          <a:noFill/>
          <a:ln w="12700">
            <a:noFill/>
            <a:miter lim="400000"/>
            <a:headEnd/>
            <a:tailEnd/>
          </a:ln>
        </p:spPr>
        <p:txBody>
          <a:bodyPr wrap="square" lIns="45718" tIns="45718" rIns="45718" bIns="45718">
            <a:spAutoFit/>
          </a:bodyPr>
          <a:lstStyle/>
          <a:p>
            <a:pPr indent="406400" defTabSz="266700">
              <a:spcBef>
                <a:spcPts val="500"/>
              </a:spcBef>
            </a:pPr>
            <a:r>
              <a:rPr lang="zh-CN" sz="3200" b="1" dirty="0">
                <a:latin typeface="微软雅黑" pitchFamily="34" charset="-122"/>
                <a:ea typeface="微软雅黑" pitchFamily="34" charset="-122"/>
                <a:sym typeface="宋体" pitchFamily="2" charset="-122"/>
              </a:rPr>
              <a:t>领导高度重视  全面落实创建</a:t>
            </a:r>
            <a:r>
              <a:rPr lang="zh-CN" sz="3200" dirty="0">
                <a:latin typeface="微软雅黑" pitchFamily="34" charset="-122"/>
                <a:ea typeface="微软雅黑" pitchFamily="34" charset="-122"/>
                <a:sym typeface="宋体" pitchFamily="2" charset="-122"/>
              </a:rPr>
              <a:t>工作</a:t>
            </a:r>
          </a:p>
        </p:txBody>
      </p:sp>
      <p:grpSp>
        <p:nvGrpSpPr>
          <p:cNvPr id="2" name="Group 8"/>
          <p:cNvGrpSpPr>
            <a:grpSpLocks/>
          </p:cNvGrpSpPr>
          <p:nvPr/>
        </p:nvGrpSpPr>
        <p:grpSpPr bwMode="auto">
          <a:xfrm>
            <a:off x="5538788" y="4046220"/>
            <a:ext cx="3605212" cy="2811780"/>
            <a:chOff x="0" y="0"/>
            <a:chExt cx="3605213" cy="2343150"/>
          </a:xfrm>
        </p:grpSpPr>
        <p:pic>
          <p:nvPicPr>
            <p:cNvPr id="6160" name="Picture 9" descr="image2.tif"/>
            <p:cNvPicPr>
              <a:picLocks noChangeAspect="1"/>
            </p:cNvPicPr>
            <p:nvPr/>
          </p:nvPicPr>
          <p:blipFill>
            <a:blip r:embed="rId5"/>
            <a:srcRect/>
            <a:stretch>
              <a:fillRect/>
            </a:stretch>
          </p:blipFill>
          <p:spPr bwMode="auto">
            <a:xfrm>
              <a:off x="215860" y="139617"/>
              <a:ext cx="3173493" cy="1784680"/>
            </a:xfrm>
            <a:prstGeom prst="rect">
              <a:avLst/>
            </a:prstGeom>
            <a:noFill/>
            <a:ln w="12700">
              <a:noFill/>
              <a:miter lim="400000"/>
              <a:headEnd/>
              <a:tailEnd/>
            </a:ln>
          </p:spPr>
        </p:pic>
        <p:pic>
          <p:nvPicPr>
            <p:cNvPr id="6161" name="Picture 10" descr="image.png"/>
            <p:cNvPicPr>
              <a:picLocks noChangeAspect="1"/>
            </p:cNvPicPr>
            <p:nvPr/>
          </p:nvPicPr>
          <p:blipFill>
            <a:blip r:embed="rId6"/>
            <a:srcRect/>
            <a:stretch>
              <a:fillRect/>
            </a:stretch>
          </p:blipFill>
          <p:spPr bwMode="auto">
            <a:xfrm>
              <a:off x="0" y="0"/>
              <a:ext cx="3605213" cy="2343150"/>
            </a:xfrm>
            <a:prstGeom prst="rect">
              <a:avLst/>
            </a:prstGeom>
            <a:noFill/>
            <a:ln w="12700">
              <a:noFill/>
              <a:miter lim="400000"/>
              <a:headEnd/>
              <a:tailEnd/>
            </a:ln>
          </p:spPr>
        </p:pic>
      </p:grpSp>
      <p:grpSp>
        <p:nvGrpSpPr>
          <p:cNvPr id="3" name="Group 1"/>
          <p:cNvGrpSpPr>
            <a:grpSpLocks/>
          </p:cNvGrpSpPr>
          <p:nvPr/>
        </p:nvGrpSpPr>
        <p:grpSpPr bwMode="auto">
          <a:xfrm>
            <a:off x="5330826" y="1207770"/>
            <a:ext cx="2817813" cy="2390776"/>
            <a:chOff x="0" y="0"/>
            <a:chExt cx="2819400" cy="1992313"/>
          </a:xfrm>
        </p:grpSpPr>
        <p:pic>
          <p:nvPicPr>
            <p:cNvPr id="6158" name="Picture 2" descr="image13.jpeg"/>
            <p:cNvPicPr>
              <a:picLocks noChangeAspect="1"/>
            </p:cNvPicPr>
            <p:nvPr/>
          </p:nvPicPr>
          <p:blipFill>
            <a:blip r:embed="rId7"/>
            <a:srcRect/>
            <a:stretch>
              <a:fillRect/>
            </a:stretch>
          </p:blipFill>
          <p:spPr bwMode="auto">
            <a:xfrm>
              <a:off x="130467" y="130536"/>
              <a:ext cx="2558464" cy="1706763"/>
            </a:xfrm>
            <a:prstGeom prst="rect">
              <a:avLst/>
            </a:prstGeom>
            <a:noFill/>
            <a:ln w="12700">
              <a:noFill/>
              <a:miter lim="400000"/>
              <a:headEnd/>
              <a:tailEnd/>
            </a:ln>
          </p:spPr>
        </p:pic>
        <p:pic>
          <p:nvPicPr>
            <p:cNvPr id="6159" name="Picture 3" descr="image15.png"/>
            <p:cNvPicPr>
              <a:picLocks noChangeAspect="1"/>
            </p:cNvPicPr>
            <p:nvPr/>
          </p:nvPicPr>
          <p:blipFill>
            <a:blip r:embed="rId8"/>
            <a:srcRect/>
            <a:stretch>
              <a:fillRect/>
            </a:stretch>
          </p:blipFill>
          <p:spPr bwMode="auto">
            <a:xfrm>
              <a:off x="0" y="0"/>
              <a:ext cx="2819400" cy="1992313"/>
            </a:xfrm>
            <a:prstGeom prst="rect">
              <a:avLst/>
            </a:prstGeom>
            <a:noFill/>
            <a:ln w="12700">
              <a:noFill/>
              <a:miter lim="400000"/>
              <a:headEnd/>
              <a:tailEnd/>
            </a:ln>
          </p:spPr>
        </p:pic>
      </p:grpSp>
      <p:grpSp>
        <p:nvGrpSpPr>
          <p:cNvPr id="4" name="Group 11"/>
          <p:cNvGrpSpPr>
            <a:grpSpLocks/>
          </p:cNvGrpSpPr>
          <p:nvPr/>
        </p:nvGrpSpPr>
        <p:grpSpPr bwMode="auto">
          <a:xfrm>
            <a:off x="1908175" y="4276726"/>
            <a:ext cx="3251200" cy="2908934"/>
            <a:chOff x="0" y="0"/>
            <a:chExt cx="3251200" cy="2424113"/>
          </a:xfrm>
        </p:grpSpPr>
        <p:pic>
          <p:nvPicPr>
            <p:cNvPr id="6156" name="Picture 12" descr="image15.jpeg"/>
            <p:cNvPicPr>
              <a:picLocks noChangeAspect="1"/>
            </p:cNvPicPr>
            <p:nvPr/>
          </p:nvPicPr>
          <p:blipFill>
            <a:blip r:embed="rId9"/>
            <a:srcRect/>
            <a:stretch>
              <a:fillRect/>
            </a:stretch>
          </p:blipFill>
          <p:spPr bwMode="auto">
            <a:xfrm>
              <a:off x="215877" y="139663"/>
              <a:ext cx="2819446" cy="1865459"/>
            </a:xfrm>
            <a:prstGeom prst="rect">
              <a:avLst/>
            </a:prstGeom>
            <a:noFill/>
            <a:ln w="12700">
              <a:noFill/>
              <a:miter lim="400000"/>
              <a:headEnd/>
              <a:tailEnd/>
            </a:ln>
          </p:spPr>
        </p:pic>
        <p:pic>
          <p:nvPicPr>
            <p:cNvPr id="6157" name="Picture 13" descr="image.png"/>
            <p:cNvPicPr>
              <a:picLocks noChangeAspect="1"/>
            </p:cNvPicPr>
            <p:nvPr/>
          </p:nvPicPr>
          <p:blipFill>
            <a:blip r:embed="rId10"/>
            <a:srcRect/>
            <a:stretch>
              <a:fillRect/>
            </a:stretch>
          </p:blipFill>
          <p:spPr bwMode="auto">
            <a:xfrm>
              <a:off x="0" y="0"/>
              <a:ext cx="3251200" cy="2424113"/>
            </a:xfrm>
            <a:prstGeom prst="rect">
              <a:avLst/>
            </a:prstGeom>
            <a:noFill/>
            <a:ln w="12700">
              <a:noFill/>
              <a:miter lim="400000"/>
              <a:headEnd/>
              <a:tailEnd/>
            </a:ln>
          </p:spPr>
        </p:pic>
      </p:grpSp>
      <p:pic>
        <p:nvPicPr>
          <p:cNvPr id="6152" name="Picture 19" descr="C:\Users\Administrator\Desktop\20160115_164648.jpg"/>
          <p:cNvPicPr>
            <a:picLocks noChangeAspect="1" noChangeArrowheads="1"/>
          </p:cNvPicPr>
          <p:nvPr/>
        </p:nvPicPr>
        <p:blipFill>
          <a:blip r:embed="rId11"/>
          <a:srcRect/>
          <a:stretch>
            <a:fillRect/>
          </a:stretch>
        </p:blipFill>
        <p:spPr bwMode="auto">
          <a:xfrm>
            <a:off x="857251" y="1200150"/>
            <a:ext cx="2214563" cy="1918336"/>
          </a:xfrm>
          <a:prstGeom prst="rect">
            <a:avLst/>
          </a:prstGeom>
          <a:noFill/>
          <a:ln w="9525">
            <a:noFill/>
            <a:miter lim="800000"/>
            <a:headEnd/>
            <a:tailEnd/>
          </a:ln>
        </p:spPr>
      </p:pic>
      <p:grpSp>
        <p:nvGrpSpPr>
          <p:cNvPr id="5" name="Group 14"/>
          <p:cNvGrpSpPr>
            <a:grpSpLocks/>
          </p:cNvGrpSpPr>
          <p:nvPr/>
        </p:nvGrpSpPr>
        <p:grpSpPr bwMode="auto">
          <a:xfrm>
            <a:off x="2844801" y="2173606"/>
            <a:ext cx="3019425" cy="2813684"/>
            <a:chOff x="0" y="0"/>
            <a:chExt cx="3021013" cy="2344738"/>
          </a:xfrm>
        </p:grpSpPr>
        <p:pic>
          <p:nvPicPr>
            <p:cNvPr id="6154" name="Picture 15" descr="image16.jpeg"/>
            <p:cNvPicPr>
              <a:picLocks noChangeAspect="1"/>
            </p:cNvPicPr>
            <p:nvPr/>
          </p:nvPicPr>
          <p:blipFill>
            <a:blip r:embed="rId12"/>
            <a:srcRect/>
            <a:stretch>
              <a:fillRect/>
            </a:stretch>
          </p:blipFill>
          <p:spPr bwMode="auto">
            <a:xfrm>
              <a:off x="215934" y="139712"/>
              <a:ext cx="2589145" cy="1785889"/>
            </a:xfrm>
            <a:prstGeom prst="rect">
              <a:avLst/>
            </a:prstGeom>
            <a:noFill/>
            <a:ln w="12700">
              <a:noFill/>
              <a:miter lim="400000"/>
              <a:headEnd/>
              <a:tailEnd/>
            </a:ln>
          </p:spPr>
        </p:pic>
        <p:pic>
          <p:nvPicPr>
            <p:cNvPr id="6155" name="Picture 16" descr="image.png"/>
            <p:cNvPicPr>
              <a:picLocks noChangeAspect="1"/>
            </p:cNvPicPr>
            <p:nvPr/>
          </p:nvPicPr>
          <p:blipFill>
            <a:blip r:embed="rId13"/>
            <a:srcRect/>
            <a:stretch>
              <a:fillRect/>
            </a:stretch>
          </p:blipFill>
          <p:spPr bwMode="auto">
            <a:xfrm>
              <a:off x="0" y="0"/>
              <a:ext cx="3021013" cy="2344738"/>
            </a:xfrm>
            <a:prstGeom prst="rect">
              <a:avLst/>
            </a:prstGeom>
            <a:noFill/>
            <a:ln w="12700">
              <a:noFill/>
              <a:miter lim="400000"/>
              <a:headEnd/>
              <a:tailEnd/>
            </a:ln>
          </p:spPr>
        </p:pic>
      </p:grpSp>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descr="电影PPT模板6.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171" name="Rectangle 2"/>
          <p:cNvSpPr>
            <a:spLocks/>
          </p:cNvSpPr>
          <p:nvPr/>
        </p:nvSpPr>
        <p:spPr bwMode="auto">
          <a:xfrm>
            <a:off x="2214564" y="3257550"/>
            <a:ext cx="6581285" cy="769437"/>
          </a:xfrm>
          <a:prstGeom prst="rect">
            <a:avLst/>
          </a:prstGeom>
          <a:noFill/>
          <a:ln w="12700">
            <a:noFill/>
            <a:miter lim="400000"/>
            <a:headEnd/>
            <a:tailEnd/>
          </a:ln>
        </p:spPr>
        <p:txBody>
          <a:bodyPr wrap="none" lIns="45718" tIns="45718" rIns="45718" bIns="45718">
            <a:spAutoFit/>
          </a:bodyPr>
          <a:lstStyle/>
          <a:p>
            <a:endParaRPr lang="zh-CN" altLang="zh-CN" sz="2200" dirty="0">
              <a:ea typeface="宋体" pitchFamily="2" charset="-122"/>
            </a:endParaRPr>
          </a:p>
          <a:p>
            <a:r>
              <a:rPr lang="zh-CN" sz="2200" b="1" dirty="0">
                <a:ea typeface="宋体" pitchFamily="2" charset="-122"/>
              </a:rPr>
              <a:t>以学生的专业特点为指导思路进行一系列的创建改革</a:t>
            </a:r>
          </a:p>
        </p:txBody>
      </p:sp>
      <p:sp>
        <p:nvSpPr>
          <p:cNvPr id="7172" name="Rectangle 1"/>
          <p:cNvSpPr>
            <a:spLocks/>
          </p:cNvSpPr>
          <p:nvPr/>
        </p:nvSpPr>
        <p:spPr bwMode="auto">
          <a:xfrm>
            <a:off x="2065339" y="1156336"/>
            <a:ext cx="5016754" cy="584771"/>
          </a:xfrm>
          <a:prstGeom prst="rect">
            <a:avLst/>
          </a:prstGeom>
          <a:noFill/>
          <a:ln w="12700">
            <a:noFill/>
            <a:miter lim="400000"/>
            <a:headEnd/>
            <a:tailEnd/>
          </a:ln>
        </p:spPr>
        <p:txBody>
          <a:bodyPr wrap="none" lIns="45718" tIns="45718" rIns="45718" bIns="45718">
            <a:spAutoFit/>
          </a:bodyPr>
          <a:lstStyle/>
          <a:p>
            <a:pPr indent="406400" defTabSz="266700">
              <a:spcBef>
                <a:spcPts val="500"/>
              </a:spcBef>
            </a:pPr>
            <a:r>
              <a:rPr lang="zh-CN" sz="3200" b="1" dirty="0">
                <a:latin typeface="微软雅黑" pitchFamily="34" charset="-122"/>
                <a:ea typeface="微软雅黑" pitchFamily="34" charset="-122"/>
                <a:sym typeface="仿宋" pitchFamily="49" charset="-122"/>
              </a:rPr>
              <a:t>学生公寓标准化创建过程</a:t>
            </a:r>
          </a:p>
        </p:txBody>
      </p:sp>
      <p:sp>
        <p:nvSpPr>
          <p:cNvPr id="7173" name="Rectangle 3"/>
          <p:cNvSpPr>
            <a:spLocks/>
          </p:cNvSpPr>
          <p:nvPr/>
        </p:nvSpPr>
        <p:spPr bwMode="auto">
          <a:xfrm>
            <a:off x="2214564" y="2571750"/>
            <a:ext cx="1092603" cy="492438"/>
          </a:xfrm>
          <a:prstGeom prst="rect">
            <a:avLst/>
          </a:prstGeom>
          <a:noFill/>
          <a:ln w="12700">
            <a:noFill/>
            <a:miter lim="400000"/>
            <a:headEnd/>
            <a:tailEnd/>
          </a:ln>
        </p:spPr>
        <p:txBody>
          <a:bodyPr wrap="none" lIns="45718" tIns="45718" rIns="45718" bIns="45718">
            <a:spAutoFit/>
          </a:bodyPr>
          <a:lstStyle/>
          <a:p>
            <a:r>
              <a:rPr lang="zh-CN" sz="2600" b="1" dirty="0">
                <a:ea typeface="宋体" pitchFamily="2" charset="-122"/>
              </a:rPr>
              <a:t>实施：</a:t>
            </a: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3" descr="电影PPT模板6.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 name="标题 10"/>
          <p:cNvSpPr>
            <a:spLocks noGrp="1"/>
          </p:cNvSpPr>
          <p:nvPr>
            <p:ph type="title"/>
          </p:nvPr>
        </p:nvSpPr>
        <p:spPr>
          <a:xfrm>
            <a:off x="457200" y="1428736"/>
            <a:ext cx="8229600" cy="642942"/>
          </a:xfrm>
        </p:spPr>
        <p:txBody>
          <a:bodyPr>
            <a:normAutofit fontScale="90000"/>
          </a:bodyPr>
          <a:lstStyle/>
          <a:p>
            <a:r>
              <a:rPr lang="zh-CN" altLang="en-US" sz="3200" b="1" dirty="0" smtClean="0">
                <a:latin typeface="微软雅黑" pitchFamily="34" charset="-122"/>
                <a:ea typeface="微软雅黑" pitchFamily="34" charset="-122"/>
                <a:sym typeface="宋体" pitchFamily="2" charset="-122"/>
              </a:rPr>
              <a:t>以制度建设为抓手  着眼于规范管理</a:t>
            </a:r>
            <a:r>
              <a:rPr lang="en-US" altLang="zh-CN" sz="3200" b="1" dirty="0" smtClean="0">
                <a:latin typeface="微软雅黑" pitchFamily="34" charset="-122"/>
                <a:ea typeface="微软雅黑" pitchFamily="34" charset="-122"/>
                <a:sym typeface="宋体" pitchFamily="2" charset="-122"/>
              </a:rPr>
              <a:t/>
            </a:r>
            <a:br>
              <a:rPr lang="en-US" altLang="zh-CN" sz="3200" b="1" dirty="0" smtClean="0">
                <a:latin typeface="微软雅黑" pitchFamily="34" charset="-122"/>
                <a:ea typeface="微软雅黑" pitchFamily="34" charset="-122"/>
                <a:sym typeface="宋体" pitchFamily="2" charset="-122"/>
              </a:rPr>
            </a:br>
            <a:endParaRPr lang="zh-CN" altLang="en-US" sz="3200" b="1" dirty="0">
              <a:latin typeface="微软雅黑" pitchFamily="34" charset="-122"/>
              <a:ea typeface="微软雅黑" pitchFamily="34" charset="-122"/>
            </a:endParaRPr>
          </a:p>
        </p:txBody>
      </p:sp>
      <p:sp>
        <p:nvSpPr>
          <p:cNvPr id="8" name="矩形 7"/>
          <p:cNvSpPr/>
          <p:nvPr/>
        </p:nvSpPr>
        <p:spPr>
          <a:xfrm>
            <a:off x="2286000" y="2690336"/>
            <a:ext cx="6000776" cy="2862322"/>
          </a:xfrm>
          <a:prstGeom prst="rect">
            <a:avLst/>
          </a:prstGeom>
        </p:spPr>
        <p:txBody>
          <a:bodyPr wrap="square">
            <a:spAutoFit/>
          </a:bodyPr>
          <a:lstStyle/>
          <a:p>
            <a:r>
              <a:rPr lang="zh-CN" altLang="zh-CN" b="1" dirty="0" smtClean="0">
                <a:latin typeface="宋体" pitchFamily="2" charset="-122"/>
                <a:ea typeface="宋体" pitchFamily="2" charset="-122"/>
                <a:sym typeface="宋体" pitchFamily="2" charset="-122"/>
              </a:rPr>
              <a:t>《</a:t>
            </a:r>
            <a:r>
              <a:rPr lang="zh-CN" altLang="en-US" b="1" dirty="0" smtClean="0">
                <a:latin typeface="宋体" pitchFamily="2" charset="-122"/>
                <a:ea typeface="宋体" pitchFamily="2" charset="-122"/>
                <a:sym typeface="宋体" pitchFamily="2" charset="-122"/>
              </a:rPr>
              <a:t>北京电影学院学生公寓管理规定</a:t>
            </a:r>
            <a:r>
              <a:rPr lang="zh-CN" altLang="zh-CN" b="1" dirty="0" smtClean="0">
                <a:latin typeface="宋体" pitchFamily="2" charset="-122"/>
                <a:ea typeface="宋体" pitchFamily="2" charset="-122"/>
                <a:sym typeface="宋体" pitchFamily="2" charset="-122"/>
              </a:rPr>
              <a:t>》</a:t>
            </a:r>
            <a:endParaRPr lang="en-US" altLang="zh-CN" b="1" dirty="0" smtClean="0">
              <a:latin typeface="宋体" pitchFamily="2" charset="-122"/>
              <a:ea typeface="宋体" pitchFamily="2" charset="-122"/>
              <a:sym typeface="宋体" pitchFamily="2" charset="-122"/>
            </a:endParaRPr>
          </a:p>
          <a:p>
            <a:endParaRPr lang="en-US" altLang="zh-CN" b="1" dirty="0" smtClean="0">
              <a:latin typeface="宋体" pitchFamily="2" charset="-122"/>
              <a:ea typeface="宋体" pitchFamily="2" charset="-122"/>
              <a:sym typeface="宋体" pitchFamily="2" charset="-122"/>
            </a:endParaRPr>
          </a:p>
          <a:p>
            <a:r>
              <a:rPr lang="zh-CN" altLang="zh-CN" b="1" dirty="0" smtClean="0">
                <a:latin typeface="宋体" pitchFamily="2" charset="-122"/>
                <a:ea typeface="宋体" pitchFamily="2" charset="-122"/>
                <a:sym typeface="宋体" pitchFamily="2" charset="-122"/>
              </a:rPr>
              <a:t>《</a:t>
            </a:r>
            <a:r>
              <a:rPr lang="zh-CN" altLang="en-US" b="1" dirty="0" smtClean="0">
                <a:latin typeface="宋体" pitchFamily="2" charset="-122"/>
                <a:ea typeface="宋体" pitchFamily="2" charset="-122"/>
                <a:sym typeface="宋体" pitchFamily="2" charset="-122"/>
              </a:rPr>
              <a:t>北京电影学院辅导员入驻学生公寓管理规定（试行）</a:t>
            </a:r>
            <a:r>
              <a:rPr lang="zh-CN" altLang="zh-CN" b="1" dirty="0" smtClean="0">
                <a:latin typeface="宋体" pitchFamily="2" charset="-122"/>
                <a:ea typeface="宋体" pitchFamily="2" charset="-122"/>
                <a:sym typeface="宋体" pitchFamily="2" charset="-122"/>
              </a:rPr>
              <a:t>》</a:t>
            </a:r>
            <a:endParaRPr lang="en-US" altLang="zh-CN" b="1" dirty="0" smtClean="0">
              <a:latin typeface="宋体" pitchFamily="2" charset="-122"/>
              <a:ea typeface="宋体" pitchFamily="2" charset="-122"/>
              <a:sym typeface="宋体" pitchFamily="2" charset="-122"/>
            </a:endParaRPr>
          </a:p>
          <a:p>
            <a:endParaRPr lang="en-US" altLang="zh-CN" b="1" dirty="0" smtClean="0">
              <a:latin typeface="宋体" pitchFamily="2" charset="-122"/>
              <a:ea typeface="宋体" pitchFamily="2" charset="-122"/>
              <a:sym typeface="宋体" pitchFamily="2" charset="-122"/>
            </a:endParaRPr>
          </a:p>
          <a:p>
            <a:r>
              <a:rPr lang="zh-CN" altLang="zh-CN" b="1" dirty="0" smtClean="0">
                <a:latin typeface="宋体" pitchFamily="2" charset="-122"/>
                <a:ea typeface="宋体" pitchFamily="2" charset="-122"/>
                <a:sym typeface="宋体" pitchFamily="2" charset="-122"/>
              </a:rPr>
              <a:t>《</a:t>
            </a:r>
            <a:r>
              <a:rPr lang="zh-CN" altLang="en-US" b="1" dirty="0" smtClean="0">
                <a:latin typeface="宋体" pitchFamily="2" charset="-122"/>
                <a:ea typeface="宋体" pitchFamily="2" charset="-122"/>
                <a:sym typeface="宋体" pitchFamily="2" charset="-122"/>
              </a:rPr>
              <a:t>北京电影学院学生公寓学生违纪处理</a:t>
            </a:r>
            <a:r>
              <a:rPr lang="zh-CN" altLang="zh-CN" b="1" dirty="0" smtClean="0">
                <a:latin typeface="宋体" pitchFamily="2" charset="-122"/>
                <a:ea typeface="宋体" pitchFamily="2" charset="-122"/>
                <a:sym typeface="宋体" pitchFamily="2" charset="-122"/>
              </a:rPr>
              <a:t>》</a:t>
            </a:r>
            <a:endParaRPr lang="en-US" altLang="zh-CN" b="1" dirty="0" smtClean="0">
              <a:latin typeface="宋体" pitchFamily="2" charset="-122"/>
              <a:ea typeface="宋体" pitchFamily="2" charset="-122"/>
              <a:sym typeface="宋体" pitchFamily="2" charset="-122"/>
            </a:endParaRPr>
          </a:p>
          <a:p>
            <a:endParaRPr lang="en-US" altLang="zh-CN" b="1" dirty="0" smtClean="0">
              <a:latin typeface="宋体" pitchFamily="2" charset="-122"/>
              <a:ea typeface="宋体" pitchFamily="2" charset="-122"/>
              <a:sym typeface="宋体" pitchFamily="2" charset="-122"/>
            </a:endParaRPr>
          </a:p>
          <a:p>
            <a:endParaRPr lang="en-US" altLang="zh-CN" b="1" dirty="0" smtClean="0">
              <a:latin typeface="宋体" pitchFamily="2" charset="-122"/>
              <a:ea typeface="宋体" pitchFamily="2" charset="-122"/>
              <a:sym typeface="宋体" pitchFamily="2" charset="-122"/>
            </a:endParaRPr>
          </a:p>
          <a:p>
            <a:endParaRPr lang="en-US" altLang="zh-CN" dirty="0" smtClean="0">
              <a:latin typeface="宋体" pitchFamily="2" charset="-122"/>
              <a:ea typeface="宋体" pitchFamily="2" charset="-122"/>
              <a:sym typeface="宋体" pitchFamily="2" charset="-122"/>
            </a:endParaRPr>
          </a:p>
          <a:p>
            <a:endParaRPr lang="en-US" altLang="zh-CN" dirty="0" smtClean="0">
              <a:latin typeface="宋体" pitchFamily="2" charset="-122"/>
              <a:ea typeface="宋体" pitchFamily="2" charset="-122"/>
              <a:sym typeface="宋体" pitchFamily="2" charset="-122"/>
            </a:endParaRPr>
          </a:p>
          <a:p>
            <a:r>
              <a:rPr lang="en-US" altLang="zh-CN" b="1" dirty="0" smtClean="0">
                <a:ea typeface="宋体" pitchFamily="2" charset="-122"/>
              </a:rPr>
              <a:t>《</a:t>
            </a:r>
            <a:r>
              <a:rPr lang="zh-CN" altLang="en-US" b="1" dirty="0" smtClean="0">
                <a:ea typeface="宋体" pitchFamily="2" charset="-122"/>
              </a:rPr>
              <a:t>北京电影学院学生违纪行为处分办法</a:t>
            </a:r>
            <a:r>
              <a:rPr lang="en-US" altLang="zh-CN" b="1" dirty="0" smtClean="0">
                <a:ea typeface="宋体" pitchFamily="2" charset="-122"/>
              </a:rPr>
              <a:t>》</a:t>
            </a:r>
            <a:endParaRPr lang="zh-CN" altLang="en-US" dirty="0" smtClean="0">
              <a:latin typeface="宋体" pitchFamily="2" charset="-122"/>
              <a:ea typeface="宋体" pitchFamily="2" charset="-122"/>
              <a:sym typeface="宋体" pitchFamily="2" charset="-122"/>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9" descr="电影PPT模板6.jpg"/>
          <p:cNvPicPr>
            <a:picLocks noChangeAspect="1"/>
          </p:cNvPicPr>
          <p:nvPr/>
        </p:nvPicPr>
        <p:blipFill>
          <a:blip r:embed="rId3"/>
          <a:srcRect/>
          <a:stretch>
            <a:fillRect/>
          </a:stretch>
        </p:blipFill>
        <p:spPr bwMode="auto">
          <a:xfrm>
            <a:off x="0" y="642966"/>
            <a:ext cx="9144000" cy="6858000"/>
          </a:xfrm>
          <a:prstGeom prst="rect">
            <a:avLst/>
          </a:prstGeom>
          <a:noFill/>
          <a:ln w="9525">
            <a:noFill/>
            <a:miter lim="800000"/>
            <a:headEnd/>
            <a:tailEnd/>
          </a:ln>
        </p:spPr>
      </p:pic>
      <p:grpSp>
        <p:nvGrpSpPr>
          <p:cNvPr id="2" name="Group 2"/>
          <p:cNvGrpSpPr>
            <a:grpSpLocks/>
          </p:cNvGrpSpPr>
          <p:nvPr/>
        </p:nvGrpSpPr>
        <p:grpSpPr bwMode="auto">
          <a:xfrm>
            <a:off x="2143108" y="1643051"/>
            <a:ext cx="5643602" cy="4071966"/>
            <a:chOff x="84724" y="57300"/>
            <a:chExt cx="3206750" cy="1935163"/>
          </a:xfrm>
        </p:grpSpPr>
        <p:pic>
          <p:nvPicPr>
            <p:cNvPr id="10249" name="Picture 3" descr="image18.jpeg"/>
            <p:cNvPicPr>
              <a:picLocks noChangeAspect="1"/>
            </p:cNvPicPr>
            <p:nvPr/>
          </p:nvPicPr>
          <p:blipFill>
            <a:blip r:embed="rId4"/>
            <a:srcRect/>
            <a:stretch>
              <a:fillRect/>
            </a:stretch>
          </p:blipFill>
          <p:spPr bwMode="auto">
            <a:xfrm>
              <a:off x="125316" y="125200"/>
              <a:ext cx="2956118" cy="1661286"/>
            </a:xfrm>
            <a:prstGeom prst="rect">
              <a:avLst/>
            </a:prstGeom>
            <a:noFill/>
            <a:ln w="12700">
              <a:noFill/>
              <a:miter lim="400000"/>
              <a:headEnd/>
              <a:tailEnd/>
            </a:ln>
          </p:spPr>
        </p:pic>
        <p:pic>
          <p:nvPicPr>
            <p:cNvPr id="10250" name="Picture 4" descr="image21.png"/>
            <p:cNvPicPr>
              <a:picLocks noChangeAspect="1"/>
            </p:cNvPicPr>
            <p:nvPr/>
          </p:nvPicPr>
          <p:blipFill>
            <a:blip r:embed="rId5"/>
            <a:srcRect/>
            <a:stretch>
              <a:fillRect/>
            </a:stretch>
          </p:blipFill>
          <p:spPr bwMode="auto">
            <a:xfrm>
              <a:off x="84724" y="57300"/>
              <a:ext cx="3206750" cy="1935163"/>
            </a:xfrm>
            <a:prstGeom prst="rect">
              <a:avLst/>
            </a:prstGeom>
            <a:noFill/>
            <a:ln w="12700">
              <a:noFill/>
              <a:miter lim="400000"/>
              <a:headEnd/>
              <a:tailEnd/>
            </a:ln>
          </p:spPr>
        </p:pic>
      </p:grpSp>
      <p:sp>
        <p:nvSpPr>
          <p:cNvPr id="12" name="Rectangle 7"/>
          <p:cNvSpPr>
            <a:spLocks/>
          </p:cNvSpPr>
          <p:nvPr/>
        </p:nvSpPr>
        <p:spPr bwMode="auto">
          <a:xfrm>
            <a:off x="1500166" y="785794"/>
            <a:ext cx="6658229" cy="584771"/>
          </a:xfrm>
          <a:prstGeom prst="rect">
            <a:avLst/>
          </a:prstGeom>
          <a:noFill/>
          <a:ln w="12700">
            <a:noFill/>
            <a:miter lim="400000"/>
            <a:headEnd/>
            <a:tailEnd/>
          </a:ln>
        </p:spPr>
        <p:txBody>
          <a:bodyPr wrap="none" lIns="45718" tIns="45718" rIns="45718" bIns="45718">
            <a:spAutoFit/>
          </a:bodyPr>
          <a:lstStyle/>
          <a:p>
            <a:pPr defTabSz="266700">
              <a:spcBef>
                <a:spcPts val="500"/>
              </a:spcBef>
            </a:pPr>
            <a:r>
              <a:rPr lang="zh-CN" sz="3200" dirty="0">
                <a:latin typeface="微软雅黑" pitchFamily="34" charset="-122"/>
                <a:ea typeface="微软雅黑" pitchFamily="34" charset="-122"/>
                <a:sym typeface="仿宋" pitchFamily="49" charset="-122"/>
              </a:rPr>
              <a:t>以制度建设为抓手，着眼于规范管理</a:t>
            </a:r>
          </a:p>
        </p:txBody>
      </p:sp>
    </p:spTree>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TotalTime>
  <Words>569</Words>
  <Application>Microsoft Office PowerPoint</Application>
  <PresentationFormat>全屏显示(4:3)</PresentationFormat>
  <Paragraphs>113</Paragraphs>
  <Slides>29</Slides>
  <Notes>29</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主题</vt:lpstr>
      <vt:lpstr>幻灯片 1</vt:lpstr>
      <vt:lpstr>幻灯片 2</vt:lpstr>
      <vt:lpstr>幻灯片 3</vt:lpstr>
      <vt:lpstr>幻灯片 4</vt:lpstr>
      <vt:lpstr>北影学生公寓管理理念</vt:lpstr>
      <vt:lpstr>幻灯片 6</vt:lpstr>
      <vt:lpstr>幻灯片 7</vt:lpstr>
      <vt:lpstr>以制度建设为抓手  着眼于规范管理 </vt:lpstr>
      <vt:lpstr>幻灯片 9</vt:lpstr>
      <vt:lpstr>幻灯片 10</vt:lpstr>
      <vt:lpstr>幻灯片 11</vt:lpstr>
      <vt:lpstr>北影学生公寓管理</vt:lpstr>
      <vt:lpstr>北影学生公寓硬件建设</vt:lpstr>
      <vt:lpstr>北影学生公寓硬件建设</vt:lpstr>
      <vt:lpstr>幻灯片 15</vt:lpstr>
      <vt:lpstr>幻灯片 16</vt:lpstr>
      <vt:lpstr>幻灯片 17</vt:lpstr>
      <vt:lpstr>幻灯片 18</vt:lpstr>
      <vt:lpstr>幻灯片 19</vt:lpstr>
      <vt:lpstr>爱心宿舍</vt:lpstr>
      <vt:lpstr>幻灯片 21</vt:lpstr>
      <vt:lpstr>“北影后勤”微信公众平台</vt:lpstr>
      <vt:lpstr>艺海无涯     学无止境 </vt:lpstr>
      <vt:lpstr>艺海无涯     学无止境 </vt:lpstr>
      <vt:lpstr>艺海无涯     学无止境 </vt:lpstr>
      <vt:lpstr>艺海无涯     学无止境 </vt:lpstr>
      <vt:lpstr>艺海无涯     学无止境 </vt:lpstr>
      <vt:lpstr>艺海无涯     学无止境 </vt:lpstr>
      <vt:lpstr>幻灯片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Microsoft</dc:creator>
  <cp:lastModifiedBy>Microsoft</cp:lastModifiedBy>
  <cp:revision>235</cp:revision>
  <dcterms:created xsi:type="dcterms:W3CDTF">2016-01-19T07:35:59Z</dcterms:created>
  <dcterms:modified xsi:type="dcterms:W3CDTF">2016-11-17T09:20:48Z</dcterms:modified>
</cp:coreProperties>
</file>