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66"/>
  </p:notesMasterIdLst>
  <p:sldIdLst>
    <p:sldId id="256" r:id="rId7"/>
    <p:sldId id="298" r:id="rId8"/>
    <p:sldId id="399" r:id="rId9"/>
    <p:sldId id="401" r:id="rId10"/>
    <p:sldId id="299" r:id="rId11"/>
    <p:sldId id="402" r:id="rId12"/>
    <p:sldId id="398" r:id="rId13"/>
    <p:sldId id="333" r:id="rId14"/>
    <p:sldId id="334" r:id="rId15"/>
    <p:sldId id="335" r:id="rId16"/>
    <p:sldId id="336" r:id="rId17"/>
    <p:sldId id="337" r:id="rId18"/>
    <p:sldId id="342" r:id="rId19"/>
    <p:sldId id="324" r:id="rId20"/>
    <p:sldId id="326" r:id="rId21"/>
    <p:sldId id="352" r:id="rId22"/>
    <p:sldId id="327" r:id="rId23"/>
    <p:sldId id="330" r:id="rId24"/>
    <p:sldId id="328" r:id="rId25"/>
    <p:sldId id="316" r:id="rId26"/>
    <p:sldId id="315" r:id="rId27"/>
    <p:sldId id="314" r:id="rId28"/>
    <p:sldId id="317" r:id="rId29"/>
    <p:sldId id="329" r:id="rId30"/>
    <p:sldId id="323" r:id="rId31"/>
    <p:sldId id="349" r:id="rId32"/>
    <p:sldId id="351" r:id="rId33"/>
    <p:sldId id="303" r:id="rId34"/>
    <p:sldId id="304" r:id="rId35"/>
    <p:sldId id="284" r:id="rId36"/>
    <p:sldId id="404" r:id="rId37"/>
    <p:sldId id="286" r:id="rId38"/>
    <p:sldId id="285" r:id="rId39"/>
    <p:sldId id="424" r:id="rId40"/>
    <p:sldId id="425" r:id="rId41"/>
    <p:sldId id="423" r:id="rId42"/>
    <p:sldId id="405" r:id="rId43"/>
    <p:sldId id="406" r:id="rId44"/>
    <p:sldId id="407" r:id="rId45"/>
    <p:sldId id="408" r:id="rId46"/>
    <p:sldId id="409" r:id="rId47"/>
    <p:sldId id="410" r:id="rId48"/>
    <p:sldId id="411" r:id="rId49"/>
    <p:sldId id="412" r:id="rId50"/>
    <p:sldId id="413" r:id="rId51"/>
    <p:sldId id="414" r:id="rId52"/>
    <p:sldId id="415" r:id="rId53"/>
    <p:sldId id="416" r:id="rId54"/>
    <p:sldId id="417" r:id="rId55"/>
    <p:sldId id="418" r:id="rId56"/>
    <p:sldId id="419" r:id="rId57"/>
    <p:sldId id="420" r:id="rId58"/>
    <p:sldId id="421" r:id="rId59"/>
    <p:sldId id="422" r:id="rId60"/>
    <p:sldId id="426" r:id="rId61"/>
    <p:sldId id="348" r:id="rId62"/>
    <p:sldId id="340" r:id="rId63"/>
    <p:sldId id="339" r:id="rId64"/>
    <p:sldId id="341" r:id="rId6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52D9F"/>
    <a:srgbClr val="031E69"/>
    <a:srgbClr val="401B5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94599" autoAdjust="0"/>
  </p:normalViewPr>
  <p:slideViewPr>
    <p:cSldViewPr>
      <p:cViewPr varScale="1">
        <p:scale>
          <a:sx n="77" d="100"/>
          <a:sy n="77" d="100"/>
        </p:scale>
        <p:origin x="-17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70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F26586-DC58-4C79-838A-962A523CAC2F}" type="doc">
      <dgm:prSet loTypeId="urn:microsoft.com/office/officeart/2005/8/layout/vList4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7AB8EBED-6E3A-4A3D-94FF-E69DB0C2845C}">
      <dgm:prSet phldrT="[文本]"/>
      <dgm:spPr/>
      <dgm:t>
        <a:bodyPr/>
        <a:lstStyle/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一、学校</a:t>
          </a:r>
          <a:r>
            <a:rPr lang="zh-CN" altLang="en-US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基本概况介绍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6EBC10-85E1-4EC2-9BBB-9809D2267362}" type="parTrans" cxnId="{B254EF44-1548-4D28-946E-26AB656FE80A}">
      <dgm:prSet/>
      <dgm:spPr/>
      <dgm:t>
        <a:bodyPr/>
        <a:lstStyle/>
        <a:p>
          <a:endParaRPr lang="zh-CN" altLang="en-US"/>
        </a:p>
      </dgm:t>
    </dgm:pt>
    <dgm:pt modelId="{21B4290B-394D-45E2-9353-6EAEBC6A82DA}" type="sibTrans" cxnId="{B254EF44-1548-4D28-946E-26AB656FE80A}">
      <dgm:prSet/>
      <dgm:spPr/>
      <dgm:t>
        <a:bodyPr/>
        <a:lstStyle/>
        <a:p>
          <a:endParaRPr lang="zh-CN" altLang="en-US"/>
        </a:p>
      </dgm:t>
    </dgm:pt>
    <dgm:pt modelId="{E0DD5F44-543D-4BBE-A84F-4CA889BE680A}">
      <dgm:prSet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三、成本核算及业务管理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3DB8FA-56AF-405C-8FB6-A36F2954F71B}" type="parTrans" cxnId="{88C218C9-C8FC-4F16-982B-CB7473B1538B}">
      <dgm:prSet/>
      <dgm:spPr/>
      <dgm:t>
        <a:bodyPr/>
        <a:lstStyle/>
        <a:p>
          <a:endParaRPr lang="zh-CN" altLang="en-US"/>
        </a:p>
      </dgm:t>
    </dgm:pt>
    <dgm:pt modelId="{3DF0A421-DA62-40A4-8E8C-5BCC157428DB}" type="sibTrans" cxnId="{88C218C9-C8FC-4F16-982B-CB7473B1538B}">
      <dgm:prSet/>
      <dgm:spPr/>
      <dgm:t>
        <a:bodyPr/>
        <a:lstStyle/>
        <a:p>
          <a:endParaRPr lang="zh-CN" altLang="en-US"/>
        </a:p>
      </dgm:t>
    </dgm:pt>
    <dgm:pt modelId="{9D5E7332-26CB-4710-AB4A-A3AB392C3D34}">
      <dgm:prSet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二、餐厅结构及管理办法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A4CB62-476B-451D-9331-276D5A22309E}" type="parTrans" cxnId="{673B35E5-0328-4C5D-94C9-491497384BFB}">
      <dgm:prSet/>
      <dgm:spPr/>
      <dgm:t>
        <a:bodyPr/>
        <a:lstStyle/>
        <a:p>
          <a:endParaRPr lang="zh-CN" altLang="en-US"/>
        </a:p>
      </dgm:t>
    </dgm:pt>
    <dgm:pt modelId="{1A59969D-1B8D-4B7F-9CCB-CBB4AF718965}" type="sibTrans" cxnId="{673B35E5-0328-4C5D-94C9-491497384BFB}">
      <dgm:prSet/>
      <dgm:spPr/>
      <dgm:t>
        <a:bodyPr/>
        <a:lstStyle/>
        <a:p>
          <a:endParaRPr lang="zh-CN" altLang="en-US"/>
        </a:p>
      </dgm:t>
    </dgm:pt>
    <dgm:pt modelId="{037FDFAE-ABB8-4932-BCF5-9E8F3CE3E31C}">
      <dgm:prSet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四、坚持集中采购，降低办伙成本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993EE7-7889-4F2F-98F6-47ABDCE7494A}" type="parTrans" cxnId="{CBE55752-4669-4FE3-A551-1B7B42D629AF}">
      <dgm:prSet/>
      <dgm:spPr/>
      <dgm:t>
        <a:bodyPr/>
        <a:lstStyle/>
        <a:p>
          <a:endParaRPr lang="zh-CN" altLang="en-US"/>
        </a:p>
      </dgm:t>
    </dgm:pt>
    <dgm:pt modelId="{E5DA72F1-0BDF-4606-AA05-B109A2B1779B}" type="sibTrans" cxnId="{CBE55752-4669-4FE3-A551-1B7B42D629AF}">
      <dgm:prSet/>
      <dgm:spPr/>
      <dgm:t>
        <a:bodyPr/>
        <a:lstStyle/>
        <a:p>
          <a:endParaRPr lang="zh-CN" altLang="en-US"/>
        </a:p>
      </dgm:t>
    </dgm:pt>
    <dgm:pt modelId="{08FA822B-4A59-4BA0-A78F-949DDE07F2E1}">
      <dgm:prSet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五、开拓民主管理，搭建沟通平台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AEB4A7-E3C9-45F2-8313-5D77F6B0B130}" type="parTrans" cxnId="{B8DB0D5C-0C7E-450A-AC72-4FFF83C49485}">
      <dgm:prSet/>
      <dgm:spPr/>
      <dgm:t>
        <a:bodyPr/>
        <a:lstStyle/>
        <a:p>
          <a:endParaRPr lang="zh-CN" altLang="en-US"/>
        </a:p>
      </dgm:t>
    </dgm:pt>
    <dgm:pt modelId="{E053D385-3379-43F4-92A1-F5FE1D2AAE95}" type="sibTrans" cxnId="{B8DB0D5C-0C7E-450A-AC72-4FFF83C49485}">
      <dgm:prSet/>
      <dgm:spPr/>
      <dgm:t>
        <a:bodyPr/>
        <a:lstStyle/>
        <a:p>
          <a:endParaRPr lang="zh-CN" altLang="en-US"/>
        </a:p>
      </dgm:t>
    </dgm:pt>
    <dgm:pt modelId="{15DBCF45-06D1-4D52-9265-E822D7CE882F}">
      <dgm:prSet/>
      <dgm:spPr/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六、标准化食堂建设案例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7E87B4-6DB9-4420-83CF-701F23398683}" type="parTrans" cxnId="{D56E61CD-0117-4AC6-8AE6-3E9F6120BBD8}">
      <dgm:prSet/>
      <dgm:spPr/>
      <dgm:t>
        <a:bodyPr/>
        <a:lstStyle/>
        <a:p>
          <a:endParaRPr lang="zh-CN" altLang="en-US"/>
        </a:p>
      </dgm:t>
    </dgm:pt>
    <dgm:pt modelId="{015FE7E0-640D-4C26-BB8F-61DDB5DEE098}" type="sibTrans" cxnId="{D56E61CD-0117-4AC6-8AE6-3E9F6120BBD8}">
      <dgm:prSet/>
      <dgm:spPr/>
      <dgm:t>
        <a:bodyPr/>
        <a:lstStyle/>
        <a:p>
          <a:endParaRPr lang="zh-CN" altLang="en-US"/>
        </a:p>
      </dgm:t>
    </dgm:pt>
    <dgm:pt modelId="{FB011B5D-90C1-49DB-A1EF-D12BB5260AAC}" type="pres">
      <dgm:prSet presAssocID="{24F26586-DC58-4C79-838A-962A523CAC2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B89D419-0458-462A-A748-CA883A9BF1D1}" type="pres">
      <dgm:prSet presAssocID="{7AB8EBED-6E3A-4A3D-94FF-E69DB0C2845C}" presName="comp" presStyleCnt="0"/>
      <dgm:spPr/>
    </dgm:pt>
    <dgm:pt modelId="{567FBD51-CC45-4672-809E-EB2882F824CB}" type="pres">
      <dgm:prSet presAssocID="{7AB8EBED-6E3A-4A3D-94FF-E69DB0C2845C}" presName="box" presStyleLbl="node1" presStyleIdx="0" presStyleCnt="6"/>
      <dgm:spPr/>
      <dgm:t>
        <a:bodyPr/>
        <a:lstStyle/>
        <a:p>
          <a:endParaRPr lang="zh-CN" altLang="en-US"/>
        </a:p>
      </dgm:t>
    </dgm:pt>
    <dgm:pt modelId="{90CEDF7F-4AF3-49A9-AA44-8E4E30F1776C}" type="pres">
      <dgm:prSet presAssocID="{7AB8EBED-6E3A-4A3D-94FF-E69DB0C2845C}" presName="img" presStyleLbl="fgImgPlace1" presStyleIdx="0" presStyleCnt="6" custScaleX="50355" custLinFactNeighborX="-189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C1BD3D-A5B5-4FB6-9925-96E5AEB64C2F}" type="pres">
      <dgm:prSet presAssocID="{7AB8EBED-6E3A-4A3D-94FF-E69DB0C2845C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47C105-1269-4CB8-83C4-318445DE0C2A}" type="pres">
      <dgm:prSet presAssocID="{21B4290B-394D-45E2-9353-6EAEBC6A82DA}" presName="spacer" presStyleCnt="0"/>
      <dgm:spPr/>
    </dgm:pt>
    <dgm:pt modelId="{EB27D9DE-DE41-4D18-86E7-EFA2380AB2D6}" type="pres">
      <dgm:prSet presAssocID="{9D5E7332-26CB-4710-AB4A-A3AB392C3D34}" presName="comp" presStyleCnt="0"/>
      <dgm:spPr/>
    </dgm:pt>
    <dgm:pt modelId="{7BDFC678-9D64-449E-A675-67AE6A60C66D}" type="pres">
      <dgm:prSet presAssocID="{9D5E7332-26CB-4710-AB4A-A3AB392C3D34}" presName="box" presStyleLbl="node1" presStyleIdx="1" presStyleCnt="6" custLinFactNeighborX="-21135" custLinFactNeighborY="3157"/>
      <dgm:spPr/>
      <dgm:t>
        <a:bodyPr/>
        <a:lstStyle/>
        <a:p>
          <a:endParaRPr lang="zh-CN" altLang="en-US"/>
        </a:p>
      </dgm:t>
    </dgm:pt>
    <dgm:pt modelId="{2E01C802-23EC-4119-9B5D-E2ABB2B2914F}" type="pres">
      <dgm:prSet presAssocID="{9D5E7332-26CB-4710-AB4A-A3AB392C3D34}" presName="img" presStyleLbl="fgImgPlace1" presStyleIdx="1" presStyleCnt="6" custScaleX="50355" custLinFactNeighborX="-189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3318977-1680-41AD-B6E1-4C3DC74A68EA}" type="pres">
      <dgm:prSet presAssocID="{9D5E7332-26CB-4710-AB4A-A3AB392C3D34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D54B46-100B-4F12-9261-8448683A360B}" type="pres">
      <dgm:prSet presAssocID="{1A59969D-1B8D-4B7F-9CCB-CBB4AF718965}" presName="spacer" presStyleCnt="0"/>
      <dgm:spPr/>
    </dgm:pt>
    <dgm:pt modelId="{AB63D60E-1E91-47FB-9AFB-5F45A3E85BE8}" type="pres">
      <dgm:prSet presAssocID="{E0DD5F44-543D-4BBE-A84F-4CA889BE680A}" presName="comp" presStyleCnt="0"/>
      <dgm:spPr/>
    </dgm:pt>
    <dgm:pt modelId="{C7570CAB-F3F8-41E6-92A2-8887D4B288C5}" type="pres">
      <dgm:prSet presAssocID="{E0DD5F44-543D-4BBE-A84F-4CA889BE680A}" presName="box" presStyleLbl="node1" presStyleIdx="2" presStyleCnt="6"/>
      <dgm:spPr/>
      <dgm:t>
        <a:bodyPr/>
        <a:lstStyle/>
        <a:p>
          <a:endParaRPr lang="zh-CN" altLang="en-US"/>
        </a:p>
      </dgm:t>
    </dgm:pt>
    <dgm:pt modelId="{93B06DD4-8CD7-4D01-B133-4B70FF14D5EB}" type="pres">
      <dgm:prSet presAssocID="{E0DD5F44-543D-4BBE-A84F-4CA889BE680A}" presName="img" presStyleLbl="fgImgPlace1" presStyleIdx="2" presStyleCnt="6" custScaleX="50355" custLinFactNeighborX="-189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955E546E-89B3-4CB7-8698-B49A89654744}" type="pres">
      <dgm:prSet presAssocID="{E0DD5F44-543D-4BBE-A84F-4CA889BE680A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258313-0262-4CF2-A581-ED7C73F9551D}" type="pres">
      <dgm:prSet presAssocID="{3DF0A421-DA62-40A4-8E8C-5BCC157428DB}" presName="spacer" presStyleCnt="0"/>
      <dgm:spPr/>
    </dgm:pt>
    <dgm:pt modelId="{7140EA43-0D07-4CF7-B4C1-F0629FD83E93}" type="pres">
      <dgm:prSet presAssocID="{037FDFAE-ABB8-4932-BCF5-9E8F3CE3E31C}" presName="comp" presStyleCnt="0"/>
      <dgm:spPr/>
    </dgm:pt>
    <dgm:pt modelId="{9BCE51A3-2D50-4970-B407-98FD4E3356A4}" type="pres">
      <dgm:prSet presAssocID="{037FDFAE-ABB8-4932-BCF5-9E8F3CE3E31C}" presName="box" presStyleLbl="node1" presStyleIdx="3" presStyleCnt="6" custLinFactNeighborX="-34081" custLinFactNeighborY="-1845"/>
      <dgm:spPr/>
      <dgm:t>
        <a:bodyPr/>
        <a:lstStyle/>
        <a:p>
          <a:endParaRPr lang="zh-CN" altLang="en-US"/>
        </a:p>
      </dgm:t>
    </dgm:pt>
    <dgm:pt modelId="{461EC8B8-E41F-4A3E-B56D-D7D8CE46E657}" type="pres">
      <dgm:prSet presAssocID="{037FDFAE-ABB8-4932-BCF5-9E8F3CE3E31C}" presName="img" presStyleLbl="fgImgPlace1" presStyleIdx="3" presStyleCnt="6" custScaleX="50355" custLinFactNeighborX="-189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D9D83CD-D7C2-4482-BBA1-4AA8BFB39487}" type="pres">
      <dgm:prSet presAssocID="{037FDFAE-ABB8-4932-BCF5-9E8F3CE3E31C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FD0836-35A9-444A-92EE-5D15B4CCCC53}" type="pres">
      <dgm:prSet presAssocID="{E5DA72F1-0BDF-4606-AA05-B109A2B1779B}" presName="spacer" presStyleCnt="0"/>
      <dgm:spPr/>
    </dgm:pt>
    <dgm:pt modelId="{E2416CBD-7BE9-498A-94BA-5BD40E7F7781}" type="pres">
      <dgm:prSet presAssocID="{08FA822B-4A59-4BA0-A78F-949DDE07F2E1}" presName="comp" presStyleCnt="0"/>
      <dgm:spPr/>
    </dgm:pt>
    <dgm:pt modelId="{D27F979B-9604-4214-AAB9-57AB76D83357}" type="pres">
      <dgm:prSet presAssocID="{08FA822B-4A59-4BA0-A78F-949DDE07F2E1}" presName="box" presStyleLbl="node1" presStyleIdx="4" presStyleCnt="6"/>
      <dgm:spPr/>
      <dgm:t>
        <a:bodyPr/>
        <a:lstStyle/>
        <a:p>
          <a:endParaRPr lang="zh-CN" altLang="en-US"/>
        </a:p>
      </dgm:t>
    </dgm:pt>
    <dgm:pt modelId="{7B21DDB9-B835-4E61-A545-75FA4AB7A831}" type="pres">
      <dgm:prSet presAssocID="{08FA822B-4A59-4BA0-A78F-949DDE07F2E1}" presName="img" presStyleLbl="fgImgPlace1" presStyleIdx="4" presStyleCnt="6" custScaleX="50355" custLinFactNeighborX="-1899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D878F27-D1FA-4593-8DBF-A83727F17CE0}" type="pres">
      <dgm:prSet presAssocID="{08FA822B-4A59-4BA0-A78F-949DDE07F2E1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859155-1B4D-46D4-B463-7DDE6B6A9D27}" type="pres">
      <dgm:prSet presAssocID="{E053D385-3379-43F4-92A1-F5FE1D2AAE95}" presName="spacer" presStyleCnt="0"/>
      <dgm:spPr/>
    </dgm:pt>
    <dgm:pt modelId="{E0497A3A-D738-404A-93CE-131185F8F9CC}" type="pres">
      <dgm:prSet presAssocID="{15DBCF45-06D1-4D52-9265-E822D7CE882F}" presName="comp" presStyleCnt="0"/>
      <dgm:spPr/>
    </dgm:pt>
    <dgm:pt modelId="{418C907F-FB4C-44B2-967F-F552ADE21A9C}" type="pres">
      <dgm:prSet presAssocID="{15DBCF45-06D1-4D52-9265-E822D7CE882F}" presName="box" presStyleLbl="node1" presStyleIdx="5" presStyleCnt="6"/>
      <dgm:spPr/>
      <dgm:t>
        <a:bodyPr/>
        <a:lstStyle/>
        <a:p>
          <a:endParaRPr lang="zh-CN" altLang="en-US"/>
        </a:p>
      </dgm:t>
    </dgm:pt>
    <dgm:pt modelId="{E826A987-B678-4BD8-9A7C-5E2DD3DEC522}" type="pres">
      <dgm:prSet presAssocID="{15DBCF45-06D1-4D52-9265-E822D7CE882F}" presName="img" presStyleLbl="fgImgPlace1" presStyleIdx="5" presStyleCnt="6" custScaleX="51261" custLinFactNeighborX="-1769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1333FF4B-E176-413C-9899-D5876A37AB0C}" type="pres">
      <dgm:prSet presAssocID="{15DBCF45-06D1-4D52-9265-E822D7CE882F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301619D-74A3-4C39-ABF7-0E84F59929BC}" type="presOf" srcId="{9D5E7332-26CB-4710-AB4A-A3AB392C3D34}" destId="{7BDFC678-9D64-449E-A675-67AE6A60C66D}" srcOrd="0" destOrd="0" presId="urn:microsoft.com/office/officeart/2005/8/layout/vList4"/>
    <dgm:cxn modelId="{8349AE1E-B0F7-4CF2-90DD-3B3E3E226159}" type="presOf" srcId="{037FDFAE-ABB8-4932-BCF5-9E8F3CE3E31C}" destId="{9BCE51A3-2D50-4970-B407-98FD4E3356A4}" srcOrd="0" destOrd="0" presId="urn:microsoft.com/office/officeart/2005/8/layout/vList4"/>
    <dgm:cxn modelId="{385EC710-8207-453F-A3CF-F286404D55C9}" type="presOf" srcId="{9D5E7332-26CB-4710-AB4A-A3AB392C3D34}" destId="{13318977-1680-41AD-B6E1-4C3DC74A68EA}" srcOrd="1" destOrd="0" presId="urn:microsoft.com/office/officeart/2005/8/layout/vList4"/>
    <dgm:cxn modelId="{B254EF44-1548-4D28-946E-26AB656FE80A}" srcId="{24F26586-DC58-4C79-838A-962A523CAC2F}" destId="{7AB8EBED-6E3A-4A3D-94FF-E69DB0C2845C}" srcOrd="0" destOrd="0" parTransId="{2F6EBC10-85E1-4EC2-9BBB-9809D2267362}" sibTransId="{21B4290B-394D-45E2-9353-6EAEBC6A82DA}"/>
    <dgm:cxn modelId="{75703223-C3A3-42E3-AA53-445ABC264933}" type="presOf" srcId="{7AB8EBED-6E3A-4A3D-94FF-E69DB0C2845C}" destId="{FBC1BD3D-A5B5-4FB6-9925-96E5AEB64C2F}" srcOrd="1" destOrd="0" presId="urn:microsoft.com/office/officeart/2005/8/layout/vList4"/>
    <dgm:cxn modelId="{62CA3919-C1BC-45C6-9F6A-1783FFC35019}" type="presOf" srcId="{E0DD5F44-543D-4BBE-A84F-4CA889BE680A}" destId="{955E546E-89B3-4CB7-8698-B49A89654744}" srcOrd="1" destOrd="0" presId="urn:microsoft.com/office/officeart/2005/8/layout/vList4"/>
    <dgm:cxn modelId="{C9DA9F87-49A2-45E5-A363-73776C8F78AF}" type="presOf" srcId="{E0DD5F44-543D-4BBE-A84F-4CA889BE680A}" destId="{C7570CAB-F3F8-41E6-92A2-8887D4B288C5}" srcOrd="0" destOrd="0" presId="urn:microsoft.com/office/officeart/2005/8/layout/vList4"/>
    <dgm:cxn modelId="{88C218C9-C8FC-4F16-982B-CB7473B1538B}" srcId="{24F26586-DC58-4C79-838A-962A523CAC2F}" destId="{E0DD5F44-543D-4BBE-A84F-4CA889BE680A}" srcOrd="2" destOrd="0" parTransId="{433DB8FA-56AF-405C-8FB6-A36F2954F71B}" sibTransId="{3DF0A421-DA62-40A4-8E8C-5BCC157428DB}"/>
    <dgm:cxn modelId="{D56E61CD-0117-4AC6-8AE6-3E9F6120BBD8}" srcId="{24F26586-DC58-4C79-838A-962A523CAC2F}" destId="{15DBCF45-06D1-4D52-9265-E822D7CE882F}" srcOrd="5" destOrd="0" parTransId="{227E87B4-6DB9-4420-83CF-701F23398683}" sibTransId="{015FE7E0-640D-4C26-BB8F-61DDB5DEE098}"/>
    <dgm:cxn modelId="{F0ED0CFD-5152-43E0-98D7-E240DA21EBD6}" type="presOf" srcId="{08FA822B-4A59-4BA0-A78F-949DDE07F2E1}" destId="{5D878F27-D1FA-4593-8DBF-A83727F17CE0}" srcOrd="1" destOrd="0" presId="urn:microsoft.com/office/officeart/2005/8/layout/vList4"/>
    <dgm:cxn modelId="{60C14F89-ABA1-410A-8C4F-8A2069E5F6CD}" type="presOf" srcId="{24F26586-DC58-4C79-838A-962A523CAC2F}" destId="{FB011B5D-90C1-49DB-A1EF-D12BB5260AAC}" srcOrd="0" destOrd="0" presId="urn:microsoft.com/office/officeart/2005/8/layout/vList4"/>
    <dgm:cxn modelId="{752CDD3C-1B46-48CD-8D94-56C1F45F0956}" type="presOf" srcId="{15DBCF45-06D1-4D52-9265-E822D7CE882F}" destId="{418C907F-FB4C-44B2-967F-F552ADE21A9C}" srcOrd="0" destOrd="0" presId="urn:microsoft.com/office/officeart/2005/8/layout/vList4"/>
    <dgm:cxn modelId="{EA8B1DDB-BA53-4AC8-91AF-F5585AEDC3F7}" type="presOf" srcId="{15DBCF45-06D1-4D52-9265-E822D7CE882F}" destId="{1333FF4B-E176-413C-9899-D5876A37AB0C}" srcOrd="1" destOrd="0" presId="urn:microsoft.com/office/officeart/2005/8/layout/vList4"/>
    <dgm:cxn modelId="{A195C4A0-2291-46FF-942B-DD46E69B91C4}" type="presOf" srcId="{08FA822B-4A59-4BA0-A78F-949DDE07F2E1}" destId="{D27F979B-9604-4214-AAB9-57AB76D83357}" srcOrd="0" destOrd="0" presId="urn:microsoft.com/office/officeart/2005/8/layout/vList4"/>
    <dgm:cxn modelId="{61B213B6-5895-4DE6-AB4B-801CABFAE5C7}" type="presOf" srcId="{037FDFAE-ABB8-4932-BCF5-9E8F3CE3E31C}" destId="{2D9D83CD-D7C2-4482-BBA1-4AA8BFB39487}" srcOrd="1" destOrd="0" presId="urn:microsoft.com/office/officeart/2005/8/layout/vList4"/>
    <dgm:cxn modelId="{CBE55752-4669-4FE3-A551-1B7B42D629AF}" srcId="{24F26586-DC58-4C79-838A-962A523CAC2F}" destId="{037FDFAE-ABB8-4932-BCF5-9E8F3CE3E31C}" srcOrd="3" destOrd="0" parTransId="{57993EE7-7889-4F2F-98F6-47ABDCE7494A}" sibTransId="{E5DA72F1-0BDF-4606-AA05-B109A2B1779B}"/>
    <dgm:cxn modelId="{B8DB0D5C-0C7E-450A-AC72-4FFF83C49485}" srcId="{24F26586-DC58-4C79-838A-962A523CAC2F}" destId="{08FA822B-4A59-4BA0-A78F-949DDE07F2E1}" srcOrd="4" destOrd="0" parTransId="{32AEB4A7-E3C9-45F2-8313-5D77F6B0B130}" sibTransId="{E053D385-3379-43F4-92A1-F5FE1D2AAE95}"/>
    <dgm:cxn modelId="{8F0F5F46-CE93-4655-8F59-62CDC934424A}" type="presOf" srcId="{7AB8EBED-6E3A-4A3D-94FF-E69DB0C2845C}" destId="{567FBD51-CC45-4672-809E-EB2882F824CB}" srcOrd="0" destOrd="0" presId="urn:microsoft.com/office/officeart/2005/8/layout/vList4"/>
    <dgm:cxn modelId="{673B35E5-0328-4C5D-94C9-491497384BFB}" srcId="{24F26586-DC58-4C79-838A-962A523CAC2F}" destId="{9D5E7332-26CB-4710-AB4A-A3AB392C3D34}" srcOrd="1" destOrd="0" parTransId="{C5A4CB62-476B-451D-9331-276D5A22309E}" sibTransId="{1A59969D-1B8D-4B7F-9CCB-CBB4AF718965}"/>
    <dgm:cxn modelId="{C965CC10-081F-458C-AA75-2170349C9CBC}" type="presParOf" srcId="{FB011B5D-90C1-49DB-A1EF-D12BB5260AAC}" destId="{7B89D419-0458-462A-A748-CA883A9BF1D1}" srcOrd="0" destOrd="0" presId="urn:microsoft.com/office/officeart/2005/8/layout/vList4"/>
    <dgm:cxn modelId="{25552E75-4236-4700-A5BA-BB5A7248941C}" type="presParOf" srcId="{7B89D419-0458-462A-A748-CA883A9BF1D1}" destId="{567FBD51-CC45-4672-809E-EB2882F824CB}" srcOrd="0" destOrd="0" presId="urn:microsoft.com/office/officeart/2005/8/layout/vList4"/>
    <dgm:cxn modelId="{51F71DA8-E021-4468-AA4C-02F4941BDAC8}" type="presParOf" srcId="{7B89D419-0458-462A-A748-CA883A9BF1D1}" destId="{90CEDF7F-4AF3-49A9-AA44-8E4E30F1776C}" srcOrd="1" destOrd="0" presId="urn:microsoft.com/office/officeart/2005/8/layout/vList4"/>
    <dgm:cxn modelId="{5852547E-B231-497F-ABF3-B023B33D1F4A}" type="presParOf" srcId="{7B89D419-0458-462A-A748-CA883A9BF1D1}" destId="{FBC1BD3D-A5B5-4FB6-9925-96E5AEB64C2F}" srcOrd="2" destOrd="0" presId="urn:microsoft.com/office/officeart/2005/8/layout/vList4"/>
    <dgm:cxn modelId="{7175B371-C1A1-4DA5-B93E-A5339E8DFB50}" type="presParOf" srcId="{FB011B5D-90C1-49DB-A1EF-D12BB5260AAC}" destId="{DB47C105-1269-4CB8-83C4-318445DE0C2A}" srcOrd="1" destOrd="0" presId="urn:microsoft.com/office/officeart/2005/8/layout/vList4"/>
    <dgm:cxn modelId="{C34A6607-D8C2-4B26-A78C-D6D59CC9E51C}" type="presParOf" srcId="{FB011B5D-90C1-49DB-A1EF-D12BB5260AAC}" destId="{EB27D9DE-DE41-4D18-86E7-EFA2380AB2D6}" srcOrd="2" destOrd="0" presId="urn:microsoft.com/office/officeart/2005/8/layout/vList4"/>
    <dgm:cxn modelId="{826D21F3-D846-4434-9AA0-C4F55057E771}" type="presParOf" srcId="{EB27D9DE-DE41-4D18-86E7-EFA2380AB2D6}" destId="{7BDFC678-9D64-449E-A675-67AE6A60C66D}" srcOrd="0" destOrd="0" presId="urn:microsoft.com/office/officeart/2005/8/layout/vList4"/>
    <dgm:cxn modelId="{A01A121E-3C73-4CD1-9FB5-774A7A2D9D5A}" type="presParOf" srcId="{EB27D9DE-DE41-4D18-86E7-EFA2380AB2D6}" destId="{2E01C802-23EC-4119-9B5D-E2ABB2B2914F}" srcOrd="1" destOrd="0" presId="urn:microsoft.com/office/officeart/2005/8/layout/vList4"/>
    <dgm:cxn modelId="{8B84A3D2-CF36-4703-BAAF-A7F404C8449F}" type="presParOf" srcId="{EB27D9DE-DE41-4D18-86E7-EFA2380AB2D6}" destId="{13318977-1680-41AD-B6E1-4C3DC74A68EA}" srcOrd="2" destOrd="0" presId="urn:microsoft.com/office/officeart/2005/8/layout/vList4"/>
    <dgm:cxn modelId="{D6A52CE0-ABD1-4FD2-9164-FD21EDA843BF}" type="presParOf" srcId="{FB011B5D-90C1-49DB-A1EF-D12BB5260AAC}" destId="{49D54B46-100B-4F12-9261-8448683A360B}" srcOrd="3" destOrd="0" presId="urn:microsoft.com/office/officeart/2005/8/layout/vList4"/>
    <dgm:cxn modelId="{6ED5B3F4-1A3C-4EBE-9758-BACBDC52AF45}" type="presParOf" srcId="{FB011B5D-90C1-49DB-A1EF-D12BB5260AAC}" destId="{AB63D60E-1E91-47FB-9AFB-5F45A3E85BE8}" srcOrd="4" destOrd="0" presId="urn:microsoft.com/office/officeart/2005/8/layout/vList4"/>
    <dgm:cxn modelId="{DAE577FF-E5A5-4170-AB08-2D42CC232CCE}" type="presParOf" srcId="{AB63D60E-1E91-47FB-9AFB-5F45A3E85BE8}" destId="{C7570CAB-F3F8-41E6-92A2-8887D4B288C5}" srcOrd="0" destOrd="0" presId="urn:microsoft.com/office/officeart/2005/8/layout/vList4"/>
    <dgm:cxn modelId="{040EB10D-0961-4C32-93F1-4D001BB4D315}" type="presParOf" srcId="{AB63D60E-1E91-47FB-9AFB-5F45A3E85BE8}" destId="{93B06DD4-8CD7-4D01-B133-4B70FF14D5EB}" srcOrd="1" destOrd="0" presId="urn:microsoft.com/office/officeart/2005/8/layout/vList4"/>
    <dgm:cxn modelId="{2E5AE755-5A66-427F-B531-26ABDAF202C4}" type="presParOf" srcId="{AB63D60E-1E91-47FB-9AFB-5F45A3E85BE8}" destId="{955E546E-89B3-4CB7-8698-B49A89654744}" srcOrd="2" destOrd="0" presId="urn:microsoft.com/office/officeart/2005/8/layout/vList4"/>
    <dgm:cxn modelId="{7F70BFD3-8DAC-4486-83EA-794F2B8D678E}" type="presParOf" srcId="{FB011B5D-90C1-49DB-A1EF-D12BB5260AAC}" destId="{86258313-0262-4CF2-A581-ED7C73F9551D}" srcOrd="5" destOrd="0" presId="urn:microsoft.com/office/officeart/2005/8/layout/vList4"/>
    <dgm:cxn modelId="{62203EFF-66D2-44E0-B583-71B826D492F7}" type="presParOf" srcId="{FB011B5D-90C1-49DB-A1EF-D12BB5260AAC}" destId="{7140EA43-0D07-4CF7-B4C1-F0629FD83E93}" srcOrd="6" destOrd="0" presId="urn:microsoft.com/office/officeart/2005/8/layout/vList4"/>
    <dgm:cxn modelId="{EC46F64C-F95E-4A8D-BAC8-7D3A274B6F23}" type="presParOf" srcId="{7140EA43-0D07-4CF7-B4C1-F0629FD83E93}" destId="{9BCE51A3-2D50-4970-B407-98FD4E3356A4}" srcOrd="0" destOrd="0" presId="urn:microsoft.com/office/officeart/2005/8/layout/vList4"/>
    <dgm:cxn modelId="{B5739326-2501-4362-965B-47BB5BD1B418}" type="presParOf" srcId="{7140EA43-0D07-4CF7-B4C1-F0629FD83E93}" destId="{461EC8B8-E41F-4A3E-B56D-D7D8CE46E657}" srcOrd="1" destOrd="0" presId="urn:microsoft.com/office/officeart/2005/8/layout/vList4"/>
    <dgm:cxn modelId="{4198E158-784F-464F-88C3-6D638B5F7AE3}" type="presParOf" srcId="{7140EA43-0D07-4CF7-B4C1-F0629FD83E93}" destId="{2D9D83CD-D7C2-4482-BBA1-4AA8BFB39487}" srcOrd="2" destOrd="0" presId="urn:microsoft.com/office/officeart/2005/8/layout/vList4"/>
    <dgm:cxn modelId="{85579AD4-5047-4F28-937D-733AD459AFB5}" type="presParOf" srcId="{FB011B5D-90C1-49DB-A1EF-D12BB5260AAC}" destId="{7DFD0836-35A9-444A-92EE-5D15B4CCCC53}" srcOrd="7" destOrd="0" presId="urn:microsoft.com/office/officeart/2005/8/layout/vList4"/>
    <dgm:cxn modelId="{C3A3A10D-B615-44F8-971E-CB18762E0CFD}" type="presParOf" srcId="{FB011B5D-90C1-49DB-A1EF-D12BB5260AAC}" destId="{E2416CBD-7BE9-498A-94BA-5BD40E7F7781}" srcOrd="8" destOrd="0" presId="urn:microsoft.com/office/officeart/2005/8/layout/vList4"/>
    <dgm:cxn modelId="{3E9A2EA4-D305-436F-8EDE-A034322EC8B1}" type="presParOf" srcId="{E2416CBD-7BE9-498A-94BA-5BD40E7F7781}" destId="{D27F979B-9604-4214-AAB9-57AB76D83357}" srcOrd="0" destOrd="0" presId="urn:microsoft.com/office/officeart/2005/8/layout/vList4"/>
    <dgm:cxn modelId="{15BE413C-4EC7-4431-B155-D03A6A6D015B}" type="presParOf" srcId="{E2416CBD-7BE9-498A-94BA-5BD40E7F7781}" destId="{7B21DDB9-B835-4E61-A545-75FA4AB7A831}" srcOrd="1" destOrd="0" presId="urn:microsoft.com/office/officeart/2005/8/layout/vList4"/>
    <dgm:cxn modelId="{9CAFE4F5-0028-43F8-A715-3AEE40EAB6C4}" type="presParOf" srcId="{E2416CBD-7BE9-498A-94BA-5BD40E7F7781}" destId="{5D878F27-D1FA-4593-8DBF-A83727F17CE0}" srcOrd="2" destOrd="0" presId="urn:microsoft.com/office/officeart/2005/8/layout/vList4"/>
    <dgm:cxn modelId="{ED9B30A8-EF23-4852-956B-232CD8B8BA06}" type="presParOf" srcId="{FB011B5D-90C1-49DB-A1EF-D12BB5260AAC}" destId="{53859155-1B4D-46D4-B463-7DDE6B6A9D27}" srcOrd="9" destOrd="0" presId="urn:microsoft.com/office/officeart/2005/8/layout/vList4"/>
    <dgm:cxn modelId="{5CBDA55D-D687-475E-B9EF-318068694984}" type="presParOf" srcId="{FB011B5D-90C1-49DB-A1EF-D12BB5260AAC}" destId="{E0497A3A-D738-404A-93CE-131185F8F9CC}" srcOrd="10" destOrd="0" presId="urn:microsoft.com/office/officeart/2005/8/layout/vList4"/>
    <dgm:cxn modelId="{49E5A605-D7E6-45B5-9ADE-593394F64D10}" type="presParOf" srcId="{E0497A3A-D738-404A-93CE-131185F8F9CC}" destId="{418C907F-FB4C-44B2-967F-F552ADE21A9C}" srcOrd="0" destOrd="0" presId="urn:microsoft.com/office/officeart/2005/8/layout/vList4"/>
    <dgm:cxn modelId="{9140F43B-FA3C-4E99-9AA4-F504AD724C84}" type="presParOf" srcId="{E0497A3A-D738-404A-93CE-131185F8F9CC}" destId="{E826A987-B678-4BD8-9A7C-5E2DD3DEC522}" srcOrd="1" destOrd="0" presId="urn:microsoft.com/office/officeart/2005/8/layout/vList4"/>
    <dgm:cxn modelId="{F5CA740D-D3B0-4511-9D06-B4FA35BB97BF}" type="presParOf" srcId="{E0497A3A-D738-404A-93CE-131185F8F9CC}" destId="{1333FF4B-E176-413C-9899-D5876A37AB0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7FBD51-CC45-4672-809E-EB2882F824CB}">
      <dsp:nvSpPr>
        <dsp:cNvPr id="0" name=""/>
        <dsp:cNvSpPr/>
      </dsp:nvSpPr>
      <dsp:spPr>
        <a:xfrm>
          <a:off x="0" y="0"/>
          <a:ext cx="8136904" cy="653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一、学校</a:t>
          </a:r>
          <a:r>
            <a:rPr lang="zh-CN" altLang="en-US" sz="29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基本概况介绍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2725" y="0"/>
        <a:ext cx="6444178" cy="653451"/>
      </dsp:txXfrm>
    </dsp:sp>
    <dsp:sp modelId="{90CEDF7F-4AF3-49A9-AA44-8E4E30F1776C}">
      <dsp:nvSpPr>
        <dsp:cNvPr id="0" name=""/>
        <dsp:cNvSpPr/>
      </dsp:nvSpPr>
      <dsp:spPr>
        <a:xfrm>
          <a:off x="160148" y="65345"/>
          <a:ext cx="819467" cy="522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FC678-9D64-449E-A675-67AE6A60C66D}">
      <dsp:nvSpPr>
        <dsp:cNvPr id="0" name=""/>
        <dsp:cNvSpPr/>
      </dsp:nvSpPr>
      <dsp:spPr>
        <a:xfrm>
          <a:off x="0" y="739426"/>
          <a:ext cx="8136904" cy="653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二、餐厅结构及管理办法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2725" y="739426"/>
        <a:ext cx="6444178" cy="653451"/>
      </dsp:txXfrm>
    </dsp:sp>
    <dsp:sp modelId="{2E01C802-23EC-4119-9B5D-E2ABB2B2914F}">
      <dsp:nvSpPr>
        <dsp:cNvPr id="0" name=""/>
        <dsp:cNvSpPr/>
      </dsp:nvSpPr>
      <dsp:spPr>
        <a:xfrm>
          <a:off x="160148" y="784141"/>
          <a:ext cx="819467" cy="522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70CAB-F3F8-41E6-92A2-8887D4B288C5}">
      <dsp:nvSpPr>
        <dsp:cNvPr id="0" name=""/>
        <dsp:cNvSpPr/>
      </dsp:nvSpPr>
      <dsp:spPr>
        <a:xfrm>
          <a:off x="0" y="1437593"/>
          <a:ext cx="8136904" cy="653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三、成本核算及业务管理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2725" y="1437593"/>
        <a:ext cx="6444178" cy="653451"/>
      </dsp:txXfrm>
    </dsp:sp>
    <dsp:sp modelId="{93B06DD4-8CD7-4D01-B133-4B70FF14D5EB}">
      <dsp:nvSpPr>
        <dsp:cNvPr id="0" name=""/>
        <dsp:cNvSpPr/>
      </dsp:nvSpPr>
      <dsp:spPr>
        <a:xfrm>
          <a:off x="160148" y="1502938"/>
          <a:ext cx="819467" cy="522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E51A3-2D50-4970-B407-98FD4E3356A4}">
      <dsp:nvSpPr>
        <dsp:cNvPr id="0" name=""/>
        <dsp:cNvSpPr/>
      </dsp:nvSpPr>
      <dsp:spPr>
        <a:xfrm>
          <a:off x="0" y="2144333"/>
          <a:ext cx="8136904" cy="653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四、坚持集中采购，降低办伙成本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2725" y="2144333"/>
        <a:ext cx="6444178" cy="653451"/>
      </dsp:txXfrm>
    </dsp:sp>
    <dsp:sp modelId="{461EC8B8-E41F-4A3E-B56D-D7D8CE46E657}">
      <dsp:nvSpPr>
        <dsp:cNvPr id="0" name=""/>
        <dsp:cNvSpPr/>
      </dsp:nvSpPr>
      <dsp:spPr>
        <a:xfrm>
          <a:off x="160148" y="2221735"/>
          <a:ext cx="819467" cy="522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F979B-9604-4214-AAB9-57AB76D83357}">
      <dsp:nvSpPr>
        <dsp:cNvPr id="0" name=""/>
        <dsp:cNvSpPr/>
      </dsp:nvSpPr>
      <dsp:spPr>
        <a:xfrm>
          <a:off x="0" y="2875186"/>
          <a:ext cx="8136904" cy="653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五、开拓民主管理，搭建沟通平台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2725" y="2875186"/>
        <a:ext cx="6444178" cy="653451"/>
      </dsp:txXfrm>
    </dsp:sp>
    <dsp:sp modelId="{7B21DDB9-B835-4E61-A545-75FA4AB7A831}">
      <dsp:nvSpPr>
        <dsp:cNvPr id="0" name=""/>
        <dsp:cNvSpPr/>
      </dsp:nvSpPr>
      <dsp:spPr>
        <a:xfrm>
          <a:off x="160148" y="2940531"/>
          <a:ext cx="819467" cy="522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C907F-FB4C-44B2-967F-F552ADE21A9C}">
      <dsp:nvSpPr>
        <dsp:cNvPr id="0" name=""/>
        <dsp:cNvSpPr/>
      </dsp:nvSpPr>
      <dsp:spPr>
        <a:xfrm>
          <a:off x="0" y="3593983"/>
          <a:ext cx="8136904" cy="653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六、标准化食堂建设案例</a:t>
          </a:r>
          <a:endParaRPr lang="zh-CN" altLang="en-U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2725" y="3593983"/>
        <a:ext cx="6444178" cy="653451"/>
      </dsp:txXfrm>
    </dsp:sp>
    <dsp:sp modelId="{E826A987-B678-4BD8-9A7C-5E2DD3DEC522}">
      <dsp:nvSpPr>
        <dsp:cNvPr id="0" name=""/>
        <dsp:cNvSpPr/>
      </dsp:nvSpPr>
      <dsp:spPr>
        <a:xfrm>
          <a:off x="173899" y="3659328"/>
          <a:ext cx="834211" cy="522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E2F1F7B-E673-4985-B15C-FC48EA973FA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CD59FD9-CD95-487D-9A36-38CF903C7E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3926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FED1AA-DD96-4C92-BC9D-161C0D362DB4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8A5C7-6B92-4CA7-A158-EF6B832C4000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0CA2F-8A22-4B84-8673-EBC728CD8B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BE901-6986-41CF-ABB0-68333D60146F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C9600-6D28-4108-A5A8-1597ABC07F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D257C-923E-41B7-A76C-17E72E54645C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14D5-3F8D-4B36-B452-059504A16C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5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5E164-1F5D-40EE-AD22-E8478D681312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0641D-E199-4221-8E5C-B38D4A59EB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1EE76-9E8F-490B-886C-DC64D8F734B3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3E0A7-C988-4FB6-ADBE-70CCE3F8FB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60FF7-64F1-4C61-8074-BC8C15CA0468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DB0A2-3D95-4A56-8EAF-558BA169C2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0AD01-BFCB-4CA5-B5C4-FC8C40244141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F1D8C-DB3C-4E27-AC67-7ECD435ADC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1A70A-B6B2-4CD2-A171-E935B02C3330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B082-1B8B-4AA3-A09E-FB34EE5DE6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F2A71-6161-4050-B456-7D94C5113FD7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4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23116-FEE7-4E30-BF54-9EAE5768D3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4A640-1808-44EC-83EB-0C60E80F6886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3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344A9-ECE4-432D-9952-A76F72A9BC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93282-E0BA-4C11-A8A6-9A78A6ACA545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EEE2-5BDD-409B-9D2B-FC53A4FA84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3C889-6B75-4D23-AA74-8F3F805666C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0717B-0D63-4D24-9C56-9ABF1FA985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02C1B-9DD9-4DD1-B86A-3EFFB4B1796A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44CD-EC4A-45EF-81D7-6A73131B4E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D4423-2467-4B8B-8BB4-CCE4C83D2995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29C29-692F-4E30-BA8E-55D92DAFBE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85065-8900-4029-9535-AE938CBBACE0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BA75-5D18-45CD-8741-C92DCC4F7E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5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33D0-F3B3-4A16-A30B-430AF5B71E66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4F598-335A-40DA-A4A2-9CD1499055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60A4-F50A-439E-AAC3-22FA6CA76D4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1047A-D7E5-4CA2-8813-A1ACDF1564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66D5C-EA8A-4987-B885-59A7505A0500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CC62-65D6-4730-A00C-9ED1194CDF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73D2-A4A6-41A0-93FB-21004605008E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66369-761F-4EB2-B949-A0D9D5330F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7ABE1-7AB5-4F0C-AF38-F64A7F4FFEE5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A79CC-F45A-49E8-9415-993FB84541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D4568-8ABD-48E6-9A26-7F9C33BCCF6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4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AE81D-5880-407F-A2F6-77FB41D418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D415-B3F6-4E1F-88B9-EAB08F5DE0CE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3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8118D-181D-4A70-BE6B-FE650438C6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15D65-2877-4036-8E03-F118FB974B4A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13342-606B-4481-BA9E-3CCC514DD8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25032-F79A-4391-80EA-21ECEFE02EF9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7EC23-5732-4253-B784-F1600661C2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31A43-5940-4E27-BC7F-0F3220F036A4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529FD-32EB-4F02-AB54-A5E4E1F677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F2860-91CF-49BB-9FD0-3B369B7BE164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56481-690F-4502-9580-16C9F19BD4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E702A-01FE-4E7D-AD44-3C519C6F70CE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6DE6-5B31-4D75-8C9E-3A204F9D13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5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5D5C-77FA-467F-BD7A-FE42991E1EA7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A7848-260D-49A8-9FEF-F63CCB23DE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D9213-2B11-46A6-BBFA-E6733E2AC1A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E997-143D-4C3C-AA66-992554E4E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6DD3-E663-48EA-BDA6-AADD63DCA226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B550-6705-4702-8BAE-4E6822F9F0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03819-8A56-4BF4-968B-C3CEFBC873EB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D7F6E-169C-49F5-B995-BAB8159635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0B5A-2197-49F1-AD71-4A35CE019AFE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798CA-8AE2-4D83-A05A-FC4DAC5917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588F1-C275-4379-86E0-0464E6B106A4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4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162A8-A009-403B-8AB4-5C0BECCB8E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2C00-8A97-4541-AE34-C2A2CDD07AAC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3B0AA-EB50-4A2A-8354-62D33F2FE9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CEDC-F5C1-4F11-A8AC-8F46F2E92C4F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3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1347-6C54-4B8C-962F-6702608C57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8FA0B-3C12-4D43-84C5-284700C755AC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2C7D-E574-4BDA-B261-E42B2E61D3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F9DB2-E1C2-4B57-B050-332E1D29F847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AB706-7B12-448C-84C9-FF06B5301C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33F8B-3752-4C5A-A59C-BFD5F5740389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4D14A-90D6-4F29-94E6-0AAF631C19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2B75-22A0-4662-9E10-34A58ED90600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FBFC7-A5E8-4EBE-AB3D-FCC066F3A4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5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E4462-E090-434D-8F36-30EAB8FB561B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A4480-FF41-43DD-BE03-AE45EAF658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10C02-CECD-4DCC-99A4-4B91841BFBEB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597CB-309C-4B6B-BE18-DB7322F64F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6E6DC-2D28-4BBB-9B64-078A51AF3055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E00AB-E805-4990-A60B-4BFBF52704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6C32D-EFEA-4B89-A9CF-033AC3F98CB8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D3341-D542-450A-8B46-6FAA34786D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7CEC2-1425-4186-A276-38DB22279C16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BA71-9611-48E3-B0D6-BF8D818F6C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15917-D1B8-4BA3-B8C7-2C19D6952026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92447-E085-4F65-9251-0E4AD462A0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B697F-1605-4F48-B13B-72B6654BFCC6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4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881C5-06F2-4FEE-850E-27A863C83E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74A87-3A95-43CF-BED0-97D1229630E3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3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233E0-5FAC-49F2-A093-ABE07EF77C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4792B-3D04-4AF4-9635-13554CAF4887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C4B74-AF63-47B5-BF70-669E9175CE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0EA44-4B44-42BA-BB2C-E4E939C5EBD1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C21F9-4A37-4209-A458-82FEE27977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2ECC-0483-4198-85EC-CA06377093B2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7391B-34A1-44BB-9782-1CF8899EFE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5C989-2BAF-4BDF-B028-587916455448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9744A-ABE8-44EE-9FF0-BF66FF9730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5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236A-FFEB-42D9-B03E-50E37760876E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C9476-8EC2-4322-BFF3-0193BFD91F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01E8C-0996-4D3D-A172-D8445CE5C71B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08A54-EFC9-46CC-A588-460C8CDC28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D8CC6-B8D7-4B46-88BB-5C3ADFEB8EF2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024E7-4CD5-4149-9ADF-DF87E05DD9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CF3A8-0F3E-4976-8734-080D6A30A28B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5D3C1-5C20-4D71-89A9-943DA23B8B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1E1A2-EAA3-457E-9327-6D8ACAAB0FE8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F1CAC-5E82-4803-8153-3F79881886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D0BD9-C70F-4177-AE98-01C281ADD7A7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D2BA5-BA82-4178-8978-3B2BB6B8B2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0BAE7-213C-41C8-AB80-1A6595AD860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4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45313-A0FA-4976-A869-1C647018A7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C0FF1-C5CA-4FEA-A8B9-0CE78B59DBD8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3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4F1D6-D1D3-4796-A365-D5371A78F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D4CB8-4DD2-432F-BC51-0F95E0714832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7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DE129-97AB-4B73-B92B-5E1EB2B2C8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9C586-6B9C-4A98-9CC9-ED810ACC4FD7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9F76D-BFE3-4E2A-8B53-DEF77B03AA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391BA-CF9C-46BD-87A7-EEBD4C423551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64CFF-4143-43B4-8359-29EE48BFCE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47496-C23B-4981-8B50-42A5F05B7F19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9680F-213C-4B79-A253-2BC18DFFB8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01C6-0891-4120-8B5D-A1B30C84907E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A5591-6DA5-45C7-B48B-E64C321E1F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3F534-8DE1-4844-AC65-9F7D2ADF5F08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BEB5-C330-47CB-B4E3-4196DF7C0D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8742-C928-496D-A0E6-EC2CBC0B87DE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72621-3B2B-4D98-AE5C-D4F6B01907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D45499-2169-4807-A600-56EF5D0C2C7B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AC96DC8-6090-44C9-B816-2C6C6E0529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1" r:id="rId2"/>
    <p:sldLayoutId id="2147483770" r:id="rId3"/>
    <p:sldLayoutId id="2147483769" r:id="rId4"/>
    <p:sldLayoutId id="2147483768" r:id="rId5"/>
    <p:sldLayoutId id="2147483767" r:id="rId6"/>
    <p:sldLayoutId id="2147483766" r:id="rId7"/>
    <p:sldLayoutId id="2147483765" r:id="rId8"/>
    <p:sldLayoutId id="2147483764" r:id="rId9"/>
    <p:sldLayoutId id="2147483763" r:id="rId10"/>
    <p:sldLayoutId id="21474837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317" name="文本占位符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0911D4-1218-4842-81FA-9FEE8EAE78F0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E13F25-4FEE-45E7-89C4-33282DB92A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75" r:id="rId4"/>
    <p:sldLayoutId id="2147483791" r:id="rId5"/>
    <p:sldLayoutId id="2147483774" r:id="rId6"/>
    <p:sldLayoutId id="2147483792" r:id="rId7"/>
    <p:sldLayoutId id="2147483793" r:id="rId8"/>
    <p:sldLayoutId id="2147483794" r:id="rId9"/>
    <p:sldLayoutId id="2147483773" r:id="rId10"/>
    <p:sldLayoutId id="214748379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隶书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华文楷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华文楷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华文楷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华文楷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华文楷体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6629" name="文本占位符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EFA735-0D88-4A15-998C-4B6A87B889F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3BA07B-5141-461F-9DAB-38F7954929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78" r:id="rId4"/>
    <p:sldLayoutId id="2147483799" r:id="rId5"/>
    <p:sldLayoutId id="2147483777" r:id="rId6"/>
    <p:sldLayoutId id="2147483800" r:id="rId7"/>
    <p:sldLayoutId id="2147483801" r:id="rId8"/>
    <p:sldLayoutId id="2147483802" r:id="rId9"/>
    <p:sldLayoutId id="2147483776" r:id="rId10"/>
    <p:sldLayoutId id="21474838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隶书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华文楷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华文楷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华文楷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华文楷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华文楷体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8917" name="文本占位符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BC1731B-B17A-4029-AFA8-AEB1F46604FD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9372D85-4350-43AD-AF59-CA7A46F320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781" r:id="rId4"/>
    <p:sldLayoutId id="2147483807" r:id="rId5"/>
    <p:sldLayoutId id="2147483780" r:id="rId6"/>
    <p:sldLayoutId id="2147483808" r:id="rId7"/>
    <p:sldLayoutId id="2147483809" r:id="rId8"/>
    <p:sldLayoutId id="2147483810" r:id="rId9"/>
    <p:sldLayoutId id="2147483779" r:id="rId10"/>
    <p:sldLayoutId id="214748381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隶书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华文楷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华文楷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华文楷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华文楷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华文楷体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1205" name="文本占位符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2FA0C96-8038-4967-AA41-0E2677CE38D2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34BDBB-08CD-4B3E-BFF4-EE5A8456F0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784" r:id="rId4"/>
    <p:sldLayoutId id="2147483815" r:id="rId5"/>
    <p:sldLayoutId id="2147483783" r:id="rId6"/>
    <p:sldLayoutId id="2147483816" r:id="rId7"/>
    <p:sldLayoutId id="2147483817" r:id="rId8"/>
    <p:sldLayoutId id="2147483818" r:id="rId9"/>
    <p:sldLayoutId id="2147483782" r:id="rId10"/>
    <p:sldLayoutId id="21474838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隶书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华文楷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华文楷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华文楷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华文楷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华文楷体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3493" name="文本占位符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B5F3249-36E8-49FB-901D-61564EC3C988}" type="datetimeFigureOut">
              <a:rPr lang="zh-CN" altLang="en-US"/>
              <a:pPr>
                <a:defRPr/>
              </a:pPr>
              <a:t>2016/11/14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FD7CCCE-8A25-4A13-8FFC-DF1D77121B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787" r:id="rId4"/>
    <p:sldLayoutId id="2147483823" r:id="rId5"/>
    <p:sldLayoutId id="2147483786" r:id="rId6"/>
    <p:sldLayoutId id="2147483824" r:id="rId7"/>
    <p:sldLayoutId id="2147483825" r:id="rId8"/>
    <p:sldLayoutId id="2147483826" r:id="rId9"/>
    <p:sldLayoutId id="2147483785" r:id="rId10"/>
    <p:sldLayoutId id="21474838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隶书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隶书"/>
          <a:cs typeface="隶书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华文楷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华文楷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华文楷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华文楷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华文楷体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850" y="1412875"/>
            <a:ext cx="8569325" cy="4752975"/>
          </a:xfrm>
        </p:spPr>
        <p:txBody>
          <a:bodyPr>
            <a:noAutofit/>
          </a:bodyPr>
          <a:lstStyle/>
          <a:p>
            <a:pPr algn="l">
              <a:spcBef>
                <a:spcPts val="1800"/>
              </a:spcBef>
            </a:pPr>
            <a:r>
              <a:rPr lang="zh-CN" altLang="en-US" sz="66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  </a:t>
            </a:r>
            <a:br>
              <a:rPr lang="zh-CN" altLang="en-US" sz="66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</a:br>
            <a:r>
              <a:rPr lang="zh-CN" altLang="en-US" sz="66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  </a:t>
            </a:r>
            <a:r>
              <a:rPr lang="zh-CN" altLang="en-US" sz="6600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高校标准化食堂建设</a:t>
            </a:r>
            <a:r>
              <a:rPr lang="en-US" altLang="zh-CN" sz="6600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/>
            </a:r>
            <a:br>
              <a:rPr lang="en-US" altLang="zh-CN" sz="6600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</a:br>
            <a:r>
              <a:rPr lang="en-US" altLang="zh-CN" sz="6600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          </a:t>
            </a:r>
            <a:r>
              <a:rPr lang="zh-CN" altLang="en-US" sz="6600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经验交流</a:t>
            </a:r>
            <a:r>
              <a:rPr lang="en-US" altLang="zh-CN" sz="7200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/>
            </a:r>
            <a:br>
              <a:rPr lang="en-US" altLang="zh-CN" sz="7200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</a:br>
            <a:r>
              <a:rPr lang="en-US" altLang="zh-CN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         </a:t>
            </a:r>
            <a:r>
              <a:rPr lang="en-US" altLang="zh-CN" sz="40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/>
            </a:r>
            <a:br>
              <a:rPr lang="en-US" altLang="zh-CN" sz="40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</a:br>
            <a:r>
              <a:rPr lang="en-US" altLang="zh-CN" sz="32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/>
            </a:r>
            <a:br>
              <a:rPr lang="en-US" altLang="zh-CN" sz="32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</a:br>
            <a:r>
              <a:rPr lang="en-US" altLang="zh-CN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/>
                <a:ea typeface="隶书"/>
                <a:cs typeface="隶书"/>
              </a:rPr>
              <a:t>                        2016</a:t>
            </a:r>
            <a:r>
              <a:rPr lang="zh-CN" altLang="en-US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/>
                <a:ea typeface="隶书"/>
                <a:cs typeface="隶书"/>
              </a:rPr>
              <a:t>年</a:t>
            </a:r>
            <a:r>
              <a:rPr lang="en-US" altLang="zh-CN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/>
                <a:ea typeface="隶书"/>
                <a:cs typeface="隶书"/>
              </a:rPr>
              <a:t>11</a:t>
            </a:r>
            <a:r>
              <a:rPr lang="zh-CN" altLang="en-US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/>
                <a:ea typeface="隶书"/>
                <a:cs typeface="隶书"/>
              </a:rPr>
              <a:t>月</a:t>
            </a:r>
            <a:endParaRPr lang="zh-CN" altLang="en-US" sz="6600" b="1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/>
              <a:ea typeface="隶书"/>
              <a:cs typeface="隶书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内容占位符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660066"/>
                </a:solidFill>
              </a:rPr>
              <a:t>            第二餐厅位于校内北区，为基本伙餐厅，总面积</a:t>
            </a:r>
            <a:r>
              <a:rPr lang="en-US" altLang="zh-CN" sz="2800" b="1" smtClean="0">
                <a:solidFill>
                  <a:srgbClr val="660066"/>
                </a:solidFill>
              </a:rPr>
              <a:t>1500</a:t>
            </a:r>
            <a:r>
              <a:rPr lang="zh-CN" altLang="en-US" sz="2800" b="1" smtClean="0">
                <a:solidFill>
                  <a:srgbClr val="660066"/>
                </a:solidFill>
              </a:rPr>
              <a:t>多平米，共有餐位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765</a:t>
            </a:r>
            <a:r>
              <a:rPr lang="zh-CN" altLang="en-US" sz="2800" b="1" smtClean="0">
                <a:solidFill>
                  <a:srgbClr val="660066"/>
                </a:solidFill>
              </a:rPr>
              <a:t>个、炊管人员</a:t>
            </a:r>
            <a:r>
              <a:rPr lang="en-US" altLang="zh-CN" sz="2800" b="1" smtClean="0">
                <a:solidFill>
                  <a:srgbClr val="660066"/>
                </a:solidFill>
              </a:rPr>
              <a:t>62</a:t>
            </a:r>
            <a:r>
              <a:rPr lang="zh-CN" altLang="en-US" sz="2800" b="1" smtClean="0">
                <a:solidFill>
                  <a:srgbClr val="660066"/>
                </a:solidFill>
              </a:rPr>
              <a:t>人</a:t>
            </a:r>
            <a:r>
              <a:rPr lang="en-US" altLang="zh-CN" sz="2800" b="1" smtClean="0">
                <a:solidFill>
                  <a:srgbClr val="660066"/>
                </a:solidFill>
              </a:rPr>
              <a:t> </a:t>
            </a:r>
            <a:r>
              <a:rPr lang="zh-CN" altLang="en-US" sz="2800" b="1" smtClean="0">
                <a:solidFill>
                  <a:srgbClr val="660066"/>
                </a:solidFill>
              </a:rPr>
              <a:t>。</a:t>
            </a:r>
          </a:p>
        </p:txBody>
      </p:sp>
      <p:pic>
        <p:nvPicPr>
          <p:cNvPr id="2051" name="Picture 3" descr="D:\2014\2014 照片\2014.11.30二餐厅烹饪大赛\新建文件夹\_DSC7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077072"/>
            <a:ext cx="270322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2013\2013年照片\2013.12.31学生免费吃饭\_DSC1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刘阳\Desktop\webwxgetmsgimg (5)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3491880" y="4077072"/>
            <a:ext cx="242526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3132138" y="306388"/>
            <a:ext cx="29718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第 二 餐 厅</a:t>
            </a:r>
            <a:endParaRPr lang="en-US" altLang="zh-CN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内容占位符 2"/>
          <p:cNvSpPr>
            <a:spLocks noGrp="1"/>
          </p:cNvSpPr>
          <p:nvPr>
            <p:ph idx="1"/>
          </p:nvPr>
        </p:nvSpPr>
        <p:spPr>
          <a:xfrm>
            <a:off x="457200" y="1773238"/>
            <a:ext cx="7786688" cy="41656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660066"/>
                </a:solidFill>
              </a:rPr>
              <a:t>            清真涮吧位于校内北区，以老北京铜锅涮肉为主，总面积</a:t>
            </a:r>
            <a:r>
              <a:rPr lang="en-US" altLang="zh-CN" sz="2800" b="1" smtClean="0">
                <a:solidFill>
                  <a:srgbClr val="660066"/>
                </a:solidFill>
              </a:rPr>
              <a:t>400</a:t>
            </a:r>
            <a:r>
              <a:rPr lang="zh-CN" altLang="en-US" sz="2800" b="1" smtClean="0">
                <a:solidFill>
                  <a:srgbClr val="660066"/>
                </a:solidFill>
              </a:rPr>
              <a:t>多平米，共有餐位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130</a:t>
            </a:r>
            <a:r>
              <a:rPr lang="zh-CN" altLang="en-US" sz="2800" b="1" smtClean="0">
                <a:solidFill>
                  <a:srgbClr val="660066"/>
                </a:solidFill>
              </a:rPr>
              <a:t>个、炊管人员</a:t>
            </a:r>
            <a:r>
              <a:rPr lang="en-US" altLang="zh-CN" sz="2800" b="1" smtClean="0">
                <a:solidFill>
                  <a:srgbClr val="660066"/>
                </a:solidFill>
              </a:rPr>
              <a:t>14</a:t>
            </a:r>
            <a:r>
              <a:rPr lang="zh-CN" altLang="en-US" sz="2800" b="1" smtClean="0">
                <a:solidFill>
                  <a:srgbClr val="660066"/>
                </a:solidFill>
              </a:rPr>
              <a:t>人。</a:t>
            </a:r>
          </a:p>
        </p:txBody>
      </p:sp>
      <p:pic>
        <p:nvPicPr>
          <p:cNvPr id="4098" name="Picture 2" descr="D:\2013\2013年照片\2013.6.16清真开业\精选\_DSC7067.JPG"/>
          <p:cNvPicPr>
            <a:picLocks noChangeAspect="1" noChangeArrowheads="1"/>
          </p:cNvPicPr>
          <p:nvPr/>
        </p:nvPicPr>
        <p:blipFill>
          <a:blip r:embed="rId2" cstate="print"/>
          <a:srcRect r="8647"/>
          <a:stretch>
            <a:fillRect/>
          </a:stretch>
        </p:blipFill>
        <p:spPr bwMode="auto">
          <a:xfrm>
            <a:off x="683568" y="4149080"/>
            <a:ext cx="259228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D:\2013\2013年照片\2013.6.16清真开业\精选\_DSC7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5806" y="4149280"/>
            <a:ext cx="276037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D:\2013\2013年照片\2013.6.16清真开业\精选\_DSC70781.jpg"/>
          <p:cNvPicPr>
            <a:picLocks noChangeAspect="1" noChangeArrowheads="1"/>
          </p:cNvPicPr>
          <p:nvPr/>
        </p:nvPicPr>
        <p:blipFill>
          <a:blip r:embed="rId4" cstate="print"/>
          <a:srcRect l="13526" r="22707"/>
          <a:stretch>
            <a:fillRect/>
          </a:stretch>
        </p:blipFill>
        <p:spPr bwMode="auto">
          <a:xfrm>
            <a:off x="6300192" y="4149080"/>
            <a:ext cx="237626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2627313" y="333375"/>
            <a:ext cx="38893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清 真 涮 吧</a:t>
            </a:r>
            <a:endParaRPr lang="en-US" altLang="zh-CN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内容占位符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660066"/>
                </a:solidFill>
              </a:rPr>
              <a:t>            中蓝餐厅位于校外学生公寓，分基本伙、风味和清真三部分，总面积</a:t>
            </a:r>
            <a:r>
              <a:rPr lang="en-US" altLang="zh-CN" sz="2800" b="1" smtClean="0">
                <a:solidFill>
                  <a:srgbClr val="660066"/>
                </a:solidFill>
              </a:rPr>
              <a:t>5000</a:t>
            </a:r>
            <a:r>
              <a:rPr lang="zh-CN" altLang="en-US" sz="2800" b="1" smtClean="0">
                <a:solidFill>
                  <a:srgbClr val="660066"/>
                </a:solidFill>
              </a:rPr>
              <a:t>多平米，共有餐位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800</a:t>
            </a:r>
            <a:r>
              <a:rPr lang="zh-CN" altLang="en-US" sz="2800" b="1" smtClean="0">
                <a:solidFill>
                  <a:srgbClr val="660066"/>
                </a:solidFill>
              </a:rPr>
              <a:t>个、炊管人员</a:t>
            </a:r>
            <a:r>
              <a:rPr lang="en-US" altLang="zh-CN" sz="2800" b="1" smtClean="0">
                <a:solidFill>
                  <a:srgbClr val="660066"/>
                </a:solidFill>
              </a:rPr>
              <a:t>80</a:t>
            </a:r>
            <a:r>
              <a:rPr lang="zh-CN" altLang="en-US" sz="2800" b="1" smtClean="0">
                <a:solidFill>
                  <a:srgbClr val="660066"/>
                </a:solidFill>
              </a:rPr>
              <a:t>人</a:t>
            </a:r>
            <a:r>
              <a:rPr lang="en-US" altLang="zh-CN" sz="2800" b="1" smtClean="0">
                <a:solidFill>
                  <a:srgbClr val="660066"/>
                </a:solidFill>
              </a:rPr>
              <a:t> </a:t>
            </a:r>
            <a:r>
              <a:rPr lang="zh-CN" altLang="en-US" sz="2800" b="1" smtClean="0">
                <a:solidFill>
                  <a:srgbClr val="660066"/>
                </a:solidFill>
              </a:rPr>
              <a:t>。</a:t>
            </a:r>
          </a:p>
        </p:txBody>
      </p:sp>
      <p:pic>
        <p:nvPicPr>
          <p:cNvPr id="3074" name="Picture 2" descr="D:\2012\2012年照片\2012.10.6中蓝公寓餐厅开业\_DSC1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077072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2012\2012年照片\2012.10.6中蓝公寓餐厅开业\_DSC1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77072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刘阳\Desktop\webwxgetmsgimg (2)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9001" r="3239"/>
          <a:stretch>
            <a:fillRect/>
          </a:stretch>
        </p:blipFill>
        <p:spPr bwMode="auto">
          <a:xfrm>
            <a:off x="395536" y="4077272"/>
            <a:ext cx="280831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2984500" y="333375"/>
            <a:ext cx="31718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中 蓝 餐 厅</a:t>
            </a:r>
            <a:endParaRPr lang="en-US" altLang="zh-CN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8" y="1196975"/>
            <a:ext cx="8208962" cy="5327650"/>
          </a:xfrm>
        </p:spPr>
        <p:txBody>
          <a:bodyPr>
            <a:normAutofit/>
          </a:bodyPr>
          <a:lstStyle/>
          <a:p>
            <a:pPr fontAlgn="auto">
              <a:lnSpc>
                <a:spcPts val="38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      北京工业大学餐厅共两种管理模式，一是学校自营（大概占</a:t>
            </a:r>
            <a:r>
              <a:rPr lang="en-US" altLang="zh-CN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53.5%</a:t>
            </a:r>
            <a:r>
              <a:rPr lang="zh-CN" altLang="en-US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），所有员工均为学校职工，目前基本伙餐厅均为此类管理模式；二是合作经营餐厅（大概占</a:t>
            </a:r>
            <a:r>
              <a:rPr lang="en-US" altLang="zh-CN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46.5%</a:t>
            </a:r>
            <a:r>
              <a:rPr lang="zh-CN" altLang="en-US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），引进社会餐饮企业负责经营，学校安排</a:t>
            </a:r>
            <a:r>
              <a:rPr lang="en-US" altLang="zh-CN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1-2</a:t>
            </a:r>
            <a:r>
              <a:rPr lang="zh-CN" altLang="en-US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名驻店经理监督管理，目前风型餐厅多为此类管理模式。</a:t>
            </a:r>
            <a:endParaRPr lang="zh-CN" altLang="en-US" sz="2800" b="1" dirty="0">
              <a:solidFill>
                <a:srgbClr val="660066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188" y="444500"/>
            <a:ext cx="6048375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二、餐厅结构及管理办法</a:t>
            </a:r>
          </a:p>
        </p:txBody>
      </p:sp>
      <p:pic>
        <p:nvPicPr>
          <p:cNvPr id="122883" name="Picture 3" descr="D:\餐厅宣传菜肴图片(设计图)\清真图片\海报1，日常食品 副本 拷贝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925" y="4149725"/>
            <a:ext cx="136048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5" descr="D:\餐厅宣传菜肴图片(设计图)\清真图片\海报1，饮食习惯 副本 拷贝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688" y="4149725"/>
            <a:ext cx="13604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D:\餐厅宣传菜肴图片(设计图)\清真图片\1.4米X85 副本 拷贝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5084763"/>
            <a:ext cx="2782888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10" descr="c:\users\刘阳\appdata\roaming\360se6\User Data\temp\2235022_020837033306_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b="11990"/>
          <a:stretch>
            <a:fillRect/>
          </a:stretch>
        </p:blipFill>
        <p:spPr bwMode="auto">
          <a:xfrm>
            <a:off x="4643438" y="4149725"/>
            <a:ext cx="24495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Box 4"/>
          <p:cNvSpPr txBox="1">
            <a:spLocks noChangeArrowheads="1"/>
          </p:cNvSpPr>
          <p:nvPr/>
        </p:nvSpPr>
        <p:spPr bwMode="auto">
          <a:xfrm>
            <a:off x="323850" y="1268413"/>
            <a:ext cx="842486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  </a:t>
            </a:r>
            <a:r>
              <a:rPr lang="zh-CN" altLang="en-US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北工大共有穆斯林师生</a:t>
            </a:r>
            <a:r>
              <a:rPr lang="en-US" altLang="zh-CN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400</a:t>
            </a:r>
            <a:r>
              <a:rPr lang="zh-CN" altLang="en-US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多人，清真餐厅校内和校外学生公寓各</a:t>
            </a:r>
            <a:r>
              <a:rPr lang="en-US" altLang="zh-CN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1</a:t>
            </a:r>
            <a:r>
              <a:rPr lang="zh-CN" altLang="en-US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个，餐厅面积约</a:t>
            </a:r>
            <a:r>
              <a:rPr lang="en-US" altLang="zh-CN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800</a:t>
            </a:r>
            <a:r>
              <a:rPr lang="zh-CN" altLang="en-US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平米，餐位</a:t>
            </a:r>
            <a:r>
              <a:rPr lang="en-US" altLang="zh-CN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340</a:t>
            </a:r>
            <a:r>
              <a:rPr lang="zh-CN" altLang="en-US" sz="28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个，饮食中心引进专业餐饮企业合作经营管理，定期组织穆斯林学生文艺晚会及沟通交流座谈会，与穆斯林师生相处融洽。</a:t>
            </a:r>
          </a:p>
        </p:txBody>
      </p:sp>
      <p:pic>
        <p:nvPicPr>
          <p:cNvPr id="2" name="Picture 2" descr="D:\2015\2015照片\2015.3.13清真餐厅学生座谈会\_DSC8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17232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2014\2014 照片\2014.9.7清真餐厅学生舞会\_DSC541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419872" y="3717232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908" name="Picture 4" descr="D:\餐厅宣传菜肴图片(设计图)\清真图片\免费烫，等，腰线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372225" y="3717925"/>
            <a:ext cx="22082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4213" y="5589588"/>
            <a:ext cx="25923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清真餐厅学生座谈会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8400" y="5621338"/>
            <a:ext cx="23034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清真餐厅迎新舞会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9563" y="5589588"/>
            <a:ext cx="17287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清真餐厅标识</a:t>
            </a:r>
          </a:p>
        </p:txBody>
      </p:sp>
      <p:sp>
        <p:nvSpPr>
          <p:cNvPr id="123912" name="矩形 8"/>
          <p:cNvSpPr>
            <a:spLocks noChangeArrowheads="1"/>
          </p:cNvSpPr>
          <p:nvPr/>
        </p:nvSpPr>
        <p:spPr bwMode="auto">
          <a:xfrm>
            <a:off x="971550" y="333375"/>
            <a:ext cx="5040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清真餐厅管理</a:t>
            </a:r>
            <a:endParaRPr lang="en-US" altLang="zh-CN" sz="3600" b="1">
              <a:solidFill>
                <a:srgbClr val="660066"/>
              </a:solidFill>
              <a:latin typeface="隶书"/>
              <a:ea typeface="隶书"/>
              <a:cs typeface="隶书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4"/>
          <p:cNvSpPr txBox="1">
            <a:spLocks noChangeArrowheads="1"/>
          </p:cNvSpPr>
          <p:nvPr/>
        </p:nvSpPr>
        <p:spPr bwMode="auto">
          <a:xfrm>
            <a:off x="900113" y="333375"/>
            <a:ext cx="4176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规章制度保驾护航</a:t>
            </a:r>
          </a:p>
        </p:txBody>
      </p:sp>
      <p:pic>
        <p:nvPicPr>
          <p:cNvPr id="1026" name="Picture 2" descr="D:\2012\2012年照片\2012.10.22奖牌照\_DSC307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5536" y="2780928"/>
            <a:ext cx="8364960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4931" name="矩形 3"/>
          <p:cNvSpPr>
            <a:spLocks noChangeArrowheads="1"/>
          </p:cNvSpPr>
          <p:nvPr/>
        </p:nvSpPr>
        <p:spPr bwMode="auto">
          <a:xfrm>
            <a:off x="684213" y="1268413"/>
            <a:ext cx="77755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660066"/>
                </a:solidFill>
                <a:latin typeface="隶书"/>
                <a:ea typeface="隶书"/>
                <a:cs typeface="隶书"/>
              </a:rPr>
              <a:t>    饮食中心通过了</a:t>
            </a:r>
            <a:r>
              <a:rPr lang="en-US" altLang="zh-CN" sz="2800">
                <a:solidFill>
                  <a:srgbClr val="660066"/>
                </a:solidFill>
                <a:latin typeface="隶书"/>
                <a:ea typeface="隶书"/>
                <a:cs typeface="隶书"/>
              </a:rPr>
              <a:t>ISO9001</a:t>
            </a:r>
            <a:r>
              <a:rPr lang="zh-CN" altLang="en-US" sz="2800">
                <a:solidFill>
                  <a:srgbClr val="660066"/>
                </a:solidFill>
                <a:latin typeface="隶书"/>
                <a:ea typeface="隶书"/>
                <a:cs typeface="隶书"/>
              </a:rPr>
              <a:t>国际质量管理体系认证，将管理体系、规章制度、员工手册等文件作为管理的有效依据。</a:t>
            </a:r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7030A0"/>
                </a:solidFill>
                <a:cs typeface="+mj-cs"/>
              </a:rPr>
              <a:t>各项制度及操作要求</a:t>
            </a:r>
            <a:endParaRPr lang="zh-CN" altLang="en-US" b="1" dirty="0">
              <a:solidFill>
                <a:srgbClr val="7030A0"/>
              </a:solidFill>
              <a:cs typeface="+mj-cs"/>
            </a:endParaRPr>
          </a:p>
        </p:txBody>
      </p:sp>
      <p:pic>
        <p:nvPicPr>
          <p:cNvPr id="125954" name="Picture 6" descr="D:\2014\文件1\2014.12安全月资料\餐厅制度标牌2014,。10.25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628775"/>
            <a:ext cx="1800225" cy="2519363"/>
          </a:xfrm>
        </p:spPr>
      </p:pic>
      <p:pic>
        <p:nvPicPr>
          <p:cNvPr id="125955" name="Picture 7" descr="D:\2014\文件1\2014.12安全月资料\餐厅制度标牌2014,。10.25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900" y="1628775"/>
            <a:ext cx="17986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8" descr="D:\2014\文件1\2014.12安全月资料\餐厅制度标牌2014,。10.25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628775"/>
            <a:ext cx="17986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9" descr="D:\2014\文件1\2014.12安全月资料\餐厅制度标牌2014,。10.25\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1628775"/>
            <a:ext cx="18002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10" descr="D:\2014\文件1\2014.12安全月资料\餐厅提示标牌2014.10.25\9-30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875" y="4365625"/>
            <a:ext cx="215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11" descr="D:\2014\文件1\2014.12安全月资料\餐厅提示标牌2014.10.25\1-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6738" y="5013325"/>
            <a:ext cx="215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12" descr="D:\2014\文件1\2014.12安全月资料\餐厅提示标牌2014.10.25\5-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1063" y="5300663"/>
            <a:ext cx="2159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13" descr="D:\2014\文件1\2014.12安全月资料\餐厅提示标牌2014.10.25\8-1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5388" y="4941888"/>
            <a:ext cx="215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4" descr="D:\2014\文件1\2014.12安全月资料\餐厅提示标牌2014.10.25\9-30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4437063"/>
            <a:ext cx="215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4"/>
          <p:cNvSpPr txBox="1">
            <a:spLocks noChangeArrowheads="1"/>
          </p:cNvSpPr>
          <p:nvPr/>
        </p:nvSpPr>
        <p:spPr bwMode="auto">
          <a:xfrm>
            <a:off x="684213" y="1844675"/>
            <a:ext cx="40322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660066"/>
                </a:solidFill>
                <a:latin typeface="隶书"/>
                <a:ea typeface="隶书"/>
                <a:cs typeface="隶书"/>
              </a:rPr>
              <a:t>充分利用物流管理系统、快速检测设备、、网络订餐软件、微信管理层群设立及微信沟通平台。</a:t>
            </a:r>
          </a:p>
        </p:txBody>
      </p:sp>
      <p:pic>
        <p:nvPicPr>
          <p:cNvPr id="2050" name="Picture 2" descr="D:\2014\2014 照片\2014.8.30校长检查餐厅\_DSC529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907704" y="4149080"/>
            <a:ext cx="3246555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刘阳\Desktop\2014.12安全月资料\2014.11安全月图片\webwxgetmsgimg (4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472280" y="1557032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刘阳\Desktop\2014.12安全月资料\2014.11安全月图片\webwxgetmsgimg (3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128464" y="1557032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D:\2015\2015照片\2015.3.10经理办公会\_DSC8896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508104" y="4149080"/>
            <a:ext cx="3246102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6982" name="TextBox 9"/>
          <p:cNvSpPr txBox="1">
            <a:spLocks noChangeArrowheads="1"/>
          </p:cNvSpPr>
          <p:nvPr/>
        </p:nvSpPr>
        <p:spPr bwMode="auto">
          <a:xfrm>
            <a:off x="6443663" y="6308725"/>
            <a:ext cx="1657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班组长会议</a:t>
            </a:r>
          </a:p>
        </p:txBody>
      </p:sp>
      <p:sp>
        <p:nvSpPr>
          <p:cNvPr id="126983" name="TextBox 10"/>
          <p:cNvSpPr txBox="1">
            <a:spLocks noChangeArrowheads="1"/>
          </p:cNvSpPr>
          <p:nvPr/>
        </p:nvSpPr>
        <p:spPr bwMode="auto">
          <a:xfrm>
            <a:off x="2555875" y="6308725"/>
            <a:ext cx="2303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校领导视察餐厅</a:t>
            </a:r>
          </a:p>
        </p:txBody>
      </p:sp>
      <p:sp>
        <p:nvSpPr>
          <p:cNvPr id="126984" name="TextBox 11"/>
          <p:cNvSpPr txBox="1">
            <a:spLocks noChangeArrowheads="1"/>
          </p:cNvSpPr>
          <p:nvPr/>
        </p:nvSpPr>
        <p:spPr bwMode="auto">
          <a:xfrm>
            <a:off x="6156325" y="3716338"/>
            <a:ext cx="2303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化验室快速检测</a:t>
            </a:r>
          </a:p>
        </p:txBody>
      </p:sp>
      <p:sp>
        <p:nvSpPr>
          <p:cNvPr id="126985" name="矩形 12"/>
          <p:cNvSpPr>
            <a:spLocks noChangeArrowheads="1"/>
          </p:cNvSpPr>
          <p:nvPr/>
        </p:nvSpPr>
        <p:spPr bwMode="auto">
          <a:xfrm>
            <a:off x="539750" y="333375"/>
            <a:ext cx="7127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利用先进软硬件，实现科学管理</a:t>
            </a:r>
            <a:endParaRPr lang="zh-CN" altLang="en-US" sz="3600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8636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      </a:t>
            </a:r>
            <a:r>
              <a:rPr lang="zh-CN" altLang="en-US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饮食中心定期组织消防、洗消、新员工入职、服务、成本核算等培训，为餐饮工作做好保障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。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zh-CN" altLang="en-US" dirty="0">
              <a:cs typeface="+mn-cs"/>
            </a:endParaRPr>
          </a:p>
        </p:txBody>
      </p:sp>
      <p:pic>
        <p:nvPicPr>
          <p:cNvPr id="6146" name="Picture 2" descr="D:\2013\2013.12烹饪大赛\展板材料\加强培训--提高职工技能\14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112" y="2348880"/>
            <a:ext cx="4930992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D:\2013\2013.12烹饪大赛\展板材料\加强培训--提高职工技能\22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432874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8004" name="矩形 4"/>
          <p:cNvSpPr>
            <a:spLocks noChangeArrowheads="1"/>
          </p:cNvSpPr>
          <p:nvPr/>
        </p:nvSpPr>
        <p:spPr bwMode="auto">
          <a:xfrm>
            <a:off x="395288" y="476250"/>
            <a:ext cx="4321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3600" b="1">
                <a:solidFill>
                  <a:srgbClr val="660066"/>
                </a:solidFill>
                <a:latin typeface="隶书"/>
                <a:ea typeface="隶书"/>
                <a:cs typeface="隶书"/>
              </a:rPr>
              <a:t>定期组织各类培训</a:t>
            </a:r>
            <a:endParaRPr lang="zh-CN" altLang="en-US" sz="3600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97552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3300" b="1" dirty="0" smtClean="0">
                <a:solidFill>
                  <a:srgbClr val="7030A0"/>
                </a:solidFill>
                <a:latin typeface="隶书" pitchFamily="49" charset="-122"/>
                <a:cs typeface="+mj-cs"/>
              </a:rPr>
              <a:t>注重文化建设</a:t>
            </a:r>
            <a:r>
              <a:rPr lang="en-US" altLang="zh-CN" sz="3300" b="1" dirty="0" smtClean="0">
                <a:solidFill>
                  <a:srgbClr val="7030A0"/>
                </a:solidFill>
                <a:latin typeface="隶书" pitchFamily="49" charset="-122"/>
                <a:cs typeface="+mj-cs"/>
              </a:rPr>
              <a:t>,</a:t>
            </a:r>
            <a:r>
              <a:rPr lang="zh-CN" altLang="en-US" sz="3300" b="1" dirty="0" smtClean="0">
                <a:solidFill>
                  <a:srgbClr val="7030A0"/>
                </a:solidFill>
                <a:latin typeface="隶书" pitchFamily="49" charset="-122"/>
                <a:cs typeface="+mj-cs"/>
              </a:rPr>
              <a:t>创建和谐氛围</a:t>
            </a:r>
            <a:endParaRPr lang="zh-CN" altLang="en-US" dirty="0">
              <a:cs typeface="+mj-cs"/>
            </a:endParaRPr>
          </a:p>
        </p:txBody>
      </p:sp>
      <p:pic>
        <p:nvPicPr>
          <p:cNvPr id="3074" name="Picture 2" descr="D:\2013\2013.12烹饪大赛\展板材料\组织活动--凝聚职工力量\5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69" y="1628800"/>
            <a:ext cx="270546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2013\2013.12烹饪大赛\展板材料\组织活动--凝聚职工力量\23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628800"/>
            <a:ext cx="284077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D:\2013\2013.12烹饪大赛\展板材料\组织活动--凝聚职工力量\11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270546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D:\2012\2012.12烹饪大赛\2012工会活动汇总\DSC_5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629000"/>
            <a:ext cx="270546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D:\2012\2012.12烹饪大赛\2012工会活动汇总\_DSC92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4690" y="4149080"/>
            <a:ext cx="277747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9" name="Picture 7" descr="D:\2012\2012年照片\2012.1.12后勤集团联欢会\_DSC51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149080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9032" name="TextBox 13"/>
          <p:cNvSpPr txBox="1">
            <a:spLocks noChangeArrowheads="1"/>
          </p:cNvSpPr>
          <p:nvPr/>
        </p:nvSpPr>
        <p:spPr bwMode="auto">
          <a:xfrm>
            <a:off x="6875463" y="3468688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篮球比赛</a:t>
            </a:r>
          </a:p>
        </p:txBody>
      </p:sp>
      <p:sp>
        <p:nvSpPr>
          <p:cNvPr id="129033" name="TextBox 14"/>
          <p:cNvSpPr txBox="1">
            <a:spLocks noChangeArrowheads="1"/>
          </p:cNvSpPr>
          <p:nvPr/>
        </p:nvSpPr>
        <p:spPr bwMode="auto">
          <a:xfrm>
            <a:off x="3924300" y="3429000"/>
            <a:ext cx="2303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趣味运动会</a:t>
            </a:r>
          </a:p>
        </p:txBody>
      </p:sp>
      <p:sp>
        <p:nvSpPr>
          <p:cNvPr id="129034" name="TextBox 15"/>
          <p:cNvSpPr txBox="1">
            <a:spLocks noChangeArrowheads="1"/>
          </p:cNvSpPr>
          <p:nvPr/>
        </p:nvSpPr>
        <p:spPr bwMode="auto">
          <a:xfrm>
            <a:off x="1116013" y="3429000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拔河比赛</a:t>
            </a:r>
          </a:p>
        </p:txBody>
      </p:sp>
      <p:sp>
        <p:nvSpPr>
          <p:cNvPr id="129035" name="TextBox 16"/>
          <p:cNvSpPr txBox="1">
            <a:spLocks noChangeArrowheads="1"/>
          </p:cNvSpPr>
          <p:nvPr/>
        </p:nvSpPr>
        <p:spPr bwMode="auto">
          <a:xfrm>
            <a:off x="1116013" y="6124575"/>
            <a:ext cx="2303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合唱比赛</a:t>
            </a:r>
          </a:p>
        </p:txBody>
      </p:sp>
      <p:sp>
        <p:nvSpPr>
          <p:cNvPr id="129036" name="TextBox 17"/>
          <p:cNvSpPr txBox="1">
            <a:spLocks noChangeArrowheads="1"/>
          </p:cNvSpPr>
          <p:nvPr/>
        </p:nvSpPr>
        <p:spPr bwMode="auto">
          <a:xfrm>
            <a:off x="3995738" y="6092825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羽毛球比赛</a:t>
            </a:r>
          </a:p>
        </p:txBody>
      </p:sp>
      <p:sp>
        <p:nvSpPr>
          <p:cNvPr id="129037" name="TextBox 18"/>
          <p:cNvSpPr txBox="1">
            <a:spLocks noChangeArrowheads="1"/>
          </p:cNvSpPr>
          <p:nvPr/>
        </p:nvSpPr>
        <p:spPr bwMode="auto">
          <a:xfrm>
            <a:off x="6948488" y="6124575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联欢晚会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539552" y="2204864"/>
          <a:ext cx="813690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79613" y="1281113"/>
            <a:ext cx="47529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目      录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5"/>
          <p:cNvSpPr>
            <a:spLocks noChangeArrowheads="1"/>
          </p:cNvSpPr>
          <p:nvPr/>
        </p:nvSpPr>
        <p:spPr bwMode="auto">
          <a:xfrm>
            <a:off x="3708400" y="1484313"/>
            <a:ext cx="144145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饮食中心主任</a:t>
            </a:r>
          </a:p>
        </p:txBody>
      </p:sp>
      <p:sp>
        <p:nvSpPr>
          <p:cNvPr id="130050" name="Rectangle 6"/>
          <p:cNvSpPr>
            <a:spLocks noChangeArrowheads="1"/>
          </p:cNvSpPr>
          <p:nvPr/>
        </p:nvSpPr>
        <p:spPr bwMode="auto">
          <a:xfrm>
            <a:off x="3708400" y="1989138"/>
            <a:ext cx="1439863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业务副主任</a:t>
            </a:r>
          </a:p>
        </p:txBody>
      </p:sp>
      <p:sp>
        <p:nvSpPr>
          <p:cNvPr id="130051" name="Rectangle 7"/>
          <p:cNvSpPr>
            <a:spLocks noChangeArrowheads="1"/>
          </p:cNvSpPr>
          <p:nvPr/>
        </p:nvSpPr>
        <p:spPr bwMode="auto">
          <a:xfrm>
            <a:off x="3708400" y="2565400"/>
            <a:ext cx="1439863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zh-CN" altLang="en-US">
              <a:latin typeface="Franklin Gothic Book"/>
              <a:ea typeface="华文楷体"/>
              <a:cs typeface="华文楷体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zh-CN" altLang="en-US">
                <a:latin typeface="Franklin Gothic Book"/>
                <a:ea typeface="华文楷体"/>
                <a:cs typeface="华文楷体"/>
              </a:rPr>
              <a:t>业务部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0052" name="Rectangle 9"/>
          <p:cNvSpPr>
            <a:spLocks noChangeArrowheads="1"/>
          </p:cNvSpPr>
          <p:nvPr/>
        </p:nvSpPr>
        <p:spPr bwMode="auto">
          <a:xfrm>
            <a:off x="1116013" y="3357563"/>
            <a:ext cx="14398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伙食质量管理</a:t>
            </a:r>
          </a:p>
        </p:txBody>
      </p:sp>
      <p:sp>
        <p:nvSpPr>
          <p:cNvPr id="130053" name="Rectangle 11"/>
          <p:cNvSpPr>
            <a:spLocks noChangeArrowheads="1"/>
          </p:cNvSpPr>
          <p:nvPr/>
        </p:nvSpPr>
        <p:spPr bwMode="auto">
          <a:xfrm>
            <a:off x="3203575" y="3357563"/>
            <a:ext cx="14398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成本核算管理</a:t>
            </a:r>
          </a:p>
        </p:txBody>
      </p:sp>
      <p:sp>
        <p:nvSpPr>
          <p:cNvPr id="130054" name="Rectangle 12"/>
          <p:cNvSpPr>
            <a:spLocks noChangeArrowheads="1"/>
          </p:cNvSpPr>
          <p:nvPr/>
        </p:nvSpPr>
        <p:spPr bwMode="auto">
          <a:xfrm>
            <a:off x="5292725" y="3357563"/>
            <a:ext cx="14398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民主管理工作</a:t>
            </a:r>
          </a:p>
        </p:txBody>
      </p:sp>
      <p:sp>
        <p:nvSpPr>
          <p:cNvPr id="130055" name="Rectangle 13"/>
          <p:cNvSpPr>
            <a:spLocks noChangeArrowheads="1"/>
          </p:cNvSpPr>
          <p:nvPr/>
        </p:nvSpPr>
        <p:spPr bwMode="auto">
          <a:xfrm>
            <a:off x="7235825" y="3357563"/>
            <a:ext cx="1582738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技术学习与培训</a:t>
            </a:r>
          </a:p>
        </p:txBody>
      </p:sp>
      <p:sp>
        <p:nvSpPr>
          <p:cNvPr id="130056" name="Line 14"/>
          <p:cNvSpPr>
            <a:spLocks noChangeShapeType="1"/>
          </p:cNvSpPr>
          <p:nvPr/>
        </p:nvSpPr>
        <p:spPr bwMode="auto">
          <a:xfrm>
            <a:off x="4356100" y="17732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57" name="Line 16"/>
          <p:cNvSpPr>
            <a:spLocks noChangeShapeType="1"/>
          </p:cNvSpPr>
          <p:nvPr/>
        </p:nvSpPr>
        <p:spPr bwMode="auto">
          <a:xfrm>
            <a:off x="4356100" y="22764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58" name="Line 17"/>
          <p:cNvSpPr>
            <a:spLocks noChangeShapeType="1"/>
          </p:cNvSpPr>
          <p:nvPr/>
        </p:nvSpPr>
        <p:spPr bwMode="auto">
          <a:xfrm>
            <a:off x="1763713" y="3141663"/>
            <a:ext cx="633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59" name="Line 18"/>
          <p:cNvSpPr>
            <a:spLocks noChangeShapeType="1"/>
          </p:cNvSpPr>
          <p:nvPr/>
        </p:nvSpPr>
        <p:spPr bwMode="auto">
          <a:xfrm>
            <a:off x="1763713" y="31416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60" name="Line 19"/>
          <p:cNvSpPr>
            <a:spLocks noChangeShapeType="1"/>
          </p:cNvSpPr>
          <p:nvPr/>
        </p:nvSpPr>
        <p:spPr bwMode="auto">
          <a:xfrm>
            <a:off x="8101013" y="3141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61" name="Line 20"/>
          <p:cNvSpPr>
            <a:spLocks noChangeShapeType="1"/>
          </p:cNvSpPr>
          <p:nvPr/>
        </p:nvSpPr>
        <p:spPr bwMode="auto">
          <a:xfrm>
            <a:off x="8101013" y="31416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62" name="Line 21"/>
          <p:cNvSpPr>
            <a:spLocks noChangeShapeType="1"/>
          </p:cNvSpPr>
          <p:nvPr/>
        </p:nvSpPr>
        <p:spPr bwMode="auto">
          <a:xfrm>
            <a:off x="4356100" y="292417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63" name="Line 22"/>
          <p:cNvSpPr>
            <a:spLocks noChangeShapeType="1"/>
          </p:cNvSpPr>
          <p:nvPr/>
        </p:nvSpPr>
        <p:spPr bwMode="auto">
          <a:xfrm>
            <a:off x="3851275" y="31416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64" name="Line 24"/>
          <p:cNvSpPr>
            <a:spLocks noChangeShapeType="1"/>
          </p:cNvSpPr>
          <p:nvPr/>
        </p:nvSpPr>
        <p:spPr bwMode="auto">
          <a:xfrm>
            <a:off x="6011863" y="31416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65" name="Rectangle 25"/>
          <p:cNvSpPr>
            <a:spLocks noChangeArrowheads="1"/>
          </p:cNvSpPr>
          <p:nvPr/>
        </p:nvSpPr>
        <p:spPr bwMode="auto">
          <a:xfrm>
            <a:off x="8027988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岗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位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考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核</a:t>
            </a:r>
          </a:p>
        </p:txBody>
      </p:sp>
      <p:sp>
        <p:nvSpPr>
          <p:cNvPr id="130066" name="Rectangle 26"/>
          <p:cNvSpPr>
            <a:spLocks noChangeArrowheads="1"/>
          </p:cNvSpPr>
          <p:nvPr/>
        </p:nvSpPr>
        <p:spPr bwMode="auto">
          <a:xfrm>
            <a:off x="7596188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技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术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演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练</a:t>
            </a:r>
          </a:p>
        </p:txBody>
      </p:sp>
      <p:sp>
        <p:nvSpPr>
          <p:cNvPr id="130067" name="Rectangle 27"/>
          <p:cNvSpPr>
            <a:spLocks noChangeArrowheads="1"/>
          </p:cNvSpPr>
          <p:nvPr/>
        </p:nvSpPr>
        <p:spPr bwMode="auto">
          <a:xfrm>
            <a:off x="3779838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核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算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表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格</a:t>
            </a:r>
          </a:p>
        </p:txBody>
      </p:sp>
      <p:sp>
        <p:nvSpPr>
          <p:cNvPr id="130068" name="Rectangle 28"/>
          <p:cNvSpPr>
            <a:spLocks noChangeArrowheads="1"/>
          </p:cNvSpPr>
          <p:nvPr/>
        </p:nvSpPr>
        <p:spPr bwMode="auto">
          <a:xfrm>
            <a:off x="4284663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成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本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亏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赢</a:t>
            </a:r>
          </a:p>
        </p:txBody>
      </p:sp>
      <p:sp>
        <p:nvSpPr>
          <p:cNvPr id="130069" name="Rectangle 29"/>
          <p:cNvSpPr>
            <a:spLocks noChangeArrowheads="1"/>
          </p:cNvSpPr>
          <p:nvPr/>
        </p:nvSpPr>
        <p:spPr bwMode="auto">
          <a:xfrm>
            <a:off x="71438" y="1412875"/>
            <a:ext cx="88931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CN" altLang="en-US">
              <a:latin typeface="宋体" charset="-12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CN" altLang="en-US">
              <a:latin typeface="宋体" charset="-12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zh-CN" altLang="en-US">
                <a:latin typeface="宋体" charset="-122"/>
              </a:rPr>
              <a:t/>
            </a:r>
            <a:br>
              <a:rPr lang="zh-CN" altLang="en-US">
                <a:latin typeface="宋体" charset="-122"/>
              </a:rPr>
            </a:br>
            <a:r>
              <a:rPr lang="zh-CN" altLang="en-US">
                <a:latin typeface="宋体" charset="-122"/>
              </a:rPr>
              <a:t/>
            </a:r>
            <a:br>
              <a:rPr lang="zh-CN" altLang="en-US">
                <a:latin typeface="宋体" charset="-122"/>
              </a:rPr>
            </a:br>
            <a:r>
              <a:rPr lang="zh-CN" altLang="en-US">
                <a:latin typeface="宋体" charset="-122"/>
              </a:rPr>
              <a:t>            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CN" altLang="en-US">
              <a:latin typeface="宋体" charset="-12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zh-CN" altLang="en-US">
                <a:latin typeface="宋体" charset="-122"/>
              </a:rPr>
              <a:t/>
            </a:r>
            <a:br>
              <a:rPr lang="zh-CN" altLang="en-US">
                <a:latin typeface="宋体" charset="-122"/>
              </a:rPr>
            </a:br>
            <a:endParaRPr lang="zh-CN" altLang="en-US">
              <a:latin typeface="宋体" charset="-122"/>
            </a:endParaRPr>
          </a:p>
        </p:txBody>
      </p:sp>
      <p:sp>
        <p:nvSpPr>
          <p:cNvPr id="130070" name="Rectangle 33"/>
          <p:cNvSpPr>
            <a:spLocks noChangeArrowheads="1"/>
          </p:cNvSpPr>
          <p:nvPr/>
        </p:nvSpPr>
        <p:spPr bwMode="auto">
          <a:xfrm>
            <a:off x="8532813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成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果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推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广</a:t>
            </a:r>
          </a:p>
        </p:txBody>
      </p:sp>
      <p:sp>
        <p:nvSpPr>
          <p:cNvPr id="130071" name="Rectangle 34"/>
          <p:cNvSpPr>
            <a:spLocks noChangeArrowheads="1"/>
          </p:cNvSpPr>
          <p:nvPr/>
        </p:nvSpPr>
        <p:spPr bwMode="auto">
          <a:xfrm>
            <a:off x="4932363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联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系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沟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通</a:t>
            </a:r>
          </a:p>
        </p:txBody>
      </p:sp>
      <p:sp>
        <p:nvSpPr>
          <p:cNvPr id="130072" name="Rectangle 35"/>
          <p:cNvSpPr>
            <a:spLocks noChangeArrowheads="1"/>
          </p:cNvSpPr>
          <p:nvPr/>
        </p:nvSpPr>
        <p:spPr bwMode="auto">
          <a:xfrm>
            <a:off x="5435600" y="4365625"/>
            <a:ext cx="360363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意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见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收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集</a:t>
            </a:r>
          </a:p>
        </p:txBody>
      </p:sp>
      <p:sp>
        <p:nvSpPr>
          <p:cNvPr id="130073" name="Rectangle 36"/>
          <p:cNvSpPr>
            <a:spLocks noChangeArrowheads="1"/>
          </p:cNvSpPr>
          <p:nvPr/>
        </p:nvSpPr>
        <p:spPr bwMode="auto">
          <a:xfrm>
            <a:off x="5940425" y="4365625"/>
            <a:ext cx="360363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制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度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落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实</a:t>
            </a:r>
          </a:p>
        </p:txBody>
      </p:sp>
      <p:sp>
        <p:nvSpPr>
          <p:cNvPr id="130074" name="Rectangle 37"/>
          <p:cNvSpPr>
            <a:spLocks noChangeArrowheads="1"/>
          </p:cNvSpPr>
          <p:nvPr/>
        </p:nvSpPr>
        <p:spPr bwMode="auto">
          <a:xfrm>
            <a:off x="6443663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意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见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处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理</a:t>
            </a:r>
          </a:p>
        </p:txBody>
      </p:sp>
      <p:sp>
        <p:nvSpPr>
          <p:cNvPr id="130075" name="Rectangle 38"/>
          <p:cNvSpPr>
            <a:spLocks noChangeArrowheads="1"/>
          </p:cNvSpPr>
          <p:nvPr/>
        </p:nvSpPr>
        <p:spPr bwMode="auto">
          <a:xfrm>
            <a:off x="7092950" y="4365625"/>
            <a:ext cx="360363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定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期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学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习</a:t>
            </a:r>
          </a:p>
        </p:txBody>
      </p:sp>
      <p:sp>
        <p:nvSpPr>
          <p:cNvPr id="130076" name="Rectangle 40"/>
          <p:cNvSpPr>
            <a:spLocks noChangeArrowheads="1"/>
          </p:cNvSpPr>
          <p:nvPr/>
        </p:nvSpPr>
        <p:spPr bwMode="auto">
          <a:xfrm>
            <a:off x="3203575" y="4365625"/>
            <a:ext cx="360363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统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一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比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例</a:t>
            </a:r>
          </a:p>
        </p:txBody>
      </p:sp>
      <p:sp>
        <p:nvSpPr>
          <p:cNvPr id="130077" name="Rectangle 41"/>
          <p:cNvSpPr>
            <a:spLocks noChangeArrowheads="1"/>
          </p:cNvSpPr>
          <p:nvPr/>
        </p:nvSpPr>
        <p:spPr bwMode="auto">
          <a:xfrm>
            <a:off x="2700338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制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定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方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式</a:t>
            </a:r>
          </a:p>
        </p:txBody>
      </p:sp>
      <p:sp>
        <p:nvSpPr>
          <p:cNvPr id="130078" name="Rectangle 42"/>
          <p:cNvSpPr>
            <a:spLocks noChangeArrowheads="1"/>
          </p:cNvSpPr>
          <p:nvPr/>
        </p:nvSpPr>
        <p:spPr bwMode="auto">
          <a:xfrm>
            <a:off x="1979613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伙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食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品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种</a:t>
            </a:r>
          </a:p>
        </p:txBody>
      </p:sp>
      <p:sp>
        <p:nvSpPr>
          <p:cNvPr id="130079" name="Rectangle 43"/>
          <p:cNvSpPr>
            <a:spLocks noChangeArrowheads="1"/>
          </p:cNvSpPr>
          <p:nvPr/>
        </p:nvSpPr>
        <p:spPr bwMode="auto">
          <a:xfrm>
            <a:off x="1331913" y="4365625"/>
            <a:ext cx="360362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伙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食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价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格</a:t>
            </a:r>
          </a:p>
        </p:txBody>
      </p:sp>
      <p:sp>
        <p:nvSpPr>
          <p:cNvPr id="130080" name="Rectangle 44"/>
          <p:cNvSpPr>
            <a:spLocks noChangeArrowheads="1"/>
          </p:cNvSpPr>
          <p:nvPr/>
        </p:nvSpPr>
        <p:spPr bwMode="auto">
          <a:xfrm>
            <a:off x="755650" y="4365625"/>
            <a:ext cx="360363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伙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食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质</a:t>
            </a:r>
          </a:p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量</a:t>
            </a:r>
          </a:p>
        </p:txBody>
      </p:sp>
      <p:sp>
        <p:nvSpPr>
          <p:cNvPr id="130081" name="Line 46"/>
          <p:cNvSpPr>
            <a:spLocks noChangeShapeType="1"/>
          </p:cNvSpPr>
          <p:nvPr/>
        </p:nvSpPr>
        <p:spPr bwMode="auto">
          <a:xfrm>
            <a:off x="900113" y="40767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2" name="Line 47"/>
          <p:cNvSpPr>
            <a:spLocks noChangeShapeType="1"/>
          </p:cNvSpPr>
          <p:nvPr/>
        </p:nvSpPr>
        <p:spPr bwMode="auto">
          <a:xfrm>
            <a:off x="2916238" y="407670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3" name="Line 48"/>
          <p:cNvSpPr>
            <a:spLocks noChangeShapeType="1"/>
          </p:cNvSpPr>
          <p:nvPr/>
        </p:nvSpPr>
        <p:spPr bwMode="auto">
          <a:xfrm>
            <a:off x="5219700" y="4076700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4" name="Line 49"/>
          <p:cNvSpPr>
            <a:spLocks noChangeShapeType="1"/>
          </p:cNvSpPr>
          <p:nvPr/>
        </p:nvSpPr>
        <p:spPr bwMode="auto">
          <a:xfrm>
            <a:off x="7235825" y="407670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5" name="Line 50"/>
          <p:cNvSpPr>
            <a:spLocks noChangeShapeType="1"/>
          </p:cNvSpPr>
          <p:nvPr/>
        </p:nvSpPr>
        <p:spPr bwMode="auto">
          <a:xfrm>
            <a:off x="1476375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6" name="Line 51"/>
          <p:cNvSpPr>
            <a:spLocks noChangeShapeType="1"/>
          </p:cNvSpPr>
          <p:nvPr/>
        </p:nvSpPr>
        <p:spPr bwMode="auto">
          <a:xfrm>
            <a:off x="900113" y="40767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7" name="Line 52"/>
          <p:cNvSpPr>
            <a:spLocks noChangeShapeType="1"/>
          </p:cNvSpPr>
          <p:nvPr/>
        </p:nvSpPr>
        <p:spPr bwMode="auto">
          <a:xfrm>
            <a:off x="2195513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8" name="Line 53"/>
          <p:cNvSpPr>
            <a:spLocks noChangeShapeType="1"/>
          </p:cNvSpPr>
          <p:nvPr/>
        </p:nvSpPr>
        <p:spPr bwMode="auto">
          <a:xfrm>
            <a:off x="2916238" y="40767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89" name="Line 54"/>
          <p:cNvSpPr>
            <a:spLocks noChangeShapeType="1"/>
          </p:cNvSpPr>
          <p:nvPr/>
        </p:nvSpPr>
        <p:spPr bwMode="auto">
          <a:xfrm>
            <a:off x="3419475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0" name="Line 55"/>
          <p:cNvSpPr>
            <a:spLocks noChangeShapeType="1"/>
          </p:cNvSpPr>
          <p:nvPr/>
        </p:nvSpPr>
        <p:spPr bwMode="auto">
          <a:xfrm>
            <a:off x="3995738" y="40767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1" name="Line 56"/>
          <p:cNvSpPr>
            <a:spLocks noChangeShapeType="1"/>
          </p:cNvSpPr>
          <p:nvPr/>
        </p:nvSpPr>
        <p:spPr bwMode="auto">
          <a:xfrm>
            <a:off x="4427538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2" name="Line 57"/>
          <p:cNvSpPr>
            <a:spLocks noChangeShapeType="1"/>
          </p:cNvSpPr>
          <p:nvPr/>
        </p:nvSpPr>
        <p:spPr bwMode="auto">
          <a:xfrm>
            <a:off x="5219700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3" name="Line 59"/>
          <p:cNvSpPr>
            <a:spLocks noChangeShapeType="1"/>
          </p:cNvSpPr>
          <p:nvPr/>
        </p:nvSpPr>
        <p:spPr bwMode="auto">
          <a:xfrm>
            <a:off x="5651500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4" name="Line 60"/>
          <p:cNvSpPr>
            <a:spLocks noChangeShapeType="1"/>
          </p:cNvSpPr>
          <p:nvPr/>
        </p:nvSpPr>
        <p:spPr bwMode="auto">
          <a:xfrm>
            <a:off x="6156325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5" name="Line 61"/>
          <p:cNvSpPr>
            <a:spLocks noChangeShapeType="1"/>
          </p:cNvSpPr>
          <p:nvPr/>
        </p:nvSpPr>
        <p:spPr bwMode="auto">
          <a:xfrm>
            <a:off x="6588125" y="40767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6" name="Line 62"/>
          <p:cNvSpPr>
            <a:spLocks noChangeShapeType="1"/>
          </p:cNvSpPr>
          <p:nvPr/>
        </p:nvSpPr>
        <p:spPr bwMode="auto">
          <a:xfrm>
            <a:off x="7235825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7" name="Line 63"/>
          <p:cNvSpPr>
            <a:spLocks noChangeShapeType="1"/>
          </p:cNvSpPr>
          <p:nvPr/>
        </p:nvSpPr>
        <p:spPr bwMode="auto">
          <a:xfrm>
            <a:off x="7740650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8" name="Line 64"/>
          <p:cNvSpPr>
            <a:spLocks noChangeShapeType="1"/>
          </p:cNvSpPr>
          <p:nvPr/>
        </p:nvSpPr>
        <p:spPr bwMode="auto">
          <a:xfrm>
            <a:off x="8172450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99" name="Line 66"/>
          <p:cNvSpPr>
            <a:spLocks noChangeShapeType="1"/>
          </p:cNvSpPr>
          <p:nvPr/>
        </p:nvSpPr>
        <p:spPr bwMode="auto">
          <a:xfrm>
            <a:off x="8675688" y="40767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100" name="Line 67"/>
          <p:cNvSpPr>
            <a:spLocks noChangeShapeType="1"/>
          </p:cNvSpPr>
          <p:nvPr/>
        </p:nvSpPr>
        <p:spPr bwMode="auto">
          <a:xfrm>
            <a:off x="1692275" y="37163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101" name="Line 68"/>
          <p:cNvSpPr>
            <a:spLocks noChangeShapeType="1"/>
          </p:cNvSpPr>
          <p:nvPr/>
        </p:nvSpPr>
        <p:spPr bwMode="auto">
          <a:xfrm>
            <a:off x="3851275" y="37893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102" name="Line 69"/>
          <p:cNvSpPr>
            <a:spLocks noChangeShapeType="1"/>
          </p:cNvSpPr>
          <p:nvPr/>
        </p:nvSpPr>
        <p:spPr bwMode="auto">
          <a:xfrm>
            <a:off x="5940425" y="37893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103" name="Line 71"/>
          <p:cNvSpPr>
            <a:spLocks noChangeShapeType="1"/>
          </p:cNvSpPr>
          <p:nvPr/>
        </p:nvSpPr>
        <p:spPr bwMode="auto">
          <a:xfrm>
            <a:off x="8027988" y="37893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611188" y="444500"/>
            <a:ext cx="6048375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三、成本核算及业务管理</a:t>
            </a:r>
            <a:endParaRPr lang="zh-CN" altLang="en-US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33375"/>
            <a:ext cx="6769100" cy="73183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中心业务生产流程</a:t>
            </a:r>
          </a:p>
        </p:txBody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557338"/>
            <a:ext cx="6624637" cy="4525962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1800" b="1" smtClean="0">
                <a:solidFill>
                  <a:schemeClr val="bg2"/>
                </a:solidFill>
              </a:rPr>
              <a:t>一、业务部生产周期各环节要点控制</a:t>
            </a:r>
          </a:p>
          <a:p>
            <a:pPr>
              <a:buFontTx/>
              <a:buNone/>
            </a:pPr>
            <a:endParaRPr lang="zh-CN" altLang="en-US" smtClean="0">
              <a:solidFill>
                <a:schemeClr val="bg2"/>
              </a:solidFill>
            </a:endParaRPr>
          </a:p>
        </p:txBody>
      </p:sp>
      <p:sp>
        <p:nvSpPr>
          <p:cNvPr id="131075" name="AutoShape 7"/>
          <p:cNvSpPr>
            <a:spLocks noChangeArrowheads="1"/>
          </p:cNvSpPr>
          <p:nvPr/>
        </p:nvSpPr>
        <p:spPr bwMode="auto">
          <a:xfrm>
            <a:off x="1116013" y="2205038"/>
            <a:ext cx="935037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验  收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76" name="AutoShape 9"/>
          <p:cNvSpPr>
            <a:spLocks noChangeArrowheads="1"/>
          </p:cNvSpPr>
          <p:nvPr/>
        </p:nvSpPr>
        <p:spPr bwMode="auto">
          <a:xfrm>
            <a:off x="5219700" y="2205038"/>
            <a:ext cx="1584325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半成品预制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77" name="AutoShape 10"/>
          <p:cNvSpPr>
            <a:spLocks noChangeArrowheads="1"/>
          </p:cNvSpPr>
          <p:nvPr/>
        </p:nvSpPr>
        <p:spPr bwMode="auto">
          <a:xfrm>
            <a:off x="3851275" y="2205038"/>
            <a:ext cx="1009650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切   配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78" name="AutoShape 11"/>
          <p:cNvSpPr>
            <a:spLocks noChangeArrowheads="1"/>
          </p:cNvSpPr>
          <p:nvPr/>
        </p:nvSpPr>
        <p:spPr bwMode="auto">
          <a:xfrm>
            <a:off x="1116013" y="3429000"/>
            <a:ext cx="935037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配  送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79" name="AutoShape 12"/>
          <p:cNvSpPr>
            <a:spLocks noChangeArrowheads="1"/>
          </p:cNvSpPr>
          <p:nvPr/>
        </p:nvSpPr>
        <p:spPr bwMode="auto">
          <a:xfrm>
            <a:off x="2700338" y="5445125"/>
            <a:ext cx="1584325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中心总库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0" name="AutoShape 13"/>
          <p:cNvSpPr>
            <a:spLocks noChangeArrowheads="1"/>
          </p:cNvSpPr>
          <p:nvPr/>
        </p:nvSpPr>
        <p:spPr bwMode="auto">
          <a:xfrm>
            <a:off x="4932363" y="5373688"/>
            <a:ext cx="1944687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物流信息传递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1" name="AutoShape 14"/>
          <p:cNvSpPr>
            <a:spLocks noChangeArrowheads="1"/>
          </p:cNvSpPr>
          <p:nvPr/>
        </p:nvSpPr>
        <p:spPr bwMode="auto">
          <a:xfrm>
            <a:off x="7380288" y="5373688"/>
            <a:ext cx="1079500" cy="503237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统  计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2" name="AutoShape 15"/>
          <p:cNvSpPr>
            <a:spLocks noChangeArrowheads="1"/>
          </p:cNvSpPr>
          <p:nvPr/>
        </p:nvSpPr>
        <p:spPr bwMode="auto">
          <a:xfrm>
            <a:off x="7380288" y="4437063"/>
            <a:ext cx="1079500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出  售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3" name="AutoShape 16"/>
          <p:cNvSpPr>
            <a:spLocks noChangeArrowheads="1"/>
          </p:cNvSpPr>
          <p:nvPr/>
        </p:nvSpPr>
        <p:spPr bwMode="auto">
          <a:xfrm>
            <a:off x="7380288" y="3357563"/>
            <a:ext cx="1079500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成  品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4" name="AutoShape 17"/>
          <p:cNvSpPr>
            <a:spLocks noChangeArrowheads="1"/>
          </p:cNvSpPr>
          <p:nvPr/>
        </p:nvSpPr>
        <p:spPr bwMode="auto">
          <a:xfrm flipH="1">
            <a:off x="7235825" y="2205038"/>
            <a:ext cx="1225550" cy="503237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烹  制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5" name="AutoShape 18"/>
          <p:cNvSpPr>
            <a:spLocks noChangeArrowheads="1"/>
          </p:cNvSpPr>
          <p:nvPr/>
        </p:nvSpPr>
        <p:spPr bwMode="auto">
          <a:xfrm>
            <a:off x="2484438" y="2205038"/>
            <a:ext cx="1006475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初加工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6" name="AutoShape 19"/>
          <p:cNvSpPr>
            <a:spLocks noChangeArrowheads="1"/>
          </p:cNvSpPr>
          <p:nvPr/>
        </p:nvSpPr>
        <p:spPr bwMode="auto">
          <a:xfrm>
            <a:off x="1042988" y="5373688"/>
            <a:ext cx="1008062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分  类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7" name="AutoShape 20"/>
          <p:cNvSpPr>
            <a:spLocks noChangeArrowheads="1"/>
          </p:cNvSpPr>
          <p:nvPr/>
        </p:nvSpPr>
        <p:spPr bwMode="auto">
          <a:xfrm>
            <a:off x="1042988" y="4437063"/>
            <a:ext cx="1008062" cy="431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>
                <a:latin typeface="Franklin Gothic Book"/>
                <a:ea typeface="华文楷体"/>
                <a:cs typeface="华文楷体"/>
              </a:rPr>
              <a:t>采  购</a:t>
            </a:r>
            <a:r>
              <a:rPr lang="zh-CN" altLang="en-US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31088" name="Oval 21"/>
          <p:cNvSpPr>
            <a:spLocks noChangeArrowheads="1"/>
          </p:cNvSpPr>
          <p:nvPr/>
        </p:nvSpPr>
        <p:spPr bwMode="auto">
          <a:xfrm>
            <a:off x="2843213" y="3500438"/>
            <a:ext cx="3529012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800">
                <a:latin typeface="Franklin Gothic Book"/>
                <a:ea typeface="华文楷体"/>
                <a:cs typeface="华文楷体"/>
              </a:rPr>
              <a:t>中心生产总控</a:t>
            </a:r>
          </a:p>
        </p:txBody>
      </p:sp>
      <p:sp>
        <p:nvSpPr>
          <p:cNvPr id="131089" name="AutoShape 27"/>
          <p:cNvSpPr>
            <a:spLocks noChangeArrowheads="1"/>
          </p:cNvSpPr>
          <p:nvPr/>
        </p:nvSpPr>
        <p:spPr bwMode="auto">
          <a:xfrm>
            <a:off x="1403350" y="4941888"/>
            <a:ext cx="215900" cy="358775"/>
          </a:xfrm>
          <a:prstGeom prst="upArrow">
            <a:avLst>
              <a:gd name="adj1" fmla="val 50000"/>
              <a:gd name="adj2" fmla="val 41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0" name="AutoShape 28"/>
          <p:cNvSpPr>
            <a:spLocks noChangeArrowheads="1"/>
          </p:cNvSpPr>
          <p:nvPr/>
        </p:nvSpPr>
        <p:spPr bwMode="auto">
          <a:xfrm>
            <a:off x="1403350" y="4076700"/>
            <a:ext cx="215900" cy="288925"/>
          </a:xfrm>
          <a:prstGeom prst="upArrow">
            <a:avLst>
              <a:gd name="adj1" fmla="val 50000"/>
              <a:gd name="adj2" fmla="val 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1" name="AutoShape 29"/>
          <p:cNvSpPr>
            <a:spLocks noChangeArrowheads="1"/>
          </p:cNvSpPr>
          <p:nvPr/>
        </p:nvSpPr>
        <p:spPr bwMode="auto">
          <a:xfrm>
            <a:off x="1403350" y="2781300"/>
            <a:ext cx="215900" cy="358775"/>
          </a:xfrm>
          <a:prstGeom prst="upArrow">
            <a:avLst>
              <a:gd name="adj1" fmla="val 50000"/>
              <a:gd name="adj2" fmla="val 41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2" name="AutoShape 31"/>
          <p:cNvSpPr>
            <a:spLocks noChangeArrowheads="1"/>
          </p:cNvSpPr>
          <p:nvPr/>
        </p:nvSpPr>
        <p:spPr bwMode="auto">
          <a:xfrm>
            <a:off x="2195513" y="2349500"/>
            <a:ext cx="142875" cy="1444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3" name="AutoShape 32"/>
          <p:cNvSpPr>
            <a:spLocks noChangeArrowheads="1"/>
          </p:cNvSpPr>
          <p:nvPr/>
        </p:nvSpPr>
        <p:spPr bwMode="auto">
          <a:xfrm>
            <a:off x="3563938" y="2349500"/>
            <a:ext cx="215900" cy="144463"/>
          </a:xfrm>
          <a:prstGeom prst="right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4" name="AutoShape 33"/>
          <p:cNvSpPr>
            <a:spLocks noChangeArrowheads="1"/>
          </p:cNvSpPr>
          <p:nvPr/>
        </p:nvSpPr>
        <p:spPr bwMode="auto">
          <a:xfrm>
            <a:off x="4859338" y="2349500"/>
            <a:ext cx="215900" cy="144463"/>
          </a:xfrm>
          <a:prstGeom prst="right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5" name="AutoShape 34"/>
          <p:cNvSpPr>
            <a:spLocks noChangeArrowheads="1"/>
          </p:cNvSpPr>
          <p:nvPr/>
        </p:nvSpPr>
        <p:spPr bwMode="auto">
          <a:xfrm>
            <a:off x="6877050" y="2349500"/>
            <a:ext cx="142875" cy="14446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6" name="AutoShape 35"/>
          <p:cNvSpPr>
            <a:spLocks noChangeArrowheads="1"/>
          </p:cNvSpPr>
          <p:nvPr/>
        </p:nvSpPr>
        <p:spPr bwMode="auto">
          <a:xfrm>
            <a:off x="7885113" y="2924175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7" name="AutoShape 36"/>
          <p:cNvSpPr>
            <a:spLocks noChangeArrowheads="1"/>
          </p:cNvSpPr>
          <p:nvPr/>
        </p:nvSpPr>
        <p:spPr bwMode="auto">
          <a:xfrm>
            <a:off x="7885113" y="3933825"/>
            <a:ext cx="215900" cy="288925"/>
          </a:xfrm>
          <a:prstGeom prst="downArrow">
            <a:avLst>
              <a:gd name="adj1" fmla="val 50000"/>
              <a:gd name="adj2" fmla="val 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8" name="AutoShape 37"/>
          <p:cNvSpPr>
            <a:spLocks noChangeArrowheads="1"/>
          </p:cNvSpPr>
          <p:nvPr/>
        </p:nvSpPr>
        <p:spPr bwMode="auto">
          <a:xfrm>
            <a:off x="7956550" y="5013325"/>
            <a:ext cx="215900" cy="360363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099" name="AutoShape 38"/>
          <p:cNvSpPr>
            <a:spLocks noChangeArrowheads="1"/>
          </p:cNvSpPr>
          <p:nvPr/>
        </p:nvSpPr>
        <p:spPr bwMode="auto">
          <a:xfrm>
            <a:off x="7019925" y="5516563"/>
            <a:ext cx="287338" cy="215900"/>
          </a:xfrm>
          <a:prstGeom prst="left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100" name="AutoShape 40"/>
          <p:cNvSpPr>
            <a:spLocks noChangeArrowheads="1"/>
          </p:cNvSpPr>
          <p:nvPr/>
        </p:nvSpPr>
        <p:spPr bwMode="auto">
          <a:xfrm>
            <a:off x="4427538" y="5516563"/>
            <a:ext cx="287337" cy="215900"/>
          </a:xfrm>
          <a:prstGeom prst="left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1101" name="AutoShape 41"/>
          <p:cNvSpPr>
            <a:spLocks noChangeArrowheads="1"/>
          </p:cNvSpPr>
          <p:nvPr/>
        </p:nvSpPr>
        <p:spPr bwMode="auto">
          <a:xfrm>
            <a:off x="2195513" y="5516563"/>
            <a:ext cx="288925" cy="217487"/>
          </a:xfrm>
          <a:prstGeom prst="leftArrow">
            <a:avLst>
              <a:gd name="adj1" fmla="val 50000"/>
              <a:gd name="adj2" fmla="val 332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34858" name="AutoShape 42"/>
          <p:cNvSpPr>
            <a:spLocks noChangeArrowheads="1"/>
          </p:cNvSpPr>
          <p:nvPr/>
        </p:nvSpPr>
        <p:spPr bwMode="auto">
          <a:xfrm>
            <a:off x="3276600" y="5949950"/>
            <a:ext cx="360363" cy="287338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079500"/>
            <a:ext cx="8208963" cy="5589588"/>
          </a:xfrm>
        </p:spPr>
        <p:txBody>
          <a:bodyPr>
            <a:normAutofit/>
          </a:bodyPr>
          <a:lstStyle/>
          <a:p>
            <a:pPr marL="533400" indent="-53340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zh-CN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n-cs"/>
              </a:rPr>
              <a:t>成本核算管理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：制订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核算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方式、统一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核算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比例、单菜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成本核算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表、成本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盈亏情况     </a:t>
            </a:r>
          </a:p>
          <a:p>
            <a:pPr marL="533400" indent="-53340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zh-CN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n-cs"/>
              </a:rPr>
              <a:t>完成标准目标：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盈亏平衡，正常运转、方法统一、表格合理。</a:t>
            </a:r>
          </a:p>
          <a:p>
            <a:pPr marL="533400" indent="-53340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zh-CN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n-cs"/>
              </a:rPr>
              <a:t>完成程序目标：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制定管理办法</a:t>
            </a:r>
            <a:r>
              <a:rPr lang="en-US" altLang="zh-CN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——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岗位职责</a:t>
            </a:r>
            <a:r>
              <a:rPr lang="en-US" altLang="zh-CN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——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成本分类</a:t>
            </a:r>
            <a:r>
              <a:rPr lang="en-US" altLang="zh-CN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——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制订核算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表格</a:t>
            </a:r>
            <a:r>
              <a:rPr lang="en-US" altLang="zh-CN" sz="2800" b="1" dirty="0" smtClean="0">
                <a:solidFill>
                  <a:srgbClr val="7030A0"/>
                </a:solidFill>
                <a:latin typeface="+mj-ea"/>
                <a:cs typeface="+mn-cs"/>
              </a:rPr>
              <a:t>——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分析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实际盈亏</a:t>
            </a:r>
            <a:r>
              <a:rPr lang="en-US" altLang="zh-CN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——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调整核算比例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数据</a:t>
            </a:r>
            <a:endParaRPr lang="en-US" altLang="zh-CN" sz="2800" b="1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marL="533400" indent="-53340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zh-CN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n-cs"/>
              </a:rPr>
              <a:t>成本</a:t>
            </a:r>
            <a:r>
              <a:rPr lang="zh-CN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n-cs"/>
              </a:rPr>
              <a:t>分类：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所有科目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分为两大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类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，即直接成本和间接成本。</a:t>
            </a:r>
            <a:endParaRPr lang="en-US" altLang="zh-CN" sz="2800" b="1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2050" name="Picture 2" descr="C:\Users\刘阳\Desktop\240489-140F216133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221088"/>
            <a:ext cx="3347865" cy="236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53752" y="502568"/>
            <a:ext cx="868680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7030A0"/>
                </a:solidFill>
                <a:latin typeface="+mj-ea"/>
                <a:cs typeface="+mj-cs"/>
              </a:rPr>
              <a:t>伙食质量管理目标</a:t>
            </a:r>
            <a:r>
              <a:rPr lang="en-US" altLang="zh-CN" b="1" dirty="0" smtClean="0">
                <a:solidFill>
                  <a:srgbClr val="7030A0"/>
                </a:solidFill>
                <a:latin typeface="+mj-ea"/>
                <a:cs typeface="+mj-cs"/>
              </a:rPr>
              <a:t/>
            </a:r>
            <a:br>
              <a:rPr lang="en-US" altLang="zh-CN" b="1" dirty="0" smtClean="0">
                <a:solidFill>
                  <a:srgbClr val="7030A0"/>
                </a:solidFill>
                <a:latin typeface="+mj-ea"/>
                <a:cs typeface="+mj-cs"/>
              </a:rPr>
            </a:br>
            <a:endParaRPr lang="zh-CN" altLang="en-US" b="1" dirty="0">
              <a:solidFill>
                <a:srgbClr val="7030A0"/>
              </a:solidFill>
              <a:cs typeface="+mj-cs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73225"/>
            <a:ext cx="8496300" cy="5068888"/>
          </a:xfrm>
        </p:spPr>
        <p:txBody>
          <a:bodyPr>
            <a:no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en-US" altLang="zh-CN" sz="2800" dirty="0" smtClean="0">
              <a:latin typeface="+mj-ea"/>
              <a:ea typeface="+mj-ea"/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en-US" altLang="zh-CN" sz="2800" dirty="0" smtClean="0">
              <a:latin typeface="+mj-ea"/>
              <a:ea typeface="+mj-ea"/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2800" dirty="0" smtClean="0">
                <a:latin typeface="+mj-ea"/>
                <a:ea typeface="+mj-ea"/>
                <a:cs typeface="+mn-cs"/>
              </a:rPr>
              <a:t>       </a:t>
            </a:r>
            <a:endParaRPr lang="en-US" altLang="zh-CN" sz="2800" dirty="0" smtClean="0">
              <a:latin typeface="+mj-ea"/>
              <a:ea typeface="+mj-ea"/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2800" dirty="0" smtClean="0">
                <a:latin typeface="+mj-ea"/>
                <a:ea typeface="+mj-ea"/>
                <a:cs typeface="+mn-cs"/>
              </a:rPr>
              <a:t>                                           </a:t>
            </a:r>
            <a:r>
              <a:rPr lang="zh-CN" altLang="en-US" sz="2800" dirty="0">
                <a:latin typeface="+mj-ea"/>
                <a:ea typeface="+mj-ea"/>
                <a:cs typeface="+mn-cs"/>
              </a:rPr>
              <a:t/>
            </a:r>
            <a:br>
              <a:rPr lang="zh-CN" altLang="en-US" sz="2800" dirty="0">
                <a:latin typeface="+mj-ea"/>
                <a:ea typeface="+mj-ea"/>
                <a:cs typeface="+mn-cs"/>
              </a:rPr>
            </a:br>
            <a:endParaRPr lang="zh-CN" altLang="en-US" sz="2800" dirty="0">
              <a:latin typeface="+mj-ea"/>
              <a:ea typeface="+mj-ea"/>
              <a:cs typeface="+mn-cs"/>
            </a:endParaRPr>
          </a:p>
        </p:txBody>
      </p:sp>
      <p:sp>
        <p:nvSpPr>
          <p:cNvPr id="137219" name="Rectangle 5"/>
          <p:cNvSpPr>
            <a:spLocks noChangeArrowheads="1"/>
          </p:cNvSpPr>
          <p:nvPr/>
        </p:nvSpPr>
        <p:spPr bwMode="auto">
          <a:xfrm>
            <a:off x="6013450" y="404813"/>
            <a:ext cx="1584325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伙食质量管理</a:t>
            </a:r>
          </a:p>
        </p:txBody>
      </p:sp>
      <p:sp>
        <p:nvSpPr>
          <p:cNvPr id="137220" name="Rectangle 6"/>
          <p:cNvSpPr>
            <a:spLocks noChangeArrowheads="1"/>
          </p:cNvSpPr>
          <p:nvPr/>
        </p:nvSpPr>
        <p:spPr bwMode="auto">
          <a:xfrm>
            <a:off x="4932363" y="1196975"/>
            <a:ext cx="10080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伙食质量</a:t>
            </a:r>
          </a:p>
        </p:txBody>
      </p:sp>
      <p:sp>
        <p:nvSpPr>
          <p:cNvPr id="137221" name="Rectangle 7"/>
          <p:cNvSpPr>
            <a:spLocks noChangeArrowheads="1"/>
          </p:cNvSpPr>
          <p:nvPr/>
        </p:nvSpPr>
        <p:spPr bwMode="auto">
          <a:xfrm>
            <a:off x="6229350" y="1196975"/>
            <a:ext cx="10080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>
                <a:latin typeface="Franklin Gothic Book"/>
                <a:ea typeface="华文楷体"/>
                <a:cs typeface="华文楷体"/>
              </a:rPr>
              <a:t>伙食价格</a:t>
            </a:r>
          </a:p>
        </p:txBody>
      </p:sp>
      <p:sp>
        <p:nvSpPr>
          <p:cNvPr id="137222" name="Rectangle 8"/>
          <p:cNvSpPr>
            <a:spLocks noChangeArrowheads="1"/>
          </p:cNvSpPr>
          <p:nvPr/>
        </p:nvSpPr>
        <p:spPr bwMode="auto">
          <a:xfrm>
            <a:off x="7596188" y="1196975"/>
            <a:ext cx="10080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zh-CN" altLang="en-US">
              <a:latin typeface="Franklin Gothic Book"/>
              <a:ea typeface="华文楷体"/>
              <a:cs typeface="华文楷体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zh-CN" altLang="en-US">
                <a:latin typeface="Franklin Gothic Book"/>
                <a:ea typeface="华文楷体"/>
                <a:cs typeface="华文楷体"/>
              </a:rPr>
              <a:t>花样品种</a:t>
            </a:r>
          </a:p>
          <a:p>
            <a:pPr algn="ctr"/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7223" name="Line 9"/>
          <p:cNvSpPr>
            <a:spLocks noChangeShapeType="1"/>
          </p:cNvSpPr>
          <p:nvPr/>
        </p:nvSpPr>
        <p:spPr bwMode="auto">
          <a:xfrm>
            <a:off x="6732588" y="7651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7224" name="Line 10"/>
          <p:cNvSpPr>
            <a:spLocks noChangeShapeType="1"/>
          </p:cNvSpPr>
          <p:nvPr/>
        </p:nvSpPr>
        <p:spPr bwMode="auto">
          <a:xfrm>
            <a:off x="5364163" y="908050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7225" name="Line 11"/>
          <p:cNvSpPr>
            <a:spLocks noChangeShapeType="1"/>
          </p:cNvSpPr>
          <p:nvPr/>
        </p:nvSpPr>
        <p:spPr bwMode="auto">
          <a:xfrm>
            <a:off x="5364163" y="90805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7226" name="Line 13"/>
          <p:cNvSpPr>
            <a:spLocks noChangeShapeType="1"/>
          </p:cNvSpPr>
          <p:nvPr/>
        </p:nvSpPr>
        <p:spPr bwMode="auto">
          <a:xfrm>
            <a:off x="7956550" y="9096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95288" y="1989138"/>
            <a:ext cx="8424862" cy="46196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dirty="0">
                <a:solidFill>
                  <a:srgbClr val="7030A0"/>
                </a:solidFill>
                <a:latin typeface="+mj-ea"/>
                <a:ea typeface="+mj-ea"/>
              </a:rPr>
              <a:t>①、伙食质量标准目标：色、香、味、形、器、质、温、声、营养、卫生达到合理要求。</a:t>
            </a:r>
            <a:endParaRPr lang="en-US" altLang="zh-CN" sz="2600" dirty="0">
              <a:solidFill>
                <a:srgbClr val="7030A0"/>
              </a:solidFill>
              <a:latin typeface="+mj-ea"/>
              <a:ea typeface="+mj-ea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7030A0"/>
              </a:solidFill>
              <a:latin typeface="+mj-ea"/>
              <a:ea typeface="+mj-ea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dirty="0">
                <a:solidFill>
                  <a:srgbClr val="7030A0"/>
                </a:solidFill>
                <a:latin typeface="+mj-ea"/>
                <a:ea typeface="+mj-ea"/>
              </a:rPr>
              <a:t>②、饭菜价格标准目标：与去年同期相比，菜品稳定率为</a:t>
            </a:r>
            <a:r>
              <a:rPr lang="en-US" altLang="zh-CN" sz="2600" dirty="0">
                <a:solidFill>
                  <a:srgbClr val="7030A0"/>
                </a:solidFill>
                <a:latin typeface="+mj-ea"/>
                <a:ea typeface="+mj-ea"/>
              </a:rPr>
              <a:t>90%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dirty="0">
              <a:solidFill>
                <a:srgbClr val="7030A0"/>
              </a:solidFill>
              <a:latin typeface="+mj-ea"/>
              <a:ea typeface="+mj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dirty="0">
                <a:solidFill>
                  <a:srgbClr val="7030A0"/>
                </a:solidFill>
                <a:latin typeface="+mj-ea"/>
                <a:ea typeface="+mj-ea"/>
              </a:rPr>
              <a:t>③、花样品种：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dirty="0">
                <a:solidFill>
                  <a:srgbClr val="7030A0"/>
                </a:solidFill>
                <a:latin typeface="+mj-ea"/>
                <a:ea typeface="+mj-ea"/>
              </a:rPr>
              <a:t>    品种更新标准目标：每周必有新菜推出，坚持周食谱制度，铸造特色与品牌效益。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dirty="0">
                <a:solidFill>
                  <a:srgbClr val="7030A0"/>
                </a:solidFill>
                <a:latin typeface="+mj-ea"/>
                <a:ea typeface="+mj-ea"/>
              </a:rPr>
              <a:t>    控制程序目标：周食谱</a:t>
            </a:r>
            <a:r>
              <a:rPr lang="en-US" altLang="zh-CN" sz="2600" dirty="0">
                <a:solidFill>
                  <a:srgbClr val="7030A0"/>
                </a:solidFill>
                <a:latin typeface="+mj-ea"/>
                <a:ea typeface="+mj-ea"/>
              </a:rPr>
              <a:t>——</a:t>
            </a:r>
            <a:r>
              <a:rPr lang="zh-CN" altLang="en-US" sz="2600" dirty="0">
                <a:solidFill>
                  <a:srgbClr val="7030A0"/>
                </a:solidFill>
                <a:latin typeface="+mj-ea"/>
                <a:ea typeface="+mj-ea"/>
              </a:rPr>
              <a:t>新菜品开发程序</a:t>
            </a:r>
            <a:r>
              <a:rPr lang="en-US" altLang="zh-CN" sz="2600" dirty="0">
                <a:solidFill>
                  <a:srgbClr val="7030A0"/>
                </a:solidFill>
                <a:latin typeface="+mj-ea"/>
                <a:ea typeface="+mj-ea"/>
              </a:rPr>
              <a:t>——</a:t>
            </a:r>
            <a:r>
              <a:rPr lang="zh-CN" altLang="en-US" sz="2600" dirty="0">
                <a:solidFill>
                  <a:srgbClr val="7030A0"/>
                </a:solidFill>
                <a:latin typeface="+mj-ea"/>
                <a:ea typeface="+mj-ea"/>
              </a:rPr>
              <a:t>信息反馈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600" dirty="0">
              <a:latin typeface="+mj-ea"/>
              <a:ea typeface="+mj-ea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600" dirty="0">
              <a:latin typeface="+mj-ea"/>
              <a:ea typeface="+mj-e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69560" cy="64807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3000" b="1" dirty="0" smtClean="0">
                <a:solidFill>
                  <a:srgbClr val="7030A0"/>
                </a:solidFill>
                <a:latin typeface="隶书" pitchFamily="49" charset="-122"/>
                <a:cs typeface="+mj-cs"/>
              </a:rPr>
              <a:t>加强厨艺培训</a:t>
            </a:r>
            <a:r>
              <a:rPr lang="zh-CN" altLang="zh-CN" sz="3000" b="1" dirty="0" smtClean="0">
                <a:solidFill>
                  <a:srgbClr val="7030A0"/>
                </a:solidFill>
                <a:latin typeface="隶书" pitchFamily="49" charset="-122"/>
                <a:cs typeface="+mj-cs"/>
              </a:rPr>
              <a:t>，提高</a:t>
            </a:r>
            <a:r>
              <a:rPr lang="zh-CN" altLang="en-US" sz="3000" b="1" dirty="0" smtClean="0">
                <a:solidFill>
                  <a:srgbClr val="7030A0"/>
                </a:solidFill>
                <a:latin typeface="隶书" pitchFamily="49" charset="-122"/>
                <a:cs typeface="+mj-cs"/>
              </a:rPr>
              <a:t>餐饮</a:t>
            </a:r>
            <a:r>
              <a:rPr lang="zh-CN" altLang="zh-CN" sz="3000" b="1" dirty="0" smtClean="0">
                <a:solidFill>
                  <a:srgbClr val="7030A0"/>
                </a:solidFill>
                <a:latin typeface="隶书" pitchFamily="49" charset="-122"/>
                <a:cs typeface="+mj-cs"/>
              </a:rPr>
              <a:t>品位</a:t>
            </a:r>
            <a:endParaRPr lang="zh-CN" altLang="en-US" sz="3000" dirty="0">
              <a:solidFill>
                <a:srgbClr val="7030A0"/>
              </a:solidFill>
              <a:latin typeface="隶书" pitchFamily="49" charset="-122"/>
              <a:cs typeface="+mj-cs"/>
            </a:endParaRPr>
          </a:p>
        </p:txBody>
      </p:sp>
      <p:sp>
        <p:nvSpPr>
          <p:cNvPr id="138242" name="内容占位符 2"/>
          <p:cNvSpPr>
            <a:spLocks noGrp="1"/>
          </p:cNvSpPr>
          <p:nvPr>
            <p:ph idx="1"/>
          </p:nvPr>
        </p:nvSpPr>
        <p:spPr>
          <a:xfrm>
            <a:off x="323850" y="1341438"/>
            <a:ext cx="8229600" cy="863600"/>
          </a:xfrm>
        </p:spPr>
        <p:txBody>
          <a:bodyPr/>
          <a:lstStyle/>
          <a:p>
            <a:r>
              <a:rPr lang="en-US" altLang="zh-CN" sz="24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    </a:t>
            </a:r>
            <a:r>
              <a:rPr lang="zh-CN" altLang="zh-CN" sz="24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结合</a:t>
            </a:r>
            <a:r>
              <a:rPr lang="zh-CN" altLang="en-US" sz="24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高校餐饮</a:t>
            </a:r>
            <a:r>
              <a:rPr lang="zh-CN" altLang="zh-CN" sz="24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特色，</a:t>
            </a:r>
            <a:r>
              <a:rPr lang="zh-CN" altLang="en-US" sz="2400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饮食中心实行总厨师长制度，带领各餐厅厨师长共同研发创新菜品。</a:t>
            </a:r>
            <a:endParaRPr lang="zh-CN" altLang="en-US" smtClean="0"/>
          </a:p>
        </p:txBody>
      </p:sp>
      <p:pic>
        <p:nvPicPr>
          <p:cNvPr id="4098" name="Picture 2" descr="D:\加密\电脑备份（2011.6.25）\照片备份\奥运剪影\奥运服务志愿者\CIMG551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324128" y="2204864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Users\刘阳\Desktop\QQ图片201506041637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206" y="4149080"/>
            <a:ext cx="3548738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D:\2012\2012年照片\2012.5.31养生菜品宣传\DSCN5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204864"/>
            <a:ext cx="266429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 descr="D:\加密\电脑备份（2011.6.25）\照片备份\中心动态\2008.5厨师培训\技术传授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6402" y="4221088"/>
            <a:ext cx="3730014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D:\2016\照片\2016.1.8烹饪大赛\_DSC22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204864"/>
            <a:ext cx="270546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3" y="260350"/>
            <a:ext cx="8229600" cy="865188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zh-CN" altLang="en-US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    技能考级制，让厨师技术台阶式上升，同时定期外请大师指导培训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。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zh-CN" altLang="en-US" dirty="0">
              <a:cs typeface="+mn-cs"/>
            </a:endParaRPr>
          </a:p>
        </p:txBody>
      </p:sp>
      <p:pic>
        <p:nvPicPr>
          <p:cNvPr id="5122" name="Picture 2" descr="C:\Users\刘阳\Desktop\10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396" y="1485024"/>
            <a:ext cx="3852000" cy="2169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 descr="D:\2013\2013年照片\2013.5.19屈浩培训\精选\_DSC6326.JPG"/>
          <p:cNvPicPr>
            <a:picLocks noChangeAspect="1" noChangeArrowheads="1"/>
          </p:cNvPicPr>
          <p:nvPr/>
        </p:nvPicPr>
        <p:blipFill>
          <a:blip r:embed="rId3" cstate="print"/>
          <a:srcRect t="20002" r="21405"/>
          <a:stretch>
            <a:fillRect/>
          </a:stretch>
        </p:blipFill>
        <p:spPr bwMode="auto">
          <a:xfrm>
            <a:off x="4860032" y="3789280"/>
            <a:ext cx="3384472" cy="21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5" name="Picture 5" descr="D:\2013\2013年照片\2013.5.19屈浩培训\精选\_DSC6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3852000" cy="2180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6" name="Picture 6" descr="D:\2014\2014 照片\2014.12.23冯大师培训\_DSC75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84784"/>
            <a:ext cx="3384376" cy="216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12875"/>
            <a:ext cx="8686800" cy="4525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  要提高办伙质量，食品原材料无疑是第一道关，实行原材料统一采购，落实招投标机制是达到全过程监督和强化管理的有效手段。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  工大饮食中心每学年组织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1</a:t>
            </a: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次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《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“农校对接”直供基地及合格供应商原材料评介会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》</a:t>
            </a: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，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</a:t>
            </a: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从合格的供应商中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再次筛选，最终选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</a:t>
            </a: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择更优秀的合格供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</a:t>
            </a: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应商服务。</a:t>
            </a:r>
            <a:endParaRPr lang="zh-CN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zh-CN" altLang="en-US" sz="2800" dirty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4" name="标题 4"/>
          <p:cNvSpPr>
            <a:spLocks noGrp="1"/>
          </p:cNvSpPr>
          <p:nvPr>
            <p:ph type="title"/>
          </p:nvPr>
        </p:nvSpPr>
        <p:spPr>
          <a:xfrm>
            <a:off x="304800" y="428625"/>
            <a:ext cx="8686800" cy="646113"/>
          </a:xfrm>
        </p:spPr>
        <p:txBody>
          <a:bodyPr wrap="square">
            <a:spAutoFit/>
          </a:bodyPr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四、坚持集中采购，降低办伙成本</a:t>
            </a:r>
            <a:endParaRPr lang="zh-CN" altLang="en-US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117762" name="Picture 2" descr="C:\Users\刘阳\Desktop\a100bea8c4d3b331c4f658cec3df315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950" y="4057650"/>
            <a:ext cx="459105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9736" y="358552"/>
            <a:ext cx="86868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7030A0"/>
                </a:solidFill>
                <a:latin typeface="+mj-ea"/>
                <a:cs typeface="+mj-cs"/>
              </a:rPr>
              <a:t>“</a:t>
            </a:r>
            <a:r>
              <a:rPr lang="zh-CN" altLang="zh-CN" dirty="0" smtClean="0">
                <a:solidFill>
                  <a:srgbClr val="7030A0"/>
                </a:solidFill>
                <a:latin typeface="+mj-ea"/>
                <a:cs typeface="+mj-cs"/>
              </a:rPr>
              <a:t>供应商原材料评介会</a:t>
            </a:r>
            <a:r>
              <a:rPr lang="zh-CN" altLang="en-US" dirty="0" smtClean="0">
                <a:solidFill>
                  <a:srgbClr val="7030A0"/>
                </a:solidFill>
                <a:latin typeface="+mj-ea"/>
                <a:cs typeface="+mj-cs"/>
              </a:rPr>
              <a:t>”</a:t>
            </a:r>
            <a:r>
              <a:rPr lang="zh-CN" altLang="zh-CN" dirty="0" smtClean="0">
                <a:solidFill>
                  <a:srgbClr val="7030A0"/>
                </a:solidFill>
                <a:latin typeface="+mj-ea"/>
                <a:cs typeface="+mj-cs"/>
              </a:rPr>
              <a:t> </a:t>
            </a:r>
            <a:r>
              <a:rPr lang="zh-CN" altLang="en-US" dirty="0" smtClean="0">
                <a:solidFill>
                  <a:srgbClr val="7030A0"/>
                </a:solidFill>
                <a:latin typeface="+mj-ea"/>
                <a:cs typeface="+mj-cs"/>
              </a:rPr>
              <a:t>现场</a:t>
            </a:r>
            <a:endParaRPr lang="zh-CN" altLang="en-US" dirty="0">
              <a:cs typeface="+mj-cs"/>
            </a:endParaRPr>
          </a:p>
        </p:txBody>
      </p:sp>
      <p:pic>
        <p:nvPicPr>
          <p:cNvPr id="118786" name="Picture 2" descr="D:\2016\照片\2016.7.8蔬菜招标\_DSC3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4882" y="1340768"/>
            <a:ext cx="3787118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D:\2016\照片\2016.7.8蔬菜招标\_DSC3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89" y="1340768"/>
            <a:ext cx="3787118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1554" name="Picture 2" descr="D:\2015\2015照片\2015.4.28联采\_DSC9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971" y="4005344"/>
            <a:ext cx="3797461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1555" name="Picture 3" descr="D:\2015\2015照片\2015.6.12中心联采评介会\新建文件夹\_DSC0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3787119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1556" name="Picture 4" descr="D:\2015\2015照片\2015.6.12中心联采评介会\新建文件夹\_DSC08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2785" y="1340768"/>
            <a:ext cx="378764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8" y="1196975"/>
            <a:ext cx="8208962" cy="5327650"/>
          </a:xfrm>
        </p:spPr>
        <p:txBody>
          <a:bodyPr>
            <a:normAutofit fontScale="92500"/>
          </a:bodyPr>
          <a:lstStyle/>
          <a:p>
            <a:pPr fontAlgn="auto">
              <a:lnSpc>
                <a:spcPts val="38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zh-CN" altLang="en-US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    饮食中心非常重视日常工作中与学生之间的沟通交流。本着“三服务两育人”的原则，通过组织学生竞聘餐厅值班经理，使学生走上管理岗位，在直接参与餐厅管理的过程中，学生获得了实践机会，亲身投入到饮食改革工作中，并将改革带来的巨大变化宣传到同学中去，在饮食中心和学生之间串起了一条交流纽带。中心还与学校权益部联合组成“伙食管理小组”，对餐厅就餐环境、饭菜质量、服务标准等予以监督，收集学生意见反馈给中心，为饮食工作提出各种改进意见。</a:t>
            </a:r>
            <a:endParaRPr lang="zh-CN" altLang="en-US" sz="2800" b="1" dirty="0">
              <a:solidFill>
                <a:srgbClr val="660066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4" name="标题 4"/>
          <p:cNvSpPr>
            <a:spLocks noGrp="1"/>
          </p:cNvSpPr>
          <p:nvPr>
            <p:ph type="title"/>
          </p:nvPr>
        </p:nvSpPr>
        <p:spPr>
          <a:xfrm>
            <a:off x="304800" y="428625"/>
            <a:ext cx="8686800" cy="646113"/>
          </a:xfrm>
        </p:spPr>
        <p:txBody>
          <a:bodyPr wrap="square">
            <a:spAutoFit/>
          </a:bodyPr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五、开拓民主管理，搭建沟通平台</a:t>
            </a:r>
            <a:endParaRPr lang="zh-CN" altLang="en-US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8" y="1125538"/>
            <a:ext cx="8208962" cy="5327650"/>
          </a:xfrm>
        </p:spPr>
        <p:txBody>
          <a:bodyPr>
            <a:normAutofit/>
          </a:bodyPr>
          <a:lstStyle/>
          <a:p>
            <a:pPr fontAlgn="auto">
              <a:lnSpc>
                <a:spcPts val="38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2800" b="1" dirty="0" smtClean="0">
                <a:solidFill>
                  <a:srgbClr val="660066"/>
                </a:solidFill>
                <a:latin typeface="+mj-ea"/>
                <a:ea typeface="+mj-ea"/>
                <a:cs typeface="+mn-cs"/>
              </a:rPr>
              <a:t>      近年来，通过组织学生“走进厨房”等活动，使学生体会到食堂职工的辛劳，加强了中心与师生之间的沟通、理解。通过各种形式的相互交流，学生消除了先前对饮食工作的种种误解和矛盾，中心与学生之间搭建起了相互信任、相互理解的沟通平台。</a:t>
            </a:r>
            <a:endParaRPr lang="zh-CN" altLang="en-US" sz="2800" b="1" dirty="0">
              <a:solidFill>
                <a:srgbClr val="660066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1026" name="Picture 2" descr="D:\2014\2014 照片\2014.5.12学生副经理绶带\新建文件夹\_DSC3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365104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2015\2015照片\2015.4.1学生走进食堂\_DSC9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323" y="4365104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D:\2014\2014 照片\2014.5.13服务月照片\_DSC3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4166" y="4365104"/>
            <a:ext cx="139590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4389" name="TextBox 6"/>
          <p:cNvSpPr txBox="1">
            <a:spLocks noChangeArrowheads="1"/>
          </p:cNvSpPr>
          <p:nvPr/>
        </p:nvSpPr>
        <p:spPr bwMode="auto">
          <a:xfrm>
            <a:off x="2051050" y="6237288"/>
            <a:ext cx="187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学生餐副上岗</a:t>
            </a:r>
          </a:p>
        </p:txBody>
      </p:sp>
      <p:sp>
        <p:nvSpPr>
          <p:cNvPr id="144390" name="TextBox 7"/>
          <p:cNvSpPr txBox="1">
            <a:spLocks noChangeArrowheads="1"/>
          </p:cNvSpPr>
          <p:nvPr/>
        </p:nvSpPr>
        <p:spPr bwMode="auto">
          <a:xfrm>
            <a:off x="5795963" y="6269038"/>
            <a:ext cx="2089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学生进后厨参观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4"/>
          <p:cNvSpPr>
            <a:spLocks noChangeArrowheads="1"/>
          </p:cNvSpPr>
          <p:nvPr/>
        </p:nvSpPr>
        <p:spPr bwMode="auto">
          <a:xfrm>
            <a:off x="0" y="2465388"/>
            <a:ext cx="9144000" cy="4392612"/>
          </a:xfrm>
          <a:prstGeom prst="rect">
            <a:avLst/>
          </a:prstGeom>
          <a:solidFill>
            <a:srgbClr val="E9C38B">
              <a:alpha val="18823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1341438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latin typeface="Franklin Gothic Book"/>
            </a:endParaRP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755650" y="260350"/>
            <a:ext cx="424815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一、基 本 概 况</a:t>
            </a:r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468313" y="1052513"/>
            <a:ext cx="8496300" cy="3108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2E91B0"/>
                </a:solidFill>
                <a:latin typeface="+mn-lt"/>
                <a:ea typeface="+mn-ea"/>
              </a:rPr>
              <a:t>        </a:t>
            </a:r>
            <a:r>
              <a:rPr lang="zh-CN" altLang="en-US" sz="2800" b="1" dirty="0">
                <a:solidFill>
                  <a:srgbClr val="7030A0"/>
                </a:solidFill>
                <a:latin typeface="+mj-ea"/>
                <a:ea typeface="+mj-ea"/>
              </a:rPr>
              <a:t>饮食服务中心隶属于北京工业大学后勤保障处，在后勤保障处的正确领导和校各职能部门的大力支持下，坚持以不断满足学校发展要求和师生生活需求为目标，积极开展高校伙食工作理论研究，稳步推进管理体制和运行机制改革。在全体员工的共同努力下，学生伙食工作呈现出强劲的发展势头，为保障学校的改革、稳定与发展发挥了基础性作用。</a:t>
            </a:r>
          </a:p>
        </p:txBody>
      </p:sp>
      <p:sp>
        <p:nvSpPr>
          <p:cNvPr id="136208" name="Text Box 16"/>
          <p:cNvSpPr txBox="1">
            <a:spLocks noChangeArrowheads="1"/>
          </p:cNvSpPr>
          <p:nvPr/>
        </p:nvSpPr>
        <p:spPr bwMode="auto">
          <a:xfrm>
            <a:off x="827088" y="4437063"/>
            <a:ext cx="6913562" cy="1825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ts val="23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以学生基本大伙为主；</a:t>
            </a:r>
          </a:p>
          <a:p>
            <a:pPr fontAlgn="auto">
              <a:lnSpc>
                <a:spcPts val="23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以特色餐饮、接待服务、教工生活服务为辅；</a:t>
            </a:r>
          </a:p>
          <a:p>
            <a:pPr fontAlgn="auto">
              <a:lnSpc>
                <a:spcPts val="23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秉承“服务、高效、发展、品牌”的八字方针；</a:t>
            </a:r>
          </a:p>
          <a:p>
            <a:pPr fontAlgn="auto">
              <a:lnSpc>
                <a:spcPts val="2300"/>
              </a:lnSpc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引入</a:t>
            </a:r>
            <a:r>
              <a:rPr lang="en-US" altLang="zh-CN" sz="2400" b="1" dirty="0">
                <a:solidFill>
                  <a:srgbClr val="C00000"/>
                </a:solidFill>
                <a:latin typeface="+mj-ea"/>
                <a:ea typeface="+mj-ea"/>
              </a:rPr>
              <a:t>ISO9001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质量管理体系、标准化食堂认证；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464496" cy="9361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C00000"/>
                </a:solidFill>
                <a:latin typeface="隶书" pitchFamily="49" charset="-122"/>
                <a:cs typeface="+mj-cs"/>
              </a:rPr>
              <a:t>饮食中心荣誉展示</a:t>
            </a:r>
            <a:endParaRPr lang="zh-CN" altLang="en-US" sz="4400" dirty="0">
              <a:solidFill>
                <a:srgbClr val="C00000"/>
              </a:solidFill>
              <a:latin typeface="隶书" pitchFamily="49" charset="-122"/>
              <a:cs typeface="+mj-cs"/>
            </a:endParaRPr>
          </a:p>
        </p:txBody>
      </p:sp>
      <p:pic>
        <p:nvPicPr>
          <p:cNvPr id="150530" name="Picture 2" descr="D:\2016\照片\2016.7.31哈尔滨伙专会\精选\_DSC3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484784"/>
            <a:ext cx="4578661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5411" name="Picture 3" descr="C:\Users\刘阳\Desktop\饮食宣传材料\微信宣传\照片材料\奖牌照\_DSC4125 拷贝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6813" y="3286125"/>
            <a:ext cx="50863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64163" y="1878013"/>
            <a:ext cx="324008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+mj-ea"/>
                <a:ea typeface="+mj-ea"/>
              </a:rPr>
              <a:t>2016</a:t>
            </a:r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</a:rPr>
              <a:t>年</a:t>
            </a:r>
            <a:r>
              <a:rPr lang="en-US" altLang="zh-CN" sz="2400" b="1" dirty="0">
                <a:solidFill>
                  <a:srgbClr val="0070C0"/>
                </a:solidFill>
                <a:latin typeface="+mj-ea"/>
                <a:ea typeface="+mj-ea"/>
              </a:rPr>
              <a:t>8</a:t>
            </a:r>
            <a:r>
              <a:rPr lang="zh-CN" altLang="en-US" sz="2400" b="1" dirty="0">
                <a:solidFill>
                  <a:srgbClr val="0070C0"/>
                </a:solidFill>
                <a:latin typeface="+mj-ea"/>
                <a:ea typeface="+mj-ea"/>
              </a:rPr>
              <a:t>月荣获“高校伙食工作先进集体”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464496" cy="9361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C00000"/>
                </a:solidFill>
                <a:latin typeface="隶书" pitchFamily="49" charset="-122"/>
                <a:cs typeface="+mj-cs"/>
              </a:rPr>
              <a:t>饮食中心荣誉展示</a:t>
            </a:r>
            <a:endParaRPr lang="zh-CN" altLang="en-US" sz="4400" dirty="0">
              <a:solidFill>
                <a:srgbClr val="C00000"/>
              </a:solidFill>
              <a:latin typeface="隶书" pitchFamily="49" charset="-122"/>
              <a:cs typeface="+mj-cs"/>
            </a:endParaRPr>
          </a:p>
        </p:txBody>
      </p:sp>
      <p:sp>
        <p:nvSpPr>
          <p:cNvPr id="146434" name="内容占位符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1511300"/>
          </a:xfrm>
        </p:spPr>
        <p:txBody>
          <a:bodyPr/>
          <a:lstStyle/>
          <a:p>
            <a:endParaRPr lang="zh-CN" altLang="en-US" sz="2400" smtClean="0">
              <a:solidFill>
                <a:srgbClr val="7030A0"/>
              </a:solidFill>
              <a:latin typeface="隶书"/>
              <a:ea typeface="隶书"/>
              <a:cs typeface="隶书"/>
            </a:endParaRPr>
          </a:p>
        </p:txBody>
      </p:sp>
      <p:pic>
        <p:nvPicPr>
          <p:cNvPr id="2063" name="Picture 15" descr="D:\2013\2013.12烹饪大赛\2012.10.22奖牌照\_DSC2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1773238"/>
            <a:ext cx="254317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D:\2013\2013.12烹饪大赛\2012.10.22奖牌照\_DSC2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365625"/>
            <a:ext cx="28797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7" name="Picture 19" descr="D:\2013\2013.12烹饪大赛\2012.10.22奖牌照\_DSC3736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1773238"/>
            <a:ext cx="2563812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8" name="Picture 20" descr="D:\2013\2013.12烹饪大赛\2012.10.22奖牌照\_DSC4321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773238"/>
            <a:ext cx="252095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9" name="Picture 21" descr="D:\2013\2013.12烹饪大赛\2012.10.22奖牌照\_DSC46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4365625"/>
            <a:ext cx="288131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D:\2013\2013.12烹饪大赛\2012.10.22奖牌照\_DSC2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933056"/>
            <a:ext cx="266429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7" descr="D:\2013\2013.12烹饪大赛\2012.10.22奖牌照\_DSC3727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933056"/>
            <a:ext cx="259228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8" descr="D:\2013\2013.12烹饪大赛\2012.10.22奖牌照\_DSC3734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968"/>
            <a:ext cx="273630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2" descr="D:\2013\2013.12烹饪大赛\2012.10.22奖牌照\_DSC9971 拷贝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340968"/>
            <a:ext cx="253040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7461" name="Picture 2" descr="D:\2013\2013.12烹饪大赛\2012.10.22奖牌照\IMG_24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1557338"/>
            <a:ext cx="26876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464496" cy="9361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C00000"/>
                </a:solidFill>
                <a:latin typeface="隶书" pitchFamily="49" charset="-122"/>
                <a:cs typeface="+mj-cs"/>
              </a:rPr>
              <a:t>饮食中心荣誉展示</a:t>
            </a:r>
            <a:endParaRPr lang="zh-CN" altLang="en-US" sz="4400" dirty="0">
              <a:solidFill>
                <a:srgbClr val="C00000"/>
              </a:solidFill>
              <a:latin typeface="隶书" pitchFamily="49" charset="-122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内容占位符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1511300"/>
          </a:xfrm>
        </p:spPr>
        <p:txBody>
          <a:bodyPr/>
          <a:lstStyle/>
          <a:p>
            <a:endParaRPr lang="zh-CN" altLang="en-US" sz="2400" smtClean="0">
              <a:solidFill>
                <a:srgbClr val="7030A0"/>
              </a:solidFill>
              <a:latin typeface="隶书"/>
              <a:ea typeface="隶书"/>
              <a:cs typeface="隶书"/>
            </a:endParaRPr>
          </a:p>
        </p:txBody>
      </p:sp>
      <p:pic>
        <p:nvPicPr>
          <p:cNvPr id="2053" name="Picture 5" descr="D:\2013\2013.12烹饪大赛\2012.10.22奖牌照\_DSC210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177603" y="1412776"/>
            <a:ext cx="290792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D:\2013\2013.12烹饪大赛\2012.10.22奖牌照\_DSC211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25275" y="2204864"/>
            <a:ext cx="285261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D:\2013\2013.12烹饪大赛\2012.10.22奖牌照\_DSC3720_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201939" y="2204864"/>
            <a:ext cx="269054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 descr="D:\2013\2013.12烹饪大赛\2012.10.22奖牌照\_DSC3722_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05635" y="4437312"/>
            <a:ext cx="268218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9" name="Picture 11" descr="D:\2013\2013.12烹饪大赛\2012.10.22奖牌照\_DSC4323A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230186" y="4077072"/>
            <a:ext cx="278197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0" name="Picture 12" descr="D:\2013\2013.12烹饪大赛\2012.10.22奖牌照\_DSC9957 拷贝.jp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228184" y="4509120"/>
            <a:ext cx="269639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 descr="D:\2013\2013.12烹饪大赛\2012.10.22奖牌照\_DSC210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275856" y="1700808"/>
            <a:ext cx="290792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7" descr="D:\2013\2013.12烹饪大赛\2012.10.22奖牌照\_DSC211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23246" y="1628800"/>
            <a:ext cx="285261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8" descr="D:\2013\2013.12烹饪大赛\2012.10.22奖牌照\_DSC3720_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17963" y="1629000"/>
            <a:ext cx="269054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9" descr="D:\2013\2013.12烹饪大赛\2012.10.22奖牌照\_DSC3722_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67544" y="4653136"/>
            <a:ext cx="268218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1" descr="D:\2013\2013.12烹饪大赛\2012.10.22奖牌照\_DSC4323A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382586" y="4221088"/>
            <a:ext cx="278197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2" descr="D:\2013\2013.12烹饪大赛\2012.10.22奖牌照\_DSC9957 拷贝.jp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380584" y="4653136"/>
            <a:ext cx="2696399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464496" cy="9361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C00000"/>
                </a:solidFill>
                <a:latin typeface="隶书" pitchFamily="49" charset="-122"/>
                <a:cs typeface="+mj-cs"/>
              </a:rPr>
              <a:t>饮食中心荣誉展示</a:t>
            </a:r>
            <a:endParaRPr lang="zh-CN" altLang="en-US" sz="4400" dirty="0">
              <a:solidFill>
                <a:srgbClr val="C00000"/>
              </a:solidFill>
              <a:latin typeface="隶书" pitchFamily="49" charset="-122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04800" y="1138238"/>
            <a:ext cx="8686800" cy="5386387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    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我校最早创建标准化食堂是从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2002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年开始的，当时整个饮食中心集中动员、目标明确、克服困难，投入到创建工作之中。经过数月的整顿、改建工作后，邀请了专家组前来指导，在第一次的指导中，专家组就给我们提出了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85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项改进措施。之后，我们经过了大约一个月的改进工作，使我们的不合格项目缩小到了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36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项，经过我们的再次动员、再接再厉、继续努力，最终完成了所有的不合格项目的改进工作。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2002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年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11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月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26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日，迎来了北京市教委、北京高校伙专会专家组评审验收小组进校验收，通过认真仔细的验收后，我校第六食堂、第七食堂通过了验收，成功的进入了高校标准化食堂行列。</a:t>
            </a:r>
            <a:endParaRPr lang="zh-CN" altLang="en-US" sz="2800" dirty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15044" name="Rectangle 142"/>
          <p:cNvSpPr>
            <a:spLocks noChangeArrowheads="1"/>
          </p:cNvSpPr>
          <p:nvPr/>
        </p:nvSpPr>
        <p:spPr bwMode="auto">
          <a:xfrm>
            <a:off x="468313" y="1052513"/>
            <a:ext cx="4103687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188" y="444500"/>
            <a:ext cx="6985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六、标准化食堂建设及案例</a:t>
            </a:r>
            <a:endParaRPr lang="zh-CN" altLang="en-US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04800" y="1065213"/>
            <a:ext cx="8686800" cy="5459412"/>
          </a:xfrm>
        </p:spPr>
        <p:txBody>
          <a:bodyPr>
            <a:normAutofit fontScale="92500"/>
          </a:bodyPr>
          <a:lstStyle/>
          <a:p>
            <a:pPr fontAlgn="auto">
              <a:lnSpc>
                <a:spcPts val="336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    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第二次申办是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2009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年，当时我国成功举办的第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29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届北京奥运会刚刚结束，我校新建的南区食堂在为本次奥运会供餐的任务中，取得了圆满成功，获得北京奥组委表彰与嘉奖。借此机会我们向市教委、伙专会申报了标准化食堂。经过奥运供餐的洗礼后，我们按照高校标准化食堂建设要求，对食堂工作进行了严格管理、大胆改进、再接再厉，终于在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2009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年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12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月</a:t>
            </a: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29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日，通过了专家组的验收，跨入了北京高校标准化食堂行列。当时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lnSpc>
                <a:spcPts val="336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我校为表示对餐饮服务的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lnSpc>
                <a:spcPts val="336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认可，把该食堂正式任命</a:t>
            </a:r>
            <a:endParaRPr lang="en-US" altLang="zh-CN" sz="2800" dirty="0" smtClean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  <a:p>
            <a:pPr fontAlgn="auto">
              <a:lnSpc>
                <a:spcPts val="336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为北工大奥运</a:t>
            </a: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餐厅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。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zh-CN" altLang="en-US" sz="2800" dirty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216067" name="Picture 2" descr="http://img009.hc360.cn/m3/M03/5B/4E/wKhQ51TtkMiECnApAAAAAF5GZ8o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2113" y="4581525"/>
            <a:ext cx="367188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41"/>
          <p:cNvSpPr txBox="1">
            <a:spLocks noChangeArrowheads="1"/>
          </p:cNvSpPr>
          <p:nvPr/>
        </p:nvSpPr>
        <p:spPr bwMode="auto">
          <a:xfrm>
            <a:off x="539750" y="476250"/>
            <a:ext cx="417671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我校标准化食堂建设</a:t>
            </a:r>
          </a:p>
        </p:txBody>
      </p:sp>
      <p:sp>
        <p:nvSpPr>
          <p:cNvPr id="216069" name="Rectangle 142"/>
          <p:cNvSpPr>
            <a:spLocks noChangeArrowheads="1"/>
          </p:cNvSpPr>
          <p:nvPr/>
        </p:nvSpPr>
        <p:spPr bwMode="auto">
          <a:xfrm>
            <a:off x="468313" y="1052513"/>
            <a:ext cx="4103687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79388" y="1052513"/>
            <a:ext cx="8812212" cy="60483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    </a:t>
            </a:r>
            <a:r>
              <a:rPr lang="zh-CN" altLang="en-US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北工大饮食中心始终</a:t>
            </a:r>
            <a:r>
              <a:rPr lang="zh-CN" altLang="zh-CN" sz="2800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坚持以高校标准化食堂为样板，以三个满意为目标，不断改进和提高我们的服务水平，才使得我校食堂保持了稳定发展。高校标准化食堂建设，是高校食堂科学化、专业化建设的集中体现，在没有开展标准化食堂建设的以前，在饭菜质量价格、食品安全卫生、优质服务、伙食管理等等方面，没有一个集中统一的标准。自高校标准化食堂创建工作开展以来，什么是该做的，什么是不该做的，分门别类，制定的非常详细、具体。通过对这些标准的学习、讨论、检查，使得高校食堂标准化工作在各校食堂得已认可、落实、开花、结果。可以说，标准化食堂建设活动在我们各高校食堂的管理建设过程中，发挥了不可替代的重要作用。</a:t>
            </a:r>
          </a:p>
        </p:txBody>
      </p:sp>
      <p:sp>
        <p:nvSpPr>
          <p:cNvPr id="4" name="Text Box 141"/>
          <p:cNvSpPr txBox="1">
            <a:spLocks noChangeArrowheads="1"/>
          </p:cNvSpPr>
          <p:nvPr/>
        </p:nvSpPr>
        <p:spPr bwMode="auto">
          <a:xfrm>
            <a:off x="539750" y="476250"/>
            <a:ext cx="417671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建设标准化食堂意义</a:t>
            </a:r>
          </a:p>
        </p:txBody>
      </p:sp>
      <p:sp>
        <p:nvSpPr>
          <p:cNvPr id="214020" name="Rectangle 142"/>
          <p:cNvSpPr>
            <a:spLocks noChangeArrowheads="1"/>
          </p:cNvSpPr>
          <p:nvPr/>
        </p:nvSpPr>
        <p:spPr bwMode="auto">
          <a:xfrm>
            <a:off x="468313" y="1052513"/>
            <a:ext cx="4103687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内容占位符 2"/>
          <p:cNvSpPr>
            <a:spLocks noGrp="1"/>
          </p:cNvSpPr>
          <p:nvPr>
            <p:ph idx="4294967295"/>
          </p:nvPr>
        </p:nvSpPr>
        <p:spPr>
          <a:xfrm>
            <a:off x="457200" y="1412875"/>
            <a:ext cx="8002588" cy="452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660066"/>
                </a:solidFill>
              </a:rPr>
              <a:t>           我校奥运餐厅于</a:t>
            </a:r>
            <a:r>
              <a:rPr lang="en-US" altLang="zh-CN" sz="2800" b="1" smtClean="0">
                <a:solidFill>
                  <a:srgbClr val="660066"/>
                </a:solidFill>
              </a:rPr>
              <a:t>2009</a:t>
            </a:r>
            <a:r>
              <a:rPr lang="zh-CN" altLang="en-US" sz="2800" b="1" smtClean="0">
                <a:solidFill>
                  <a:srgbClr val="660066"/>
                </a:solidFill>
              </a:rPr>
              <a:t>年</a:t>
            </a:r>
            <a:r>
              <a:rPr lang="en-US" altLang="zh-CN" sz="2800" b="1" smtClean="0">
                <a:solidFill>
                  <a:srgbClr val="660066"/>
                </a:solidFill>
              </a:rPr>
              <a:t>2</a:t>
            </a:r>
            <a:r>
              <a:rPr lang="zh-CN" altLang="en-US" sz="2800" b="1" smtClean="0">
                <a:solidFill>
                  <a:srgbClr val="660066"/>
                </a:solidFill>
              </a:rPr>
              <a:t>月启用，总建筑面积约</a:t>
            </a:r>
            <a:r>
              <a:rPr lang="en-US" altLang="zh-CN" sz="2800" b="1" smtClean="0">
                <a:solidFill>
                  <a:srgbClr val="660066"/>
                </a:solidFill>
              </a:rPr>
              <a:t>4400㎡ </a:t>
            </a:r>
            <a:r>
              <a:rPr lang="zh-CN" altLang="en-US" sz="2800" b="1" smtClean="0">
                <a:solidFill>
                  <a:srgbClr val="660066"/>
                </a:solidFill>
              </a:rPr>
              <a:t>。共有餐位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1400</a:t>
            </a:r>
            <a:r>
              <a:rPr lang="zh-CN" altLang="en-US" sz="2800" b="1" smtClean="0">
                <a:solidFill>
                  <a:srgbClr val="660066"/>
                </a:solidFill>
              </a:rPr>
              <a:t>个、炊管人员</a:t>
            </a:r>
            <a:r>
              <a:rPr lang="en-US" altLang="zh-CN" sz="2800" b="1" smtClean="0">
                <a:solidFill>
                  <a:srgbClr val="660066"/>
                </a:solidFill>
              </a:rPr>
              <a:t>93</a:t>
            </a:r>
            <a:r>
              <a:rPr lang="zh-CN" altLang="en-US" sz="2800" b="1" smtClean="0">
                <a:solidFill>
                  <a:srgbClr val="660066"/>
                </a:solidFill>
              </a:rPr>
              <a:t>人。共分两层，一层为基本伙，二层为风味特色；</a:t>
            </a:r>
            <a:endParaRPr lang="en-US" altLang="zh-CN" sz="2800" b="1" smtClean="0">
              <a:solidFill>
                <a:srgbClr val="660066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en-US" altLang="zh-CN" sz="2800" b="1" smtClean="0">
                <a:solidFill>
                  <a:srgbClr val="660066"/>
                </a:solidFill>
              </a:rPr>
              <a:t>      </a:t>
            </a:r>
            <a:r>
              <a:rPr lang="zh-CN" altLang="en-US" sz="2800" b="1" smtClean="0">
                <a:solidFill>
                  <a:srgbClr val="660066"/>
                </a:solidFill>
              </a:rPr>
              <a:t>     </a:t>
            </a:r>
            <a:r>
              <a:rPr lang="en-US" altLang="zh-CN" sz="2800" b="1" smtClean="0">
                <a:solidFill>
                  <a:srgbClr val="660066"/>
                </a:solidFill>
              </a:rPr>
              <a:t>2009</a:t>
            </a:r>
            <a:r>
              <a:rPr lang="zh-CN" altLang="en-US" sz="2800" b="1" smtClean="0">
                <a:solidFill>
                  <a:srgbClr val="660066"/>
                </a:solidFill>
              </a:rPr>
              <a:t>年</a:t>
            </a:r>
            <a:r>
              <a:rPr lang="en-US" altLang="zh-CN" sz="2800" b="1" smtClean="0">
                <a:solidFill>
                  <a:srgbClr val="660066"/>
                </a:solidFill>
              </a:rPr>
              <a:t>10</a:t>
            </a:r>
            <a:r>
              <a:rPr lang="zh-CN" altLang="en-US" sz="2800" b="1" smtClean="0">
                <a:solidFill>
                  <a:srgbClr val="660066"/>
                </a:solidFill>
              </a:rPr>
              <a:t>月取得北京市“食品卫生</a:t>
            </a:r>
            <a:r>
              <a:rPr lang="en-US" altLang="zh-CN" sz="2800" b="1" smtClean="0">
                <a:solidFill>
                  <a:srgbClr val="660066"/>
                </a:solidFill>
              </a:rPr>
              <a:t>A</a:t>
            </a:r>
            <a:r>
              <a:rPr lang="zh-CN" altLang="en-US" sz="2800" b="1" smtClean="0">
                <a:solidFill>
                  <a:srgbClr val="660066"/>
                </a:solidFill>
              </a:rPr>
              <a:t>级”资质。</a:t>
            </a:r>
          </a:p>
          <a:p>
            <a:pPr>
              <a:buFont typeface="Wingdings 2" pitchFamily="18" charset="2"/>
              <a:buNone/>
            </a:pPr>
            <a:endParaRPr lang="en-US" altLang="zh-CN" sz="2800" b="1" smtClean="0">
              <a:solidFill>
                <a:srgbClr val="660066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en-US" altLang="zh-CN" sz="2800" b="1" smtClean="0">
                <a:solidFill>
                  <a:srgbClr val="660066"/>
                </a:solidFill>
              </a:rPr>
              <a:t>              </a:t>
            </a:r>
            <a:endParaRPr lang="zh-CN" altLang="en-US" sz="2800" b="1" smtClean="0">
              <a:solidFill>
                <a:srgbClr val="660066"/>
              </a:solidFill>
            </a:endParaRPr>
          </a:p>
        </p:txBody>
      </p:sp>
      <p:pic>
        <p:nvPicPr>
          <p:cNvPr id="1027" name="Picture 3" descr="D:\加密\电脑备份（2011.6.25）\照片备份\奥运剪影\奥运中宴苑餐厅\CIMG4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456" y="4437352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D:\2011\2011照片\中心动态\2011.5.28中海油用餐\照片 010.jpg"/>
          <p:cNvPicPr>
            <a:picLocks noChangeAspect="1" noChangeArrowheads="1"/>
          </p:cNvPicPr>
          <p:nvPr/>
        </p:nvPicPr>
        <p:blipFill>
          <a:blip r:embed="rId3" cstate="print"/>
          <a:srcRect l="12501"/>
          <a:stretch>
            <a:fillRect/>
          </a:stretch>
        </p:blipFill>
        <p:spPr bwMode="auto">
          <a:xfrm>
            <a:off x="3060152" y="4437352"/>
            <a:ext cx="251996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D:\2014\2014 照片\2014.5.13服务月照片\_DSC3793.JPG"/>
          <p:cNvPicPr>
            <a:picLocks noChangeAspect="1" noChangeArrowheads="1"/>
          </p:cNvPicPr>
          <p:nvPr/>
        </p:nvPicPr>
        <p:blipFill>
          <a:blip r:embed="rId4" cstate="print"/>
          <a:srcRect l="16785" r="12230"/>
          <a:stretch>
            <a:fillRect/>
          </a:stretch>
        </p:blipFill>
        <p:spPr bwMode="auto">
          <a:xfrm>
            <a:off x="539552" y="4437352"/>
            <a:ext cx="230425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900113" y="333375"/>
            <a:ext cx="705643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标准化食堂建设案例</a:t>
            </a:r>
            <a:r>
              <a:rPr lang="en-US" altLang="zh-CN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——</a:t>
            </a:r>
            <a:r>
              <a:rPr lang="zh-CN" altLang="en-US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奥运餐厅</a:t>
            </a:r>
            <a:endParaRPr lang="en-US" altLang="zh-CN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761" name="Group 281"/>
          <p:cNvGraphicFramePr>
            <a:graphicFrameLocks noGrp="1"/>
          </p:cNvGraphicFramePr>
          <p:nvPr>
            <p:ph idx="4294967295"/>
          </p:nvPr>
        </p:nvGraphicFramePr>
        <p:xfrm>
          <a:off x="1042988" y="2492375"/>
          <a:ext cx="7147243" cy="1521460"/>
        </p:xfrm>
        <a:graphic>
          <a:graphicData uri="http://schemas.openxmlformats.org/drawingml/2006/table">
            <a:tbl>
              <a:tblPr/>
              <a:tblGrid>
                <a:gridCol w="1139825"/>
                <a:gridCol w="1554163"/>
                <a:gridCol w="1881187"/>
                <a:gridCol w="2363788"/>
                <a:gridCol w="208280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总面积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前厅面积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后厨面积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一层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2221.94㎡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1114.96㎡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1106.98㎡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二层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2251.47 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1129.18 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1102.92 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6633" name="Text Box 74"/>
          <p:cNvSpPr txBox="1">
            <a:spLocks noChangeArrowheads="1"/>
          </p:cNvSpPr>
          <p:nvPr/>
        </p:nvSpPr>
        <p:spPr bwMode="auto">
          <a:xfrm>
            <a:off x="3059113" y="1804988"/>
            <a:ext cx="280828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>
                <a:latin typeface="Franklin Gothic Book"/>
              </a:rPr>
              <a:t>餐厅与操作间面积</a:t>
            </a:r>
          </a:p>
        </p:txBody>
      </p:sp>
      <p:graphicFrame>
        <p:nvGraphicFramePr>
          <p:cNvPr id="148815" name="Group 335"/>
          <p:cNvGraphicFramePr>
            <a:graphicFrameLocks noGrp="1"/>
          </p:cNvGraphicFramePr>
          <p:nvPr/>
        </p:nvGraphicFramePr>
        <p:xfrm>
          <a:off x="1042988" y="4940300"/>
          <a:ext cx="6913563" cy="1728788"/>
        </p:xfrm>
        <a:graphic>
          <a:graphicData uri="http://schemas.openxmlformats.org/drawingml/2006/table">
            <a:tbl>
              <a:tblPr/>
              <a:tblGrid>
                <a:gridCol w="1296988"/>
                <a:gridCol w="1295400"/>
                <a:gridCol w="936625"/>
                <a:gridCol w="863600"/>
                <a:gridCol w="1223962"/>
                <a:gridCol w="1296988"/>
              </a:tblGrid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月回收额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折合就餐人人数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餐厅面积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餐厅座位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人数与面积比例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人数与座位比例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1075666.24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3586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4473.41㎡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1400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charset="-122"/>
                        <a:ea typeface="宋体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：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1.25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charset="-122"/>
                          <a:ea typeface="宋体" charset="-122"/>
                        </a:rPr>
                        <a:t>39%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6658" name="Text Box 228"/>
          <p:cNvSpPr txBox="1">
            <a:spLocks noChangeArrowheads="1"/>
          </p:cNvSpPr>
          <p:nvPr/>
        </p:nvSpPr>
        <p:spPr bwMode="auto">
          <a:xfrm>
            <a:off x="2627313" y="4365625"/>
            <a:ext cx="403225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>
                <a:latin typeface="Franklin Gothic Book"/>
              </a:rPr>
              <a:t>餐厅生均面积与餐位比例</a:t>
            </a:r>
          </a:p>
        </p:txBody>
      </p:sp>
      <p:sp>
        <p:nvSpPr>
          <p:cNvPr id="11" name="AutoShape 101"/>
          <p:cNvSpPr>
            <a:spLocks noChangeArrowheads="1"/>
          </p:cNvSpPr>
          <p:nvPr/>
        </p:nvSpPr>
        <p:spPr bwMode="auto">
          <a:xfrm>
            <a:off x="179388" y="549275"/>
            <a:ext cx="360362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6660" name="Rectangle 70"/>
          <p:cNvSpPr>
            <a:spLocks noChangeArrowheads="1"/>
          </p:cNvSpPr>
          <p:nvPr/>
        </p:nvSpPr>
        <p:spPr bwMode="auto">
          <a:xfrm>
            <a:off x="828675" y="979488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1116013" y="476250"/>
            <a:ext cx="41767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/>
          <p:cNvGrpSpPr>
            <a:grpSpLocks/>
          </p:cNvGrpSpPr>
          <p:nvPr/>
        </p:nvGrpSpPr>
        <p:grpSpPr bwMode="auto">
          <a:xfrm>
            <a:off x="0" y="4651375"/>
            <a:ext cx="9144000" cy="2162175"/>
            <a:chOff x="247" y="4566"/>
            <a:chExt cx="3829" cy="1431"/>
          </a:xfrm>
        </p:grpSpPr>
        <p:grpSp>
          <p:nvGrpSpPr>
            <p:cNvPr id="197635" name="Group 3"/>
            <p:cNvGrpSpPr>
              <a:grpSpLocks/>
            </p:cNvGrpSpPr>
            <p:nvPr/>
          </p:nvGrpSpPr>
          <p:grpSpPr bwMode="auto">
            <a:xfrm>
              <a:off x="2161" y="4566"/>
              <a:ext cx="1915" cy="1431"/>
              <a:chOff x="2854" y="1824"/>
              <a:chExt cx="2622" cy="1882"/>
            </a:xfrm>
          </p:grpSpPr>
          <p:sp>
            <p:nvSpPr>
              <p:cNvPr id="197636" name="Line 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43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37" name="Line 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687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38" name="Line 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487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39" name="Line 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083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0" name="Line 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704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1" name="Line 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322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2" name="Line 1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986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3" name="Line 1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651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4" name="Line 1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314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5" name="Line 1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0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6" name="Line 1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39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7" name="Line 1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067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8" name="Line 1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919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49" name="Line 1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770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0" name="Line 18"/>
              <p:cNvSpPr>
                <a:spLocks noChangeShapeType="1"/>
              </p:cNvSpPr>
              <p:nvPr/>
            </p:nvSpPr>
            <p:spPr bwMode="auto">
              <a:xfrm>
                <a:off x="2877" y="1824"/>
                <a:ext cx="2599" cy="64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1" name="Line 1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514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2" name="Line 2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405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3" name="Line 2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98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4" name="Line 2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13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5" name="Line 2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6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6" name="Line 2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63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97657" name="Group 25"/>
            <p:cNvGrpSpPr>
              <a:grpSpLocks/>
            </p:cNvGrpSpPr>
            <p:nvPr/>
          </p:nvGrpSpPr>
          <p:grpSpPr bwMode="auto">
            <a:xfrm>
              <a:off x="247" y="4566"/>
              <a:ext cx="1914" cy="1431"/>
              <a:chOff x="235" y="1824"/>
              <a:chExt cx="2619" cy="1882"/>
            </a:xfrm>
          </p:grpSpPr>
          <p:sp>
            <p:nvSpPr>
              <p:cNvPr id="197658" name="Line 2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0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59" name="Line 2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43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0" name="Line 2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687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1" name="Line 29"/>
              <p:cNvSpPr>
                <a:spLocks noChangeShapeType="1"/>
              </p:cNvSpPr>
              <p:nvPr/>
            </p:nvSpPr>
            <p:spPr bwMode="auto">
              <a:xfrm flipH="1">
                <a:off x="371" y="1824"/>
                <a:ext cx="2483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2" name="Line 30"/>
              <p:cNvSpPr>
                <a:spLocks noChangeShapeType="1"/>
              </p:cNvSpPr>
              <p:nvPr/>
            </p:nvSpPr>
            <p:spPr bwMode="auto">
              <a:xfrm flipH="1">
                <a:off x="774" y="1824"/>
                <a:ext cx="2080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3" name="Line 31"/>
              <p:cNvSpPr>
                <a:spLocks noChangeShapeType="1"/>
              </p:cNvSpPr>
              <p:nvPr/>
            </p:nvSpPr>
            <p:spPr bwMode="auto">
              <a:xfrm flipH="1">
                <a:off x="1153" y="1824"/>
                <a:ext cx="1701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4" name="Line 32"/>
              <p:cNvSpPr>
                <a:spLocks noChangeShapeType="1"/>
              </p:cNvSpPr>
              <p:nvPr/>
            </p:nvSpPr>
            <p:spPr bwMode="auto">
              <a:xfrm flipH="1">
                <a:off x="1534" y="1824"/>
                <a:ext cx="1320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5" name="Line 33"/>
              <p:cNvSpPr>
                <a:spLocks noChangeShapeType="1"/>
              </p:cNvSpPr>
              <p:nvPr/>
            </p:nvSpPr>
            <p:spPr bwMode="auto">
              <a:xfrm flipH="1">
                <a:off x="1872" y="1824"/>
                <a:ext cx="982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6" name="Line 34"/>
              <p:cNvSpPr>
                <a:spLocks noChangeShapeType="1"/>
              </p:cNvSpPr>
              <p:nvPr/>
            </p:nvSpPr>
            <p:spPr bwMode="auto">
              <a:xfrm flipH="1">
                <a:off x="2206" y="1824"/>
                <a:ext cx="648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7" name="Line 35"/>
              <p:cNvSpPr>
                <a:spLocks noChangeShapeType="1"/>
              </p:cNvSpPr>
              <p:nvPr/>
            </p:nvSpPr>
            <p:spPr bwMode="auto">
              <a:xfrm flipH="1">
                <a:off x="2543" y="1824"/>
                <a:ext cx="311" cy="188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8" name="Line 3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39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69" name="Line 3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067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0" name="Line 3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919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1" name="Line 39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770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2" name="Line 40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597" cy="642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3" name="Line 41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514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4" name="Line 4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405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5" name="Line 4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98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6" name="Line 4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13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7" name="Line 45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6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678" name="Line 4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63"/>
              </a:xfrm>
              <a:prstGeom prst="line">
                <a:avLst/>
              </a:prstGeom>
              <a:noFill/>
              <a:ln w="3175">
                <a:solidFill>
                  <a:srgbClr val="DDDDDD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97679" name="Group 47"/>
            <p:cNvGrpSpPr>
              <a:grpSpLocks/>
            </p:cNvGrpSpPr>
            <p:nvPr/>
          </p:nvGrpSpPr>
          <p:grpSpPr bwMode="auto">
            <a:xfrm>
              <a:off x="247" y="4581"/>
              <a:ext cx="3829" cy="1220"/>
              <a:chOff x="235" y="1844"/>
              <a:chExt cx="5241" cy="1605"/>
            </a:xfrm>
          </p:grpSpPr>
          <p:grpSp>
            <p:nvGrpSpPr>
              <p:cNvPr id="197680" name="Group 48"/>
              <p:cNvGrpSpPr>
                <a:grpSpLocks/>
              </p:cNvGrpSpPr>
              <p:nvPr/>
            </p:nvGrpSpPr>
            <p:grpSpPr bwMode="auto">
              <a:xfrm>
                <a:off x="235" y="2750"/>
                <a:ext cx="5241" cy="699"/>
                <a:chOff x="235" y="2750"/>
                <a:chExt cx="5241" cy="699"/>
              </a:xfrm>
            </p:grpSpPr>
            <p:sp>
              <p:nvSpPr>
                <p:cNvPr id="197681" name="Line 49"/>
                <p:cNvSpPr>
                  <a:spLocks noChangeShapeType="1"/>
                </p:cNvSpPr>
                <p:nvPr/>
              </p:nvSpPr>
              <p:spPr bwMode="auto">
                <a:xfrm>
                  <a:off x="235" y="3449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82" name="Line 50"/>
                <p:cNvSpPr>
                  <a:spLocks noChangeShapeType="1"/>
                </p:cNvSpPr>
                <p:nvPr/>
              </p:nvSpPr>
              <p:spPr bwMode="auto">
                <a:xfrm>
                  <a:off x="235" y="3191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83" name="Line 51"/>
                <p:cNvSpPr>
                  <a:spLocks noChangeShapeType="1"/>
                </p:cNvSpPr>
                <p:nvPr/>
              </p:nvSpPr>
              <p:spPr bwMode="auto">
                <a:xfrm>
                  <a:off x="235" y="2958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84" name="Line 52"/>
                <p:cNvSpPr>
                  <a:spLocks noChangeShapeType="1"/>
                </p:cNvSpPr>
                <p:nvPr/>
              </p:nvSpPr>
              <p:spPr bwMode="auto">
                <a:xfrm>
                  <a:off x="235" y="2750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7685" name="Group 53"/>
              <p:cNvGrpSpPr>
                <a:grpSpLocks/>
              </p:cNvGrpSpPr>
              <p:nvPr/>
            </p:nvGrpSpPr>
            <p:grpSpPr bwMode="auto">
              <a:xfrm>
                <a:off x="235" y="1844"/>
                <a:ext cx="5241" cy="728"/>
                <a:chOff x="235" y="1844"/>
                <a:chExt cx="5241" cy="728"/>
              </a:xfrm>
            </p:grpSpPr>
            <p:sp>
              <p:nvSpPr>
                <p:cNvPr id="197686" name="Line 54"/>
                <p:cNvSpPr>
                  <a:spLocks noChangeShapeType="1"/>
                </p:cNvSpPr>
                <p:nvPr/>
              </p:nvSpPr>
              <p:spPr bwMode="auto">
                <a:xfrm>
                  <a:off x="235" y="2572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87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35" y="2401"/>
                  <a:ext cx="5241" cy="1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88" name="Line 56"/>
                <p:cNvSpPr>
                  <a:spLocks noChangeShapeType="1"/>
                </p:cNvSpPr>
                <p:nvPr/>
              </p:nvSpPr>
              <p:spPr bwMode="auto">
                <a:xfrm>
                  <a:off x="235" y="2245"/>
                  <a:ext cx="5241" cy="5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89" name="Line 57"/>
                <p:cNvSpPr>
                  <a:spLocks noChangeShapeType="1"/>
                </p:cNvSpPr>
                <p:nvPr/>
              </p:nvSpPr>
              <p:spPr bwMode="auto">
                <a:xfrm>
                  <a:off x="235" y="2121"/>
                  <a:ext cx="5217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90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35" y="2015"/>
                  <a:ext cx="5241" cy="6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91" name="Line 59"/>
                <p:cNvSpPr>
                  <a:spLocks noChangeShapeType="1"/>
                </p:cNvSpPr>
                <p:nvPr/>
              </p:nvSpPr>
              <p:spPr bwMode="auto">
                <a:xfrm>
                  <a:off x="235" y="1946"/>
                  <a:ext cx="5241" cy="4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9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35" y="1908"/>
                  <a:ext cx="5241" cy="1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93" name="Line 61"/>
                <p:cNvSpPr>
                  <a:spLocks noChangeShapeType="1"/>
                </p:cNvSpPr>
                <p:nvPr/>
              </p:nvSpPr>
              <p:spPr bwMode="auto">
                <a:xfrm>
                  <a:off x="258" y="1866"/>
                  <a:ext cx="5218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7694" name="Line 62"/>
                <p:cNvSpPr>
                  <a:spLocks noChangeShapeType="1"/>
                </p:cNvSpPr>
                <p:nvPr/>
              </p:nvSpPr>
              <p:spPr bwMode="auto">
                <a:xfrm>
                  <a:off x="235" y="1844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DDDDDD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97695" name="Oval 63"/>
          <p:cNvSpPr>
            <a:spLocks noChangeArrowheads="1"/>
          </p:cNvSpPr>
          <p:nvPr/>
        </p:nvSpPr>
        <p:spPr bwMode="auto">
          <a:xfrm>
            <a:off x="1979613" y="4797425"/>
            <a:ext cx="5353050" cy="1365250"/>
          </a:xfrm>
          <a:prstGeom prst="ellipse">
            <a:avLst/>
          </a:prstGeom>
          <a:gradFill rotWithShape="1">
            <a:gsLst>
              <a:gs pos="0">
                <a:srgbClr val="000000">
                  <a:alpha val="37999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grpSp>
        <p:nvGrpSpPr>
          <p:cNvPr id="197696" name="Group 64"/>
          <p:cNvGrpSpPr>
            <a:grpSpLocks/>
          </p:cNvGrpSpPr>
          <p:nvPr/>
        </p:nvGrpSpPr>
        <p:grpSpPr bwMode="auto">
          <a:xfrm>
            <a:off x="2341563" y="2428875"/>
            <a:ext cx="4462462" cy="2487613"/>
            <a:chOff x="1341" y="2445"/>
            <a:chExt cx="2811" cy="1567"/>
          </a:xfrm>
        </p:grpSpPr>
        <p:sp>
          <p:nvSpPr>
            <p:cNvPr id="145473" name="Oval 65"/>
            <p:cNvSpPr>
              <a:spLocks noChangeArrowheads="1"/>
            </p:cNvSpPr>
            <p:nvPr/>
          </p:nvSpPr>
          <p:spPr bwMode="auto">
            <a:xfrm>
              <a:off x="1341" y="2445"/>
              <a:ext cx="2799" cy="1567"/>
            </a:xfrm>
            <a:prstGeom prst="ellipse">
              <a:avLst/>
            </a:prstGeom>
            <a:gradFill rotWithShape="1">
              <a:gsLst>
                <a:gs pos="0">
                  <a:srgbClr val="777195">
                    <a:alpha val="75000"/>
                  </a:srgbClr>
                </a:gs>
                <a:gs pos="50000">
                  <a:srgbClr val="FFFFFF">
                    <a:alpha val="75999"/>
                  </a:srgbClr>
                </a:gs>
                <a:gs pos="100000">
                  <a:srgbClr val="777195">
                    <a:alpha val="75000"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grpSp>
          <p:nvGrpSpPr>
            <p:cNvPr id="197700" name="Group 66"/>
            <p:cNvGrpSpPr>
              <a:grpSpLocks/>
            </p:cNvGrpSpPr>
            <p:nvPr/>
          </p:nvGrpSpPr>
          <p:grpSpPr bwMode="auto">
            <a:xfrm>
              <a:off x="1341" y="2445"/>
              <a:ext cx="2811" cy="1377"/>
              <a:chOff x="2692" y="2749"/>
              <a:chExt cx="2811" cy="1377"/>
            </a:xfrm>
          </p:grpSpPr>
          <p:sp>
            <p:nvSpPr>
              <p:cNvPr id="197701" name="Arc 67"/>
              <p:cNvSpPr>
                <a:spLocks/>
              </p:cNvSpPr>
              <p:nvPr/>
            </p:nvSpPr>
            <p:spPr bwMode="auto">
              <a:xfrm>
                <a:off x="2692" y="2957"/>
                <a:ext cx="2714" cy="1169"/>
              </a:xfrm>
              <a:custGeom>
                <a:avLst/>
                <a:gdLst>
                  <a:gd name="T0" fmla="*/ 2714 w 41746"/>
                  <a:gd name="T1" fmla="*/ 729 h 36727"/>
                  <a:gd name="T2" fmla="*/ 402 w 41746"/>
                  <a:gd name="T3" fmla="*/ 0 h 36727"/>
                  <a:gd name="T4" fmla="*/ 1404 w 41746"/>
                  <a:gd name="T5" fmla="*/ 481 h 36727"/>
                  <a:gd name="T6" fmla="*/ 0 60000 65536"/>
                  <a:gd name="T7" fmla="*/ 0 60000 65536"/>
                  <a:gd name="T8" fmla="*/ 0 60000 65536"/>
                  <a:gd name="T9" fmla="*/ 0 w 41746"/>
                  <a:gd name="T10" fmla="*/ 0 h 36727"/>
                  <a:gd name="T11" fmla="*/ 41746 w 41746"/>
                  <a:gd name="T12" fmla="*/ 36727 h 36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746" h="36727" fill="none" extrusionOk="0">
                    <a:moveTo>
                      <a:pt x="41746" y="22917"/>
                    </a:moveTo>
                    <a:cubicBezTo>
                      <a:pt x="38528" y="31239"/>
                      <a:pt x="30523" y="36726"/>
                      <a:pt x="21600" y="36727"/>
                    </a:cubicBezTo>
                    <a:cubicBezTo>
                      <a:pt x="9670" y="36727"/>
                      <a:pt x="0" y="27056"/>
                      <a:pt x="0" y="15127"/>
                    </a:cubicBezTo>
                    <a:cubicBezTo>
                      <a:pt x="-1" y="9469"/>
                      <a:pt x="2219" y="4038"/>
                      <a:pt x="6181" y="-1"/>
                    </a:cubicBezTo>
                  </a:path>
                  <a:path w="41746" h="36727" stroke="0" extrusionOk="0">
                    <a:moveTo>
                      <a:pt x="41746" y="22917"/>
                    </a:moveTo>
                    <a:cubicBezTo>
                      <a:pt x="38528" y="31239"/>
                      <a:pt x="30523" y="36726"/>
                      <a:pt x="21600" y="36727"/>
                    </a:cubicBezTo>
                    <a:cubicBezTo>
                      <a:pt x="9670" y="36727"/>
                      <a:pt x="0" y="27056"/>
                      <a:pt x="0" y="15127"/>
                    </a:cubicBezTo>
                    <a:cubicBezTo>
                      <a:pt x="-1" y="9469"/>
                      <a:pt x="2219" y="4038"/>
                      <a:pt x="6181" y="-1"/>
                    </a:cubicBezTo>
                    <a:lnTo>
                      <a:pt x="21600" y="15127"/>
                    </a:lnTo>
                    <a:close/>
                  </a:path>
                </a:pathLst>
              </a:custGeom>
              <a:solidFill>
                <a:srgbClr val="005A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702" name="Arc 68"/>
              <p:cNvSpPr>
                <a:spLocks/>
              </p:cNvSpPr>
              <p:nvPr/>
            </p:nvSpPr>
            <p:spPr bwMode="auto">
              <a:xfrm>
                <a:off x="3096" y="2749"/>
                <a:ext cx="1032" cy="688"/>
              </a:xfrm>
              <a:custGeom>
                <a:avLst/>
                <a:gdLst>
                  <a:gd name="T0" fmla="*/ 0 w 15872"/>
                  <a:gd name="T1" fmla="*/ 211 h 21600"/>
                  <a:gd name="T2" fmla="*/ 1032 w 15872"/>
                  <a:gd name="T3" fmla="*/ 0 h 21600"/>
                  <a:gd name="T4" fmla="*/ 1012 w 15872"/>
                  <a:gd name="T5" fmla="*/ 688 h 21600"/>
                  <a:gd name="T6" fmla="*/ 0 60000 65536"/>
                  <a:gd name="T7" fmla="*/ 0 60000 65536"/>
                  <a:gd name="T8" fmla="*/ 0 60000 65536"/>
                  <a:gd name="T9" fmla="*/ 0 w 15872"/>
                  <a:gd name="T10" fmla="*/ 0 h 21600"/>
                  <a:gd name="T11" fmla="*/ 15872 w 1587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872" h="21600" fill="none" extrusionOk="0">
                    <a:moveTo>
                      <a:pt x="-1" y="6630"/>
                    </a:moveTo>
                    <a:cubicBezTo>
                      <a:pt x="4072" y="2394"/>
                      <a:pt x="9695" y="-1"/>
                      <a:pt x="15572" y="0"/>
                    </a:cubicBezTo>
                    <a:cubicBezTo>
                      <a:pt x="15672" y="0"/>
                      <a:pt x="15772" y="0"/>
                      <a:pt x="15871" y="2"/>
                    </a:cubicBezTo>
                  </a:path>
                  <a:path w="15872" h="21600" stroke="0" extrusionOk="0">
                    <a:moveTo>
                      <a:pt x="-1" y="6630"/>
                    </a:moveTo>
                    <a:cubicBezTo>
                      <a:pt x="4072" y="2394"/>
                      <a:pt x="9695" y="-1"/>
                      <a:pt x="15572" y="0"/>
                    </a:cubicBezTo>
                    <a:cubicBezTo>
                      <a:pt x="15672" y="0"/>
                      <a:pt x="15772" y="0"/>
                      <a:pt x="15871" y="2"/>
                    </a:cubicBezTo>
                    <a:lnTo>
                      <a:pt x="15572" y="21600"/>
                    </a:lnTo>
                    <a:close/>
                  </a:path>
                </a:pathLst>
              </a:custGeom>
              <a:solidFill>
                <a:srgbClr val="88528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703" name="Arc 69"/>
              <p:cNvSpPr>
                <a:spLocks/>
              </p:cNvSpPr>
              <p:nvPr/>
            </p:nvSpPr>
            <p:spPr bwMode="auto">
              <a:xfrm>
                <a:off x="4096" y="2749"/>
                <a:ext cx="1024" cy="688"/>
              </a:xfrm>
              <a:custGeom>
                <a:avLst/>
                <a:gdLst>
                  <a:gd name="T0" fmla="*/ 16 w 15745"/>
                  <a:gd name="T1" fmla="*/ 0 h 21599"/>
                  <a:gd name="T2" fmla="*/ 1024 w 15745"/>
                  <a:gd name="T3" fmla="*/ 217 h 21599"/>
                  <a:gd name="T4" fmla="*/ 0 w 15745"/>
                  <a:gd name="T5" fmla="*/ 688 h 21599"/>
                  <a:gd name="T6" fmla="*/ 0 60000 65536"/>
                  <a:gd name="T7" fmla="*/ 0 60000 65536"/>
                  <a:gd name="T8" fmla="*/ 0 60000 65536"/>
                  <a:gd name="T9" fmla="*/ 0 w 15745"/>
                  <a:gd name="T10" fmla="*/ 0 h 21599"/>
                  <a:gd name="T11" fmla="*/ 15745 w 15745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745" h="21599" fill="none" extrusionOk="0">
                    <a:moveTo>
                      <a:pt x="239" y="0"/>
                    </a:moveTo>
                    <a:cubicBezTo>
                      <a:pt x="6120" y="65"/>
                      <a:pt x="11719" y="2525"/>
                      <a:pt x="15744" y="6812"/>
                    </a:cubicBezTo>
                  </a:path>
                  <a:path w="15745" h="21599" stroke="0" extrusionOk="0">
                    <a:moveTo>
                      <a:pt x="239" y="0"/>
                    </a:moveTo>
                    <a:cubicBezTo>
                      <a:pt x="6120" y="65"/>
                      <a:pt x="11719" y="2525"/>
                      <a:pt x="15744" y="6812"/>
                    </a:cubicBezTo>
                    <a:lnTo>
                      <a:pt x="0" y="21599"/>
                    </a:lnTo>
                    <a:close/>
                  </a:path>
                </a:pathLst>
              </a:custGeom>
              <a:solidFill>
                <a:srgbClr val="B44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7704" name="Arc 70"/>
              <p:cNvSpPr>
                <a:spLocks/>
              </p:cNvSpPr>
              <p:nvPr/>
            </p:nvSpPr>
            <p:spPr bwMode="auto">
              <a:xfrm>
                <a:off x="4098" y="2936"/>
                <a:ext cx="1405" cy="756"/>
              </a:xfrm>
              <a:custGeom>
                <a:avLst/>
                <a:gdLst>
                  <a:gd name="T0" fmla="*/ 974 w 21600"/>
                  <a:gd name="T1" fmla="*/ 0 h 23737"/>
                  <a:gd name="T2" fmla="*/ 1301 w 21600"/>
                  <a:gd name="T3" fmla="*/ 756 h 23737"/>
                  <a:gd name="T4" fmla="*/ 0 w 21600"/>
                  <a:gd name="T5" fmla="*/ 496 h 237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3737"/>
                  <a:gd name="T11" fmla="*/ 21600 w 21600"/>
                  <a:gd name="T12" fmla="*/ 23737 h 237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3737" fill="none" extrusionOk="0">
                    <a:moveTo>
                      <a:pt x="14973" y="-1"/>
                    </a:moveTo>
                    <a:cubicBezTo>
                      <a:pt x="19207" y="4072"/>
                      <a:pt x="21600" y="9693"/>
                      <a:pt x="21600" y="15568"/>
                    </a:cubicBezTo>
                    <a:cubicBezTo>
                      <a:pt x="21600" y="18369"/>
                      <a:pt x="21055" y="21143"/>
                      <a:pt x="19995" y="23736"/>
                    </a:cubicBezTo>
                  </a:path>
                  <a:path w="21600" h="23737" stroke="0" extrusionOk="0">
                    <a:moveTo>
                      <a:pt x="14973" y="-1"/>
                    </a:moveTo>
                    <a:cubicBezTo>
                      <a:pt x="19207" y="4072"/>
                      <a:pt x="21600" y="9693"/>
                      <a:pt x="21600" y="15568"/>
                    </a:cubicBezTo>
                    <a:cubicBezTo>
                      <a:pt x="21600" y="18369"/>
                      <a:pt x="21055" y="21143"/>
                      <a:pt x="19995" y="23736"/>
                    </a:cubicBezTo>
                    <a:lnTo>
                      <a:pt x="0" y="15568"/>
                    </a:lnTo>
                    <a:close/>
                  </a:path>
                </a:pathLst>
              </a:custGeom>
              <a:solidFill>
                <a:srgbClr val="A888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97705" name="Arc 72"/>
          <p:cNvSpPr>
            <a:spLocks/>
          </p:cNvSpPr>
          <p:nvPr/>
        </p:nvSpPr>
        <p:spPr bwMode="auto">
          <a:xfrm>
            <a:off x="2365375" y="2725738"/>
            <a:ext cx="4308475" cy="1855787"/>
          </a:xfrm>
          <a:custGeom>
            <a:avLst/>
            <a:gdLst>
              <a:gd name="T0" fmla="*/ 4308475 w 41746"/>
              <a:gd name="T1" fmla="*/ 1157978 h 36727"/>
              <a:gd name="T2" fmla="*/ 638025 w 41746"/>
              <a:gd name="T3" fmla="*/ 0 h 36727"/>
              <a:gd name="T4" fmla="*/ 2229269 w 41746"/>
              <a:gd name="T5" fmla="*/ 764356 h 36727"/>
              <a:gd name="T6" fmla="*/ 0 60000 65536"/>
              <a:gd name="T7" fmla="*/ 0 60000 65536"/>
              <a:gd name="T8" fmla="*/ 0 60000 65536"/>
              <a:gd name="T9" fmla="*/ 0 w 41746"/>
              <a:gd name="T10" fmla="*/ 0 h 36727"/>
              <a:gd name="T11" fmla="*/ 41746 w 41746"/>
              <a:gd name="T12" fmla="*/ 36727 h 367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746" h="36727" fill="none" extrusionOk="0">
                <a:moveTo>
                  <a:pt x="41746" y="22917"/>
                </a:moveTo>
                <a:cubicBezTo>
                  <a:pt x="38528" y="31239"/>
                  <a:pt x="30523" y="36726"/>
                  <a:pt x="21600" y="36727"/>
                </a:cubicBezTo>
                <a:cubicBezTo>
                  <a:pt x="9670" y="36727"/>
                  <a:pt x="0" y="27056"/>
                  <a:pt x="0" y="15127"/>
                </a:cubicBezTo>
                <a:cubicBezTo>
                  <a:pt x="-1" y="9469"/>
                  <a:pt x="2219" y="4038"/>
                  <a:pt x="6181" y="-1"/>
                </a:cubicBezTo>
              </a:path>
              <a:path w="41746" h="36727" stroke="0" extrusionOk="0">
                <a:moveTo>
                  <a:pt x="41746" y="22917"/>
                </a:moveTo>
                <a:cubicBezTo>
                  <a:pt x="38528" y="31239"/>
                  <a:pt x="30523" y="36726"/>
                  <a:pt x="21600" y="36727"/>
                </a:cubicBezTo>
                <a:cubicBezTo>
                  <a:pt x="9670" y="36727"/>
                  <a:pt x="0" y="27056"/>
                  <a:pt x="0" y="15127"/>
                </a:cubicBezTo>
                <a:cubicBezTo>
                  <a:pt x="-1" y="9469"/>
                  <a:pt x="2219" y="4038"/>
                  <a:pt x="6181" y="-1"/>
                </a:cubicBezTo>
                <a:lnTo>
                  <a:pt x="21600" y="15127"/>
                </a:lnTo>
                <a:close/>
              </a:path>
            </a:pathLst>
          </a:custGeom>
          <a:gradFill rotWithShape="1">
            <a:gsLst>
              <a:gs pos="0">
                <a:srgbClr val="2265A9"/>
              </a:gs>
              <a:gs pos="100000">
                <a:srgbClr val="3399FF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06" name="Arc 73"/>
          <p:cNvSpPr>
            <a:spLocks/>
          </p:cNvSpPr>
          <p:nvPr/>
        </p:nvSpPr>
        <p:spPr bwMode="auto">
          <a:xfrm>
            <a:off x="2992438" y="2432050"/>
            <a:ext cx="1638300" cy="1092200"/>
          </a:xfrm>
          <a:custGeom>
            <a:avLst/>
            <a:gdLst>
              <a:gd name="T0" fmla="*/ 0 w 15872"/>
              <a:gd name="T1" fmla="*/ 335295 h 21600"/>
              <a:gd name="T2" fmla="*/ 1638300 w 15872"/>
              <a:gd name="T3" fmla="*/ 101 h 21600"/>
              <a:gd name="T4" fmla="*/ 1607334 w 15872"/>
              <a:gd name="T5" fmla="*/ 1092200 h 21600"/>
              <a:gd name="T6" fmla="*/ 0 60000 65536"/>
              <a:gd name="T7" fmla="*/ 0 60000 65536"/>
              <a:gd name="T8" fmla="*/ 0 60000 65536"/>
              <a:gd name="T9" fmla="*/ 0 w 15872"/>
              <a:gd name="T10" fmla="*/ 0 h 21600"/>
              <a:gd name="T11" fmla="*/ 15872 w 1587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2" h="21600" fill="none" extrusionOk="0">
                <a:moveTo>
                  <a:pt x="-1" y="6630"/>
                </a:moveTo>
                <a:cubicBezTo>
                  <a:pt x="4072" y="2394"/>
                  <a:pt x="9695" y="-1"/>
                  <a:pt x="15572" y="0"/>
                </a:cubicBezTo>
                <a:cubicBezTo>
                  <a:pt x="15672" y="0"/>
                  <a:pt x="15772" y="0"/>
                  <a:pt x="15871" y="2"/>
                </a:cubicBezTo>
              </a:path>
              <a:path w="15872" h="21600" stroke="0" extrusionOk="0">
                <a:moveTo>
                  <a:pt x="-1" y="6630"/>
                </a:moveTo>
                <a:cubicBezTo>
                  <a:pt x="4072" y="2394"/>
                  <a:pt x="9695" y="-1"/>
                  <a:pt x="15572" y="0"/>
                </a:cubicBezTo>
                <a:cubicBezTo>
                  <a:pt x="15672" y="0"/>
                  <a:pt x="15772" y="0"/>
                  <a:pt x="15871" y="2"/>
                </a:cubicBezTo>
                <a:lnTo>
                  <a:pt x="15572" y="21600"/>
                </a:lnTo>
                <a:close/>
              </a:path>
            </a:pathLst>
          </a:custGeom>
          <a:gradFill rotWithShape="1">
            <a:gsLst>
              <a:gs pos="0">
                <a:srgbClr val="7B5D78"/>
              </a:gs>
              <a:gs pos="100000">
                <a:srgbClr val="BA8CB5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07" name="Arc 74"/>
          <p:cNvSpPr>
            <a:spLocks/>
          </p:cNvSpPr>
          <p:nvPr/>
        </p:nvSpPr>
        <p:spPr bwMode="auto">
          <a:xfrm>
            <a:off x="4579938" y="2432050"/>
            <a:ext cx="1625600" cy="1092200"/>
          </a:xfrm>
          <a:custGeom>
            <a:avLst/>
            <a:gdLst>
              <a:gd name="T0" fmla="*/ 24779 w 15745"/>
              <a:gd name="T1" fmla="*/ 0 h 21599"/>
              <a:gd name="T2" fmla="*/ 1625600 w 15745"/>
              <a:gd name="T3" fmla="*/ 344463 h 21599"/>
              <a:gd name="T4" fmla="*/ 0 w 15745"/>
              <a:gd name="T5" fmla="*/ 1092200 h 21599"/>
              <a:gd name="T6" fmla="*/ 0 60000 65536"/>
              <a:gd name="T7" fmla="*/ 0 60000 65536"/>
              <a:gd name="T8" fmla="*/ 0 60000 65536"/>
              <a:gd name="T9" fmla="*/ 0 w 15745"/>
              <a:gd name="T10" fmla="*/ 0 h 21599"/>
              <a:gd name="T11" fmla="*/ 15745 w 15745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745" h="21599" fill="none" extrusionOk="0">
                <a:moveTo>
                  <a:pt x="239" y="0"/>
                </a:moveTo>
                <a:cubicBezTo>
                  <a:pt x="6120" y="65"/>
                  <a:pt x="11719" y="2525"/>
                  <a:pt x="15744" y="6812"/>
                </a:cubicBezTo>
              </a:path>
              <a:path w="15745" h="21599" stroke="0" extrusionOk="0">
                <a:moveTo>
                  <a:pt x="239" y="0"/>
                </a:moveTo>
                <a:cubicBezTo>
                  <a:pt x="6120" y="65"/>
                  <a:pt x="11719" y="2525"/>
                  <a:pt x="15744" y="6812"/>
                </a:cubicBezTo>
                <a:lnTo>
                  <a:pt x="0" y="21599"/>
                </a:lnTo>
                <a:close/>
              </a:path>
            </a:pathLst>
          </a:custGeom>
          <a:gradFill rotWithShape="1">
            <a:gsLst>
              <a:gs pos="0">
                <a:srgbClr val="A94400"/>
              </a:gs>
              <a:gs pos="100000">
                <a:srgbClr val="FF66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08" name="Arc 75"/>
          <p:cNvSpPr>
            <a:spLocks/>
          </p:cNvSpPr>
          <p:nvPr/>
        </p:nvSpPr>
        <p:spPr bwMode="auto">
          <a:xfrm>
            <a:off x="4583113" y="2728913"/>
            <a:ext cx="2230437" cy="1200150"/>
          </a:xfrm>
          <a:custGeom>
            <a:avLst/>
            <a:gdLst>
              <a:gd name="T0" fmla="*/ 1546126 w 21600"/>
              <a:gd name="T1" fmla="*/ 0 h 23737"/>
              <a:gd name="T2" fmla="*/ 2064806 w 21600"/>
              <a:gd name="T3" fmla="*/ 1200150 h 23737"/>
              <a:gd name="T4" fmla="*/ 0 w 21600"/>
              <a:gd name="T5" fmla="*/ 787123 h 23737"/>
              <a:gd name="T6" fmla="*/ 0 60000 65536"/>
              <a:gd name="T7" fmla="*/ 0 60000 65536"/>
              <a:gd name="T8" fmla="*/ 0 60000 65536"/>
              <a:gd name="T9" fmla="*/ 0 w 21600"/>
              <a:gd name="T10" fmla="*/ 0 h 23737"/>
              <a:gd name="T11" fmla="*/ 21600 w 21600"/>
              <a:gd name="T12" fmla="*/ 23737 h 23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3737" fill="none" extrusionOk="0">
                <a:moveTo>
                  <a:pt x="14973" y="-1"/>
                </a:moveTo>
                <a:cubicBezTo>
                  <a:pt x="19207" y="4072"/>
                  <a:pt x="21600" y="9693"/>
                  <a:pt x="21600" y="15568"/>
                </a:cubicBezTo>
                <a:cubicBezTo>
                  <a:pt x="21600" y="18369"/>
                  <a:pt x="21055" y="21143"/>
                  <a:pt x="19995" y="23736"/>
                </a:cubicBezTo>
              </a:path>
              <a:path w="21600" h="23737" stroke="0" extrusionOk="0">
                <a:moveTo>
                  <a:pt x="14973" y="-1"/>
                </a:moveTo>
                <a:cubicBezTo>
                  <a:pt x="19207" y="4072"/>
                  <a:pt x="21600" y="9693"/>
                  <a:pt x="21600" y="15568"/>
                </a:cubicBezTo>
                <a:cubicBezTo>
                  <a:pt x="21600" y="18369"/>
                  <a:pt x="21055" y="21143"/>
                  <a:pt x="19995" y="23736"/>
                </a:cubicBezTo>
                <a:lnTo>
                  <a:pt x="0" y="15568"/>
                </a:lnTo>
                <a:close/>
              </a:path>
            </a:pathLst>
          </a:custGeom>
          <a:gradFill rotWithShape="1">
            <a:gsLst>
              <a:gs pos="0">
                <a:srgbClr val="A98700"/>
              </a:gs>
              <a:gs pos="100000">
                <a:srgbClr val="FFCC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09" name="Oval 76"/>
          <p:cNvSpPr>
            <a:spLocks noChangeArrowheads="1"/>
          </p:cNvSpPr>
          <p:nvPr/>
        </p:nvSpPr>
        <p:spPr bwMode="auto">
          <a:xfrm>
            <a:off x="3524250" y="3051175"/>
            <a:ext cx="2097088" cy="869950"/>
          </a:xfrm>
          <a:prstGeom prst="ellipse">
            <a:avLst/>
          </a:prstGeom>
          <a:gradFill rotWithShape="1">
            <a:gsLst>
              <a:gs pos="0">
                <a:srgbClr val="7067AF"/>
              </a:gs>
              <a:gs pos="50000">
                <a:srgbClr val="FFFFFF"/>
              </a:gs>
              <a:gs pos="100000">
                <a:srgbClr val="7067AF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97710" name="Oval 77"/>
          <p:cNvSpPr>
            <a:spLocks noChangeArrowheads="1"/>
          </p:cNvSpPr>
          <p:nvPr/>
        </p:nvSpPr>
        <p:spPr bwMode="auto">
          <a:xfrm>
            <a:off x="3678238" y="3233738"/>
            <a:ext cx="1790700" cy="695325"/>
          </a:xfrm>
          <a:prstGeom prst="ellipse">
            <a:avLst/>
          </a:prstGeom>
          <a:gradFill rotWithShape="1">
            <a:gsLst>
              <a:gs pos="0">
                <a:srgbClr val="343051"/>
              </a:gs>
              <a:gs pos="50000">
                <a:srgbClr val="7067AF"/>
              </a:gs>
              <a:gs pos="100000">
                <a:srgbClr val="343051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45486" name="Text Box 78"/>
          <p:cNvSpPr txBox="1">
            <a:spLocks noChangeArrowheads="1"/>
          </p:cNvSpPr>
          <p:nvPr/>
        </p:nvSpPr>
        <p:spPr bwMode="auto">
          <a:xfrm>
            <a:off x="4854575" y="2587625"/>
            <a:ext cx="652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rgbClr val="000000">
                <a:alpha val="75999"/>
              </a:srgbClr>
            </a:outerShdw>
          </a:effectLst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14</a:t>
            </a:r>
            <a:r>
              <a:rPr kumimoji="1" lang="en-US" altLang="ko-KR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%</a:t>
            </a:r>
          </a:p>
        </p:txBody>
      </p:sp>
      <p:sp>
        <p:nvSpPr>
          <p:cNvPr id="145487" name="Text Box 79"/>
          <p:cNvSpPr txBox="1">
            <a:spLocks noChangeArrowheads="1"/>
          </p:cNvSpPr>
          <p:nvPr/>
        </p:nvSpPr>
        <p:spPr bwMode="auto">
          <a:xfrm>
            <a:off x="5846763" y="3151188"/>
            <a:ext cx="71913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rgbClr val="000000">
                <a:alpha val="75999"/>
              </a:srgbClr>
            </a:outerShdw>
          </a:effectLst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7.5</a:t>
            </a:r>
            <a:r>
              <a:rPr kumimoji="1" lang="en-US" altLang="ko-KR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%</a:t>
            </a:r>
          </a:p>
        </p:txBody>
      </p:sp>
      <p:sp>
        <p:nvSpPr>
          <p:cNvPr id="145488" name="Text Box 80"/>
          <p:cNvSpPr txBox="1">
            <a:spLocks noChangeArrowheads="1"/>
          </p:cNvSpPr>
          <p:nvPr/>
        </p:nvSpPr>
        <p:spPr bwMode="auto">
          <a:xfrm>
            <a:off x="3665538" y="2559050"/>
            <a:ext cx="6524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rgbClr val="000000">
                <a:alpha val="75999"/>
              </a:srgbClr>
            </a:outerShdw>
          </a:effectLst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1" lang="en-US" altLang="ko-KR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%</a:t>
            </a:r>
          </a:p>
        </p:txBody>
      </p:sp>
      <p:sp>
        <p:nvSpPr>
          <p:cNvPr id="197714" name="Line 82"/>
          <p:cNvSpPr>
            <a:spLocks noChangeShapeType="1"/>
          </p:cNvSpPr>
          <p:nvPr/>
        </p:nvSpPr>
        <p:spPr bwMode="auto">
          <a:xfrm>
            <a:off x="1017588" y="2319338"/>
            <a:ext cx="25066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15" name="Text Box 83"/>
          <p:cNvSpPr txBox="1">
            <a:spLocks noChangeArrowheads="1"/>
          </p:cNvSpPr>
          <p:nvPr/>
        </p:nvSpPr>
        <p:spPr bwMode="auto">
          <a:xfrm>
            <a:off x="4027488" y="3321050"/>
            <a:ext cx="11303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2800">
                <a:solidFill>
                  <a:srgbClr val="FFFFFF"/>
                </a:solidFill>
                <a:latin typeface="Arial Black" pitchFamily="34" charset="0"/>
                <a:ea typeface="Gulim" pitchFamily="34" charset="-127"/>
              </a:rPr>
              <a:t>2009</a:t>
            </a:r>
            <a:endParaRPr kumimoji="1" lang="en-US" altLang="ko-KR" sz="2800">
              <a:solidFill>
                <a:srgbClr val="FFFFFF"/>
              </a:solidFill>
              <a:latin typeface="Arial Black" pitchFamily="34" charset="0"/>
              <a:ea typeface="Gulim" pitchFamily="34" charset="-127"/>
            </a:endParaRPr>
          </a:p>
        </p:txBody>
      </p:sp>
      <p:pic>
        <p:nvPicPr>
          <p:cNvPr id="197716" name="Picture 84" descr="빛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3573463"/>
            <a:ext cx="16859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717" name="Arc 85"/>
          <p:cNvSpPr>
            <a:spLocks/>
          </p:cNvSpPr>
          <p:nvPr/>
        </p:nvSpPr>
        <p:spPr bwMode="auto">
          <a:xfrm>
            <a:off x="2365375" y="2762250"/>
            <a:ext cx="4260850" cy="1855788"/>
          </a:xfrm>
          <a:custGeom>
            <a:avLst/>
            <a:gdLst>
              <a:gd name="T0" fmla="*/ 4260850 w 41746"/>
              <a:gd name="T1" fmla="*/ 1157979 h 36727"/>
              <a:gd name="T2" fmla="*/ 630972 w 41746"/>
              <a:gd name="T3" fmla="*/ 0 h 36727"/>
              <a:gd name="T4" fmla="*/ 2204627 w 41746"/>
              <a:gd name="T5" fmla="*/ 764356 h 36727"/>
              <a:gd name="T6" fmla="*/ 0 60000 65536"/>
              <a:gd name="T7" fmla="*/ 0 60000 65536"/>
              <a:gd name="T8" fmla="*/ 0 60000 65536"/>
              <a:gd name="T9" fmla="*/ 0 w 41746"/>
              <a:gd name="T10" fmla="*/ 0 h 36727"/>
              <a:gd name="T11" fmla="*/ 41746 w 41746"/>
              <a:gd name="T12" fmla="*/ 36727 h 367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746" h="36727" fill="none" extrusionOk="0">
                <a:moveTo>
                  <a:pt x="41746" y="22917"/>
                </a:moveTo>
                <a:cubicBezTo>
                  <a:pt x="38528" y="31239"/>
                  <a:pt x="30523" y="36726"/>
                  <a:pt x="21600" y="36727"/>
                </a:cubicBezTo>
                <a:cubicBezTo>
                  <a:pt x="9670" y="36727"/>
                  <a:pt x="0" y="27056"/>
                  <a:pt x="0" y="15127"/>
                </a:cubicBezTo>
                <a:cubicBezTo>
                  <a:pt x="-1" y="9469"/>
                  <a:pt x="2219" y="4038"/>
                  <a:pt x="6181" y="-1"/>
                </a:cubicBezTo>
              </a:path>
              <a:path w="41746" h="36727" stroke="0" extrusionOk="0">
                <a:moveTo>
                  <a:pt x="41746" y="22917"/>
                </a:moveTo>
                <a:cubicBezTo>
                  <a:pt x="38528" y="31239"/>
                  <a:pt x="30523" y="36726"/>
                  <a:pt x="21600" y="36727"/>
                </a:cubicBezTo>
                <a:cubicBezTo>
                  <a:pt x="9670" y="36727"/>
                  <a:pt x="0" y="27056"/>
                  <a:pt x="0" y="15127"/>
                </a:cubicBezTo>
                <a:cubicBezTo>
                  <a:pt x="-1" y="9469"/>
                  <a:pt x="2219" y="4038"/>
                  <a:pt x="6181" y="-1"/>
                </a:cubicBezTo>
                <a:lnTo>
                  <a:pt x="21600" y="15127"/>
                </a:lnTo>
                <a:close/>
              </a:path>
            </a:pathLst>
          </a:cu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18" name="Line 86"/>
          <p:cNvSpPr>
            <a:spLocks noChangeShapeType="1"/>
          </p:cNvSpPr>
          <p:nvPr/>
        </p:nvSpPr>
        <p:spPr bwMode="auto">
          <a:xfrm>
            <a:off x="3524250" y="2319338"/>
            <a:ext cx="0" cy="406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19" name="Rectangle 87"/>
          <p:cNvSpPr>
            <a:spLocks noChangeArrowheads="1"/>
          </p:cNvSpPr>
          <p:nvPr/>
        </p:nvSpPr>
        <p:spPr bwMode="auto">
          <a:xfrm>
            <a:off x="1052513" y="1901825"/>
            <a:ext cx="2794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zh-CN" altLang="en-US" sz="2800" b="1">
                <a:solidFill>
                  <a:srgbClr val="885282"/>
                </a:solidFill>
                <a:latin typeface="Franklin Gothic Book"/>
                <a:ea typeface="HY견명조"/>
                <a:cs typeface="HY견명조"/>
              </a:rPr>
              <a:t>初级烹调师</a:t>
            </a:r>
            <a:r>
              <a:rPr kumimoji="1" lang="en-US" altLang="zh-CN" sz="2800" b="1">
                <a:solidFill>
                  <a:srgbClr val="885282"/>
                </a:solidFill>
                <a:latin typeface="Franklin Gothic Book"/>
                <a:ea typeface="HY견명조"/>
                <a:cs typeface="HY견명조"/>
              </a:rPr>
              <a:t>11</a:t>
            </a:r>
            <a:r>
              <a:rPr kumimoji="1" lang="zh-CN" altLang="en-US" sz="2800" b="1">
                <a:solidFill>
                  <a:srgbClr val="885282"/>
                </a:solidFill>
                <a:latin typeface="Franklin Gothic Book"/>
                <a:ea typeface="HY견명조"/>
                <a:cs typeface="HY견명조"/>
              </a:rPr>
              <a:t>人</a:t>
            </a:r>
            <a:r>
              <a:rPr kumimoji="1" lang="ko-KR" altLang="en-US" sz="2800" b="1">
                <a:solidFill>
                  <a:srgbClr val="885282"/>
                </a:solidFill>
                <a:latin typeface="Franklin Gothic Book"/>
                <a:ea typeface="HY견명조"/>
                <a:cs typeface="HY견명조"/>
              </a:rPr>
              <a:t> </a:t>
            </a:r>
          </a:p>
        </p:txBody>
      </p:sp>
      <p:sp>
        <p:nvSpPr>
          <p:cNvPr id="197720" name="Rectangle 90"/>
          <p:cNvSpPr>
            <a:spLocks noChangeArrowheads="1"/>
          </p:cNvSpPr>
          <p:nvPr/>
        </p:nvSpPr>
        <p:spPr bwMode="auto">
          <a:xfrm>
            <a:off x="6507163" y="3068638"/>
            <a:ext cx="23320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zh-CN" altLang="en-US" b="1">
                <a:solidFill>
                  <a:srgbClr val="A88800"/>
                </a:solidFill>
                <a:latin typeface="Franklin Gothic Book"/>
                <a:ea typeface="HY견명조"/>
                <a:cs typeface="HY견명조"/>
              </a:rPr>
              <a:t>高级烹调师</a:t>
            </a:r>
            <a:r>
              <a:rPr kumimoji="1" lang="ko-KR" altLang="en-US" b="1">
                <a:solidFill>
                  <a:srgbClr val="A88800"/>
                </a:solidFill>
                <a:latin typeface="Franklin Gothic Book"/>
                <a:ea typeface="HY견명조"/>
                <a:cs typeface="HY견명조"/>
              </a:rPr>
              <a:t> </a:t>
            </a:r>
            <a:r>
              <a:rPr kumimoji="1" lang="en-US" altLang="zh-CN" b="1">
                <a:solidFill>
                  <a:srgbClr val="A88800"/>
                </a:solidFill>
                <a:latin typeface="Franklin Gothic Book"/>
                <a:ea typeface="HY견명조"/>
                <a:cs typeface="HY견명조"/>
              </a:rPr>
              <a:t>7</a:t>
            </a:r>
            <a:r>
              <a:rPr kumimoji="1" lang="zh-CN" altLang="en-US" b="1">
                <a:solidFill>
                  <a:srgbClr val="A88800"/>
                </a:solidFill>
                <a:latin typeface="Franklin Gothic Book"/>
                <a:ea typeface="HY견명조"/>
                <a:cs typeface="HY견명조"/>
              </a:rPr>
              <a:t>人</a:t>
            </a:r>
            <a:r>
              <a:rPr kumimoji="1" lang="ko-KR" altLang="en-US" b="1">
                <a:solidFill>
                  <a:srgbClr val="A88800"/>
                </a:solidFill>
                <a:latin typeface="Franklin Gothic Book"/>
                <a:ea typeface="HY견명조"/>
                <a:cs typeface="HY견명조"/>
              </a:rPr>
              <a:t> </a:t>
            </a:r>
          </a:p>
        </p:txBody>
      </p:sp>
      <p:sp>
        <p:nvSpPr>
          <p:cNvPr id="197721" name="Line 91"/>
          <p:cNvSpPr>
            <a:spLocks noChangeShapeType="1"/>
          </p:cNvSpPr>
          <p:nvPr/>
        </p:nvSpPr>
        <p:spPr bwMode="auto">
          <a:xfrm flipH="1">
            <a:off x="6003925" y="3543300"/>
            <a:ext cx="25955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22" name="Rectangle 92"/>
          <p:cNvSpPr>
            <a:spLocks noChangeArrowheads="1"/>
          </p:cNvSpPr>
          <p:nvPr/>
        </p:nvSpPr>
        <p:spPr bwMode="auto">
          <a:xfrm>
            <a:off x="5713413" y="1901825"/>
            <a:ext cx="26955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zh-CN" altLang="en-US" sz="2800" b="1">
                <a:solidFill>
                  <a:srgbClr val="FF6600"/>
                </a:solidFill>
                <a:latin typeface="Franklin Gothic Book"/>
                <a:ea typeface="Gulim" pitchFamily="34" charset="-127"/>
              </a:rPr>
              <a:t>中级烹调师</a:t>
            </a:r>
            <a:r>
              <a:rPr kumimoji="1" lang="en-US" altLang="zh-CN" sz="2800" b="1">
                <a:solidFill>
                  <a:srgbClr val="FF6600"/>
                </a:solidFill>
                <a:latin typeface="Franklin Gothic Book"/>
                <a:ea typeface="Gulim" pitchFamily="34" charset="-127"/>
              </a:rPr>
              <a:t>13</a:t>
            </a:r>
            <a:r>
              <a:rPr kumimoji="1" lang="zh-CN" altLang="en-US" sz="2800" b="1">
                <a:solidFill>
                  <a:srgbClr val="FF6600"/>
                </a:solidFill>
                <a:latin typeface="Franklin Gothic Book"/>
                <a:ea typeface="Gulim" pitchFamily="34" charset="-127"/>
              </a:rPr>
              <a:t>人</a:t>
            </a:r>
          </a:p>
        </p:txBody>
      </p:sp>
      <p:sp>
        <p:nvSpPr>
          <p:cNvPr id="197723" name="Line 93"/>
          <p:cNvSpPr>
            <a:spLocks noChangeShapeType="1"/>
          </p:cNvSpPr>
          <p:nvPr/>
        </p:nvSpPr>
        <p:spPr bwMode="auto">
          <a:xfrm>
            <a:off x="5218113" y="2319338"/>
            <a:ext cx="21193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24" name="Line 94"/>
          <p:cNvSpPr>
            <a:spLocks noChangeShapeType="1"/>
          </p:cNvSpPr>
          <p:nvPr/>
        </p:nvSpPr>
        <p:spPr bwMode="auto">
          <a:xfrm>
            <a:off x="5218113" y="2319338"/>
            <a:ext cx="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725" name="AutoShape 96"/>
          <p:cNvSpPr>
            <a:spLocks noChangeArrowheads="1"/>
          </p:cNvSpPr>
          <p:nvPr/>
        </p:nvSpPr>
        <p:spPr bwMode="auto">
          <a:xfrm>
            <a:off x="684213" y="3068638"/>
            <a:ext cx="1366837" cy="1439862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奥运餐厅</a:t>
            </a:r>
          </a:p>
          <a:p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人员情况</a:t>
            </a:r>
          </a:p>
        </p:txBody>
      </p:sp>
      <p:sp>
        <p:nvSpPr>
          <p:cNvPr id="197726" name="Text Box 97"/>
          <p:cNvSpPr txBox="1">
            <a:spLocks noChangeArrowheads="1"/>
          </p:cNvSpPr>
          <p:nvPr/>
        </p:nvSpPr>
        <p:spPr bwMode="auto">
          <a:xfrm>
            <a:off x="323850" y="5661025"/>
            <a:ext cx="8424863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0099CC"/>
                </a:solidFill>
                <a:latin typeface="黑体" pitchFamily="2" charset="-122"/>
                <a:ea typeface="华文楷体"/>
                <a:cs typeface="华文楷体"/>
              </a:rPr>
              <a:t>奥运餐厅员工共</a:t>
            </a:r>
            <a:r>
              <a:rPr lang="en-US" altLang="zh-CN" b="1">
                <a:solidFill>
                  <a:srgbClr val="0099CC"/>
                </a:solidFill>
                <a:latin typeface="黑体" pitchFamily="2" charset="-122"/>
                <a:ea typeface="华文楷体"/>
                <a:cs typeface="华文楷体"/>
              </a:rPr>
              <a:t>93</a:t>
            </a:r>
            <a:r>
              <a:rPr lang="zh-CN" altLang="en-US" b="1">
                <a:solidFill>
                  <a:srgbClr val="0099CC"/>
                </a:solidFill>
                <a:latin typeface="黑体" pitchFamily="2" charset="-122"/>
                <a:ea typeface="华文楷体"/>
                <a:cs typeface="华文楷体"/>
              </a:rPr>
              <a:t>人，其中在编职工</a:t>
            </a:r>
            <a:r>
              <a:rPr lang="en-US" altLang="zh-CN" b="1">
                <a:solidFill>
                  <a:srgbClr val="0099CC"/>
                </a:solidFill>
                <a:latin typeface="黑体" pitchFamily="2" charset="-122"/>
                <a:ea typeface="华文楷体"/>
                <a:cs typeface="华文楷体"/>
              </a:rPr>
              <a:t>10</a:t>
            </a:r>
            <a:r>
              <a:rPr lang="zh-CN" altLang="en-US" b="1">
                <a:solidFill>
                  <a:srgbClr val="0099CC"/>
                </a:solidFill>
                <a:latin typeface="黑体" pitchFamily="2" charset="-122"/>
                <a:ea typeface="华文楷体"/>
                <a:cs typeface="华文楷体"/>
              </a:rPr>
              <a:t>人，合同工人员</a:t>
            </a:r>
            <a:r>
              <a:rPr lang="en-US" altLang="zh-CN" b="1">
                <a:solidFill>
                  <a:srgbClr val="0099CC"/>
                </a:solidFill>
                <a:latin typeface="黑体" pitchFamily="2" charset="-122"/>
                <a:ea typeface="华文楷体"/>
                <a:cs typeface="华文楷体"/>
              </a:rPr>
              <a:t>83</a:t>
            </a:r>
            <a:r>
              <a:rPr lang="zh-CN" altLang="en-US" b="1">
                <a:solidFill>
                  <a:srgbClr val="0099CC"/>
                </a:solidFill>
                <a:latin typeface="黑体" pitchFamily="2" charset="-122"/>
                <a:ea typeface="华文楷体"/>
                <a:cs typeface="华文楷体"/>
              </a:rPr>
              <a:t>人</a:t>
            </a:r>
          </a:p>
        </p:txBody>
      </p:sp>
      <p:sp>
        <p:nvSpPr>
          <p:cNvPr id="145509" name="AutoShape 101"/>
          <p:cNvSpPr>
            <a:spLocks noChangeArrowheads="1"/>
          </p:cNvSpPr>
          <p:nvPr/>
        </p:nvSpPr>
        <p:spPr bwMode="auto">
          <a:xfrm>
            <a:off x="179388" y="549275"/>
            <a:ext cx="360362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7728" name="Rectangle 70"/>
          <p:cNvSpPr>
            <a:spLocks noChangeArrowheads="1"/>
          </p:cNvSpPr>
          <p:nvPr/>
        </p:nvSpPr>
        <p:spPr bwMode="auto">
          <a:xfrm>
            <a:off x="828675" y="979488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00" name="Text Box 69"/>
          <p:cNvSpPr txBox="1">
            <a:spLocks noChangeArrowheads="1"/>
          </p:cNvSpPr>
          <p:nvPr/>
        </p:nvSpPr>
        <p:spPr bwMode="auto">
          <a:xfrm>
            <a:off x="1116013" y="476250"/>
            <a:ext cx="41767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ChangeArrowheads="1"/>
          </p:cNvSpPr>
          <p:nvPr/>
        </p:nvSpPr>
        <p:spPr bwMode="auto">
          <a:xfrm>
            <a:off x="3995738" y="2451100"/>
            <a:ext cx="4464050" cy="2922588"/>
          </a:xfrm>
          <a:prstGeom prst="rect">
            <a:avLst/>
          </a:prstGeom>
          <a:gradFill rotWithShape="1">
            <a:gsLst>
              <a:gs pos="0">
                <a:srgbClr val="004776"/>
              </a:gs>
              <a:gs pos="100000">
                <a:srgbClr val="0099FF">
                  <a:alpha val="7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62" name="Freeform 4"/>
          <p:cNvSpPr>
            <a:spLocks/>
          </p:cNvSpPr>
          <p:nvPr/>
        </p:nvSpPr>
        <p:spPr bwMode="auto">
          <a:xfrm>
            <a:off x="4067175" y="3573463"/>
            <a:ext cx="4392613" cy="1727200"/>
          </a:xfrm>
          <a:custGeom>
            <a:avLst/>
            <a:gdLst>
              <a:gd name="T0" fmla="*/ 0 w 4374"/>
              <a:gd name="T1" fmla="*/ 1914 h 2274"/>
              <a:gd name="T2" fmla="*/ 4374 w 4374"/>
              <a:gd name="T3" fmla="*/ 0 h 2274"/>
              <a:gd name="T4" fmla="*/ 4374 w 4374"/>
              <a:gd name="T5" fmla="*/ 2274 h 2274"/>
              <a:gd name="T6" fmla="*/ 12 w 4374"/>
              <a:gd name="T7" fmla="*/ 2274 h 2274"/>
              <a:gd name="T8" fmla="*/ 0 w 4374"/>
              <a:gd name="T9" fmla="*/ 1914 h 2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74"/>
              <a:gd name="T16" fmla="*/ 0 h 2274"/>
              <a:gd name="T17" fmla="*/ 4374 w 4374"/>
              <a:gd name="T18" fmla="*/ 2274 h 22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74" h="2274">
                <a:moveTo>
                  <a:pt x="0" y="1914"/>
                </a:moveTo>
                <a:lnTo>
                  <a:pt x="4374" y="0"/>
                </a:lnTo>
                <a:lnTo>
                  <a:pt x="4374" y="2274"/>
                </a:lnTo>
                <a:lnTo>
                  <a:pt x="12" y="2274"/>
                </a:lnTo>
                <a:lnTo>
                  <a:pt x="0" y="1914"/>
                </a:lnTo>
                <a:close/>
              </a:path>
            </a:pathLst>
          </a:custGeom>
          <a:solidFill>
            <a:srgbClr val="FFCC00">
              <a:alpha val="30196"/>
            </a:srgbClr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2163" name="Freeform 5"/>
          <p:cNvSpPr>
            <a:spLocks/>
          </p:cNvSpPr>
          <p:nvPr/>
        </p:nvSpPr>
        <p:spPr bwMode="auto">
          <a:xfrm>
            <a:off x="5292725" y="3789363"/>
            <a:ext cx="1655763" cy="1527175"/>
          </a:xfrm>
          <a:custGeom>
            <a:avLst/>
            <a:gdLst>
              <a:gd name="T0" fmla="*/ 0 w 1348"/>
              <a:gd name="T1" fmla="*/ 1432 h 1432"/>
              <a:gd name="T2" fmla="*/ 0 w 1348"/>
              <a:gd name="T3" fmla="*/ 556 h 1432"/>
              <a:gd name="T4" fmla="*/ 1348 w 1348"/>
              <a:gd name="T5" fmla="*/ 0 h 1432"/>
              <a:gd name="T6" fmla="*/ 1348 w 1348"/>
              <a:gd name="T7" fmla="*/ 1432 h 1432"/>
              <a:gd name="T8" fmla="*/ 0 w 1348"/>
              <a:gd name="T9" fmla="*/ 1432 h 1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8"/>
              <a:gd name="T16" fmla="*/ 0 h 1432"/>
              <a:gd name="T17" fmla="*/ 1348 w 1348"/>
              <a:gd name="T18" fmla="*/ 1432 h 1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8" h="1432">
                <a:moveTo>
                  <a:pt x="0" y="1432"/>
                </a:moveTo>
                <a:lnTo>
                  <a:pt x="0" y="556"/>
                </a:lnTo>
                <a:lnTo>
                  <a:pt x="1348" y="0"/>
                </a:lnTo>
                <a:lnTo>
                  <a:pt x="1348" y="1432"/>
                </a:lnTo>
                <a:lnTo>
                  <a:pt x="0" y="1432"/>
                </a:lnTo>
                <a:close/>
              </a:path>
            </a:pathLst>
          </a:custGeom>
          <a:solidFill>
            <a:srgbClr val="99CC00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2164" name="Rectangle 6"/>
          <p:cNvSpPr>
            <a:spLocks noChangeArrowheads="1"/>
          </p:cNvSpPr>
          <p:nvPr/>
        </p:nvSpPr>
        <p:spPr bwMode="auto">
          <a:xfrm>
            <a:off x="3779838" y="5734050"/>
            <a:ext cx="1077912" cy="292100"/>
          </a:xfrm>
          <a:prstGeom prst="rect">
            <a:avLst/>
          </a:prstGeom>
          <a:solidFill>
            <a:srgbClr val="9E985E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989000" prstMaterial="legacyMatte">
            <a:bevelT w="13500" h="13500" prst="angle"/>
            <a:bevelB w="13500" h="13500" prst="angle"/>
            <a:extrusionClr>
              <a:srgbClr val="9E985E"/>
            </a:extrusionClr>
          </a:sp3d>
        </p:spPr>
        <p:txBody>
          <a:bodyPr wrap="none" anchor="ctr">
            <a:flatTx/>
          </a:bodyPr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65" name="Rectangle 7"/>
          <p:cNvSpPr>
            <a:spLocks noChangeArrowheads="1"/>
          </p:cNvSpPr>
          <p:nvPr/>
        </p:nvSpPr>
        <p:spPr bwMode="auto">
          <a:xfrm>
            <a:off x="4859338" y="5734050"/>
            <a:ext cx="1177925" cy="287338"/>
          </a:xfrm>
          <a:prstGeom prst="rect">
            <a:avLst/>
          </a:prstGeom>
          <a:solidFill>
            <a:srgbClr val="99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989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66" name="Rectangle 8"/>
          <p:cNvSpPr>
            <a:spLocks noChangeArrowheads="1"/>
          </p:cNvSpPr>
          <p:nvPr/>
        </p:nvSpPr>
        <p:spPr bwMode="auto">
          <a:xfrm>
            <a:off x="6011863" y="5734050"/>
            <a:ext cx="1044575" cy="292100"/>
          </a:xfrm>
          <a:prstGeom prst="rect">
            <a:avLst/>
          </a:prstGeom>
          <a:solidFill>
            <a:srgbClr val="B2B2B2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9890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67" name="Line 10"/>
          <p:cNvSpPr>
            <a:spLocks noChangeShapeType="1"/>
          </p:cNvSpPr>
          <p:nvPr/>
        </p:nvSpPr>
        <p:spPr bwMode="auto">
          <a:xfrm flipH="1" flipV="1">
            <a:off x="3708400" y="3717925"/>
            <a:ext cx="4592638" cy="22225"/>
          </a:xfrm>
          <a:prstGeom prst="line">
            <a:avLst/>
          </a:prstGeom>
          <a:noFill/>
          <a:ln w="12700">
            <a:solidFill>
              <a:srgbClr val="99CC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168" name="Line 11"/>
          <p:cNvSpPr>
            <a:spLocks noChangeShapeType="1"/>
          </p:cNvSpPr>
          <p:nvPr/>
        </p:nvSpPr>
        <p:spPr bwMode="auto">
          <a:xfrm flipH="1">
            <a:off x="3851275" y="4437063"/>
            <a:ext cx="4537075" cy="0"/>
          </a:xfrm>
          <a:prstGeom prst="line">
            <a:avLst/>
          </a:prstGeom>
          <a:noFill/>
          <a:ln w="12700">
            <a:solidFill>
              <a:srgbClr val="99CC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169" name="Text Box 12"/>
          <p:cNvSpPr txBox="1">
            <a:spLocks noChangeArrowheads="1"/>
          </p:cNvSpPr>
          <p:nvPr/>
        </p:nvSpPr>
        <p:spPr bwMode="auto">
          <a:xfrm>
            <a:off x="1457325" y="5876925"/>
            <a:ext cx="199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ko-KR" altLang="en-US" sz="1600">
                <a:solidFill>
                  <a:srgbClr val="FFFFFF"/>
                </a:solidFill>
                <a:latin typeface="HY견고딕"/>
                <a:ea typeface="HY견고딕"/>
                <a:cs typeface="HY견고딕"/>
              </a:rPr>
              <a:t> </a:t>
            </a:r>
            <a:r>
              <a:rPr kumimoji="1" lang="en-US" altLang="ko-KR" sz="1600">
                <a:solidFill>
                  <a:srgbClr val="FFFFFF"/>
                </a:solidFill>
                <a:latin typeface="HY견고딕"/>
                <a:ea typeface="HY견고딕"/>
                <a:cs typeface="HY견고딕"/>
              </a:rPr>
              <a:t>2003</a:t>
            </a:r>
          </a:p>
        </p:txBody>
      </p:sp>
      <p:sp>
        <p:nvSpPr>
          <p:cNvPr id="92170" name="Text Box 13"/>
          <p:cNvSpPr txBox="1">
            <a:spLocks noChangeArrowheads="1"/>
          </p:cNvSpPr>
          <p:nvPr/>
        </p:nvSpPr>
        <p:spPr bwMode="auto">
          <a:xfrm>
            <a:off x="3708400" y="5734050"/>
            <a:ext cx="1223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zh-CN" altLang="en-US" sz="1200" b="1">
                <a:solidFill>
                  <a:srgbClr val="FFFFFF"/>
                </a:solidFill>
                <a:latin typeface="HY견고딕"/>
                <a:ea typeface="HY견고딕"/>
                <a:cs typeface="HY견고딕"/>
              </a:rPr>
              <a:t>高中中专学历</a:t>
            </a:r>
          </a:p>
        </p:txBody>
      </p:sp>
      <p:sp>
        <p:nvSpPr>
          <p:cNvPr id="92171" name="Line 15"/>
          <p:cNvSpPr>
            <a:spLocks noChangeShapeType="1"/>
          </p:cNvSpPr>
          <p:nvPr/>
        </p:nvSpPr>
        <p:spPr bwMode="auto">
          <a:xfrm flipH="1" flipV="1">
            <a:off x="1042988" y="1916113"/>
            <a:ext cx="71437" cy="360045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172" name="Line 16"/>
          <p:cNvSpPr>
            <a:spLocks noChangeShapeType="1"/>
          </p:cNvSpPr>
          <p:nvPr/>
        </p:nvSpPr>
        <p:spPr bwMode="auto">
          <a:xfrm>
            <a:off x="3419475" y="1989138"/>
            <a:ext cx="0" cy="3529012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173" name="Line 17"/>
          <p:cNvSpPr>
            <a:spLocks noChangeShapeType="1"/>
          </p:cNvSpPr>
          <p:nvPr/>
        </p:nvSpPr>
        <p:spPr bwMode="auto">
          <a:xfrm>
            <a:off x="5905500" y="2016125"/>
            <a:ext cx="0" cy="3519488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174" name="Line 18"/>
          <p:cNvSpPr>
            <a:spLocks noChangeShapeType="1"/>
          </p:cNvSpPr>
          <p:nvPr/>
        </p:nvSpPr>
        <p:spPr bwMode="auto">
          <a:xfrm flipV="1">
            <a:off x="8301038" y="1939925"/>
            <a:ext cx="0" cy="3595688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175" name="Rectangle 20"/>
          <p:cNvSpPr>
            <a:spLocks noChangeArrowheads="1"/>
          </p:cNvSpPr>
          <p:nvPr/>
        </p:nvSpPr>
        <p:spPr bwMode="auto">
          <a:xfrm>
            <a:off x="736600" y="4213225"/>
            <a:ext cx="3000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1"/>
            <a:r>
              <a:rPr kumimoji="1" lang="en-US" altLang="ko-KR" sz="1400" b="1">
                <a:solidFill>
                  <a:srgbClr val="FFFFFF"/>
                </a:solidFill>
                <a:latin typeface="Gulim" pitchFamily="34" charset="-127"/>
                <a:ea typeface="Gulim" pitchFamily="34" charset="-127"/>
              </a:rPr>
              <a:t>500</a:t>
            </a:r>
            <a:endParaRPr kumimoji="1" lang="en-US" altLang="ko-KR" sz="1400">
              <a:solidFill>
                <a:srgbClr val="FFFFFF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92176" name="Rectangle 21"/>
          <p:cNvSpPr>
            <a:spLocks noChangeArrowheads="1"/>
          </p:cNvSpPr>
          <p:nvPr/>
        </p:nvSpPr>
        <p:spPr bwMode="auto">
          <a:xfrm>
            <a:off x="3995738" y="2565400"/>
            <a:ext cx="1152525" cy="576263"/>
          </a:xfrm>
          <a:prstGeom prst="rect">
            <a:avLst/>
          </a:prstGeom>
          <a:gradFill rotWithShape="1">
            <a:gsLst>
              <a:gs pos="0">
                <a:srgbClr val="4487A9"/>
              </a:gs>
              <a:gs pos="100000">
                <a:srgbClr val="66CCFF">
                  <a:alpha val="70000"/>
                </a:srgbClr>
              </a:gs>
            </a:gsLst>
            <a:lin ang="5400000" scaled="1"/>
          </a:gradFill>
          <a:ln w="28575">
            <a:solidFill>
              <a:srgbClr val="99CCFF">
                <a:alpha val="70195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77" name="Rectangle 22"/>
          <p:cNvSpPr>
            <a:spLocks noChangeArrowheads="1"/>
          </p:cNvSpPr>
          <p:nvPr/>
        </p:nvSpPr>
        <p:spPr bwMode="auto">
          <a:xfrm>
            <a:off x="4427538" y="2636838"/>
            <a:ext cx="292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1"/>
            <a:r>
              <a:rPr kumimoji="1" lang="zh-CN" altLang="en-US" sz="1000" b="1">
                <a:solidFill>
                  <a:srgbClr val="000000"/>
                </a:solidFill>
                <a:latin typeface="Gulim" pitchFamily="34" charset="-127"/>
                <a:ea typeface="Gulim" pitchFamily="34" charset="-127"/>
              </a:rPr>
              <a:t>比 例</a:t>
            </a:r>
          </a:p>
        </p:txBody>
      </p:sp>
      <p:sp>
        <p:nvSpPr>
          <p:cNvPr id="92178" name="Rectangle 23"/>
          <p:cNvSpPr>
            <a:spLocks noChangeArrowheads="1"/>
          </p:cNvSpPr>
          <p:nvPr/>
        </p:nvSpPr>
        <p:spPr bwMode="auto">
          <a:xfrm>
            <a:off x="4427538" y="2925763"/>
            <a:ext cx="323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atinLnBrk="1"/>
            <a:r>
              <a:rPr kumimoji="1" lang="zh-CN" altLang="en-US" sz="1000" b="1">
                <a:solidFill>
                  <a:srgbClr val="000000"/>
                </a:solidFill>
                <a:latin typeface="Gulim" pitchFamily="34" charset="-127"/>
                <a:ea typeface="Gulim" pitchFamily="34" charset="-127"/>
              </a:rPr>
              <a:t>人 数</a:t>
            </a:r>
          </a:p>
        </p:txBody>
      </p:sp>
      <p:pic>
        <p:nvPicPr>
          <p:cNvPr id="92179" name="Picture 25" descr="사람그래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4652963"/>
            <a:ext cx="579437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0" name="AutoShape 28"/>
          <p:cNvSpPr>
            <a:spLocks noChangeArrowheads="1"/>
          </p:cNvSpPr>
          <p:nvPr/>
        </p:nvSpPr>
        <p:spPr bwMode="auto">
          <a:xfrm>
            <a:off x="7380288" y="2276475"/>
            <a:ext cx="531812" cy="738188"/>
          </a:xfrm>
          <a:prstGeom prst="can">
            <a:avLst>
              <a:gd name="adj" fmla="val 47708"/>
            </a:avLst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81" name="Oval 29"/>
          <p:cNvSpPr>
            <a:spLocks noChangeArrowheads="1"/>
          </p:cNvSpPr>
          <p:nvPr/>
        </p:nvSpPr>
        <p:spPr bwMode="auto">
          <a:xfrm>
            <a:off x="7524750" y="2349500"/>
            <a:ext cx="258763" cy="114300"/>
          </a:xfrm>
          <a:prstGeom prst="ellipse">
            <a:avLst/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82" name="Text Box 30"/>
          <p:cNvSpPr txBox="1">
            <a:spLocks noChangeArrowheads="1"/>
          </p:cNvSpPr>
          <p:nvPr/>
        </p:nvSpPr>
        <p:spPr bwMode="auto">
          <a:xfrm>
            <a:off x="6653213" y="2060575"/>
            <a:ext cx="495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ko-KR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20%</a:t>
            </a:r>
            <a:endParaRPr kumimoji="1" lang="en-US" altLang="ko-KR" sz="1200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183" name="AutoShape 31"/>
          <p:cNvSpPr>
            <a:spLocks noChangeArrowheads="1"/>
          </p:cNvSpPr>
          <p:nvPr/>
        </p:nvSpPr>
        <p:spPr bwMode="auto">
          <a:xfrm>
            <a:off x="3995738" y="4076700"/>
            <a:ext cx="533400" cy="1584325"/>
          </a:xfrm>
          <a:prstGeom prst="can">
            <a:avLst>
              <a:gd name="adj" fmla="val 45736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84" name="AutoShape 32"/>
          <p:cNvSpPr>
            <a:spLocks noChangeArrowheads="1"/>
          </p:cNvSpPr>
          <p:nvPr/>
        </p:nvSpPr>
        <p:spPr bwMode="auto">
          <a:xfrm>
            <a:off x="3995738" y="3573463"/>
            <a:ext cx="533400" cy="598487"/>
          </a:xfrm>
          <a:prstGeom prst="can">
            <a:avLst>
              <a:gd name="adj" fmla="val 47743"/>
            </a:avLst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85" name="Oval 33"/>
          <p:cNvSpPr>
            <a:spLocks noChangeArrowheads="1"/>
          </p:cNvSpPr>
          <p:nvPr/>
        </p:nvSpPr>
        <p:spPr bwMode="auto">
          <a:xfrm>
            <a:off x="4140200" y="3644900"/>
            <a:ext cx="258763" cy="112713"/>
          </a:xfrm>
          <a:prstGeom prst="ellipse">
            <a:avLst/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86" name="Text Box 34"/>
          <p:cNvSpPr txBox="1">
            <a:spLocks noChangeArrowheads="1"/>
          </p:cNvSpPr>
          <p:nvPr/>
        </p:nvSpPr>
        <p:spPr bwMode="auto">
          <a:xfrm>
            <a:off x="4037013" y="3860800"/>
            <a:ext cx="412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16</a:t>
            </a:r>
            <a:r>
              <a:rPr kumimoji="1" lang="en-US" altLang="ko-KR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%</a:t>
            </a:r>
            <a:endParaRPr kumimoji="1" lang="en-US" altLang="ko-KR" sz="1200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187" name="AutoShape 39"/>
          <p:cNvSpPr>
            <a:spLocks noChangeArrowheads="1"/>
          </p:cNvSpPr>
          <p:nvPr/>
        </p:nvSpPr>
        <p:spPr bwMode="auto">
          <a:xfrm>
            <a:off x="3995738" y="2565400"/>
            <a:ext cx="290512" cy="266700"/>
          </a:xfrm>
          <a:prstGeom prst="can">
            <a:avLst>
              <a:gd name="adj" fmla="val 29569"/>
            </a:avLst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88" name="AutoShape 40"/>
          <p:cNvSpPr>
            <a:spLocks noChangeArrowheads="1"/>
          </p:cNvSpPr>
          <p:nvPr/>
        </p:nvSpPr>
        <p:spPr bwMode="auto">
          <a:xfrm>
            <a:off x="3995738" y="2852738"/>
            <a:ext cx="288925" cy="265112"/>
          </a:xfrm>
          <a:prstGeom prst="can">
            <a:avLst>
              <a:gd name="adj" fmla="val 29569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92189" name="Picture 41" descr="사람그래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581525"/>
            <a:ext cx="5397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0" name="AutoShape 42"/>
          <p:cNvSpPr>
            <a:spLocks noChangeArrowheads="1"/>
          </p:cNvSpPr>
          <p:nvPr/>
        </p:nvSpPr>
        <p:spPr bwMode="auto">
          <a:xfrm>
            <a:off x="5219700" y="3573463"/>
            <a:ext cx="576263" cy="2120900"/>
          </a:xfrm>
          <a:prstGeom prst="can">
            <a:avLst>
              <a:gd name="adj" fmla="val 37776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91" name="Text Box 43"/>
          <p:cNvSpPr txBox="1">
            <a:spLocks noChangeArrowheads="1"/>
          </p:cNvSpPr>
          <p:nvPr/>
        </p:nvSpPr>
        <p:spPr bwMode="auto">
          <a:xfrm>
            <a:off x="3965575" y="4725988"/>
            <a:ext cx="6048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189</a:t>
            </a:r>
            <a:r>
              <a:rPr kumimoji="1" lang="zh-CN" altLang="en-US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人</a:t>
            </a:r>
            <a:endParaRPr kumimoji="1" lang="ko-KR" altLang="en-US" sz="1200" b="1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192" name="AutoShape 44"/>
          <p:cNvSpPr>
            <a:spLocks noChangeArrowheads="1"/>
          </p:cNvSpPr>
          <p:nvPr/>
        </p:nvSpPr>
        <p:spPr bwMode="auto">
          <a:xfrm>
            <a:off x="5219700" y="2925763"/>
            <a:ext cx="533400" cy="685800"/>
          </a:xfrm>
          <a:prstGeom prst="can">
            <a:avLst>
              <a:gd name="adj" fmla="val 54708"/>
            </a:avLst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93" name="Oval 45"/>
          <p:cNvSpPr>
            <a:spLocks noChangeArrowheads="1"/>
          </p:cNvSpPr>
          <p:nvPr/>
        </p:nvSpPr>
        <p:spPr bwMode="auto">
          <a:xfrm>
            <a:off x="5364163" y="2997200"/>
            <a:ext cx="258762" cy="114300"/>
          </a:xfrm>
          <a:prstGeom prst="ellipse">
            <a:avLst/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94" name="AutoShape 52"/>
          <p:cNvSpPr>
            <a:spLocks noChangeArrowheads="1"/>
          </p:cNvSpPr>
          <p:nvPr/>
        </p:nvSpPr>
        <p:spPr bwMode="auto">
          <a:xfrm>
            <a:off x="179388" y="3716338"/>
            <a:ext cx="3671887" cy="2233612"/>
          </a:xfrm>
          <a:prstGeom prst="flowChartAlternateProcess">
            <a:avLst/>
          </a:prstGeom>
          <a:solidFill>
            <a:srgbClr val="008CD2">
              <a:alpha val="98822"/>
            </a:srgbClr>
          </a:solidFill>
          <a:ln w="3810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dist"/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中心在职职工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530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人，其中在</a:t>
            </a:r>
          </a:p>
          <a:p>
            <a:pPr algn="dist"/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编职工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54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人，合同工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200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人，合</a:t>
            </a:r>
            <a:endParaRPr lang="en-US" altLang="zh-CN" b="1">
              <a:solidFill>
                <a:schemeClr val="bg1"/>
              </a:solidFill>
              <a:latin typeface="Franklin Gothic Book"/>
            </a:endParaRPr>
          </a:p>
          <a:p>
            <a:pPr algn="dist"/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作餐厅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276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人；持各类专业技能</a:t>
            </a:r>
            <a:endParaRPr lang="en-US" altLang="zh-CN" b="1">
              <a:solidFill>
                <a:schemeClr val="bg1"/>
              </a:solidFill>
              <a:latin typeface="Franklin Gothic Book"/>
            </a:endParaRPr>
          </a:p>
          <a:p>
            <a:pPr algn="dist"/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等级证书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173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人。高中中专学历</a:t>
            </a:r>
            <a:endParaRPr lang="en-US" altLang="zh-CN" b="1">
              <a:solidFill>
                <a:schemeClr val="bg1"/>
              </a:solidFill>
              <a:latin typeface="Franklin Gothic Book"/>
            </a:endParaRPr>
          </a:p>
          <a:p>
            <a:pPr algn="dist"/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189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人，大专学历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12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人，本科学</a:t>
            </a:r>
            <a:endParaRPr lang="en-US" altLang="zh-CN" b="1">
              <a:solidFill>
                <a:schemeClr val="bg1"/>
              </a:solidFill>
              <a:latin typeface="Franklin Gothic Book"/>
            </a:endParaRPr>
          </a:p>
          <a:p>
            <a:pPr algn="dist"/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历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7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人，研究生学历</a:t>
            </a:r>
            <a:r>
              <a:rPr lang="en-US" altLang="zh-CN" b="1">
                <a:solidFill>
                  <a:schemeClr val="bg1"/>
                </a:solidFill>
                <a:latin typeface="Franklin Gothic Book"/>
              </a:rPr>
              <a:t>1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人。</a:t>
            </a:r>
          </a:p>
        </p:txBody>
      </p:sp>
      <p:sp>
        <p:nvSpPr>
          <p:cNvPr id="92195" name="Rectangle 115"/>
          <p:cNvSpPr>
            <a:spLocks noChangeArrowheads="1"/>
          </p:cNvSpPr>
          <p:nvPr/>
        </p:nvSpPr>
        <p:spPr bwMode="auto">
          <a:xfrm>
            <a:off x="7019925" y="5734050"/>
            <a:ext cx="1077913" cy="292100"/>
          </a:xfrm>
          <a:prstGeom prst="rect">
            <a:avLst/>
          </a:prstGeom>
          <a:solidFill>
            <a:srgbClr val="9E985E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989000" prstMaterial="legacyMatte">
            <a:bevelT w="13500" h="13500" prst="angle"/>
            <a:bevelB w="13500" h="13500" prst="angle"/>
            <a:extrusionClr>
              <a:srgbClr val="9E985E"/>
            </a:extrusionClr>
          </a:sp3d>
        </p:spPr>
        <p:txBody>
          <a:bodyPr wrap="none" anchor="ctr">
            <a:flatTx/>
          </a:bodyPr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196" name="AutoShape 26"/>
          <p:cNvSpPr>
            <a:spLocks noChangeArrowheads="1"/>
          </p:cNvSpPr>
          <p:nvPr/>
        </p:nvSpPr>
        <p:spPr bwMode="auto">
          <a:xfrm>
            <a:off x="6300788" y="3068638"/>
            <a:ext cx="538162" cy="2563812"/>
          </a:xfrm>
          <a:prstGeom prst="can">
            <a:avLst>
              <a:gd name="adj" fmla="val 38597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92197" name="Picture 24" descr="사람그래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4508500"/>
            <a:ext cx="5715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8" name="AutoShape 116"/>
          <p:cNvSpPr>
            <a:spLocks noChangeArrowheads="1"/>
          </p:cNvSpPr>
          <p:nvPr/>
        </p:nvSpPr>
        <p:spPr bwMode="auto">
          <a:xfrm>
            <a:off x="7380288" y="2997200"/>
            <a:ext cx="538162" cy="2635250"/>
          </a:xfrm>
          <a:prstGeom prst="can">
            <a:avLst>
              <a:gd name="adj" fmla="val 39673"/>
            </a:avLst>
          </a:prstGeom>
          <a:gradFill rotWithShape="1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92199" name="Picture 117" descr="사람그래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4437063"/>
            <a:ext cx="6096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0" name="AutoShape 118"/>
          <p:cNvSpPr>
            <a:spLocks noChangeArrowheads="1"/>
          </p:cNvSpPr>
          <p:nvPr/>
        </p:nvSpPr>
        <p:spPr bwMode="auto">
          <a:xfrm>
            <a:off x="6300788" y="2492375"/>
            <a:ext cx="533400" cy="685800"/>
          </a:xfrm>
          <a:prstGeom prst="can">
            <a:avLst>
              <a:gd name="adj" fmla="val 54708"/>
            </a:avLst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201" name="Oval 119"/>
          <p:cNvSpPr>
            <a:spLocks noChangeArrowheads="1"/>
          </p:cNvSpPr>
          <p:nvPr/>
        </p:nvSpPr>
        <p:spPr bwMode="auto">
          <a:xfrm>
            <a:off x="6443663" y="2565400"/>
            <a:ext cx="258762" cy="114300"/>
          </a:xfrm>
          <a:prstGeom prst="ellipse">
            <a:avLst/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92202" name="Text Box 120"/>
          <p:cNvSpPr txBox="1">
            <a:spLocks noChangeArrowheads="1"/>
          </p:cNvSpPr>
          <p:nvPr/>
        </p:nvSpPr>
        <p:spPr bwMode="auto">
          <a:xfrm>
            <a:off x="5303838" y="4581525"/>
            <a:ext cx="488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12</a:t>
            </a:r>
            <a:r>
              <a:rPr kumimoji="1" lang="zh-CN" altLang="en-US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人</a:t>
            </a:r>
            <a:endParaRPr kumimoji="1" lang="ko-KR" altLang="en-US" sz="1200" b="1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203" name="Text Box 121"/>
          <p:cNvSpPr txBox="1">
            <a:spLocks noChangeArrowheads="1"/>
          </p:cNvSpPr>
          <p:nvPr/>
        </p:nvSpPr>
        <p:spPr bwMode="auto">
          <a:xfrm>
            <a:off x="6011863" y="5734050"/>
            <a:ext cx="1223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zh-CN" altLang="en-US" sz="1200" b="1">
                <a:solidFill>
                  <a:srgbClr val="FFFFFF"/>
                </a:solidFill>
                <a:latin typeface="HY견고딕"/>
                <a:ea typeface="HY견고딕"/>
                <a:cs typeface="HY견고딕"/>
              </a:rPr>
              <a:t>本科学历</a:t>
            </a:r>
          </a:p>
        </p:txBody>
      </p:sp>
      <p:sp>
        <p:nvSpPr>
          <p:cNvPr id="92204" name="Text Box 122"/>
          <p:cNvSpPr txBox="1">
            <a:spLocks noChangeArrowheads="1"/>
          </p:cNvSpPr>
          <p:nvPr/>
        </p:nvSpPr>
        <p:spPr bwMode="auto">
          <a:xfrm>
            <a:off x="4859338" y="5734050"/>
            <a:ext cx="1223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zh-CN" altLang="en-US" sz="1200" b="1">
                <a:solidFill>
                  <a:srgbClr val="FFFFFF"/>
                </a:solidFill>
                <a:latin typeface="HY견고딕"/>
                <a:ea typeface="HY견고딕"/>
                <a:cs typeface="HY견고딕"/>
              </a:rPr>
              <a:t>大专学历</a:t>
            </a:r>
          </a:p>
        </p:txBody>
      </p:sp>
      <p:sp>
        <p:nvSpPr>
          <p:cNvPr id="92205" name="Text Box 123"/>
          <p:cNvSpPr txBox="1">
            <a:spLocks noChangeArrowheads="1"/>
          </p:cNvSpPr>
          <p:nvPr/>
        </p:nvSpPr>
        <p:spPr bwMode="auto">
          <a:xfrm>
            <a:off x="7019925" y="5734050"/>
            <a:ext cx="1223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zh-CN" altLang="en-US" sz="1200" b="1">
                <a:solidFill>
                  <a:srgbClr val="FFFFFF"/>
                </a:solidFill>
                <a:latin typeface="HY견고딕"/>
                <a:ea typeface="HY견고딕"/>
                <a:cs typeface="HY견고딕"/>
              </a:rPr>
              <a:t>研究生学历</a:t>
            </a:r>
          </a:p>
        </p:txBody>
      </p:sp>
      <p:sp>
        <p:nvSpPr>
          <p:cNvPr id="92206" name="Text Box 124"/>
          <p:cNvSpPr txBox="1">
            <a:spLocks noChangeArrowheads="1"/>
          </p:cNvSpPr>
          <p:nvPr/>
        </p:nvSpPr>
        <p:spPr bwMode="auto">
          <a:xfrm>
            <a:off x="6350000" y="4365625"/>
            <a:ext cx="412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7</a:t>
            </a:r>
            <a:r>
              <a:rPr kumimoji="1" lang="zh-CN" altLang="en-US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人</a:t>
            </a:r>
            <a:endParaRPr kumimoji="1" lang="ko-KR" altLang="en-US" sz="1200" b="1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207" name="Text Box 125"/>
          <p:cNvSpPr txBox="1">
            <a:spLocks noChangeArrowheads="1"/>
          </p:cNvSpPr>
          <p:nvPr/>
        </p:nvSpPr>
        <p:spPr bwMode="auto">
          <a:xfrm>
            <a:off x="7429500" y="4365625"/>
            <a:ext cx="412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1</a:t>
            </a:r>
            <a:r>
              <a:rPr kumimoji="1" lang="zh-CN" altLang="en-US" sz="1200" b="1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人</a:t>
            </a:r>
            <a:endParaRPr kumimoji="1" lang="ko-KR" altLang="en-US" sz="1200" b="1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208" name="Text Box 126"/>
          <p:cNvSpPr txBox="1">
            <a:spLocks noChangeArrowheads="1"/>
          </p:cNvSpPr>
          <p:nvPr/>
        </p:nvSpPr>
        <p:spPr bwMode="auto">
          <a:xfrm>
            <a:off x="5222875" y="3213100"/>
            <a:ext cx="488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2.7</a:t>
            </a:r>
            <a:r>
              <a:rPr kumimoji="1" lang="en-US" altLang="ko-KR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%</a:t>
            </a:r>
            <a:endParaRPr kumimoji="1" lang="en-US" altLang="ko-KR" sz="1200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209" name="Text Box 127"/>
          <p:cNvSpPr txBox="1">
            <a:spLocks noChangeArrowheads="1"/>
          </p:cNvSpPr>
          <p:nvPr/>
        </p:nvSpPr>
        <p:spPr bwMode="auto">
          <a:xfrm>
            <a:off x="6303963" y="2781300"/>
            <a:ext cx="488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1.6</a:t>
            </a:r>
            <a:r>
              <a:rPr kumimoji="1" lang="en-US" altLang="ko-KR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%</a:t>
            </a:r>
            <a:endParaRPr kumimoji="1" lang="en-US" altLang="ko-KR" sz="1200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210" name="Text Box 128"/>
          <p:cNvSpPr txBox="1">
            <a:spLocks noChangeArrowheads="1"/>
          </p:cNvSpPr>
          <p:nvPr/>
        </p:nvSpPr>
        <p:spPr bwMode="auto">
          <a:xfrm>
            <a:off x="7383463" y="2636838"/>
            <a:ext cx="488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kumimoji="1" lang="en-US" altLang="zh-CN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0.2</a:t>
            </a:r>
            <a:r>
              <a:rPr kumimoji="1" lang="en-US" altLang="ko-KR" sz="1200">
                <a:solidFill>
                  <a:srgbClr val="FFFFFF"/>
                </a:solidFill>
                <a:latin typeface="HY헤드라인M"/>
                <a:ea typeface="HY헤드라인M"/>
                <a:cs typeface="HY헤드라인M"/>
              </a:rPr>
              <a:t>%</a:t>
            </a:r>
            <a:endParaRPr kumimoji="1" lang="en-US" altLang="ko-KR" sz="1200">
              <a:solidFill>
                <a:srgbClr val="FFFFFF"/>
              </a:solidFill>
              <a:latin typeface="HY견명조"/>
              <a:ea typeface="HY견명조"/>
              <a:cs typeface="HY견명조"/>
            </a:endParaRPr>
          </a:p>
        </p:txBody>
      </p:sp>
      <p:sp>
        <p:nvSpPr>
          <p:cNvPr id="92211" name="AutoShape 129"/>
          <p:cNvSpPr>
            <a:spLocks noChangeArrowheads="1"/>
          </p:cNvSpPr>
          <p:nvPr/>
        </p:nvSpPr>
        <p:spPr bwMode="auto">
          <a:xfrm>
            <a:off x="1116013" y="1844675"/>
            <a:ext cx="2087562" cy="10795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 b="1">
                <a:solidFill>
                  <a:srgbClr val="FFFF00"/>
                </a:solidFill>
                <a:latin typeface="Franklin Gothic Book"/>
              </a:rPr>
              <a:t>   中共党员</a:t>
            </a:r>
            <a:r>
              <a:rPr lang="en-US" altLang="zh-CN" b="1">
                <a:solidFill>
                  <a:srgbClr val="FFFF00"/>
                </a:solidFill>
                <a:latin typeface="Franklin Gothic Book"/>
              </a:rPr>
              <a:t>35</a:t>
            </a:r>
            <a:r>
              <a:rPr lang="zh-CN" altLang="en-US" b="1">
                <a:solidFill>
                  <a:srgbClr val="FFFF00"/>
                </a:solidFill>
                <a:latin typeface="Franklin Gothic Book"/>
              </a:rPr>
              <a:t>人</a:t>
            </a:r>
          </a:p>
        </p:txBody>
      </p:sp>
      <p:pic>
        <p:nvPicPr>
          <p:cNvPr id="92212" name="Picture 130" descr="사람그래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13" y="1773238"/>
            <a:ext cx="6096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3" name="Group 140"/>
          <p:cNvGrpSpPr>
            <a:grpSpLocks/>
          </p:cNvGrpSpPr>
          <p:nvPr/>
        </p:nvGrpSpPr>
        <p:grpSpPr bwMode="auto">
          <a:xfrm>
            <a:off x="468313" y="620713"/>
            <a:ext cx="4391025" cy="647700"/>
            <a:chOff x="3220" y="481"/>
            <a:chExt cx="2766" cy="408"/>
          </a:xfrm>
        </p:grpSpPr>
        <p:sp>
          <p:nvSpPr>
            <p:cNvPr id="138381" name="Text Box 141"/>
            <p:cNvSpPr txBox="1">
              <a:spLocks noChangeArrowheads="1"/>
            </p:cNvSpPr>
            <p:nvPr/>
          </p:nvSpPr>
          <p:spPr bwMode="auto">
            <a:xfrm>
              <a:off x="3355" y="481"/>
              <a:ext cx="2631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rgbClr val="2E91B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基  本  概  况</a:t>
              </a:r>
            </a:p>
          </p:txBody>
        </p:sp>
        <p:sp>
          <p:nvSpPr>
            <p:cNvPr id="92215" name="Rectangle 142"/>
            <p:cNvSpPr>
              <a:spLocks noChangeArrowheads="1"/>
            </p:cNvSpPr>
            <p:nvPr/>
          </p:nvSpPr>
          <p:spPr bwMode="auto">
            <a:xfrm>
              <a:off x="3220" y="844"/>
              <a:ext cx="2131" cy="45"/>
            </a:xfrm>
            <a:prstGeom prst="rect">
              <a:avLst/>
            </a:prstGeom>
            <a:solidFill>
              <a:srgbClr val="2E91B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Franklin Gothic Book"/>
                <a:ea typeface="华文楷体"/>
                <a:cs typeface="华文楷体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4"/>
          <p:cNvSpPr>
            <a:spLocks noChangeArrowheads="1"/>
          </p:cNvSpPr>
          <p:nvPr/>
        </p:nvSpPr>
        <p:spPr bwMode="auto">
          <a:xfrm>
            <a:off x="5364163" y="2349500"/>
            <a:ext cx="3455987" cy="3600450"/>
          </a:xfrm>
          <a:prstGeom prst="roundRect">
            <a:avLst>
              <a:gd name="adj" fmla="val 16667"/>
            </a:avLst>
          </a:prstGeom>
          <a:solidFill>
            <a:srgbClr val="0083C4"/>
          </a:solidFill>
          <a:ln w="285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 sz="2000" b="1">
                <a:solidFill>
                  <a:schemeClr val="bg1"/>
                </a:solidFill>
                <a:latin typeface="黑体" pitchFamily="2" charset="-122"/>
                <a:ea typeface="华文楷体"/>
                <a:cs typeface="华文楷体"/>
              </a:rPr>
              <a:t>针对北京高校标准化食堂</a:t>
            </a:r>
            <a:endParaRPr lang="en-US" altLang="zh-CN" sz="2000" b="1">
              <a:solidFill>
                <a:schemeClr val="bg1"/>
              </a:solidFill>
              <a:latin typeface="黑体" pitchFamily="2" charset="-122"/>
              <a:ea typeface="华文楷体"/>
              <a:cs typeface="华文楷体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黑体" pitchFamily="2" charset="-122"/>
                <a:ea typeface="华文楷体"/>
                <a:cs typeface="华文楷体"/>
              </a:rPr>
              <a:t>标准，饮食服务中心开展</a:t>
            </a:r>
            <a:endParaRPr lang="en-US" altLang="zh-CN" sz="2000" b="1">
              <a:solidFill>
                <a:schemeClr val="bg1"/>
              </a:solidFill>
              <a:latin typeface="黑体" pitchFamily="2" charset="-122"/>
              <a:ea typeface="华文楷体"/>
              <a:cs typeface="华文楷体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黑体" pitchFamily="2" charset="-122"/>
                <a:ea typeface="华文楷体"/>
                <a:cs typeface="华文楷体"/>
              </a:rPr>
              <a:t>创建标准化食堂的培训学</a:t>
            </a:r>
            <a:endParaRPr lang="en-US" altLang="zh-CN" sz="2000" b="1">
              <a:solidFill>
                <a:schemeClr val="bg1"/>
              </a:solidFill>
              <a:latin typeface="黑体" pitchFamily="2" charset="-122"/>
              <a:ea typeface="华文楷体"/>
              <a:cs typeface="华文楷体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黑体" pitchFamily="2" charset="-122"/>
                <a:ea typeface="华文楷体"/>
                <a:cs typeface="华文楷体"/>
              </a:rPr>
              <a:t>习工作，逐项逐条的学习</a:t>
            </a:r>
            <a:endParaRPr lang="en-US" altLang="zh-CN" sz="2000" b="1">
              <a:solidFill>
                <a:schemeClr val="bg1"/>
              </a:solidFill>
              <a:latin typeface="黑体" pitchFamily="2" charset="-122"/>
              <a:ea typeface="华文楷体"/>
              <a:cs typeface="华文楷体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黑体" pitchFamily="2" charset="-122"/>
                <a:ea typeface="华文楷体"/>
                <a:cs typeface="华文楷体"/>
              </a:rPr>
              <a:t>和讨论，在全体炊管人员</a:t>
            </a:r>
            <a:endParaRPr lang="en-US" altLang="zh-CN" sz="2000" b="1">
              <a:solidFill>
                <a:schemeClr val="bg1"/>
              </a:solidFill>
              <a:latin typeface="黑体" pitchFamily="2" charset="-122"/>
              <a:ea typeface="华文楷体"/>
              <a:cs typeface="华文楷体"/>
            </a:endParaRPr>
          </a:p>
          <a:p>
            <a:r>
              <a:rPr lang="zh-CN" altLang="en-US" sz="2000" b="1">
                <a:solidFill>
                  <a:schemeClr val="bg1"/>
                </a:solidFill>
                <a:latin typeface="黑体" pitchFamily="2" charset="-122"/>
                <a:ea typeface="华文楷体"/>
                <a:cs typeface="华文楷体"/>
              </a:rPr>
              <a:t>中进行广泛的宣传和动员</a:t>
            </a:r>
            <a:r>
              <a:rPr lang="zh-CN" altLang="en-US" sz="2000" b="1">
                <a:solidFill>
                  <a:schemeClr val="bg1"/>
                </a:solidFill>
                <a:latin typeface="Franklin Gothic Book"/>
              </a:rPr>
              <a:t>。</a:t>
            </a:r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                  </a:t>
            </a:r>
          </a:p>
        </p:txBody>
      </p:sp>
      <p:pic>
        <p:nvPicPr>
          <p:cNvPr id="11269" name="Picture 5" descr="DSCF56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276872"/>
            <a:ext cx="1776334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755650" y="1484313"/>
            <a:ext cx="345598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学校及后勤领导重视</a:t>
            </a:r>
          </a:p>
        </p:txBody>
      </p:sp>
      <p:sp>
        <p:nvSpPr>
          <p:cNvPr id="12" name="AutoShape 101"/>
          <p:cNvSpPr>
            <a:spLocks noChangeArrowheads="1"/>
          </p:cNvSpPr>
          <p:nvPr/>
        </p:nvSpPr>
        <p:spPr bwMode="auto">
          <a:xfrm>
            <a:off x="179388" y="549275"/>
            <a:ext cx="360362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98662" name="Rectangle 70"/>
          <p:cNvSpPr>
            <a:spLocks noChangeArrowheads="1"/>
          </p:cNvSpPr>
          <p:nvPr/>
        </p:nvSpPr>
        <p:spPr bwMode="auto">
          <a:xfrm>
            <a:off x="828675" y="979488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1116013" y="476250"/>
            <a:ext cx="41767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pic>
        <p:nvPicPr>
          <p:cNvPr id="15" name="Picture 2" descr="D:\2015\2015照片\2015.5.23质量体系外审\_DSC0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 descr="D:\加密\电脑备份（2011.6.25）\照片备份\中心动态\标准化食堂建设\照片 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3" descr="D:\加密\电脑备份（2011.6.25）\照片备份\中心动态\标准化食堂建设\照片 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364904"/>
            <a:ext cx="24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4"/>
          <p:cNvGrpSpPr>
            <a:grpSpLocks/>
          </p:cNvGrpSpPr>
          <p:nvPr/>
        </p:nvGrpSpPr>
        <p:grpSpPr bwMode="auto">
          <a:xfrm>
            <a:off x="539750" y="476250"/>
            <a:ext cx="4176713" cy="576263"/>
            <a:chOff x="2925" y="799"/>
            <a:chExt cx="2631" cy="363"/>
          </a:xfrm>
        </p:grpSpPr>
        <p:sp>
          <p:nvSpPr>
            <p:cNvPr id="152581" name="Text Box 5"/>
            <p:cNvSpPr txBox="1">
              <a:spLocks noChangeArrowheads="1"/>
            </p:cNvSpPr>
            <p:nvPr/>
          </p:nvSpPr>
          <p:spPr bwMode="auto">
            <a:xfrm>
              <a:off x="2925" y="799"/>
              <a:ext cx="2631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2E91B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Franklin Gothic Book"/>
                </a:rPr>
                <a:t>标准化食堂建设案例</a:t>
              </a:r>
            </a:p>
          </p:txBody>
        </p:sp>
        <p:sp>
          <p:nvSpPr>
            <p:cNvPr id="199684" name="Rectangle 6"/>
            <p:cNvSpPr>
              <a:spLocks noChangeArrowheads="1"/>
            </p:cNvSpPr>
            <p:nvPr/>
          </p:nvSpPr>
          <p:spPr bwMode="auto">
            <a:xfrm>
              <a:off x="2926" y="1116"/>
              <a:ext cx="2585" cy="46"/>
            </a:xfrm>
            <a:prstGeom prst="rect">
              <a:avLst/>
            </a:prstGeom>
            <a:solidFill>
              <a:srgbClr val="2E91B0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Franklin Gothic Book"/>
                <a:ea typeface="华文楷体"/>
                <a:cs typeface="华文楷体"/>
              </a:endParaRPr>
            </a:p>
          </p:txBody>
        </p:sp>
      </p:grpSp>
      <p:sp>
        <p:nvSpPr>
          <p:cNvPr id="199685" name="Rectangle 7"/>
          <p:cNvSpPr>
            <a:spLocks noChangeArrowheads="1"/>
          </p:cNvSpPr>
          <p:nvPr/>
        </p:nvSpPr>
        <p:spPr bwMode="auto">
          <a:xfrm>
            <a:off x="1116013" y="1700213"/>
            <a:ext cx="1492250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硬件建设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52585" name="AutoShape 9"/>
          <p:cNvSpPr>
            <a:spLocks noChangeArrowheads="1"/>
          </p:cNvSpPr>
          <p:nvPr/>
        </p:nvSpPr>
        <p:spPr bwMode="auto">
          <a:xfrm>
            <a:off x="611188" y="1773238"/>
            <a:ext cx="360362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pic>
        <p:nvPicPr>
          <p:cNvPr id="199687" name="Picture 10" descr="DSCF5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636838"/>
            <a:ext cx="403225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199688" name="AutoShape 4"/>
          <p:cNvSpPr>
            <a:spLocks noChangeArrowheads="1"/>
          </p:cNvSpPr>
          <p:nvPr/>
        </p:nvSpPr>
        <p:spPr bwMode="auto">
          <a:xfrm>
            <a:off x="468313" y="2420938"/>
            <a:ext cx="3455987" cy="3814762"/>
          </a:xfrm>
          <a:prstGeom prst="roundRect">
            <a:avLst>
              <a:gd name="adj" fmla="val 16667"/>
            </a:avLst>
          </a:prstGeom>
          <a:solidFill>
            <a:srgbClr val="0083C4"/>
          </a:solidFill>
          <a:ln w="285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b="1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650" y="2708275"/>
            <a:ext cx="295275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ea typeface="+mn-ea"/>
              </a:rPr>
              <a:t>在学校和后勤各主管部门的关心和支持下，加大对伙食硬件设施建设的投入力度，先后投入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ea typeface="+mn-ea"/>
              </a:rPr>
              <a:t>200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ea typeface="+mn-ea"/>
              </a:rPr>
              <a:t>多万元，完成奥运餐厅的建设改造工程。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5"/>
          <p:cNvSpPr>
            <a:spLocks noChangeArrowheads="1"/>
          </p:cNvSpPr>
          <p:nvPr/>
        </p:nvSpPr>
        <p:spPr bwMode="auto">
          <a:xfrm>
            <a:off x="1116013" y="1814513"/>
            <a:ext cx="1492250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硬件建设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63846" name="AutoShape 6"/>
          <p:cNvSpPr>
            <a:spLocks noChangeArrowheads="1"/>
          </p:cNvSpPr>
          <p:nvPr/>
        </p:nvSpPr>
        <p:spPr bwMode="auto">
          <a:xfrm>
            <a:off x="611188" y="1916113"/>
            <a:ext cx="360362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0708" name="Text Box 9"/>
          <p:cNvSpPr txBox="1">
            <a:spLocks noChangeArrowheads="1"/>
          </p:cNvSpPr>
          <p:nvPr/>
        </p:nvSpPr>
        <p:spPr bwMode="auto">
          <a:xfrm>
            <a:off x="1042988" y="3644900"/>
            <a:ext cx="1441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200709" name="Picture 11" descr="DSCF5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916113"/>
            <a:ext cx="2700338" cy="2736850"/>
          </a:xfrm>
          <a:prstGeom prst="rect">
            <a:avLst/>
          </a:prstGeom>
          <a:noFill/>
          <a:ln w="2857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00710" name="Picture 12" descr="DSCF53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365625"/>
            <a:ext cx="3062288" cy="2297113"/>
          </a:xfrm>
          <a:prstGeom prst="rect">
            <a:avLst/>
          </a:prstGeom>
          <a:noFill/>
          <a:ln w="2857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200711" name="AutoShape 4"/>
          <p:cNvSpPr>
            <a:spLocks noChangeArrowheads="1"/>
          </p:cNvSpPr>
          <p:nvPr/>
        </p:nvSpPr>
        <p:spPr bwMode="auto">
          <a:xfrm>
            <a:off x="250825" y="2565400"/>
            <a:ext cx="3455988" cy="3814763"/>
          </a:xfrm>
          <a:prstGeom prst="roundRect">
            <a:avLst>
              <a:gd name="adj" fmla="val 16667"/>
            </a:avLst>
          </a:prstGeom>
          <a:solidFill>
            <a:srgbClr val="0083C4"/>
          </a:solidFill>
          <a:ln w="285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b="1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200712" name="TextBox 11"/>
          <p:cNvSpPr txBox="1">
            <a:spLocks noChangeArrowheads="1"/>
          </p:cNvSpPr>
          <p:nvPr/>
        </p:nvSpPr>
        <p:spPr bwMode="auto">
          <a:xfrm>
            <a:off x="468313" y="2708275"/>
            <a:ext cx="29511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200" b="1">
                <a:solidFill>
                  <a:schemeClr val="bg1"/>
                </a:solidFill>
                <a:latin typeface="Franklin Gothic Book"/>
                <a:ea typeface="华文楷体"/>
                <a:cs typeface="华文楷体"/>
              </a:rPr>
              <a:t>餐厅购置了一流的炊具设施，实现了餐具公用化、能源电气化、炊具不锈钢化、后厨瓷砖化、环境艺术化、售饭微机化、物流网络化、财务电算化的一流就餐服务条件，学校每个餐厅各具特色 。</a:t>
            </a:r>
          </a:p>
          <a:p>
            <a:endParaRPr lang="zh-CN" altLang="en-US" sz="2200" b="1">
              <a:solidFill>
                <a:schemeClr val="bg1"/>
              </a:solidFill>
              <a:latin typeface="Franklin Gothic Book"/>
              <a:ea typeface="华文楷体"/>
              <a:cs typeface="华文楷体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0714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ChangeArrowheads="1"/>
          </p:cNvSpPr>
          <p:nvPr/>
        </p:nvSpPr>
        <p:spPr bwMode="auto">
          <a:xfrm>
            <a:off x="1206500" y="1598613"/>
            <a:ext cx="1493838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制度建设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53609" name="AutoShape 9"/>
          <p:cNvSpPr>
            <a:spLocks noChangeArrowheads="1"/>
          </p:cNvSpPr>
          <p:nvPr/>
        </p:nvSpPr>
        <p:spPr bwMode="auto">
          <a:xfrm>
            <a:off x="682625" y="1628775"/>
            <a:ext cx="360363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pic>
        <p:nvPicPr>
          <p:cNvPr id="201732" name="Picture 10" descr="封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349500"/>
            <a:ext cx="296545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201733" name="Picture 11" descr="封面11"/>
          <p:cNvPicPr>
            <a:picLocks noChangeAspect="1" noChangeArrowheads="1"/>
          </p:cNvPicPr>
          <p:nvPr/>
        </p:nvPicPr>
        <p:blipFill>
          <a:blip r:embed="rId3" cstate="print"/>
          <a:srcRect l="50012" t="-1566"/>
          <a:stretch>
            <a:fillRect/>
          </a:stretch>
        </p:blipFill>
        <p:spPr bwMode="auto">
          <a:xfrm>
            <a:off x="6588125" y="3716338"/>
            <a:ext cx="203835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153612" name="Text Box 12"/>
          <p:cNvSpPr txBox="1">
            <a:spLocks noChangeArrowheads="1"/>
          </p:cNvSpPr>
          <p:nvPr/>
        </p:nvSpPr>
        <p:spPr bwMode="auto">
          <a:xfrm>
            <a:off x="3635375" y="1628775"/>
            <a:ext cx="5508625" cy="1323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    建立健全了中心的管理制度，编辑完善了</a:t>
            </a:r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《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北京工业大学后勤饮食中心管理制度汇编</a:t>
            </a:r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》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、</a:t>
            </a:r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《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北京工业大学后勤饮食中心突发公共应急预案</a:t>
            </a:r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》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和</a:t>
            </a:r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《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饮食服务中心员工手册</a:t>
            </a:r>
            <a:r>
              <a:rPr lang="en-US" altLang="zh-CN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》</a:t>
            </a:r>
            <a:r>
              <a:rPr lang="zh-CN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。</a:t>
            </a:r>
          </a:p>
        </p:txBody>
      </p:sp>
      <p:pic>
        <p:nvPicPr>
          <p:cNvPr id="201735" name="Picture 13" descr="正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357563"/>
            <a:ext cx="222408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1737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1116013" y="1266825"/>
            <a:ext cx="14922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制度建设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66918" name="AutoShape 6"/>
          <p:cNvSpPr>
            <a:spLocks noChangeArrowheads="1"/>
          </p:cNvSpPr>
          <p:nvPr/>
        </p:nvSpPr>
        <p:spPr bwMode="auto">
          <a:xfrm>
            <a:off x="539750" y="1268413"/>
            <a:ext cx="360363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2756" name="Text Box 8"/>
          <p:cNvSpPr txBox="1">
            <a:spLocks noChangeArrowheads="1"/>
          </p:cNvSpPr>
          <p:nvPr/>
        </p:nvSpPr>
        <p:spPr bwMode="auto">
          <a:xfrm>
            <a:off x="755650" y="2852738"/>
            <a:ext cx="28797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166921" name="Picture 9" descr="DSCF58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44675"/>
            <a:ext cx="4319587" cy="2484438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66922" name="Picture 10" descr="DSCF58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44824"/>
            <a:ext cx="3030488" cy="3102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6923" name="Picture 11" descr="DSCF58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221163"/>
            <a:ext cx="4321175" cy="244475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66924" name="Text Box 12"/>
          <p:cNvSpPr txBox="1">
            <a:spLocks noChangeArrowheads="1"/>
          </p:cNvSpPr>
          <p:nvPr/>
        </p:nvSpPr>
        <p:spPr bwMode="auto">
          <a:xfrm>
            <a:off x="5219700" y="5516563"/>
            <a:ext cx="367347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规范用工制度和员工的考核制度。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2762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1116013" y="1470025"/>
            <a:ext cx="1871662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制度建设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68966" name="AutoShape 6"/>
          <p:cNvSpPr>
            <a:spLocks noChangeArrowheads="1"/>
          </p:cNvSpPr>
          <p:nvPr/>
        </p:nvSpPr>
        <p:spPr bwMode="auto">
          <a:xfrm>
            <a:off x="539750" y="1557338"/>
            <a:ext cx="360363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3780" name="Text Box 8"/>
          <p:cNvSpPr txBox="1">
            <a:spLocks noChangeArrowheads="1"/>
          </p:cNvSpPr>
          <p:nvPr/>
        </p:nvSpPr>
        <p:spPr bwMode="auto">
          <a:xfrm>
            <a:off x="755650" y="2852738"/>
            <a:ext cx="28797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203781" name="Picture 9" descr="饮食服务中心常用材料切配标准化规范---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9188" y="1989138"/>
            <a:ext cx="53054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2" name="Picture 10" descr="菜肴存储-100-65-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232150"/>
            <a:ext cx="32258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468313" y="2205038"/>
            <a:ext cx="3167062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对原材料切配进行量化，制定统一具体的标准规格。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标注化食堂建设案例</a:t>
            </a:r>
          </a:p>
        </p:txBody>
      </p:sp>
      <p:sp>
        <p:nvSpPr>
          <p:cNvPr id="203785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042988" y="1527175"/>
            <a:ext cx="1493837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制度建设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67942" name="AutoShape 6"/>
          <p:cNvSpPr>
            <a:spLocks noChangeArrowheads="1"/>
          </p:cNvSpPr>
          <p:nvPr/>
        </p:nvSpPr>
        <p:spPr bwMode="auto">
          <a:xfrm>
            <a:off x="539750" y="1557338"/>
            <a:ext cx="360363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4804" name="Text Box 8"/>
          <p:cNvSpPr txBox="1">
            <a:spLocks noChangeArrowheads="1"/>
          </p:cNvSpPr>
          <p:nvPr/>
        </p:nvSpPr>
        <p:spPr bwMode="auto">
          <a:xfrm>
            <a:off x="755650" y="2852738"/>
            <a:ext cx="28797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204805" name="Picture 10" descr="DSCF543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060575"/>
            <a:ext cx="4103688" cy="2808288"/>
          </a:xfrm>
          <a:solidFill>
            <a:schemeClr val="bg2"/>
          </a:solidFill>
          <a:ln w="28575">
            <a:solidFill>
              <a:schemeClr val="bg2"/>
            </a:solidFill>
          </a:ln>
        </p:spPr>
      </p:pic>
      <p:pic>
        <p:nvPicPr>
          <p:cNvPr id="204806" name="Picture 11" descr="DSCF5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976813"/>
            <a:ext cx="4103688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204807" name="Text Box 12"/>
          <p:cNvSpPr txBox="1">
            <a:spLocks noChangeArrowheads="1"/>
          </p:cNvSpPr>
          <p:nvPr/>
        </p:nvSpPr>
        <p:spPr bwMode="auto">
          <a:xfrm>
            <a:off x="539750" y="2708275"/>
            <a:ext cx="2951163" cy="2062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要求各种制度上墙，物品要定位，标识要清楚。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4809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8"/>
          <p:cNvSpPr>
            <a:spLocks noChangeArrowheads="1"/>
          </p:cNvSpPr>
          <p:nvPr/>
        </p:nvSpPr>
        <p:spPr bwMode="auto">
          <a:xfrm>
            <a:off x="1116013" y="1628775"/>
            <a:ext cx="14922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队伍建设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54633" name="AutoShape 9"/>
          <p:cNvSpPr>
            <a:spLocks noChangeArrowheads="1"/>
          </p:cNvSpPr>
          <p:nvPr/>
        </p:nvSpPr>
        <p:spPr bwMode="auto">
          <a:xfrm>
            <a:off x="539750" y="1700213"/>
            <a:ext cx="360363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5828" name="Text Box 10"/>
          <p:cNvSpPr txBox="1">
            <a:spLocks noChangeArrowheads="1"/>
          </p:cNvSpPr>
          <p:nvPr/>
        </p:nvSpPr>
        <p:spPr bwMode="auto">
          <a:xfrm>
            <a:off x="611188" y="2276475"/>
            <a:ext cx="2952750" cy="230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不断加强队伍建设，补充新鲜血液充实员工队伍，并根据工作需要调整员工岗位，对员工上岗实行岗前培训。</a:t>
            </a:r>
          </a:p>
        </p:txBody>
      </p:sp>
      <p:pic>
        <p:nvPicPr>
          <p:cNvPr id="205829" name="Picture 11" descr="2009年十月组织开展新员工岗前培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916113"/>
            <a:ext cx="41751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205830" name="Rectangle 12"/>
          <p:cNvSpPr>
            <a:spLocks noChangeArrowheads="1"/>
          </p:cNvSpPr>
          <p:nvPr/>
        </p:nvSpPr>
        <p:spPr bwMode="auto">
          <a:xfrm>
            <a:off x="1908175" y="5805488"/>
            <a:ext cx="1150938" cy="431800"/>
          </a:xfrm>
          <a:prstGeom prst="rect">
            <a:avLst/>
          </a:prstGeom>
          <a:solidFill>
            <a:srgbClr val="33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99FF"/>
            </a:extrusionClr>
          </a:sp3d>
        </p:spPr>
        <p:txBody>
          <a:bodyPr wrap="none" anchor="ctr">
            <a:flatTx/>
          </a:bodyPr>
          <a:lstStyle/>
          <a:p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制度培训</a:t>
            </a:r>
          </a:p>
        </p:txBody>
      </p:sp>
      <p:sp>
        <p:nvSpPr>
          <p:cNvPr id="205831" name="Rectangle 13"/>
          <p:cNvSpPr>
            <a:spLocks noChangeArrowheads="1"/>
          </p:cNvSpPr>
          <p:nvPr/>
        </p:nvSpPr>
        <p:spPr bwMode="auto">
          <a:xfrm>
            <a:off x="3635375" y="5805488"/>
            <a:ext cx="1223963" cy="431800"/>
          </a:xfrm>
          <a:prstGeom prst="rect">
            <a:avLst/>
          </a:prstGeom>
          <a:solidFill>
            <a:srgbClr val="33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99FF"/>
            </a:extrusionClr>
          </a:sp3d>
        </p:spPr>
        <p:txBody>
          <a:bodyPr wrap="none" anchor="ctr">
            <a:flatTx/>
          </a:bodyPr>
          <a:lstStyle/>
          <a:p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技能培训</a:t>
            </a:r>
          </a:p>
        </p:txBody>
      </p:sp>
      <p:sp>
        <p:nvSpPr>
          <p:cNvPr id="205832" name="Rectangle 14"/>
          <p:cNvSpPr>
            <a:spLocks noChangeArrowheads="1"/>
          </p:cNvSpPr>
          <p:nvPr/>
        </p:nvSpPr>
        <p:spPr bwMode="auto">
          <a:xfrm>
            <a:off x="5219700" y="5734050"/>
            <a:ext cx="1368425" cy="431800"/>
          </a:xfrm>
          <a:prstGeom prst="rect">
            <a:avLst/>
          </a:prstGeom>
          <a:solidFill>
            <a:srgbClr val="33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99FF"/>
            </a:extrusionClr>
          </a:sp3d>
        </p:spPr>
        <p:txBody>
          <a:bodyPr wrap="none" anchor="ctr">
            <a:flatTx/>
          </a:bodyPr>
          <a:lstStyle/>
          <a:p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安全卫生培训</a:t>
            </a:r>
          </a:p>
        </p:txBody>
      </p:sp>
      <p:sp>
        <p:nvSpPr>
          <p:cNvPr id="205833" name="Rectangle 15"/>
          <p:cNvSpPr>
            <a:spLocks noChangeArrowheads="1"/>
          </p:cNvSpPr>
          <p:nvPr/>
        </p:nvSpPr>
        <p:spPr bwMode="auto">
          <a:xfrm>
            <a:off x="7451725" y="5734050"/>
            <a:ext cx="1223963" cy="4318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岗前培训</a:t>
            </a:r>
          </a:p>
        </p:txBody>
      </p:sp>
      <p:sp>
        <p:nvSpPr>
          <p:cNvPr id="154640" name="Text Box 16"/>
          <p:cNvSpPr txBox="1">
            <a:spLocks noChangeArrowheads="1"/>
          </p:cNvSpPr>
          <p:nvPr/>
        </p:nvSpPr>
        <p:spPr bwMode="auto">
          <a:xfrm>
            <a:off x="3203575" y="5805488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＋</a:t>
            </a:r>
          </a:p>
        </p:txBody>
      </p:sp>
      <p:sp>
        <p:nvSpPr>
          <p:cNvPr id="154641" name="Text Box 17"/>
          <p:cNvSpPr txBox="1">
            <a:spLocks noChangeArrowheads="1"/>
          </p:cNvSpPr>
          <p:nvPr/>
        </p:nvSpPr>
        <p:spPr bwMode="auto">
          <a:xfrm>
            <a:off x="4932363" y="5805488"/>
            <a:ext cx="50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＋</a:t>
            </a:r>
          </a:p>
        </p:txBody>
      </p:sp>
      <p:sp>
        <p:nvSpPr>
          <p:cNvPr id="154642" name="AutoShape 18"/>
          <p:cNvSpPr>
            <a:spLocks noChangeArrowheads="1"/>
          </p:cNvSpPr>
          <p:nvPr/>
        </p:nvSpPr>
        <p:spPr bwMode="auto">
          <a:xfrm>
            <a:off x="6877050" y="5589588"/>
            <a:ext cx="503238" cy="5032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标注化食堂建设案例</a:t>
            </a:r>
          </a:p>
        </p:txBody>
      </p:sp>
      <p:sp>
        <p:nvSpPr>
          <p:cNvPr id="205838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5"/>
          <p:cNvSpPr>
            <a:spLocks noChangeArrowheads="1"/>
          </p:cNvSpPr>
          <p:nvPr/>
        </p:nvSpPr>
        <p:spPr bwMode="auto">
          <a:xfrm>
            <a:off x="1566863" y="1700213"/>
            <a:ext cx="1492250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队伍建设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81254" name="AutoShape 6"/>
          <p:cNvSpPr>
            <a:spLocks noChangeArrowheads="1"/>
          </p:cNvSpPr>
          <p:nvPr/>
        </p:nvSpPr>
        <p:spPr bwMode="auto">
          <a:xfrm>
            <a:off x="1042988" y="1773238"/>
            <a:ext cx="360362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6852" name="Text Box 7"/>
          <p:cNvSpPr txBox="1">
            <a:spLocks noChangeArrowheads="1"/>
          </p:cNvSpPr>
          <p:nvPr/>
        </p:nvSpPr>
        <p:spPr bwMode="auto">
          <a:xfrm>
            <a:off x="1116013" y="2708275"/>
            <a:ext cx="2519362" cy="267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组织员工利用业余时间进行业务学习，努力提高技能水平 ，同时设立专项学习资金用于各餐厅员工外出培训学习。</a:t>
            </a:r>
          </a:p>
        </p:txBody>
      </p:sp>
      <p:pic>
        <p:nvPicPr>
          <p:cNvPr id="206853" name="Picture 8" descr="DSC024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700213"/>
            <a:ext cx="36004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206854" name="Picture 9" descr="DSCF56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365625"/>
            <a:ext cx="3600450" cy="218916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6856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ChangeArrowheads="1"/>
          </p:cNvSpPr>
          <p:nvPr/>
        </p:nvSpPr>
        <p:spPr bwMode="auto">
          <a:xfrm>
            <a:off x="900113" y="1484313"/>
            <a:ext cx="1636712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队伍建设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85352" name="AutoShape 8"/>
          <p:cNvSpPr>
            <a:spLocks noChangeArrowheads="1"/>
          </p:cNvSpPr>
          <p:nvPr/>
        </p:nvSpPr>
        <p:spPr bwMode="auto">
          <a:xfrm>
            <a:off x="468313" y="1558925"/>
            <a:ext cx="360362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7876" name="Text Box 9"/>
          <p:cNvSpPr txBox="1">
            <a:spLocks noChangeArrowheads="1"/>
          </p:cNvSpPr>
          <p:nvPr/>
        </p:nvSpPr>
        <p:spPr bwMode="auto">
          <a:xfrm>
            <a:off x="468313" y="2276475"/>
            <a:ext cx="2087562" cy="230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组织各餐厅员工进行大锅菜比赛。提高员工钻研技术的积极性，促进技术创新。</a:t>
            </a:r>
          </a:p>
        </p:txBody>
      </p:sp>
      <p:pic>
        <p:nvPicPr>
          <p:cNvPr id="185356" name="Picture 12" descr="IMG_26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6"/>
            <a:ext cx="2959986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7879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39937" name="Picture 1" descr="D:\2016\照片\2016.1.8烹饪大赛\_DSC2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4005064"/>
            <a:ext cx="2952328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38" name="Picture 2" descr="D:\2016\照片\2016.1.8烹饪大赛\_DSC2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6562" y="1413056"/>
            <a:ext cx="2721902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39" name="Picture 3" descr="D:\2014\2014 照片\2014.12.27烹饪大赛\精选\_DSC7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05344"/>
            <a:ext cx="2845873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88" y="1196975"/>
            <a:ext cx="8208962" cy="5327650"/>
          </a:xfrm>
        </p:spPr>
        <p:txBody>
          <a:bodyPr>
            <a:normAutofit/>
          </a:bodyPr>
          <a:lstStyle/>
          <a:p>
            <a:pPr fontAlgn="auto">
              <a:lnSpc>
                <a:spcPts val="38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北京工业大学在校学生</a:t>
            </a:r>
            <a:r>
              <a:rPr lang="en-US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27000</a:t>
            </a:r>
            <a:r>
              <a:rPr lang="zh-CN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余人。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学校共</a:t>
            </a:r>
            <a:r>
              <a:rPr lang="en-US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10</a:t>
            </a:r>
            <a:r>
              <a:rPr lang="zh-CN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个食堂，炊管人员</a:t>
            </a:r>
            <a:r>
              <a:rPr lang="zh-CN" altLang="en-US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约</a:t>
            </a:r>
            <a:r>
              <a:rPr lang="en-US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530</a:t>
            </a:r>
            <a:r>
              <a:rPr lang="zh-CN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人，年食堂回收额</a:t>
            </a:r>
            <a:r>
              <a:rPr lang="en-US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8000</a:t>
            </a:r>
            <a:r>
              <a:rPr lang="zh-CN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多万元，我校自</a:t>
            </a:r>
            <a:r>
              <a:rPr lang="en-US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2002</a:t>
            </a:r>
            <a:r>
              <a:rPr lang="zh-CN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年创建标准化食堂以来，已有</a:t>
            </a:r>
            <a:r>
              <a:rPr lang="en-US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3</a:t>
            </a:r>
            <a:r>
              <a:rPr lang="zh-CN" altLang="zh-CN" sz="2800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个食堂跨入了高校标准化食堂行列，多年来，为我校各食堂的发展和建设树立了学习的榜样。</a:t>
            </a:r>
            <a:endParaRPr lang="zh-CN" altLang="en-US" sz="2800" b="1" dirty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5" name="Picture 2" descr="D:\2015\2015照片\2015.4.20奥运餐厅合影\精选\_DSC9670.JPG"/>
          <p:cNvPicPr>
            <a:picLocks noChangeAspect="1" noChangeArrowheads="1"/>
          </p:cNvPicPr>
          <p:nvPr/>
        </p:nvPicPr>
        <p:blipFill>
          <a:blip r:embed="rId2" cstate="print"/>
          <a:srcRect t="20821" b="10767"/>
          <a:stretch>
            <a:fillRect/>
          </a:stretch>
        </p:blipFill>
        <p:spPr bwMode="auto">
          <a:xfrm>
            <a:off x="772384" y="3933056"/>
            <a:ext cx="761604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141"/>
          <p:cNvSpPr txBox="1">
            <a:spLocks noChangeArrowheads="1"/>
          </p:cNvSpPr>
          <p:nvPr/>
        </p:nvSpPr>
        <p:spPr bwMode="auto">
          <a:xfrm>
            <a:off x="827088" y="473075"/>
            <a:ext cx="4176712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基  本  概  况</a:t>
            </a:r>
          </a:p>
        </p:txBody>
      </p:sp>
      <p:sp>
        <p:nvSpPr>
          <p:cNvPr id="93188" name="Rectangle 142"/>
          <p:cNvSpPr>
            <a:spLocks noChangeArrowheads="1"/>
          </p:cNvSpPr>
          <p:nvPr/>
        </p:nvSpPr>
        <p:spPr bwMode="auto">
          <a:xfrm>
            <a:off x="828675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8"/>
          <p:cNvSpPr>
            <a:spLocks noChangeArrowheads="1"/>
          </p:cNvSpPr>
          <p:nvPr/>
        </p:nvSpPr>
        <p:spPr bwMode="auto">
          <a:xfrm>
            <a:off x="1187450" y="1412875"/>
            <a:ext cx="14922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成本核算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55657" name="AutoShape 9"/>
          <p:cNvSpPr>
            <a:spLocks noChangeArrowheads="1"/>
          </p:cNvSpPr>
          <p:nvPr/>
        </p:nvSpPr>
        <p:spPr bwMode="auto">
          <a:xfrm>
            <a:off x="684213" y="1484313"/>
            <a:ext cx="360362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8900" name="Text Box 10"/>
          <p:cNvSpPr txBox="1">
            <a:spLocks noChangeArrowheads="1"/>
          </p:cNvSpPr>
          <p:nvPr/>
        </p:nvSpPr>
        <p:spPr bwMode="auto">
          <a:xfrm>
            <a:off x="898525" y="2060575"/>
            <a:ext cx="3168650" cy="3816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按照标准化食堂要求，实行全成本微盈利核算。对办伙原材料进行集中统一采购，由总库统一库存管理，餐厅每天出库回库，蔬菜实现当天购回当天消耗，肉类实行统一加工，主要办伙原材料由总库统一配送，餐厅做到日清月结、月底盘库 。</a:t>
            </a:r>
          </a:p>
        </p:txBody>
      </p:sp>
      <p:pic>
        <p:nvPicPr>
          <p:cNvPr id="208901" name="Picture 11" descr="DSCF5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844675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208902" name="AutoShape 12"/>
          <p:cNvSpPr>
            <a:spLocks noChangeArrowheads="1"/>
          </p:cNvSpPr>
          <p:nvPr/>
        </p:nvSpPr>
        <p:spPr bwMode="auto">
          <a:xfrm>
            <a:off x="4787900" y="5373688"/>
            <a:ext cx="3744913" cy="476250"/>
          </a:xfrm>
          <a:prstGeom prst="flowChartAlternateProcess">
            <a:avLst/>
          </a:prstGeom>
          <a:solidFill>
            <a:srgbClr val="008CD2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CN" altLang="en-US" b="1">
                <a:solidFill>
                  <a:schemeClr val="bg1"/>
                </a:solidFill>
                <a:latin typeface="Franklin Gothic Book"/>
              </a:rPr>
              <a:t>食堂的日成本核算纳入微机管理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8904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1135063" y="1557338"/>
            <a:ext cx="1492250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伙食质量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71014" name="AutoShape 6"/>
          <p:cNvSpPr>
            <a:spLocks noChangeArrowheads="1"/>
          </p:cNvSpPr>
          <p:nvPr/>
        </p:nvSpPr>
        <p:spPr bwMode="auto">
          <a:xfrm>
            <a:off x="703263" y="1558925"/>
            <a:ext cx="360362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9924" name="Text Box 11"/>
          <p:cNvSpPr txBox="1">
            <a:spLocks noChangeArrowheads="1"/>
          </p:cNvSpPr>
          <p:nvPr/>
        </p:nvSpPr>
        <p:spPr bwMode="auto">
          <a:xfrm>
            <a:off x="755650" y="2492375"/>
            <a:ext cx="3024188" cy="3046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主副食烹饪操作规范，花样品种丰富 。制作每日指导菜谱，努力做到中晚餐高中低档副食比例为</a:t>
            </a:r>
            <a:r>
              <a:rPr lang="en-US" altLang="zh-CN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3</a:t>
            </a: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：</a:t>
            </a:r>
            <a:r>
              <a:rPr lang="en-US" altLang="zh-CN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5</a:t>
            </a: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：</a:t>
            </a:r>
            <a:r>
              <a:rPr lang="en-US" altLang="zh-CN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2</a:t>
            </a: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，并且保证低价位菜（</a:t>
            </a:r>
            <a:r>
              <a:rPr lang="en-US" altLang="zh-CN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1</a:t>
            </a: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元以下）的数量和质量 。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09926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131075" name="Picture 3" descr="C:\Users\刘阳\Desktop\2013.1.20中心菜谱\终板合层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636838"/>
            <a:ext cx="2544762" cy="360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1076" name="Picture 4" descr="C:\Users\刘阳\Desktop\2013.1.20中心菜谱\终板合层\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773238"/>
            <a:ext cx="2546350" cy="3598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4"/>
          <p:cNvSpPr>
            <a:spLocks noChangeArrowheads="1"/>
          </p:cNvSpPr>
          <p:nvPr/>
        </p:nvSpPr>
        <p:spPr bwMode="auto">
          <a:xfrm>
            <a:off x="1279525" y="1341438"/>
            <a:ext cx="1492250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服务质量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57705" name="AutoShape 9"/>
          <p:cNvSpPr>
            <a:spLocks noChangeArrowheads="1"/>
          </p:cNvSpPr>
          <p:nvPr/>
        </p:nvSpPr>
        <p:spPr bwMode="auto">
          <a:xfrm>
            <a:off x="704850" y="1343025"/>
            <a:ext cx="360363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pic>
        <p:nvPicPr>
          <p:cNvPr id="210948" name="Picture 11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844675"/>
            <a:ext cx="35306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210949" name="Text Box 12"/>
          <p:cNvSpPr txBox="1">
            <a:spLocks noChangeArrowheads="1"/>
          </p:cNvSpPr>
          <p:nvPr/>
        </p:nvSpPr>
        <p:spPr bwMode="auto">
          <a:xfrm>
            <a:off x="395288" y="2060575"/>
            <a:ext cx="4321175" cy="3416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优质服务是发展的保障，根据中心文明服务制度和有关规则严格要求炊事员提供优质服务，统一着装挂牌服务，通过组织学生问卷调查，定期考核等多形式评比出餐厅服务标兵 ，提高广大餐饮服务人员的服务意识和服务主动性  ，推动伙食优质服务的建设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10951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132099" name="Picture 3" descr="D:\2011\2011照片\中心动态\2011.5.28中海油用餐\照片 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365104"/>
            <a:ext cx="352839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ChangeArrowheads="1"/>
          </p:cNvSpPr>
          <p:nvPr/>
        </p:nvSpPr>
        <p:spPr bwMode="auto">
          <a:xfrm>
            <a:off x="1350963" y="1412875"/>
            <a:ext cx="14922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CN" altLang="en-US" sz="2400" b="1">
                <a:latin typeface="Franklin Gothic Book"/>
                <a:ea typeface="华文楷体"/>
                <a:cs typeface="华文楷体"/>
              </a:rPr>
              <a:t>安全卫生</a:t>
            </a:r>
            <a:r>
              <a:rPr lang="zh-CN" altLang="en-US" sz="2400">
                <a:latin typeface="Franklin Gothic Book"/>
                <a:ea typeface="华文楷体"/>
                <a:cs typeface="华文楷体"/>
              </a:rPr>
              <a:t> </a:t>
            </a:r>
          </a:p>
        </p:txBody>
      </p:sp>
      <p:sp>
        <p:nvSpPr>
          <p:cNvPr id="158729" name="AutoShape 9"/>
          <p:cNvSpPr>
            <a:spLocks noChangeArrowheads="1"/>
          </p:cNvSpPr>
          <p:nvPr/>
        </p:nvSpPr>
        <p:spPr bwMode="auto">
          <a:xfrm>
            <a:off x="774700" y="1485900"/>
            <a:ext cx="360363" cy="360363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11972" name="Text Box 10"/>
          <p:cNvSpPr txBox="1">
            <a:spLocks noChangeArrowheads="1"/>
          </p:cNvSpPr>
          <p:nvPr/>
        </p:nvSpPr>
        <p:spPr bwMode="auto">
          <a:xfrm>
            <a:off x="684213" y="2276475"/>
            <a:ext cx="3529012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始终坚持了“安全第一，预防为主”的方针。加强安全卫生知识培训，提高炊事员的卫生安全意识，餐厅卫生区划分明确责任到人，三餐收尾工作彻底，严格执行冷荤“五专”要求，洗消程序清晰，定期灭蝇灭蟑。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11974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133122" name="Picture 2" descr="D:\2013\2013年照片\2013.9.26消防培训\精选\_DSC9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68852"/>
            <a:ext cx="3600000" cy="2492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23" name="Picture 3" descr="D:\2013\2013年照片\2013.7.2消防演练\精选\_DSC8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3600000" cy="2345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5724525" y="1484313"/>
            <a:ext cx="3348038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邀请专家指导</a:t>
            </a:r>
          </a:p>
        </p:txBody>
      </p:sp>
      <p:sp>
        <p:nvSpPr>
          <p:cNvPr id="212995" name="Rectangle 7"/>
          <p:cNvSpPr>
            <a:spLocks noChangeArrowheads="1"/>
          </p:cNvSpPr>
          <p:nvPr/>
        </p:nvSpPr>
        <p:spPr bwMode="auto">
          <a:xfrm>
            <a:off x="1116013" y="1773238"/>
            <a:ext cx="32797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latin typeface="Franklin Gothic Book"/>
              </a:rPr>
              <a:t>全面自查</a:t>
            </a:r>
            <a:r>
              <a:rPr lang="en-US" altLang="zh-CN" sz="2000" b="1">
                <a:latin typeface="宋体" charset="-122"/>
              </a:rPr>
              <a:t>·</a:t>
            </a:r>
            <a:r>
              <a:rPr lang="zh-CN" altLang="en-US" sz="2000" b="1">
                <a:latin typeface="Franklin Gothic Book"/>
              </a:rPr>
              <a:t>及时整改</a:t>
            </a:r>
          </a:p>
        </p:txBody>
      </p:sp>
      <p:sp>
        <p:nvSpPr>
          <p:cNvPr id="162824" name="AutoShape 8"/>
          <p:cNvSpPr>
            <a:spLocks noChangeArrowheads="1"/>
          </p:cNvSpPr>
          <p:nvPr/>
        </p:nvSpPr>
        <p:spPr bwMode="auto">
          <a:xfrm>
            <a:off x="684213" y="1773238"/>
            <a:ext cx="360362" cy="360362"/>
          </a:xfrm>
          <a:prstGeom prst="flowChartDecision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12997" name="Text Box 9"/>
          <p:cNvSpPr txBox="1">
            <a:spLocks noChangeArrowheads="1"/>
          </p:cNvSpPr>
          <p:nvPr/>
        </p:nvSpPr>
        <p:spPr bwMode="auto">
          <a:xfrm>
            <a:off x="468313" y="2565400"/>
            <a:ext cx="3744912" cy="2862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99CC"/>
                </a:solidFill>
                <a:latin typeface="Franklin Gothic Book"/>
                <a:ea typeface="华文楷体"/>
                <a:cs typeface="华文楷体"/>
              </a:rPr>
              <a:t>我们针对标准化食堂的要求，全面自查，发现不足及时整改，以来通过校拨款和自筹资金， 对奥运餐厅先后投入各项资金用于硬件设施的改造和完善 。 </a:t>
            </a:r>
          </a:p>
          <a:p>
            <a:pPr>
              <a:spcBef>
                <a:spcPct val="50000"/>
              </a:spcBef>
            </a:pPr>
            <a:endParaRPr lang="en-US" altLang="zh-CN" sz="2400" b="1">
              <a:solidFill>
                <a:srgbClr val="0099CC"/>
              </a:solidFill>
              <a:latin typeface="Franklin Gothic Book"/>
              <a:ea typeface="华文楷体"/>
              <a:cs typeface="华文楷体"/>
            </a:endParaRPr>
          </a:p>
        </p:txBody>
      </p:sp>
      <p:pic>
        <p:nvPicPr>
          <p:cNvPr id="212998" name="Picture 10" descr="DSCF3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4149725"/>
            <a:ext cx="2416175" cy="1800225"/>
          </a:xfrm>
          <a:prstGeom prst="rect">
            <a:avLst/>
          </a:prstGeom>
          <a:noFill/>
          <a:ln w="2857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12999" name="Picture 12" descr="DSCF54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149725"/>
            <a:ext cx="234473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213000" name="Picture 5" descr="DSCF59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060575"/>
            <a:ext cx="2308225" cy="18002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3001" name="Picture 11" descr="DSCF43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2060575"/>
            <a:ext cx="16652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9750" y="476250"/>
            <a:ext cx="41767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2E91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/>
              </a:rPr>
              <a:t>标准化食堂建设案例</a:t>
            </a:r>
          </a:p>
        </p:txBody>
      </p:sp>
      <p:sp>
        <p:nvSpPr>
          <p:cNvPr id="213003" name="Rectangle 4"/>
          <p:cNvSpPr>
            <a:spLocks noChangeArrowheads="1"/>
          </p:cNvSpPr>
          <p:nvPr/>
        </p:nvSpPr>
        <p:spPr bwMode="auto">
          <a:xfrm>
            <a:off x="539750" y="1052513"/>
            <a:ext cx="4103688" cy="73025"/>
          </a:xfrm>
          <a:prstGeom prst="rect">
            <a:avLst/>
          </a:prstGeom>
          <a:solidFill>
            <a:srgbClr val="2E91B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Franklin Gothic Book"/>
              <a:ea typeface="华文楷体"/>
              <a:cs typeface="华文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zh-CN" altLang="en-US" cap="none" smtClean="0">
                <a:effectLst/>
              </a:rPr>
              <a:t>我校新餐厅外景</a:t>
            </a:r>
          </a:p>
        </p:txBody>
      </p:sp>
      <p:pic>
        <p:nvPicPr>
          <p:cNvPr id="4" name="图片 7" descr="f5165a32.bmp.bmp"/>
          <p:cNvPicPr>
            <a:picLocks noChangeAspect="1"/>
          </p:cNvPicPr>
          <p:nvPr/>
        </p:nvPicPr>
        <p:blipFill>
          <a:blip r:embed="rId2" cstate="print"/>
          <a:srcRect t="8666"/>
          <a:stretch>
            <a:fillRect/>
          </a:stretch>
        </p:blipFill>
        <p:spPr bwMode="auto">
          <a:xfrm>
            <a:off x="1012283" y="1563998"/>
            <a:ext cx="6757023" cy="3361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0825" y="919163"/>
            <a:ext cx="8569325" cy="45259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      </a:t>
            </a:r>
            <a:r>
              <a:rPr lang="zh-CN" altLang="zh-CN" b="1" dirty="0" smtClean="0">
                <a:solidFill>
                  <a:srgbClr val="7030A0"/>
                </a:solidFill>
                <a:latin typeface="+mj-ea"/>
                <a:ea typeface="+mj-ea"/>
                <a:cs typeface="+mn-cs"/>
              </a:rPr>
              <a:t>我校一座二万多平米的综合餐饮服务楼，现在即将交付使用，我们一定会按照北京高校标准化食堂建设的要求，做好一切的先期准备工作。开展炊管人员标准化食堂知识的培训，按照标准化食堂的要求办好食堂、管好食堂，使我校餐饮管理能得到持续不断的发展，使我校广大师生享有更加完善的餐饮服务。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zh-CN" altLang="en-US" b="1" dirty="0">
              <a:solidFill>
                <a:srgbClr val="7030A0"/>
              </a:solidFill>
              <a:latin typeface="+mj-ea"/>
              <a:ea typeface="+mj-ea"/>
              <a:cs typeface="+mn-cs"/>
            </a:endParaRPr>
          </a:p>
        </p:txBody>
      </p:sp>
      <p:pic>
        <p:nvPicPr>
          <p:cNvPr id="4" name="图片 7" descr="f5165a32.bmp.bmp"/>
          <p:cNvPicPr>
            <a:picLocks noChangeAspect="1"/>
          </p:cNvPicPr>
          <p:nvPr/>
        </p:nvPicPr>
        <p:blipFill>
          <a:blip r:embed="rId2" cstate="print"/>
          <a:srcRect t="8666"/>
          <a:stretch>
            <a:fillRect/>
          </a:stretch>
        </p:blipFill>
        <p:spPr bwMode="auto">
          <a:xfrm>
            <a:off x="5956854" y="4945410"/>
            <a:ext cx="2725390" cy="1777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0530" name="Picture 2" descr="D:\2016\照片\2016.9.5新餐厅开业\_DSC4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723" y="5018214"/>
            <a:ext cx="2797073" cy="1657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0531" name="Picture 3" descr="D:\2016\照片\2016.9.5新餐厅开业\_DSC4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5089187"/>
            <a:ext cx="2448272" cy="1629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052513"/>
            <a:ext cx="8686800" cy="4883150"/>
          </a:xfrm>
        </p:spPr>
        <p:txBody>
          <a:bodyPr>
            <a:normAutofit/>
          </a:bodyPr>
          <a:lstStyle/>
          <a:p>
            <a:pPr algn="ctr" fontAlgn="auto">
              <a:lnSpc>
                <a:spcPts val="6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2"/>
                <a:ea typeface="Adobe 楷体 Std R" pitchFamily="18" charset="-122"/>
                <a:cs typeface="+mn-cs"/>
              </a:rPr>
              <a:t>          我们将以标准化食堂为契机，</a:t>
            </a:r>
            <a:endParaRPr lang="en-US" altLang="zh-CN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itchFamily="18" charset="-122"/>
              <a:ea typeface="Adobe 楷体 Std R" pitchFamily="18" charset="-122"/>
              <a:cs typeface="+mn-cs"/>
            </a:endParaRPr>
          </a:p>
          <a:p>
            <a:pPr algn="ctr" fontAlgn="auto">
              <a:lnSpc>
                <a:spcPts val="6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2"/>
                <a:ea typeface="Adobe 楷体 Std R" pitchFamily="18" charset="-122"/>
                <a:cs typeface="+mn-cs"/>
              </a:rPr>
              <a:t>          狠抓安全生产，</a:t>
            </a:r>
            <a:endParaRPr lang="en-US" altLang="zh-CN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itchFamily="18" charset="-122"/>
              <a:ea typeface="Adobe 楷体 Std R" pitchFamily="18" charset="-122"/>
              <a:cs typeface="+mn-cs"/>
            </a:endParaRPr>
          </a:p>
          <a:p>
            <a:pPr algn="ctr" fontAlgn="auto">
              <a:lnSpc>
                <a:spcPts val="6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2"/>
                <a:ea typeface="Adobe 楷体 Std R" pitchFamily="18" charset="-122"/>
                <a:cs typeface="+mn-cs"/>
              </a:rPr>
              <a:t>          细化成本核算，</a:t>
            </a:r>
            <a:endParaRPr lang="en-US" altLang="zh-CN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itchFamily="18" charset="-122"/>
              <a:ea typeface="Adobe 楷体 Std R" pitchFamily="18" charset="-122"/>
              <a:cs typeface="+mn-cs"/>
            </a:endParaRPr>
          </a:p>
          <a:p>
            <a:pPr algn="ctr" fontAlgn="auto">
              <a:lnSpc>
                <a:spcPts val="6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2"/>
                <a:ea typeface="Adobe 楷体 Std R" pitchFamily="18" charset="-122"/>
                <a:cs typeface="+mn-cs"/>
              </a:rPr>
              <a:t>          拓展伙食风味，</a:t>
            </a:r>
            <a:endParaRPr lang="en-US" altLang="zh-CN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itchFamily="18" charset="-122"/>
              <a:ea typeface="Adobe 楷体 Std R" pitchFamily="18" charset="-122"/>
              <a:cs typeface="+mn-cs"/>
            </a:endParaRPr>
          </a:p>
          <a:p>
            <a:pPr algn="ctr" fontAlgn="auto">
              <a:lnSpc>
                <a:spcPts val="6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zh-CN" altLang="en-US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2"/>
                <a:ea typeface="Adobe 楷体 Std R" pitchFamily="18" charset="-122"/>
                <a:cs typeface="+mn-cs"/>
              </a:rPr>
              <a:t>          办好师生满意的食堂</a:t>
            </a:r>
            <a:r>
              <a:rPr lang="zh-CN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2"/>
                <a:ea typeface="Adobe 楷体 Std R" pitchFamily="18" charset="-122"/>
                <a:cs typeface="+mn-cs"/>
              </a:rPr>
              <a:t>！</a:t>
            </a:r>
            <a:endParaRPr lang="en-US" altLang="zh-CN" sz="36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itchFamily="18" charset="-122"/>
              <a:ea typeface="Adobe 楷体 Std R" pitchFamily="18" charset="-122"/>
              <a:cs typeface="+mn-cs"/>
            </a:endParaRPr>
          </a:p>
        </p:txBody>
      </p:sp>
      <p:pic>
        <p:nvPicPr>
          <p:cNvPr id="151554" name="Picture 2" descr="http://a2.att.hudong.com/46/63/20300000913120131963634364150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5050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0825" y="620713"/>
            <a:ext cx="7993063" cy="4525962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n-US" altLang="zh-CN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     </a:t>
            </a:r>
            <a:r>
              <a:rPr lang="zh-CN" altLang="zh-CN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标准化食堂建设的最终目标，就是不断提升餐饮管理水平，</a:t>
            </a:r>
            <a:r>
              <a:rPr lang="zh-CN" altLang="en-US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最大程度地</a:t>
            </a:r>
            <a:r>
              <a:rPr lang="zh-CN" altLang="zh-CN" b="1" smtClean="0">
                <a:solidFill>
                  <a:srgbClr val="7030A0"/>
                </a:solidFill>
                <a:latin typeface="隶书"/>
                <a:ea typeface="隶书"/>
                <a:cs typeface="隶书"/>
              </a:rPr>
              <a:t>达到广大师生的满意。高校标准化食堂建设是提升高校食堂管理水平的得一座桥梁，我们不但要建好这座桥，更需要维护好这座桥，通过我们的工作，使北京百万高校师生，能够得到一个满意的餐饮服务环境。</a:t>
            </a:r>
          </a:p>
          <a:p>
            <a:endParaRPr lang="zh-CN" altLang="en-US" b="1" smtClean="0">
              <a:solidFill>
                <a:srgbClr val="7030A0"/>
              </a:solidFill>
              <a:latin typeface="隶书"/>
              <a:ea typeface="隶书"/>
              <a:cs typeface="隶书"/>
            </a:endParaRPr>
          </a:p>
        </p:txBody>
      </p:sp>
      <p:pic>
        <p:nvPicPr>
          <p:cNvPr id="149506" name="Picture 2" descr="http://i0.hexunimg.cn/2015-12-08/181053032.jpg"/>
          <p:cNvPicPr>
            <a:picLocks noChangeAspect="1" noChangeArrowheads="1"/>
          </p:cNvPicPr>
          <p:nvPr/>
        </p:nvPicPr>
        <p:blipFill>
          <a:blip r:embed="rId2" cstate="print"/>
          <a:srcRect l="10583" t="8064" r="12305" b="11298"/>
          <a:stretch>
            <a:fillRect/>
          </a:stretch>
        </p:blipFill>
        <p:spPr bwMode="auto">
          <a:xfrm>
            <a:off x="6227763" y="4365625"/>
            <a:ext cx="2811462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2" descr="http://p1.sinaimg.cn/1653801800/180/556912613188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4365625"/>
            <a:ext cx="2205038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</a:t>
            </a: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最后，热烈欢迎各位领导、各位同仁到北京工业大学指导、交流。</a:t>
            </a:r>
            <a:endParaRPr lang="en-US" altLang="zh-CN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 谢 谢！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52578" name="Picture 2" descr="http://www.ipb.cc/uploads/allimg/c150302/142526311942320-335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429000"/>
            <a:ext cx="37798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0825" y="1196975"/>
            <a:ext cx="8713788" cy="28082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CN" altLang="en-US" sz="2600" dirty="0" smtClean="0">
                <a:solidFill>
                  <a:srgbClr val="401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  <a:cs typeface="+mn-cs"/>
              </a:rPr>
              <a:t>基本伙餐厅：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奥运餐厅一层、第二餐厅、中蓝基本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伙</a:t>
            </a:r>
            <a:r>
              <a:rPr lang="zh-CN" altLang="en-US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、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清真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学生餐厅</a:t>
            </a:r>
            <a:endParaRPr lang="en-US" altLang="zh-CN" sz="2600" dirty="0" smtClean="0">
              <a:solidFill>
                <a:srgbClr val="7030A0"/>
              </a:solidFill>
              <a:latin typeface="隶书" pitchFamily="49" charset="-122"/>
              <a:ea typeface="隶书" pitchFamily="49" charset="-122"/>
              <a:cs typeface="+mn-cs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CN" altLang="en-US" sz="2600" dirty="0" smtClean="0">
                <a:solidFill>
                  <a:srgbClr val="401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  <a:cs typeface="+mn-cs"/>
              </a:rPr>
              <a:t>风味型餐厅：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奥运</a:t>
            </a:r>
            <a:r>
              <a:rPr lang="zh-CN" altLang="en-US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餐厅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二层、风味餐厅、美食园、中蓝</a:t>
            </a:r>
            <a:r>
              <a:rPr lang="zh-CN" altLang="en-US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档</a:t>
            </a:r>
            <a:r>
              <a:rPr lang="zh-CN" altLang="en-US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口、</a:t>
            </a:r>
            <a:r>
              <a:rPr lang="en-US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1727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咖啡</a:t>
            </a:r>
            <a:r>
              <a:rPr lang="zh-CN" altLang="en-US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（教工餐厅）</a:t>
            </a:r>
            <a:endParaRPr lang="en-US" altLang="zh-CN" sz="2600" dirty="0" smtClean="0">
              <a:solidFill>
                <a:srgbClr val="7030A0"/>
              </a:solidFill>
              <a:latin typeface="隶书" pitchFamily="49" charset="-122"/>
              <a:ea typeface="隶书" pitchFamily="49" charset="-122"/>
              <a:cs typeface="+mn-cs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zh-CN" altLang="en-US" sz="2600" dirty="0" smtClean="0">
                <a:solidFill>
                  <a:srgbClr val="401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招待餐厅</a:t>
            </a:r>
            <a:r>
              <a:rPr lang="zh-CN" altLang="en-US" sz="2600" dirty="0" smtClean="0">
                <a:solidFill>
                  <a:srgbClr val="401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：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清真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涮吧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、天天</a:t>
            </a:r>
            <a:r>
              <a:rPr lang="zh-CN" altLang="zh-CN" sz="2600" dirty="0" smtClean="0">
                <a:solidFill>
                  <a:srgbClr val="7030A0"/>
                </a:solidFill>
                <a:latin typeface="隶书" pitchFamily="49" charset="-122"/>
                <a:ea typeface="隶书" pitchFamily="49" charset="-122"/>
                <a:cs typeface="+mn-cs"/>
              </a:rPr>
              <a:t>餐厅</a:t>
            </a:r>
            <a:endParaRPr lang="en-US" altLang="zh-CN" sz="2600" dirty="0" smtClean="0">
              <a:solidFill>
                <a:srgbClr val="7030A0"/>
              </a:solidFill>
              <a:latin typeface="隶书" pitchFamily="49" charset="-122"/>
              <a:ea typeface="隶书" pitchFamily="49" charset="-122"/>
              <a:cs typeface="+mn-cs"/>
            </a:endParaRPr>
          </a:p>
        </p:txBody>
      </p:sp>
      <p:pic>
        <p:nvPicPr>
          <p:cNvPr id="3074" name="Picture 2" descr="D:\加密\电脑备份（2011.6.25）\照片备份\奥运剪影\奥运中宴苑餐厅\R0010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6136" y="4365104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5715" name="TextBox 5"/>
          <p:cNvSpPr txBox="1">
            <a:spLocks noChangeArrowheads="1"/>
          </p:cNvSpPr>
          <p:nvPr/>
        </p:nvSpPr>
        <p:spPr bwMode="auto">
          <a:xfrm>
            <a:off x="3851275" y="6237288"/>
            <a:ext cx="144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奥运餐厅</a:t>
            </a:r>
          </a:p>
        </p:txBody>
      </p:sp>
      <p:pic>
        <p:nvPicPr>
          <p:cNvPr id="3075" name="Picture 3" descr="D:\2012\2012年照片\2012.10.6中蓝公寓餐厅开业\_DSC1276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8500" t="22781" r="25588" b="27514"/>
          <a:stretch>
            <a:fillRect/>
          </a:stretch>
        </p:blipFill>
        <p:spPr bwMode="auto">
          <a:xfrm>
            <a:off x="5868144" y="4365104"/>
            <a:ext cx="304285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5717" name="TextBox 7"/>
          <p:cNvSpPr txBox="1">
            <a:spLocks noChangeArrowheads="1"/>
          </p:cNvSpPr>
          <p:nvPr/>
        </p:nvSpPr>
        <p:spPr bwMode="auto">
          <a:xfrm>
            <a:off x="6948488" y="6237288"/>
            <a:ext cx="1439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中蓝餐厅</a:t>
            </a:r>
          </a:p>
        </p:txBody>
      </p:sp>
      <p:pic>
        <p:nvPicPr>
          <p:cNvPr id="3076" name="Picture 4" descr="D:\2013\2013年照片\2013.8.27教工咖啡厅\精选\_DSC89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304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5719" name="TextBox 9"/>
          <p:cNvSpPr txBox="1">
            <a:spLocks noChangeArrowheads="1"/>
          </p:cNvSpPr>
          <p:nvPr/>
        </p:nvSpPr>
        <p:spPr bwMode="auto">
          <a:xfrm>
            <a:off x="827088" y="6237288"/>
            <a:ext cx="144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1727</a:t>
            </a:r>
            <a:r>
              <a:rPr lang="zh-CN" altLang="en-US" sz="2000" b="1">
                <a:solidFill>
                  <a:srgbClr val="FF0000"/>
                </a:solidFill>
                <a:latin typeface="隶书"/>
                <a:ea typeface="隶书"/>
                <a:cs typeface="隶书"/>
              </a:rPr>
              <a:t>咖啡</a:t>
            </a:r>
          </a:p>
        </p:txBody>
      </p:sp>
      <p:sp>
        <p:nvSpPr>
          <p:cNvPr id="11" name="矩形 10"/>
          <p:cNvSpPr/>
          <p:nvPr/>
        </p:nvSpPr>
        <p:spPr>
          <a:xfrm>
            <a:off x="900113" y="344488"/>
            <a:ext cx="46132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4000" b="1" dirty="0">
                <a:solidFill>
                  <a:srgbClr val="660066"/>
                </a:solidFill>
                <a:latin typeface="+mj-ea"/>
                <a:ea typeface="+mj-ea"/>
              </a:rPr>
              <a:t>学校餐厅介绍</a:t>
            </a:r>
            <a:endParaRPr lang="en-US" altLang="zh-CN" sz="4000" b="1" dirty="0">
              <a:solidFill>
                <a:srgbClr val="660066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内容占位符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30241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660066"/>
                </a:solidFill>
              </a:rPr>
              <a:t>           美食园、风味餐厅为合作经营风味型餐厅，位于校内南区，一层为美食园，总面积</a:t>
            </a:r>
            <a:r>
              <a:rPr lang="en-US" altLang="zh-CN" sz="2800" b="1" smtClean="0">
                <a:solidFill>
                  <a:srgbClr val="660066"/>
                </a:solidFill>
              </a:rPr>
              <a:t>1000</a:t>
            </a:r>
            <a:r>
              <a:rPr lang="zh-CN" altLang="en-US" sz="2800" b="1" smtClean="0">
                <a:solidFill>
                  <a:srgbClr val="660066"/>
                </a:solidFill>
              </a:rPr>
              <a:t>多平米，共有餐位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410</a:t>
            </a:r>
            <a:r>
              <a:rPr lang="zh-CN" altLang="en-US" sz="2800" b="1" smtClean="0">
                <a:solidFill>
                  <a:srgbClr val="660066"/>
                </a:solidFill>
              </a:rPr>
              <a:t>个、炊管人员</a:t>
            </a:r>
            <a:r>
              <a:rPr lang="en-US" altLang="zh-CN" sz="2800" b="1" smtClean="0">
                <a:solidFill>
                  <a:srgbClr val="660066"/>
                </a:solidFill>
              </a:rPr>
              <a:t>44</a:t>
            </a:r>
            <a:r>
              <a:rPr lang="zh-CN" altLang="en-US" sz="2800" b="1" smtClean="0">
                <a:solidFill>
                  <a:srgbClr val="660066"/>
                </a:solidFill>
              </a:rPr>
              <a:t>人；二层为风味餐厅，总面积</a:t>
            </a:r>
            <a:r>
              <a:rPr lang="en-US" altLang="zh-CN" sz="2800" b="1" smtClean="0">
                <a:solidFill>
                  <a:srgbClr val="660066"/>
                </a:solidFill>
              </a:rPr>
              <a:t>1500</a:t>
            </a:r>
            <a:r>
              <a:rPr lang="zh-CN" altLang="en-US" sz="2800" b="1" smtClean="0">
                <a:solidFill>
                  <a:srgbClr val="660066"/>
                </a:solidFill>
              </a:rPr>
              <a:t>多平米，共有餐位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504</a:t>
            </a:r>
            <a:r>
              <a:rPr lang="zh-CN" altLang="en-US" sz="2800" b="1" smtClean="0">
                <a:solidFill>
                  <a:srgbClr val="660066"/>
                </a:solidFill>
              </a:rPr>
              <a:t>个、炊管人员</a:t>
            </a:r>
            <a:r>
              <a:rPr lang="en-US" altLang="zh-CN" sz="2800" b="1" smtClean="0">
                <a:solidFill>
                  <a:srgbClr val="660066"/>
                </a:solidFill>
              </a:rPr>
              <a:t>52</a:t>
            </a:r>
            <a:r>
              <a:rPr lang="zh-CN" altLang="en-US" sz="2800" b="1" smtClean="0">
                <a:solidFill>
                  <a:srgbClr val="660066"/>
                </a:solidFill>
              </a:rPr>
              <a:t>人。</a:t>
            </a:r>
          </a:p>
        </p:txBody>
      </p:sp>
      <p:pic>
        <p:nvPicPr>
          <p:cNvPr id="2050" name="Picture 2" descr="D:\2012\2012年照片\2012.5.1美食园照片\_DSC723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275856" y="4365104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2012\2012年照片\2012.5.1美食园照片\_DSC724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9552" y="4365104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2011\2011照片\中心动态\2011.9.1教工、风味新餐厅\已选\_DSC016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012160" y="4365104"/>
            <a:ext cx="270546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2051050" y="333375"/>
            <a:ext cx="461486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美食园、风味餐厅</a:t>
            </a:r>
            <a:endParaRPr lang="en-US" altLang="zh-CN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内容占位符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25209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660066"/>
                </a:solidFill>
              </a:rPr>
              <a:t>            教工餐厅和</a:t>
            </a:r>
            <a:r>
              <a:rPr lang="en-US" altLang="zh-CN" sz="2800" b="1" smtClean="0">
                <a:solidFill>
                  <a:srgbClr val="660066"/>
                </a:solidFill>
              </a:rPr>
              <a:t>1727</a:t>
            </a:r>
            <a:r>
              <a:rPr lang="zh-CN" altLang="en-US" sz="2800" b="1" smtClean="0">
                <a:solidFill>
                  <a:srgbClr val="660066"/>
                </a:solidFill>
              </a:rPr>
              <a:t>为同一个餐厅，早餐和午餐为教工餐厅，晚餐为咖啡厅，教工餐厅食品由奥运餐厅负责制售。餐厅总面积</a:t>
            </a:r>
            <a:r>
              <a:rPr lang="en-US" altLang="zh-CN" sz="2800" b="1" smtClean="0">
                <a:solidFill>
                  <a:srgbClr val="660066"/>
                </a:solidFill>
              </a:rPr>
              <a:t>500</a:t>
            </a:r>
            <a:r>
              <a:rPr lang="zh-CN" altLang="en-US" sz="2800" b="1" smtClean="0">
                <a:solidFill>
                  <a:srgbClr val="660066"/>
                </a:solidFill>
              </a:rPr>
              <a:t>多平米，共有餐位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140</a:t>
            </a:r>
            <a:r>
              <a:rPr lang="zh-CN" altLang="en-US" sz="2800" b="1" smtClean="0">
                <a:solidFill>
                  <a:srgbClr val="660066"/>
                </a:solidFill>
              </a:rPr>
              <a:t>个。</a:t>
            </a:r>
          </a:p>
        </p:txBody>
      </p:sp>
      <p:pic>
        <p:nvPicPr>
          <p:cNvPr id="3074" name="Picture 2" descr="D:\2013\2013年照片\2013.8.27教工咖啡厅\精选\_DSC9010.JPG"/>
          <p:cNvPicPr>
            <a:picLocks noChangeAspect="1" noChangeArrowheads="1"/>
          </p:cNvPicPr>
          <p:nvPr/>
        </p:nvPicPr>
        <p:blipFill>
          <a:blip r:embed="rId2" cstate="print"/>
          <a:srcRect l="13206"/>
          <a:stretch>
            <a:fillRect/>
          </a:stretch>
        </p:blipFill>
        <p:spPr bwMode="auto">
          <a:xfrm>
            <a:off x="899592" y="4149080"/>
            <a:ext cx="2366386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2013\2013年照片\2013.8.27教工咖啡厅\精选\_DSC8978.JPG"/>
          <p:cNvPicPr>
            <a:picLocks noChangeAspect="1" noChangeArrowheads="1"/>
          </p:cNvPicPr>
          <p:nvPr/>
        </p:nvPicPr>
        <p:blipFill>
          <a:blip r:embed="rId3" cstate="print"/>
          <a:srcRect r="6845"/>
          <a:stretch>
            <a:fillRect/>
          </a:stretch>
        </p:blipFill>
        <p:spPr bwMode="auto">
          <a:xfrm>
            <a:off x="3347864" y="4149080"/>
            <a:ext cx="252028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D:\2013\2013年照片\2013.8.27教工咖啡厅\精选\_DSC8996.JPG"/>
          <p:cNvPicPr>
            <a:picLocks noChangeAspect="1" noChangeArrowheads="1"/>
          </p:cNvPicPr>
          <p:nvPr/>
        </p:nvPicPr>
        <p:blipFill>
          <a:blip r:embed="rId4" cstate="print"/>
          <a:srcRect l="5323"/>
          <a:stretch>
            <a:fillRect/>
          </a:stretch>
        </p:blipFill>
        <p:spPr bwMode="auto">
          <a:xfrm>
            <a:off x="5970993" y="4149080"/>
            <a:ext cx="256144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2124075" y="404813"/>
            <a:ext cx="46593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教工餐厅、</a:t>
            </a:r>
            <a:r>
              <a:rPr lang="en-US" altLang="zh-CN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1727</a:t>
            </a:r>
            <a:r>
              <a:rPr lang="zh-CN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咖啡</a:t>
            </a:r>
            <a:endParaRPr lang="en-US" altLang="zh-CN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内容占位符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2447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660066"/>
                </a:solidFill>
              </a:rPr>
              <a:t>            天天餐厅为校内接待型餐厅，餐厅总面积</a:t>
            </a:r>
            <a:r>
              <a:rPr lang="en-US" altLang="zh-CN" sz="2800" b="1" smtClean="0">
                <a:solidFill>
                  <a:srgbClr val="660066"/>
                </a:solidFill>
              </a:rPr>
              <a:t>1500</a:t>
            </a:r>
            <a:r>
              <a:rPr lang="zh-CN" altLang="en-US" sz="2800" b="1" smtClean="0">
                <a:solidFill>
                  <a:srgbClr val="660066"/>
                </a:solidFill>
              </a:rPr>
              <a:t>多平米，共有餐位</a:t>
            </a:r>
            <a:r>
              <a:rPr lang="en-US" altLang="zh-CN" sz="2800" b="1" smtClean="0">
                <a:solidFill>
                  <a:srgbClr val="660066"/>
                </a:solidFill>
              </a:rPr>
              <a:t>368</a:t>
            </a:r>
            <a:r>
              <a:rPr lang="zh-CN" altLang="en-US" sz="2800" b="1" smtClean="0">
                <a:solidFill>
                  <a:srgbClr val="660066"/>
                </a:solidFill>
              </a:rPr>
              <a:t>个，其中包间</a:t>
            </a:r>
            <a:r>
              <a:rPr lang="en-US" altLang="zh-CN" sz="2800" b="1" smtClean="0">
                <a:solidFill>
                  <a:srgbClr val="660066"/>
                </a:solidFill>
              </a:rPr>
              <a:t>10</a:t>
            </a:r>
            <a:r>
              <a:rPr lang="zh-CN" altLang="en-US" sz="2800" b="1" smtClean="0">
                <a:solidFill>
                  <a:srgbClr val="660066"/>
                </a:solidFill>
              </a:rPr>
              <a:t>余个，炊管人员</a:t>
            </a:r>
            <a:r>
              <a:rPr lang="en-US" altLang="zh-CN" sz="2800" b="1" smtClean="0">
                <a:solidFill>
                  <a:srgbClr val="660066"/>
                </a:solidFill>
              </a:rPr>
              <a:t>52</a:t>
            </a:r>
            <a:r>
              <a:rPr lang="zh-CN" altLang="en-US" sz="2800" b="1" smtClean="0">
                <a:solidFill>
                  <a:srgbClr val="660066"/>
                </a:solidFill>
              </a:rPr>
              <a:t>人。</a:t>
            </a:r>
          </a:p>
        </p:txBody>
      </p:sp>
      <p:pic>
        <p:nvPicPr>
          <p:cNvPr id="1026" name="Picture 2" descr="D:\2015\2015照片\2015.3.23天天餐厅夜市\精选\_DSC9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933056"/>
            <a:ext cx="270508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:\2015\2015照片\2015.1.19退休职工聚餐\精选\_DSC8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933056"/>
            <a:ext cx="270546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刘阳\Desktop\webwxgetmsgimg (3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514889" y="3933056"/>
            <a:ext cx="242526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3071813" y="404813"/>
            <a:ext cx="27336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600"/>
              </a:spcAft>
              <a:buClr>
                <a:srgbClr val="F0A22E"/>
              </a:buClr>
              <a:buSzPct val="70000"/>
              <a:defRPr/>
            </a:pPr>
            <a:r>
              <a:rPr lang="zh-CN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天 天 餐 厅</a:t>
            </a:r>
            <a:endParaRPr lang="en-US" altLang="zh-CN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华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跋涉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跋涉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跋涉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跋涉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跋涉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2238</TotalTime>
  <Words>3206</Words>
  <Application>Microsoft Office PowerPoint</Application>
  <PresentationFormat>全屏显示(4:3)</PresentationFormat>
  <Paragraphs>337</Paragraphs>
  <Slides>59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6</vt:i4>
      </vt:variant>
      <vt:variant>
        <vt:lpstr>幻灯片标题</vt:lpstr>
      </vt:variant>
      <vt:variant>
        <vt:i4>59</vt:i4>
      </vt:variant>
    </vt:vector>
  </HeadingPairs>
  <TitlesOfParts>
    <vt:vector size="65" baseType="lpstr">
      <vt:lpstr>Office 主题</vt:lpstr>
      <vt:lpstr>跋涉</vt:lpstr>
      <vt:lpstr>1_跋涉</vt:lpstr>
      <vt:lpstr>2_跋涉</vt:lpstr>
      <vt:lpstr>3_跋涉</vt:lpstr>
      <vt:lpstr>4_跋涉</vt:lpstr>
      <vt:lpstr>     高校标准化食堂建设           经验交流                                    2016年11月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各项制度及操作要求</vt:lpstr>
      <vt:lpstr>幻灯片 17</vt:lpstr>
      <vt:lpstr>幻灯片 18</vt:lpstr>
      <vt:lpstr>注重文化建设,创建和谐氛围</vt:lpstr>
      <vt:lpstr>幻灯片 20</vt:lpstr>
      <vt:lpstr>中心业务生产流程</vt:lpstr>
      <vt:lpstr>幻灯片 22</vt:lpstr>
      <vt:lpstr>伙食质量管理目标 </vt:lpstr>
      <vt:lpstr>加强厨艺培训，提高餐饮品位</vt:lpstr>
      <vt:lpstr>幻灯片 25</vt:lpstr>
      <vt:lpstr>四、坚持集中采购，降低办伙成本</vt:lpstr>
      <vt:lpstr>“供应商原材料评介会” 现场</vt:lpstr>
      <vt:lpstr>五、开拓民主管理，搭建沟通平台</vt:lpstr>
      <vt:lpstr>幻灯片 29</vt:lpstr>
      <vt:lpstr>饮食中心荣誉展示</vt:lpstr>
      <vt:lpstr>饮食中心荣誉展示</vt:lpstr>
      <vt:lpstr>饮食中心荣誉展示</vt:lpstr>
      <vt:lpstr>饮食中心荣誉展示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我校新餐厅外景</vt:lpstr>
      <vt:lpstr>幻灯片 56</vt:lpstr>
      <vt:lpstr>幻灯片 57</vt:lpstr>
      <vt:lpstr>幻灯片 58</vt:lpstr>
      <vt:lpstr>幻灯片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幼教中心先进集体汇报</dc:title>
  <dc:creator>admin</dc:creator>
  <cp:lastModifiedBy>刘阳</cp:lastModifiedBy>
  <cp:revision>176</cp:revision>
  <dcterms:created xsi:type="dcterms:W3CDTF">2015-04-03T04:51:00Z</dcterms:created>
  <dcterms:modified xsi:type="dcterms:W3CDTF">2016-11-14T01:49:33Z</dcterms:modified>
</cp:coreProperties>
</file>