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45"/>
  </p:notesMasterIdLst>
  <p:sldIdLst>
    <p:sldId id="270" r:id="rId2"/>
    <p:sldId id="259" r:id="rId3"/>
    <p:sldId id="271" r:id="rId4"/>
    <p:sldId id="322" r:id="rId5"/>
    <p:sldId id="1563" r:id="rId6"/>
    <p:sldId id="324" r:id="rId7"/>
    <p:sldId id="328" r:id="rId8"/>
    <p:sldId id="311" r:id="rId9"/>
    <p:sldId id="279" r:id="rId10"/>
    <p:sldId id="332" r:id="rId11"/>
    <p:sldId id="333" r:id="rId12"/>
    <p:sldId id="334" r:id="rId13"/>
    <p:sldId id="344" r:id="rId14"/>
    <p:sldId id="312" r:id="rId15"/>
    <p:sldId id="1570" r:id="rId16"/>
    <p:sldId id="1571" r:id="rId17"/>
    <p:sldId id="1577" r:id="rId18"/>
    <p:sldId id="1572" r:id="rId19"/>
    <p:sldId id="1587" r:id="rId20"/>
    <p:sldId id="1578" r:id="rId21"/>
    <p:sldId id="1579" r:id="rId22"/>
    <p:sldId id="1580" r:id="rId23"/>
    <p:sldId id="1581" r:id="rId24"/>
    <p:sldId id="1582" r:id="rId25"/>
    <p:sldId id="1584" r:id="rId26"/>
    <p:sldId id="1583" r:id="rId27"/>
    <p:sldId id="1585" r:id="rId28"/>
    <p:sldId id="1588" r:id="rId29"/>
    <p:sldId id="345" r:id="rId30"/>
    <p:sldId id="351" r:id="rId31"/>
    <p:sldId id="313" r:id="rId32"/>
    <p:sldId id="352" r:id="rId33"/>
    <p:sldId id="361" r:id="rId34"/>
    <p:sldId id="353" r:id="rId35"/>
    <p:sldId id="360" r:id="rId36"/>
    <p:sldId id="354" r:id="rId37"/>
    <p:sldId id="362" r:id="rId38"/>
    <p:sldId id="363" r:id="rId39"/>
    <p:sldId id="355" r:id="rId40"/>
    <p:sldId id="357" r:id="rId41"/>
    <p:sldId id="314" r:id="rId42"/>
    <p:sldId id="359" r:id="rId43"/>
    <p:sldId id="304"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 wang" initials="sw" lastIdx="2" clrIdx="0">
    <p:extLst>
      <p:ext uri="{19B8F6BF-5375-455C-9EA6-DF929625EA0E}">
        <p15:presenceInfo xmlns:p15="http://schemas.microsoft.com/office/powerpoint/2012/main" userId="12e434f5028820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605E"/>
    <a:srgbClr val="268785"/>
    <a:srgbClr val="1D3259"/>
    <a:srgbClr val="0F3938"/>
    <a:srgbClr val="152543"/>
    <a:srgbClr val="124240"/>
    <a:srgbClr val="0B2726"/>
    <a:srgbClr val="134544"/>
    <a:srgbClr val="DAC9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268" autoAdjust="0"/>
  </p:normalViewPr>
  <p:slideViewPr>
    <p:cSldViewPr snapToGrid="0">
      <p:cViewPr varScale="1">
        <p:scale>
          <a:sx n="65" d="100"/>
          <a:sy n="65" d="100"/>
        </p:scale>
        <p:origin x="53" y="5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A46B7-7E13-4750-8E27-F04734AFD2C6}" type="datetimeFigureOut">
              <a:rPr lang="zh-CN" altLang="en-US" smtClean="0"/>
              <a:t>2022/11/17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72666-090D-453C-B3FB-B9CDD78E463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2800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11427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94081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4550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83860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2559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98367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9485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5341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0487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6488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70604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02520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79174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893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55756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2475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3782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2224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851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3925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765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A60E130-E529-4474-A817-6DB59A75417F}" type="datetime1">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5F7E9F-2EB0-4D12-852D-8183178CA6E9}" type="datetime1">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E773B2-DF0E-49C0-A8A9-CC369178EA82}" type="datetime1">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080D17-51DB-4204-9B00-0116B81B0C25}" type="datetime1">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1B7F983-8A7E-4EE7-A4FC-405EC238E0EB}" type="datetime1">
              <a:rPr lang="zh-CN" altLang="en-US" smtClean="0"/>
              <a:t>2022/11/17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220DC52-1530-491A-8377-9EACADC85EA7}" type="datetime1">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1761BA-B2EB-4D71-9A76-7AB61200DE1B}" type="datetime1">
              <a:rPr lang="zh-CN" altLang="en-US" smtClean="0"/>
              <a:t>2022/11/17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9C0691-3FE2-467D-8609-FF9162E0A52B}" type="datetime1">
              <a:rPr lang="zh-CN" altLang="en-US" smtClean="0"/>
              <a:t>2022/11/17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FFFB33-44EF-4F4A-9D76-DB2EF802C907}" type="datetime1">
              <a:rPr lang="zh-CN" altLang="en-US" smtClean="0"/>
              <a:t>2022/11/17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9C2E449-695E-4A4B-A5A6-997191782443}" type="datetime1">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331CCDC-AD96-44B7-8268-4A9AC72755EE}" type="datetime1">
              <a:rPr lang="zh-CN" altLang="en-US" smtClean="0"/>
              <a:t>2022/11/17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84265B-C5CB-4AC6-A826-41101DB627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8A2F-1D39-4B0E-95E8-CCEBF92B985B}" type="datetime1">
              <a:rPr lang="zh-CN" altLang="en-US" smtClean="0"/>
              <a:t>2022/11/17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265B-C5CB-4AC6-A826-41101DB627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53">
            <a:extLst>
              <a:ext uri="{FF2B5EF4-FFF2-40B4-BE49-F238E27FC236}">
                <a16:creationId xmlns:a16="http://schemas.microsoft.com/office/drawing/2014/main" id="{AA1051E3-B01D-4139-ADD0-43ADC34A0C8D}"/>
              </a:ext>
            </a:extLst>
          </p:cNvPr>
          <p:cNvSpPr/>
          <p:nvPr/>
        </p:nvSpPr>
        <p:spPr>
          <a:xfrm>
            <a:off x="802037" y="1237417"/>
            <a:ext cx="746760" cy="45719"/>
          </a:xfrm>
          <a:custGeom>
            <a:avLst/>
            <a:gdLst>
              <a:gd name="connsiteX0" fmla="*/ 0 w 746760"/>
              <a:gd name="connsiteY0" fmla="*/ 0 h 110490"/>
              <a:gd name="connsiteX1" fmla="*/ 746760 w 746760"/>
              <a:gd name="connsiteY1" fmla="*/ 0 h 110490"/>
              <a:gd name="connsiteX2" fmla="*/ 746760 w 746760"/>
              <a:gd name="connsiteY2" fmla="*/ 110490 h 110490"/>
              <a:gd name="connsiteX3" fmla="*/ 0 w 746760"/>
              <a:gd name="connsiteY3" fmla="*/ 110490 h 110490"/>
            </a:gdLst>
            <a:ahLst/>
            <a:cxnLst>
              <a:cxn ang="0">
                <a:pos x="connsiteX0" y="connsiteY0"/>
              </a:cxn>
              <a:cxn ang="0">
                <a:pos x="connsiteX1" y="connsiteY1"/>
              </a:cxn>
              <a:cxn ang="0">
                <a:pos x="connsiteX2" y="connsiteY2"/>
              </a:cxn>
              <a:cxn ang="0">
                <a:pos x="connsiteX3" y="connsiteY3"/>
              </a:cxn>
            </a:cxnLst>
            <a:rect l="l" t="t" r="r" b="b"/>
            <a:pathLst>
              <a:path w="746760" h="110490">
                <a:moveTo>
                  <a:pt x="0" y="0"/>
                </a:moveTo>
                <a:lnTo>
                  <a:pt x="746760" y="0"/>
                </a:lnTo>
                <a:lnTo>
                  <a:pt x="746760" y="110490"/>
                </a:lnTo>
                <a:lnTo>
                  <a:pt x="0" y="110490"/>
                </a:ln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268785"/>
              </a:solidFill>
            </a:endParaRPr>
          </a:p>
        </p:txBody>
      </p:sp>
      <p:sp>
        <p:nvSpPr>
          <p:cNvPr id="17" name="文本框 16"/>
          <p:cNvSpPr txBox="1"/>
          <p:nvPr/>
        </p:nvSpPr>
        <p:spPr>
          <a:xfrm>
            <a:off x="717629" y="763492"/>
            <a:ext cx="4571746" cy="369332"/>
          </a:xfrm>
          <a:prstGeom prst="rect">
            <a:avLst/>
          </a:prstGeom>
          <a:noFill/>
        </p:spPr>
        <p:txBody>
          <a:bodyPr wrap="square" rtlCol="0">
            <a:spAutoFit/>
          </a:bodyPr>
          <a:lstStyle/>
          <a:p>
            <a:r>
              <a:rPr lang="en-US" altLang="zh-CN" dirty="0">
                <a:solidFill>
                  <a:srgbClr val="1A605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2022</a:t>
            </a:r>
            <a:r>
              <a:rPr lang="zh-CN" altLang="en-US" dirty="0">
                <a:solidFill>
                  <a:srgbClr val="1A605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年度“中国普通高校创新情况调查”</a:t>
            </a:r>
          </a:p>
        </p:txBody>
      </p:sp>
      <p:sp>
        <p:nvSpPr>
          <p:cNvPr id="19" name="文本框 18"/>
          <p:cNvSpPr txBox="1"/>
          <p:nvPr/>
        </p:nvSpPr>
        <p:spPr>
          <a:xfrm>
            <a:off x="456526" y="2786327"/>
            <a:ext cx="11278948" cy="1446550"/>
          </a:xfrm>
          <a:prstGeom prst="rect">
            <a:avLst/>
          </a:prstGeom>
          <a:noFill/>
        </p:spPr>
        <p:txBody>
          <a:bodyPr wrap="square" rtlCol="0">
            <a:spAutoFit/>
          </a:bodyPr>
          <a:lstStyle/>
          <a:p>
            <a:pPr algn="ctr"/>
            <a:r>
              <a:rPr lang="zh-CN" altLang="en-US" sz="4400" b="1" dirty="0">
                <a:solidFill>
                  <a:srgbClr val="1A605E"/>
                </a:solidFill>
                <a:latin typeface="微软雅黑" panose="020B0503020204020204" pitchFamily="34" charset="-122"/>
                <a:ea typeface="微软雅黑" panose="020B0503020204020204" pitchFamily="34" charset="-122"/>
              </a:rPr>
              <a:t>中国普通高校创新调查基本情况</a:t>
            </a:r>
            <a:endParaRPr lang="en-US" altLang="zh-CN" sz="4400" b="1" dirty="0">
              <a:solidFill>
                <a:srgbClr val="1A605E"/>
              </a:solidFill>
              <a:latin typeface="微软雅黑" panose="020B0503020204020204" pitchFamily="34" charset="-122"/>
              <a:ea typeface="微软雅黑" panose="020B0503020204020204" pitchFamily="34" charset="-122"/>
            </a:endParaRPr>
          </a:p>
          <a:p>
            <a:pPr algn="ctr"/>
            <a:r>
              <a:rPr lang="zh-CN" altLang="en-US" sz="4400" b="1" dirty="0">
                <a:solidFill>
                  <a:srgbClr val="1A605E"/>
                </a:solidFill>
                <a:latin typeface="微软雅黑" panose="020B0503020204020204" pitchFamily="34" charset="-122"/>
                <a:ea typeface="微软雅黑" panose="020B0503020204020204" pitchFamily="34" charset="-122"/>
              </a:rPr>
              <a:t>及</a:t>
            </a:r>
            <a:r>
              <a:rPr lang="en-US" altLang="zh-CN" sz="4400" b="1" dirty="0">
                <a:solidFill>
                  <a:srgbClr val="1A605E"/>
                </a:solidFill>
                <a:latin typeface="微软雅黑" panose="020B0503020204020204" pitchFamily="34" charset="-122"/>
                <a:ea typeface="微软雅黑" panose="020B0503020204020204" pitchFamily="34" charset="-122"/>
              </a:rPr>
              <a:t>2022</a:t>
            </a:r>
            <a:r>
              <a:rPr lang="zh-CN" altLang="en-US" sz="4400" b="1" dirty="0">
                <a:solidFill>
                  <a:srgbClr val="1A605E"/>
                </a:solidFill>
                <a:latin typeface="微软雅黑" panose="020B0503020204020204" pitchFamily="34" charset="-122"/>
                <a:ea typeface="微软雅黑" panose="020B0503020204020204" pitchFamily="34" charset="-122"/>
              </a:rPr>
              <a:t>年度调查工作说明</a:t>
            </a:r>
          </a:p>
        </p:txBody>
      </p:sp>
      <p:pic>
        <p:nvPicPr>
          <p:cNvPr id="2" name="图片 1"/>
          <p:cNvPicPr>
            <a:picLocks noChangeAspect="1"/>
          </p:cNvPicPr>
          <p:nvPr/>
        </p:nvPicPr>
        <p:blipFill>
          <a:blip r:embed="rId2" cstate="print">
            <a:clrChange>
              <a:clrFrom>
                <a:srgbClr val="111111">
                  <a:alpha val="6667"/>
                </a:srgbClr>
              </a:clrFrom>
              <a:clrTo>
                <a:srgbClr val="111111">
                  <a:alpha val="0"/>
                </a:srgbClr>
              </a:clrTo>
            </a:clrChange>
            <a:extLst>
              <a:ext uri="{28A0092B-C50C-407E-A947-70E740481C1C}">
                <a14:useLocalDpi xmlns:a14="http://schemas.microsoft.com/office/drawing/2010/main" val="0"/>
              </a:ext>
            </a:extLst>
          </a:blip>
          <a:stretch>
            <a:fillRect/>
          </a:stretch>
        </p:blipFill>
        <p:spPr>
          <a:xfrm>
            <a:off x="5567788" y="3250936"/>
            <a:ext cx="1022252" cy="766689"/>
          </a:xfrm>
          <a:prstGeom prst="rect">
            <a:avLst/>
          </a:prstGeom>
        </p:spPr>
      </p:pic>
      <p:sp>
        <p:nvSpPr>
          <p:cNvPr id="3" name="文本框 2"/>
          <p:cNvSpPr txBox="1"/>
          <p:nvPr/>
        </p:nvSpPr>
        <p:spPr>
          <a:xfrm>
            <a:off x="3556561" y="5209271"/>
            <a:ext cx="4661879" cy="1061829"/>
          </a:xfrm>
          <a:prstGeom prst="rect">
            <a:avLst/>
          </a:prstGeom>
          <a:noFill/>
        </p:spPr>
        <p:txBody>
          <a:bodyPr wrap="square" rtlCol="0">
            <a:spAutoFit/>
          </a:bodyPr>
          <a:lstStyle/>
          <a:p>
            <a:pPr algn="ctr"/>
            <a:r>
              <a:rPr lang="zh-CN" altLang="en-US" dirty="0">
                <a:solidFill>
                  <a:srgbClr val="1A605E"/>
                </a:solidFill>
                <a:latin typeface="微软雅黑" panose="020B0503020204020204" pitchFamily="34" charset="-122"/>
                <a:ea typeface="微软雅黑" panose="020B0503020204020204" pitchFamily="34" charset="-122"/>
              </a:rPr>
              <a:t>主讲：王纾 </a:t>
            </a:r>
            <a:r>
              <a:rPr lang="en-US" altLang="zh-CN" dirty="0">
                <a:solidFill>
                  <a:srgbClr val="1A605E"/>
                </a:solidFill>
                <a:latin typeface="微软雅黑" panose="020B0503020204020204" pitchFamily="34" charset="-122"/>
                <a:ea typeface="微软雅黑" panose="020B0503020204020204" pitchFamily="34" charset="-122"/>
              </a:rPr>
              <a:t> </a:t>
            </a:r>
            <a:r>
              <a:rPr lang="zh-CN" altLang="en-US" dirty="0">
                <a:solidFill>
                  <a:srgbClr val="1A605E"/>
                </a:solidFill>
                <a:latin typeface="微软雅黑" panose="020B0503020204020204" pitchFamily="34" charset="-122"/>
                <a:ea typeface="微软雅黑" panose="020B0503020204020204" pitchFamily="34" charset="-122"/>
              </a:rPr>
              <a:t>时间：</a:t>
            </a:r>
            <a:r>
              <a:rPr lang="en-US" altLang="zh-CN" dirty="0">
                <a:solidFill>
                  <a:srgbClr val="1A605E"/>
                </a:solidFill>
                <a:latin typeface="微软雅黑" panose="020B0503020204020204" pitchFamily="34" charset="-122"/>
                <a:ea typeface="微软雅黑" panose="020B0503020204020204" pitchFamily="34" charset="-122"/>
              </a:rPr>
              <a:t>2022</a:t>
            </a:r>
            <a:r>
              <a:rPr lang="zh-CN" altLang="en-US" dirty="0">
                <a:solidFill>
                  <a:srgbClr val="1A605E"/>
                </a:solidFill>
                <a:latin typeface="微软雅黑" panose="020B0503020204020204" pitchFamily="34" charset="-122"/>
                <a:ea typeface="微软雅黑" panose="020B0503020204020204" pitchFamily="34" charset="-122"/>
              </a:rPr>
              <a:t>年</a:t>
            </a:r>
            <a:r>
              <a:rPr lang="en-US" altLang="zh-CN" dirty="0">
                <a:solidFill>
                  <a:srgbClr val="1A605E"/>
                </a:solidFill>
                <a:latin typeface="微软雅黑" panose="020B0503020204020204" pitchFamily="34" charset="-122"/>
                <a:ea typeface="微软雅黑" panose="020B0503020204020204" pitchFamily="34" charset="-122"/>
              </a:rPr>
              <a:t>11</a:t>
            </a:r>
            <a:r>
              <a:rPr lang="zh-CN" altLang="en-US" dirty="0">
                <a:solidFill>
                  <a:srgbClr val="1A605E"/>
                </a:solidFill>
                <a:latin typeface="微软雅黑" panose="020B0503020204020204" pitchFamily="34" charset="-122"/>
                <a:ea typeface="微软雅黑" panose="020B0503020204020204" pitchFamily="34" charset="-122"/>
              </a:rPr>
              <a:t>月</a:t>
            </a:r>
            <a:r>
              <a:rPr lang="en-US" altLang="zh-CN" dirty="0">
                <a:solidFill>
                  <a:srgbClr val="1A605E"/>
                </a:solidFill>
                <a:latin typeface="微软雅黑" panose="020B0503020204020204" pitchFamily="34" charset="-122"/>
                <a:ea typeface="微软雅黑" panose="020B0503020204020204" pitchFamily="34" charset="-122"/>
              </a:rPr>
              <a:t>17</a:t>
            </a:r>
            <a:r>
              <a:rPr lang="zh-CN" altLang="en-US" dirty="0">
                <a:solidFill>
                  <a:srgbClr val="1A605E"/>
                </a:solidFill>
                <a:latin typeface="微软雅黑" panose="020B0503020204020204" pitchFamily="34" charset="-122"/>
                <a:ea typeface="微软雅黑" panose="020B0503020204020204" pitchFamily="34" charset="-122"/>
              </a:rPr>
              <a:t>日</a:t>
            </a:r>
            <a:endParaRPr lang="en-US" altLang="zh-CN" dirty="0">
              <a:solidFill>
                <a:srgbClr val="1A605E"/>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rgbClr val="1A605E"/>
                </a:solidFill>
                <a:latin typeface="微软雅黑" panose="020B0503020204020204" pitchFamily="34" charset="-122"/>
                <a:ea typeface="微软雅黑" panose="020B0503020204020204" pitchFamily="34" charset="-122"/>
              </a:rPr>
              <a:t>中国教育科学研究院</a:t>
            </a:r>
          </a:p>
          <a:p>
            <a:endParaRPr lang="zh-CN" altLang="en-US" dirty="0">
              <a:solidFill>
                <a:srgbClr val="1A605E"/>
              </a:solidFill>
              <a:latin typeface="微软雅黑" panose="020B0503020204020204" pitchFamily="34" charset="-122"/>
              <a:ea typeface="微软雅黑" panose="020B0503020204020204" pitchFamily="34" charset="-122"/>
            </a:endParaRPr>
          </a:p>
        </p:txBody>
      </p:sp>
      <p:sp>
        <p:nvSpPr>
          <p:cNvPr id="6" name="灯片编号占位符 5">
            <a:extLst>
              <a:ext uri="{FF2B5EF4-FFF2-40B4-BE49-F238E27FC236}">
                <a16:creationId xmlns:a16="http://schemas.microsoft.com/office/drawing/2014/main" id="{66EF4E8D-A3C2-42D9-B3AE-B5B075E71A00}"/>
              </a:ext>
            </a:extLst>
          </p:cNvPr>
          <p:cNvSpPr>
            <a:spLocks noGrp="1"/>
          </p:cNvSpPr>
          <p:nvPr>
            <p:ph type="sldNum" sz="quarter" idx="12"/>
          </p:nvPr>
        </p:nvSpPr>
        <p:spPr/>
        <p:txBody>
          <a:bodyPr/>
          <a:lstStyle/>
          <a:p>
            <a:fld id="{E184265B-C5CB-4AC6-A826-41101DB627D4}" type="slidenum">
              <a:rPr lang="zh-CN" altLang="en-US" smtClean="0"/>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封面页的样式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68C01A40-BCB9-4BCF-828D-06F2956DCDA6}"/>
              </a:ext>
            </a:extLst>
          </p:cNvPr>
          <p:cNvPicPr>
            <a:picLocks noChangeAspect="1"/>
          </p:cNvPicPr>
          <p:nvPr/>
        </p:nvPicPr>
        <p:blipFill>
          <a:blip r:embed="rId3"/>
          <a:stretch>
            <a:fillRect/>
          </a:stretch>
        </p:blipFill>
        <p:spPr>
          <a:xfrm>
            <a:off x="410898" y="710672"/>
            <a:ext cx="7515588" cy="6010803"/>
          </a:xfrm>
          <a:prstGeom prst="rect">
            <a:avLst/>
          </a:prstGeom>
        </p:spPr>
      </p:pic>
      <p:sp>
        <p:nvSpPr>
          <p:cNvPr id="6" name="灯片编号占位符 5">
            <a:extLst>
              <a:ext uri="{FF2B5EF4-FFF2-40B4-BE49-F238E27FC236}">
                <a16:creationId xmlns:a16="http://schemas.microsoft.com/office/drawing/2014/main" id="{2CF0092F-71AF-4654-84E3-663CCCEFE6A9}"/>
              </a:ext>
            </a:extLst>
          </p:cNvPr>
          <p:cNvSpPr>
            <a:spLocks noGrp="1"/>
          </p:cNvSpPr>
          <p:nvPr>
            <p:ph type="sldNum" sz="quarter" idx="12"/>
          </p:nvPr>
        </p:nvSpPr>
        <p:spPr/>
        <p:txBody>
          <a:bodyPr/>
          <a:lstStyle/>
          <a:p>
            <a:fld id="{E184265B-C5CB-4AC6-A826-41101DB627D4}" type="slidenum">
              <a:rPr lang="zh-CN" altLang="en-US" smtClean="0"/>
              <a:t>10</a:t>
            </a:fld>
            <a:endParaRPr lang="zh-CN" altLang="en-US"/>
          </a:p>
        </p:txBody>
      </p:sp>
      <p:sp>
        <p:nvSpPr>
          <p:cNvPr id="8" name="文本框 7">
            <a:extLst>
              <a:ext uri="{FF2B5EF4-FFF2-40B4-BE49-F238E27FC236}">
                <a16:creationId xmlns:a16="http://schemas.microsoft.com/office/drawing/2014/main" id="{6DEA9EEB-1A4E-0D80-87A5-0E9179C76E2E}"/>
              </a:ext>
            </a:extLst>
          </p:cNvPr>
          <p:cNvSpPr txBox="1"/>
          <p:nvPr/>
        </p:nvSpPr>
        <p:spPr>
          <a:xfrm>
            <a:off x="8491872" y="953223"/>
            <a:ext cx="3289230" cy="3782895"/>
          </a:xfrm>
          <a:prstGeom prst="rect">
            <a:avLst/>
          </a:prstGeom>
          <a:noFill/>
        </p:spPr>
        <p:txBody>
          <a:bodyPr wrap="square">
            <a:spAutoFit/>
          </a:bodyPr>
          <a:lstStyle/>
          <a:p>
            <a:pPr>
              <a:lnSpc>
                <a:spcPct val="150000"/>
              </a:lnSpc>
            </a:pPr>
            <a:r>
              <a:rPr lang="en-US" altLang="zh-CN" b="1" dirty="0">
                <a:solidFill>
                  <a:schemeClr val="accent4">
                    <a:lumMod val="75000"/>
                  </a:schemeClr>
                </a:solidFill>
                <a:latin typeface="微软雅黑" panose="020B0503020204020204" pitchFamily="34" charset="-122"/>
                <a:ea typeface="微软雅黑" panose="020B0503020204020204" pitchFamily="34" charset="-122"/>
              </a:rPr>
              <a:t>2022</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年度报表的生成：</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在线填报；</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在线审核；</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在线生成最终报表。</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en-US" altLang="zh-CN" b="1" dirty="0">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C00000"/>
                </a:solidFill>
                <a:latin typeface="微软雅黑" panose="020B0503020204020204" pitchFamily="34" charset="-122"/>
                <a:ea typeface="微软雅黑" panose="020B0503020204020204" pitchFamily="34" charset="-122"/>
              </a:rPr>
              <a:t>填报前，请认真阅读</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通知</a:t>
            </a:r>
            <a:r>
              <a:rPr lang="en-US" altLang="zh-CN" b="1" dirty="0">
                <a:solidFill>
                  <a:srgbClr val="C00000"/>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附件中的填写要求和指标说明。</a:t>
            </a:r>
            <a:endParaRPr lang="en-US" altLang="zh-CN"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374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封面页填写规范</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737887" y="896973"/>
            <a:ext cx="10507412" cy="5444888"/>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高校在填报时注意按照规范准确填写。具体要求如下：</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）封面各项均要求填写，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签章齐全</a:t>
            </a:r>
            <a:r>
              <a:rPr lang="zh-CN" altLang="en-US" b="1" dirty="0">
                <a:solidFill>
                  <a:srgbClr val="1A605E"/>
                </a:solidFill>
                <a:latin typeface="微软雅黑" panose="020B0503020204020204" pitchFamily="34" charset="-122"/>
                <a:ea typeface="微软雅黑" panose="020B0503020204020204" pitchFamily="34" charset="-122"/>
              </a:rPr>
              <a:t>。</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2</a:t>
            </a:r>
            <a:r>
              <a:rPr lang="zh-CN" altLang="en-US" b="1" dirty="0">
                <a:solidFill>
                  <a:srgbClr val="1A605E"/>
                </a:solidFill>
                <a:latin typeface="微软雅黑" panose="020B0503020204020204" pitchFamily="34" charset="-122"/>
                <a:ea typeface="微软雅黑" panose="020B0503020204020204" pitchFamily="34" charset="-122"/>
              </a:rPr>
              <a:t>）统一社会信用代码：统一社会信用代码是一组长度为</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18</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位</a:t>
            </a:r>
            <a:r>
              <a:rPr lang="zh-CN" altLang="en-US" b="1" dirty="0">
                <a:solidFill>
                  <a:srgbClr val="1A605E"/>
                </a:solidFill>
                <a:latin typeface="微软雅黑" panose="020B0503020204020204" pitchFamily="34" charset="-122"/>
                <a:ea typeface="微软雅黑" panose="020B0503020204020204" pitchFamily="34" charset="-122"/>
              </a:rPr>
              <a:t>的用于法人和其他组织身份识别的代码，按照技术监督部门颁发的</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事业单位法人证书</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上的代码填写。</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3</a:t>
            </a:r>
            <a:r>
              <a:rPr lang="zh-CN" altLang="en-US" b="1" dirty="0">
                <a:solidFill>
                  <a:srgbClr val="1A605E"/>
                </a:solidFill>
                <a:latin typeface="微软雅黑" panose="020B0503020204020204" pitchFamily="34" charset="-122"/>
                <a:ea typeface="微软雅黑" panose="020B0503020204020204" pitchFamily="34" charset="-122"/>
              </a:rPr>
              <a:t>）行政区划代码：指调查单位所在地市的行政区划代码，</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共</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6</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位</a:t>
            </a:r>
            <a:r>
              <a:rPr lang="zh-CN" altLang="en-US" b="1" dirty="0">
                <a:solidFill>
                  <a:srgbClr val="1A605E"/>
                </a:solidFill>
                <a:latin typeface="微软雅黑" panose="020B0503020204020204" pitchFamily="34" charset="-122"/>
                <a:ea typeface="微软雅黑" panose="020B0503020204020204" pitchFamily="34" charset="-122"/>
              </a:rPr>
              <a:t>，按照</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中华人民共和国行政区划代码</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GB2260-2007</a:t>
            </a:r>
            <a:r>
              <a:rPr lang="zh-CN" altLang="en-US" b="1" dirty="0">
                <a:solidFill>
                  <a:srgbClr val="1A605E"/>
                </a:solidFill>
                <a:latin typeface="微软雅黑" panose="020B0503020204020204" pitchFamily="34" charset="-122"/>
                <a:ea typeface="微软雅黑" panose="020B0503020204020204" pitchFamily="34" charset="-122"/>
              </a:rPr>
              <a:t>）以及行政区划变更对照表填写。（注意：行政区划代码不是邮政编码）</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4</a:t>
            </a:r>
            <a:r>
              <a:rPr lang="zh-CN" altLang="en-US" b="1" dirty="0">
                <a:solidFill>
                  <a:srgbClr val="1A605E"/>
                </a:solidFill>
                <a:latin typeface="微软雅黑" panose="020B0503020204020204" pitchFamily="34" charset="-122"/>
                <a:ea typeface="微软雅黑" panose="020B0503020204020204" pitchFamily="34" charset="-122"/>
              </a:rPr>
              <a:t>）隶属关系：按照国家标准</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隶属关系代码</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GB12404-90</a:t>
            </a:r>
            <a:r>
              <a:rPr lang="zh-CN" altLang="en-US" b="1" dirty="0">
                <a:solidFill>
                  <a:srgbClr val="1A605E"/>
                </a:solidFill>
                <a:latin typeface="微软雅黑" panose="020B0503020204020204" pitchFamily="34" charset="-122"/>
                <a:ea typeface="微软雅黑" panose="020B0503020204020204" pitchFamily="34" charset="-122"/>
              </a:rPr>
              <a:t>）填写，具体而言，教育部直属高校和中央部委院校填</a:t>
            </a:r>
            <a:r>
              <a:rPr lang="en-US" altLang="zh-CN" b="1" dirty="0">
                <a:solidFill>
                  <a:srgbClr val="1A605E"/>
                </a:solidFill>
                <a:latin typeface="微软雅黑" panose="020B0503020204020204" pitchFamily="34" charset="-122"/>
                <a:ea typeface="微软雅黑" panose="020B0503020204020204" pitchFamily="34" charset="-122"/>
              </a:rPr>
              <a:t>10</a:t>
            </a:r>
            <a:r>
              <a:rPr lang="zh-CN" altLang="en-US" b="1" dirty="0">
                <a:solidFill>
                  <a:srgbClr val="1A605E"/>
                </a:solidFill>
                <a:latin typeface="微软雅黑" panose="020B0503020204020204" pitchFamily="34" charset="-122"/>
                <a:ea typeface="微软雅黑" panose="020B0503020204020204" pitchFamily="34" charset="-122"/>
              </a:rPr>
              <a:t>，其他高校填</a:t>
            </a:r>
            <a:r>
              <a:rPr lang="en-US" altLang="zh-CN" b="1" dirty="0">
                <a:solidFill>
                  <a:srgbClr val="1A605E"/>
                </a:solidFill>
                <a:latin typeface="微软雅黑" panose="020B0503020204020204" pitchFamily="34" charset="-122"/>
                <a:ea typeface="微软雅黑" panose="020B0503020204020204" pitchFamily="34" charset="-122"/>
              </a:rPr>
              <a:t>20</a:t>
            </a:r>
            <a:r>
              <a:rPr lang="zh-CN" altLang="en-US" b="1" dirty="0">
                <a:solidFill>
                  <a:srgbClr val="1A605E"/>
                </a:solidFill>
                <a:latin typeface="微软雅黑" panose="020B0503020204020204" pitchFamily="34" charset="-122"/>
                <a:ea typeface="微软雅黑" panose="020B0503020204020204" pitchFamily="34" charset="-122"/>
              </a:rPr>
              <a:t>。</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5</a:t>
            </a:r>
            <a:r>
              <a:rPr lang="zh-CN" altLang="en-US" b="1" dirty="0">
                <a:solidFill>
                  <a:srgbClr val="1A605E"/>
                </a:solidFill>
                <a:latin typeface="微软雅黑" panose="020B0503020204020204" pitchFamily="34" charset="-122"/>
                <a:ea typeface="微软雅黑" panose="020B0503020204020204" pitchFamily="34" charset="-122"/>
              </a:rPr>
              <a:t>）学校名称：按照有关部门正式批准使用的单位名称填写，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不得使用简称</a:t>
            </a:r>
            <a:r>
              <a:rPr lang="zh-CN" altLang="en-US" b="1" dirty="0">
                <a:solidFill>
                  <a:srgbClr val="1A605E"/>
                </a:solidFill>
                <a:latin typeface="微软雅黑" panose="020B0503020204020204" pitchFamily="34" charset="-122"/>
                <a:ea typeface="微软雅黑" panose="020B0503020204020204" pitchFamily="34" charset="-122"/>
              </a:rPr>
              <a:t>。</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6</a:t>
            </a:r>
            <a:r>
              <a:rPr lang="zh-CN" altLang="en-US" b="1" dirty="0">
                <a:solidFill>
                  <a:srgbClr val="1A605E"/>
                </a:solidFill>
                <a:latin typeface="微软雅黑" panose="020B0503020204020204" pitchFamily="34" charset="-122"/>
                <a:ea typeface="微软雅黑" panose="020B0503020204020204" pitchFamily="34" charset="-122"/>
              </a:rPr>
              <a:t>）主管部门：是指学校的上级主管部门。</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7</a:t>
            </a:r>
            <a:r>
              <a:rPr lang="zh-CN" altLang="en-US" b="1" dirty="0">
                <a:solidFill>
                  <a:srgbClr val="1A605E"/>
                </a:solidFill>
                <a:latin typeface="微软雅黑" panose="020B0503020204020204" pitchFamily="34" charset="-122"/>
                <a:ea typeface="微软雅黑" panose="020B0503020204020204" pitchFamily="34" charset="-122"/>
              </a:rPr>
              <a:t>）报表封面中，学校校（院）长（签章）处应为学校校长签字或签章，学校总复核人（签章）建议为学校办公室主任或科研处处长，省厅局委主管人员（签章）处至少为省厅科技处处长级签字或盖章；盖章时，学校须盖学校公章，省厅至少应盖省厅科研（技）处公章。</a:t>
            </a:r>
          </a:p>
        </p:txBody>
      </p:sp>
      <p:sp>
        <p:nvSpPr>
          <p:cNvPr id="3" name="灯片编号占位符 2">
            <a:extLst>
              <a:ext uri="{FF2B5EF4-FFF2-40B4-BE49-F238E27FC236}">
                <a16:creationId xmlns:a16="http://schemas.microsoft.com/office/drawing/2014/main" id="{8F110884-2B5B-4787-8020-1A7B3DA94C30}"/>
              </a:ext>
            </a:extLst>
          </p:cNvPr>
          <p:cNvSpPr>
            <a:spLocks noGrp="1"/>
          </p:cNvSpPr>
          <p:nvPr>
            <p:ph type="sldNum" sz="quarter" idx="12"/>
          </p:nvPr>
        </p:nvSpPr>
        <p:spPr/>
        <p:txBody>
          <a:bodyPr/>
          <a:lstStyle/>
          <a:p>
            <a:fld id="{E184265B-C5CB-4AC6-A826-41101DB627D4}" type="slidenum">
              <a:rPr lang="zh-CN" altLang="en-US" smtClean="0"/>
              <a:t>11</a:t>
            </a:fld>
            <a:endParaRPr lang="zh-CN" altLang="en-US"/>
          </a:p>
        </p:txBody>
      </p:sp>
    </p:spTree>
    <p:extLst>
      <p:ext uri="{BB962C8B-B14F-4D97-AF65-F5344CB8AC3E}">
        <p14:creationId xmlns:p14="http://schemas.microsoft.com/office/powerpoint/2010/main" val="278726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的主要内容及样式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1292C74B-46CC-4BF7-A43F-DD4BDB62AF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09"/>
          <a:stretch/>
        </p:blipFill>
        <p:spPr>
          <a:xfrm>
            <a:off x="0" y="509451"/>
            <a:ext cx="5371764" cy="6348549"/>
          </a:xfrm>
          <a:prstGeom prst="rect">
            <a:avLst/>
          </a:prstGeom>
        </p:spPr>
      </p:pic>
      <p:sp>
        <p:nvSpPr>
          <p:cNvPr id="9" name="文本框 8">
            <a:extLst>
              <a:ext uri="{FF2B5EF4-FFF2-40B4-BE49-F238E27FC236}">
                <a16:creationId xmlns:a16="http://schemas.microsoft.com/office/drawing/2014/main" id="{3405492F-22FC-4BB2-8A66-E9A99C248FA4}"/>
              </a:ext>
            </a:extLst>
          </p:cNvPr>
          <p:cNvSpPr txBox="1"/>
          <p:nvPr/>
        </p:nvSpPr>
        <p:spPr>
          <a:xfrm>
            <a:off x="5725399" y="1222357"/>
            <a:ext cx="6095158" cy="4662815"/>
          </a:xfrm>
          <a:prstGeom prst="rect">
            <a:avLst/>
          </a:prstGeom>
          <a:noFill/>
        </p:spPr>
        <p:txBody>
          <a:bodyPr wrap="square">
            <a:spAutoFit/>
          </a:bodyPr>
          <a:lstStyle/>
          <a:p>
            <a:pPr indent="457200">
              <a:lnSpc>
                <a:spcPct val="150000"/>
              </a:lnSpc>
            </a:pP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的主要内容包括学校代码和学校名称、创新人才培养情况、教师队伍与社会服务、产学研合作的科研创新、创新技术转移与成果转化。填报时，需注意按照规范准确填写。具体要求如下：</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）数据规范：数据根据</a:t>
            </a:r>
            <a:r>
              <a:rPr lang="en-US" altLang="zh-CN" b="1" dirty="0">
                <a:solidFill>
                  <a:srgbClr val="1A605E"/>
                </a:solidFill>
                <a:latin typeface="微软雅黑" panose="020B0503020204020204" pitchFamily="34" charset="-122"/>
                <a:ea typeface="微软雅黑" panose="020B0503020204020204" pitchFamily="34" charset="-122"/>
              </a:rPr>
              <a:t>2022</a:t>
            </a:r>
            <a:r>
              <a:rPr lang="zh-CN" altLang="en-US" b="1" dirty="0">
                <a:solidFill>
                  <a:srgbClr val="1A605E"/>
                </a:solidFill>
                <a:latin typeface="微软雅黑" panose="020B0503020204020204" pitchFamily="34" charset="-122"/>
                <a:ea typeface="微软雅黑" panose="020B0503020204020204" pitchFamily="34" charset="-122"/>
              </a:rPr>
              <a:t>年度（</a:t>
            </a:r>
            <a:r>
              <a:rPr lang="en-US" altLang="zh-CN" b="1" dirty="0">
                <a:solidFill>
                  <a:srgbClr val="1A605E"/>
                </a:solidFill>
                <a:latin typeface="微软雅黑" panose="020B0503020204020204" pitchFamily="34" charset="-122"/>
                <a:ea typeface="微软雅黑" panose="020B0503020204020204" pitchFamily="34" charset="-122"/>
              </a:rPr>
              <a:t>2022</a:t>
            </a:r>
            <a:r>
              <a:rPr lang="zh-CN" altLang="en-US" b="1" dirty="0">
                <a:solidFill>
                  <a:srgbClr val="1A605E"/>
                </a:solidFill>
                <a:latin typeface="微软雅黑" panose="020B0503020204020204" pitchFamily="34" charset="-122"/>
                <a:ea typeface="微软雅黑" panose="020B0503020204020204" pitchFamily="34" charset="-122"/>
              </a:rPr>
              <a:t>年</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月</a:t>
            </a:r>
            <a:r>
              <a:rPr lang="en-US" altLang="zh-CN" b="1" dirty="0">
                <a:solidFill>
                  <a:srgbClr val="1A605E"/>
                </a:solidFill>
                <a:latin typeface="微软雅黑" panose="020B0503020204020204" pitchFamily="34" charset="-122"/>
                <a:ea typeface="微软雅黑" panose="020B0503020204020204" pitchFamily="34" charset="-122"/>
              </a:rPr>
              <a:t>1</a:t>
            </a:r>
            <a:r>
              <a:rPr lang="zh-CN" altLang="en-US" b="1" dirty="0">
                <a:solidFill>
                  <a:srgbClr val="1A605E"/>
                </a:solidFill>
                <a:latin typeface="微软雅黑" panose="020B0503020204020204" pitchFamily="34" charset="-122"/>
                <a:ea typeface="微软雅黑" panose="020B0503020204020204" pitchFamily="34" charset="-122"/>
              </a:rPr>
              <a:t>日至</a:t>
            </a:r>
            <a:r>
              <a:rPr lang="en-US" altLang="zh-CN" b="1" dirty="0">
                <a:solidFill>
                  <a:srgbClr val="1A605E"/>
                </a:solidFill>
                <a:latin typeface="微软雅黑" panose="020B0503020204020204" pitchFamily="34" charset="-122"/>
                <a:ea typeface="微软雅黑" panose="020B0503020204020204" pitchFamily="34" charset="-122"/>
              </a:rPr>
              <a:t>12</a:t>
            </a:r>
            <a:r>
              <a:rPr lang="zh-CN" altLang="en-US" b="1" dirty="0">
                <a:solidFill>
                  <a:srgbClr val="1A605E"/>
                </a:solidFill>
                <a:latin typeface="微软雅黑" panose="020B0503020204020204" pitchFamily="34" charset="-122"/>
                <a:ea typeface="微软雅黑" panose="020B0503020204020204" pitchFamily="34" charset="-122"/>
              </a:rPr>
              <a:t>月</a:t>
            </a:r>
            <a:r>
              <a:rPr lang="en-US" altLang="zh-CN" b="1" dirty="0">
                <a:solidFill>
                  <a:srgbClr val="1A605E"/>
                </a:solidFill>
                <a:latin typeface="微软雅黑" panose="020B0503020204020204" pitchFamily="34" charset="-122"/>
                <a:ea typeface="微软雅黑" panose="020B0503020204020204" pitchFamily="34" charset="-122"/>
              </a:rPr>
              <a:t>31</a:t>
            </a:r>
            <a:r>
              <a:rPr lang="zh-CN" altLang="en-US" b="1" dirty="0">
                <a:solidFill>
                  <a:srgbClr val="1A605E"/>
                </a:solidFill>
                <a:latin typeface="微软雅黑" panose="020B0503020204020204" pitchFamily="34" charset="-122"/>
                <a:ea typeface="微软雅黑" panose="020B0503020204020204" pitchFamily="34" charset="-122"/>
              </a:rPr>
              <a:t>日）的实际情况填写，</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不得为空</a:t>
            </a:r>
            <a:r>
              <a:rPr lang="zh-CN" altLang="en-US" b="1" dirty="0">
                <a:solidFill>
                  <a:srgbClr val="1A605E"/>
                </a:solidFill>
                <a:latin typeface="微软雅黑" panose="020B0503020204020204" pitchFamily="34" charset="-122"/>
                <a:ea typeface="微软雅黑" panose="020B0503020204020204" pitchFamily="34" charset="-122"/>
              </a:rPr>
              <a:t>。如果某一指标数据为</a:t>
            </a:r>
            <a:r>
              <a:rPr lang="en-US" altLang="zh-CN" b="1" dirty="0">
                <a:solidFill>
                  <a:srgbClr val="1A605E"/>
                </a:solidFill>
                <a:latin typeface="微软雅黑" panose="020B0503020204020204" pitchFamily="34" charset="-122"/>
                <a:ea typeface="微软雅黑" panose="020B0503020204020204" pitchFamily="34" charset="-122"/>
              </a:rPr>
              <a:t>0</a:t>
            </a:r>
            <a:r>
              <a:rPr lang="zh-CN" altLang="en-US" b="1" dirty="0">
                <a:solidFill>
                  <a:srgbClr val="1A605E"/>
                </a:solidFill>
                <a:latin typeface="微软雅黑" panose="020B0503020204020204" pitchFamily="34" charset="-122"/>
                <a:ea typeface="微软雅黑" panose="020B0503020204020204" pitchFamily="34" charset="-122"/>
              </a:rPr>
              <a:t>，请填写</a:t>
            </a:r>
            <a:r>
              <a:rPr lang="en-US" altLang="zh-CN" b="1" dirty="0">
                <a:solidFill>
                  <a:srgbClr val="1A605E"/>
                </a:solidFill>
                <a:latin typeface="微软雅黑" panose="020B0503020204020204" pitchFamily="34" charset="-122"/>
                <a:ea typeface="微软雅黑" panose="020B0503020204020204" pitchFamily="34" charset="-122"/>
              </a:rPr>
              <a:t>0</a:t>
            </a:r>
            <a:r>
              <a:rPr lang="zh-CN" altLang="en-US" b="1" dirty="0">
                <a:solidFill>
                  <a:srgbClr val="1A605E"/>
                </a:solidFill>
                <a:latin typeface="微软雅黑" panose="020B0503020204020204" pitchFamily="34" charset="-122"/>
                <a:ea typeface="微软雅黑" panose="020B0503020204020204" pitchFamily="34" charset="-122"/>
              </a:rPr>
              <a:t>；如果数据无法统计或不详，请填写“无统计”。</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2</a:t>
            </a:r>
            <a:r>
              <a:rPr lang="zh-CN" altLang="en-US" b="1" dirty="0">
                <a:solidFill>
                  <a:srgbClr val="1A605E"/>
                </a:solidFill>
                <a:latin typeface="微软雅黑" panose="020B0503020204020204" pitchFamily="34" charset="-122"/>
                <a:ea typeface="微软雅黑" panose="020B0503020204020204" pitchFamily="34" charset="-122"/>
              </a:rPr>
              <a:t>）学校代码：此处填写</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5</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位数字</a:t>
            </a:r>
            <a:r>
              <a:rPr lang="zh-CN" altLang="en-US" b="1" dirty="0">
                <a:solidFill>
                  <a:srgbClr val="1A605E"/>
                </a:solidFill>
                <a:latin typeface="微软雅黑" panose="020B0503020204020204" pitchFamily="34" charset="-122"/>
                <a:ea typeface="微软雅黑" panose="020B0503020204020204" pitchFamily="34" charset="-122"/>
              </a:rPr>
              <a:t>的学校简码，例如新疆交通职业技术学院的学校代码是</a:t>
            </a:r>
            <a:r>
              <a:rPr lang="en-US" altLang="zh-CN" b="1" dirty="0">
                <a:solidFill>
                  <a:srgbClr val="1A605E"/>
                </a:solidFill>
                <a:latin typeface="微软雅黑" panose="020B0503020204020204" pitchFamily="34" charset="-122"/>
                <a:ea typeface="微软雅黑" panose="020B0503020204020204" pitchFamily="34" charset="-122"/>
              </a:rPr>
              <a:t>13926</a:t>
            </a:r>
            <a:r>
              <a:rPr lang="zh-CN" altLang="en-US" b="1" dirty="0">
                <a:solidFill>
                  <a:srgbClr val="1A605E"/>
                </a:solidFill>
                <a:latin typeface="微软雅黑" panose="020B0503020204020204" pitchFamily="34" charset="-122"/>
                <a:ea typeface="微软雅黑" panose="020B0503020204020204" pitchFamily="34" charset="-122"/>
              </a:rPr>
              <a:t>。</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a:t>
            </a:r>
            <a:r>
              <a:rPr lang="en-US" altLang="zh-CN" b="1" dirty="0">
                <a:solidFill>
                  <a:srgbClr val="1A605E"/>
                </a:solidFill>
                <a:latin typeface="微软雅黑" panose="020B0503020204020204" pitchFamily="34" charset="-122"/>
                <a:ea typeface="微软雅黑" panose="020B0503020204020204" pitchFamily="34" charset="-122"/>
              </a:rPr>
              <a:t>3</a:t>
            </a:r>
            <a:r>
              <a:rPr lang="zh-CN" altLang="en-US" b="1" dirty="0">
                <a:solidFill>
                  <a:srgbClr val="1A605E"/>
                </a:solidFill>
                <a:latin typeface="微软雅黑" panose="020B0503020204020204" pitchFamily="34" charset="-122"/>
                <a:ea typeface="微软雅黑" panose="020B0503020204020204" pitchFamily="34" charset="-122"/>
              </a:rPr>
              <a:t>）学校名称：注意应填写学校</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正式使用的全称</a:t>
            </a:r>
            <a:r>
              <a:rPr lang="zh-CN" altLang="en-US" b="1" dirty="0">
                <a:solidFill>
                  <a:srgbClr val="1A605E"/>
                </a:solidFill>
                <a:latin typeface="微软雅黑" panose="020B0503020204020204" pitchFamily="34" charset="-122"/>
                <a:ea typeface="微软雅黑" panose="020B0503020204020204" pitchFamily="34" charset="-122"/>
              </a:rPr>
              <a:t>。</a:t>
            </a:r>
          </a:p>
        </p:txBody>
      </p:sp>
      <p:sp>
        <p:nvSpPr>
          <p:cNvPr id="5" name="灯片编号占位符 4">
            <a:extLst>
              <a:ext uri="{FF2B5EF4-FFF2-40B4-BE49-F238E27FC236}">
                <a16:creationId xmlns:a16="http://schemas.microsoft.com/office/drawing/2014/main" id="{2D5CA8FA-7A8C-483D-925E-5A697D1E7C86}"/>
              </a:ext>
            </a:extLst>
          </p:cNvPr>
          <p:cNvSpPr>
            <a:spLocks noGrp="1"/>
          </p:cNvSpPr>
          <p:nvPr>
            <p:ph type="sldNum" sz="quarter" idx="12"/>
          </p:nvPr>
        </p:nvSpPr>
        <p:spPr/>
        <p:txBody>
          <a:bodyPr/>
          <a:lstStyle/>
          <a:p>
            <a:fld id="{E184265B-C5CB-4AC6-A826-41101DB627D4}" type="slidenum">
              <a:rPr lang="zh-CN" altLang="en-US" smtClean="0"/>
              <a:t>12</a:t>
            </a:fld>
            <a:endParaRPr lang="zh-CN" altLang="en-US"/>
          </a:p>
        </p:txBody>
      </p:sp>
    </p:spTree>
    <p:extLst>
      <p:ext uri="{BB962C8B-B14F-4D97-AF65-F5344CB8AC3E}">
        <p14:creationId xmlns:p14="http://schemas.microsoft.com/office/powerpoint/2010/main" val="216065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指标的几点说明</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BF2466C9-71F2-4F3D-A2C4-B7820F2BAA88}"/>
              </a:ext>
            </a:extLst>
          </p:cNvPr>
          <p:cNvSpPr txBox="1"/>
          <p:nvPr/>
        </p:nvSpPr>
        <p:spPr>
          <a:xfrm>
            <a:off x="973129" y="1151187"/>
            <a:ext cx="10148072" cy="452431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报表中企业的范围</a:t>
            </a:r>
            <a:r>
              <a:rPr lang="zh-CN" altLang="en-US" b="1" dirty="0">
                <a:solidFill>
                  <a:srgbClr val="1A605E"/>
                </a:solidFill>
                <a:latin typeface="微软雅黑" panose="020B0503020204020204" pitchFamily="34" charset="-122"/>
                <a:ea typeface="微软雅黑" panose="020B0503020204020204" pitchFamily="34" charset="-122"/>
              </a:rPr>
              <a:t>：企业</a:t>
            </a:r>
            <a:r>
              <a:rPr lang="zh-CN" altLang="zh-CN" b="1" dirty="0">
                <a:solidFill>
                  <a:srgbClr val="1A605E"/>
                </a:solidFill>
                <a:latin typeface="微软雅黑" panose="020B0503020204020204" pitchFamily="34" charset="-122"/>
                <a:ea typeface="微软雅黑" panose="020B0503020204020204" pitchFamily="34" charset="-122"/>
              </a:rPr>
              <a:t>仅指从事生产、流通与服务等经济活动的营利性组织，不包括事业单位、基层社区、各级各类公立和私立医院、学校、幼儿园。对于师范类、医科类高校而言，其毕业生就业单位也按照此定义界定</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zh-CN" b="1" dirty="0">
                <a:solidFill>
                  <a:srgbClr val="1A605E"/>
                </a:solidFill>
                <a:latin typeface="微软雅黑" panose="020B0503020204020204" pitchFamily="34" charset="-122"/>
                <a:ea typeface="微软雅黑" panose="020B0503020204020204" pitchFamily="34" charset="-122"/>
              </a:rPr>
              <a:t>企业</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zh-CN" b="1" dirty="0">
                <a:solidFill>
                  <a:srgbClr val="1A605E"/>
                </a:solidFill>
                <a:latin typeface="微软雅黑" panose="020B0503020204020204" pitchFamily="34" charset="-122"/>
                <a:ea typeface="微软雅黑" panose="020B0503020204020204" pitchFamily="34" charset="-122"/>
              </a:rPr>
              <a:t>，根据实际统计情况如实填写即可。（公立和私立学校教育集团不算企业，校外培训机构算企业。）</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企业、行业外聘兼职教师授课时数：</a:t>
            </a:r>
            <a:r>
              <a:rPr lang="zh-CN" altLang="en-US" b="1" dirty="0">
                <a:solidFill>
                  <a:srgbClr val="1A605E"/>
                </a:solidFill>
                <a:latin typeface="微软雅黑" panose="020B0503020204020204" pitchFamily="34" charset="-122"/>
                <a:ea typeface="微软雅黑" panose="020B0503020204020204" pitchFamily="34" charset="-122"/>
              </a:rPr>
              <a:t>需为与课程所涉及专业相关的行业企业外聘兼职教师授课课时数，从其他学校来的兼职教师不算在内。</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学校专门设置技术转化机构的名称与数量：</a:t>
            </a:r>
            <a:r>
              <a:rPr lang="zh-CN" altLang="en-US" b="1" dirty="0">
                <a:solidFill>
                  <a:srgbClr val="1A605E"/>
                </a:solidFill>
                <a:latin typeface="微软雅黑" panose="020B0503020204020204" pitchFamily="34" charset="-122"/>
                <a:ea typeface="微软雅黑" panose="020B0503020204020204" pitchFamily="34" charset="-122"/>
              </a:rPr>
              <a:t>请填写现有校内相关机构具体名称，如有多个，请用顿号隔开。注意，名称数量应与指标</a:t>
            </a:r>
            <a:r>
              <a:rPr lang="en-US" altLang="zh-CN" b="1" dirty="0">
                <a:solidFill>
                  <a:srgbClr val="1A605E"/>
                </a:solidFill>
                <a:latin typeface="微软雅黑" panose="020B0503020204020204" pitchFamily="34" charset="-122"/>
                <a:ea typeface="微软雅黑" panose="020B0503020204020204" pitchFamily="34" charset="-122"/>
              </a:rPr>
              <a:t>37</a:t>
            </a:r>
            <a:r>
              <a:rPr lang="zh-CN" altLang="en-US" b="1" dirty="0">
                <a:solidFill>
                  <a:srgbClr val="1A605E"/>
                </a:solidFill>
                <a:latin typeface="微软雅黑" panose="020B0503020204020204" pitchFamily="34" charset="-122"/>
                <a:ea typeface="微软雅黑" panose="020B0503020204020204" pitchFamily="34" charset="-122"/>
              </a:rPr>
              <a:t>的机构数量保持一致。</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179CB4F4-2823-4C54-A164-3597828EDE09}"/>
              </a:ext>
            </a:extLst>
          </p:cNvPr>
          <p:cNvSpPr>
            <a:spLocks noGrp="1"/>
          </p:cNvSpPr>
          <p:nvPr>
            <p:ph type="sldNum" sz="quarter" idx="12"/>
          </p:nvPr>
        </p:nvSpPr>
        <p:spPr/>
        <p:txBody>
          <a:bodyPr/>
          <a:lstStyle/>
          <a:p>
            <a:fld id="{E184265B-C5CB-4AC6-A826-41101DB627D4}" type="slidenum">
              <a:rPr lang="zh-CN" altLang="en-US" smtClean="0"/>
              <a:t>13</a:t>
            </a:fld>
            <a:endParaRPr lang="zh-CN" altLang="en-US"/>
          </a:p>
        </p:txBody>
      </p:sp>
    </p:spTree>
    <p:extLst>
      <p:ext uri="{BB962C8B-B14F-4D97-AF65-F5344CB8AC3E}">
        <p14:creationId xmlns:p14="http://schemas.microsoft.com/office/powerpoint/2010/main" val="364435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93696" y="4095760"/>
            <a:ext cx="8081323"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高校创新调查在线填报平台（新）</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6818" t="35000" r="36368" b="35208"/>
          <a:stretch/>
        </p:blipFill>
        <p:spPr>
          <a:xfrm>
            <a:off x="1515246" y="2343150"/>
            <a:ext cx="1956617" cy="2826224"/>
          </a:xfrm>
          <a:prstGeom prst="rect">
            <a:avLst/>
          </a:prstGeom>
        </p:spPr>
      </p:pic>
      <p:sp>
        <p:nvSpPr>
          <p:cNvPr id="6" name="文本框 5">
            <a:extLst>
              <a:ext uri="{FF2B5EF4-FFF2-40B4-BE49-F238E27FC236}">
                <a16:creationId xmlns:a16="http://schemas.microsoft.com/office/drawing/2014/main" id="{34CC01A3-0334-4E50-8149-2253873F68F6}"/>
              </a:ext>
            </a:extLst>
          </p:cNvPr>
          <p:cNvSpPr txBox="1"/>
          <p:nvPr/>
        </p:nvSpPr>
        <p:spPr>
          <a:xfrm>
            <a:off x="2651002" y="3688469"/>
            <a:ext cx="6696338" cy="407291"/>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2022</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77696B28-E0CA-46BA-BC71-C2BDBFF7182C}"/>
              </a:ext>
            </a:extLst>
          </p:cNvPr>
          <p:cNvSpPr>
            <a:spLocks noGrp="1"/>
          </p:cNvSpPr>
          <p:nvPr>
            <p:ph type="sldNum" sz="quarter" idx="12"/>
          </p:nvPr>
        </p:nvSpPr>
        <p:spPr/>
        <p:txBody>
          <a:bodyPr/>
          <a:lstStyle/>
          <a:p>
            <a:fld id="{E184265B-C5CB-4AC6-A826-41101DB627D4}" type="slidenum">
              <a:rPr lang="zh-CN" altLang="en-US" smtClean="0"/>
              <a:t>14</a:t>
            </a:fld>
            <a:endParaRPr lang="zh-CN" altLang="en-US"/>
          </a:p>
        </p:txBody>
      </p:sp>
    </p:spTree>
    <p:extLst>
      <p:ext uri="{BB962C8B-B14F-4D97-AF65-F5344CB8AC3E}">
        <p14:creationId xmlns:p14="http://schemas.microsoft.com/office/powerpoint/2010/main" val="59825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2510625-FD99-9CEE-2056-252DBC1AAB73}"/>
              </a:ext>
            </a:extLst>
          </p:cNvPr>
          <p:cNvSpPr>
            <a:spLocks noGrp="1"/>
          </p:cNvSpPr>
          <p:nvPr>
            <p:ph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3A33C8E-075C-C1C7-4811-DC017B220A04}"/>
              </a:ext>
            </a:extLst>
          </p:cNvPr>
          <p:cNvSpPr>
            <a:spLocks noGrp="1"/>
          </p:cNvSpPr>
          <p:nvPr>
            <p:ph type="sldNum" sz="quarter" idx="12"/>
          </p:nvPr>
        </p:nvSpPr>
        <p:spPr/>
        <p:txBody>
          <a:bodyPr/>
          <a:lstStyle/>
          <a:p>
            <a:fld id="{E184265B-C5CB-4AC6-A826-41101DB627D4}" type="slidenum">
              <a:rPr lang="zh-CN" altLang="en-US" smtClean="0"/>
              <a:t>15</a:t>
            </a:fld>
            <a:endParaRPr lang="zh-CN" altLang="en-US"/>
          </a:p>
        </p:txBody>
      </p:sp>
      <p:pic>
        <p:nvPicPr>
          <p:cNvPr id="5" name="图片 4">
            <a:extLst>
              <a:ext uri="{FF2B5EF4-FFF2-40B4-BE49-F238E27FC236}">
                <a16:creationId xmlns:a16="http://schemas.microsoft.com/office/drawing/2014/main" id="{9D6D993F-9FD2-30FB-A51B-390BAF163226}"/>
              </a:ext>
            </a:extLst>
          </p:cNvPr>
          <p:cNvPicPr>
            <a:picLocks noChangeAspect="1"/>
          </p:cNvPicPr>
          <p:nvPr/>
        </p:nvPicPr>
        <p:blipFill>
          <a:blip r:embed="rId2"/>
          <a:stretch>
            <a:fillRect/>
          </a:stretch>
        </p:blipFill>
        <p:spPr>
          <a:xfrm>
            <a:off x="562258" y="970225"/>
            <a:ext cx="11067483" cy="5537200"/>
          </a:xfrm>
          <a:prstGeom prst="rect">
            <a:avLst/>
          </a:prstGeom>
        </p:spPr>
      </p:pic>
      <p:sp>
        <p:nvSpPr>
          <p:cNvPr id="6" name="矩形 5">
            <a:extLst>
              <a:ext uri="{FF2B5EF4-FFF2-40B4-BE49-F238E27FC236}">
                <a16:creationId xmlns:a16="http://schemas.microsoft.com/office/drawing/2014/main" id="{C50D3E71-9ECF-E71D-118D-F3919C624B56}"/>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高校创新调查在线填报平台概览</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84106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5DD4235-3EFA-5585-E994-B103AC5E1D6D}"/>
              </a:ext>
            </a:extLst>
          </p:cNvPr>
          <p:cNvSpPr>
            <a:spLocks noGrp="1"/>
          </p:cNvSpPr>
          <p:nvPr>
            <p:ph type="sldNum" sz="quarter" idx="12"/>
          </p:nvPr>
        </p:nvSpPr>
        <p:spPr/>
        <p:txBody>
          <a:bodyPr/>
          <a:lstStyle/>
          <a:p>
            <a:fld id="{E184265B-C5CB-4AC6-A826-41101DB627D4}" type="slidenum">
              <a:rPr lang="zh-CN" altLang="en-US" smtClean="0"/>
              <a:t>16</a:t>
            </a:fld>
            <a:endParaRPr lang="zh-CN" altLang="en-US"/>
          </a:p>
        </p:txBody>
      </p:sp>
      <p:grpSp>
        <p:nvGrpSpPr>
          <p:cNvPr id="5" name="组合 4">
            <a:extLst>
              <a:ext uri="{FF2B5EF4-FFF2-40B4-BE49-F238E27FC236}">
                <a16:creationId xmlns:a16="http://schemas.microsoft.com/office/drawing/2014/main" id="{9F19B1E7-9135-266B-7C4E-C8C430921C64}"/>
              </a:ext>
            </a:extLst>
          </p:cNvPr>
          <p:cNvGrpSpPr/>
          <p:nvPr/>
        </p:nvGrpSpPr>
        <p:grpSpPr>
          <a:xfrm>
            <a:off x="1088553" y="1371465"/>
            <a:ext cx="10120845" cy="4042414"/>
            <a:chOff x="1043085" y="2028217"/>
            <a:chExt cx="10120845" cy="4042414"/>
          </a:xfrm>
        </p:grpSpPr>
        <p:grpSp>
          <p:nvGrpSpPr>
            <p:cNvPr id="6" name="组合 5">
              <a:extLst>
                <a:ext uri="{FF2B5EF4-FFF2-40B4-BE49-F238E27FC236}">
                  <a16:creationId xmlns:a16="http://schemas.microsoft.com/office/drawing/2014/main" id="{DA491210-759E-E2D8-D89C-0FD3C01F1989}"/>
                </a:ext>
              </a:extLst>
            </p:cNvPr>
            <p:cNvGrpSpPr/>
            <p:nvPr/>
          </p:nvGrpSpPr>
          <p:grpSpPr>
            <a:xfrm>
              <a:off x="1043085" y="2856717"/>
              <a:ext cx="2589994" cy="2295494"/>
              <a:chOff x="943748" y="2545721"/>
              <a:chExt cx="2814093" cy="2494111"/>
            </a:xfrm>
          </p:grpSpPr>
          <p:sp>
            <p:nvSpPr>
              <p:cNvPr id="36" name="Freeform 5">
                <a:extLst>
                  <a:ext uri="{FF2B5EF4-FFF2-40B4-BE49-F238E27FC236}">
                    <a16:creationId xmlns:a16="http://schemas.microsoft.com/office/drawing/2014/main" id="{CDE9C78C-B32C-DA20-6D09-797EA556BF42}"/>
                  </a:ext>
                </a:extLst>
              </p:cNvPr>
              <p:cNvSpPr>
                <a:spLocks/>
              </p:cNvSpPr>
              <p:nvPr/>
            </p:nvSpPr>
            <p:spPr bwMode="auto">
              <a:xfrm rot="10800000">
                <a:off x="943748" y="2545721"/>
                <a:ext cx="2814093" cy="24941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84000">
                    <a:srgbClr val="F2F2F2"/>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dirty="0">
                  <a:solidFill>
                    <a:schemeClr val="tx1">
                      <a:lumMod val="75000"/>
                      <a:lumOff val="25000"/>
                    </a:schemeClr>
                  </a:solidFill>
                  <a:ea typeface="思源黑体" panose="020B0500000000000000" pitchFamily="34" charset="-122"/>
                </a:endParaRPr>
              </a:p>
            </p:txBody>
          </p:sp>
          <p:sp>
            <p:nvSpPr>
              <p:cNvPr id="37" name="矩形 36">
                <a:extLst>
                  <a:ext uri="{FF2B5EF4-FFF2-40B4-BE49-F238E27FC236}">
                    <a16:creationId xmlns:a16="http://schemas.microsoft.com/office/drawing/2014/main" id="{FE62A814-DFAE-9805-A5E3-E6E385DBBEE9}"/>
                  </a:ext>
                </a:extLst>
              </p:cNvPr>
              <p:cNvSpPr/>
              <p:nvPr/>
            </p:nvSpPr>
            <p:spPr>
              <a:xfrm>
                <a:off x="1693126" y="4122795"/>
                <a:ext cx="1036661" cy="434729"/>
              </a:xfrm>
              <a:prstGeom prst="rect">
                <a:avLst/>
              </a:prstGeom>
            </p:spPr>
            <p:txBody>
              <a:bodyPr wrap="none">
                <a:spAutoFit/>
              </a:bodyPr>
              <a:lstStyle/>
              <a:p>
                <a:r>
                  <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rPr>
                  <a:t>填平台</a:t>
                </a:r>
              </a:p>
            </p:txBody>
          </p:sp>
        </p:grpSp>
        <p:grpSp>
          <p:nvGrpSpPr>
            <p:cNvPr id="7" name="组合 6">
              <a:extLst>
                <a:ext uri="{FF2B5EF4-FFF2-40B4-BE49-F238E27FC236}">
                  <a16:creationId xmlns:a16="http://schemas.microsoft.com/office/drawing/2014/main" id="{F5E40B73-893A-4B2D-4819-EE66754977C0}"/>
                </a:ext>
              </a:extLst>
            </p:cNvPr>
            <p:cNvGrpSpPr/>
            <p:nvPr/>
          </p:nvGrpSpPr>
          <p:grpSpPr>
            <a:xfrm>
              <a:off x="4657612" y="2172627"/>
              <a:ext cx="5887946" cy="998553"/>
              <a:chOff x="3980318" y="1744778"/>
              <a:chExt cx="6397399" cy="1084954"/>
            </a:xfrm>
          </p:grpSpPr>
          <p:cxnSp>
            <p:nvCxnSpPr>
              <p:cNvPr id="33" name="直接连接符 32">
                <a:extLst>
                  <a:ext uri="{FF2B5EF4-FFF2-40B4-BE49-F238E27FC236}">
                    <a16:creationId xmlns:a16="http://schemas.microsoft.com/office/drawing/2014/main" id="{63CEB951-72CA-CD8B-A4F3-64359EA55E04}"/>
                  </a:ext>
                </a:extLst>
              </p:cNvPr>
              <p:cNvCxnSpPr/>
              <p:nvPr/>
            </p:nvCxnSpPr>
            <p:spPr>
              <a:xfrm>
                <a:off x="3980318" y="2251530"/>
                <a:ext cx="12287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左中括号 33">
                <a:extLst>
                  <a:ext uri="{FF2B5EF4-FFF2-40B4-BE49-F238E27FC236}">
                    <a16:creationId xmlns:a16="http://schemas.microsoft.com/office/drawing/2014/main" id="{95BE1934-F01B-3B4A-78D5-64A012FC2A56}"/>
                  </a:ext>
                </a:extLst>
              </p:cNvPr>
              <p:cNvSpPr/>
              <p:nvPr/>
            </p:nvSpPr>
            <p:spPr>
              <a:xfrm>
                <a:off x="5264605" y="1744778"/>
                <a:ext cx="123825" cy="104208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35" name="Rectangle 5">
                <a:extLst>
                  <a:ext uri="{FF2B5EF4-FFF2-40B4-BE49-F238E27FC236}">
                    <a16:creationId xmlns:a16="http://schemas.microsoft.com/office/drawing/2014/main" id="{E394B8DA-61FB-0F27-4AA6-3DEAB42BD185}"/>
                  </a:ext>
                </a:extLst>
              </p:cNvPr>
              <p:cNvSpPr>
                <a:spLocks/>
              </p:cNvSpPr>
              <p:nvPr/>
            </p:nvSpPr>
            <p:spPr bwMode="auto">
              <a:xfrm>
                <a:off x="5580519" y="1818278"/>
                <a:ext cx="479719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400" spc="150" dirty="0">
                    <a:solidFill>
                      <a:schemeClr val="tx1">
                        <a:lumMod val="75000"/>
                        <a:lumOff val="25000"/>
                      </a:schemeClr>
                    </a:solidFill>
                    <a:uFillTx/>
                    <a:latin typeface="Arial" panose="020B0604020202020204" pitchFamily="34" charset="0"/>
                    <a:ea typeface="微软雅黑" charset="-122"/>
                    <a:sym typeface="+mn-ea"/>
                  </a:rPr>
                  <a:t>在线填报数据，提高填报效率，通过技术手段提醒和避免错填、误填的现象，同时可实现纵向数据的展示和比较。</a:t>
                </a:r>
              </a:p>
            </p:txBody>
          </p:sp>
        </p:grpSp>
        <p:cxnSp>
          <p:nvCxnSpPr>
            <p:cNvPr id="8" name="直接箭头连接符 7">
              <a:extLst>
                <a:ext uri="{FF2B5EF4-FFF2-40B4-BE49-F238E27FC236}">
                  <a16:creationId xmlns:a16="http://schemas.microsoft.com/office/drawing/2014/main" id="{3F570A5F-FFB2-5435-3074-5925B0847EA8}"/>
                </a:ext>
              </a:extLst>
            </p:cNvPr>
            <p:cNvCxnSpPr/>
            <p:nvPr/>
          </p:nvCxnSpPr>
          <p:spPr>
            <a:xfrm flipV="1">
              <a:off x="3611895" y="4013029"/>
              <a:ext cx="766440" cy="12838"/>
            </a:xfrm>
            <a:prstGeom prst="straightConnector1">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ECF2A706-9E64-28C6-0769-33AFE48D730D}"/>
                </a:ext>
              </a:extLst>
            </p:cNvPr>
            <p:cNvGrpSpPr/>
            <p:nvPr/>
          </p:nvGrpSpPr>
          <p:grpSpPr>
            <a:xfrm>
              <a:off x="3091527" y="2675551"/>
              <a:ext cx="537678" cy="322899"/>
              <a:chOff x="2132468" y="2251530"/>
              <a:chExt cx="584200" cy="350838"/>
            </a:xfrm>
          </p:grpSpPr>
          <p:cxnSp>
            <p:nvCxnSpPr>
              <p:cNvPr id="31" name="直接连接符 30">
                <a:extLst>
                  <a:ext uri="{FF2B5EF4-FFF2-40B4-BE49-F238E27FC236}">
                    <a16:creationId xmlns:a16="http://schemas.microsoft.com/office/drawing/2014/main" id="{54A21089-4595-DCD1-4096-6489D67A2465}"/>
                  </a:ext>
                </a:extLst>
              </p:cNvPr>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C471B6A2-6BB2-B39E-D4D1-9D805C12059F}"/>
                  </a:ext>
                </a:extLst>
              </p:cNvPr>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31DBC38A-A0B7-3975-A0B1-A06FA97AB110}"/>
                </a:ext>
              </a:extLst>
            </p:cNvPr>
            <p:cNvGrpSpPr/>
            <p:nvPr/>
          </p:nvGrpSpPr>
          <p:grpSpPr>
            <a:xfrm>
              <a:off x="5736852" y="3612722"/>
              <a:ext cx="5427078" cy="1002088"/>
              <a:chOff x="5453518" y="3309485"/>
              <a:chExt cx="5896655" cy="1088795"/>
            </a:xfrm>
          </p:grpSpPr>
          <p:cxnSp>
            <p:nvCxnSpPr>
              <p:cNvPr id="28" name="直接连接符 27">
                <a:extLst>
                  <a:ext uri="{FF2B5EF4-FFF2-40B4-BE49-F238E27FC236}">
                    <a16:creationId xmlns:a16="http://schemas.microsoft.com/office/drawing/2014/main" id="{7C0CCB15-B9CC-888D-9E66-7A95154FF642}"/>
                  </a:ext>
                </a:extLst>
              </p:cNvPr>
              <p:cNvCxnSpPr/>
              <p:nvPr/>
            </p:nvCxnSpPr>
            <p:spPr>
              <a:xfrm flipH="1">
                <a:off x="5453518" y="3806372"/>
                <a:ext cx="893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左中括号 28">
                <a:extLst>
                  <a:ext uri="{FF2B5EF4-FFF2-40B4-BE49-F238E27FC236}">
                    <a16:creationId xmlns:a16="http://schemas.microsoft.com/office/drawing/2014/main" id="{5C0B5445-6366-F62A-829C-6B4EB42ED984}"/>
                  </a:ext>
                </a:extLst>
              </p:cNvPr>
              <p:cNvSpPr/>
              <p:nvPr/>
            </p:nvSpPr>
            <p:spPr>
              <a:xfrm>
                <a:off x="6411915" y="3309485"/>
                <a:ext cx="123825" cy="989920"/>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30" name="Rectangle 5">
                <a:extLst>
                  <a:ext uri="{FF2B5EF4-FFF2-40B4-BE49-F238E27FC236}">
                    <a16:creationId xmlns:a16="http://schemas.microsoft.com/office/drawing/2014/main" id="{15DC8CA7-1295-680E-0812-C3CFC9B60918}"/>
                  </a:ext>
                </a:extLst>
              </p:cNvPr>
              <p:cNvSpPr>
                <a:spLocks/>
              </p:cNvSpPr>
              <p:nvPr/>
            </p:nvSpPr>
            <p:spPr bwMode="auto">
              <a:xfrm>
                <a:off x="6654802" y="3386827"/>
                <a:ext cx="4695371" cy="10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400" spc="150" dirty="0">
                    <a:solidFill>
                      <a:schemeClr val="tx1">
                        <a:lumMod val="75000"/>
                        <a:lumOff val="25000"/>
                      </a:schemeClr>
                    </a:solidFill>
                    <a:latin typeface="Arial" panose="020B0604020202020204" pitchFamily="34" charset="0"/>
                    <a:ea typeface="微软雅黑" charset="-122"/>
                    <a:sym typeface="+mn-ea"/>
                  </a:rPr>
                  <a:t>省级</a:t>
                </a:r>
                <a:r>
                  <a:rPr lang="zh-CN" altLang="en-US" sz="1400" spc="150" dirty="0">
                    <a:solidFill>
                      <a:schemeClr val="tx1">
                        <a:lumMod val="75000"/>
                        <a:lumOff val="25000"/>
                      </a:schemeClr>
                    </a:solidFill>
                    <a:uFillTx/>
                    <a:latin typeface="Arial" panose="020B0604020202020204" pitchFamily="34" charset="0"/>
                    <a:ea typeface="微软雅黑" charset="-122"/>
                  </a:rPr>
                  <a:t>管理员可在线对本省份的高校报表进行及时审核，有问题可随时驳回修改。</a:t>
                </a:r>
              </a:p>
            </p:txBody>
          </p:sp>
        </p:grpSp>
        <p:grpSp>
          <p:nvGrpSpPr>
            <p:cNvPr id="11" name="组合 10">
              <a:extLst>
                <a:ext uri="{FF2B5EF4-FFF2-40B4-BE49-F238E27FC236}">
                  <a16:creationId xmlns:a16="http://schemas.microsoft.com/office/drawing/2014/main" id="{BEF16A90-1E5C-4047-1CA2-E08F9B55FB5C}"/>
                </a:ext>
              </a:extLst>
            </p:cNvPr>
            <p:cNvGrpSpPr/>
            <p:nvPr/>
          </p:nvGrpSpPr>
          <p:grpSpPr>
            <a:xfrm>
              <a:off x="4988529" y="5009200"/>
              <a:ext cx="5969116" cy="1061431"/>
              <a:chOff x="4333875" y="4865176"/>
              <a:chExt cx="6485592" cy="1153273"/>
            </a:xfrm>
          </p:grpSpPr>
          <p:cxnSp>
            <p:nvCxnSpPr>
              <p:cNvPr id="25" name="直接连接符 24">
                <a:extLst>
                  <a:ext uri="{FF2B5EF4-FFF2-40B4-BE49-F238E27FC236}">
                    <a16:creationId xmlns:a16="http://schemas.microsoft.com/office/drawing/2014/main" id="{5F400552-F31D-19F0-B206-59A0AB50CA02}"/>
                  </a:ext>
                </a:extLst>
              </p:cNvPr>
              <p:cNvCxnSpPr/>
              <p:nvPr/>
            </p:nvCxnSpPr>
            <p:spPr>
              <a:xfrm flipH="1">
                <a:off x="4333875" y="5361443"/>
                <a:ext cx="8937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左中括号 25">
                <a:extLst>
                  <a:ext uri="{FF2B5EF4-FFF2-40B4-BE49-F238E27FC236}">
                    <a16:creationId xmlns:a16="http://schemas.microsoft.com/office/drawing/2014/main" id="{FCCF85BA-0C88-1CB8-BD63-9079C469A066}"/>
                  </a:ext>
                </a:extLst>
              </p:cNvPr>
              <p:cNvSpPr/>
              <p:nvPr/>
            </p:nvSpPr>
            <p:spPr>
              <a:xfrm>
                <a:off x="5327650" y="4865176"/>
                <a:ext cx="123825" cy="992534"/>
              </a:xfrm>
              <a:prstGeom prst="leftBracket">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50000"/>
                  </a:lnSpc>
                  <a:defRPr/>
                </a:pPr>
                <a:endParaRPr lang="zh-CN" altLang="en-US" sz="1200" dirty="0">
                  <a:latin typeface="思源黑体" panose="020B0500000000000000" pitchFamily="34" charset="-122"/>
                  <a:ea typeface="思源黑体" panose="020B0500000000000000" pitchFamily="34" charset="-122"/>
                </a:endParaRPr>
              </a:p>
            </p:txBody>
          </p:sp>
          <p:sp>
            <p:nvSpPr>
              <p:cNvPr id="27" name="Rectangle 5">
                <a:extLst>
                  <a:ext uri="{FF2B5EF4-FFF2-40B4-BE49-F238E27FC236}">
                    <a16:creationId xmlns:a16="http://schemas.microsoft.com/office/drawing/2014/main" id="{26DC42B9-9541-347B-B9F5-ED41D859AC0A}"/>
                  </a:ext>
                </a:extLst>
              </p:cNvPr>
              <p:cNvSpPr>
                <a:spLocks/>
              </p:cNvSpPr>
              <p:nvPr/>
            </p:nvSpPr>
            <p:spPr bwMode="auto">
              <a:xfrm>
                <a:off x="5653089" y="5006995"/>
                <a:ext cx="5166378" cy="101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nSpc>
                    <a:spcPct val="130000"/>
                  </a:lnSpc>
                </a:pPr>
                <a:r>
                  <a:rPr lang="zh-CN" altLang="en-US" sz="1400" spc="150" dirty="0">
                    <a:solidFill>
                      <a:schemeClr val="tx1">
                        <a:lumMod val="75000"/>
                        <a:lumOff val="25000"/>
                      </a:schemeClr>
                    </a:solidFill>
                    <a:uFillTx/>
                    <a:latin typeface="Arial" panose="020B0604020202020204" pitchFamily="34" charset="0"/>
                    <a:ea typeface="微软雅黑" charset="-122"/>
                  </a:rPr>
                  <a:t>学校完成报表填写，并经管理员审核之后，可在线一键导出报表，方便学校打印、盖章并提交最终纸质版。</a:t>
                </a:r>
              </a:p>
            </p:txBody>
          </p:sp>
        </p:grpSp>
        <p:grpSp>
          <p:nvGrpSpPr>
            <p:cNvPr id="12" name="组合 11">
              <a:extLst>
                <a:ext uri="{FF2B5EF4-FFF2-40B4-BE49-F238E27FC236}">
                  <a16:creationId xmlns:a16="http://schemas.microsoft.com/office/drawing/2014/main" id="{C5ED81DF-6B8B-FED4-074D-64685ADE1A52}"/>
                </a:ext>
              </a:extLst>
            </p:cNvPr>
            <p:cNvGrpSpPr/>
            <p:nvPr/>
          </p:nvGrpSpPr>
          <p:grpSpPr>
            <a:xfrm flipV="1">
              <a:off x="3095401" y="5028069"/>
              <a:ext cx="537678" cy="322899"/>
              <a:chOff x="2132468" y="2251530"/>
              <a:chExt cx="584200" cy="350838"/>
            </a:xfrm>
          </p:grpSpPr>
          <p:cxnSp>
            <p:nvCxnSpPr>
              <p:cNvPr id="23" name="直接连接符 22">
                <a:extLst>
                  <a:ext uri="{FF2B5EF4-FFF2-40B4-BE49-F238E27FC236}">
                    <a16:creationId xmlns:a16="http://schemas.microsoft.com/office/drawing/2014/main" id="{4B4749C8-01B2-8A9C-7EE5-D0A9ACA3CD29}"/>
                  </a:ext>
                </a:extLst>
              </p:cNvPr>
              <p:cNvCxnSpPr/>
              <p:nvPr/>
            </p:nvCxnSpPr>
            <p:spPr bwMode="auto">
              <a:xfrm flipV="1">
                <a:off x="2132468" y="2251530"/>
                <a:ext cx="265112" cy="35083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89589F5-62F1-9F5B-42D5-06F442FF4418}"/>
                  </a:ext>
                </a:extLst>
              </p:cNvPr>
              <p:cNvCxnSpPr/>
              <p:nvPr/>
            </p:nvCxnSpPr>
            <p:spPr bwMode="auto">
              <a:xfrm>
                <a:off x="2389643" y="2251530"/>
                <a:ext cx="32702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EB45EFDD-897E-5B1F-C5E3-F9B38B8BB220}"/>
                </a:ext>
              </a:extLst>
            </p:cNvPr>
            <p:cNvGrpSpPr/>
            <p:nvPr/>
          </p:nvGrpSpPr>
          <p:grpSpPr>
            <a:xfrm>
              <a:off x="3651072" y="2028217"/>
              <a:ext cx="1408007" cy="1247908"/>
              <a:chOff x="3628279" y="1777502"/>
              <a:chExt cx="1408007" cy="1247908"/>
            </a:xfrm>
          </p:grpSpPr>
          <p:sp>
            <p:nvSpPr>
              <p:cNvPr id="21" name="Freeform 5">
                <a:extLst>
                  <a:ext uri="{FF2B5EF4-FFF2-40B4-BE49-F238E27FC236}">
                    <a16:creationId xmlns:a16="http://schemas.microsoft.com/office/drawing/2014/main" id="{78CCFF77-0086-CBB0-A648-157DA8255623}"/>
                  </a:ext>
                </a:extLst>
              </p:cNvPr>
              <p:cNvSpPr>
                <a:spLocks/>
              </p:cNvSpPr>
              <p:nvPr/>
            </p:nvSpPr>
            <p:spPr bwMode="auto">
              <a:xfrm rot="10800000">
                <a:off x="3628279" y="1777502"/>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84000">
                    <a:srgbClr val="F2F2F2"/>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2" name="文本框 11">
                <a:extLst>
                  <a:ext uri="{FF2B5EF4-FFF2-40B4-BE49-F238E27FC236}">
                    <a16:creationId xmlns:a16="http://schemas.microsoft.com/office/drawing/2014/main" id="{1DE4B3BA-3074-E4C2-1791-13B09E727B51}"/>
                  </a:ext>
                </a:extLst>
              </p:cNvPr>
              <p:cNvSpPr txBox="1"/>
              <p:nvPr/>
            </p:nvSpPr>
            <p:spPr>
              <a:xfrm>
                <a:off x="3841416" y="2219042"/>
                <a:ext cx="1005353" cy="338530"/>
              </a:xfrm>
              <a:prstGeom prst="rect">
                <a:avLst/>
              </a:prstGeom>
              <a:noFill/>
            </p:spPr>
            <p:txBody>
              <a:bodyPr wrap="none" lIns="91415" tIns="45708" rIns="91415" bIns="45708" rtlCol="0">
                <a:spAutoFit/>
              </a:bodyPr>
              <a:lstStyle/>
              <a:p>
                <a:pPr lvl="0" algn="ctr"/>
                <a:r>
                  <a:rPr lang="zh-CN" altLang="en-US" sz="1600" b="1" dirty="0">
                    <a:solidFill>
                      <a:srgbClr val="FCA02B"/>
                    </a:solidFill>
                    <a:latin typeface="DIN Mittelschrift Std" pitchFamily="50" charset="0"/>
                    <a:ea typeface="思源黑体" panose="020B0500000000000000" pitchFamily="34" charset="-122"/>
                  </a:rPr>
                  <a:t>在线填报</a:t>
                </a:r>
              </a:p>
            </p:txBody>
          </p:sp>
        </p:grpSp>
        <p:grpSp>
          <p:nvGrpSpPr>
            <p:cNvPr id="14" name="组合 13">
              <a:extLst>
                <a:ext uri="{FF2B5EF4-FFF2-40B4-BE49-F238E27FC236}">
                  <a16:creationId xmlns:a16="http://schemas.microsoft.com/office/drawing/2014/main" id="{88184605-794F-4567-5F09-47F35DB60675}"/>
                </a:ext>
              </a:extLst>
            </p:cNvPr>
            <p:cNvGrpSpPr/>
            <p:nvPr/>
          </p:nvGrpSpPr>
          <p:grpSpPr>
            <a:xfrm>
              <a:off x="4328846" y="3363115"/>
              <a:ext cx="1408007" cy="1247908"/>
              <a:chOff x="4306053" y="3112400"/>
              <a:chExt cx="1408007" cy="1247908"/>
            </a:xfrm>
          </p:grpSpPr>
          <p:sp>
            <p:nvSpPr>
              <p:cNvPr id="19" name="Freeform 5">
                <a:extLst>
                  <a:ext uri="{FF2B5EF4-FFF2-40B4-BE49-F238E27FC236}">
                    <a16:creationId xmlns:a16="http://schemas.microsoft.com/office/drawing/2014/main" id="{7A3FDC60-370C-9249-AF93-78ECD0D66957}"/>
                  </a:ext>
                </a:extLst>
              </p:cNvPr>
              <p:cNvSpPr>
                <a:spLocks/>
              </p:cNvSpPr>
              <p:nvPr/>
            </p:nvSpPr>
            <p:spPr bwMode="auto">
              <a:xfrm rot="10800000">
                <a:off x="4306053" y="3112400"/>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84000">
                    <a:srgbClr val="F2F2F2"/>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20" name="文本框 11">
                <a:extLst>
                  <a:ext uri="{FF2B5EF4-FFF2-40B4-BE49-F238E27FC236}">
                    <a16:creationId xmlns:a16="http://schemas.microsoft.com/office/drawing/2014/main" id="{6416EFDC-B335-1AA9-5D43-EB7BD07FBD39}"/>
                  </a:ext>
                </a:extLst>
              </p:cNvPr>
              <p:cNvSpPr txBox="1"/>
              <p:nvPr/>
            </p:nvSpPr>
            <p:spPr>
              <a:xfrm>
                <a:off x="4512369" y="3579163"/>
                <a:ext cx="1005353" cy="338530"/>
              </a:xfrm>
              <a:prstGeom prst="rect">
                <a:avLst/>
              </a:prstGeom>
              <a:noFill/>
            </p:spPr>
            <p:txBody>
              <a:bodyPr wrap="none" lIns="91415" tIns="45708" rIns="91415" bIns="45708" rtlCol="0">
                <a:spAutoFit/>
              </a:bodyPr>
              <a:lstStyle/>
              <a:p>
                <a:pPr lvl="0" algn="ctr"/>
                <a:r>
                  <a:rPr lang="zh-CN" altLang="en-US" sz="1600" b="1" dirty="0">
                    <a:solidFill>
                      <a:srgbClr val="2BBCC2"/>
                    </a:solidFill>
                    <a:latin typeface="DIN Mittelschrift Std" pitchFamily="50" charset="0"/>
                    <a:ea typeface="思源黑体" panose="020B0500000000000000" pitchFamily="34" charset="-122"/>
                  </a:rPr>
                  <a:t>在线审核</a:t>
                </a:r>
              </a:p>
            </p:txBody>
          </p:sp>
        </p:grpSp>
        <p:grpSp>
          <p:nvGrpSpPr>
            <p:cNvPr id="15" name="组合 14">
              <a:extLst>
                <a:ext uri="{FF2B5EF4-FFF2-40B4-BE49-F238E27FC236}">
                  <a16:creationId xmlns:a16="http://schemas.microsoft.com/office/drawing/2014/main" id="{BC2A0363-F4E6-0A2C-583B-6C0AE89ABB12}"/>
                </a:ext>
              </a:extLst>
            </p:cNvPr>
            <p:cNvGrpSpPr/>
            <p:nvPr/>
          </p:nvGrpSpPr>
          <p:grpSpPr>
            <a:xfrm>
              <a:off x="3651072" y="4711056"/>
              <a:ext cx="1408007" cy="1247908"/>
              <a:chOff x="3628279" y="4460341"/>
              <a:chExt cx="1408007" cy="1247908"/>
            </a:xfrm>
          </p:grpSpPr>
          <p:sp>
            <p:nvSpPr>
              <p:cNvPr id="17" name="Freeform 5">
                <a:extLst>
                  <a:ext uri="{FF2B5EF4-FFF2-40B4-BE49-F238E27FC236}">
                    <a16:creationId xmlns:a16="http://schemas.microsoft.com/office/drawing/2014/main" id="{B7F32217-7B5E-D865-7589-3342050F1719}"/>
                  </a:ext>
                </a:extLst>
              </p:cNvPr>
              <p:cNvSpPr>
                <a:spLocks/>
              </p:cNvSpPr>
              <p:nvPr/>
            </p:nvSpPr>
            <p:spPr bwMode="auto">
              <a:xfrm rot="10800000">
                <a:off x="3628279" y="4460341"/>
                <a:ext cx="1408007" cy="124790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84000">
                    <a:srgbClr val="F2F2F2"/>
                  </a:gs>
                </a:gsLst>
                <a:lin ang="2700000" scaled="0"/>
              </a:gradFill>
              <a:ln w="25400">
                <a:noFill/>
              </a:ln>
              <a:effectLst>
                <a:outerShdw blurRad="254000" dist="114300" dir="2700000" algn="tl" rotWithShape="0">
                  <a:prstClr val="black">
                    <a:alpha val="15000"/>
                  </a:prstClr>
                </a:outerShdw>
              </a:effectLst>
            </p:spPr>
            <p:txBody>
              <a:bodyPr vert="horz" wrap="square" lIns="91440" tIns="45720" rIns="91440" bIns="45720" numCol="1" anchor="t" anchorCtr="0" compatLnSpc="1">
                <a:prstTxWarp prst="textNoShape">
                  <a:avLst/>
                </a:prstTxWarp>
              </a:bodyPr>
              <a:lstStyle/>
              <a:p>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endParaRPr>
              </a:p>
            </p:txBody>
          </p:sp>
          <p:sp>
            <p:nvSpPr>
              <p:cNvPr id="18" name="文本框 11">
                <a:extLst>
                  <a:ext uri="{FF2B5EF4-FFF2-40B4-BE49-F238E27FC236}">
                    <a16:creationId xmlns:a16="http://schemas.microsoft.com/office/drawing/2014/main" id="{4394D4B1-0F51-A40E-06D7-5C2C64AD47A5}"/>
                  </a:ext>
                </a:extLst>
              </p:cNvPr>
              <p:cNvSpPr txBox="1"/>
              <p:nvPr/>
            </p:nvSpPr>
            <p:spPr>
              <a:xfrm>
                <a:off x="3787145" y="4930988"/>
                <a:ext cx="1005353" cy="338530"/>
              </a:xfrm>
              <a:prstGeom prst="rect">
                <a:avLst/>
              </a:prstGeom>
              <a:noFill/>
            </p:spPr>
            <p:txBody>
              <a:bodyPr wrap="none" lIns="91415" tIns="45708" rIns="91415" bIns="45708" rtlCol="0">
                <a:spAutoFit/>
              </a:bodyPr>
              <a:lstStyle/>
              <a:p>
                <a:pPr lvl="0" algn="ctr"/>
                <a:r>
                  <a:rPr lang="zh-CN" altLang="en-US" sz="1600" b="1" dirty="0">
                    <a:solidFill>
                      <a:srgbClr val="894335"/>
                    </a:solidFill>
                    <a:latin typeface="DIN Mittelschrift Std" pitchFamily="50" charset="0"/>
                    <a:ea typeface="思源黑体" panose="020B0500000000000000" pitchFamily="34" charset="-122"/>
                  </a:rPr>
                  <a:t>在线导出</a:t>
                </a:r>
              </a:p>
            </p:txBody>
          </p:sp>
        </p:grpSp>
        <p:pic>
          <p:nvPicPr>
            <p:cNvPr id="16" name="图片 15">
              <a:extLst>
                <a:ext uri="{FF2B5EF4-FFF2-40B4-BE49-F238E27FC236}">
                  <a16:creationId xmlns:a16="http://schemas.microsoft.com/office/drawing/2014/main" id="{E66ED1A6-9D8A-E85D-39CC-2CA7EBC200ED}"/>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783916" y="3329846"/>
              <a:ext cx="1013996" cy="1013996"/>
            </a:xfrm>
            <a:prstGeom prst="rect">
              <a:avLst/>
            </a:prstGeom>
          </p:spPr>
        </p:pic>
      </p:grpSp>
      <p:sp>
        <p:nvSpPr>
          <p:cNvPr id="38" name="矩形 37">
            <a:extLst>
              <a:ext uri="{FF2B5EF4-FFF2-40B4-BE49-F238E27FC236}">
                <a16:creationId xmlns:a16="http://schemas.microsoft.com/office/drawing/2014/main" id="{6D965DFE-D5D1-F35B-5B7D-058C2C1F7154}"/>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高校创新调查在线填报平台概览</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780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C0426B75-5F21-0348-8923-DC68D4B3471E}"/>
              </a:ext>
            </a:extLst>
          </p:cNvPr>
          <p:cNvPicPr>
            <a:picLocks noChangeAspect="1"/>
          </p:cNvPicPr>
          <p:nvPr/>
        </p:nvPicPr>
        <p:blipFill>
          <a:blip r:embed="rId3"/>
          <a:stretch>
            <a:fillRect/>
          </a:stretch>
        </p:blipFill>
        <p:spPr>
          <a:xfrm>
            <a:off x="1241256" y="1739622"/>
            <a:ext cx="9709488" cy="4857778"/>
          </a:xfrm>
          <a:prstGeom prst="rect">
            <a:avLst/>
          </a:prstGeom>
        </p:spPr>
      </p:pic>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进入高校创新信息采集平台页面</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endParaRPr>
          </a:p>
        </p:txBody>
      </p:sp>
      <p:sp>
        <p:nvSpPr>
          <p:cNvPr id="15" name="椭圆 14">
            <a:extLst>
              <a:ext uri="{FF2B5EF4-FFF2-40B4-BE49-F238E27FC236}">
                <a16:creationId xmlns:a16="http://schemas.microsoft.com/office/drawing/2014/main" id="{C18028BC-ABFC-F555-16D7-FE41FD19BFC9}"/>
              </a:ext>
            </a:extLst>
          </p:cNvPr>
          <p:cNvSpPr/>
          <p:nvPr/>
        </p:nvSpPr>
        <p:spPr>
          <a:xfrm>
            <a:off x="4027305" y="47210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9A30BA07-B7C6-D21E-50F4-15E353FB2B70}"/>
              </a:ext>
            </a:extLst>
          </p:cNvPr>
          <p:cNvSpPr txBox="1"/>
          <p:nvPr/>
        </p:nvSpPr>
        <p:spPr>
          <a:xfrm>
            <a:off x="867045" y="749977"/>
            <a:ext cx="10974433" cy="777008"/>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浏览器输入网址：https://ivce.zkey.cc/，（推荐使用Chrome、Firefox浏览器，不支持IE10以下版本的浏览器）。该网址链接属于调查填报数据管理系统，仅可在电脑浏览器上登录查看。</a:t>
            </a:r>
          </a:p>
        </p:txBody>
      </p:sp>
    </p:spTree>
    <p:extLst>
      <p:ext uri="{BB962C8B-B14F-4D97-AF65-F5344CB8AC3E}">
        <p14:creationId xmlns:p14="http://schemas.microsoft.com/office/powerpoint/2010/main" val="291891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D727532-FD19-3376-B0BF-59D5D0D8759E}"/>
              </a:ext>
            </a:extLst>
          </p:cNvPr>
          <p:cNvSpPr>
            <a:spLocks noGrp="1"/>
          </p:cNvSpPr>
          <p:nvPr>
            <p:ph type="sldNum" sz="quarter" idx="12"/>
          </p:nvPr>
        </p:nvSpPr>
        <p:spPr>
          <a:xfrm>
            <a:off x="2709941" y="6039485"/>
            <a:ext cx="2743200" cy="365125"/>
          </a:xfrm>
        </p:spPr>
        <p:txBody>
          <a:bodyPr/>
          <a:lstStyle/>
          <a:p>
            <a:fld id="{E184265B-C5CB-4AC6-A826-41101DB627D4}" type="slidenum">
              <a:rPr lang="zh-CN" altLang="en-US" smtClean="0"/>
              <a:t>18</a:t>
            </a:fld>
            <a:endParaRPr lang="zh-CN" altLang="en-US"/>
          </a:p>
        </p:txBody>
      </p:sp>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0B23466-4525-81CF-09EF-5C762175E661}"/>
              </a:ext>
            </a:extLst>
          </p:cNvPr>
          <p:cNvSpPr txBox="1"/>
          <p:nvPr>
            <p:custDataLst>
              <p:tags r:id="rId1"/>
            </p:custDataLst>
          </p:nvPr>
        </p:nvSpPr>
        <p:spPr>
          <a:xfrm>
            <a:off x="782252" y="798549"/>
            <a:ext cx="2176619" cy="720879"/>
          </a:xfrm>
          <a:prstGeom prst="rect">
            <a:avLst/>
          </a:prstGeom>
          <a:noFill/>
        </p:spPr>
        <p:txBody>
          <a:bodyPr wrap="square" rtlCol="0">
            <a:normAutofit/>
          </a:bodyPr>
          <a:lstStyle/>
          <a:p>
            <a:pPr algn="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登录平台</a:t>
            </a:r>
          </a:p>
        </p:txBody>
      </p:sp>
      <p:sp>
        <p:nvSpPr>
          <p:cNvPr id="7" name="Freeform">
            <a:extLst>
              <a:ext uri="{FF2B5EF4-FFF2-40B4-BE49-F238E27FC236}">
                <a16:creationId xmlns:a16="http://schemas.microsoft.com/office/drawing/2014/main" id="{F8A8FC68-8B27-DFDC-1E1D-5A61AFF359B6}"/>
              </a:ext>
            </a:extLst>
          </p:cNvPr>
          <p:cNvSpPr>
            <a:spLocks noEditPoints="1"/>
          </p:cNvSpPr>
          <p:nvPr>
            <p:custDataLst>
              <p:tags r:id="rId2"/>
            </p:custDataLst>
          </p:nvPr>
        </p:nvSpPr>
        <p:spPr bwMode="auto">
          <a:xfrm>
            <a:off x="935842" y="1727073"/>
            <a:ext cx="625475" cy="622300"/>
          </a:xfrm>
          <a:custGeom>
            <a:avLst/>
            <a:gdLst>
              <a:gd name="T0" fmla="*/ 462 w 510"/>
              <a:gd name="T1" fmla="*/ 255 h 509"/>
              <a:gd name="T2" fmla="*/ 510 w 510"/>
              <a:gd name="T3" fmla="*/ 187 h 509"/>
              <a:gd name="T4" fmla="*/ 483 w 510"/>
              <a:gd name="T5" fmla="*/ 122 h 509"/>
              <a:gd name="T6" fmla="*/ 402 w 510"/>
              <a:gd name="T7" fmla="*/ 108 h 509"/>
              <a:gd name="T8" fmla="*/ 387 w 510"/>
              <a:gd name="T9" fmla="*/ 26 h 509"/>
              <a:gd name="T10" fmla="*/ 323 w 510"/>
              <a:gd name="T11" fmla="*/ 0 h 509"/>
              <a:gd name="T12" fmla="*/ 255 w 510"/>
              <a:gd name="T13" fmla="*/ 47 h 509"/>
              <a:gd name="T14" fmla="*/ 187 w 510"/>
              <a:gd name="T15" fmla="*/ 0 h 509"/>
              <a:gd name="T16" fmla="*/ 123 w 510"/>
              <a:gd name="T17" fmla="*/ 26 h 509"/>
              <a:gd name="T18" fmla="*/ 109 w 510"/>
              <a:gd name="T19" fmla="*/ 108 h 509"/>
              <a:gd name="T20" fmla="*/ 27 w 510"/>
              <a:gd name="T21" fmla="*/ 122 h 509"/>
              <a:gd name="T22" fmla="*/ 0 w 510"/>
              <a:gd name="T23" fmla="*/ 187 h 509"/>
              <a:gd name="T24" fmla="*/ 48 w 510"/>
              <a:gd name="T25" fmla="*/ 255 h 509"/>
              <a:gd name="T26" fmla="*/ 0 w 510"/>
              <a:gd name="T27" fmla="*/ 323 h 509"/>
              <a:gd name="T28" fmla="*/ 27 w 510"/>
              <a:gd name="T29" fmla="*/ 387 h 509"/>
              <a:gd name="T30" fmla="*/ 109 w 510"/>
              <a:gd name="T31" fmla="*/ 401 h 509"/>
              <a:gd name="T32" fmla="*/ 123 w 510"/>
              <a:gd name="T33" fmla="*/ 483 h 509"/>
              <a:gd name="T34" fmla="*/ 187 w 510"/>
              <a:gd name="T35" fmla="*/ 509 h 509"/>
              <a:gd name="T36" fmla="*/ 255 w 510"/>
              <a:gd name="T37" fmla="*/ 462 h 509"/>
              <a:gd name="T38" fmla="*/ 323 w 510"/>
              <a:gd name="T39" fmla="*/ 509 h 509"/>
              <a:gd name="T40" fmla="*/ 387 w 510"/>
              <a:gd name="T41" fmla="*/ 483 h 509"/>
              <a:gd name="T42" fmla="*/ 402 w 510"/>
              <a:gd name="T43" fmla="*/ 401 h 509"/>
              <a:gd name="T44" fmla="*/ 483 w 510"/>
              <a:gd name="T45" fmla="*/ 387 h 509"/>
              <a:gd name="T46" fmla="*/ 510 w 510"/>
              <a:gd name="T47" fmla="*/ 323 h 509"/>
              <a:gd name="T48" fmla="*/ 462 w 510"/>
              <a:gd name="T49" fmla="*/ 255 h 509"/>
              <a:gd name="T50" fmla="*/ 255 w 510"/>
              <a:gd name="T51" fmla="*/ 372 h 509"/>
              <a:gd name="T52" fmla="*/ 138 w 510"/>
              <a:gd name="T53" fmla="*/ 255 h 509"/>
              <a:gd name="T54" fmla="*/ 255 w 510"/>
              <a:gd name="T55" fmla="*/ 138 h 509"/>
              <a:gd name="T56" fmla="*/ 372 w 510"/>
              <a:gd name="T57" fmla="*/ 255 h 509"/>
              <a:gd name="T58" fmla="*/ 255 w 510"/>
              <a:gd name="T59" fmla="*/ 37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0" h="509">
                <a:moveTo>
                  <a:pt x="462" y="255"/>
                </a:moveTo>
                <a:cubicBezTo>
                  <a:pt x="462" y="223"/>
                  <a:pt x="482" y="197"/>
                  <a:pt x="510" y="187"/>
                </a:cubicBezTo>
                <a:cubicBezTo>
                  <a:pt x="504" y="164"/>
                  <a:pt x="495" y="142"/>
                  <a:pt x="483" y="122"/>
                </a:cubicBezTo>
                <a:cubicBezTo>
                  <a:pt x="457" y="135"/>
                  <a:pt x="424" y="130"/>
                  <a:pt x="402" y="108"/>
                </a:cubicBezTo>
                <a:cubicBezTo>
                  <a:pt x="380" y="86"/>
                  <a:pt x="375" y="53"/>
                  <a:pt x="387" y="26"/>
                </a:cubicBezTo>
                <a:cubicBezTo>
                  <a:pt x="367" y="15"/>
                  <a:pt x="346" y="6"/>
                  <a:pt x="323" y="0"/>
                </a:cubicBezTo>
                <a:cubicBezTo>
                  <a:pt x="313" y="27"/>
                  <a:pt x="286" y="47"/>
                  <a:pt x="255" y="47"/>
                </a:cubicBezTo>
                <a:cubicBezTo>
                  <a:pt x="224" y="47"/>
                  <a:pt x="197" y="27"/>
                  <a:pt x="187" y="0"/>
                </a:cubicBezTo>
                <a:cubicBezTo>
                  <a:pt x="164" y="6"/>
                  <a:pt x="143" y="15"/>
                  <a:pt x="123" y="26"/>
                </a:cubicBezTo>
                <a:cubicBezTo>
                  <a:pt x="136" y="53"/>
                  <a:pt x="131" y="86"/>
                  <a:pt x="109" y="108"/>
                </a:cubicBezTo>
                <a:cubicBezTo>
                  <a:pt x="86" y="130"/>
                  <a:pt x="54" y="135"/>
                  <a:pt x="27" y="122"/>
                </a:cubicBezTo>
                <a:cubicBezTo>
                  <a:pt x="15" y="142"/>
                  <a:pt x="6" y="164"/>
                  <a:pt x="0" y="187"/>
                </a:cubicBezTo>
                <a:cubicBezTo>
                  <a:pt x="28" y="197"/>
                  <a:pt x="48" y="223"/>
                  <a:pt x="48" y="255"/>
                </a:cubicBezTo>
                <a:cubicBezTo>
                  <a:pt x="48" y="286"/>
                  <a:pt x="28" y="312"/>
                  <a:pt x="0" y="323"/>
                </a:cubicBezTo>
                <a:cubicBezTo>
                  <a:pt x="6" y="345"/>
                  <a:pt x="15" y="367"/>
                  <a:pt x="27" y="387"/>
                </a:cubicBezTo>
                <a:cubicBezTo>
                  <a:pt x="54" y="374"/>
                  <a:pt x="86" y="379"/>
                  <a:pt x="109" y="401"/>
                </a:cubicBezTo>
                <a:cubicBezTo>
                  <a:pt x="131" y="423"/>
                  <a:pt x="136" y="456"/>
                  <a:pt x="123" y="483"/>
                </a:cubicBezTo>
                <a:cubicBezTo>
                  <a:pt x="143" y="494"/>
                  <a:pt x="164" y="503"/>
                  <a:pt x="187" y="509"/>
                </a:cubicBezTo>
                <a:cubicBezTo>
                  <a:pt x="197" y="482"/>
                  <a:pt x="224" y="462"/>
                  <a:pt x="255" y="462"/>
                </a:cubicBezTo>
                <a:cubicBezTo>
                  <a:pt x="286" y="462"/>
                  <a:pt x="313" y="482"/>
                  <a:pt x="323" y="509"/>
                </a:cubicBezTo>
                <a:cubicBezTo>
                  <a:pt x="346" y="503"/>
                  <a:pt x="367" y="494"/>
                  <a:pt x="387" y="483"/>
                </a:cubicBezTo>
                <a:cubicBezTo>
                  <a:pt x="375" y="456"/>
                  <a:pt x="380" y="423"/>
                  <a:pt x="402" y="401"/>
                </a:cubicBezTo>
                <a:cubicBezTo>
                  <a:pt x="424" y="379"/>
                  <a:pt x="457" y="374"/>
                  <a:pt x="483" y="387"/>
                </a:cubicBezTo>
                <a:cubicBezTo>
                  <a:pt x="495" y="367"/>
                  <a:pt x="504" y="345"/>
                  <a:pt x="510" y="323"/>
                </a:cubicBezTo>
                <a:cubicBezTo>
                  <a:pt x="482" y="312"/>
                  <a:pt x="462" y="286"/>
                  <a:pt x="462" y="255"/>
                </a:cubicBezTo>
                <a:close/>
                <a:moveTo>
                  <a:pt x="255" y="372"/>
                </a:moveTo>
                <a:cubicBezTo>
                  <a:pt x="191" y="372"/>
                  <a:pt x="138" y="319"/>
                  <a:pt x="138" y="255"/>
                </a:cubicBezTo>
                <a:cubicBezTo>
                  <a:pt x="138" y="190"/>
                  <a:pt x="191" y="138"/>
                  <a:pt x="255" y="138"/>
                </a:cubicBezTo>
                <a:cubicBezTo>
                  <a:pt x="320" y="138"/>
                  <a:pt x="372" y="190"/>
                  <a:pt x="372" y="255"/>
                </a:cubicBezTo>
                <a:cubicBezTo>
                  <a:pt x="372" y="319"/>
                  <a:pt x="320" y="372"/>
                  <a:pt x="255" y="372"/>
                </a:cubicBezTo>
                <a:close/>
              </a:path>
            </a:pathLst>
          </a:custGeom>
          <a:solidFill>
            <a:schemeClr val="accent1">
              <a:alpha val="9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noProof="0">
              <a:ln>
                <a:noFill/>
              </a:ln>
              <a:solidFill>
                <a:srgbClr val="445469"/>
              </a:solidFill>
              <a:effectLst/>
              <a:uLnTx/>
              <a:uFillTx/>
              <a:latin typeface="Arial" panose="020B0604020202020204" pitchFamily="34" charset="0"/>
              <a:ea typeface="微软雅黑" charset="-122"/>
              <a:cs typeface="+mn-ea"/>
              <a:sym typeface="+mn-lt"/>
            </a:endParaRPr>
          </a:p>
        </p:txBody>
      </p:sp>
      <p:sp>
        <p:nvSpPr>
          <p:cNvPr id="9" name="文本框 8">
            <a:extLst>
              <a:ext uri="{FF2B5EF4-FFF2-40B4-BE49-F238E27FC236}">
                <a16:creationId xmlns:a16="http://schemas.microsoft.com/office/drawing/2014/main" id="{8551E2FD-5F14-BA26-CE1B-016BED5A883C}"/>
              </a:ext>
            </a:extLst>
          </p:cNvPr>
          <p:cNvSpPr txBox="1"/>
          <p:nvPr>
            <p:custDataLst>
              <p:tags r:id="rId3"/>
            </p:custDataLst>
          </p:nvPr>
        </p:nvSpPr>
        <p:spPr>
          <a:xfrm>
            <a:off x="1870561" y="1695196"/>
            <a:ext cx="3850970" cy="4430431"/>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登录分为以下两种途径：</a:t>
            </a:r>
            <a:endPar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1.</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学校登录</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通过下拉框选择自己学校，并输入专属的密码进行登录。</a:t>
            </a:r>
            <a:endPar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2.</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快捷登录</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通过绑定手机号后，再次登录的时候可以使用手机验证码登录</a:t>
            </a:r>
          </a:p>
        </p:txBody>
      </p:sp>
      <p:pic>
        <p:nvPicPr>
          <p:cNvPr id="11" name="图片 10">
            <a:extLst>
              <a:ext uri="{FF2B5EF4-FFF2-40B4-BE49-F238E27FC236}">
                <a16:creationId xmlns:a16="http://schemas.microsoft.com/office/drawing/2014/main" id="{3949DB56-1298-A536-9CF1-4BAD2B97F985}"/>
              </a:ext>
            </a:extLst>
          </p:cNvPr>
          <p:cNvPicPr>
            <a:picLocks noChangeAspect="1"/>
          </p:cNvPicPr>
          <p:nvPr/>
        </p:nvPicPr>
        <p:blipFill>
          <a:blip r:embed="rId5"/>
          <a:stretch>
            <a:fillRect/>
          </a:stretch>
        </p:blipFill>
        <p:spPr>
          <a:xfrm>
            <a:off x="6783194" y="1091631"/>
            <a:ext cx="4135587" cy="5033996"/>
          </a:xfrm>
          <a:prstGeom prst="rect">
            <a:avLst/>
          </a:prstGeom>
        </p:spPr>
      </p:pic>
    </p:spTree>
    <p:extLst>
      <p:ext uri="{BB962C8B-B14F-4D97-AF65-F5344CB8AC3E}">
        <p14:creationId xmlns:p14="http://schemas.microsoft.com/office/powerpoint/2010/main" val="1374542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endParaRPr>
          </a:p>
        </p:txBody>
      </p:sp>
      <p:pic>
        <p:nvPicPr>
          <p:cNvPr id="13" name="图片 12">
            <a:extLst>
              <a:ext uri="{FF2B5EF4-FFF2-40B4-BE49-F238E27FC236}">
                <a16:creationId xmlns:a16="http://schemas.microsoft.com/office/drawing/2014/main" id="{44E3C754-9564-9A5E-52B0-1A9A52F42FFE}"/>
              </a:ext>
            </a:extLst>
          </p:cNvPr>
          <p:cNvPicPr>
            <a:picLocks noChangeAspect="1"/>
          </p:cNvPicPr>
          <p:nvPr/>
        </p:nvPicPr>
        <p:blipFill>
          <a:blip r:embed="rId3"/>
          <a:stretch>
            <a:fillRect/>
          </a:stretch>
        </p:blipFill>
        <p:spPr>
          <a:xfrm>
            <a:off x="1205575" y="1688921"/>
            <a:ext cx="9637712" cy="4808309"/>
          </a:xfrm>
          <a:prstGeom prst="rect">
            <a:avLst/>
          </a:prstGeom>
        </p:spPr>
      </p:pic>
      <p:sp>
        <p:nvSpPr>
          <p:cNvPr id="15" name="椭圆 14">
            <a:extLst>
              <a:ext uri="{FF2B5EF4-FFF2-40B4-BE49-F238E27FC236}">
                <a16:creationId xmlns:a16="http://schemas.microsoft.com/office/drawing/2014/main" id="{C18028BC-ABFC-F555-16D7-FE41FD19BFC9}"/>
              </a:ext>
            </a:extLst>
          </p:cNvPr>
          <p:cNvSpPr/>
          <p:nvPr/>
        </p:nvSpPr>
        <p:spPr>
          <a:xfrm>
            <a:off x="4027305" y="47210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9A30BA07-B7C6-D21E-50F4-15E353FB2B70}"/>
              </a:ext>
            </a:extLst>
          </p:cNvPr>
          <p:cNvSpPr txBox="1"/>
          <p:nvPr/>
        </p:nvSpPr>
        <p:spPr>
          <a:xfrm>
            <a:off x="1363435" y="892011"/>
            <a:ext cx="9361172" cy="416909"/>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单击这两个位置均可开始填写报表。</a:t>
            </a:r>
          </a:p>
        </p:txBody>
      </p:sp>
      <p:sp>
        <p:nvSpPr>
          <p:cNvPr id="3" name="椭圆 2">
            <a:extLst>
              <a:ext uri="{FF2B5EF4-FFF2-40B4-BE49-F238E27FC236}">
                <a16:creationId xmlns:a16="http://schemas.microsoft.com/office/drawing/2014/main" id="{AF22199F-976A-B8C3-C860-E0591AB0C86B}"/>
              </a:ext>
            </a:extLst>
          </p:cNvPr>
          <p:cNvSpPr/>
          <p:nvPr/>
        </p:nvSpPr>
        <p:spPr>
          <a:xfrm>
            <a:off x="5218203" y="1569814"/>
            <a:ext cx="1365478" cy="832326"/>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254872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40">
            <a:extLst>
              <a:ext uri="{FF2B5EF4-FFF2-40B4-BE49-F238E27FC236}">
                <a16:creationId xmlns:a16="http://schemas.microsoft.com/office/drawing/2014/main" id="{3F1865A2-3D21-4607-ABFD-B01737A17F3A}"/>
              </a:ext>
            </a:extLst>
          </p:cNvPr>
          <p:cNvSpPr/>
          <p:nvPr/>
        </p:nvSpPr>
        <p:spPr>
          <a:xfrm>
            <a:off x="980492" y="0"/>
            <a:ext cx="11211508" cy="6858000"/>
          </a:xfrm>
          <a:custGeom>
            <a:avLst/>
            <a:gdLst>
              <a:gd name="connsiteX0" fmla="*/ 0 w 11211508"/>
              <a:gd name="connsiteY0" fmla="*/ 0 h 6858000"/>
              <a:gd name="connsiteX1" fmla="*/ 8984180 w 11211508"/>
              <a:gd name="connsiteY1" fmla="*/ 0 h 6858000"/>
              <a:gd name="connsiteX2" fmla="*/ 9055488 w 11211508"/>
              <a:gd name="connsiteY2" fmla="*/ 34917 h 6858000"/>
              <a:gd name="connsiteX3" fmla="*/ 10280354 w 11211508"/>
              <a:gd name="connsiteY3" fmla="*/ 289575 h 6858000"/>
              <a:gd name="connsiteX4" fmla="*/ 11170649 w 11211508"/>
              <a:gd name="connsiteY4" fmla="*/ 157451 h 6858000"/>
              <a:gd name="connsiteX5" fmla="*/ 11211508 w 11211508"/>
              <a:gd name="connsiteY5" fmla="*/ 143782 h 6858000"/>
              <a:gd name="connsiteX6" fmla="*/ 11211508 w 11211508"/>
              <a:gd name="connsiteY6" fmla="*/ 6858000 h 6858000"/>
              <a:gd name="connsiteX7" fmla="*/ 4524640 w 11211508"/>
              <a:gd name="connsiteY7" fmla="*/ 6858000 h 6858000"/>
              <a:gd name="connsiteX8" fmla="*/ 4241408 w 11211508"/>
              <a:gd name="connsiteY8" fmla="*/ 6644089 h 6858000"/>
              <a:gd name="connsiteX9" fmla="*/ 112217 w 11211508"/>
              <a:gd name="connsiteY9" fmla="*/ 3947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1508" h="6858000">
                <a:moveTo>
                  <a:pt x="0" y="0"/>
                </a:moveTo>
                <a:lnTo>
                  <a:pt x="8984180" y="0"/>
                </a:lnTo>
                <a:lnTo>
                  <a:pt x="9055488" y="34917"/>
                </a:lnTo>
                <a:cubicBezTo>
                  <a:pt x="9437421" y="199665"/>
                  <a:pt x="9849975" y="289575"/>
                  <a:pt x="10280354" y="289575"/>
                </a:cubicBezTo>
                <a:cubicBezTo>
                  <a:pt x="10587768" y="289575"/>
                  <a:pt x="10886087" y="243702"/>
                  <a:pt x="11170649" y="157451"/>
                </a:cubicBezTo>
                <a:lnTo>
                  <a:pt x="11211508" y="143782"/>
                </a:lnTo>
                <a:lnTo>
                  <a:pt x="11211508" y="6858000"/>
                </a:lnTo>
                <a:lnTo>
                  <a:pt x="4524640" y="6858000"/>
                </a:lnTo>
                <a:lnTo>
                  <a:pt x="4241408" y="6644089"/>
                </a:lnTo>
                <a:cubicBezTo>
                  <a:pt x="2355944" y="5143466"/>
                  <a:pt x="894301" y="2959912"/>
                  <a:pt x="112217" y="394708"/>
                </a:cubicBez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13" name="组合 12">
            <a:extLst>
              <a:ext uri="{FF2B5EF4-FFF2-40B4-BE49-F238E27FC236}">
                <a16:creationId xmlns:a16="http://schemas.microsoft.com/office/drawing/2014/main" id="{20AA5519-F550-4915-AC17-32817C5197E1}"/>
              </a:ext>
            </a:extLst>
          </p:cNvPr>
          <p:cNvGrpSpPr/>
          <p:nvPr/>
        </p:nvGrpSpPr>
        <p:grpSpPr>
          <a:xfrm>
            <a:off x="-265471" y="-870076"/>
            <a:ext cx="12722942" cy="8598152"/>
            <a:chOff x="-5715000" y="-6019800"/>
            <a:chExt cx="25031700" cy="16916400"/>
          </a:xfrm>
        </p:grpSpPr>
        <p:grpSp>
          <p:nvGrpSpPr>
            <p:cNvPr id="14" name="组合 13">
              <a:extLst>
                <a:ext uri="{FF2B5EF4-FFF2-40B4-BE49-F238E27FC236}">
                  <a16:creationId xmlns:a16="http://schemas.microsoft.com/office/drawing/2014/main" id="{367A57E6-7A80-4CDC-8025-E468EA9ACEA5}"/>
                </a:ext>
              </a:extLst>
            </p:cNvPr>
            <p:cNvGrpSpPr/>
            <p:nvPr/>
          </p:nvGrpSpPr>
          <p:grpSpPr>
            <a:xfrm>
              <a:off x="-5715000" y="-6019800"/>
              <a:ext cx="419100" cy="16916400"/>
              <a:chOff x="-5715000" y="-6019800"/>
              <a:chExt cx="419100" cy="16916400"/>
            </a:xfrm>
          </p:grpSpPr>
          <p:sp>
            <p:nvSpPr>
              <p:cNvPr id="18" name="椭圆 17">
                <a:extLst>
                  <a:ext uri="{FF2B5EF4-FFF2-40B4-BE49-F238E27FC236}">
                    <a16:creationId xmlns:a16="http://schemas.microsoft.com/office/drawing/2014/main" id="{8A2CF572-3A89-4FEF-8D64-25F7C8E98B64}"/>
                  </a:ext>
                </a:extLst>
              </p:cNvPr>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椭圆 18">
                <a:extLst>
                  <a:ext uri="{FF2B5EF4-FFF2-40B4-BE49-F238E27FC236}">
                    <a16:creationId xmlns:a16="http://schemas.microsoft.com/office/drawing/2014/main" id="{277981A5-BF8D-44FA-97A5-793345BF79D9}"/>
                  </a:ext>
                </a:extLst>
              </p:cNvPr>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a:extLst>
                <a:ext uri="{FF2B5EF4-FFF2-40B4-BE49-F238E27FC236}">
                  <a16:creationId xmlns:a16="http://schemas.microsoft.com/office/drawing/2014/main" id="{9BE4D31F-D84C-4C87-90ED-E8B0C768EC4B}"/>
                </a:ext>
              </a:extLst>
            </p:cNvPr>
            <p:cNvGrpSpPr/>
            <p:nvPr/>
          </p:nvGrpSpPr>
          <p:grpSpPr>
            <a:xfrm>
              <a:off x="18897600" y="-6019800"/>
              <a:ext cx="419100" cy="16916400"/>
              <a:chOff x="-5715000" y="-6019800"/>
              <a:chExt cx="419100" cy="16916400"/>
            </a:xfrm>
          </p:grpSpPr>
          <p:sp>
            <p:nvSpPr>
              <p:cNvPr id="16" name="椭圆 15">
                <a:extLst>
                  <a:ext uri="{FF2B5EF4-FFF2-40B4-BE49-F238E27FC236}">
                    <a16:creationId xmlns:a16="http://schemas.microsoft.com/office/drawing/2014/main" id="{308C419C-36B9-4CEE-8057-CA604CEFB8F8}"/>
                  </a:ext>
                </a:extLst>
              </p:cNvPr>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椭圆 16">
                <a:extLst>
                  <a:ext uri="{FF2B5EF4-FFF2-40B4-BE49-F238E27FC236}">
                    <a16:creationId xmlns:a16="http://schemas.microsoft.com/office/drawing/2014/main" id="{5B93CBC0-901F-4966-8483-E5872EC634F9}"/>
                  </a:ext>
                </a:extLst>
              </p:cNvPr>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sp>
        <p:nvSpPr>
          <p:cNvPr id="20" name="文本框 19">
            <a:extLst>
              <a:ext uri="{FF2B5EF4-FFF2-40B4-BE49-F238E27FC236}">
                <a16:creationId xmlns:a16="http://schemas.microsoft.com/office/drawing/2014/main" id="{D5DA86A6-C5F7-4C75-AF94-CE866C44FADB}"/>
              </a:ext>
            </a:extLst>
          </p:cNvPr>
          <p:cNvSpPr txBox="1"/>
          <p:nvPr/>
        </p:nvSpPr>
        <p:spPr>
          <a:xfrm>
            <a:off x="535202" y="4881156"/>
            <a:ext cx="2137903" cy="1107996"/>
          </a:xfrm>
          <a:prstGeom prst="rect">
            <a:avLst/>
          </a:prstGeom>
          <a:noFill/>
        </p:spPr>
        <p:txBody>
          <a:bodyPr wrap="square" rtlCol="0">
            <a:spAutoFit/>
          </a:bodyPr>
          <a:lstStyle/>
          <a:p>
            <a:r>
              <a:rPr lang="zh-CN" altLang="en-US" sz="6600" dirty="0">
                <a:solidFill>
                  <a:srgbClr val="1A605E"/>
                </a:solidFill>
                <a:latin typeface="微软雅黑" panose="020B0503020204020204" pitchFamily="34" charset="-122"/>
                <a:ea typeface="微软雅黑" panose="020B0503020204020204" pitchFamily="34" charset="-122"/>
              </a:rPr>
              <a:t>提纲</a:t>
            </a:r>
          </a:p>
        </p:txBody>
      </p:sp>
      <p:sp>
        <p:nvSpPr>
          <p:cNvPr id="30" name="任意多边形: 形状 37">
            <a:extLst>
              <a:ext uri="{FF2B5EF4-FFF2-40B4-BE49-F238E27FC236}">
                <a16:creationId xmlns:a16="http://schemas.microsoft.com/office/drawing/2014/main" id="{3A830106-84AE-4334-82E7-879972EB2BE2}"/>
              </a:ext>
            </a:extLst>
          </p:cNvPr>
          <p:cNvSpPr/>
          <p:nvPr/>
        </p:nvSpPr>
        <p:spPr>
          <a:xfrm>
            <a:off x="8907667" y="1360"/>
            <a:ext cx="3284333" cy="2133600"/>
          </a:xfrm>
          <a:custGeom>
            <a:avLst/>
            <a:gdLst>
              <a:gd name="connsiteX0" fmla="*/ 0 w 3284333"/>
              <a:gd name="connsiteY0" fmla="*/ 0 h 2133600"/>
              <a:gd name="connsiteX1" fmla="*/ 3284333 w 3284333"/>
              <a:gd name="connsiteY1" fmla="*/ 0 h 2133600"/>
              <a:gd name="connsiteX2" fmla="*/ 3284333 w 3284333"/>
              <a:gd name="connsiteY2" fmla="*/ 2094950 h 2133600"/>
              <a:gd name="connsiteX3" fmla="*/ 3130727 w 3284333"/>
              <a:gd name="connsiteY3" fmla="*/ 2118393 h 2133600"/>
              <a:gd name="connsiteX4" fmla="*/ 2829563 w 3284333"/>
              <a:gd name="connsiteY4" fmla="*/ 2133600 h 2133600"/>
              <a:gd name="connsiteX5" fmla="*/ 16449 w 3284333"/>
              <a:gd name="connsiteY5" fmla="*/ 63971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333" h="2133600">
                <a:moveTo>
                  <a:pt x="0" y="0"/>
                </a:moveTo>
                <a:lnTo>
                  <a:pt x="3284333" y="0"/>
                </a:lnTo>
                <a:lnTo>
                  <a:pt x="3284333" y="2094950"/>
                </a:lnTo>
                <a:lnTo>
                  <a:pt x="3130727" y="2118393"/>
                </a:lnTo>
                <a:cubicBezTo>
                  <a:pt x="3031707" y="2128449"/>
                  <a:pt x="2931236" y="2133600"/>
                  <a:pt x="2829563" y="2133600"/>
                </a:cubicBezTo>
                <a:cubicBezTo>
                  <a:pt x="1507807" y="2133600"/>
                  <a:pt x="389388" y="1263009"/>
                  <a:pt x="16449" y="63971"/>
                </a:cubicBezTo>
                <a:close/>
              </a:path>
            </a:pathLst>
          </a:cu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a:extLst>
              <a:ext uri="{FF2B5EF4-FFF2-40B4-BE49-F238E27FC236}">
                <a16:creationId xmlns:a16="http://schemas.microsoft.com/office/drawing/2014/main" id="{1DFB723D-B9FA-4A93-909F-406B6EE60C63}"/>
              </a:ext>
            </a:extLst>
          </p:cNvPr>
          <p:cNvSpPr/>
          <p:nvPr/>
        </p:nvSpPr>
        <p:spPr>
          <a:xfrm>
            <a:off x="1636955" y="810767"/>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1</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3" name="椭圆 32">
            <a:extLst>
              <a:ext uri="{FF2B5EF4-FFF2-40B4-BE49-F238E27FC236}">
                <a16:creationId xmlns:a16="http://schemas.microsoft.com/office/drawing/2014/main" id="{0F870315-4CA7-44BC-BDD1-F76041901A3D}"/>
              </a:ext>
            </a:extLst>
          </p:cNvPr>
          <p:cNvSpPr/>
          <p:nvPr/>
        </p:nvSpPr>
        <p:spPr>
          <a:xfrm>
            <a:off x="2269819" y="184804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2</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40" name="文本框 39">
            <a:extLst>
              <a:ext uri="{FF2B5EF4-FFF2-40B4-BE49-F238E27FC236}">
                <a16:creationId xmlns:a16="http://schemas.microsoft.com/office/drawing/2014/main" id="{4DC22E50-ED26-49F3-9BF4-9C0DFF28625B}"/>
              </a:ext>
            </a:extLst>
          </p:cNvPr>
          <p:cNvSpPr txBox="1"/>
          <p:nvPr/>
        </p:nvSpPr>
        <p:spPr>
          <a:xfrm>
            <a:off x="2437002" y="769756"/>
            <a:ext cx="574207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普通高校创新调查工作的基本情况</a:t>
            </a:r>
          </a:p>
        </p:txBody>
      </p:sp>
      <p:sp>
        <p:nvSpPr>
          <p:cNvPr id="34" name="椭圆 33">
            <a:extLst>
              <a:ext uri="{FF2B5EF4-FFF2-40B4-BE49-F238E27FC236}">
                <a16:creationId xmlns:a16="http://schemas.microsoft.com/office/drawing/2014/main" id="{0F870315-4CA7-44BC-BDD1-F76041901A3D}"/>
              </a:ext>
            </a:extLst>
          </p:cNvPr>
          <p:cNvSpPr/>
          <p:nvPr/>
        </p:nvSpPr>
        <p:spPr>
          <a:xfrm>
            <a:off x="2917591" y="3062622"/>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3</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FAF02AF9-3A0B-4316-8F2A-C421E6CC97E6}"/>
              </a:ext>
            </a:extLst>
          </p:cNvPr>
          <p:cNvSpPr txBox="1"/>
          <p:nvPr/>
        </p:nvSpPr>
        <p:spPr>
          <a:xfrm>
            <a:off x="3147933" y="1833262"/>
            <a:ext cx="8059114"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2022</a:t>
            </a:r>
            <a:r>
              <a:rPr lang="zh-CN" altLang="en-US" sz="2800" dirty="0">
                <a:solidFill>
                  <a:schemeClr val="bg1"/>
                </a:solidFill>
                <a:latin typeface="微软雅黑" panose="020B0503020204020204" pitchFamily="34" charset="-122"/>
                <a:ea typeface="微软雅黑" panose="020B0503020204020204" pitchFamily="34" charset="-122"/>
              </a:rPr>
              <a:t>年度高校创新信息采集报表填报说明</a:t>
            </a:r>
          </a:p>
        </p:txBody>
      </p:sp>
      <p:sp>
        <p:nvSpPr>
          <p:cNvPr id="36" name="椭圆 35">
            <a:extLst>
              <a:ext uri="{FF2B5EF4-FFF2-40B4-BE49-F238E27FC236}">
                <a16:creationId xmlns:a16="http://schemas.microsoft.com/office/drawing/2014/main" id="{1DFB723D-B9FA-4A93-909F-406B6EE60C63}"/>
              </a:ext>
            </a:extLst>
          </p:cNvPr>
          <p:cNvSpPr/>
          <p:nvPr/>
        </p:nvSpPr>
        <p:spPr>
          <a:xfrm>
            <a:off x="3621676" y="413239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4</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4DC22E50-ED26-49F3-9BF4-9C0DFF28625B}"/>
              </a:ext>
            </a:extLst>
          </p:cNvPr>
          <p:cNvSpPr txBox="1"/>
          <p:nvPr/>
        </p:nvSpPr>
        <p:spPr>
          <a:xfrm>
            <a:off x="4426479" y="4124109"/>
            <a:ext cx="8010916"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2022</a:t>
            </a:r>
            <a:r>
              <a:rPr lang="zh-CN" altLang="en-US" sz="2800" dirty="0">
                <a:solidFill>
                  <a:schemeClr val="bg1"/>
                </a:solidFill>
                <a:latin typeface="微软雅黑" panose="020B0503020204020204" pitchFamily="34" charset="-122"/>
                <a:ea typeface="微软雅黑" panose="020B0503020204020204" pitchFamily="34" charset="-122"/>
              </a:rPr>
              <a:t>年度高校教师学生创新情况调查说明</a:t>
            </a:r>
          </a:p>
        </p:txBody>
      </p:sp>
      <p:sp>
        <p:nvSpPr>
          <p:cNvPr id="38" name="椭圆 37">
            <a:extLst>
              <a:ext uri="{FF2B5EF4-FFF2-40B4-BE49-F238E27FC236}">
                <a16:creationId xmlns:a16="http://schemas.microsoft.com/office/drawing/2014/main" id="{1DFB723D-B9FA-4A93-909F-406B6EE60C63}"/>
              </a:ext>
            </a:extLst>
          </p:cNvPr>
          <p:cNvSpPr/>
          <p:nvPr/>
        </p:nvSpPr>
        <p:spPr>
          <a:xfrm>
            <a:off x="4426479" y="520610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1A605E"/>
                </a:solidFill>
                <a:latin typeface="微软雅黑" panose="020B0503020204020204" pitchFamily="34" charset="-122"/>
                <a:ea typeface="微软雅黑" panose="020B0503020204020204" pitchFamily="34" charset="-122"/>
              </a:rPr>
              <a:t>5</a:t>
            </a:r>
            <a:endParaRPr lang="zh-CN" altLang="en-US" sz="2400" dirty="0">
              <a:solidFill>
                <a:srgbClr val="1A605E"/>
              </a:solidFill>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4DC22E50-ED26-49F3-9BF4-9C0DFF28625B}"/>
              </a:ext>
            </a:extLst>
          </p:cNvPr>
          <p:cNvSpPr txBox="1"/>
          <p:nvPr/>
        </p:nvSpPr>
        <p:spPr>
          <a:xfrm>
            <a:off x="5337668" y="5157260"/>
            <a:ext cx="6721297"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后续各项工作计划</a:t>
            </a:r>
          </a:p>
        </p:txBody>
      </p:sp>
      <p:sp>
        <p:nvSpPr>
          <p:cNvPr id="3" name="灯片编号占位符 2">
            <a:extLst>
              <a:ext uri="{FF2B5EF4-FFF2-40B4-BE49-F238E27FC236}">
                <a16:creationId xmlns:a16="http://schemas.microsoft.com/office/drawing/2014/main" id="{CB90E763-9BFD-4E9D-89E9-6E9997282A8A}"/>
              </a:ext>
            </a:extLst>
          </p:cNvPr>
          <p:cNvSpPr>
            <a:spLocks noGrp="1"/>
          </p:cNvSpPr>
          <p:nvPr>
            <p:ph type="sldNum" sz="quarter" idx="12"/>
          </p:nvPr>
        </p:nvSpPr>
        <p:spPr/>
        <p:txBody>
          <a:bodyPr/>
          <a:lstStyle/>
          <a:p>
            <a:fld id="{E184265B-C5CB-4AC6-A826-41101DB627D4}" type="slidenum">
              <a:rPr lang="zh-CN" altLang="en-US" smtClean="0"/>
              <a:t>2</a:t>
            </a:fld>
            <a:endParaRPr lang="zh-CN" altLang="en-US"/>
          </a:p>
        </p:txBody>
      </p:sp>
      <p:sp>
        <p:nvSpPr>
          <p:cNvPr id="2" name="文本框 1">
            <a:extLst>
              <a:ext uri="{FF2B5EF4-FFF2-40B4-BE49-F238E27FC236}">
                <a16:creationId xmlns:a16="http://schemas.microsoft.com/office/drawing/2014/main" id="{7F345BDD-29F6-C187-14A9-DBE594FA24BD}"/>
              </a:ext>
            </a:extLst>
          </p:cNvPr>
          <p:cNvSpPr txBox="1"/>
          <p:nvPr/>
        </p:nvSpPr>
        <p:spPr>
          <a:xfrm>
            <a:off x="3827288" y="2996464"/>
            <a:ext cx="8059114"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高校创新信息采集报表在线填报平台的使用（新）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18A5A37-2A11-828E-A7D6-0A68E8DD2B33}"/>
              </a:ext>
            </a:extLst>
          </p:cNvPr>
          <p:cNvPicPr>
            <a:picLocks noChangeAspect="1"/>
          </p:cNvPicPr>
          <p:nvPr/>
        </p:nvPicPr>
        <p:blipFill>
          <a:blip r:embed="rId4"/>
          <a:stretch>
            <a:fillRect/>
          </a:stretch>
        </p:blipFill>
        <p:spPr>
          <a:xfrm>
            <a:off x="2178473" y="1549006"/>
            <a:ext cx="7835054" cy="4723695"/>
          </a:xfrm>
          <a:prstGeom prst="rect">
            <a:avLst/>
          </a:prstGeom>
          <a:noFill/>
          <a:ln>
            <a:noFill/>
          </a:ln>
        </p:spPr>
      </p:pic>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开始填报</a:t>
            </a:r>
          </a:p>
        </p:txBody>
      </p:sp>
      <p:sp>
        <p:nvSpPr>
          <p:cNvPr id="12" name="文本框 11">
            <a:extLst>
              <a:ext uri="{FF2B5EF4-FFF2-40B4-BE49-F238E27FC236}">
                <a16:creationId xmlns:a16="http://schemas.microsoft.com/office/drawing/2014/main" id="{BDCE3BFC-2935-AE8B-F45F-B00BC03EBF49}"/>
              </a:ext>
            </a:extLst>
          </p:cNvPr>
          <p:cNvSpPr txBox="1"/>
          <p:nvPr>
            <p:custDataLst>
              <p:tags r:id="rId2"/>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系统会自动带出登录账号的学校信息，请务必核对。</a:t>
            </a:r>
          </a:p>
        </p:txBody>
      </p:sp>
      <p:sp>
        <p:nvSpPr>
          <p:cNvPr id="15" name="椭圆 14">
            <a:extLst>
              <a:ext uri="{FF2B5EF4-FFF2-40B4-BE49-F238E27FC236}">
                <a16:creationId xmlns:a16="http://schemas.microsoft.com/office/drawing/2014/main" id="{C18028BC-ABFC-F555-16D7-FE41FD19BFC9}"/>
              </a:ext>
            </a:extLst>
          </p:cNvPr>
          <p:cNvSpPr/>
          <p:nvPr/>
        </p:nvSpPr>
        <p:spPr>
          <a:xfrm>
            <a:off x="3054122" y="3120807"/>
            <a:ext cx="3105015" cy="187639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3442566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2292CFC-72CD-0448-B7D1-CB80EDFF2998}"/>
              </a:ext>
            </a:extLst>
          </p:cNvPr>
          <p:cNvPicPr>
            <a:picLocks noChangeAspect="1"/>
          </p:cNvPicPr>
          <p:nvPr/>
        </p:nvPicPr>
        <p:blipFill>
          <a:blip r:embed="rId4"/>
          <a:stretch>
            <a:fillRect/>
          </a:stretch>
        </p:blipFill>
        <p:spPr>
          <a:xfrm>
            <a:off x="1054041" y="1681724"/>
            <a:ext cx="10305297" cy="4890320"/>
          </a:xfrm>
          <a:prstGeom prst="rect">
            <a:avLst/>
          </a:prstGeom>
          <a:noFill/>
          <a:ln>
            <a:noFill/>
          </a:ln>
        </p:spPr>
      </p:pic>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填报过程</a:t>
            </a:r>
          </a:p>
        </p:txBody>
      </p:sp>
      <p:sp>
        <p:nvSpPr>
          <p:cNvPr id="12" name="文本框 11">
            <a:extLst>
              <a:ext uri="{FF2B5EF4-FFF2-40B4-BE49-F238E27FC236}">
                <a16:creationId xmlns:a16="http://schemas.microsoft.com/office/drawing/2014/main" id="{BDCE3BFC-2935-AE8B-F45F-B00BC03EBF49}"/>
              </a:ext>
            </a:extLst>
          </p:cNvPr>
          <p:cNvSpPr txBox="1"/>
          <p:nvPr>
            <p:custDataLst>
              <p:tags r:id="rId2"/>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在填答中可以在右侧参考往年填报的数据，及时对比，警惕突变和奇异值。</a:t>
            </a:r>
          </a:p>
        </p:txBody>
      </p:sp>
      <p:sp>
        <p:nvSpPr>
          <p:cNvPr id="15" name="椭圆 14">
            <a:extLst>
              <a:ext uri="{FF2B5EF4-FFF2-40B4-BE49-F238E27FC236}">
                <a16:creationId xmlns:a16="http://schemas.microsoft.com/office/drawing/2014/main" id="{C18028BC-ABFC-F555-16D7-FE41FD19BFC9}"/>
              </a:ext>
            </a:extLst>
          </p:cNvPr>
          <p:cNvSpPr/>
          <p:nvPr/>
        </p:nvSpPr>
        <p:spPr>
          <a:xfrm>
            <a:off x="7952679" y="2638697"/>
            <a:ext cx="1210915" cy="3711279"/>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1197669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E764B59-265A-0908-4CE9-BB65F0A62FF9}"/>
              </a:ext>
            </a:extLst>
          </p:cNvPr>
          <p:cNvPicPr>
            <a:picLocks noChangeAspect="1"/>
          </p:cNvPicPr>
          <p:nvPr/>
        </p:nvPicPr>
        <p:blipFill>
          <a:blip r:embed="rId4"/>
          <a:stretch>
            <a:fillRect/>
          </a:stretch>
        </p:blipFill>
        <p:spPr>
          <a:xfrm>
            <a:off x="1452557" y="1636471"/>
            <a:ext cx="9897571" cy="4697416"/>
          </a:xfrm>
          <a:prstGeom prst="rect">
            <a:avLst/>
          </a:prstGeom>
          <a:noFill/>
          <a:ln>
            <a:noFill/>
          </a:ln>
        </p:spPr>
      </p:pic>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报表提交</a:t>
            </a:r>
          </a:p>
        </p:txBody>
      </p:sp>
      <p:sp>
        <p:nvSpPr>
          <p:cNvPr id="12" name="文本框 11">
            <a:extLst>
              <a:ext uri="{FF2B5EF4-FFF2-40B4-BE49-F238E27FC236}">
                <a16:creationId xmlns:a16="http://schemas.microsoft.com/office/drawing/2014/main" id="{BDCE3BFC-2935-AE8B-F45F-B00BC03EBF49}"/>
              </a:ext>
            </a:extLst>
          </p:cNvPr>
          <p:cNvSpPr txBox="1"/>
          <p:nvPr>
            <p:custDataLst>
              <p:tags r:id="rId2"/>
            </p:custDataLst>
          </p:nvPr>
        </p:nvSpPr>
        <p:spPr>
          <a:xfrm>
            <a:off x="3242114" y="88225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按顺序填报信息后点击提交即可。</a:t>
            </a:r>
          </a:p>
        </p:txBody>
      </p:sp>
      <p:sp>
        <p:nvSpPr>
          <p:cNvPr id="15" name="椭圆 14">
            <a:extLst>
              <a:ext uri="{FF2B5EF4-FFF2-40B4-BE49-F238E27FC236}">
                <a16:creationId xmlns:a16="http://schemas.microsoft.com/office/drawing/2014/main" id="{C18028BC-ABFC-F555-16D7-FE41FD19BFC9}"/>
              </a:ext>
            </a:extLst>
          </p:cNvPr>
          <p:cNvSpPr/>
          <p:nvPr/>
        </p:nvSpPr>
        <p:spPr>
          <a:xfrm>
            <a:off x="6096000" y="5182341"/>
            <a:ext cx="1210915" cy="62191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2622500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6</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报表提交</a:t>
            </a:r>
          </a:p>
        </p:txBody>
      </p:sp>
      <p:sp>
        <p:nvSpPr>
          <p:cNvPr id="12" name="文本框 11">
            <a:extLst>
              <a:ext uri="{FF2B5EF4-FFF2-40B4-BE49-F238E27FC236}">
                <a16:creationId xmlns:a16="http://schemas.microsoft.com/office/drawing/2014/main" id="{BDCE3BFC-2935-AE8B-F45F-B00BC03EBF49}"/>
              </a:ext>
            </a:extLst>
          </p:cNvPr>
          <p:cNvSpPr txBox="1"/>
          <p:nvPr>
            <p:custDataLst>
              <p:tags r:id="rId2"/>
            </p:custDataLst>
          </p:nvPr>
        </p:nvSpPr>
        <p:spPr>
          <a:xfrm>
            <a:off x="3197874" y="739586"/>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显示提交成功。在个人中心</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我的申请中可以随时查看审核进度</a:t>
            </a:r>
          </a:p>
          <a:p>
            <a:pPr>
              <a:lnSpc>
                <a:spcPct val="130000"/>
              </a:lnSpc>
            </a:pPr>
            <a:r>
              <a:rPr lang="zh-CN" altLang="en-US" spc="150" dirty="0">
                <a:solidFill>
                  <a:srgbClr val="C00000"/>
                </a:solidFill>
                <a:latin typeface="Arial" panose="020B0604020202020204" pitchFamily="34" charset="0"/>
                <a:ea typeface="微软雅黑" charset="-122"/>
                <a:cs typeface="Hiragino Sans GB W3" panose="020B0300000000000000" charset="-122"/>
                <a:sym typeface="+mn-ea"/>
              </a:rPr>
              <a:t>*如果填报后需要修改则返回修改后再次提交即可。</a:t>
            </a:r>
          </a:p>
        </p:txBody>
      </p:sp>
      <p:pic>
        <p:nvPicPr>
          <p:cNvPr id="3" name="图片 1">
            <a:extLst>
              <a:ext uri="{FF2B5EF4-FFF2-40B4-BE49-F238E27FC236}">
                <a16:creationId xmlns:a16="http://schemas.microsoft.com/office/drawing/2014/main" id="{7673DD90-922F-EDD4-AFEB-24891B8E4F0E}"/>
              </a:ext>
            </a:extLst>
          </p:cNvPr>
          <p:cNvPicPr>
            <a:picLocks noChangeAspect="1"/>
          </p:cNvPicPr>
          <p:nvPr/>
        </p:nvPicPr>
        <p:blipFill>
          <a:blip r:embed="rId4"/>
          <a:stretch>
            <a:fillRect/>
          </a:stretch>
        </p:blipFill>
        <p:spPr>
          <a:xfrm>
            <a:off x="1091556" y="1725821"/>
            <a:ext cx="10008888" cy="4681509"/>
          </a:xfrm>
          <a:prstGeom prst="rect">
            <a:avLst/>
          </a:prstGeom>
          <a:noFill/>
          <a:ln>
            <a:noFill/>
          </a:ln>
        </p:spPr>
      </p:pic>
    </p:spTree>
    <p:extLst>
      <p:ext uri="{BB962C8B-B14F-4D97-AF65-F5344CB8AC3E}">
        <p14:creationId xmlns:p14="http://schemas.microsoft.com/office/powerpoint/2010/main" val="9703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高校用户的填报操作步骤（</a:t>
            </a:r>
            <a:r>
              <a:rPr lang="en-US" altLang="zh-CN" sz="2800" b="1" dirty="0">
                <a:latin typeface="微软雅黑" panose="020B0503020204020204" pitchFamily="34" charset="-122"/>
                <a:ea typeface="微软雅黑" panose="020B0503020204020204" pitchFamily="34" charset="-122"/>
              </a:rPr>
              <a:t>7</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899672" y="696300"/>
            <a:ext cx="2434820" cy="720879"/>
          </a:xfrm>
          <a:prstGeom prst="rect">
            <a:avLst/>
          </a:prstGeom>
          <a:noFill/>
        </p:spPr>
        <p:txBody>
          <a:bodyPr wrap="square" rtlCol="0">
            <a:normAutofit fontScale="92500"/>
          </a:bodyPr>
          <a:lstStyle/>
          <a:p>
            <a:pPr>
              <a:lnSpc>
                <a:spcPct val="130000"/>
              </a:lnSpc>
            </a:pPr>
            <a:r>
              <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审核后导出</a:t>
            </a:r>
          </a:p>
        </p:txBody>
      </p:sp>
      <p:sp>
        <p:nvSpPr>
          <p:cNvPr id="12" name="文本框 11">
            <a:extLst>
              <a:ext uri="{FF2B5EF4-FFF2-40B4-BE49-F238E27FC236}">
                <a16:creationId xmlns:a16="http://schemas.microsoft.com/office/drawing/2014/main" id="{BDCE3BFC-2935-AE8B-F45F-B00BC03EBF49}"/>
              </a:ext>
            </a:extLst>
          </p:cNvPr>
          <p:cNvSpPr txBox="1"/>
          <p:nvPr>
            <p:custDataLst>
              <p:tags r:id="rId2"/>
            </p:custDataLst>
          </p:nvPr>
        </p:nvSpPr>
        <p:spPr>
          <a:xfrm>
            <a:off x="3197874" y="696300"/>
            <a:ext cx="8364220" cy="666750"/>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在经过省级管理员和总管理员审核并且通过后，可以进入填报界面选择导出。</a:t>
            </a:r>
            <a:endPar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导出文件为</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.pdf</a:t>
            </a:r>
            <a:r>
              <a:rPr lang="zh-CN" altLang="en-US" spc="150" dirty="0">
                <a:latin typeface="Arial" panose="020B0604020202020204" pitchFamily="34" charset="0"/>
                <a:ea typeface="微软雅黑" charset="-122"/>
                <a:cs typeface="Hiragino Sans GB W3" panose="020B0300000000000000" charset="-122"/>
                <a:sym typeface="+mn-ea"/>
              </a:rPr>
              <a:t>格式。</a:t>
            </a:r>
            <a:endParaRPr lang="en-US" altLang="zh-CN" spc="150" dirty="0">
              <a:latin typeface="Arial" panose="020B0604020202020204" pitchFamily="34" charset="0"/>
              <a:ea typeface="微软雅黑" charset="-122"/>
              <a:cs typeface="Hiragino Sans GB W3" panose="020B0300000000000000" charset="-122"/>
              <a:sym typeface="+mn-ea"/>
            </a:endParaRPr>
          </a:p>
        </p:txBody>
      </p:sp>
      <p:pic>
        <p:nvPicPr>
          <p:cNvPr id="4" name="图片 12">
            <a:extLst>
              <a:ext uri="{FF2B5EF4-FFF2-40B4-BE49-F238E27FC236}">
                <a16:creationId xmlns:a16="http://schemas.microsoft.com/office/drawing/2014/main" id="{A71CE143-3FE0-8948-95A2-9A4F053C7398}"/>
              </a:ext>
            </a:extLst>
          </p:cNvPr>
          <p:cNvPicPr>
            <a:picLocks noChangeAspect="1"/>
          </p:cNvPicPr>
          <p:nvPr/>
        </p:nvPicPr>
        <p:blipFill>
          <a:blip r:embed="rId4"/>
          <a:stretch>
            <a:fillRect/>
          </a:stretch>
        </p:blipFill>
        <p:spPr>
          <a:xfrm>
            <a:off x="1000711" y="1769023"/>
            <a:ext cx="10765155" cy="4710430"/>
          </a:xfrm>
          <a:prstGeom prst="rect">
            <a:avLst/>
          </a:prstGeom>
          <a:noFill/>
          <a:ln>
            <a:noFill/>
          </a:ln>
        </p:spPr>
      </p:pic>
      <p:pic>
        <p:nvPicPr>
          <p:cNvPr id="6" name="图片 13">
            <a:extLst>
              <a:ext uri="{FF2B5EF4-FFF2-40B4-BE49-F238E27FC236}">
                <a16:creationId xmlns:a16="http://schemas.microsoft.com/office/drawing/2014/main" id="{1E14283E-EA17-2D44-3972-F96C0D2860E5}"/>
              </a:ext>
            </a:extLst>
          </p:cNvPr>
          <p:cNvPicPr>
            <a:picLocks noChangeAspect="1"/>
          </p:cNvPicPr>
          <p:nvPr/>
        </p:nvPicPr>
        <p:blipFill>
          <a:blip r:embed="rId5"/>
          <a:stretch>
            <a:fillRect/>
          </a:stretch>
        </p:blipFill>
        <p:spPr>
          <a:xfrm>
            <a:off x="611709" y="2805587"/>
            <a:ext cx="4780915" cy="3543300"/>
          </a:xfrm>
          <a:prstGeom prst="rect">
            <a:avLst/>
          </a:prstGeom>
          <a:noFill/>
          <a:ln>
            <a:noFill/>
          </a:ln>
        </p:spPr>
      </p:pic>
      <p:cxnSp>
        <p:nvCxnSpPr>
          <p:cNvPr id="7" name="直接箭头连接符 6">
            <a:extLst>
              <a:ext uri="{FF2B5EF4-FFF2-40B4-BE49-F238E27FC236}">
                <a16:creationId xmlns:a16="http://schemas.microsoft.com/office/drawing/2014/main" id="{3967809C-612C-D462-E4C5-BBB8DD0CA9FC}"/>
              </a:ext>
            </a:extLst>
          </p:cNvPr>
          <p:cNvCxnSpPr/>
          <p:nvPr/>
        </p:nvCxnSpPr>
        <p:spPr>
          <a:xfrm flipH="1">
            <a:off x="5552391" y="2898053"/>
            <a:ext cx="1698625" cy="198120"/>
          </a:xfrm>
          <a:prstGeom prst="straightConnector1">
            <a:avLst/>
          </a:prstGeom>
          <a:ln w="47625">
            <a:solidFill>
              <a:srgbClr val="FF0000"/>
            </a:solidFill>
            <a:headEnd w="lg" len="lg"/>
            <a:tailEnd type="triangle" w="med" len="med"/>
          </a:ln>
        </p:spPr>
        <p:style>
          <a:lnRef idx="3">
            <a:schemeClr val="dk1"/>
          </a:lnRef>
          <a:fillRef idx="0">
            <a:schemeClr val="dk1"/>
          </a:fillRef>
          <a:effectRef idx="2">
            <a:schemeClr val="dk1"/>
          </a:effectRef>
          <a:fontRef idx="minor">
            <a:schemeClr val="tx1"/>
          </a:fontRef>
        </p:style>
      </p:cxnSp>
      <p:sp>
        <p:nvSpPr>
          <p:cNvPr id="8" name="椭圆 7">
            <a:extLst>
              <a:ext uri="{FF2B5EF4-FFF2-40B4-BE49-F238E27FC236}">
                <a16:creationId xmlns:a16="http://schemas.microsoft.com/office/drawing/2014/main" id="{B22FB88B-92D8-A816-26BA-ED831CCEADCC}"/>
              </a:ext>
            </a:extLst>
          </p:cNvPr>
          <p:cNvSpPr/>
          <p:nvPr/>
        </p:nvSpPr>
        <p:spPr>
          <a:xfrm>
            <a:off x="432083" y="2762794"/>
            <a:ext cx="1210915" cy="876639"/>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9" name="椭圆 8">
            <a:extLst>
              <a:ext uri="{FF2B5EF4-FFF2-40B4-BE49-F238E27FC236}">
                <a16:creationId xmlns:a16="http://schemas.microsoft.com/office/drawing/2014/main" id="{A0D7209F-0D49-CAB9-5C42-FAF6C003A959}"/>
              </a:ext>
            </a:extLst>
          </p:cNvPr>
          <p:cNvSpPr/>
          <p:nvPr/>
        </p:nvSpPr>
        <p:spPr>
          <a:xfrm>
            <a:off x="7410783" y="2021414"/>
            <a:ext cx="1609120" cy="1165923"/>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3791093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D727532-FD19-3376-B0BF-59D5D0D8759E}"/>
              </a:ext>
            </a:extLst>
          </p:cNvPr>
          <p:cNvSpPr>
            <a:spLocks noGrp="1"/>
          </p:cNvSpPr>
          <p:nvPr>
            <p:ph type="sldNum" sz="quarter" idx="12"/>
          </p:nvPr>
        </p:nvSpPr>
        <p:spPr>
          <a:xfrm>
            <a:off x="2709941" y="6039485"/>
            <a:ext cx="2743200" cy="365125"/>
          </a:xfrm>
        </p:spPr>
        <p:txBody>
          <a:bodyPr/>
          <a:lstStyle/>
          <a:p>
            <a:fld id="{E184265B-C5CB-4AC6-A826-41101DB627D4}" type="slidenum">
              <a:rPr lang="zh-CN" altLang="en-US" smtClean="0"/>
              <a:t>25</a:t>
            </a:fld>
            <a:endParaRPr lang="zh-CN" altLang="en-US"/>
          </a:p>
        </p:txBody>
      </p:sp>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0B23466-4525-81CF-09EF-5C762175E661}"/>
              </a:ext>
            </a:extLst>
          </p:cNvPr>
          <p:cNvSpPr txBox="1"/>
          <p:nvPr>
            <p:custDataLst>
              <p:tags r:id="rId1"/>
            </p:custDataLst>
          </p:nvPr>
        </p:nvSpPr>
        <p:spPr>
          <a:xfrm>
            <a:off x="782252" y="798549"/>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登录平台</a:t>
            </a:r>
          </a:p>
        </p:txBody>
      </p:sp>
      <p:sp>
        <p:nvSpPr>
          <p:cNvPr id="7" name="Freeform">
            <a:extLst>
              <a:ext uri="{FF2B5EF4-FFF2-40B4-BE49-F238E27FC236}">
                <a16:creationId xmlns:a16="http://schemas.microsoft.com/office/drawing/2014/main" id="{F8A8FC68-8B27-DFDC-1E1D-5A61AFF359B6}"/>
              </a:ext>
            </a:extLst>
          </p:cNvPr>
          <p:cNvSpPr>
            <a:spLocks noEditPoints="1"/>
          </p:cNvSpPr>
          <p:nvPr>
            <p:custDataLst>
              <p:tags r:id="rId2"/>
            </p:custDataLst>
          </p:nvPr>
        </p:nvSpPr>
        <p:spPr bwMode="auto">
          <a:xfrm>
            <a:off x="935842" y="1727073"/>
            <a:ext cx="625475" cy="622300"/>
          </a:xfrm>
          <a:custGeom>
            <a:avLst/>
            <a:gdLst>
              <a:gd name="T0" fmla="*/ 462 w 510"/>
              <a:gd name="T1" fmla="*/ 255 h 509"/>
              <a:gd name="T2" fmla="*/ 510 w 510"/>
              <a:gd name="T3" fmla="*/ 187 h 509"/>
              <a:gd name="T4" fmla="*/ 483 w 510"/>
              <a:gd name="T5" fmla="*/ 122 h 509"/>
              <a:gd name="T6" fmla="*/ 402 w 510"/>
              <a:gd name="T7" fmla="*/ 108 h 509"/>
              <a:gd name="T8" fmla="*/ 387 w 510"/>
              <a:gd name="T9" fmla="*/ 26 h 509"/>
              <a:gd name="T10" fmla="*/ 323 w 510"/>
              <a:gd name="T11" fmla="*/ 0 h 509"/>
              <a:gd name="T12" fmla="*/ 255 w 510"/>
              <a:gd name="T13" fmla="*/ 47 h 509"/>
              <a:gd name="T14" fmla="*/ 187 w 510"/>
              <a:gd name="T15" fmla="*/ 0 h 509"/>
              <a:gd name="T16" fmla="*/ 123 w 510"/>
              <a:gd name="T17" fmla="*/ 26 h 509"/>
              <a:gd name="T18" fmla="*/ 109 w 510"/>
              <a:gd name="T19" fmla="*/ 108 h 509"/>
              <a:gd name="T20" fmla="*/ 27 w 510"/>
              <a:gd name="T21" fmla="*/ 122 h 509"/>
              <a:gd name="T22" fmla="*/ 0 w 510"/>
              <a:gd name="T23" fmla="*/ 187 h 509"/>
              <a:gd name="T24" fmla="*/ 48 w 510"/>
              <a:gd name="T25" fmla="*/ 255 h 509"/>
              <a:gd name="T26" fmla="*/ 0 w 510"/>
              <a:gd name="T27" fmla="*/ 323 h 509"/>
              <a:gd name="T28" fmla="*/ 27 w 510"/>
              <a:gd name="T29" fmla="*/ 387 h 509"/>
              <a:gd name="T30" fmla="*/ 109 w 510"/>
              <a:gd name="T31" fmla="*/ 401 h 509"/>
              <a:gd name="T32" fmla="*/ 123 w 510"/>
              <a:gd name="T33" fmla="*/ 483 h 509"/>
              <a:gd name="T34" fmla="*/ 187 w 510"/>
              <a:gd name="T35" fmla="*/ 509 h 509"/>
              <a:gd name="T36" fmla="*/ 255 w 510"/>
              <a:gd name="T37" fmla="*/ 462 h 509"/>
              <a:gd name="T38" fmla="*/ 323 w 510"/>
              <a:gd name="T39" fmla="*/ 509 h 509"/>
              <a:gd name="T40" fmla="*/ 387 w 510"/>
              <a:gd name="T41" fmla="*/ 483 h 509"/>
              <a:gd name="T42" fmla="*/ 402 w 510"/>
              <a:gd name="T43" fmla="*/ 401 h 509"/>
              <a:gd name="T44" fmla="*/ 483 w 510"/>
              <a:gd name="T45" fmla="*/ 387 h 509"/>
              <a:gd name="T46" fmla="*/ 510 w 510"/>
              <a:gd name="T47" fmla="*/ 323 h 509"/>
              <a:gd name="T48" fmla="*/ 462 w 510"/>
              <a:gd name="T49" fmla="*/ 255 h 509"/>
              <a:gd name="T50" fmla="*/ 255 w 510"/>
              <a:gd name="T51" fmla="*/ 372 h 509"/>
              <a:gd name="T52" fmla="*/ 138 w 510"/>
              <a:gd name="T53" fmla="*/ 255 h 509"/>
              <a:gd name="T54" fmla="*/ 255 w 510"/>
              <a:gd name="T55" fmla="*/ 138 h 509"/>
              <a:gd name="T56" fmla="*/ 372 w 510"/>
              <a:gd name="T57" fmla="*/ 255 h 509"/>
              <a:gd name="T58" fmla="*/ 255 w 510"/>
              <a:gd name="T59" fmla="*/ 37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0" h="509">
                <a:moveTo>
                  <a:pt x="462" y="255"/>
                </a:moveTo>
                <a:cubicBezTo>
                  <a:pt x="462" y="223"/>
                  <a:pt x="482" y="197"/>
                  <a:pt x="510" y="187"/>
                </a:cubicBezTo>
                <a:cubicBezTo>
                  <a:pt x="504" y="164"/>
                  <a:pt x="495" y="142"/>
                  <a:pt x="483" y="122"/>
                </a:cubicBezTo>
                <a:cubicBezTo>
                  <a:pt x="457" y="135"/>
                  <a:pt x="424" y="130"/>
                  <a:pt x="402" y="108"/>
                </a:cubicBezTo>
                <a:cubicBezTo>
                  <a:pt x="380" y="86"/>
                  <a:pt x="375" y="53"/>
                  <a:pt x="387" y="26"/>
                </a:cubicBezTo>
                <a:cubicBezTo>
                  <a:pt x="367" y="15"/>
                  <a:pt x="346" y="6"/>
                  <a:pt x="323" y="0"/>
                </a:cubicBezTo>
                <a:cubicBezTo>
                  <a:pt x="313" y="27"/>
                  <a:pt x="286" y="47"/>
                  <a:pt x="255" y="47"/>
                </a:cubicBezTo>
                <a:cubicBezTo>
                  <a:pt x="224" y="47"/>
                  <a:pt x="197" y="27"/>
                  <a:pt x="187" y="0"/>
                </a:cubicBezTo>
                <a:cubicBezTo>
                  <a:pt x="164" y="6"/>
                  <a:pt x="143" y="15"/>
                  <a:pt x="123" y="26"/>
                </a:cubicBezTo>
                <a:cubicBezTo>
                  <a:pt x="136" y="53"/>
                  <a:pt x="131" y="86"/>
                  <a:pt x="109" y="108"/>
                </a:cubicBezTo>
                <a:cubicBezTo>
                  <a:pt x="86" y="130"/>
                  <a:pt x="54" y="135"/>
                  <a:pt x="27" y="122"/>
                </a:cubicBezTo>
                <a:cubicBezTo>
                  <a:pt x="15" y="142"/>
                  <a:pt x="6" y="164"/>
                  <a:pt x="0" y="187"/>
                </a:cubicBezTo>
                <a:cubicBezTo>
                  <a:pt x="28" y="197"/>
                  <a:pt x="48" y="223"/>
                  <a:pt x="48" y="255"/>
                </a:cubicBezTo>
                <a:cubicBezTo>
                  <a:pt x="48" y="286"/>
                  <a:pt x="28" y="312"/>
                  <a:pt x="0" y="323"/>
                </a:cubicBezTo>
                <a:cubicBezTo>
                  <a:pt x="6" y="345"/>
                  <a:pt x="15" y="367"/>
                  <a:pt x="27" y="387"/>
                </a:cubicBezTo>
                <a:cubicBezTo>
                  <a:pt x="54" y="374"/>
                  <a:pt x="86" y="379"/>
                  <a:pt x="109" y="401"/>
                </a:cubicBezTo>
                <a:cubicBezTo>
                  <a:pt x="131" y="423"/>
                  <a:pt x="136" y="456"/>
                  <a:pt x="123" y="483"/>
                </a:cubicBezTo>
                <a:cubicBezTo>
                  <a:pt x="143" y="494"/>
                  <a:pt x="164" y="503"/>
                  <a:pt x="187" y="509"/>
                </a:cubicBezTo>
                <a:cubicBezTo>
                  <a:pt x="197" y="482"/>
                  <a:pt x="224" y="462"/>
                  <a:pt x="255" y="462"/>
                </a:cubicBezTo>
                <a:cubicBezTo>
                  <a:pt x="286" y="462"/>
                  <a:pt x="313" y="482"/>
                  <a:pt x="323" y="509"/>
                </a:cubicBezTo>
                <a:cubicBezTo>
                  <a:pt x="346" y="503"/>
                  <a:pt x="367" y="494"/>
                  <a:pt x="387" y="483"/>
                </a:cubicBezTo>
                <a:cubicBezTo>
                  <a:pt x="375" y="456"/>
                  <a:pt x="380" y="423"/>
                  <a:pt x="402" y="401"/>
                </a:cubicBezTo>
                <a:cubicBezTo>
                  <a:pt x="424" y="379"/>
                  <a:pt x="457" y="374"/>
                  <a:pt x="483" y="387"/>
                </a:cubicBezTo>
                <a:cubicBezTo>
                  <a:pt x="495" y="367"/>
                  <a:pt x="504" y="345"/>
                  <a:pt x="510" y="323"/>
                </a:cubicBezTo>
                <a:cubicBezTo>
                  <a:pt x="482" y="312"/>
                  <a:pt x="462" y="286"/>
                  <a:pt x="462" y="255"/>
                </a:cubicBezTo>
                <a:close/>
                <a:moveTo>
                  <a:pt x="255" y="372"/>
                </a:moveTo>
                <a:cubicBezTo>
                  <a:pt x="191" y="372"/>
                  <a:pt x="138" y="319"/>
                  <a:pt x="138" y="255"/>
                </a:cubicBezTo>
                <a:cubicBezTo>
                  <a:pt x="138" y="190"/>
                  <a:pt x="191" y="138"/>
                  <a:pt x="255" y="138"/>
                </a:cubicBezTo>
                <a:cubicBezTo>
                  <a:pt x="320" y="138"/>
                  <a:pt x="372" y="190"/>
                  <a:pt x="372" y="255"/>
                </a:cubicBezTo>
                <a:cubicBezTo>
                  <a:pt x="372" y="319"/>
                  <a:pt x="320" y="372"/>
                  <a:pt x="255" y="372"/>
                </a:cubicBezTo>
                <a:close/>
              </a:path>
            </a:pathLst>
          </a:custGeom>
          <a:solidFill>
            <a:schemeClr val="accent2">
              <a:lumMod val="75000"/>
              <a:alpha val="90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noProof="0">
              <a:ln>
                <a:noFill/>
              </a:ln>
              <a:solidFill>
                <a:srgbClr val="445469"/>
              </a:solidFill>
              <a:effectLst/>
              <a:uLnTx/>
              <a:uFillTx/>
              <a:latin typeface="Arial" panose="020B0604020202020204" pitchFamily="34" charset="0"/>
              <a:ea typeface="微软雅黑" charset="-122"/>
              <a:cs typeface="+mn-ea"/>
              <a:sym typeface="+mn-lt"/>
            </a:endParaRPr>
          </a:p>
        </p:txBody>
      </p:sp>
      <p:sp>
        <p:nvSpPr>
          <p:cNvPr id="9" name="文本框 8">
            <a:extLst>
              <a:ext uri="{FF2B5EF4-FFF2-40B4-BE49-F238E27FC236}">
                <a16:creationId xmlns:a16="http://schemas.microsoft.com/office/drawing/2014/main" id="{8551E2FD-5F14-BA26-CE1B-016BED5A883C}"/>
              </a:ext>
            </a:extLst>
          </p:cNvPr>
          <p:cNvSpPr txBox="1"/>
          <p:nvPr>
            <p:custDataLst>
              <p:tags r:id="rId3"/>
            </p:custDataLst>
          </p:nvPr>
        </p:nvSpPr>
        <p:spPr>
          <a:xfrm>
            <a:off x="1870561" y="1695196"/>
            <a:ext cx="3850970" cy="4430431"/>
          </a:xfrm>
          <a:prstGeom prst="rect">
            <a:avLst/>
          </a:prstGeom>
          <a:noFill/>
        </p:spPr>
        <p:txBody>
          <a:bodyPr wrap="square" rtlCol="0"/>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登录分为以下两种途径：</a:t>
            </a:r>
            <a:endPar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endPar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1.</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省级管理员</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通过输入通过下发的账号及密码进行登陆</a:t>
            </a:r>
          </a:p>
          <a:p>
            <a:pPr>
              <a:lnSpc>
                <a:spcPct val="130000"/>
              </a:lnSpc>
            </a:pPr>
            <a:endPar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endParaRPr>
          </a:p>
          <a:p>
            <a:pPr>
              <a:lnSpc>
                <a:spcPct val="130000"/>
              </a:lnSpc>
            </a:pP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2.</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快捷登录</a:t>
            </a:r>
            <a:r>
              <a:rPr lang="en-US" altLang="zh-CN"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a:t>
            </a: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通过绑定手机号后，再次登录的时候可以使用手机验证码登录</a:t>
            </a:r>
          </a:p>
        </p:txBody>
      </p:sp>
      <p:pic>
        <p:nvPicPr>
          <p:cNvPr id="2" name="图片 1">
            <a:extLst>
              <a:ext uri="{FF2B5EF4-FFF2-40B4-BE49-F238E27FC236}">
                <a16:creationId xmlns:a16="http://schemas.microsoft.com/office/drawing/2014/main" id="{3375BF6B-A56F-821B-241C-29068E65496E}"/>
              </a:ext>
            </a:extLst>
          </p:cNvPr>
          <p:cNvPicPr>
            <a:picLocks noChangeAspect="1"/>
          </p:cNvPicPr>
          <p:nvPr/>
        </p:nvPicPr>
        <p:blipFill>
          <a:blip r:embed="rId5"/>
          <a:stretch>
            <a:fillRect/>
          </a:stretch>
        </p:blipFill>
        <p:spPr>
          <a:xfrm>
            <a:off x="6738861" y="874213"/>
            <a:ext cx="4316095" cy="5466080"/>
          </a:xfrm>
          <a:prstGeom prst="rect">
            <a:avLst/>
          </a:prstGeom>
        </p:spPr>
      </p:pic>
    </p:spTree>
    <p:extLst>
      <p:ext uri="{BB962C8B-B14F-4D97-AF65-F5344CB8AC3E}">
        <p14:creationId xmlns:p14="http://schemas.microsoft.com/office/powerpoint/2010/main" val="512768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25B428D-4932-F1F1-5B94-45EEA6047971}"/>
              </a:ext>
            </a:extLst>
          </p:cNvPr>
          <p:cNvPicPr>
            <a:picLocks noChangeAspect="1"/>
          </p:cNvPicPr>
          <p:nvPr/>
        </p:nvPicPr>
        <p:blipFill>
          <a:blip r:embed="rId4"/>
          <a:stretch>
            <a:fillRect/>
          </a:stretch>
        </p:blipFill>
        <p:spPr>
          <a:xfrm>
            <a:off x="1000711" y="1689104"/>
            <a:ext cx="9919335" cy="4959985"/>
          </a:xfrm>
          <a:prstGeom prst="rect">
            <a:avLst/>
          </a:prstGeom>
        </p:spPr>
      </p:pic>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F8E3FF87-571A-9915-6763-D58CC02D51E3}"/>
              </a:ext>
            </a:extLst>
          </p:cNvPr>
          <p:cNvSpPr txBox="1"/>
          <p:nvPr>
            <p:custDataLst>
              <p:tags r:id="rId1"/>
            </p:custDataLst>
          </p:nvPr>
        </p:nvSpPr>
        <p:spPr>
          <a:xfrm>
            <a:off x="1000711" y="588041"/>
            <a:ext cx="2197163" cy="720879"/>
          </a:xfrm>
          <a:prstGeom prst="rect">
            <a:avLst/>
          </a:prstGeom>
          <a:noFill/>
        </p:spPr>
        <p:txBody>
          <a:bodyPr wrap="square" rtlCol="0">
            <a:normAutofit/>
          </a:bodyPr>
          <a:lstStyle/>
          <a:p>
            <a:pPr>
              <a:lnSpc>
                <a:spcPct val="130000"/>
              </a:lnSpc>
            </a:pPr>
            <a:endParaRPr lang="zh-CN" altLang="en-US" sz="3400" spc="300" dirty="0">
              <a:solidFill>
                <a:schemeClr val="accent1"/>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endParaRPr>
          </a:p>
        </p:txBody>
      </p:sp>
      <p:sp>
        <p:nvSpPr>
          <p:cNvPr id="14" name="椭圆 13">
            <a:extLst>
              <a:ext uri="{FF2B5EF4-FFF2-40B4-BE49-F238E27FC236}">
                <a16:creationId xmlns:a16="http://schemas.microsoft.com/office/drawing/2014/main" id="{8A6C2442-A4C2-5EF9-FF51-6D7E7756DD2C}"/>
              </a:ext>
            </a:extLst>
          </p:cNvPr>
          <p:cNvSpPr/>
          <p:nvPr/>
        </p:nvSpPr>
        <p:spPr>
          <a:xfrm>
            <a:off x="5083219" y="1635130"/>
            <a:ext cx="1485269" cy="752738"/>
          </a:xfrm>
          <a:prstGeom prst="ellips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9A30BA07-B7C6-D21E-50F4-15E353FB2B70}"/>
              </a:ext>
            </a:extLst>
          </p:cNvPr>
          <p:cNvSpPr txBox="1"/>
          <p:nvPr/>
        </p:nvSpPr>
        <p:spPr>
          <a:xfrm>
            <a:off x="2962322" y="916627"/>
            <a:ext cx="7212332" cy="416909"/>
          </a:xfrm>
          <a:prstGeom prst="rect">
            <a:avLst/>
          </a:prstGeom>
          <a:noFill/>
        </p:spPr>
        <p:txBody>
          <a:bodyPr wrap="square">
            <a:spAutoFit/>
          </a:bodyPr>
          <a:lstStyle/>
          <a:p>
            <a:pPr>
              <a:lnSpc>
                <a:spcPct val="130000"/>
              </a:lnSpc>
            </a:pPr>
            <a:r>
              <a:rPr lang="zh-CN" altLang="en-US" sz="1800"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通过使用省级管理员账号登陆后，点击上方导航：信息采集审核。</a:t>
            </a:r>
          </a:p>
        </p:txBody>
      </p:sp>
      <p:sp>
        <p:nvSpPr>
          <p:cNvPr id="4" name="文本框 3">
            <a:extLst>
              <a:ext uri="{FF2B5EF4-FFF2-40B4-BE49-F238E27FC236}">
                <a16:creationId xmlns:a16="http://schemas.microsoft.com/office/drawing/2014/main" id="{0F1402D8-0F12-51AE-92C8-49A92A28DBD7}"/>
              </a:ext>
            </a:extLst>
          </p:cNvPr>
          <p:cNvSpPr txBox="1"/>
          <p:nvPr>
            <p:custDataLst>
              <p:tags r:id="rId2"/>
            </p:custDataLst>
          </p:nvPr>
        </p:nvSpPr>
        <p:spPr>
          <a:xfrm>
            <a:off x="852666" y="666631"/>
            <a:ext cx="2197163" cy="720879"/>
          </a:xfrm>
          <a:prstGeom prst="rect">
            <a:avLst/>
          </a:prstGeom>
          <a:noFill/>
        </p:spPr>
        <p:txBody>
          <a:bodyPr wrap="square" rtlCol="0">
            <a:normAutofit/>
          </a:bodyPr>
          <a:lstStyle/>
          <a:p>
            <a:pP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开始审核</a:t>
            </a:r>
          </a:p>
        </p:txBody>
      </p:sp>
    </p:spTree>
    <p:extLst>
      <p:ext uri="{BB962C8B-B14F-4D97-AF65-F5344CB8AC3E}">
        <p14:creationId xmlns:p14="http://schemas.microsoft.com/office/powerpoint/2010/main" val="277296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D727532-FD19-3376-B0BF-59D5D0D8759E}"/>
              </a:ext>
            </a:extLst>
          </p:cNvPr>
          <p:cNvSpPr>
            <a:spLocks noGrp="1"/>
          </p:cNvSpPr>
          <p:nvPr>
            <p:ph type="sldNum" sz="quarter" idx="12"/>
          </p:nvPr>
        </p:nvSpPr>
        <p:spPr>
          <a:xfrm>
            <a:off x="2709941" y="6039485"/>
            <a:ext cx="2743200" cy="365125"/>
          </a:xfrm>
        </p:spPr>
        <p:txBody>
          <a:bodyPr/>
          <a:lstStyle/>
          <a:p>
            <a:fld id="{E184265B-C5CB-4AC6-A826-41101DB627D4}" type="slidenum">
              <a:rPr lang="zh-CN" altLang="en-US" smtClean="0"/>
              <a:t>27</a:t>
            </a:fld>
            <a:endParaRPr lang="zh-CN" altLang="en-US"/>
          </a:p>
        </p:txBody>
      </p:sp>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0B23466-4525-81CF-09EF-5C762175E661}"/>
              </a:ext>
            </a:extLst>
          </p:cNvPr>
          <p:cNvSpPr txBox="1"/>
          <p:nvPr>
            <p:custDataLst>
              <p:tags r:id="rId1"/>
            </p:custDataLst>
          </p:nvPr>
        </p:nvSpPr>
        <p:spPr>
          <a:xfrm>
            <a:off x="533322" y="694046"/>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审核操作</a:t>
            </a:r>
          </a:p>
        </p:txBody>
      </p:sp>
      <p:sp>
        <p:nvSpPr>
          <p:cNvPr id="8" name="文本框 7">
            <a:extLst>
              <a:ext uri="{FF2B5EF4-FFF2-40B4-BE49-F238E27FC236}">
                <a16:creationId xmlns:a16="http://schemas.microsoft.com/office/drawing/2014/main" id="{7B99A332-7620-03D6-6908-A8CF21B0EC1D}"/>
              </a:ext>
            </a:extLst>
          </p:cNvPr>
          <p:cNvSpPr txBox="1"/>
          <p:nvPr/>
        </p:nvSpPr>
        <p:spPr>
          <a:xfrm>
            <a:off x="2815180" y="937376"/>
            <a:ext cx="9072020" cy="416909"/>
          </a:xfrm>
          <a:prstGeom prst="rect">
            <a:avLst/>
          </a:prstGeom>
          <a:noFill/>
        </p:spPr>
        <p:txBody>
          <a:bodyPr wrap="square">
            <a:spAutoFit/>
          </a:bodyPr>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在本页面可以看到所有已经完成申报的学校，在右侧可以点击按钮进行信息审核。</a:t>
            </a:r>
          </a:p>
        </p:txBody>
      </p:sp>
      <p:pic>
        <p:nvPicPr>
          <p:cNvPr id="10" name="图片 6">
            <a:extLst>
              <a:ext uri="{FF2B5EF4-FFF2-40B4-BE49-F238E27FC236}">
                <a16:creationId xmlns:a16="http://schemas.microsoft.com/office/drawing/2014/main" id="{565C152C-8A9A-92DE-A391-4BCF782CC386}"/>
              </a:ext>
            </a:extLst>
          </p:cNvPr>
          <p:cNvPicPr>
            <a:picLocks noChangeAspect="1"/>
          </p:cNvPicPr>
          <p:nvPr/>
        </p:nvPicPr>
        <p:blipFill>
          <a:blip r:embed="rId3"/>
          <a:stretch>
            <a:fillRect/>
          </a:stretch>
        </p:blipFill>
        <p:spPr>
          <a:xfrm>
            <a:off x="1287688" y="1605280"/>
            <a:ext cx="10641733" cy="5050246"/>
          </a:xfrm>
          <a:prstGeom prst="rect">
            <a:avLst/>
          </a:prstGeom>
          <a:noFill/>
          <a:ln>
            <a:noFill/>
          </a:ln>
        </p:spPr>
      </p:pic>
      <p:pic>
        <p:nvPicPr>
          <p:cNvPr id="11" name="图片 7">
            <a:extLst>
              <a:ext uri="{FF2B5EF4-FFF2-40B4-BE49-F238E27FC236}">
                <a16:creationId xmlns:a16="http://schemas.microsoft.com/office/drawing/2014/main" id="{B3EFB2CA-2D4B-62AF-7C1B-5C792CE1A27E}"/>
              </a:ext>
            </a:extLst>
          </p:cNvPr>
          <p:cNvPicPr>
            <a:picLocks noChangeAspect="1"/>
          </p:cNvPicPr>
          <p:nvPr/>
        </p:nvPicPr>
        <p:blipFill>
          <a:blip r:embed="rId4"/>
          <a:stretch>
            <a:fillRect/>
          </a:stretch>
        </p:blipFill>
        <p:spPr>
          <a:xfrm>
            <a:off x="247877" y="1921193"/>
            <a:ext cx="3579540" cy="4837346"/>
          </a:xfrm>
          <a:prstGeom prst="rect">
            <a:avLst/>
          </a:prstGeom>
          <a:noFill/>
          <a:ln>
            <a:noFill/>
          </a:ln>
        </p:spPr>
      </p:pic>
      <p:cxnSp>
        <p:nvCxnSpPr>
          <p:cNvPr id="12" name="直接箭头连接符 11">
            <a:extLst>
              <a:ext uri="{FF2B5EF4-FFF2-40B4-BE49-F238E27FC236}">
                <a16:creationId xmlns:a16="http://schemas.microsoft.com/office/drawing/2014/main" id="{295DCE44-46F2-2EFB-00BA-EF68FB7E0433}"/>
              </a:ext>
            </a:extLst>
          </p:cNvPr>
          <p:cNvCxnSpPr>
            <a:cxnSpLocks/>
          </p:cNvCxnSpPr>
          <p:nvPr/>
        </p:nvCxnSpPr>
        <p:spPr>
          <a:xfrm flipH="1">
            <a:off x="3752124" y="3990703"/>
            <a:ext cx="6796133" cy="603522"/>
          </a:xfrm>
          <a:prstGeom prst="straightConnector1">
            <a:avLst/>
          </a:prstGeom>
          <a:ln w="41275">
            <a:solidFill>
              <a:srgbClr val="FF0000"/>
            </a:solidFill>
            <a:tailEnd type="triangle"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1601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6EADC2CB-3751-3301-04BC-6D1764458798}"/>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省级管理员的操作步骤（</a:t>
            </a: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0B23466-4525-81CF-09EF-5C762175E661}"/>
              </a:ext>
            </a:extLst>
          </p:cNvPr>
          <p:cNvSpPr txBox="1"/>
          <p:nvPr>
            <p:custDataLst>
              <p:tags r:id="rId1"/>
            </p:custDataLst>
          </p:nvPr>
        </p:nvSpPr>
        <p:spPr>
          <a:xfrm>
            <a:off x="533322" y="694046"/>
            <a:ext cx="2176619" cy="720879"/>
          </a:xfrm>
          <a:prstGeom prst="rect">
            <a:avLst/>
          </a:prstGeom>
          <a:noFill/>
        </p:spPr>
        <p:txBody>
          <a:bodyPr wrap="square" rtlCol="0">
            <a:normAutofit/>
          </a:bodyPr>
          <a:lstStyle/>
          <a:p>
            <a:pPr algn="r">
              <a:lnSpc>
                <a:spcPct val="130000"/>
              </a:lnSpc>
            </a:pPr>
            <a:r>
              <a:rPr lang="zh-CN" altLang="en-US" sz="3400" spc="300" dirty="0">
                <a:solidFill>
                  <a:schemeClr val="accent2">
                    <a:lumMod val="75000"/>
                  </a:schemeClr>
                </a:solidFill>
                <a:effectLst>
                  <a:outerShdw blurRad="38100" dist="25400" dir="5400000" algn="ctr" rotWithShape="0">
                    <a:srgbClr val="6E747A">
                      <a:alpha val="43000"/>
                      <a:alpha val="43000"/>
                    </a:srgbClr>
                  </a:outerShdw>
                </a:effectLst>
                <a:latin typeface="Arial" panose="020B0604020202020204" pitchFamily="34" charset="0"/>
                <a:ea typeface="微软雅黑" charset="-122"/>
                <a:cs typeface="+mn-ea"/>
                <a:sym typeface="+mn-lt"/>
              </a:rPr>
              <a:t>审核操作</a:t>
            </a:r>
          </a:p>
        </p:txBody>
      </p:sp>
      <p:sp>
        <p:nvSpPr>
          <p:cNvPr id="8" name="文本框 7">
            <a:extLst>
              <a:ext uri="{FF2B5EF4-FFF2-40B4-BE49-F238E27FC236}">
                <a16:creationId xmlns:a16="http://schemas.microsoft.com/office/drawing/2014/main" id="{7B99A332-7620-03D6-6908-A8CF21B0EC1D}"/>
              </a:ext>
            </a:extLst>
          </p:cNvPr>
          <p:cNvSpPr txBox="1"/>
          <p:nvPr/>
        </p:nvSpPr>
        <p:spPr>
          <a:xfrm>
            <a:off x="2709941" y="766045"/>
            <a:ext cx="9072020" cy="777008"/>
          </a:xfrm>
          <a:prstGeom prst="rect">
            <a:avLst/>
          </a:prstGeom>
          <a:noFill/>
        </p:spPr>
        <p:txBody>
          <a:bodyPr wrap="square">
            <a:spAutoFit/>
          </a:bodyPr>
          <a:lstStyle/>
          <a:p>
            <a:pPr>
              <a:lnSpc>
                <a:spcPct val="130000"/>
              </a:lnSpc>
            </a:pPr>
            <a:r>
              <a:rPr lang="zh-CN" altLang="en-US" spc="150" dirty="0">
                <a:solidFill>
                  <a:schemeClr val="tx1">
                    <a:lumMod val="75000"/>
                    <a:lumOff val="25000"/>
                  </a:schemeClr>
                </a:solidFill>
                <a:latin typeface="Arial" panose="020B0604020202020204" pitchFamily="34" charset="0"/>
                <a:ea typeface="微软雅黑" charset="-122"/>
                <a:cs typeface="Hiragino Sans GB W3" panose="020B0300000000000000" charset="-122"/>
                <a:sym typeface="+mn-ea"/>
              </a:rPr>
              <a:t>选择是否通过或者驳回，并且填写审核意见。选择通过后提交到总管理员进行审核。</a:t>
            </a:r>
            <a:r>
              <a:rPr lang="zh-CN" altLang="en-US" spc="150" dirty="0">
                <a:solidFill>
                  <a:schemeClr val="accent2">
                    <a:lumMod val="75000"/>
                  </a:schemeClr>
                </a:solidFill>
                <a:latin typeface="Arial" panose="020B0604020202020204" pitchFamily="34" charset="0"/>
                <a:ea typeface="微软雅黑" charset="-122"/>
                <a:cs typeface="Hiragino Sans GB W3" panose="020B0300000000000000" charset="-122"/>
                <a:sym typeface="+mn-ea"/>
              </a:rPr>
              <a:t>*如驳回的话，请通知学校联系人进行重新提交。</a:t>
            </a:r>
          </a:p>
        </p:txBody>
      </p:sp>
      <p:pic>
        <p:nvPicPr>
          <p:cNvPr id="2" name="图片 9">
            <a:extLst>
              <a:ext uri="{FF2B5EF4-FFF2-40B4-BE49-F238E27FC236}">
                <a16:creationId xmlns:a16="http://schemas.microsoft.com/office/drawing/2014/main" id="{E4549A2B-C341-4FCB-4A95-50CAE623697E}"/>
              </a:ext>
            </a:extLst>
          </p:cNvPr>
          <p:cNvPicPr>
            <a:picLocks noChangeAspect="1"/>
          </p:cNvPicPr>
          <p:nvPr/>
        </p:nvPicPr>
        <p:blipFill>
          <a:blip r:embed="rId3"/>
          <a:stretch>
            <a:fillRect/>
          </a:stretch>
        </p:blipFill>
        <p:spPr>
          <a:xfrm>
            <a:off x="737127" y="2006644"/>
            <a:ext cx="10717746" cy="3525475"/>
          </a:xfrm>
          <a:prstGeom prst="rect">
            <a:avLst/>
          </a:prstGeom>
          <a:noFill/>
          <a:ln>
            <a:noFill/>
          </a:ln>
        </p:spPr>
      </p:pic>
    </p:spTree>
    <p:extLst>
      <p:ext uri="{BB962C8B-B14F-4D97-AF65-F5344CB8AC3E}">
        <p14:creationId xmlns:p14="http://schemas.microsoft.com/office/powerpoint/2010/main" val="890329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389181" y="0"/>
            <a:ext cx="582116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组织实施</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填报及注意事项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BF2466C9-71F2-4F3D-A2C4-B7820F2BAA88}"/>
              </a:ext>
            </a:extLst>
          </p:cNvPr>
          <p:cNvSpPr txBox="1"/>
          <p:nvPr/>
        </p:nvSpPr>
        <p:spPr>
          <a:xfrm>
            <a:off x="740741" y="1071548"/>
            <a:ext cx="5559021" cy="5860387"/>
          </a:xfrm>
          <a:prstGeom prst="rect">
            <a:avLst/>
          </a:prstGeom>
          <a:noFill/>
        </p:spPr>
        <p:txBody>
          <a:bodyPr wrap="square">
            <a:spAutoFit/>
          </a:bodyPr>
          <a:lstStyle/>
          <a:p>
            <a:pPr>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高校相关部门填报需注意：</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开展调查前：认真学习培训内容，部署工作；</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实施调查中：组织校内相关部门填报和汇总数据；</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调查完成后：根据学校实际情况，按照“报表填写说明”的要求 ，认真审查核对数据</a:t>
            </a:r>
            <a:r>
              <a:rPr lang="zh-CN" altLang="en-US" b="1" dirty="0">
                <a:solidFill>
                  <a:srgbClr val="FF0000"/>
                </a:solidFill>
                <a:latin typeface="微软雅黑" panose="020B0503020204020204" pitchFamily="34" charset="-122"/>
                <a:ea typeface="微软雅黑" panose="020B0503020204020204" pitchFamily="34" charset="-122"/>
              </a:rPr>
              <a:t>完成在线填报</a:t>
            </a:r>
            <a:r>
              <a:rPr lang="zh-CN" altLang="en-US" b="1" dirty="0">
                <a:solidFill>
                  <a:srgbClr val="1A605E"/>
                </a:solidFill>
                <a:latin typeface="微软雅黑" panose="020B0503020204020204" pitchFamily="34" charset="-122"/>
                <a:ea typeface="微软雅黑" panose="020B0503020204020204" pitchFamily="34" charset="-122"/>
              </a:rPr>
              <a:t>，严格把关质量；配合数据审核工作，及时修改错误填写的内容。</a:t>
            </a:r>
            <a:endParaRPr lang="en-US" altLang="zh-CN"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en-US" altLang="zh-CN" b="1" dirty="0">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各地教育行政部门需注意 ：</a:t>
            </a:r>
            <a:endParaRPr lang="en-US" altLang="zh-CN" b="1" dirty="0">
              <a:solidFill>
                <a:schemeClr val="accent4">
                  <a:lumMod val="7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开展调查前：开展相关培训，强调注意事项；</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a:t>
            </a:r>
            <a:r>
              <a:rPr lang="zh-CN" altLang="en-US" b="1" dirty="0">
                <a:solidFill>
                  <a:srgbClr val="FF0000"/>
                </a:solidFill>
                <a:latin typeface="微软雅黑" panose="020B0503020204020204" pitchFamily="34" charset="-122"/>
                <a:ea typeface="微软雅黑" panose="020B0503020204020204" pitchFamily="34" charset="-122"/>
              </a:rPr>
              <a:t>在线审核</a:t>
            </a:r>
            <a:r>
              <a:rPr lang="zh-CN" altLang="en-US" b="1" dirty="0">
                <a:solidFill>
                  <a:srgbClr val="1A605E"/>
                </a:solidFill>
                <a:latin typeface="微软雅黑" panose="020B0503020204020204" pitchFamily="34" charset="-122"/>
                <a:ea typeface="微软雅黑" panose="020B0503020204020204" pitchFamily="34" charset="-122"/>
              </a:rPr>
              <a:t>高校报表填写情况；</a:t>
            </a:r>
          </a:p>
          <a:p>
            <a:pPr marL="285750"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调查完成后：统计整理报表回收的情况，做好检查和质量把关；督促高校修改报表中错误填写的内容。</a:t>
            </a:r>
          </a:p>
          <a:p>
            <a:pPr>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74A0BFB1-0905-4617-A782-5ACB8C162828}"/>
              </a:ext>
            </a:extLst>
          </p:cNvPr>
          <p:cNvGrpSpPr/>
          <p:nvPr/>
        </p:nvGrpSpPr>
        <p:grpSpPr>
          <a:xfrm>
            <a:off x="6415179" y="770097"/>
            <a:ext cx="5186772" cy="5532510"/>
            <a:chOff x="6423337" y="895998"/>
            <a:chExt cx="5186772" cy="5532510"/>
          </a:xfrm>
        </p:grpSpPr>
        <p:grpSp>
          <p:nvGrpSpPr>
            <p:cNvPr id="10" name="组合 9">
              <a:extLst>
                <a:ext uri="{FF2B5EF4-FFF2-40B4-BE49-F238E27FC236}">
                  <a16:creationId xmlns:a16="http://schemas.microsoft.com/office/drawing/2014/main" id="{4329CBAB-C642-4ABD-B900-66850322293C}"/>
                </a:ext>
              </a:extLst>
            </p:cNvPr>
            <p:cNvGrpSpPr/>
            <p:nvPr/>
          </p:nvGrpSpPr>
          <p:grpSpPr>
            <a:xfrm>
              <a:off x="6423337" y="895998"/>
              <a:ext cx="5186772" cy="5532510"/>
              <a:chOff x="6782499" y="895998"/>
              <a:chExt cx="4841889" cy="5532510"/>
            </a:xfrm>
          </p:grpSpPr>
          <p:sp>
            <p:nvSpPr>
              <p:cNvPr id="12" name="矩形 11">
                <a:extLst>
                  <a:ext uri="{FF2B5EF4-FFF2-40B4-BE49-F238E27FC236}">
                    <a16:creationId xmlns:a16="http://schemas.microsoft.com/office/drawing/2014/main" id="{AD474466-4792-4CC3-8218-666E569FEDB1}"/>
                  </a:ext>
                </a:extLst>
              </p:cNvPr>
              <p:cNvSpPr/>
              <p:nvPr/>
            </p:nvSpPr>
            <p:spPr bwMode="auto">
              <a:xfrm>
                <a:off x="7333217" y="1603663"/>
                <a:ext cx="4291171" cy="4824845"/>
              </a:xfrm>
              <a:prstGeom prst="rect">
                <a:avLst/>
              </a:prstGeom>
              <a:solidFill>
                <a:schemeClr val="accent6">
                  <a:lumMod val="75000"/>
                </a:schemeClr>
              </a:solidFill>
              <a:ln>
                <a:solidFill>
                  <a:schemeClr val="accent6">
                    <a:lumMod val="75000"/>
                  </a:schemeClr>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提交报表的学校是否在调查范围内？是否为普通高校？</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学校代码与学校名称是否填写准确？写全称、</a:t>
                </a:r>
                <a:r>
                  <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5</a:t>
                </a: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位代码、学校名与代码相对应。</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indent="-285750" eaLnBrk="1" hangingPunct="1">
                  <a:lnSpc>
                    <a:spcPct val="150000"/>
                  </a:lnSpc>
                  <a:buFont typeface="Wingdings" panose="05000000000000000000" pitchFamily="2" charset="2"/>
                  <a:buChar char="ü"/>
                </a:pPr>
                <a:r>
                  <a:rPr lang="zh-CN" altLang="en-US" b="1" dirty="0">
                    <a:solidFill>
                      <a:schemeClr val="bg1"/>
                    </a:solidFill>
                    <a:latin typeface="Arial" panose="020B0604020202020204" pitchFamily="34" charset="0"/>
                    <a:ea typeface="宋体" panose="02010600030101010101" pitchFamily="2" charset="-122"/>
                  </a:rPr>
                  <a:t>所填写的报表版本是否正确？以正式通知的相关附件为准。</a:t>
                </a:r>
                <a:endParaRPr lang="en-US" altLang="zh-CN" b="1" dirty="0">
                  <a:solidFill>
                    <a:schemeClr val="bg1"/>
                  </a:solidFill>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报表内容是否存在错填、漏填、奇异数据？填写数据的位置和方式是否正确？</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是否存在同一学校重复提交报表的情况？每所高校最终只填报一份报表。</a:t>
                </a:r>
                <a:endParaRPr kumimoji="0" lang="en-US" altLang="zh-CN"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endParaRPr>
              </a:p>
              <a:p>
                <a:pPr marL="285750" marR="0" indent="-285750" algn="l" defTabSz="914400" rtl="0" eaLnBrk="1" fontAlgn="base" latinLnBrk="0" hangingPunct="1">
                  <a:lnSpc>
                    <a:spcPct val="150000"/>
                  </a:lnSpc>
                  <a:spcBef>
                    <a:spcPct val="0"/>
                  </a:spcBef>
                  <a:spcAft>
                    <a:spcPct val="0"/>
                  </a:spcAft>
                  <a:buClrTx/>
                  <a:buSzTx/>
                  <a:buFont typeface="Wingdings" panose="05000000000000000000" pitchFamily="2" charset="2"/>
                  <a:buChar char="ü"/>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电子版数据和纸质版所填数据是否一致？</a:t>
                </a:r>
              </a:p>
            </p:txBody>
          </p:sp>
          <p:sp>
            <p:nvSpPr>
              <p:cNvPr id="13" name="星形: 五角 12">
                <a:extLst>
                  <a:ext uri="{FF2B5EF4-FFF2-40B4-BE49-F238E27FC236}">
                    <a16:creationId xmlns:a16="http://schemas.microsoft.com/office/drawing/2014/main" id="{4D5472FA-E7E7-40A5-A941-4F8D7ADF575C}"/>
                  </a:ext>
                </a:extLst>
              </p:cNvPr>
              <p:cNvSpPr/>
              <p:nvPr/>
            </p:nvSpPr>
            <p:spPr bwMode="auto">
              <a:xfrm>
                <a:off x="6782499" y="895998"/>
                <a:ext cx="1101436" cy="976746"/>
              </a:xfrm>
              <a:prstGeom prst="star5">
                <a:avLst/>
              </a:prstGeom>
              <a:solidFill>
                <a:srgbClr val="FFFF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1" name="文本框 10">
              <a:extLst>
                <a:ext uri="{FF2B5EF4-FFF2-40B4-BE49-F238E27FC236}">
                  <a16:creationId xmlns:a16="http://schemas.microsoft.com/office/drawing/2014/main" id="{756A9FD8-6B6A-4BF0-AEBA-294360FF13CB}"/>
                </a:ext>
              </a:extLst>
            </p:cNvPr>
            <p:cNvSpPr txBox="1"/>
            <p:nvPr/>
          </p:nvSpPr>
          <p:spPr>
            <a:xfrm>
              <a:off x="7603227" y="1107279"/>
              <a:ext cx="3224100" cy="415498"/>
            </a:xfrm>
            <a:prstGeom prst="rect">
              <a:avLst/>
            </a:prstGeom>
            <a:noFill/>
          </p:spPr>
          <p:txBody>
            <a:bodyPr wrap="square" rtlCol="0">
              <a:spAutoFit/>
            </a:bodyPr>
            <a:lstStyle/>
            <a:p>
              <a:r>
                <a:rPr lang="zh-CN" altLang="en-US" sz="2100" b="1" dirty="0">
                  <a:solidFill>
                    <a:schemeClr val="accent2">
                      <a:lumMod val="75000"/>
                    </a:schemeClr>
                  </a:solidFill>
                </a:rPr>
                <a:t>请认真检查如下事项</a:t>
              </a:r>
            </a:p>
          </p:txBody>
        </p:sp>
      </p:grpSp>
      <p:sp>
        <p:nvSpPr>
          <p:cNvPr id="3" name="灯片编号占位符 2">
            <a:extLst>
              <a:ext uri="{FF2B5EF4-FFF2-40B4-BE49-F238E27FC236}">
                <a16:creationId xmlns:a16="http://schemas.microsoft.com/office/drawing/2014/main" id="{A3D21179-FB59-40F1-8DE9-474139F1831E}"/>
              </a:ext>
            </a:extLst>
          </p:cNvPr>
          <p:cNvSpPr>
            <a:spLocks noGrp="1"/>
          </p:cNvSpPr>
          <p:nvPr>
            <p:ph type="sldNum" sz="quarter" idx="12"/>
          </p:nvPr>
        </p:nvSpPr>
        <p:spPr/>
        <p:txBody>
          <a:bodyPr/>
          <a:lstStyle/>
          <a:p>
            <a:fld id="{E184265B-C5CB-4AC6-A826-41101DB627D4}" type="slidenum">
              <a:rPr lang="zh-CN" altLang="en-US" smtClean="0"/>
              <a:t>29</a:t>
            </a:fld>
            <a:endParaRPr lang="zh-CN" altLang="en-US" dirty="0"/>
          </a:p>
        </p:txBody>
      </p:sp>
    </p:spTree>
    <p:extLst>
      <p:ext uri="{BB962C8B-B14F-4D97-AF65-F5344CB8AC3E}">
        <p14:creationId xmlns:p14="http://schemas.microsoft.com/office/powerpoint/2010/main" val="4070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8652" y="3965360"/>
            <a:ext cx="8627290" cy="988347"/>
          </a:xfrm>
          <a:prstGeom prst="rect">
            <a:avLst/>
          </a:prstGeom>
        </p:spPr>
        <p:txBody>
          <a:bodyPr wrap="square">
            <a:spAutoFit/>
          </a:bodyPr>
          <a:lstStyle/>
          <a:p>
            <a:pPr algn="just">
              <a:lnSpc>
                <a:spcPct val="150000"/>
              </a:lnSpc>
            </a:pPr>
            <a:r>
              <a:rPr lang="zh-CN" altLang="en-US" sz="4400" b="1" dirty="0">
                <a:solidFill>
                  <a:srgbClr val="1A605E"/>
                </a:solidFill>
                <a:latin typeface="微软雅黑" panose="020B0503020204020204" pitchFamily="34" charset="-122"/>
                <a:ea typeface="微软雅黑" panose="020B0503020204020204" pitchFamily="34" charset="-122"/>
              </a:rPr>
              <a:t>高校创新调查工作的背景</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9981" t="31667" r="38592" b="45416"/>
          <a:stretch/>
        </p:blipFill>
        <p:spPr>
          <a:xfrm>
            <a:off x="1535204" y="2665661"/>
            <a:ext cx="1547949" cy="2364920"/>
          </a:xfrm>
          <a:prstGeom prst="rect">
            <a:avLst/>
          </a:prstGeom>
        </p:spPr>
      </p:pic>
      <p:sp>
        <p:nvSpPr>
          <p:cNvPr id="4" name="灯片编号占位符 3">
            <a:extLst>
              <a:ext uri="{FF2B5EF4-FFF2-40B4-BE49-F238E27FC236}">
                <a16:creationId xmlns:a16="http://schemas.microsoft.com/office/drawing/2014/main" id="{B0BC6666-8D51-4EE3-AE6E-5890F2C11725}"/>
              </a:ext>
            </a:extLst>
          </p:cNvPr>
          <p:cNvSpPr>
            <a:spLocks noGrp="1"/>
          </p:cNvSpPr>
          <p:nvPr>
            <p:ph type="sldNum" sz="quarter" idx="12"/>
          </p:nvPr>
        </p:nvSpPr>
        <p:spPr/>
        <p:txBody>
          <a:bodyPr/>
          <a:lstStyle/>
          <a:p>
            <a:fld id="{E184265B-C5CB-4AC6-A826-41101DB627D4}" type="slidenum">
              <a:rPr lang="zh-CN" altLang="en-US" smtClean="0"/>
              <a:t>3</a:t>
            </a:fld>
            <a:endParaRPr lang="zh-CN" altLang="en-US"/>
          </a:p>
        </p:txBody>
      </p:sp>
    </p:spTree>
    <p:extLst>
      <p:ext uri="{BB962C8B-B14F-4D97-AF65-F5344CB8AC3E}">
        <p14:creationId xmlns:p14="http://schemas.microsoft.com/office/powerpoint/2010/main" val="3424338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A37B3019-362F-4DB3-BC7A-E94AF8BC9FB4}" type="slidenum">
              <a:rPr lang="zh-CN" altLang="en-US" smtClean="0"/>
              <a:t>30</a:t>
            </a:fld>
            <a:endParaRPr lang="zh-CN" altLang="en-US"/>
          </a:p>
        </p:txBody>
      </p:sp>
      <p:sp>
        <p:nvSpPr>
          <p:cNvPr id="10" name="文本框 9">
            <a:extLst>
              <a:ext uri="{FF2B5EF4-FFF2-40B4-BE49-F238E27FC236}">
                <a16:creationId xmlns:a16="http://schemas.microsoft.com/office/drawing/2014/main" id="{1EE1C581-5040-4997-ABA0-4C04016C9080}"/>
              </a:ext>
            </a:extLst>
          </p:cNvPr>
          <p:cNvSpPr txBox="1"/>
          <p:nvPr/>
        </p:nvSpPr>
        <p:spPr>
          <a:xfrm>
            <a:off x="697121" y="841842"/>
            <a:ext cx="11003158" cy="1884618"/>
          </a:xfrm>
          <a:prstGeom prst="rect">
            <a:avLst/>
          </a:prstGeom>
          <a:noFill/>
        </p:spPr>
        <p:txBody>
          <a:bodyPr wrap="square" lIns="91440" tIns="45720" rIns="91440" bIns="45720">
            <a:spAutoFit/>
          </a:bodyPr>
          <a:lstStyle/>
          <a:p>
            <a:pPr marL="342900" indent="-342900">
              <a:lnSpc>
                <a:spcPct val="150000"/>
              </a:lnSpc>
              <a:buFont typeface="Arial" panose="020B0604020202020204" pitchFamily="34" charset="0"/>
              <a:buChar char="•"/>
              <a:defRPr/>
            </a:pP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省级厅委工作要求：</a:t>
            </a:r>
            <a:r>
              <a:rPr lang="zh-CN" altLang="en-US" sz="2000" b="1" dirty="0">
                <a:solidFill>
                  <a:srgbClr val="1A605E"/>
                </a:solidFill>
                <a:latin typeface="微软雅黑" panose="020B0503020204020204" pitchFamily="34" charset="-122"/>
                <a:ea typeface="微软雅黑" panose="020B0503020204020204" pitchFamily="34" charset="-122"/>
              </a:rPr>
              <a:t>负责收集、整理和提交本省（自治区、直辖市）各高校电子版和纸质版表格，并提供本省（自治区、直辖市）“高校创新信息采集报表”完成情况的汇总表（如下图左）。</a:t>
            </a:r>
            <a:endParaRPr lang="en-US" altLang="zh-CN" sz="2000" b="1" dirty="0">
              <a:solidFill>
                <a:srgbClr val="1A605E"/>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defRPr/>
            </a:pPr>
            <a:r>
              <a:rPr lang="zh-CN" altLang="en-US" sz="2000" b="1" dirty="0">
                <a:solidFill>
                  <a:schemeClr val="accent4">
                    <a:lumMod val="75000"/>
                  </a:schemeClr>
                </a:solidFill>
                <a:latin typeface="微软雅黑" panose="020B0503020204020204" pitchFamily="34" charset="-122"/>
                <a:ea typeface="微软雅黑" panose="020B0503020204020204" pitchFamily="34" charset="-122"/>
              </a:rPr>
              <a:t>注意事项：</a:t>
            </a:r>
            <a:r>
              <a:rPr lang="zh-CN" altLang="en-US" sz="2000" b="1" dirty="0">
                <a:solidFill>
                  <a:srgbClr val="1A605E"/>
                </a:solidFill>
                <a:latin typeface="微软雅黑" panose="020B0503020204020204" pitchFamily="34" charset="-122"/>
                <a:ea typeface="微软雅黑" panose="020B0503020204020204" pitchFamily="34" charset="-122"/>
              </a:rPr>
              <a:t>电子版报表为</a:t>
            </a:r>
            <a:r>
              <a:rPr lang="en-US" altLang="zh-CN" sz="2000" b="1" dirty="0">
                <a:solidFill>
                  <a:srgbClr val="1A605E"/>
                </a:solidFill>
                <a:latin typeface="微软雅黑" panose="020B0503020204020204" pitchFamily="34" charset="-122"/>
                <a:ea typeface="微软雅黑" panose="020B0503020204020204" pitchFamily="34" charset="-122"/>
              </a:rPr>
              <a:t>word</a:t>
            </a:r>
            <a:r>
              <a:rPr lang="zh-CN" altLang="en-US" sz="2000" b="1" dirty="0">
                <a:solidFill>
                  <a:srgbClr val="1A605E"/>
                </a:solidFill>
                <a:latin typeface="微软雅黑" panose="020B0503020204020204" pitchFamily="34" charset="-122"/>
                <a:ea typeface="微软雅黑" panose="020B0503020204020204" pitchFamily="34" charset="-122"/>
              </a:rPr>
              <a:t>版，文件名为“学校五位简码</a:t>
            </a:r>
            <a:r>
              <a:rPr lang="en-US" altLang="zh-CN" sz="2000" b="1" dirty="0">
                <a:solidFill>
                  <a:srgbClr val="1A605E"/>
                </a:solidFill>
                <a:latin typeface="微软雅黑" panose="020B0503020204020204" pitchFamily="34" charset="-122"/>
                <a:ea typeface="微软雅黑" panose="020B0503020204020204" pitchFamily="34" charset="-122"/>
              </a:rPr>
              <a:t>+</a:t>
            </a:r>
            <a:r>
              <a:rPr lang="zh-CN" altLang="en-US" sz="2000" b="1" dirty="0">
                <a:solidFill>
                  <a:srgbClr val="1A605E"/>
                </a:solidFill>
                <a:latin typeface="微软雅黑" panose="020B0503020204020204" pitchFamily="34" charset="-122"/>
                <a:ea typeface="微软雅黑" panose="020B0503020204020204" pitchFamily="34" charset="-122"/>
              </a:rPr>
              <a:t>学校准确名称”（如下图右）。</a:t>
            </a:r>
            <a:endParaRPr lang="en-US" altLang="zh-CN" sz="2000" b="1" dirty="0">
              <a:solidFill>
                <a:srgbClr val="1A605E"/>
              </a:solidFill>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11844075-BD0A-40E2-B063-0E79EDEED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391" y="3058853"/>
            <a:ext cx="2694050" cy="35920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a:extLst>
              <a:ext uri="{FF2B5EF4-FFF2-40B4-BE49-F238E27FC236}">
                <a16:creationId xmlns:a16="http://schemas.microsoft.com/office/drawing/2014/main" id="{11C3FE06-1F58-4C86-BE24-5FE38BFD6D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84" t="8737" r="44521" b="6221"/>
          <a:stretch/>
        </p:blipFill>
        <p:spPr>
          <a:xfrm>
            <a:off x="6306078" y="3041860"/>
            <a:ext cx="2994532" cy="36013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矩形 1">
            <a:extLst>
              <a:ext uri="{FF2B5EF4-FFF2-40B4-BE49-F238E27FC236}">
                <a16:creationId xmlns:a16="http://schemas.microsoft.com/office/drawing/2014/main" id="{BA2B3227-46C4-4FDA-83AF-87AB05F806DC}"/>
              </a:ext>
            </a:extLst>
          </p:cNvPr>
          <p:cNvSpPr/>
          <p:nvPr/>
        </p:nvSpPr>
        <p:spPr>
          <a:xfrm>
            <a:off x="3197874" y="0"/>
            <a:ext cx="565311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省级厅委汇总本地</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74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8651" y="3965360"/>
            <a:ext cx="8952717"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教师、学生问卷调查工作说明</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4380" t="33125" r="35238" b="33958"/>
          <a:stretch/>
        </p:blipFill>
        <p:spPr>
          <a:xfrm>
            <a:off x="1035438" y="1556066"/>
            <a:ext cx="2657882" cy="3558861"/>
          </a:xfrm>
          <a:prstGeom prst="rect">
            <a:avLst/>
          </a:prstGeom>
        </p:spPr>
      </p:pic>
      <p:sp>
        <p:nvSpPr>
          <p:cNvPr id="3" name="文本框 2">
            <a:extLst>
              <a:ext uri="{FF2B5EF4-FFF2-40B4-BE49-F238E27FC236}">
                <a16:creationId xmlns:a16="http://schemas.microsoft.com/office/drawing/2014/main" id="{9F60B1C5-78B0-46F4-9042-41F77AB1D32A}"/>
              </a:ext>
            </a:extLst>
          </p:cNvPr>
          <p:cNvSpPr txBox="1"/>
          <p:nvPr/>
        </p:nvSpPr>
        <p:spPr>
          <a:xfrm>
            <a:off x="2651002" y="3688469"/>
            <a:ext cx="6696338" cy="407291"/>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2022</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
        <p:nvSpPr>
          <p:cNvPr id="6" name="灯片编号占位符 5">
            <a:extLst>
              <a:ext uri="{FF2B5EF4-FFF2-40B4-BE49-F238E27FC236}">
                <a16:creationId xmlns:a16="http://schemas.microsoft.com/office/drawing/2014/main" id="{A6FA06A7-6884-4E8C-A4A6-415031CB4375}"/>
              </a:ext>
            </a:extLst>
          </p:cNvPr>
          <p:cNvSpPr>
            <a:spLocks noGrp="1"/>
          </p:cNvSpPr>
          <p:nvPr>
            <p:ph type="sldNum" sz="quarter" idx="12"/>
          </p:nvPr>
        </p:nvSpPr>
        <p:spPr/>
        <p:txBody>
          <a:bodyPr/>
          <a:lstStyle/>
          <a:p>
            <a:fld id="{E184265B-C5CB-4AC6-A826-41101DB627D4}" type="slidenum">
              <a:rPr lang="zh-CN" altLang="en-US" smtClean="0"/>
              <a:t>31</a:t>
            </a:fld>
            <a:endParaRPr lang="zh-CN" altLang="en-US"/>
          </a:p>
        </p:txBody>
      </p:sp>
    </p:spTree>
    <p:extLst>
      <p:ext uri="{BB962C8B-B14F-4D97-AF65-F5344CB8AC3E}">
        <p14:creationId xmlns:p14="http://schemas.microsoft.com/office/powerpoint/2010/main" val="1609692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调查启动及组织</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1056159" y="1452686"/>
            <a:ext cx="10447094" cy="4198393"/>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在整个高校创新调查工作体系中，普通高校教师、学生创新情况问卷调查是对</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以及常规政府统计无法反映的高校创新相关信息进行必要补充。</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开展高校教师、学生创新情况调查，有助于把握高校科技创新人才培养、队伍建设、校企合作和科技服务等方面的工作进展情况，特别是开展科技创新活动过程中在人才培养方面的实际贡献，为制定高校科技创新政策、优化创新人才培养过程提供依据。</a:t>
            </a: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高校教师、学生创新情况调查于每年第二季度开展（</a:t>
            </a:r>
            <a:r>
              <a:rPr lang="en-US" altLang="zh-CN" b="1" dirty="0">
                <a:solidFill>
                  <a:srgbClr val="1A605E"/>
                </a:solidFill>
                <a:latin typeface="微软雅黑" panose="020B0503020204020204" pitchFamily="34" charset="-122"/>
                <a:ea typeface="微软雅黑" panose="020B0503020204020204" pitchFamily="34" charset="-122"/>
              </a:rPr>
              <a:t>5-8</a:t>
            </a:r>
            <a:r>
              <a:rPr lang="zh-CN" altLang="en-US" b="1" dirty="0">
                <a:solidFill>
                  <a:srgbClr val="1A605E"/>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通常在</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5</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月中下旬正式下发</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教育部科技司关于组织开展</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年度普通本科高校教师、学生创新情况调查的通知</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。该项调查由两大部分组成：一是教师调查，二是学生调查，其中学生调查又分为本科生调查和研究生调查。具体采用分层抽样和网络问卷的办法收集数据。</a:t>
            </a: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83FA1354-01E9-4B3E-8E28-65B01F358876}"/>
              </a:ext>
            </a:extLst>
          </p:cNvPr>
          <p:cNvSpPr>
            <a:spLocks noGrp="1"/>
          </p:cNvSpPr>
          <p:nvPr>
            <p:ph type="sldNum" sz="quarter" idx="12"/>
          </p:nvPr>
        </p:nvSpPr>
        <p:spPr/>
        <p:txBody>
          <a:bodyPr/>
          <a:lstStyle/>
          <a:p>
            <a:fld id="{E184265B-C5CB-4AC6-A826-41101DB627D4}" type="slidenum">
              <a:rPr lang="zh-CN" altLang="en-US" smtClean="0"/>
              <a:t>32</a:t>
            </a:fld>
            <a:endParaRPr lang="zh-CN" altLang="en-US"/>
          </a:p>
        </p:txBody>
      </p:sp>
    </p:spTree>
    <p:extLst>
      <p:ext uri="{BB962C8B-B14F-4D97-AF65-F5344CB8AC3E}">
        <p14:creationId xmlns:p14="http://schemas.microsoft.com/office/powerpoint/2010/main" val="3955052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223134" y="0"/>
            <a:ext cx="563795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教师创新情况调查问卷主要内容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941515" y="1452686"/>
            <a:ext cx="3842666" cy="3782895"/>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教师问卷的内容侧重考察高校教师通过科研服务于人才培养、推动企业创新的行为及对校企合作创新感知调查，了解其在人才培养与服务、产学研合作研究及科研成果转化与扩散中的行为与感知，了解影响教师处理教学和科研关系、参与校企合作、跨学科合作以及国际科技合作创新的制约因素及政策诉求。</a:t>
            </a:r>
          </a:p>
        </p:txBody>
      </p:sp>
      <p:sp>
        <p:nvSpPr>
          <p:cNvPr id="3" name="灯片编号占位符 2">
            <a:extLst>
              <a:ext uri="{FF2B5EF4-FFF2-40B4-BE49-F238E27FC236}">
                <a16:creationId xmlns:a16="http://schemas.microsoft.com/office/drawing/2014/main" id="{6A8E2188-0B02-4635-B242-9A4C03387C28}"/>
              </a:ext>
            </a:extLst>
          </p:cNvPr>
          <p:cNvSpPr>
            <a:spLocks noGrp="1"/>
          </p:cNvSpPr>
          <p:nvPr>
            <p:ph type="sldNum" sz="quarter" idx="12"/>
          </p:nvPr>
        </p:nvSpPr>
        <p:spPr/>
        <p:txBody>
          <a:bodyPr/>
          <a:lstStyle/>
          <a:p>
            <a:fld id="{E184265B-C5CB-4AC6-A826-41101DB627D4}" type="slidenum">
              <a:rPr lang="zh-CN" altLang="en-US" smtClean="0"/>
              <a:t>33</a:t>
            </a:fld>
            <a:endParaRPr lang="zh-CN" altLang="en-US"/>
          </a:p>
        </p:txBody>
      </p:sp>
      <p:pic>
        <p:nvPicPr>
          <p:cNvPr id="7" name="图片 6">
            <a:extLst>
              <a:ext uri="{FF2B5EF4-FFF2-40B4-BE49-F238E27FC236}">
                <a16:creationId xmlns:a16="http://schemas.microsoft.com/office/drawing/2014/main" id="{D10517A6-7E5B-4AD2-8879-C8403C031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687" y="1349546"/>
            <a:ext cx="5898798" cy="4801347"/>
          </a:xfrm>
          <a:prstGeom prst="rect">
            <a:avLst/>
          </a:prstGeom>
        </p:spPr>
      </p:pic>
    </p:spTree>
    <p:extLst>
      <p:ext uri="{BB962C8B-B14F-4D97-AF65-F5344CB8AC3E}">
        <p14:creationId xmlns:p14="http://schemas.microsoft.com/office/powerpoint/2010/main" val="179280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223134" y="0"/>
            <a:ext cx="563795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研究生创新情况调查问卷主要内容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944711" y="1333710"/>
            <a:ext cx="4021339" cy="3782895"/>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研究生作为高校科研和创新的重要力量，在高校创新活动中发挥着不可替代的作用。研究生问卷的内容侧重考察研究生参与高校创新人才培养活动、协同创新活动的行为，对学校创新环境和自身创新能力提升的感知，以及产出创新成果的情况，了解他们对教师通过科研促进教学、参与校企合作的态度及看法。</a:t>
            </a:r>
          </a:p>
        </p:txBody>
      </p:sp>
      <p:sp>
        <p:nvSpPr>
          <p:cNvPr id="3" name="灯片编号占位符 2">
            <a:extLst>
              <a:ext uri="{FF2B5EF4-FFF2-40B4-BE49-F238E27FC236}">
                <a16:creationId xmlns:a16="http://schemas.microsoft.com/office/drawing/2014/main" id="{6A8E2188-0B02-4635-B242-9A4C03387C28}"/>
              </a:ext>
            </a:extLst>
          </p:cNvPr>
          <p:cNvSpPr>
            <a:spLocks noGrp="1"/>
          </p:cNvSpPr>
          <p:nvPr>
            <p:ph type="sldNum" sz="quarter" idx="12"/>
          </p:nvPr>
        </p:nvSpPr>
        <p:spPr/>
        <p:txBody>
          <a:bodyPr/>
          <a:lstStyle/>
          <a:p>
            <a:fld id="{E184265B-C5CB-4AC6-A826-41101DB627D4}" type="slidenum">
              <a:rPr lang="zh-CN" altLang="en-US" smtClean="0"/>
              <a:t>34</a:t>
            </a:fld>
            <a:endParaRPr lang="zh-CN" altLang="en-US"/>
          </a:p>
        </p:txBody>
      </p:sp>
      <p:pic>
        <p:nvPicPr>
          <p:cNvPr id="9" name="图片 8">
            <a:extLst>
              <a:ext uri="{FF2B5EF4-FFF2-40B4-BE49-F238E27FC236}">
                <a16:creationId xmlns:a16="http://schemas.microsoft.com/office/drawing/2014/main" id="{4DBBDE5A-16F3-405F-BB5A-F3AEB6C42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1932" y="1333710"/>
            <a:ext cx="5919983" cy="4913627"/>
          </a:xfrm>
          <a:prstGeom prst="rect">
            <a:avLst/>
          </a:prstGeom>
        </p:spPr>
      </p:pic>
    </p:spTree>
    <p:extLst>
      <p:ext uri="{BB962C8B-B14F-4D97-AF65-F5344CB8AC3E}">
        <p14:creationId xmlns:p14="http://schemas.microsoft.com/office/powerpoint/2010/main" val="199637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223134" y="0"/>
            <a:ext cx="563795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本科生创新情况调查问卷主要内容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742634" y="1212463"/>
            <a:ext cx="4122378" cy="3782895"/>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目前在普通高校中，本科生参与科研创新活动的深度、广度不断加深，活动形式越发多样，创新成果层出不穷。本科生问卷在结构上与研究生问卷基本保持一致，也是从创新人才培养、创新环境、创新能力和创新成果四个方面进行考察，但在具体题目设置上根据本科人才培养以及本科生参与科技创新活动的特点进行了相应调整。</a:t>
            </a:r>
          </a:p>
        </p:txBody>
      </p:sp>
      <p:sp>
        <p:nvSpPr>
          <p:cNvPr id="3" name="灯片编号占位符 2">
            <a:extLst>
              <a:ext uri="{FF2B5EF4-FFF2-40B4-BE49-F238E27FC236}">
                <a16:creationId xmlns:a16="http://schemas.microsoft.com/office/drawing/2014/main" id="{6A8E2188-0B02-4635-B242-9A4C03387C28}"/>
              </a:ext>
            </a:extLst>
          </p:cNvPr>
          <p:cNvSpPr>
            <a:spLocks noGrp="1"/>
          </p:cNvSpPr>
          <p:nvPr>
            <p:ph type="sldNum" sz="quarter" idx="12"/>
          </p:nvPr>
        </p:nvSpPr>
        <p:spPr/>
        <p:txBody>
          <a:bodyPr/>
          <a:lstStyle/>
          <a:p>
            <a:fld id="{E184265B-C5CB-4AC6-A826-41101DB627D4}" type="slidenum">
              <a:rPr lang="zh-CN" altLang="en-US" smtClean="0"/>
              <a:t>35</a:t>
            </a:fld>
            <a:endParaRPr lang="zh-CN" altLang="en-US"/>
          </a:p>
        </p:txBody>
      </p:sp>
      <p:pic>
        <p:nvPicPr>
          <p:cNvPr id="2" name="图片 1">
            <a:extLst>
              <a:ext uri="{FF2B5EF4-FFF2-40B4-BE49-F238E27FC236}">
                <a16:creationId xmlns:a16="http://schemas.microsoft.com/office/drawing/2014/main" id="{4DD7098C-97EC-4CDB-AD2B-F2998115265F}"/>
              </a:ext>
            </a:extLst>
          </p:cNvPr>
          <p:cNvPicPr>
            <a:picLocks noChangeAspect="1"/>
          </p:cNvPicPr>
          <p:nvPr/>
        </p:nvPicPr>
        <p:blipFill>
          <a:blip r:embed="rId3"/>
          <a:stretch>
            <a:fillRect/>
          </a:stretch>
        </p:blipFill>
        <p:spPr>
          <a:xfrm>
            <a:off x="5415552" y="1212463"/>
            <a:ext cx="6113713" cy="5014665"/>
          </a:xfrm>
          <a:prstGeom prst="rect">
            <a:avLst/>
          </a:prstGeom>
        </p:spPr>
      </p:pic>
    </p:spTree>
    <p:extLst>
      <p:ext uri="{BB962C8B-B14F-4D97-AF65-F5344CB8AC3E}">
        <p14:creationId xmlns:p14="http://schemas.microsoft.com/office/powerpoint/2010/main" val="2196722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556560" y="0"/>
            <a:ext cx="5006467"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教师、学生调查抽样的要求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1056159" y="1452686"/>
            <a:ext cx="10447094" cy="4244560"/>
          </a:xfrm>
          <a:prstGeom prst="rect">
            <a:avLst/>
          </a:prstGeom>
          <a:noFill/>
        </p:spPr>
        <p:txBody>
          <a:bodyPr wrap="square">
            <a:spAutoFit/>
          </a:bodyPr>
          <a:lstStyle/>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与</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报表</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填报范围不同的是，教师、学生创新情况调查主要针对全日制普通</a:t>
            </a:r>
            <a:r>
              <a:rPr lang="zh-CN" altLang="en-US" b="1" u="sng" dirty="0">
                <a:solidFill>
                  <a:schemeClr val="accent4">
                    <a:lumMod val="75000"/>
                  </a:schemeClr>
                </a:solidFill>
                <a:latin typeface="微软雅黑" panose="020B0503020204020204" pitchFamily="34" charset="-122"/>
                <a:ea typeface="微软雅黑" panose="020B0503020204020204" pitchFamily="34" charset="-122"/>
              </a:rPr>
              <a:t>本科</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高校，采用网络问卷直报的方式进行。</a:t>
            </a:r>
          </a:p>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省级教育行政部门</a:t>
            </a:r>
            <a:r>
              <a:rPr lang="zh-CN" altLang="en-US" b="1" dirty="0">
                <a:solidFill>
                  <a:srgbClr val="1A605E"/>
                </a:solidFill>
                <a:latin typeface="微软雅黑" panose="020B0503020204020204" pitchFamily="34" charset="-122"/>
                <a:ea typeface="微软雅黑" panose="020B0503020204020204" pitchFamily="34" charset="-122"/>
              </a:rPr>
              <a:t>组织属地内相关高校参加调查。各省级教育行政部门按照通知要求</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自行抽样选取</a:t>
            </a:r>
            <a:r>
              <a:rPr lang="zh-CN" altLang="en-US" b="1" dirty="0">
                <a:solidFill>
                  <a:srgbClr val="1A605E"/>
                </a:solidFill>
                <a:latin typeface="微软雅黑" panose="020B0503020204020204" pitchFamily="34" charset="-122"/>
                <a:ea typeface="微软雅黑" panose="020B0503020204020204" pitchFamily="34" charset="-122"/>
              </a:rPr>
              <a:t>，应覆盖综合、理工、师范、行业、新升本科等不同类型高校。</a:t>
            </a:r>
          </a:p>
          <a:p>
            <a:pPr indent="457200">
              <a:lnSpc>
                <a:spcPct val="150000"/>
              </a:lnSpc>
              <a:spcBef>
                <a:spcPts val="1200"/>
              </a:spcBef>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被抽样高校</a:t>
            </a:r>
            <a:r>
              <a:rPr lang="zh-CN" altLang="en-US" b="1" dirty="0">
                <a:solidFill>
                  <a:srgbClr val="1A605E"/>
                </a:solidFill>
                <a:latin typeface="微软雅黑" panose="020B0503020204020204" pitchFamily="34" charset="-122"/>
                <a:ea typeface="微软雅黑" panose="020B0503020204020204" pitchFamily="34" charset="-122"/>
              </a:rPr>
              <a:t>组织本校教师、学生参加调查。各高校按照通知要求确定样本数量，并自行抽取教师和学生样本。抽样范围是在调查年度</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同时承担教学和科研任务的专任教师</a:t>
            </a:r>
            <a:r>
              <a:rPr lang="zh-CN" altLang="en-US" b="1" dirty="0">
                <a:solidFill>
                  <a:srgbClr val="1A605E"/>
                </a:solidFill>
                <a:latin typeface="微软雅黑" panose="020B0503020204020204" pitchFamily="34" charset="-122"/>
                <a:ea typeface="微软雅黑" panose="020B0503020204020204" pitchFamily="34" charset="-122"/>
              </a:rPr>
              <a:t>，应覆盖不同学科、年龄、职称的教师群体。学生抽样范围是调查年度的</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毕业年级本科生</a:t>
            </a:r>
            <a:r>
              <a:rPr lang="zh-CN" altLang="en-US" b="1" dirty="0">
                <a:solidFill>
                  <a:srgbClr val="1A605E"/>
                </a:solidFill>
                <a:latin typeface="微软雅黑" panose="020B0503020204020204" pitchFamily="34" charset="-122"/>
                <a:ea typeface="微软雅黑" panose="020B0503020204020204" pitchFamily="34" charset="-122"/>
              </a:rPr>
              <a:t>以及</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毕业年级硕士和博士研究生</a:t>
            </a:r>
            <a:r>
              <a:rPr lang="zh-CN" altLang="en-US" b="1" dirty="0">
                <a:solidFill>
                  <a:srgbClr val="1A605E"/>
                </a:solidFill>
                <a:latin typeface="微软雅黑" panose="020B0503020204020204" pitchFamily="34" charset="-122"/>
                <a:ea typeface="微软雅黑" panose="020B0503020204020204" pitchFamily="34" charset="-122"/>
              </a:rPr>
              <a:t>，应覆盖不同学科的学生群体。被抽样教师、学生参与网络问卷调查填报。</a:t>
            </a:r>
          </a:p>
          <a:p>
            <a:pPr indent="457200">
              <a:lnSpc>
                <a:spcPct val="150000"/>
              </a:lnSpc>
              <a:spcBef>
                <a:spcPts val="1200"/>
              </a:spcBef>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1ECDC741-2810-42E4-A1F9-C570B4797DCD}"/>
              </a:ext>
            </a:extLst>
          </p:cNvPr>
          <p:cNvSpPr>
            <a:spLocks noGrp="1"/>
          </p:cNvSpPr>
          <p:nvPr>
            <p:ph type="sldNum" sz="quarter" idx="12"/>
          </p:nvPr>
        </p:nvSpPr>
        <p:spPr/>
        <p:txBody>
          <a:bodyPr/>
          <a:lstStyle/>
          <a:p>
            <a:fld id="{E184265B-C5CB-4AC6-A826-41101DB627D4}" type="slidenum">
              <a:rPr lang="zh-CN" altLang="en-US" smtClean="0"/>
              <a:t>36</a:t>
            </a:fld>
            <a:endParaRPr lang="zh-CN" altLang="en-US"/>
          </a:p>
        </p:txBody>
      </p:sp>
    </p:spTree>
    <p:extLst>
      <p:ext uri="{BB962C8B-B14F-4D97-AF65-F5344CB8AC3E}">
        <p14:creationId xmlns:p14="http://schemas.microsoft.com/office/powerpoint/2010/main" val="276202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556560" y="0"/>
            <a:ext cx="5006467"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教师、学生调查抽样的要求</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1ECDC741-2810-42E4-A1F9-C570B4797DCD}"/>
              </a:ext>
            </a:extLst>
          </p:cNvPr>
          <p:cNvSpPr>
            <a:spLocks noGrp="1"/>
          </p:cNvSpPr>
          <p:nvPr>
            <p:ph type="sldNum" sz="quarter" idx="12"/>
          </p:nvPr>
        </p:nvSpPr>
        <p:spPr/>
        <p:txBody>
          <a:bodyPr/>
          <a:lstStyle/>
          <a:p>
            <a:fld id="{E184265B-C5CB-4AC6-A826-41101DB627D4}" type="slidenum">
              <a:rPr lang="zh-CN" altLang="en-US" smtClean="0"/>
              <a:t>37</a:t>
            </a:fld>
            <a:endParaRPr lang="zh-CN" altLang="en-US"/>
          </a:p>
        </p:txBody>
      </p:sp>
      <p:pic>
        <p:nvPicPr>
          <p:cNvPr id="5" name="图片 4">
            <a:extLst>
              <a:ext uri="{FF2B5EF4-FFF2-40B4-BE49-F238E27FC236}">
                <a16:creationId xmlns:a16="http://schemas.microsoft.com/office/drawing/2014/main" id="{0FE39D64-6D48-41D3-B5B4-0977A5096042}"/>
              </a:ext>
            </a:extLst>
          </p:cNvPr>
          <p:cNvPicPr/>
          <p:nvPr/>
        </p:nvPicPr>
        <p:blipFill rotWithShape="1">
          <a:blip r:embed="rId3">
            <a:extLst>
              <a:ext uri="{28A0092B-C50C-407E-A947-70E740481C1C}">
                <a14:useLocalDpi xmlns:a14="http://schemas.microsoft.com/office/drawing/2010/main" val="0"/>
              </a:ext>
            </a:extLst>
          </a:blip>
          <a:srcRect r="1301"/>
          <a:stretch/>
        </p:blipFill>
        <p:spPr bwMode="auto">
          <a:xfrm>
            <a:off x="1336594" y="795805"/>
            <a:ext cx="8757170" cy="5842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60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465627" y="0"/>
            <a:ext cx="502667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人员调查问卷在线填答方式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66661545-B998-4C92-BAB6-B3647A27C99C}"/>
              </a:ext>
            </a:extLst>
          </p:cNvPr>
          <p:cNvSpPr>
            <a:spLocks noGrp="1"/>
          </p:cNvSpPr>
          <p:nvPr>
            <p:ph type="sldNum" sz="quarter" idx="12"/>
          </p:nvPr>
        </p:nvSpPr>
        <p:spPr/>
        <p:txBody>
          <a:bodyPr/>
          <a:lstStyle/>
          <a:p>
            <a:fld id="{E184265B-C5CB-4AC6-A826-41101DB627D4}" type="slidenum">
              <a:rPr lang="zh-CN" altLang="en-US" smtClean="0"/>
              <a:t>38</a:t>
            </a:fld>
            <a:endParaRPr lang="zh-CN" altLang="en-US"/>
          </a:p>
        </p:txBody>
      </p:sp>
      <p:sp>
        <p:nvSpPr>
          <p:cNvPr id="6" name="灯片编号占位符 3">
            <a:extLst>
              <a:ext uri="{FF2B5EF4-FFF2-40B4-BE49-F238E27FC236}">
                <a16:creationId xmlns:a16="http://schemas.microsoft.com/office/drawing/2014/main" id="{33AAD4B1-9956-42E9-B371-EC79D58C3B4E}"/>
              </a:ext>
            </a:extLst>
          </p:cNvPr>
          <p:cNvSpPr txBox="1">
            <a:spLocks/>
          </p:cNvSpPr>
          <p:nvPr/>
        </p:nvSpPr>
        <p:spPr>
          <a:xfrm>
            <a:off x="8368108" y="604313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7B3019-362F-4DB3-BC7A-E94AF8BC9FB4}" type="slidenum">
              <a:rPr lang="zh-CN" altLang="en-US" smtClean="0"/>
              <a:pPr/>
              <a:t>38</a:t>
            </a:fld>
            <a:endParaRPr lang="zh-CN" altLang="en-US"/>
          </a:p>
        </p:txBody>
      </p:sp>
      <p:pic>
        <p:nvPicPr>
          <p:cNvPr id="7" name="图片 6">
            <a:extLst>
              <a:ext uri="{FF2B5EF4-FFF2-40B4-BE49-F238E27FC236}">
                <a16:creationId xmlns:a16="http://schemas.microsoft.com/office/drawing/2014/main" id="{723D0145-915D-43F9-9656-54D047D706C7}"/>
              </a:ext>
            </a:extLst>
          </p:cNvPr>
          <p:cNvPicPr>
            <a:picLocks noChangeAspect="1"/>
          </p:cNvPicPr>
          <p:nvPr/>
        </p:nvPicPr>
        <p:blipFill>
          <a:blip r:embed="rId3"/>
          <a:stretch>
            <a:fillRect/>
          </a:stretch>
        </p:blipFill>
        <p:spPr>
          <a:xfrm>
            <a:off x="748759" y="1331247"/>
            <a:ext cx="4424463" cy="3569066"/>
          </a:xfrm>
          <a:prstGeom prst="rect">
            <a:avLst/>
          </a:prstGeom>
        </p:spPr>
      </p:pic>
      <p:pic>
        <p:nvPicPr>
          <p:cNvPr id="8" name="图片 6" descr="e29a1146761d76a577dd3f50f8f6c6b">
            <a:extLst>
              <a:ext uri="{FF2B5EF4-FFF2-40B4-BE49-F238E27FC236}">
                <a16:creationId xmlns:a16="http://schemas.microsoft.com/office/drawing/2014/main" id="{A47CE74F-0A5E-458B-AFF6-A828722DF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14" y="3778810"/>
            <a:ext cx="5513295"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
            <a:extLst>
              <a:ext uri="{FF2B5EF4-FFF2-40B4-BE49-F238E27FC236}">
                <a16:creationId xmlns:a16="http://schemas.microsoft.com/office/drawing/2014/main" id="{56D56F03-9383-4012-BD72-78DA86A77A5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4830" y="2325618"/>
            <a:ext cx="3318241" cy="22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1A436BFD-43DF-41FD-B718-05930F61233C}"/>
              </a:ext>
            </a:extLst>
          </p:cNvPr>
          <p:cNvSpPr/>
          <p:nvPr/>
        </p:nvSpPr>
        <p:spPr>
          <a:xfrm>
            <a:off x="6337725" y="1358418"/>
            <a:ext cx="4620532" cy="769441"/>
          </a:xfrm>
          <a:prstGeom prst="rect">
            <a:avLst/>
          </a:prstGeom>
        </p:spPr>
        <p:txBody>
          <a:bodyPr wrap="square">
            <a:spAutoFit/>
          </a:bodyPr>
          <a:lstStyle/>
          <a:p>
            <a:r>
              <a:rPr lang="zh-CN" altLang="en-US" sz="2200" b="1" dirty="0">
                <a:solidFill>
                  <a:schemeClr val="tx1">
                    <a:lumMod val="65000"/>
                    <a:lumOff val="35000"/>
                  </a:schemeClr>
                </a:solidFill>
                <a:sym typeface="Calibri Light" panose="020F0302020204030204" pitchFamily="34" charset="0"/>
              </a:rPr>
              <a:t>自</a:t>
            </a:r>
            <a:r>
              <a:rPr lang="en-US" altLang="zh-CN" sz="2200" b="1" dirty="0">
                <a:solidFill>
                  <a:schemeClr val="tx1">
                    <a:lumMod val="65000"/>
                    <a:lumOff val="35000"/>
                  </a:schemeClr>
                </a:solidFill>
                <a:sym typeface="Calibri Light" panose="020F0302020204030204" pitchFamily="34" charset="0"/>
              </a:rPr>
              <a:t>2019</a:t>
            </a:r>
            <a:r>
              <a:rPr lang="zh-CN" altLang="en-US" sz="2200" b="1" dirty="0">
                <a:solidFill>
                  <a:schemeClr val="tx1">
                    <a:lumMod val="65000"/>
                    <a:lumOff val="35000"/>
                  </a:schemeClr>
                </a:solidFill>
                <a:sym typeface="Calibri Light" panose="020F0302020204030204" pitchFamily="34" charset="0"/>
              </a:rPr>
              <a:t>年，启用新调查平台及数据管理平台，为调查工作提供保障。</a:t>
            </a:r>
            <a:endParaRPr lang="zh-CN" altLang="en-US" sz="2200" dirty="0">
              <a:solidFill>
                <a:schemeClr val="tx1">
                  <a:lumMod val="65000"/>
                  <a:lumOff val="35000"/>
                </a:schemeClr>
              </a:solidFill>
            </a:endParaRPr>
          </a:p>
        </p:txBody>
      </p:sp>
      <p:pic>
        <p:nvPicPr>
          <p:cNvPr id="11" name="图片 1">
            <a:extLst>
              <a:ext uri="{FF2B5EF4-FFF2-40B4-BE49-F238E27FC236}">
                <a16:creationId xmlns:a16="http://schemas.microsoft.com/office/drawing/2014/main" id="{5468A2A8-5392-47B1-B53A-230C605389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8108" y="3929246"/>
            <a:ext cx="3318241" cy="237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786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465627" y="0"/>
            <a:ext cx="5026674"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网络调查平台的后台管理方式</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66661545-B998-4C92-BAB6-B3647A27C99C}"/>
              </a:ext>
            </a:extLst>
          </p:cNvPr>
          <p:cNvSpPr>
            <a:spLocks noGrp="1"/>
          </p:cNvSpPr>
          <p:nvPr>
            <p:ph type="sldNum" sz="quarter" idx="12"/>
          </p:nvPr>
        </p:nvSpPr>
        <p:spPr/>
        <p:txBody>
          <a:bodyPr/>
          <a:lstStyle/>
          <a:p>
            <a:fld id="{E184265B-C5CB-4AC6-A826-41101DB627D4}" type="slidenum">
              <a:rPr lang="zh-CN" altLang="en-US" smtClean="0"/>
              <a:t>39</a:t>
            </a:fld>
            <a:endParaRPr lang="zh-CN" altLang="en-US"/>
          </a:p>
        </p:txBody>
      </p:sp>
      <p:sp>
        <p:nvSpPr>
          <p:cNvPr id="15" name="矩形 14">
            <a:extLst>
              <a:ext uri="{FF2B5EF4-FFF2-40B4-BE49-F238E27FC236}">
                <a16:creationId xmlns:a16="http://schemas.microsoft.com/office/drawing/2014/main" id="{454B038C-4FB8-44C9-80EF-86AA424FE2E4}"/>
              </a:ext>
            </a:extLst>
          </p:cNvPr>
          <p:cNvSpPr/>
          <p:nvPr/>
        </p:nvSpPr>
        <p:spPr>
          <a:xfrm>
            <a:off x="5683622" y="794557"/>
            <a:ext cx="6172047" cy="430887"/>
          </a:xfrm>
          <a:prstGeom prst="rect">
            <a:avLst/>
          </a:prstGeom>
        </p:spPr>
        <p:txBody>
          <a:bodyPr wrap="square">
            <a:spAutoFit/>
          </a:bodyPr>
          <a:lstStyle/>
          <a:p>
            <a:r>
              <a:rPr lang="zh-CN" altLang="en-US" sz="2200" b="1" dirty="0">
                <a:solidFill>
                  <a:schemeClr val="accent4">
                    <a:lumMod val="75000"/>
                  </a:schemeClr>
                </a:solidFill>
                <a:sym typeface="Calibri Light" panose="020F0302020204030204" pitchFamily="34" charset="0"/>
              </a:rPr>
              <a:t>管理员实时查看、数据可视化、在线统计分析</a:t>
            </a:r>
            <a:endParaRPr lang="zh-CN" altLang="en-US" sz="2200" dirty="0">
              <a:solidFill>
                <a:schemeClr val="accent4">
                  <a:lumMod val="75000"/>
                </a:schemeClr>
              </a:solidFill>
            </a:endParaRPr>
          </a:p>
        </p:txBody>
      </p:sp>
      <p:pic>
        <p:nvPicPr>
          <p:cNvPr id="17" name="图片 1">
            <a:extLst>
              <a:ext uri="{FF2B5EF4-FFF2-40B4-BE49-F238E27FC236}">
                <a16:creationId xmlns:a16="http://schemas.microsoft.com/office/drawing/2014/main" id="{A0D1BAAD-AFA6-4B68-A1C0-23E5C2F6E3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455" y="4185041"/>
            <a:ext cx="4029549" cy="241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
            <a:extLst>
              <a:ext uri="{FF2B5EF4-FFF2-40B4-BE49-F238E27FC236}">
                <a16:creationId xmlns:a16="http://schemas.microsoft.com/office/drawing/2014/main" id="{CD0E142C-158C-4BA2-9702-9F855CEDF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8634" y="1537126"/>
            <a:ext cx="4029550" cy="241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a:extLst>
              <a:ext uri="{FF2B5EF4-FFF2-40B4-BE49-F238E27FC236}">
                <a16:creationId xmlns:a16="http://schemas.microsoft.com/office/drawing/2014/main" id="{7AEDDB57-6057-4901-8FA9-0C5D16E7CC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7609" y="4160828"/>
            <a:ext cx="4029550" cy="24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C223D823-AB91-5490-C333-EC9747998C7F}"/>
              </a:ext>
            </a:extLst>
          </p:cNvPr>
          <p:cNvPicPr>
            <a:picLocks noChangeAspect="1"/>
          </p:cNvPicPr>
          <p:nvPr/>
        </p:nvPicPr>
        <p:blipFill>
          <a:blip r:embed="rId6"/>
          <a:stretch>
            <a:fillRect/>
          </a:stretch>
        </p:blipFill>
        <p:spPr>
          <a:xfrm>
            <a:off x="986348" y="1537126"/>
            <a:ext cx="4581617" cy="2292240"/>
          </a:xfrm>
          <a:prstGeom prst="rect">
            <a:avLst/>
          </a:prstGeom>
        </p:spPr>
      </p:pic>
      <p:sp>
        <p:nvSpPr>
          <p:cNvPr id="23" name="Oval 5">
            <a:extLst>
              <a:ext uri="{FF2B5EF4-FFF2-40B4-BE49-F238E27FC236}">
                <a16:creationId xmlns:a16="http://schemas.microsoft.com/office/drawing/2014/main" id="{3E5CA0AE-E8A6-41D2-8278-1E4CA232F8B6}"/>
              </a:ext>
            </a:extLst>
          </p:cNvPr>
          <p:cNvSpPr>
            <a:spLocks noChangeArrowheads="1"/>
          </p:cNvSpPr>
          <p:nvPr/>
        </p:nvSpPr>
        <p:spPr bwMode="auto">
          <a:xfrm>
            <a:off x="3729723" y="3005182"/>
            <a:ext cx="1555957" cy="1002022"/>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dirty="0"/>
          </a:p>
        </p:txBody>
      </p:sp>
    </p:spTree>
    <p:extLst>
      <p:ext uri="{BB962C8B-B14F-4D97-AF65-F5344CB8AC3E}">
        <p14:creationId xmlns:p14="http://schemas.microsoft.com/office/powerpoint/2010/main" val="10223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BC32032-090F-4C90-B26E-204FEEAF015C}"/>
              </a:ext>
            </a:extLst>
          </p:cNvPr>
          <p:cNvSpPr/>
          <p:nvPr/>
        </p:nvSpPr>
        <p:spPr>
          <a:xfrm>
            <a:off x="3731623" y="-30364"/>
            <a:ext cx="506838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国家创新调查制度的总体部署</a:t>
            </a:r>
          </a:p>
        </p:txBody>
      </p:sp>
      <p:pic>
        <p:nvPicPr>
          <p:cNvPr id="5" name="图片 4">
            <a:extLst>
              <a:ext uri="{FF2B5EF4-FFF2-40B4-BE49-F238E27FC236}">
                <a16:creationId xmlns:a16="http://schemas.microsoft.com/office/drawing/2014/main" id="{2CCD1D09-5406-4461-8CF0-2FD950B18FE5}"/>
              </a:ext>
            </a:extLst>
          </p:cNvPr>
          <p:cNvPicPr>
            <a:picLocks noChangeAspect="1"/>
          </p:cNvPicPr>
          <p:nvPr/>
        </p:nvPicPr>
        <p:blipFill>
          <a:blip r:embed="rId2"/>
          <a:stretch>
            <a:fillRect/>
          </a:stretch>
        </p:blipFill>
        <p:spPr>
          <a:xfrm>
            <a:off x="7437449" y="1984442"/>
            <a:ext cx="4411211" cy="3764325"/>
          </a:xfrm>
          <a:prstGeom prst="rect">
            <a:avLst/>
          </a:prstGeom>
        </p:spPr>
      </p:pic>
      <p:sp>
        <p:nvSpPr>
          <p:cNvPr id="14" name="文本框 13">
            <a:extLst>
              <a:ext uri="{FF2B5EF4-FFF2-40B4-BE49-F238E27FC236}">
                <a16:creationId xmlns:a16="http://schemas.microsoft.com/office/drawing/2014/main" id="{3B7F8173-E498-45C0-A69C-9A766441677C}"/>
              </a:ext>
            </a:extLst>
          </p:cNvPr>
          <p:cNvSpPr txBox="1"/>
          <p:nvPr/>
        </p:nvSpPr>
        <p:spPr>
          <a:xfrm>
            <a:off x="568305" y="1984442"/>
            <a:ext cx="6694643" cy="4090672"/>
          </a:xfrm>
          <a:prstGeom prst="rect">
            <a:avLst/>
          </a:prstGeom>
          <a:noFill/>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l"/>
            </a:pP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任务提出：</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中共中央国务院关于深化科技体制改革加快国家创新体系建设的意见</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（中发</a:t>
            </a:r>
            <a:r>
              <a:rPr lang="en-US" altLang="zh-CN" sz="1800" b="1" dirty="0">
                <a:solidFill>
                  <a:srgbClr val="1A605E"/>
                </a:solidFill>
                <a:latin typeface="微软雅黑" panose="020B0503020204020204" pitchFamily="34" charset="-122"/>
                <a:ea typeface="微软雅黑" panose="020B0503020204020204" pitchFamily="34" charset="-122"/>
              </a:rPr>
              <a:t>[2012]6 </a:t>
            </a:r>
            <a:r>
              <a:rPr lang="zh-CN" altLang="en-US" sz="1800" b="1" dirty="0">
                <a:solidFill>
                  <a:srgbClr val="1A605E"/>
                </a:solidFill>
                <a:latin typeface="微软雅黑" panose="020B0503020204020204" pitchFamily="34" charset="-122"/>
                <a:ea typeface="微软雅黑" panose="020B0503020204020204" pitchFamily="34" charset="-122"/>
              </a:rPr>
              <a:t>号）第</a:t>
            </a:r>
            <a:r>
              <a:rPr lang="en-US" altLang="zh-CN" sz="1800" b="1" dirty="0">
                <a:solidFill>
                  <a:srgbClr val="1A605E"/>
                </a:solidFill>
                <a:latin typeface="微软雅黑" panose="020B0503020204020204" pitchFamily="34" charset="-122"/>
                <a:ea typeface="微软雅黑" panose="020B0503020204020204" pitchFamily="34" charset="-122"/>
              </a:rPr>
              <a:t>34</a:t>
            </a:r>
            <a:r>
              <a:rPr lang="zh-CN" altLang="en-US" sz="1800" b="1" dirty="0">
                <a:solidFill>
                  <a:srgbClr val="1A605E"/>
                </a:solidFill>
                <a:latin typeface="微软雅黑" panose="020B0503020204020204" pitchFamily="34" charset="-122"/>
                <a:ea typeface="微软雅黑" panose="020B0503020204020204" pitchFamily="34" charset="-122"/>
              </a:rPr>
              <a:t>条“</a:t>
            </a:r>
            <a:r>
              <a:rPr lang="zh-CN" altLang="en-US" sz="1800" b="1" u="sng" dirty="0">
                <a:solidFill>
                  <a:srgbClr val="1A605E"/>
                </a:solidFill>
                <a:latin typeface="微软雅黑" panose="020B0503020204020204" pitchFamily="34" charset="-122"/>
                <a:ea typeface="微软雅黑" panose="020B0503020204020204" pitchFamily="34" charset="-122"/>
              </a:rPr>
              <a:t>建立全国创新调查制度，加强国家创新体系建设监测评价</a:t>
            </a:r>
            <a:r>
              <a:rPr lang="zh-CN" altLang="en-US" sz="1800" b="1" dirty="0">
                <a:solidFill>
                  <a:srgbClr val="1A605E"/>
                </a:solidFill>
                <a:latin typeface="微软雅黑" panose="020B0503020204020204" pitchFamily="34" charset="-122"/>
                <a:ea typeface="微软雅黑" panose="020B0503020204020204" pitchFamily="34" charset="-122"/>
              </a:rPr>
              <a:t>”； </a:t>
            </a:r>
          </a:p>
          <a:p>
            <a:pPr marL="457200" indent="-457200" algn="just">
              <a:lnSpc>
                <a:spcPct val="150000"/>
              </a:lnSpc>
              <a:spcBef>
                <a:spcPts val="600"/>
              </a:spcBef>
              <a:spcAft>
                <a:spcPts val="600"/>
              </a:spcAft>
              <a:buFont typeface="Wingdings" panose="05000000000000000000" pitchFamily="2" charset="2"/>
              <a:buChar char="l"/>
            </a:pP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全面实施：</a:t>
            </a:r>
            <a:r>
              <a:rPr lang="zh-CN" altLang="en-US" sz="1800" b="1" dirty="0">
                <a:solidFill>
                  <a:srgbClr val="1A605E"/>
                </a:solidFill>
                <a:latin typeface="微软雅黑" panose="020B0503020204020204" pitchFamily="34" charset="-122"/>
                <a:ea typeface="微软雅黑" panose="020B0503020204020204" pitchFamily="34" charset="-122"/>
              </a:rPr>
              <a:t>科技部 国家统计局关于印发</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国家创新调查制度实施办法</a:t>
            </a:r>
            <a:r>
              <a:rPr lang="en-US" altLang="zh-CN" sz="1800" b="1" dirty="0">
                <a:solidFill>
                  <a:srgbClr val="1A605E"/>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的通知（国科发创</a:t>
            </a:r>
            <a:r>
              <a:rPr lang="en-US" altLang="zh-CN" sz="1800" b="1" dirty="0">
                <a:solidFill>
                  <a:srgbClr val="1A605E"/>
                </a:solidFill>
                <a:latin typeface="微软雅黑" panose="020B0503020204020204" pitchFamily="34" charset="-122"/>
                <a:ea typeface="微软雅黑" panose="020B0503020204020204" pitchFamily="34" charset="-122"/>
              </a:rPr>
              <a:t>〔2017〕96</a:t>
            </a:r>
            <a:r>
              <a:rPr lang="zh-CN" altLang="en-US" sz="1800" b="1" dirty="0">
                <a:solidFill>
                  <a:srgbClr val="1A605E"/>
                </a:solidFill>
                <a:latin typeface="微软雅黑" panose="020B0503020204020204" pitchFamily="34" charset="-122"/>
                <a:ea typeface="微软雅黑" panose="020B0503020204020204" pitchFamily="34" charset="-122"/>
              </a:rPr>
              <a:t>号），会同有关部门加快推进国家创新调查制度工作，准确研判，深入分析，为实施创新驱动发展战略提供决策支撑。</a:t>
            </a:r>
            <a:endParaRPr lang="en-US" altLang="zh-CN" sz="1800" b="1" dirty="0">
              <a:solidFill>
                <a:srgbClr val="1A605E"/>
              </a:solidFill>
              <a:latin typeface="微软雅黑" panose="020B0503020204020204" pitchFamily="34" charset="-122"/>
              <a:ea typeface="微软雅黑" panose="020B0503020204020204" pitchFamily="34" charset="-122"/>
            </a:endParaRPr>
          </a:p>
          <a:p>
            <a:pPr marL="457200" indent="-457200" algn="just">
              <a:lnSpc>
                <a:spcPct val="150000"/>
              </a:lnSpc>
              <a:spcBef>
                <a:spcPts val="600"/>
              </a:spcBef>
              <a:spcAft>
                <a:spcPts val="600"/>
              </a:spcAft>
              <a:buFont typeface="Wingdings" panose="05000000000000000000" pitchFamily="2" charset="2"/>
              <a:buChar char="l"/>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部门分工：</a:t>
            </a:r>
            <a:r>
              <a:rPr lang="zh-CN" altLang="en-US" b="1" dirty="0">
                <a:solidFill>
                  <a:srgbClr val="1A605E"/>
                </a:solidFill>
                <a:latin typeface="微软雅黑" panose="020B0503020204020204" pitchFamily="34" charset="-122"/>
                <a:ea typeface="微软雅黑" panose="020B0503020204020204" pitchFamily="34" charset="-122"/>
              </a:rPr>
              <a:t>科技部、统计局牵头，发改委、教育部、财政部、中科院、发展研究中心等</a:t>
            </a:r>
            <a:r>
              <a:rPr lang="en-US" altLang="zh-CN" b="1" dirty="0">
                <a:solidFill>
                  <a:srgbClr val="1A605E"/>
                </a:solidFill>
                <a:latin typeface="微软雅黑" panose="020B0503020204020204" pitchFamily="34" charset="-122"/>
                <a:ea typeface="微软雅黑" panose="020B0503020204020204" pitchFamily="34" charset="-122"/>
              </a:rPr>
              <a:t>17</a:t>
            </a:r>
            <a:r>
              <a:rPr lang="zh-CN" altLang="en-US" b="1" dirty="0">
                <a:solidFill>
                  <a:srgbClr val="1A605E"/>
                </a:solidFill>
                <a:latin typeface="微软雅黑" panose="020B0503020204020204" pitchFamily="34" charset="-122"/>
                <a:ea typeface="微软雅黑" panose="020B0503020204020204" pitchFamily="34" charset="-122"/>
              </a:rPr>
              <a:t>部门参加。</a:t>
            </a:r>
          </a:p>
        </p:txBody>
      </p:sp>
      <p:sp>
        <p:nvSpPr>
          <p:cNvPr id="3" name="灯片编号占位符 2">
            <a:extLst>
              <a:ext uri="{FF2B5EF4-FFF2-40B4-BE49-F238E27FC236}">
                <a16:creationId xmlns:a16="http://schemas.microsoft.com/office/drawing/2014/main" id="{16E3E83D-3AC2-46CE-8AF7-7EBD32670FB2}"/>
              </a:ext>
            </a:extLst>
          </p:cNvPr>
          <p:cNvSpPr>
            <a:spLocks noGrp="1"/>
          </p:cNvSpPr>
          <p:nvPr>
            <p:ph type="sldNum" sz="quarter" idx="12"/>
          </p:nvPr>
        </p:nvSpPr>
        <p:spPr>
          <a:xfrm>
            <a:off x="8800011" y="6077243"/>
            <a:ext cx="2743200" cy="365125"/>
          </a:xfrm>
        </p:spPr>
        <p:txBody>
          <a:bodyPr/>
          <a:lstStyle/>
          <a:p>
            <a:fld id="{E184265B-C5CB-4AC6-A826-41101DB627D4}" type="slidenum">
              <a:rPr lang="zh-CN" altLang="en-US" smtClean="0"/>
              <a:t>4</a:t>
            </a:fld>
            <a:endParaRPr lang="zh-CN" altLang="en-US"/>
          </a:p>
        </p:txBody>
      </p:sp>
      <p:sp>
        <p:nvSpPr>
          <p:cNvPr id="8" name="文本框 7">
            <a:extLst>
              <a:ext uri="{FF2B5EF4-FFF2-40B4-BE49-F238E27FC236}">
                <a16:creationId xmlns:a16="http://schemas.microsoft.com/office/drawing/2014/main" id="{008A6D4A-9D04-47EC-99E9-CC24F6FBED6D}"/>
              </a:ext>
            </a:extLst>
          </p:cNvPr>
          <p:cNvSpPr txBox="1"/>
          <p:nvPr/>
        </p:nvSpPr>
        <p:spPr>
          <a:xfrm>
            <a:off x="568306" y="931865"/>
            <a:ext cx="11032160" cy="874407"/>
          </a:xfrm>
          <a:prstGeom prst="rect">
            <a:avLst/>
          </a:prstGeom>
          <a:noFill/>
        </p:spPr>
        <p:txBody>
          <a:bodyPr wrap="square">
            <a:spAutoFit/>
          </a:bodyPr>
          <a:lstStyle/>
          <a:p>
            <a:pPr marL="285750" lvl="0" indent="-285750" eaLnBrk="1" hangingPunct="1">
              <a:lnSpc>
                <a:spcPct val="150000"/>
              </a:lnSpc>
              <a:spcBef>
                <a:spcPct val="0"/>
              </a:spcBef>
              <a:buFont typeface="Wingdings" panose="05000000000000000000" pitchFamily="2" charset="2"/>
              <a:buChar char="p"/>
            </a:pPr>
            <a:r>
              <a:rPr lang="en-US" altLang="zh-CN" b="1" dirty="0">
                <a:latin typeface="微软雅黑" panose="020B0503020204020204" pitchFamily="34" charset="-122"/>
                <a:ea typeface="微软雅黑" panose="020B0503020204020204" pitchFamily="34" charset="-122"/>
              </a:rPr>
              <a:t> </a:t>
            </a:r>
            <a:r>
              <a:rPr lang="en-US" altLang="zh-CN" b="1" dirty="0">
                <a:solidFill>
                  <a:srgbClr val="1A605E"/>
                </a:solidFill>
                <a:latin typeface="微软雅黑" panose="020B0503020204020204" pitchFamily="34" charset="-122"/>
                <a:ea typeface="微软雅黑" panose="020B0503020204020204" pitchFamily="34" charset="-122"/>
              </a:rPr>
              <a:t>2012</a:t>
            </a:r>
            <a:r>
              <a:rPr lang="zh-CN" altLang="en-US" b="1" dirty="0">
                <a:solidFill>
                  <a:srgbClr val="1A605E"/>
                </a:solidFill>
                <a:latin typeface="微软雅黑" panose="020B0503020204020204" pitchFamily="34" charset="-122"/>
                <a:ea typeface="微软雅黑" panose="020B0503020204020204" pitchFamily="34" charset="-122"/>
              </a:rPr>
              <a:t>年创新大会前夕，习近平同志指出</a:t>
            </a:r>
            <a:r>
              <a:rPr lang="zh-CN" altLang="en-US" sz="1800" b="1" dirty="0">
                <a:latin typeface="微软雅黑" panose="020B0503020204020204" pitchFamily="34" charset="-122"/>
                <a:ea typeface="微软雅黑" panose="020B0503020204020204" pitchFamily="34" charset="-122"/>
              </a:rPr>
              <a:t>：建立符合国情的</a:t>
            </a:r>
            <a:r>
              <a:rPr lang="zh-CN" altLang="en-US" sz="1800" b="1" dirty="0">
                <a:solidFill>
                  <a:srgbClr val="FF0000"/>
                </a:solidFill>
                <a:latin typeface="微软雅黑" panose="020B0503020204020204" pitchFamily="34" charset="-122"/>
                <a:ea typeface="微软雅黑" panose="020B0503020204020204" pitchFamily="34" charset="-122"/>
              </a:rPr>
              <a:t>全国创新调查制度</a:t>
            </a:r>
            <a:r>
              <a:rPr lang="zh-CN" altLang="en-US" sz="1800" b="1" dirty="0">
                <a:latin typeface="微软雅黑" panose="020B0503020204020204" pitchFamily="34" charset="-122"/>
                <a:ea typeface="微软雅黑" panose="020B0503020204020204" pitchFamily="34" charset="-122"/>
              </a:rPr>
              <a:t>，准确测算科技创新对经济社会的贡献，并为制定政策提供依据。</a:t>
            </a:r>
          </a:p>
        </p:txBody>
      </p:sp>
    </p:spTree>
    <p:extLst>
      <p:ext uri="{BB962C8B-B14F-4D97-AF65-F5344CB8AC3E}">
        <p14:creationId xmlns:p14="http://schemas.microsoft.com/office/powerpoint/2010/main" val="1374194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2627006" y="0"/>
            <a:ext cx="665844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教师、学生调查组织工作中的注意事项</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1015744" y="1125954"/>
            <a:ext cx="10447094" cy="5029390"/>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在调查开展前、实施中以及完成后，各地教育行政部门和高校相关部门需注意如下事项。</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）各地教育行政部门需要注意：</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开展调查前：抽取普通本科高校样本，报送样本学校名单，组织开展培训；</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实施调查中：解答高校的问题，及时登录后台查看并督促填报进度；</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调查完成后：查看并核对调查的完成情况。</a:t>
            </a:r>
            <a:endParaRPr lang="en-US" altLang="zh-CN" b="1" dirty="0">
              <a:solidFill>
                <a:srgbClr val="1A605E"/>
              </a:solidFill>
              <a:latin typeface="微软雅黑" panose="020B0503020204020204" pitchFamily="34" charset="-122"/>
              <a:ea typeface="微软雅黑" panose="020B0503020204020204" pitchFamily="34" charset="-122"/>
            </a:endParaRPr>
          </a:p>
          <a:p>
            <a:pPr marL="1166813" indent="-285750">
              <a:lnSpc>
                <a:spcPct val="150000"/>
              </a:lnSpc>
              <a:buFont typeface="Wingdings" panose="05000000000000000000" pitchFamily="2" charset="2"/>
              <a:buChar char="ü"/>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2</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）高校相关部门需要注意：</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开展调查前：认真学习培训内容，部署工作，抽取本校教师、毕业年级学生样本；</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实施调查中：组织教师、学生在线填写问卷，并及时催答；</a:t>
            </a:r>
          </a:p>
          <a:p>
            <a:pPr marL="1166813" indent="-285750">
              <a:lnSpc>
                <a:spcPct val="150000"/>
              </a:lnSpc>
              <a:buFont typeface="Wingdings" panose="05000000000000000000" pitchFamily="2" charset="2"/>
              <a:buChar char="ü"/>
            </a:pPr>
            <a:r>
              <a:rPr lang="zh-CN" altLang="en-US" b="1" dirty="0">
                <a:solidFill>
                  <a:srgbClr val="1A605E"/>
                </a:solidFill>
                <a:latin typeface="微软雅黑" panose="020B0503020204020204" pitchFamily="34" charset="-122"/>
                <a:ea typeface="微软雅黑" panose="020B0503020204020204" pitchFamily="34" charset="-122"/>
              </a:rPr>
              <a:t>调查完成后：联系本地教育行政部门了解完成情况。</a:t>
            </a: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974EB844-E33D-441D-9DC8-9AB392A64CB5}"/>
              </a:ext>
            </a:extLst>
          </p:cNvPr>
          <p:cNvSpPr>
            <a:spLocks noGrp="1"/>
          </p:cNvSpPr>
          <p:nvPr>
            <p:ph type="sldNum" sz="quarter" idx="12"/>
          </p:nvPr>
        </p:nvSpPr>
        <p:spPr/>
        <p:txBody>
          <a:bodyPr/>
          <a:lstStyle/>
          <a:p>
            <a:fld id="{E184265B-C5CB-4AC6-A826-41101DB627D4}" type="slidenum">
              <a:rPr lang="zh-CN" altLang="en-US" smtClean="0"/>
              <a:t>40</a:t>
            </a:fld>
            <a:endParaRPr lang="zh-CN" altLang="en-US"/>
          </a:p>
        </p:txBody>
      </p:sp>
    </p:spTree>
    <p:extLst>
      <p:ext uri="{BB962C8B-B14F-4D97-AF65-F5344CB8AC3E}">
        <p14:creationId xmlns:p14="http://schemas.microsoft.com/office/powerpoint/2010/main" val="4102921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98651" y="3965360"/>
            <a:ext cx="8952717"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后续各项工作的计划安排</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6559" t="33750" r="34213" b="34583"/>
          <a:stretch/>
        </p:blipFill>
        <p:spPr>
          <a:xfrm>
            <a:off x="1200150" y="1882244"/>
            <a:ext cx="2200275" cy="3096683"/>
          </a:xfrm>
          <a:prstGeom prst="rect">
            <a:avLst/>
          </a:prstGeom>
        </p:spPr>
      </p:pic>
      <p:sp>
        <p:nvSpPr>
          <p:cNvPr id="4" name="灯片编号占位符 3">
            <a:extLst>
              <a:ext uri="{FF2B5EF4-FFF2-40B4-BE49-F238E27FC236}">
                <a16:creationId xmlns:a16="http://schemas.microsoft.com/office/drawing/2014/main" id="{B1743461-8B32-4768-8F81-5F3A7BDD8EC3}"/>
              </a:ext>
            </a:extLst>
          </p:cNvPr>
          <p:cNvSpPr>
            <a:spLocks noGrp="1"/>
          </p:cNvSpPr>
          <p:nvPr>
            <p:ph type="sldNum" sz="quarter" idx="12"/>
          </p:nvPr>
        </p:nvSpPr>
        <p:spPr/>
        <p:txBody>
          <a:bodyPr/>
          <a:lstStyle/>
          <a:p>
            <a:fld id="{E184265B-C5CB-4AC6-A826-41101DB627D4}" type="slidenum">
              <a:rPr lang="zh-CN" altLang="en-US" smtClean="0"/>
              <a:t>41</a:t>
            </a:fld>
            <a:endParaRPr lang="zh-CN" altLang="en-US"/>
          </a:p>
        </p:txBody>
      </p:sp>
    </p:spTree>
    <p:extLst>
      <p:ext uri="{BB962C8B-B14F-4D97-AF65-F5344CB8AC3E}">
        <p14:creationId xmlns:p14="http://schemas.microsoft.com/office/powerpoint/2010/main" val="860916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1813034" y="0"/>
            <a:ext cx="8229600"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2022</a:t>
            </a:r>
            <a:r>
              <a:rPr lang="zh-CN" altLang="en-US" sz="2800" b="1" dirty="0">
                <a:latin typeface="微软雅黑" panose="020B0503020204020204" pitchFamily="34" charset="-122"/>
                <a:ea typeface="微软雅黑" panose="020B0503020204020204" pitchFamily="34" charset="-122"/>
              </a:rPr>
              <a:t>年度高校创新调查后续工作的计划安排</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693067C0-506B-4A8C-82FA-9BC678BAF358}"/>
              </a:ext>
            </a:extLst>
          </p:cNvPr>
          <p:cNvGraphicFramePr>
            <a:graphicFrameLocks noGrp="1"/>
          </p:cNvGraphicFramePr>
          <p:nvPr>
            <p:extLst>
              <p:ext uri="{D42A27DB-BD31-4B8C-83A1-F6EECF244321}">
                <p14:modId xmlns:p14="http://schemas.microsoft.com/office/powerpoint/2010/main" val="4220164439"/>
              </p:ext>
            </p:extLst>
          </p:nvPr>
        </p:nvGraphicFramePr>
        <p:xfrm>
          <a:off x="1174532" y="1217887"/>
          <a:ext cx="10333638" cy="4422225"/>
        </p:xfrm>
        <a:graphic>
          <a:graphicData uri="http://schemas.openxmlformats.org/drawingml/2006/table">
            <a:tbl>
              <a:tblPr/>
              <a:tblGrid>
                <a:gridCol w="2139247">
                  <a:extLst>
                    <a:ext uri="{9D8B030D-6E8A-4147-A177-3AD203B41FA5}">
                      <a16:colId xmlns:a16="http://schemas.microsoft.com/office/drawing/2014/main" val="20000"/>
                    </a:ext>
                  </a:extLst>
                </a:gridCol>
                <a:gridCol w="8194391">
                  <a:extLst>
                    <a:ext uri="{9D8B030D-6E8A-4147-A177-3AD203B41FA5}">
                      <a16:colId xmlns:a16="http://schemas.microsoft.com/office/drawing/2014/main" val="20001"/>
                    </a:ext>
                  </a:extLst>
                </a:gridCol>
              </a:tblGrid>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2022</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12</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a:t>
                      </a: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开展全国培训与交流，</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教育部下发</a:t>
                      </a:r>
                      <a:r>
                        <a:rPr lang="en-US" altLang="zh-CN" sz="2000" b="1" i="0" u="none" strike="noStrike"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报表</a:t>
                      </a:r>
                      <a:r>
                        <a:rPr lang="en-US" altLang="zh-CN" sz="2000" b="1" i="0" u="none" strike="noStrike"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填报通知</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a:t>
                      </a:r>
                      <a:endParaRPr lang="en-US" altLang="zh-CN" sz="2000" b="1" i="0" u="none" strike="noStrike" dirty="0">
                        <a:solidFill>
                          <a:srgbClr val="1A605E"/>
                        </a:solidFill>
                        <a:latin typeface="微软雅黑" panose="020B0503020204020204" pitchFamily="34" charset="-122"/>
                        <a:ea typeface="微软雅黑" panose="020B0503020204020204" pitchFamily="34" charset="-122"/>
                      </a:endParaRPr>
                    </a:p>
                  </a:txBody>
                  <a:tcPr marL="7861" marR="7861" marT="7861" marB="0" anchor="ctr">
                    <a:lnL>
                      <a:noFill/>
                    </a:lnL>
                    <a:lnR>
                      <a:noFill/>
                    </a:lnR>
                    <a:lnT>
                      <a:noFill/>
                    </a:lnT>
                    <a:lnB>
                      <a:noFill/>
                    </a:lnB>
                  </a:tcPr>
                </a:tc>
                <a:extLst>
                  <a:ext uri="{0D108BD9-81ED-4DB2-BD59-A6C34878D82A}">
                    <a16:rowId xmlns:a16="http://schemas.microsoft.com/office/drawing/2014/main" val="10000"/>
                  </a:ext>
                </a:extLst>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1-3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a:t>
                      </a:r>
                    </a:p>
                  </a:txBody>
                  <a:tcPr marL="7861" marR="7861" marT="7861" marB="0"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各地组织高校填报</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高校创新情况信息采集报表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，回收整理；</a:t>
                      </a:r>
                    </a:p>
                  </a:txBody>
                  <a:tcPr marL="7861" marR="7861" marT="7861" marB="0" anchor="ctr">
                    <a:lnL>
                      <a:noFill/>
                    </a:lnL>
                    <a:lnR>
                      <a:noFill/>
                    </a:lnR>
                    <a:lnT>
                      <a:noFill/>
                    </a:lnT>
                    <a:lnB>
                      <a:noFill/>
                    </a:lnB>
                  </a:tcPr>
                </a:tc>
                <a:extLst>
                  <a:ext uri="{0D108BD9-81ED-4DB2-BD59-A6C34878D82A}">
                    <a16:rowId xmlns:a16="http://schemas.microsoft.com/office/drawing/2014/main" val="10001"/>
                  </a:ext>
                </a:extLst>
              </a:tr>
              <a:tr h="658630">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月末</a:t>
                      </a: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各地随科技</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社科统计报送</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高校创新信息采集报表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，核查数据质量。</a:t>
                      </a:r>
                    </a:p>
                  </a:txBody>
                  <a:tcPr marL="7861" marR="7861" marT="7861" marB="0" anchor="ctr">
                    <a:lnL>
                      <a:noFill/>
                    </a:lnL>
                    <a:lnR>
                      <a:noFill/>
                    </a:lnR>
                    <a:lnT>
                      <a:noFill/>
                    </a:lnT>
                    <a:lnB>
                      <a:noFill/>
                    </a:lnB>
                  </a:tcPr>
                </a:tc>
                <a:extLst>
                  <a:ext uri="{0D108BD9-81ED-4DB2-BD59-A6C34878D82A}">
                    <a16:rowId xmlns:a16="http://schemas.microsoft.com/office/drawing/2014/main" val="10002"/>
                  </a:ext>
                </a:extLst>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5</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a:t>
                      </a: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chemeClr val="accent4">
                              <a:lumMod val="75000"/>
                            </a:schemeClr>
                          </a:solidFill>
                          <a:latin typeface="微软雅黑" panose="020B0503020204020204" pitchFamily="34" charset="-122"/>
                          <a:ea typeface="微软雅黑" panose="020B0503020204020204" pitchFamily="34" charset="-122"/>
                        </a:rPr>
                        <a:t>教育部下发“高校教师、学生创新情况调查“的通知</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，启动线上调查平台；</a:t>
                      </a:r>
                    </a:p>
                  </a:txBody>
                  <a:tcPr marL="7861" marR="7861" marT="7861" marB="0" anchor="ctr">
                    <a:lnL>
                      <a:noFill/>
                    </a:lnL>
                    <a:lnR>
                      <a:noFill/>
                    </a:lnR>
                    <a:lnT>
                      <a:noFill/>
                    </a:lnT>
                    <a:lnB>
                      <a:noFill/>
                    </a:lnB>
                  </a:tcPr>
                </a:tc>
                <a:extLst>
                  <a:ext uri="{0D108BD9-81ED-4DB2-BD59-A6C34878D82A}">
                    <a16:rowId xmlns:a16="http://schemas.microsoft.com/office/drawing/2014/main" val="10003"/>
                  </a:ext>
                </a:extLst>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6-8</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a:t>
                      </a: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各地组织实施高校教师、学生创新情况的抽样调查；</a:t>
                      </a:r>
                    </a:p>
                  </a:txBody>
                  <a:tcPr marL="7861" marR="7861" marT="7861" marB="0" anchor="ctr">
                    <a:lnL>
                      <a:noFill/>
                    </a:lnL>
                    <a:lnR>
                      <a:noFill/>
                    </a:lnR>
                    <a:lnT>
                      <a:noFill/>
                    </a:lnT>
                    <a:lnB>
                      <a:noFill/>
                    </a:lnB>
                  </a:tcPr>
                </a:tc>
                <a:extLst>
                  <a:ext uri="{0D108BD9-81ED-4DB2-BD59-A6C34878D82A}">
                    <a16:rowId xmlns:a16="http://schemas.microsoft.com/office/drawing/2014/main" val="10004"/>
                  </a:ext>
                </a:extLst>
              </a:tr>
              <a:tr h="752719">
                <a:tc>
                  <a:txBody>
                    <a:bodyPr/>
                    <a:lstStyle/>
                    <a:p>
                      <a:pPr algn="l" fontAlgn="ct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2023</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年</a:t>
                      </a:r>
                      <a:r>
                        <a:rPr lang="en-US" altLang="zh-CN"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9-11</a:t>
                      </a:r>
                      <a:r>
                        <a:rPr lang="zh-CN" altLang="en-US" sz="2000" b="1" i="0" u="none" strike="noStrike" dirty="0">
                          <a:solidFill>
                            <a:srgbClr val="1A605E"/>
                          </a:solidFill>
                          <a:latin typeface="微软雅黑" panose="020B0503020204020204" pitchFamily="34" charset="-122"/>
                          <a:ea typeface="微软雅黑" panose="020B0503020204020204" pitchFamily="34" charset="-122"/>
                          <a:cs typeface="Times New Roman" pitchFamily="18" charset="0"/>
                        </a:rPr>
                        <a:t>月</a:t>
                      </a:r>
                    </a:p>
                  </a:txBody>
                  <a:tcPr marL="7861" marR="7861" marT="7861" marB="0" anchor="ctr">
                    <a:lnL>
                      <a:noFill/>
                    </a:lnL>
                    <a:lnR>
                      <a:noFill/>
                    </a:lnR>
                    <a:lnT>
                      <a:noFill/>
                    </a:lnT>
                    <a:lnB>
                      <a:noFill/>
                    </a:lnB>
                  </a:tcPr>
                </a:tc>
                <a:tc>
                  <a:txBody>
                    <a:bodyPr/>
                    <a:lstStyle/>
                    <a:p>
                      <a:pPr algn="l" fontAlgn="ctr"/>
                      <a:r>
                        <a:rPr lang="zh-CN" altLang="en-US" sz="2000" b="1" i="0" u="none" strike="noStrike" dirty="0">
                          <a:solidFill>
                            <a:srgbClr val="1A605E"/>
                          </a:solidFill>
                          <a:latin typeface="微软雅黑" panose="020B0503020204020204" pitchFamily="34" charset="-122"/>
                          <a:ea typeface="微软雅黑" panose="020B0503020204020204" pitchFamily="34" charset="-122"/>
                        </a:rPr>
                        <a:t>形成</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2022</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年度“高校创新</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报表</a:t>
                      </a:r>
                      <a:r>
                        <a:rPr lang="en-US" altLang="zh-CN" sz="2000" b="1" i="0" u="none" strike="noStrike" dirty="0">
                          <a:solidFill>
                            <a:srgbClr val="1A605E"/>
                          </a:solidFill>
                          <a:latin typeface="微软雅黑" panose="020B0503020204020204" pitchFamily="34" charset="-122"/>
                          <a:ea typeface="微软雅黑" panose="020B0503020204020204" pitchFamily="34" charset="-122"/>
                        </a:rPr>
                        <a:t>》+</a:t>
                      </a:r>
                      <a:r>
                        <a:rPr lang="zh-CN" altLang="en-US" sz="2000" b="1" i="0" u="none" strike="noStrike" dirty="0">
                          <a:solidFill>
                            <a:srgbClr val="1A605E"/>
                          </a:solidFill>
                          <a:latin typeface="微软雅黑" panose="020B0503020204020204" pitchFamily="34" charset="-122"/>
                          <a:ea typeface="微软雅黑" panose="020B0503020204020204" pitchFamily="34" charset="-122"/>
                        </a:rPr>
                        <a:t>人员问卷调查”的完整数据库。</a:t>
                      </a:r>
                    </a:p>
                  </a:txBody>
                  <a:tcPr marL="7861" marR="7861" marT="7861" marB="0" anchor="ctr">
                    <a:lnL>
                      <a:noFill/>
                    </a:lnL>
                    <a:lnR>
                      <a:noFill/>
                    </a:lnR>
                    <a:lnT>
                      <a:noFill/>
                    </a:lnT>
                    <a:lnB>
                      <a:noFill/>
                    </a:lnB>
                  </a:tcPr>
                </a:tc>
                <a:extLst>
                  <a:ext uri="{0D108BD9-81ED-4DB2-BD59-A6C34878D82A}">
                    <a16:rowId xmlns:a16="http://schemas.microsoft.com/office/drawing/2014/main" val="10005"/>
                  </a:ext>
                </a:extLst>
              </a:tr>
            </a:tbl>
          </a:graphicData>
        </a:graphic>
      </p:graphicFrame>
      <p:grpSp>
        <p:nvGrpSpPr>
          <p:cNvPr id="6" name="组合 5">
            <a:extLst>
              <a:ext uri="{FF2B5EF4-FFF2-40B4-BE49-F238E27FC236}">
                <a16:creationId xmlns:a16="http://schemas.microsoft.com/office/drawing/2014/main" id="{4B373CD0-1DCC-40B9-BF84-D8F3C1F52ACF}"/>
              </a:ext>
            </a:extLst>
          </p:cNvPr>
          <p:cNvGrpSpPr/>
          <p:nvPr/>
        </p:nvGrpSpPr>
        <p:grpSpPr>
          <a:xfrm>
            <a:off x="767575" y="1182250"/>
            <a:ext cx="299290" cy="4693545"/>
            <a:chOff x="683568" y="2321263"/>
            <a:chExt cx="288032" cy="2620949"/>
          </a:xfrm>
        </p:grpSpPr>
        <p:cxnSp>
          <p:nvCxnSpPr>
            <p:cNvPr id="7" name="直接箭头连接符 6">
              <a:extLst>
                <a:ext uri="{FF2B5EF4-FFF2-40B4-BE49-F238E27FC236}">
                  <a16:creationId xmlns:a16="http://schemas.microsoft.com/office/drawing/2014/main" id="{DCF442B9-FFEA-4BEB-B0BF-2CF8CB95715B}"/>
                </a:ext>
              </a:extLst>
            </p:cNvPr>
            <p:cNvCxnSpPr/>
            <p:nvPr/>
          </p:nvCxnSpPr>
          <p:spPr>
            <a:xfrm flipH="1" flipV="1">
              <a:off x="683568" y="2321263"/>
              <a:ext cx="11696" cy="2620949"/>
            </a:xfrm>
            <a:prstGeom prst="straightConnector1">
              <a:avLst/>
            </a:prstGeom>
            <a:ln w="41275">
              <a:solidFill>
                <a:schemeClr val="tx1">
                  <a:lumMod val="50000"/>
                  <a:lumOff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07C1B3A3-C08A-4B70-AB19-4DFF71DD9E7B}"/>
                </a:ext>
              </a:extLst>
            </p:cNvPr>
            <p:cNvCxnSpPr/>
            <p:nvPr/>
          </p:nvCxnSpPr>
          <p:spPr>
            <a:xfrm>
              <a:off x="683568" y="3741982"/>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E0A894B-A65D-4F8C-9355-2DA8A54D6B9D}"/>
                </a:ext>
              </a:extLst>
            </p:cNvPr>
            <p:cNvCxnSpPr/>
            <p:nvPr/>
          </p:nvCxnSpPr>
          <p:spPr>
            <a:xfrm>
              <a:off x="683568" y="3322409"/>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1F010DC-6A4D-40C5-B059-8ADB25A2B308}"/>
                </a:ext>
              </a:extLst>
            </p:cNvPr>
            <p:cNvCxnSpPr/>
            <p:nvPr/>
          </p:nvCxnSpPr>
          <p:spPr>
            <a:xfrm>
              <a:off x="683568" y="2902836"/>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626B10A-CB3B-4339-BA4F-5E9017E1DC96}"/>
                </a:ext>
              </a:extLst>
            </p:cNvPr>
            <p:cNvCxnSpPr/>
            <p:nvPr/>
          </p:nvCxnSpPr>
          <p:spPr>
            <a:xfrm>
              <a:off x="683568" y="2499272"/>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B7408B4-D1EB-4771-AF0A-7D844CE362FA}"/>
                </a:ext>
              </a:extLst>
            </p:cNvPr>
            <p:cNvCxnSpPr/>
            <p:nvPr/>
          </p:nvCxnSpPr>
          <p:spPr>
            <a:xfrm>
              <a:off x="683568" y="4603236"/>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3AFBFE3A-0533-4582-BE4D-BBE1B719834C}"/>
                </a:ext>
              </a:extLst>
            </p:cNvPr>
            <p:cNvCxnSpPr/>
            <p:nvPr/>
          </p:nvCxnSpPr>
          <p:spPr>
            <a:xfrm>
              <a:off x="683568" y="4171188"/>
              <a:ext cx="288032"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 name="灯片编号占位符 2">
            <a:extLst>
              <a:ext uri="{FF2B5EF4-FFF2-40B4-BE49-F238E27FC236}">
                <a16:creationId xmlns:a16="http://schemas.microsoft.com/office/drawing/2014/main" id="{5E9F1730-B458-400C-937D-ACEF9AEF8FA3}"/>
              </a:ext>
            </a:extLst>
          </p:cNvPr>
          <p:cNvSpPr>
            <a:spLocks noGrp="1"/>
          </p:cNvSpPr>
          <p:nvPr>
            <p:ph type="sldNum" sz="quarter" idx="12"/>
          </p:nvPr>
        </p:nvSpPr>
        <p:spPr/>
        <p:txBody>
          <a:bodyPr/>
          <a:lstStyle/>
          <a:p>
            <a:fld id="{E184265B-C5CB-4AC6-A826-41101DB627D4}" type="slidenum">
              <a:rPr lang="zh-CN" altLang="en-US" smtClean="0"/>
              <a:t>42</a:t>
            </a:fld>
            <a:endParaRPr lang="zh-CN" altLang="en-US"/>
          </a:p>
        </p:txBody>
      </p:sp>
    </p:spTree>
    <p:extLst>
      <p:ext uri="{BB962C8B-B14F-4D97-AF65-F5344CB8AC3E}">
        <p14:creationId xmlns:p14="http://schemas.microsoft.com/office/powerpoint/2010/main" val="2009680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08402" y="4794284"/>
            <a:ext cx="6743109" cy="1862048"/>
          </a:xfrm>
          <a:prstGeom prst="rect">
            <a:avLst/>
          </a:prstGeom>
        </p:spPr>
        <p:txBody>
          <a:bodyPr wrap="square">
            <a:spAutoFit/>
          </a:bodyPr>
          <a:lstStyle/>
          <a:p>
            <a:pPr algn="ctr"/>
            <a:r>
              <a:rPr lang="en-US" altLang="zh-CN" sz="11500" b="1"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THANKS</a:t>
            </a:r>
            <a:endParaRPr lang="zh-CN" altLang="en-US" sz="11500" b="1" dirty="0">
              <a:solidFill>
                <a:schemeClr val="tx1">
                  <a:lumMod val="50000"/>
                  <a:lumOff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4EC37832-BEB1-4896-844C-88D76571FFB4}"/>
              </a:ext>
            </a:extLst>
          </p:cNvPr>
          <p:cNvSpPr>
            <a:spLocks noGrp="1"/>
          </p:cNvSpPr>
          <p:nvPr>
            <p:ph type="title"/>
          </p:nvPr>
        </p:nvSpPr>
        <p:spPr>
          <a:xfrm>
            <a:off x="582706" y="539936"/>
            <a:ext cx="9379536" cy="925794"/>
          </a:xfrm>
        </p:spPr>
        <p:txBody>
          <a:bodyPr>
            <a:normAutofit/>
          </a:bodyPr>
          <a:lstStyle/>
          <a:p>
            <a:r>
              <a:rPr lang="zh-CN" altLang="en-US" sz="4000" b="1" dirty="0">
                <a:solidFill>
                  <a:schemeClr val="accent4">
                    <a:lumMod val="75000"/>
                  </a:schemeClr>
                </a:solidFill>
                <a:latin typeface="黑体" panose="02010609060101010101" pitchFamily="49" charset="-122"/>
                <a:ea typeface="黑体" panose="02010609060101010101" pitchFamily="49" charset="-122"/>
              </a:rPr>
              <a:t>课题组联系方式</a:t>
            </a:r>
          </a:p>
        </p:txBody>
      </p:sp>
      <p:sp>
        <p:nvSpPr>
          <p:cNvPr id="6" name="Rectangle 4">
            <a:extLst>
              <a:ext uri="{FF2B5EF4-FFF2-40B4-BE49-F238E27FC236}">
                <a16:creationId xmlns:a16="http://schemas.microsoft.com/office/drawing/2014/main" id="{0F16D09E-AE9D-4FB2-A97D-97AFB7B0507D}"/>
              </a:ext>
            </a:extLst>
          </p:cNvPr>
          <p:cNvSpPr>
            <a:spLocks noChangeArrowheads="1"/>
          </p:cNvSpPr>
          <p:nvPr/>
        </p:nvSpPr>
        <p:spPr bwMode="auto">
          <a:xfrm>
            <a:off x="1611469" y="2086284"/>
            <a:ext cx="6848350" cy="180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72000" rIns="91440" bIns="7200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lang="zh-CN" altLang="en-US" sz="2400" b="1" dirty="0">
                <a:solidFill>
                  <a:srgbClr val="1A605E"/>
                </a:solidFill>
                <a:latin typeface="微软雅黑" panose="020B0503020204020204" pitchFamily="34" charset="-122"/>
                <a:ea typeface="微软雅黑" panose="020B0503020204020204" pitchFamily="34" charset="-122"/>
                <a:cs typeface="Times New Roman" pitchFamily="18" charset="0"/>
              </a:rPr>
              <a:t>中国教育科学研究院 课题组</a:t>
            </a:r>
            <a:endParaRPr lang="en-US" altLang="zh-CN" sz="2400" b="1" dirty="0">
              <a:solidFill>
                <a:srgbClr val="1A605E"/>
              </a:solidFill>
              <a:latin typeface="微软雅黑" panose="020B0503020204020204" pitchFamily="34" charset="-122"/>
              <a:ea typeface="微软雅黑" panose="020B0503020204020204" pitchFamily="34" charset="-122"/>
              <a:cs typeface="Times New Roman" pitchFamily="18" charset="0"/>
            </a:endParaRPr>
          </a:p>
          <a:p>
            <a:pPr marL="0" marR="0" lvl="0" indent="0" defTabSz="914400" rtl="0" eaLnBrk="0" fontAlgn="base" latinLnBrk="0" hangingPunct="0">
              <a:lnSpc>
                <a:spcPct val="150000"/>
              </a:lnSpc>
              <a:spcBef>
                <a:spcPct val="0"/>
              </a:spcBef>
              <a:spcAft>
                <a:spcPct val="0"/>
              </a:spcAft>
              <a:buClrTx/>
              <a:buSzTx/>
              <a:buFontTx/>
              <a:buNone/>
              <a:tabLst/>
            </a:pPr>
            <a:r>
              <a:rPr lang="zh-CN" altLang="en-US" sz="2400" b="1" dirty="0">
                <a:solidFill>
                  <a:srgbClr val="1A605E"/>
                </a:solidFill>
                <a:latin typeface="微软雅黑" panose="020B0503020204020204" pitchFamily="34" charset="-122"/>
                <a:ea typeface="微软雅黑" panose="020B0503020204020204" pitchFamily="34" charset="-122"/>
                <a:cs typeface="Times New Roman" pitchFamily="18" charset="0"/>
              </a:rPr>
              <a:t>王   纾   </a:t>
            </a:r>
            <a:r>
              <a:rPr kumimoji="0" lang="en-US" altLang="zh-CN"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010-62003957</a:t>
            </a:r>
            <a:r>
              <a:rPr kumimoji="0" lang="zh-CN" altLang="en-US"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a:t>
            </a:r>
            <a:r>
              <a:rPr kumimoji="0" lang="en-US" altLang="zh-CN"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wangs@nies.net.cn</a:t>
            </a:r>
          </a:p>
          <a:p>
            <a:pPr marL="0" marR="0" lvl="0" indent="0" defTabSz="914400" rtl="0" eaLnBrk="0" fontAlgn="base" latinLnBrk="0" hangingPunct="0">
              <a:lnSpc>
                <a:spcPct val="150000"/>
              </a:lnSpc>
              <a:spcBef>
                <a:spcPct val="0"/>
              </a:spcBef>
              <a:spcAft>
                <a:spcPct val="0"/>
              </a:spcAft>
              <a:buClrTx/>
              <a:buSzTx/>
              <a:buFontTx/>
              <a:buNone/>
              <a:tabLst/>
            </a:pPr>
            <a:r>
              <a:rPr lang="zh-CN" altLang="en-US" sz="2400" b="1" dirty="0">
                <a:solidFill>
                  <a:srgbClr val="1A605E"/>
                </a:solidFill>
                <a:latin typeface="微软雅黑" panose="020B0503020204020204" pitchFamily="34" charset="-122"/>
                <a:ea typeface="微软雅黑" panose="020B0503020204020204" pitchFamily="34" charset="-122"/>
                <a:cs typeface="Times New Roman" pitchFamily="18" charset="0"/>
              </a:rPr>
              <a:t>杜云英   </a:t>
            </a:r>
            <a:r>
              <a:rPr kumimoji="0" lang="en-US" altLang="zh-CN"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010-62003797</a:t>
            </a:r>
            <a:r>
              <a:rPr kumimoji="0" lang="zh-CN" altLang="en-US"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a:t>
            </a:r>
            <a:r>
              <a:rPr kumimoji="0" lang="en-US" altLang="zh-CN"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Times New Roman" pitchFamily="18" charset="0"/>
              </a:rPr>
              <a:t>duyy@nies.net.cn</a:t>
            </a:r>
            <a:endParaRPr kumimoji="0" lang="en-US" altLang="zh-CN" sz="2400" b="1" i="0" u="none" strike="noStrike" cap="none" normalizeH="0" baseline="0" dirty="0">
              <a:ln>
                <a:noFill/>
              </a:ln>
              <a:solidFill>
                <a:srgbClr val="1A605E"/>
              </a:solidFill>
              <a:effectLst/>
              <a:latin typeface="微软雅黑" panose="020B0503020204020204" pitchFamily="34" charset="-122"/>
              <a:ea typeface="微软雅黑" panose="020B0503020204020204" pitchFamily="34" charset="-122"/>
              <a:cs typeface="宋体" pitchFamily="2" charset="-122"/>
            </a:endParaRPr>
          </a:p>
        </p:txBody>
      </p:sp>
      <p:sp>
        <p:nvSpPr>
          <p:cNvPr id="4" name="灯片编号占位符 3">
            <a:extLst>
              <a:ext uri="{FF2B5EF4-FFF2-40B4-BE49-F238E27FC236}">
                <a16:creationId xmlns:a16="http://schemas.microsoft.com/office/drawing/2014/main" id="{3A236C1E-5997-42F1-B456-B31B84F80C85}"/>
              </a:ext>
            </a:extLst>
          </p:cNvPr>
          <p:cNvSpPr>
            <a:spLocks noGrp="1"/>
          </p:cNvSpPr>
          <p:nvPr>
            <p:ph type="sldNum" sz="quarter" idx="12"/>
          </p:nvPr>
        </p:nvSpPr>
        <p:spPr/>
        <p:txBody>
          <a:bodyPr/>
          <a:lstStyle/>
          <a:p>
            <a:fld id="{E184265B-C5CB-4AC6-A826-41101DB627D4}" type="slidenum">
              <a:rPr lang="zh-CN" altLang="en-US" smtClean="0"/>
              <a:t>43</a:t>
            </a:fld>
            <a:endParaRPr lang="zh-CN" altLang="en-US"/>
          </a:p>
        </p:txBody>
      </p:sp>
    </p:spTree>
    <p:extLst>
      <p:ext uri="{BB962C8B-B14F-4D97-AF65-F5344CB8AC3E}">
        <p14:creationId xmlns:p14="http://schemas.microsoft.com/office/powerpoint/2010/main" val="228502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
          <p:cNvSpPr txBox="1">
            <a:spLocks noGrp="1"/>
          </p:cNvSpPr>
          <p:nvPr>
            <p:ph type="sldNum" sz="quarter" idx="12"/>
          </p:nvPr>
        </p:nvSpPr>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rPr>
              <a:t>5</a:t>
            </a:fld>
            <a:endParaRPr lang="zh-CN" altLang="en-US" sz="1200" dirty="0">
              <a:solidFill>
                <a:srgbClr val="898989"/>
              </a:solidFill>
            </a:endParaRPr>
          </a:p>
        </p:txBody>
      </p:sp>
      <p:sp>
        <p:nvSpPr>
          <p:cNvPr id="39945" name="圆角矩形 7"/>
          <p:cNvSpPr/>
          <p:nvPr/>
        </p:nvSpPr>
        <p:spPr>
          <a:xfrm>
            <a:off x="722312" y="1524426"/>
            <a:ext cx="10883900" cy="4465638"/>
          </a:xfrm>
          <a:prstGeom prst="roundRect">
            <a:avLst>
              <a:gd name="adj" fmla="val 9083"/>
            </a:avLst>
          </a:prstGeom>
          <a:noFill/>
          <a:ln w="12700" cap="flat" cmpd="sng">
            <a:solidFill>
              <a:srgbClr val="ADBACA"/>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39946" name="圆角矩形 11"/>
          <p:cNvSpPr/>
          <p:nvPr/>
        </p:nvSpPr>
        <p:spPr>
          <a:xfrm>
            <a:off x="2459037" y="1291064"/>
            <a:ext cx="7575550" cy="461962"/>
          </a:xfrm>
          <a:prstGeom prst="roundRect">
            <a:avLst>
              <a:gd name="adj" fmla="val 16667"/>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2400" b="1" dirty="0">
                <a:solidFill>
                  <a:srgbClr val="FFFFFF"/>
                </a:solidFill>
                <a:latin typeface="微软雅黑" panose="020B0503020204020204" pitchFamily="34" charset="-122"/>
                <a:ea typeface="微软雅黑" panose="020B0503020204020204" pitchFamily="34" charset="-122"/>
              </a:rPr>
              <a:t>调查对象及调查内容示意图</a:t>
            </a:r>
          </a:p>
        </p:txBody>
      </p:sp>
      <p:grpSp>
        <p:nvGrpSpPr>
          <p:cNvPr id="39947" name="组合 12"/>
          <p:cNvGrpSpPr/>
          <p:nvPr/>
        </p:nvGrpSpPr>
        <p:grpSpPr>
          <a:xfrm>
            <a:off x="838200" y="1579989"/>
            <a:ext cx="10652125" cy="4846865"/>
            <a:chOff x="989189" y="2085181"/>
            <a:chExt cx="10653636" cy="4591972"/>
          </a:xfrm>
        </p:grpSpPr>
        <p:sp>
          <p:nvSpPr>
            <p:cNvPr id="39949" name="圆角矩形 7"/>
            <p:cNvSpPr/>
            <p:nvPr/>
          </p:nvSpPr>
          <p:spPr>
            <a:xfrm>
              <a:off x="989189" y="2347738"/>
              <a:ext cx="2743201" cy="4007907"/>
            </a:xfrm>
            <a:prstGeom prst="roundRect">
              <a:avLst>
                <a:gd name="adj" fmla="val 9083"/>
              </a:avLst>
            </a:prstGeom>
            <a:solidFill>
              <a:srgbClr val="00B0F0">
                <a:alpha val="18823"/>
              </a:srgbClr>
            </a:solidFill>
            <a:ln w="12700" cap="flat" cmpd="sng">
              <a:solidFill>
                <a:srgbClr val="ADBACA"/>
              </a:solidFill>
              <a:prstDash val="dash"/>
              <a:headEnd type="none" w="med" len="med"/>
              <a:tailEnd type="none" w="med" len="med"/>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已有统计内容</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en-US" altLang="zh-CN" sz="700" b="1" dirty="0">
                  <a:solidFill>
                    <a:srgbClr val="000000"/>
                  </a:solidFill>
                  <a:latin typeface="微软雅黑" panose="020B0503020204020204" pitchFamily="34" charset="-122"/>
                  <a:ea typeface="微软雅黑" panose="020B0503020204020204" pitchFamily="34" charset="-122"/>
                </a:rPr>
                <a:t> </a:t>
              </a: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高校、研究机构：</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rPr>
                <a:t>R&amp;D</a:t>
              </a:r>
              <a:r>
                <a:rPr lang="zh-CN" altLang="en-US" sz="1400" dirty="0">
                  <a:solidFill>
                    <a:srgbClr val="000000"/>
                  </a:solidFill>
                  <a:latin typeface="微软雅黑" panose="020B0503020204020204" pitchFamily="34" charset="-122"/>
                  <a:ea typeface="微软雅黑" panose="020B0503020204020204" pitchFamily="34" charset="-122"/>
                </a:rPr>
                <a:t>人员</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经费</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课题</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科技活动产出</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企业：</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人员</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R&amp;D</a:t>
              </a:r>
              <a:r>
                <a:rPr lang="zh-CN" altLang="en-US" sz="1400" dirty="0">
                  <a:solidFill>
                    <a:srgbClr val="000000"/>
                  </a:solidFill>
                  <a:latin typeface="微软雅黑" panose="020B0503020204020204" pitchFamily="34" charset="-122"/>
                  <a:ea typeface="微软雅黑" panose="020B0503020204020204" pitchFamily="34" charset="-122"/>
                </a:rPr>
                <a:t>经费</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企业</a:t>
              </a:r>
              <a:r>
                <a:rPr lang="en-US" altLang="zh-CN" sz="1400" dirty="0">
                  <a:solidFill>
                    <a:srgbClr val="000000"/>
                  </a:solidFill>
                  <a:latin typeface="微软雅黑" panose="020B0503020204020204" pitchFamily="34" charset="-122"/>
                  <a:ea typeface="微软雅黑" panose="020B0503020204020204" pitchFamily="34" charset="-122"/>
                </a:rPr>
                <a:t>R&amp;D</a:t>
              </a:r>
              <a:r>
                <a:rPr lang="zh-CN" altLang="en-US" sz="1400" dirty="0">
                  <a:solidFill>
                    <a:srgbClr val="000000"/>
                  </a:solidFill>
                  <a:latin typeface="微软雅黑" panose="020B0503020204020204" pitchFamily="34" charset="-122"/>
                  <a:ea typeface="微软雅黑" panose="020B0503020204020204" pitchFamily="34" charset="-122"/>
                </a:rPr>
                <a:t>项目</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企业办研发机构</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专利及非专利技术</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新产品开发和生产</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技术获取和技术改造</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创新创业服务机构和基地：</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基础设施建设情况</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企业生产经营情况</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服务和运行情况</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nvGrpSpPr>
            <p:cNvPr id="39950" name="组合 5"/>
            <p:cNvGrpSpPr/>
            <p:nvPr/>
          </p:nvGrpSpPr>
          <p:grpSpPr>
            <a:xfrm>
              <a:off x="3905664" y="2085181"/>
              <a:ext cx="4929931" cy="1495334"/>
              <a:chOff x="3905664" y="2085181"/>
              <a:chExt cx="4929931" cy="1495334"/>
            </a:xfrm>
          </p:grpSpPr>
          <p:grpSp>
            <p:nvGrpSpPr>
              <p:cNvPr id="39978" name="组合 4"/>
              <p:cNvGrpSpPr/>
              <p:nvPr/>
            </p:nvGrpSpPr>
            <p:grpSpPr>
              <a:xfrm>
                <a:off x="3905664" y="2085181"/>
                <a:ext cx="2330715" cy="1495334"/>
                <a:chOff x="3905664" y="2189685"/>
                <a:chExt cx="2330715" cy="1495334"/>
              </a:xfrm>
            </p:grpSpPr>
            <p:sp>
              <p:nvSpPr>
                <p:cNvPr id="39985"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86" name="组合 2"/>
                <p:cNvGrpSpPr/>
                <p:nvPr/>
              </p:nvGrpSpPr>
              <p:grpSpPr>
                <a:xfrm>
                  <a:off x="3952431" y="2189685"/>
                  <a:ext cx="2237180" cy="1495334"/>
                  <a:chOff x="4398750" y="2385630"/>
                  <a:chExt cx="2237180" cy="1495334"/>
                </a:xfrm>
              </p:grpSpPr>
              <p:sp>
                <p:nvSpPr>
                  <p:cNvPr id="39987"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高等学校</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9988" name="左大括号 1"/>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89" name="圆角矩形 7"/>
                  <p:cNvSpPr/>
                  <p:nvPr/>
                </p:nvSpPr>
                <p:spPr>
                  <a:xfrm>
                    <a:off x="5425864" y="2385630"/>
                    <a:ext cx="1210066"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本科院校</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高职专科</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grpSp>
          <p:grpSp>
            <p:nvGrpSpPr>
              <p:cNvPr id="39979" name="组合 62"/>
              <p:cNvGrpSpPr/>
              <p:nvPr/>
            </p:nvGrpSpPr>
            <p:grpSpPr>
              <a:xfrm>
                <a:off x="6441237" y="2085181"/>
                <a:ext cx="2394358" cy="1495334"/>
                <a:chOff x="3905664" y="2189685"/>
                <a:chExt cx="2394358" cy="1495334"/>
              </a:xfrm>
            </p:grpSpPr>
            <p:sp>
              <p:nvSpPr>
                <p:cNvPr id="39980"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81" name="组合 64"/>
                <p:cNvGrpSpPr/>
                <p:nvPr/>
              </p:nvGrpSpPr>
              <p:grpSpPr>
                <a:xfrm>
                  <a:off x="3952431" y="2189685"/>
                  <a:ext cx="2347591" cy="1495334"/>
                  <a:chOff x="4398750" y="2385630"/>
                  <a:chExt cx="2347591" cy="1495334"/>
                </a:xfrm>
              </p:grpSpPr>
              <p:sp>
                <p:nvSpPr>
                  <p:cNvPr id="39982"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研究机构</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9983" name="左大括号 66"/>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84" name="圆角矩形 7"/>
                  <p:cNvSpPr/>
                  <p:nvPr/>
                </p:nvSpPr>
                <p:spPr>
                  <a:xfrm>
                    <a:off x="5425864" y="2385630"/>
                    <a:ext cx="1320477"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中央部门属</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地方部门属</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pSp>
          </p:grpSp>
        </p:grpSp>
        <p:grpSp>
          <p:nvGrpSpPr>
            <p:cNvPr id="39951" name="组合 6"/>
            <p:cNvGrpSpPr/>
            <p:nvPr/>
          </p:nvGrpSpPr>
          <p:grpSpPr>
            <a:xfrm>
              <a:off x="3905664" y="5152289"/>
              <a:ext cx="5131003" cy="1524864"/>
              <a:chOff x="3905664" y="5152289"/>
              <a:chExt cx="5131003" cy="1524864"/>
            </a:xfrm>
          </p:grpSpPr>
          <p:grpSp>
            <p:nvGrpSpPr>
              <p:cNvPr id="39966" name="组合 68"/>
              <p:cNvGrpSpPr/>
              <p:nvPr/>
            </p:nvGrpSpPr>
            <p:grpSpPr>
              <a:xfrm>
                <a:off x="3905664" y="5152289"/>
                <a:ext cx="2569926" cy="1495334"/>
                <a:chOff x="3905664" y="2238533"/>
                <a:chExt cx="2569926" cy="1495334"/>
              </a:xfrm>
            </p:grpSpPr>
            <p:sp>
              <p:nvSpPr>
                <p:cNvPr id="39973"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74" name="组合 70"/>
                <p:cNvGrpSpPr/>
                <p:nvPr/>
              </p:nvGrpSpPr>
              <p:grpSpPr>
                <a:xfrm>
                  <a:off x="3952431" y="2238533"/>
                  <a:ext cx="2523159" cy="1495334"/>
                  <a:chOff x="4398750" y="2434478"/>
                  <a:chExt cx="2523159" cy="1495334"/>
                </a:xfrm>
              </p:grpSpPr>
              <p:sp>
                <p:nvSpPr>
                  <p:cNvPr id="39975" name="圆角矩形 7"/>
                  <p:cNvSpPr/>
                  <p:nvPr/>
                </p:nvSpPr>
                <p:spPr>
                  <a:xfrm>
                    <a:off x="4398750" y="2941505"/>
                    <a:ext cx="1031047" cy="461962"/>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创新创业</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服务机构</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9976" name="左大括号 72"/>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77" name="圆角矩形 7"/>
                  <p:cNvSpPr/>
                  <p:nvPr/>
                </p:nvSpPr>
                <p:spPr>
                  <a:xfrm>
                    <a:off x="5491800" y="2434478"/>
                    <a:ext cx="1430109"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生产力中心</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大学科技园</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孵化器</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众创空间</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ts val="6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a:t>
                    </a:r>
                  </a:p>
                </p:txBody>
              </p:sp>
            </p:grpSp>
          </p:grpSp>
          <p:grpSp>
            <p:nvGrpSpPr>
              <p:cNvPr id="39967" name="组合 74"/>
              <p:cNvGrpSpPr/>
              <p:nvPr/>
            </p:nvGrpSpPr>
            <p:grpSpPr>
              <a:xfrm>
                <a:off x="6441237" y="5181819"/>
                <a:ext cx="2595430" cy="1495334"/>
                <a:chOff x="3905664" y="2268063"/>
                <a:chExt cx="2595430" cy="1495334"/>
              </a:xfrm>
            </p:grpSpPr>
            <p:sp>
              <p:nvSpPr>
                <p:cNvPr id="39968" name="圆角矩形 7"/>
                <p:cNvSpPr/>
                <p:nvPr/>
              </p:nvSpPr>
              <p:spPr>
                <a:xfrm>
                  <a:off x="3905664" y="2450562"/>
                  <a:ext cx="2330715" cy="1025833"/>
                </a:xfrm>
                <a:prstGeom prst="roundRect">
                  <a:avLst>
                    <a:gd name="adj" fmla="val 9083"/>
                  </a:avLst>
                </a:prstGeom>
                <a:solidFill>
                  <a:srgbClr val="FFC0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grpSp>
              <p:nvGrpSpPr>
                <p:cNvPr id="39969" name="组合 76"/>
                <p:cNvGrpSpPr/>
                <p:nvPr/>
              </p:nvGrpSpPr>
              <p:grpSpPr>
                <a:xfrm>
                  <a:off x="3952431" y="2268063"/>
                  <a:ext cx="2548663" cy="1495334"/>
                  <a:chOff x="4398750" y="2464008"/>
                  <a:chExt cx="2548663" cy="1495334"/>
                </a:xfrm>
              </p:grpSpPr>
              <p:sp>
                <p:nvSpPr>
                  <p:cNvPr id="39970" name="圆角矩形 7"/>
                  <p:cNvSpPr/>
                  <p:nvPr/>
                </p:nvSpPr>
                <p:spPr>
                  <a:xfrm>
                    <a:off x="4398750" y="2812102"/>
                    <a:ext cx="1031047" cy="71554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科研及产业化</a:t>
                    </a:r>
                  </a:p>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基地</a:t>
                    </a:r>
                    <a:endParaRPr lang="en-US" altLang="zh-CN" sz="1600" b="1" dirty="0">
                      <a:solidFill>
                        <a:srgbClr val="000000"/>
                      </a:solidFill>
                      <a:latin typeface="微软雅黑" panose="020B0503020204020204" pitchFamily="34" charset="-122"/>
                      <a:ea typeface="微软雅黑" panose="020B0503020204020204" pitchFamily="34" charset="-122"/>
                    </a:endParaRPr>
                  </a:p>
                </p:txBody>
              </p:sp>
              <p:sp>
                <p:nvSpPr>
                  <p:cNvPr id="39971" name="左大括号 78"/>
                  <p:cNvSpPr/>
                  <p:nvPr/>
                </p:nvSpPr>
                <p:spPr>
                  <a:xfrm>
                    <a:off x="5362222" y="2703822"/>
                    <a:ext cx="237541" cy="937329"/>
                  </a:xfrm>
                  <a:prstGeom prst="leftBrace">
                    <a:avLst>
                      <a:gd name="adj1" fmla="val 833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72" name="圆角矩形 7"/>
                  <p:cNvSpPr/>
                  <p:nvPr/>
                </p:nvSpPr>
                <p:spPr>
                  <a:xfrm>
                    <a:off x="5517305" y="2464008"/>
                    <a:ext cx="1430108" cy="1495334"/>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8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重点实验室</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工程中心</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国家高新区</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农业科技园区</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80000"/>
                      </a:lnSpc>
                      <a:spcBef>
                        <a:spcPct val="0"/>
                      </a:spcBef>
                      <a:buNone/>
                    </a:pPr>
                    <a:r>
                      <a:rPr lang="zh-CN" altLang="en-US" sz="1400" dirty="0">
                        <a:solidFill>
                          <a:srgbClr val="000000"/>
                        </a:solidFill>
                        <a:latin typeface="微软雅黑" panose="020B0503020204020204" pitchFamily="34" charset="-122"/>
                        <a:ea typeface="微软雅黑" panose="020B0503020204020204" pitchFamily="34" charset="-122"/>
                      </a:rPr>
                      <a:t>可持续实验区</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grpSp>
        </p:grpSp>
        <p:grpSp>
          <p:nvGrpSpPr>
            <p:cNvPr id="39952" name="组合 9"/>
            <p:cNvGrpSpPr/>
            <p:nvPr/>
          </p:nvGrpSpPr>
          <p:grpSpPr>
            <a:xfrm>
              <a:off x="3915391" y="3426263"/>
              <a:ext cx="4856561" cy="1746109"/>
              <a:chOff x="3915391" y="3495713"/>
              <a:chExt cx="4856561" cy="1746109"/>
            </a:xfrm>
          </p:grpSpPr>
          <p:sp>
            <p:nvSpPr>
              <p:cNvPr id="39958" name="圆角矩形 7"/>
              <p:cNvSpPr/>
              <p:nvPr/>
            </p:nvSpPr>
            <p:spPr>
              <a:xfrm>
                <a:off x="3915391" y="3613660"/>
                <a:ext cx="4856561" cy="1628162"/>
              </a:xfrm>
              <a:prstGeom prst="roundRect">
                <a:avLst>
                  <a:gd name="adj" fmla="val 9083"/>
                </a:avLst>
              </a:prstGeom>
              <a:solidFill>
                <a:srgbClr val="FF6600">
                  <a:alpha val="38823"/>
                </a:srgbClr>
              </a:solidFill>
              <a:ln w="12700" cap="flat" cmpd="sng">
                <a:solidFill>
                  <a:srgbClr val="ADBACA"/>
                </a:solidFill>
                <a:prstDash val="dash"/>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800" dirty="0">
                  <a:solidFill>
                    <a:srgbClr val="FFFFFF"/>
                  </a:solidFill>
                </a:endParaRPr>
              </a:p>
            </p:txBody>
          </p:sp>
          <p:sp>
            <p:nvSpPr>
              <p:cNvPr id="39959" name="圆角矩形 7"/>
              <p:cNvSpPr/>
              <p:nvPr/>
            </p:nvSpPr>
            <p:spPr>
              <a:xfrm>
                <a:off x="5269464" y="3495713"/>
                <a:ext cx="2148415" cy="733208"/>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r>
                  <a:rPr lang="zh-CN" altLang="en-US" sz="3200" b="1" dirty="0">
                    <a:solidFill>
                      <a:srgbClr val="000000"/>
                    </a:solidFill>
                    <a:latin typeface="微软雅黑" panose="020B0503020204020204" pitchFamily="34" charset="-122"/>
                    <a:ea typeface="微软雅黑" panose="020B0503020204020204" pitchFamily="34" charset="-122"/>
                  </a:rPr>
                  <a:t>企  业</a:t>
                </a:r>
                <a:endParaRPr lang="en-US" altLang="zh-CN" sz="3200" b="1" dirty="0">
                  <a:solidFill>
                    <a:srgbClr val="000000"/>
                  </a:solidFill>
                  <a:latin typeface="微软雅黑" panose="020B0503020204020204" pitchFamily="34" charset="-122"/>
                  <a:ea typeface="微软雅黑" panose="020B0503020204020204" pitchFamily="34" charset="-122"/>
                </a:endParaRPr>
              </a:p>
            </p:txBody>
          </p:sp>
          <p:sp>
            <p:nvSpPr>
              <p:cNvPr id="39960" name="左大括号 84"/>
              <p:cNvSpPr/>
              <p:nvPr/>
            </p:nvSpPr>
            <p:spPr>
              <a:xfrm rot="5400000">
                <a:off x="6111828" y="2076803"/>
                <a:ext cx="463687" cy="4245429"/>
              </a:xfrm>
              <a:prstGeom prst="leftBrace">
                <a:avLst>
                  <a:gd name="adj1" fmla="val 8350"/>
                  <a:gd name="adj2" fmla="val 50000"/>
                </a:avLst>
              </a:prstGeom>
              <a:noFill/>
              <a:ln w="9525" cap="flat" cmpd="sng">
                <a:solidFill>
                  <a:schemeClr val="tx1"/>
                </a:solidFill>
                <a:prstDash val="solid"/>
                <a:headEnd type="none" w="med" len="med"/>
                <a:tailEnd type="none" w="med" len="med"/>
              </a:ln>
              <a:effectLst>
                <a:outerShdw dist="35921" dir="2699999" algn="ctr" rotWithShape="0">
                  <a:schemeClr val="bg2"/>
                </a:outerShdw>
              </a:effec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61" name="圆角矩形 7"/>
              <p:cNvSpPr/>
              <p:nvPr/>
            </p:nvSpPr>
            <p:spPr>
              <a:xfrm>
                <a:off x="4533881" y="4212801"/>
                <a:ext cx="1136902"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农业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工业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服务业</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39962" name="圆角矩形 7"/>
              <p:cNvSpPr/>
              <p:nvPr/>
            </p:nvSpPr>
            <p:spPr>
              <a:xfrm>
                <a:off x="5593514" y="4212801"/>
                <a:ext cx="1500315"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传统产业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高技术产业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战略新兴产业</a:t>
                </a:r>
                <a:endParaRPr lang="en-US" altLang="zh-CN" sz="1600" dirty="0">
                  <a:solidFill>
                    <a:srgbClr val="000000"/>
                  </a:solidFill>
                  <a:latin typeface="微软雅黑" panose="020B0503020204020204" pitchFamily="34" charset="-122"/>
                  <a:ea typeface="微软雅黑" panose="020B0503020204020204" pitchFamily="34" charset="-122"/>
                </a:endParaRPr>
              </a:p>
            </p:txBody>
          </p:sp>
          <p:sp>
            <p:nvSpPr>
              <p:cNvPr id="39963" name="圆角矩形 7"/>
              <p:cNvSpPr/>
              <p:nvPr/>
            </p:nvSpPr>
            <p:spPr>
              <a:xfrm>
                <a:off x="7044975" y="4212801"/>
                <a:ext cx="1500315" cy="958786"/>
              </a:xfrm>
              <a:prstGeom prst="roundRect">
                <a:avLst>
                  <a:gd name="adj" fmla="val 9083"/>
                </a:avLst>
              </a:prstGeom>
              <a:noFill/>
              <a:ln w="12700">
                <a:noFill/>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规模以上企业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大中型企业</a:t>
                </a:r>
                <a:endParaRPr lang="en-US" altLang="zh-CN" sz="16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20000"/>
                  </a:lnSpc>
                  <a:spcBef>
                    <a:spcPct val="0"/>
                  </a:spcBef>
                  <a:buNone/>
                </a:pPr>
                <a:r>
                  <a:rPr lang="zh-CN" altLang="en-US" sz="1600" dirty="0">
                    <a:solidFill>
                      <a:srgbClr val="000000"/>
                    </a:solidFill>
                    <a:latin typeface="微软雅黑" panose="020B0503020204020204" pitchFamily="34" charset="-122"/>
                    <a:ea typeface="微软雅黑" panose="020B0503020204020204" pitchFamily="34" charset="-122"/>
                  </a:rPr>
                  <a:t>小微企业</a:t>
                </a:r>
                <a:endParaRPr lang="en-US" altLang="zh-CN" sz="1600" dirty="0">
                  <a:solidFill>
                    <a:srgbClr val="000000"/>
                  </a:solidFill>
                  <a:latin typeface="微软雅黑" panose="020B0503020204020204" pitchFamily="34" charset="-122"/>
                  <a:ea typeface="微软雅黑" panose="020B0503020204020204" pitchFamily="34" charset="-122"/>
                </a:endParaRPr>
              </a:p>
            </p:txBody>
          </p:sp>
          <p:cxnSp>
            <p:nvCxnSpPr>
              <p:cNvPr id="39964" name="直接连接符 8"/>
              <p:cNvCxnSpPr/>
              <p:nvPr/>
            </p:nvCxnSpPr>
            <p:spPr>
              <a:xfrm>
                <a:off x="5463252" y="4261644"/>
                <a:ext cx="0" cy="920175"/>
              </a:xfrm>
              <a:prstGeom prst="line">
                <a:avLst/>
              </a:prstGeom>
              <a:ln w="9525" cap="flat" cmpd="sng">
                <a:solidFill>
                  <a:schemeClr val="tx1"/>
                </a:solidFill>
                <a:prstDash val="dash"/>
                <a:headEnd type="none" w="med" len="med"/>
                <a:tailEnd type="none" w="med" len="med"/>
              </a:ln>
            </p:spPr>
          </p:cxnSp>
          <p:cxnSp>
            <p:nvCxnSpPr>
              <p:cNvPr id="39965" name="直接连接符 89"/>
              <p:cNvCxnSpPr/>
              <p:nvPr/>
            </p:nvCxnSpPr>
            <p:spPr>
              <a:xfrm>
                <a:off x="7044975" y="4261644"/>
                <a:ext cx="0" cy="920175"/>
              </a:xfrm>
              <a:prstGeom prst="line">
                <a:avLst/>
              </a:prstGeom>
              <a:ln w="9525" cap="flat" cmpd="sng">
                <a:solidFill>
                  <a:schemeClr val="tx1"/>
                </a:solidFill>
                <a:prstDash val="dash"/>
                <a:headEnd type="none" w="med" len="med"/>
                <a:tailEnd type="none" w="med" len="med"/>
              </a:ln>
            </p:spPr>
          </p:cxnSp>
        </p:grpSp>
        <p:sp>
          <p:nvSpPr>
            <p:cNvPr id="39953" name="箭头: 下 10"/>
            <p:cNvSpPr/>
            <p:nvPr/>
          </p:nvSpPr>
          <p:spPr>
            <a:xfrm>
              <a:off x="4700583" y="3267234"/>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4" name="箭头: 下 90"/>
            <p:cNvSpPr/>
            <p:nvPr/>
          </p:nvSpPr>
          <p:spPr>
            <a:xfrm>
              <a:off x="7139537" y="3267234"/>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5" name="箭头: 下 91"/>
            <p:cNvSpPr/>
            <p:nvPr/>
          </p:nvSpPr>
          <p:spPr>
            <a:xfrm rot="10800000">
              <a:off x="4773311" y="5099543"/>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6" name="箭头: 下 92"/>
            <p:cNvSpPr/>
            <p:nvPr/>
          </p:nvSpPr>
          <p:spPr>
            <a:xfrm rot="10800000">
              <a:off x="7212265" y="5099543"/>
              <a:ext cx="326961" cy="439044"/>
            </a:xfrm>
            <a:prstGeom prst="downArrow">
              <a:avLst>
                <a:gd name="adj1" fmla="val 50000"/>
                <a:gd name="adj2" fmla="val 50000"/>
              </a:avLst>
            </a:prstGeom>
            <a:solidFill>
              <a:srgbClr val="00B0F0"/>
            </a:solid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nSpc>
                  <a:spcPct val="100000"/>
                </a:lnSpc>
                <a:spcBef>
                  <a:spcPct val="0"/>
                </a:spcBef>
                <a:buNone/>
              </a:pPr>
              <a:endParaRPr lang="zh-CN" altLang="en-US" sz="1800" dirty="0"/>
            </a:p>
          </p:txBody>
        </p:sp>
        <p:sp>
          <p:nvSpPr>
            <p:cNvPr id="39957" name="圆角矩形 7"/>
            <p:cNvSpPr/>
            <p:nvPr/>
          </p:nvSpPr>
          <p:spPr>
            <a:xfrm>
              <a:off x="8899871" y="2354382"/>
              <a:ext cx="2742954" cy="4035476"/>
            </a:xfrm>
            <a:prstGeom prst="roundRect">
              <a:avLst>
                <a:gd name="adj" fmla="val 9083"/>
              </a:avLst>
            </a:prstGeom>
            <a:solidFill>
              <a:srgbClr val="00B0F0">
                <a:alpha val="18823"/>
              </a:srgbClr>
            </a:solidFill>
            <a:ln w="12700" cap="flat" cmpd="sng">
              <a:solidFill>
                <a:srgbClr val="ADBACA"/>
              </a:solidFill>
              <a:prstDash val="dash"/>
              <a:headEnd type="none" w="med" len="med"/>
              <a:tailEnd type="none" w="med" len="med"/>
            </a:ln>
          </p:spPr>
          <p:txBody>
            <a:bodyPr tIns="4680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eaLnBrk="1" hangingPunct="1">
                <a:lnSpc>
                  <a:spcPct val="100000"/>
                </a:lnSpc>
                <a:spcBef>
                  <a:spcPct val="0"/>
                </a:spcBef>
                <a:buNone/>
              </a:pPr>
              <a:endParaRPr lang="zh-CN" altLang="en-US"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zh-CN" altLang="en-US" sz="1600" b="1" dirty="0">
                  <a:solidFill>
                    <a:srgbClr val="000000"/>
                  </a:solidFill>
                  <a:latin typeface="微软雅黑" panose="020B0503020204020204" pitchFamily="34" charset="-122"/>
                  <a:ea typeface="微软雅黑" panose="020B0503020204020204" pitchFamily="34" charset="-122"/>
                </a:rPr>
                <a:t>新增调查内容</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0" lvl="0" indent="0" algn="ctr" eaLnBrk="1" hangingPunct="1">
                <a:lnSpc>
                  <a:spcPct val="100000"/>
                </a:lnSpc>
                <a:spcBef>
                  <a:spcPct val="0"/>
                </a:spcBef>
                <a:buNone/>
              </a:pPr>
              <a:r>
                <a:rPr lang="en-US" altLang="zh-CN" sz="700" b="1" dirty="0">
                  <a:solidFill>
                    <a:srgbClr val="000000"/>
                  </a:solidFill>
                  <a:latin typeface="微软雅黑" panose="020B0503020204020204" pitchFamily="34" charset="-122"/>
                  <a:ea typeface="微软雅黑" panose="020B0503020204020204" pitchFamily="34" charset="-122"/>
                </a:rPr>
                <a:t> </a:t>
              </a: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高校、研究机构：</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产学研合作创新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创新人才培养</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科技成果转化</a:t>
              </a:r>
              <a:r>
                <a:rPr lang="en-US" altLang="zh-CN" sz="1400" dirty="0">
                  <a:solidFill>
                    <a:srgbClr val="000000"/>
                  </a:solidFill>
                  <a:latin typeface="微软雅黑" panose="020B0503020204020204" pitchFamily="34" charset="-122"/>
                  <a:ea typeface="微软雅黑" panose="020B0503020204020204" pitchFamily="34" charset="-122"/>
                </a:rPr>
                <a:t>        </a:t>
              </a: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企业：</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2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产品创新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工艺创新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营销创新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组织创新</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创新的障碍与困难</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创新政策响应</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zh-CN" altLang="en-US" sz="1400" b="1" dirty="0">
                  <a:solidFill>
                    <a:srgbClr val="000000"/>
                  </a:solidFill>
                  <a:latin typeface="微软雅黑" panose="020B0503020204020204" pitchFamily="34" charset="-122"/>
                  <a:ea typeface="微软雅黑" panose="020B0503020204020204" pitchFamily="34" charset="-122"/>
                </a:rPr>
                <a:t>创新中介和基地：</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6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融资服务</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专业技术服务</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商业服务</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政策咨询</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资源开放与共享</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lvl="0" indent="0" eaLnBrk="1" hangingPunct="1">
                <a:lnSpc>
                  <a:spcPct val="100000"/>
                </a:lnSpc>
                <a:spcBef>
                  <a:spcPct val="0"/>
                </a:spcBef>
                <a:buNone/>
              </a:pPr>
              <a:r>
                <a:rPr lang="en-US" altLang="zh-CN" sz="1200" dirty="0">
                  <a:solidFill>
                    <a:srgbClr val="000000"/>
                  </a:solidFill>
                  <a:latin typeface="微软雅黑" panose="020B0503020204020204" pitchFamily="34" charset="-122"/>
                  <a:ea typeface="微软雅黑" panose="020B0503020204020204" pitchFamily="34" charset="-122"/>
                </a:rPr>
                <a:t>        </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sp>
        <p:nvSpPr>
          <p:cNvPr id="55" name="矩形 54">
            <a:extLst>
              <a:ext uri="{FF2B5EF4-FFF2-40B4-BE49-F238E27FC236}">
                <a16:creationId xmlns:a16="http://schemas.microsoft.com/office/drawing/2014/main" id="{527D2B06-03E3-4601-BED3-6F73E2035C14}"/>
              </a:ext>
            </a:extLst>
          </p:cNvPr>
          <p:cNvSpPr/>
          <p:nvPr/>
        </p:nvSpPr>
        <p:spPr>
          <a:xfrm>
            <a:off x="3542212" y="-10239"/>
            <a:ext cx="5068388"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国家创新调查的对象及内容</a:t>
            </a:r>
          </a:p>
        </p:txBody>
      </p:sp>
      <p:sp>
        <p:nvSpPr>
          <p:cNvPr id="2" name="文本框 1">
            <a:extLst>
              <a:ext uri="{FF2B5EF4-FFF2-40B4-BE49-F238E27FC236}">
                <a16:creationId xmlns:a16="http://schemas.microsoft.com/office/drawing/2014/main" id="{71E90FC5-8522-4461-984B-A89D4E1E6978}"/>
              </a:ext>
            </a:extLst>
          </p:cNvPr>
          <p:cNvSpPr txBox="1"/>
          <p:nvPr/>
        </p:nvSpPr>
        <p:spPr>
          <a:xfrm>
            <a:off x="722311" y="6340971"/>
            <a:ext cx="8242405" cy="253916"/>
          </a:xfrm>
          <a:prstGeom prst="rect">
            <a:avLst/>
          </a:prstGeom>
          <a:noFill/>
        </p:spPr>
        <p:txBody>
          <a:bodyPr wrap="square" rtlCol="0">
            <a:spAutoFit/>
          </a:bodyPr>
          <a:lstStyle/>
          <a:p>
            <a:r>
              <a:rPr lang="zh-CN" altLang="en-US" sz="1050" dirty="0">
                <a:latin typeface="宋体" panose="02010600030101010101" pitchFamily="2" charset="-122"/>
                <a:ea typeface="宋体" panose="02010600030101010101" pitchFamily="2" charset="-122"/>
              </a:rPr>
              <a:t>图片来源：朱迎春</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科技部规划司</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国家创新调查与</a:t>
            </a:r>
            <a:r>
              <a:rPr lang="en-US" altLang="zh-CN" sz="1050" dirty="0">
                <a:latin typeface="宋体" panose="02010600030101010101" pitchFamily="2" charset="-122"/>
                <a:ea typeface="宋体" panose="02010600030101010101" pitchFamily="2" charset="-122"/>
              </a:rPr>
              <a:t>R&amp;D</a:t>
            </a:r>
            <a:r>
              <a:rPr lang="zh-CN" altLang="en-US" sz="1050" dirty="0">
                <a:latin typeface="宋体" panose="02010600030101010101" pitchFamily="2" charset="-122"/>
                <a:ea typeface="宋体" panose="02010600030101010101" pitchFamily="2" charset="-122"/>
              </a:rPr>
              <a:t>投入规范</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讲座</a:t>
            </a:r>
            <a:r>
              <a:rPr lang="en-US" altLang="zh-CN" sz="1050" dirty="0">
                <a:latin typeface="宋体" panose="02010600030101010101" pitchFamily="2" charset="-122"/>
                <a:ea typeface="宋体" panose="02010600030101010101" pitchFamily="2" charset="-122"/>
              </a:rPr>
              <a:t>,2019</a:t>
            </a:r>
            <a:r>
              <a:rPr lang="zh-CN" altLang="en-US" sz="1050" dirty="0">
                <a:latin typeface="宋体" panose="02010600030101010101" pitchFamily="2" charset="-122"/>
                <a:ea typeface="宋体" panose="02010600030101010101" pitchFamily="2" charset="-122"/>
              </a:rPr>
              <a:t>年度高校科技</a:t>
            </a:r>
            <a:r>
              <a:rPr lang="en-US" altLang="zh-CN" sz="1050" dirty="0">
                <a:latin typeface="宋体" panose="02010600030101010101" pitchFamily="2" charset="-122"/>
                <a:ea typeface="宋体" panose="02010600030101010101" pitchFamily="2" charset="-122"/>
              </a:rPr>
              <a:t>/</a:t>
            </a:r>
            <a:r>
              <a:rPr lang="zh-CN" altLang="en-US" sz="1050" dirty="0">
                <a:latin typeface="宋体" panose="02010600030101010101" pitchFamily="2" charset="-122"/>
                <a:ea typeface="宋体" panose="02010600030101010101" pitchFamily="2" charset="-122"/>
              </a:rPr>
              <a:t>社科统计培训会</a:t>
            </a:r>
            <a:r>
              <a:rPr lang="en-US" altLang="zh-CN" sz="1050" dirty="0">
                <a:latin typeface="宋体" panose="02010600030101010101" pitchFamily="2" charset="-122"/>
                <a:ea typeface="宋体" panose="02010600030101010101" pitchFamily="2" charset="-122"/>
              </a:rPr>
              <a:t>PPT</a:t>
            </a:r>
            <a:r>
              <a:rPr lang="zh-CN" altLang="en-US" sz="1050" dirty="0">
                <a:latin typeface="宋体" panose="02010600030101010101" pitchFamily="2" charset="-122"/>
                <a:ea typeface="宋体" panose="02010600030101010101" pitchFamily="2" charset="-122"/>
              </a:rPr>
              <a:t>（</a:t>
            </a:r>
            <a:r>
              <a:rPr lang="en-US" altLang="zh-CN" sz="1050" dirty="0">
                <a:latin typeface="宋体" panose="02010600030101010101" pitchFamily="2" charset="-122"/>
                <a:ea typeface="宋体" panose="02010600030101010101" pitchFamily="2" charset="-122"/>
              </a:rPr>
              <a:t>2020,</a:t>
            </a:r>
            <a:r>
              <a:rPr lang="zh-CN" altLang="en-US" sz="1050" dirty="0">
                <a:latin typeface="宋体" panose="02010600030101010101" pitchFamily="2" charset="-122"/>
                <a:ea typeface="宋体" panose="02010600030101010101" pitchFamily="2" charset="-122"/>
              </a:rPr>
              <a:t>杭州）</a:t>
            </a:r>
          </a:p>
        </p:txBody>
      </p:sp>
      <p:sp>
        <p:nvSpPr>
          <p:cNvPr id="3" name="椭圆 2">
            <a:extLst>
              <a:ext uri="{FF2B5EF4-FFF2-40B4-BE49-F238E27FC236}">
                <a16:creationId xmlns:a16="http://schemas.microsoft.com/office/drawing/2014/main" id="{B04BF9B9-6452-69A4-64BD-6F25267D6EC1}"/>
              </a:ext>
            </a:extLst>
          </p:cNvPr>
          <p:cNvSpPr/>
          <p:nvPr/>
        </p:nvSpPr>
        <p:spPr>
          <a:xfrm>
            <a:off x="3513681" y="1753026"/>
            <a:ext cx="2920017" cy="1332440"/>
          </a:xfrm>
          <a:prstGeom prst="ellipse">
            <a:avLst/>
          </a:prstGeom>
          <a:noFill/>
          <a:ln w="3492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4" name="椭圆 3">
            <a:extLst>
              <a:ext uri="{FF2B5EF4-FFF2-40B4-BE49-F238E27FC236}">
                <a16:creationId xmlns:a16="http://schemas.microsoft.com/office/drawing/2014/main" id="{833F6D59-7CA1-A915-930F-6166B5B394D6}"/>
              </a:ext>
            </a:extLst>
          </p:cNvPr>
          <p:cNvSpPr/>
          <p:nvPr/>
        </p:nvSpPr>
        <p:spPr>
          <a:xfrm>
            <a:off x="8520302" y="1968487"/>
            <a:ext cx="2920017" cy="1332440"/>
          </a:xfrm>
          <a:prstGeom prst="ellipse">
            <a:avLst/>
          </a:prstGeom>
          <a:noFill/>
          <a:ln w="34925"/>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5" name="椭圆 4">
            <a:extLst>
              <a:ext uri="{FF2B5EF4-FFF2-40B4-BE49-F238E27FC236}">
                <a16:creationId xmlns:a16="http://schemas.microsoft.com/office/drawing/2014/main" id="{C3682CCD-609F-B7D1-1625-3C116799F15D}"/>
              </a:ext>
            </a:extLst>
          </p:cNvPr>
          <p:cNvSpPr/>
          <p:nvPr/>
        </p:nvSpPr>
        <p:spPr>
          <a:xfrm>
            <a:off x="529713" y="2166720"/>
            <a:ext cx="2920017" cy="1332440"/>
          </a:xfrm>
          <a:prstGeom prst="ellipse">
            <a:avLst/>
          </a:prstGeom>
          <a:noFill/>
          <a:ln w="34925">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6" name="箭头: 下 5">
            <a:extLst>
              <a:ext uri="{FF2B5EF4-FFF2-40B4-BE49-F238E27FC236}">
                <a16:creationId xmlns:a16="http://schemas.microsoft.com/office/drawing/2014/main" id="{735DA037-F596-0F41-AFDC-8E46AF66888A}"/>
              </a:ext>
            </a:extLst>
          </p:cNvPr>
          <p:cNvSpPr/>
          <p:nvPr/>
        </p:nvSpPr>
        <p:spPr>
          <a:xfrm>
            <a:off x="10743492" y="1291065"/>
            <a:ext cx="220600" cy="880656"/>
          </a:xfrm>
          <a:prstGeom prst="downArrow">
            <a:avLst>
              <a:gd name="adj1" fmla="val 59524"/>
              <a:gd name="adj2" fmla="val 5000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p>
        </p:txBody>
      </p:sp>
      <p:sp>
        <p:nvSpPr>
          <p:cNvPr id="7" name="文本框 6">
            <a:extLst>
              <a:ext uri="{FF2B5EF4-FFF2-40B4-BE49-F238E27FC236}">
                <a16:creationId xmlns:a16="http://schemas.microsoft.com/office/drawing/2014/main" id="{679CC2B8-D255-B84F-5899-B40EB1096EDA}"/>
              </a:ext>
            </a:extLst>
          </p:cNvPr>
          <p:cNvSpPr txBox="1"/>
          <p:nvPr/>
        </p:nvSpPr>
        <p:spPr>
          <a:xfrm>
            <a:off x="9841209" y="860661"/>
            <a:ext cx="2028050" cy="369332"/>
          </a:xfrm>
          <a:prstGeom prst="rect">
            <a:avLst/>
          </a:prstGeom>
          <a:noFill/>
        </p:spPr>
        <p:txBody>
          <a:bodyPr wrap="square" rtlCol="0">
            <a:spAutoFit/>
          </a:bodyPr>
          <a:lstStyle/>
          <a:p>
            <a:r>
              <a:rPr lang="zh-CN" altLang="en-US" dirty="0">
                <a:solidFill>
                  <a:srgbClr val="FF0000"/>
                </a:solidFill>
              </a:rPr>
              <a:t>普通高校创新调查</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BC32032-090F-4C90-B26E-204FEEAF015C}"/>
              </a:ext>
            </a:extLst>
          </p:cNvPr>
          <p:cNvSpPr/>
          <p:nvPr/>
        </p:nvSpPr>
        <p:spPr>
          <a:xfrm>
            <a:off x="3415108" y="-30364"/>
            <a:ext cx="5592490"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高校创新调查工作的启动</a:t>
            </a:r>
          </a:p>
        </p:txBody>
      </p:sp>
      <p:sp>
        <p:nvSpPr>
          <p:cNvPr id="14" name="文本框 13">
            <a:extLst>
              <a:ext uri="{FF2B5EF4-FFF2-40B4-BE49-F238E27FC236}">
                <a16:creationId xmlns:a16="http://schemas.microsoft.com/office/drawing/2014/main" id="{3B7F8173-E498-45C0-A69C-9A766441677C}"/>
              </a:ext>
            </a:extLst>
          </p:cNvPr>
          <p:cNvSpPr txBox="1"/>
          <p:nvPr/>
        </p:nvSpPr>
        <p:spPr>
          <a:xfrm>
            <a:off x="1063317" y="1118737"/>
            <a:ext cx="5495242" cy="5029390"/>
          </a:xfrm>
          <a:prstGeom prst="rect">
            <a:avLst/>
          </a:prstGeom>
          <a:noFill/>
        </p:spPr>
        <p:txBody>
          <a:bodyPr wrap="square">
            <a:spAutoFit/>
          </a:bodyPr>
          <a:lstStyle/>
          <a:p>
            <a:pPr marL="457200" indent="-457200" algn="just">
              <a:lnSpc>
                <a:spcPct val="150000"/>
              </a:lnSpc>
              <a:buFont typeface="Wingdings" panose="05000000000000000000" pitchFamily="2" charset="2"/>
              <a:buChar char="l"/>
            </a:pPr>
            <a:r>
              <a:rPr lang="zh-CN" altLang="en-US" sz="1800" b="1" dirty="0">
                <a:solidFill>
                  <a:srgbClr val="1A605E"/>
                </a:solidFill>
                <a:latin typeface="微软雅黑" panose="020B0503020204020204" pitchFamily="34" charset="-122"/>
                <a:ea typeface="微软雅黑" panose="020B0503020204020204" pitchFamily="34" charset="-122"/>
              </a:rPr>
              <a:t>按照国家创新调查整体工作部署，</a:t>
            </a:r>
            <a:r>
              <a:rPr lang="en-US" altLang="zh-CN" sz="1800" b="1" dirty="0">
                <a:solidFill>
                  <a:srgbClr val="1A605E"/>
                </a:solidFill>
                <a:latin typeface="微软雅黑" panose="020B0503020204020204" pitchFamily="34" charset="-122"/>
                <a:ea typeface="微软雅黑" panose="020B0503020204020204" pitchFamily="34" charset="-122"/>
              </a:rPr>
              <a:t>2015—2016</a:t>
            </a:r>
            <a:r>
              <a:rPr lang="zh-CN" altLang="en-US" sz="1800" b="1" dirty="0">
                <a:solidFill>
                  <a:srgbClr val="1A605E"/>
                </a:solidFill>
                <a:latin typeface="微软雅黑" panose="020B0503020204020204" pitchFamily="34" charset="-122"/>
                <a:ea typeface="微软雅黑" panose="020B0503020204020204" pitchFamily="34" charset="-122"/>
              </a:rPr>
              <a:t>年教育部科技司会同科技部战略规划司（原创新发展司）、中国教育科学研究院、中国科学技术发展战略研究院联合开展了首次全国普通高校创新调查，获得了一批反映当前普通高校与企业联合培养人才、参与产学研合作、科技成果扩散与转化等状况的数据。</a:t>
            </a:r>
            <a:endParaRPr lang="en-US" altLang="zh-CN" sz="1800" b="1" dirty="0">
              <a:solidFill>
                <a:srgbClr val="1A605E"/>
              </a:solidFill>
              <a:latin typeface="微软雅黑" panose="020B0503020204020204" pitchFamily="34" charset="-122"/>
              <a:ea typeface="微软雅黑" panose="020B0503020204020204" pitchFamily="34" charset="-122"/>
            </a:endParaRPr>
          </a:p>
          <a:p>
            <a:pPr marL="457200" indent="-457200" algn="just">
              <a:lnSpc>
                <a:spcPct val="150000"/>
              </a:lnSpc>
              <a:buFont typeface="Wingdings" panose="05000000000000000000" pitchFamily="2" charset="2"/>
              <a:buChar char="l"/>
            </a:pPr>
            <a:r>
              <a:rPr lang="zh-CN" altLang="en-US" sz="1800" b="1" dirty="0">
                <a:solidFill>
                  <a:srgbClr val="1A605E"/>
                </a:solidFill>
                <a:latin typeface="微软雅黑" panose="020B0503020204020204" pitchFamily="34" charset="-122"/>
                <a:ea typeface="微软雅黑" panose="020B0503020204020204" pitchFamily="34" charset="-122"/>
              </a:rPr>
              <a:t>经过持续探索，已形成较为稳定的调查工具和有效的工作机制。高校创新能力调查监测工作</a:t>
            </a: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已完成</a:t>
            </a:r>
            <a:r>
              <a:rPr lang="en-US" altLang="zh-CN" sz="1800" b="1" dirty="0">
                <a:solidFill>
                  <a:schemeClr val="accent4">
                    <a:lumMod val="75000"/>
                  </a:schemeClr>
                </a:solidFill>
                <a:latin typeface="微软雅黑" panose="020B0503020204020204" pitchFamily="34" charset="-122"/>
                <a:ea typeface="微软雅黑" panose="020B0503020204020204" pitchFamily="34" charset="-122"/>
              </a:rPr>
              <a:t>5</a:t>
            </a: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轮</a:t>
            </a:r>
            <a:r>
              <a:rPr lang="zh-CN" altLang="en-US" sz="1800" b="1" dirty="0">
                <a:solidFill>
                  <a:srgbClr val="1A605E"/>
                </a:solidFill>
                <a:latin typeface="微软雅黑" panose="020B0503020204020204" pitchFamily="34" charset="-122"/>
                <a:ea typeface="微软雅黑" panose="020B0503020204020204" pitchFamily="34" charset="-122"/>
              </a:rPr>
              <a:t>年度数据采集，先后</a:t>
            </a: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出版</a:t>
            </a:r>
            <a:r>
              <a:rPr lang="en-US" altLang="zh-CN" sz="1800" b="1" dirty="0">
                <a:solidFill>
                  <a:schemeClr val="accent4">
                    <a:lumMod val="75000"/>
                  </a:schemeClr>
                </a:solidFill>
                <a:latin typeface="微软雅黑" panose="020B0503020204020204" pitchFamily="34" charset="-122"/>
                <a:ea typeface="微软雅黑" panose="020B0503020204020204" pitchFamily="34" charset="-122"/>
              </a:rPr>
              <a:t>4</a:t>
            </a: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本</a:t>
            </a:r>
            <a:r>
              <a:rPr lang="en-US" altLang="zh-CN" sz="18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800" b="1" dirty="0">
                <a:solidFill>
                  <a:schemeClr val="accent4">
                    <a:lumMod val="75000"/>
                  </a:schemeClr>
                </a:solidFill>
                <a:latin typeface="微软雅黑" panose="020B0503020204020204" pitchFamily="34" charset="-122"/>
                <a:ea typeface="微软雅黑" panose="020B0503020204020204" pitchFamily="34" charset="-122"/>
              </a:rPr>
              <a:t>中国普通高校创新综合能力监测报告</a:t>
            </a:r>
            <a:r>
              <a:rPr lang="en-US" altLang="zh-CN" sz="18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800" b="1" dirty="0">
                <a:solidFill>
                  <a:srgbClr val="1A605E"/>
                </a:solidFill>
                <a:latin typeface="微软雅黑" panose="020B0503020204020204" pitchFamily="34" charset="-122"/>
                <a:ea typeface="微软雅黑" panose="020B0503020204020204" pitchFamily="34" charset="-122"/>
              </a:rPr>
              <a:t>（</a:t>
            </a:r>
            <a:r>
              <a:rPr lang="en-US" altLang="zh-CN" sz="1800" b="1" dirty="0">
                <a:solidFill>
                  <a:srgbClr val="1A605E"/>
                </a:solidFill>
                <a:latin typeface="微软雅黑" panose="020B0503020204020204" pitchFamily="34" charset="-122"/>
                <a:ea typeface="微软雅黑" panose="020B0503020204020204" pitchFamily="34" charset="-122"/>
              </a:rPr>
              <a:t>2016</a:t>
            </a:r>
            <a:r>
              <a:rPr lang="zh-CN" altLang="en-US" sz="1800" b="1" dirty="0">
                <a:solidFill>
                  <a:srgbClr val="1A605E"/>
                </a:solidFill>
                <a:latin typeface="微软雅黑" panose="020B0503020204020204" pitchFamily="34" charset="-122"/>
                <a:ea typeface="微软雅黑" panose="020B0503020204020204" pitchFamily="34" charset="-122"/>
              </a:rPr>
              <a:t>、</a:t>
            </a:r>
            <a:r>
              <a:rPr lang="en-US" altLang="zh-CN" sz="1800" b="1" dirty="0">
                <a:solidFill>
                  <a:srgbClr val="1A605E"/>
                </a:solidFill>
                <a:latin typeface="微软雅黑" panose="020B0503020204020204" pitchFamily="34" charset="-122"/>
                <a:ea typeface="微软雅黑" panose="020B0503020204020204" pitchFamily="34" charset="-122"/>
              </a:rPr>
              <a:t>2018</a:t>
            </a:r>
            <a:r>
              <a:rPr lang="zh-CN" altLang="en-US" sz="1800" b="1" dirty="0">
                <a:solidFill>
                  <a:srgbClr val="1A605E"/>
                </a:solidFill>
                <a:latin typeface="微软雅黑" panose="020B0503020204020204" pitchFamily="34" charset="-122"/>
                <a:ea typeface="微软雅黑" panose="020B0503020204020204" pitchFamily="34" charset="-122"/>
              </a:rPr>
              <a:t>、</a:t>
            </a:r>
            <a:r>
              <a:rPr lang="en-US" altLang="zh-CN" sz="1800" b="1" dirty="0">
                <a:solidFill>
                  <a:srgbClr val="1A605E"/>
                </a:solidFill>
                <a:latin typeface="微软雅黑" panose="020B0503020204020204" pitchFamily="34" charset="-122"/>
                <a:ea typeface="微软雅黑" panose="020B0503020204020204" pitchFamily="34" charset="-122"/>
              </a:rPr>
              <a:t>2019</a:t>
            </a:r>
            <a:r>
              <a:rPr lang="zh-CN" altLang="en-US" sz="1800" b="1" dirty="0">
                <a:solidFill>
                  <a:srgbClr val="1A605E"/>
                </a:solidFill>
                <a:latin typeface="微软雅黑" panose="020B0503020204020204" pitchFamily="34" charset="-122"/>
                <a:ea typeface="微软雅黑" panose="020B0503020204020204" pitchFamily="34" charset="-122"/>
              </a:rPr>
              <a:t>、</a:t>
            </a:r>
            <a:r>
              <a:rPr lang="en-US" altLang="zh-CN" sz="1800" b="1" dirty="0">
                <a:solidFill>
                  <a:srgbClr val="1A605E"/>
                </a:solidFill>
                <a:latin typeface="微软雅黑" panose="020B0503020204020204" pitchFamily="34" charset="-122"/>
                <a:ea typeface="微软雅黑" panose="020B0503020204020204" pitchFamily="34" charset="-122"/>
              </a:rPr>
              <a:t>2021</a:t>
            </a:r>
            <a:r>
              <a:rPr lang="zh-CN" altLang="en-US" sz="1800" b="1" dirty="0">
                <a:solidFill>
                  <a:srgbClr val="1A605E"/>
                </a:solidFill>
                <a:latin typeface="微软雅黑" panose="020B0503020204020204" pitchFamily="34" charset="-122"/>
                <a:ea typeface="微软雅黑" panose="020B0503020204020204" pitchFamily="34" charset="-122"/>
              </a:rPr>
              <a:t>）。</a:t>
            </a:r>
          </a:p>
        </p:txBody>
      </p:sp>
      <p:sp>
        <p:nvSpPr>
          <p:cNvPr id="5" name="灯片编号占位符 4">
            <a:extLst>
              <a:ext uri="{FF2B5EF4-FFF2-40B4-BE49-F238E27FC236}">
                <a16:creationId xmlns:a16="http://schemas.microsoft.com/office/drawing/2014/main" id="{C573EF9A-33A3-4803-B23A-0812155A8476}"/>
              </a:ext>
            </a:extLst>
          </p:cNvPr>
          <p:cNvSpPr>
            <a:spLocks noGrp="1"/>
          </p:cNvSpPr>
          <p:nvPr>
            <p:ph type="sldNum" sz="quarter" idx="12"/>
          </p:nvPr>
        </p:nvSpPr>
        <p:spPr/>
        <p:txBody>
          <a:bodyPr/>
          <a:lstStyle/>
          <a:p>
            <a:fld id="{E184265B-C5CB-4AC6-A826-41101DB627D4}" type="slidenum">
              <a:rPr lang="zh-CN" altLang="en-US" smtClean="0"/>
              <a:t>6</a:t>
            </a:fld>
            <a:endParaRPr lang="zh-CN" altLang="en-US"/>
          </a:p>
        </p:txBody>
      </p:sp>
      <p:grpSp>
        <p:nvGrpSpPr>
          <p:cNvPr id="4" name="组合 55">
            <a:extLst>
              <a:ext uri="{FF2B5EF4-FFF2-40B4-BE49-F238E27FC236}">
                <a16:creationId xmlns:a16="http://schemas.microsoft.com/office/drawing/2014/main" id="{7E1F461B-417D-768E-C6AC-4284372999F0}"/>
              </a:ext>
            </a:extLst>
          </p:cNvPr>
          <p:cNvGrpSpPr>
            <a:grpSpLocks/>
          </p:cNvGrpSpPr>
          <p:nvPr/>
        </p:nvGrpSpPr>
        <p:grpSpPr bwMode="auto">
          <a:xfrm>
            <a:off x="6981534" y="2253353"/>
            <a:ext cx="4495075" cy="2231106"/>
            <a:chOff x="2684357" y="1773115"/>
            <a:chExt cx="8332693" cy="3871913"/>
          </a:xfrm>
        </p:grpSpPr>
        <p:sp>
          <p:nvSpPr>
            <p:cNvPr id="6" name="AutoShape 3">
              <a:extLst>
                <a:ext uri="{FF2B5EF4-FFF2-40B4-BE49-F238E27FC236}">
                  <a16:creationId xmlns:a16="http://schemas.microsoft.com/office/drawing/2014/main" id="{16CDB50C-644D-6FF3-6272-75AC45DA1B49}"/>
                </a:ext>
              </a:extLst>
            </p:cNvPr>
            <p:cNvSpPr>
              <a:spLocks noChangeArrowheads="1"/>
            </p:cNvSpPr>
            <p:nvPr/>
          </p:nvSpPr>
          <p:spPr bwMode="gray">
            <a:xfrm rot="18900000">
              <a:off x="5747483" y="2485512"/>
              <a:ext cx="2454233" cy="2455728"/>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1">
              <a:gsLst>
                <a:gs pos="0">
                  <a:srgbClr val="969696">
                    <a:gamma/>
                    <a:tint val="33725"/>
                    <a:invGamma/>
                  </a:srgbClr>
                </a:gs>
                <a:gs pos="100000">
                  <a:srgbClr val="969696"/>
                </a:gs>
              </a:gsLst>
              <a:path path="rect">
                <a:fillToRect l="50000" t="50000" r="50000" b="50000"/>
              </a:path>
            </a:gradFill>
            <a:ln w="9525" algn="ctr">
              <a:solidFill>
                <a:schemeClr val="tx1"/>
              </a:solidFill>
              <a:miter lim="800000"/>
              <a:headEnd/>
              <a:tailEnd/>
            </a:ln>
            <a:effectLst>
              <a:outerShdw dist="28398" dir="3806097" algn="ctr" rotWithShape="0">
                <a:srgbClr val="000000">
                  <a:alpha val="50000"/>
                </a:srgbClr>
              </a:outerShdw>
            </a:effectLst>
          </p:spPr>
          <p:txBody>
            <a:bodyPr wrap="none" anchor="ctr"/>
            <a:lstStyle/>
            <a:p>
              <a:pPr>
                <a:defRPr/>
              </a:pPr>
              <a:endParaRPr lang="zh-CN" altLang="en-US"/>
            </a:p>
          </p:txBody>
        </p:sp>
        <p:sp>
          <p:nvSpPr>
            <p:cNvPr id="9" name="Rectangle 4">
              <a:extLst>
                <a:ext uri="{FF2B5EF4-FFF2-40B4-BE49-F238E27FC236}">
                  <a16:creationId xmlns:a16="http://schemas.microsoft.com/office/drawing/2014/main" id="{1F95FDDE-A1AE-F2F8-3C29-E83156686FDB}"/>
                </a:ext>
              </a:extLst>
            </p:cNvPr>
            <p:cNvSpPr>
              <a:spLocks noChangeArrowheads="1"/>
            </p:cNvSpPr>
            <p:nvPr/>
          </p:nvSpPr>
          <p:spPr bwMode="black">
            <a:xfrm>
              <a:off x="2926416" y="1988161"/>
              <a:ext cx="1746248"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r"/>
              <a:r>
                <a:rPr lang="zh-CN" altLang="en-US" sz="1500" b="1">
                  <a:latin typeface="仿宋_GB2312" charset="-122"/>
                  <a:ea typeface="仿宋_GB2312" charset="-122"/>
                </a:rPr>
                <a:t>教育部</a:t>
              </a:r>
              <a:endParaRPr lang="en-US" altLang="zh-CN" sz="1500" b="1">
                <a:latin typeface="仿宋_GB2312" charset="-122"/>
                <a:ea typeface="仿宋_GB2312" charset="-122"/>
              </a:endParaRPr>
            </a:p>
          </p:txBody>
        </p:sp>
        <p:sp>
          <p:nvSpPr>
            <p:cNvPr id="10" name="Rectangle 5">
              <a:extLst>
                <a:ext uri="{FF2B5EF4-FFF2-40B4-BE49-F238E27FC236}">
                  <a16:creationId xmlns:a16="http://schemas.microsoft.com/office/drawing/2014/main" id="{A3BF644D-3717-CFCA-5999-9B6A4DD34B65}"/>
                </a:ext>
              </a:extLst>
            </p:cNvPr>
            <p:cNvSpPr>
              <a:spLocks noChangeArrowheads="1"/>
            </p:cNvSpPr>
            <p:nvPr/>
          </p:nvSpPr>
          <p:spPr bwMode="black">
            <a:xfrm>
              <a:off x="8952765" y="4568703"/>
              <a:ext cx="2064285" cy="9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r>
                <a:rPr lang="zh-CN" altLang="en-US" sz="1500" b="1" dirty="0">
                  <a:latin typeface="仿宋_GB2312" charset="-122"/>
                  <a:ea typeface="仿宋_GB2312" charset="-122"/>
                </a:rPr>
                <a:t>中国科技战略研究院</a:t>
              </a:r>
              <a:endParaRPr lang="en-US" altLang="zh-CN" sz="1500" b="1" dirty="0">
                <a:latin typeface="仿宋_GB2312" charset="-122"/>
                <a:ea typeface="仿宋_GB2312" charset="-122"/>
              </a:endParaRPr>
            </a:p>
          </p:txBody>
        </p:sp>
        <p:sp>
          <p:nvSpPr>
            <p:cNvPr id="11" name="Rectangle 6">
              <a:extLst>
                <a:ext uri="{FF2B5EF4-FFF2-40B4-BE49-F238E27FC236}">
                  <a16:creationId xmlns:a16="http://schemas.microsoft.com/office/drawing/2014/main" id="{BB2458CA-CF1E-207F-3098-A5BD3B146413}"/>
                </a:ext>
              </a:extLst>
            </p:cNvPr>
            <p:cNvSpPr>
              <a:spLocks noChangeArrowheads="1"/>
            </p:cNvSpPr>
            <p:nvPr/>
          </p:nvSpPr>
          <p:spPr bwMode="black">
            <a:xfrm>
              <a:off x="2684357" y="4603629"/>
              <a:ext cx="2298072" cy="93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r>
                <a:rPr lang="zh-CN" altLang="en-US" sz="1500" b="1" dirty="0">
                  <a:latin typeface="仿宋_GB2312" charset="-122"/>
                  <a:ea typeface="仿宋_GB2312" charset="-122"/>
                </a:rPr>
                <a:t>中国教育科学研究院</a:t>
              </a:r>
              <a:endParaRPr lang="en-US" altLang="zh-CN" sz="1500" b="1" dirty="0">
                <a:latin typeface="仿宋_GB2312" charset="-122"/>
                <a:ea typeface="仿宋_GB2312" charset="-122"/>
              </a:endParaRPr>
            </a:p>
          </p:txBody>
        </p:sp>
        <p:sp>
          <p:nvSpPr>
            <p:cNvPr id="12" name="Rectangle 7">
              <a:extLst>
                <a:ext uri="{FF2B5EF4-FFF2-40B4-BE49-F238E27FC236}">
                  <a16:creationId xmlns:a16="http://schemas.microsoft.com/office/drawing/2014/main" id="{27DB07AE-E28A-9833-25BE-752CB2923A14}"/>
                </a:ext>
              </a:extLst>
            </p:cNvPr>
            <p:cNvSpPr>
              <a:spLocks noChangeArrowheads="1"/>
            </p:cNvSpPr>
            <p:nvPr/>
          </p:nvSpPr>
          <p:spPr bwMode="black">
            <a:xfrm>
              <a:off x="9166205" y="1931306"/>
              <a:ext cx="1598611"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r>
                <a:rPr lang="zh-CN" altLang="en-US" sz="1500" b="1">
                  <a:latin typeface="仿宋_GB2312" charset="-122"/>
                  <a:ea typeface="仿宋_GB2312" charset="-122"/>
                </a:rPr>
                <a:t>科技部</a:t>
              </a:r>
              <a:endParaRPr lang="en-US" altLang="zh-CN" sz="1500" b="1">
                <a:latin typeface="仿宋_GB2312" charset="-122"/>
                <a:ea typeface="仿宋_GB2312" charset="-122"/>
              </a:endParaRPr>
            </a:p>
          </p:txBody>
        </p:sp>
        <p:pic>
          <p:nvPicPr>
            <p:cNvPr id="13" name="Picture 8" descr="circuler_1">
              <a:extLst>
                <a:ext uri="{FF2B5EF4-FFF2-40B4-BE49-F238E27FC236}">
                  <a16:creationId xmlns:a16="http://schemas.microsoft.com/office/drawing/2014/main" id="{82B9482A-3AE9-82A8-D314-1240978972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982430" y="1788990"/>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9">
              <a:extLst>
                <a:ext uri="{FF2B5EF4-FFF2-40B4-BE49-F238E27FC236}">
                  <a16:creationId xmlns:a16="http://schemas.microsoft.com/office/drawing/2014/main" id="{7D33FD70-1B2A-4073-9AE0-F1BA6384E85D}"/>
                </a:ext>
              </a:extLst>
            </p:cNvPr>
            <p:cNvSpPr>
              <a:spLocks noChangeArrowheads="1"/>
            </p:cNvSpPr>
            <p:nvPr/>
          </p:nvSpPr>
          <p:spPr bwMode="gray">
            <a:xfrm>
              <a:off x="4982430" y="1785815"/>
              <a:ext cx="1214437" cy="1233488"/>
            </a:xfrm>
            <a:prstGeom prst="ellipse">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pic>
          <p:nvPicPr>
            <p:cNvPr id="16" name="Picture 10" descr="circuler_1">
              <a:extLst>
                <a:ext uri="{FF2B5EF4-FFF2-40B4-BE49-F238E27FC236}">
                  <a16:creationId xmlns:a16="http://schemas.microsoft.com/office/drawing/2014/main" id="{58C89ED5-E29E-CC26-A8B8-BC16D666AC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4984017" y="4414715"/>
              <a:ext cx="1220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1">
              <a:extLst>
                <a:ext uri="{FF2B5EF4-FFF2-40B4-BE49-F238E27FC236}">
                  <a16:creationId xmlns:a16="http://schemas.microsoft.com/office/drawing/2014/main" id="{F77EC87C-9876-1B8E-781E-03E20AA34E00}"/>
                </a:ext>
              </a:extLst>
            </p:cNvPr>
            <p:cNvSpPr>
              <a:spLocks noChangeArrowheads="1"/>
            </p:cNvSpPr>
            <p:nvPr/>
          </p:nvSpPr>
          <p:spPr bwMode="gray">
            <a:xfrm>
              <a:off x="4984017" y="4411540"/>
              <a:ext cx="1216025" cy="1233488"/>
            </a:xfrm>
            <a:prstGeom prst="ellipse">
              <a:avLst/>
            </a:pr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pic>
          <p:nvPicPr>
            <p:cNvPr id="18" name="Picture 12" descr="circuler_1">
              <a:extLst>
                <a:ext uri="{FF2B5EF4-FFF2-40B4-BE49-F238E27FC236}">
                  <a16:creationId xmlns:a16="http://schemas.microsoft.com/office/drawing/2014/main" id="{565590C2-BCFA-5CE8-C2E2-C387676A23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728805" y="4403603"/>
              <a:ext cx="12223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3">
              <a:extLst>
                <a:ext uri="{FF2B5EF4-FFF2-40B4-BE49-F238E27FC236}">
                  <a16:creationId xmlns:a16="http://schemas.microsoft.com/office/drawing/2014/main" id="{1E3609F1-20A1-4F8C-E22B-38D30D153AEF}"/>
                </a:ext>
              </a:extLst>
            </p:cNvPr>
            <p:cNvSpPr>
              <a:spLocks noChangeArrowheads="1"/>
            </p:cNvSpPr>
            <p:nvPr/>
          </p:nvSpPr>
          <p:spPr bwMode="gray">
            <a:xfrm>
              <a:off x="7728805" y="4390903"/>
              <a:ext cx="1216025" cy="1233487"/>
            </a:xfrm>
            <a:prstGeom prst="ellipse">
              <a:avLst/>
            </a:pr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pic>
          <p:nvPicPr>
            <p:cNvPr id="20" name="Picture 14" descr="circuler_1">
              <a:extLst>
                <a:ext uri="{FF2B5EF4-FFF2-40B4-BE49-F238E27FC236}">
                  <a16:creationId xmlns:a16="http://schemas.microsoft.com/office/drawing/2014/main" id="{EE764D85-327F-E3E4-D887-5472873145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728805" y="1774703"/>
              <a:ext cx="12207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5">
              <a:extLst>
                <a:ext uri="{FF2B5EF4-FFF2-40B4-BE49-F238E27FC236}">
                  <a16:creationId xmlns:a16="http://schemas.microsoft.com/office/drawing/2014/main" id="{8F4E51AE-95B2-C72D-09DE-2A97C996C852}"/>
                </a:ext>
              </a:extLst>
            </p:cNvPr>
            <p:cNvSpPr>
              <a:spLocks noChangeArrowheads="1"/>
            </p:cNvSpPr>
            <p:nvPr/>
          </p:nvSpPr>
          <p:spPr bwMode="gray">
            <a:xfrm>
              <a:off x="7728805" y="1773115"/>
              <a:ext cx="1216025" cy="1233488"/>
            </a:xfrm>
            <a:prstGeom prst="ellipse">
              <a:avLst/>
            </a:prstGeom>
            <a:solidFill>
              <a:schemeClr va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sp>
          <p:nvSpPr>
            <p:cNvPr id="22" name="Text Box 16">
              <a:extLst>
                <a:ext uri="{FF2B5EF4-FFF2-40B4-BE49-F238E27FC236}">
                  <a16:creationId xmlns:a16="http://schemas.microsoft.com/office/drawing/2014/main" id="{A7148AEF-B909-E4BF-1387-19AB9A38DFB7}"/>
                </a:ext>
              </a:extLst>
            </p:cNvPr>
            <p:cNvSpPr txBox="1">
              <a:spLocks noChangeArrowheads="1"/>
            </p:cNvSpPr>
            <p:nvPr/>
          </p:nvSpPr>
          <p:spPr bwMode="auto">
            <a:xfrm>
              <a:off x="5218967" y="2449390"/>
              <a:ext cx="739775"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spcBef>
                  <a:spcPct val="50000"/>
                </a:spcBef>
              </a:pPr>
              <a:r>
                <a:rPr lang="en-US" altLang="zh-CN" sz="1500">
                  <a:solidFill>
                    <a:srgbClr val="1C1C1C"/>
                  </a:solidFill>
                  <a:ea typeface="宋体" panose="02010600030101010101" pitchFamily="2" charset="-122"/>
                </a:rPr>
                <a:t>1</a:t>
              </a:r>
            </a:p>
          </p:txBody>
        </p:sp>
        <p:grpSp>
          <p:nvGrpSpPr>
            <p:cNvPr id="23" name="Group 17">
              <a:extLst>
                <a:ext uri="{FF2B5EF4-FFF2-40B4-BE49-F238E27FC236}">
                  <a16:creationId xmlns:a16="http://schemas.microsoft.com/office/drawing/2014/main" id="{D91CAF0E-D131-8CF0-544D-1BE06D1084FF}"/>
                </a:ext>
              </a:extLst>
            </p:cNvPr>
            <p:cNvGrpSpPr>
              <a:grpSpLocks/>
            </p:cNvGrpSpPr>
            <p:nvPr/>
          </p:nvGrpSpPr>
          <p:grpSpPr bwMode="auto">
            <a:xfrm>
              <a:off x="8184270" y="2047636"/>
              <a:ext cx="360363" cy="363537"/>
              <a:chOff x="523" y="2809"/>
              <a:chExt cx="876" cy="882"/>
            </a:xfrm>
          </p:grpSpPr>
          <p:sp>
            <p:nvSpPr>
              <p:cNvPr id="51" name="Oval 18">
                <a:extLst>
                  <a:ext uri="{FF2B5EF4-FFF2-40B4-BE49-F238E27FC236}">
                    <a16:creationId xmlns:a16="http://schemas.microsoft.com/office/drawing/2014/main" id="{38F55450-E351-03D1-02F2-3C95A594D80D}"/>
                  </a:ext>
                </a:extLst>
              </p:cNvPr>
              <p:cNvSpPr>
                <a:spLocks noChangeArrowheads="1"/>
              </p:cNvSpPr>
              <p:nvPr/>
            </p:nvSpPr>
            <p:spPr bwMode="black">
              <a:xfrm>
                <a:off x="523" y="2809"/>
                <a:ext cx="876" cy="876"/>
              </a:xfrm>
              <a:prstGeom prst="ellipse">
                <a:avLst/>
              </a:prstGeom>
              <a:noFill/>
              <a:ln w="1905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sp>
            <p:nvSpPr>
              <p:cNvPr id="52" name="Line 19">
                <a:extLst>
                  <a:ext uri="{FF2B5EF4-FFF2-40B4-BE49-F238E27FC236}">
                    <a16:creationId xmlns:a16="http://schemas.microsoft.com/office/drawing/2014/main" id="{FBA0A8DC-E5C3-77BA-09F0-6F5B39B98FE3}"/>
                  </a:ext>
                </a:extLst>
              </p:cNvPr>
              <p:cNvSpPr>
                <a:spLocks noChangeShapeType="1"/>
              </p:cNvSpPr>
              <p:nvPr/>
            </p:nvSpPr>
            <p:spPr bwMode="black">
              <a:xfrm>
                <a:off x="964" y="2809"/>
                <a:ext cx="0" cy="8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20">
                <a:extLst>
                  <a:ext uri="{FF2B5EF4-FFF2-40B4-BE49-F238E27FC236}">
                    <a16:creationId xmlns:a16="http://schemas.microsoft.com/office/drawing/2014/main" id="{9550E4FB-CD10-D133-45A5-C8427839AA0F}"/>
                  </a:ext>
                </a:extLst>
              </p:cNvPr>
              <p:cNvSpPr>
                <a:spLocks noChangeShapeType="1"/>
              </p:cNvSpPr>
              <p:nvPr/>
            </p:nvSpPr>
            <p:spPr bwMode="black">
              <a:xfrm>
                <a:off x="523" y="3244"/>
                <a:ext cx="876"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Freeform 21">
                <a:extLst>
                  <a:ext uri="{FF2B5EF4-FFF2-40B4-BE49-F238E27FC236}">
                    <a16:creationId xmlns:a16="http://schemas.microsoft.com/office/drawing/2014/main" id="{48D67922-7EC5-A55F-5115-B028D4F4FE31}"/>
                  </a:ext>
                </a:extLst>
              </p:cNvPr>
              <p:cNvSpPr>
                <a:spLocks/>
              </p:cNvSpPr>
              <p:nvPr/>
            </p:nvSpPr>
            <p:spPr bwMode="black">
              <a:xfrm>
                <a:off x="1023" y="2815"/>
                <a:ext cx="182" cy="864"/>
              </a:xfrm>
              <a:custGeom>
                <a:avLst/>
                <a:gdLst>
                  <a:gd name="T0" fmla="*/ 0 w 182"/>
                  <a:gd name="T1" fmla="*/ 0 h 864"/>
                  <a:gd name="T2" fmla="*/ 182 w 182"/>
                  <a:gd name="T3" fmla="*/ 435 h 864"/>
                  <a:gd name="T4" fmla="*/ 6 w 182"/>
                  <a:gd name="T5" fmla="*/ 86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1905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5" name="Freeform 22">
                <a:extLst>
                  <a:ext uri="{FF2B5EF4-FFF2-40B4-BE49-F238E27FC236}">
                    <a16:creationId xmlns:a16="http://schemas.microsoft.com/office/drawing/2014/main" id="{DABC23DA-2DDC-BE1E-DE3F-F627381C91BA}"/>
                  </a:ext>
                </a:extLst>
              </p:cNvPr>
              <p:cNvSpPr>
                <a:spLocks/>
              </p:cNvSpPr>
              <p:nvPr/>
            </p:nvSpPr>
            <p:spPr bwMode="black">
              <a:xfrm>
                <a:off x="726" y="2821"/>
                <a:ext cx="197" cy="870"/>
              </a:xfrm>
              <a:custGeom>
                <a:avLst/>
                <a:gdLst>
                  <a:gd name="T0" fmla="*/ 167 w 197"/>
                  <a:gd name="T1" fmla="*/ 0 h 870"/>
                  <a:gd name="T2" fmla="*/ 0 w 197"/>
                  <a:gd name="T3" fmla="*/ 436 h 870"/>
                  <a:gd name="T4" fmla="*/ 197 w 197"/>
                  <a:gd name="T5" fmla="*/ 870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Freeform 23">
                <a:extLst>
                  <a:ext uri="{FF2B5EF4-FFF2-40B4-BE49-F238E27FC236}">
                    <a16:creationId xmlns:a16="http://schemas.microsoft.com/office/drawing/2014/main" id="{8BFE56F7-CF6D-91DE-5731-2A06C16CF539}"/>
                  </a:ext>
                </a:extLst>
              </p:cNvPr>
              <p:cNvSpPr>
                <a:spLocks/>
              </p:cNvSpPr>
              <p:nvPr/>
            </p:nvSpPr>
            <p:spPr bwMode="black">
              <a:xfrm rot="5400000">
                <a:off x="892" y="3171"/>
                <a:ext cx="114" cy="653"/>
              </a:xfrm>
              <a:custGeom>
                <a:avLst/>
                <a:gdLst>
                  <a:gd name="T0" fmla="*/ 1 w 197"/>
                  <a:gd name="T1" fmla="*/ 0 h 870"/>
                  <a:gd name="T2" fmla="*/ 0 w 197"/>
                  <a:gd name="T3" fmla="*/ 33 h 870"/>
                  <a:gd name="T4" fmla="*/ 2 w 197"/>
                  <a:gd name="T5" fmla="*/ 65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7" name="Freeform 24">
                <a:extLst>
                  <a:ext uri="{FF2B5EF4-FFF2-40B4-BE49-F238E27FC236}">
                    <a16:creationId xmlns:a16="http://schemas.microsoft.com/office/drawing/2014/main" id="{E9980F1A-2016-2176-5F73-0C5D2EFADF50}"/>
                  </a:ext>
                </a:extLst>
              </p:cNvPr>
              <p:cNvSpPr>
                <a:spLocks/>
              </p:cNvSpPr>
              <p:nvPr/>
            </p:nvSpPr>
            <p:spPr bwMode="black">
              <a:xfrm rot="16200000" flipV="1">
                <a:off x="900" y="2668"/>
                <a:ext cx="114" cy="653"/>
              </a:xfrm>
              <a:custGeom>
                <a:avLst/>
                <a:gdLst>
                  <a:gd name="T0" fmla="*/ 1 w 197"/>
                  <a:gd name="T1" fmla="*/ 0 h 870"/>
                  <a:gd name="T2" fmla="*/ 0 w 197"/>
                  <a:gd name="T3" fmla="*/ 33 h 870"/>
                  <a:gd name="T4" fmla="*/ 2 w 197"/>
                  <a:gd name="T5" fmla="*/ 65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19050" cap="flat" cmpd="sng">
                <a:solidFill>
                  <a:srgbClr val="FFFF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24" name="Group 25">
              <a:extLst>
                <a:ext uri="{FF2B5EF4-FFF2-40B4-BE49-F238E27FC236}">
                  <a16:creationId xmlns:a16="http://schemas.microsoft.com/office/drawing/2014/main" id="{7E4CC9E1-30E0-08B4-0944-8571C834FBF1}"/>
                </a:ext>
              </a:extLst>
            </p:cNvPr>
            <p:cNvGrpSpPr>
              <a:grpSpLocks/>
            </p:cNvGrpSpPr>
            <p:nvPr/>
          </p:nvGrpSpPr>
          <p:grpSpPr bwMode="auto">
            <a:xfrm>
              <a:off x="8128855" y="4649665"/>
              <a:ext cx="487362" cy="390525"/>
              <a:chOff x="768" y="2024"/>
              <a:chExt cx="422" cy="337"/>
            </a:xfrm>
          </p:grpSpPr>
          <p:sp>
            <p:nvSpPr>
              <p:cNvPr id="42" name="Freeform 26">
                <a:extLst>
                  <a:ext uri="{FF2B5EF4-FFF2-40B4-BE49-F238E27FC236}">
                    <a16:creationId xmlns:a16="http://schemas.microsoft.com/office/drawing/2014/main" id="{2F51E618-1E9C-359D-F8DA-622664437C0E}"/>
                  </a:ext>
                </a:extLst>
              </p:cNvPr>
              <p:cNvSpPr>
                <a:spLocks/>
              </p:cNvSpPr>
              <p:nvPr/>
            </p:nvSpPr>
            <p:spPr bwMode="black">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 name="T21" fmla="*/ 0 w 116"/>
                  <a:gd name="T22" fmla="*/ 0 h 117"/>
                  <a:gd name="T23" fmla="*/ 116 w 116"/>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 name="Freeform 27">
                <a:extLst>
                  <a:ext uri="{FF2B5EF4-FFF2-40B4-BE49-F238E27FC236}">
                    <a16:creationId xmlns:a16="http://schemas.microsoft.com/office/drawing/2014/main" id="{20B60E71-405F-D754-8E05-12126B5DC976}"/>
                  </a:ext>
                </a:extLst>
              </p:cNvPr>
              <p:cNvSpPr>
                <a:spLocks/>
              </p:cNvSpPr>
              <p:nvPr/>
            </p:nvSpPr>
            <p:spPr bwMode="black">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 name="T15" fmla="*/ 0 w 273"/>
                  <a:gd name="T16" fmla="*/ 0 h 228"/>
                  <a:gd name="T17" fmla="*/ 273 w 273"/>
                  <a:gd name="T18" fmla="*/ 228 h 228"/>
                </a:gdLst>
                <a:ahLst/>
                <a:cxnLst>
                  <a:cxn ang="T10">
                    <a:pos x="T0" y="T1"/>
                  </a:cxn>
                  <a:cxn ang="T11">
                    <a:pos x="T2" y="T3"/>
                  </a:cxn>
                  <a:cxn ang="T12">
                    <a:pos x="T4" y="T5"/>
                  </a:cxn>
                  <a:cxn ang="T13">
                    <a:pos x="T6" y="T7"/>
                  </a:cxn>
                  <a:cxn ang="T14">
                    <a:pos x="T8" y="T9"/>
                  </a:cxn>
                </a:cxnLst>
                <a:rect l="T15" t="T16" r="T17" b="T18"/>
                <a:pathLst>
                  <a:path w="273" h="228">
                    <a:moveTo>
                      <a:pt x="0" y="169"/>
                    </a:moveTo>
                    <a:lnTo>
                      <a:pt x="45" y="228"/>
                    </a:lnTo>
                    <a:lnTo>
                      <a:pt x="273" y="49"/>
                    </a:lnTo>
                    <a:lnTo>
                      <a:pt x="215" y="0"/>
                    </a:lnTo>
                    <a:lnTo>
                      <a:pt x="0" y="169"/>
                    </a:lnTo>
                    <a:close/>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4" name="Freeform 28">
                <a:extLst>
                  <a:ext uri="{FF2B5EF4-FFF2-40B4-BE49-F238E27FC236}">
                    <a16:creationId xmlns:a16="http://schemas.microsoft.com/office/drawing/2014/main" id="{DD1EE2E5-7E71-6A54-3982-AB138E7F8B24}"/>
                  </a:ext>
                </a:extLst>
              </p:cNvPr>
              <p:cNvSpPr>
                <a:spLocks/>
              </p:cNvSpPr>
              <p:nvPr/>
            </p:nvSpPr>
            <p:spPr bwMode="black">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 name="T15" fmla="*/ 0 w 228"/>
                  <a:gd name="T16" fmla="*/ 0 h 237"/>
                  <a:gd name="T17" fmla="*/ 228 w 228"/>
                  <a:gd name="T18" fmla="*/ 237 h 237"/>
                </a:gdLst>
                <a:ahLst/>
                <a:cxnLst>
                  <a:cxn ang="T10">
                    <a:pos x="T0" y="T1"/>
                  </a:cxn>
                  <a:cxn ang="T11">
                    <a:pos x="T2" y="T3"/>
                  </a:cxn>
                  <a:cxn ang="T12">
                    <a:pos x="T4" y="T5"/>
                  </a:cxn>
                  <a:cxn ang="T13">
                    <a:pos x="T6" y="T7"/>
                  </a:cxn>
                  <a:cxn ang="T14">
                    <a:pos x="T8" y="T9"/>
                  </a:cxn>
                </a:cxnLst>
                <a:rect l="T15" t="T16" r="T17" b="T18"/>
                <a:pathLst>
                  <a:path w="228" h="237">
                    <a:moveTo>
                      <a:pt x="21" y="172"/>
                    </a:moveTo>
                    <a:lnTo>
                      <a:pt x="0" y="237"/>
                    </a:lnTo>
                    <a:lnTo>
                      <a:pt x="219" y="64"/>
                    </a:lnTo>
                    <a:lnTo>
                      <a:pt x="228" y="0"/>
                    </a:lnTo>
                    <a:lnTo>
                      <a:pt x="21" y="172"/>
                    </a:lnTo>
                    <a:close/>
                  </a:path>
                </a:pathLst>
              </a:custGeom>
              <a:solidFill>
                <a:srgbClr val="FFFFFF"/>
              </a:solidFill>
              <a:ln w="9525" cap="flat" cmpd="sng">
                <a:solidFill>
                  <a:srgbClr val="FFFFFF"/>
                </a:solidFill>
                <a:prstDash val="solid"/>
                <a:round/>
                <a:headEnd/>
                <a:tailEnd/>
              </a:ln>
            </p:spPr>
            <p:txBody>
              <a:bodyPr wrap="none" anchor="ctr"/>
              <a:lstStyle/>
              <a:p>
                <a:endParaRPr lang="zh-CN" altLang="en-US"/>
              </a:p>
            </p:txBody>
          </p:sp>
          <p:sp>
            <p:nvSpPr>
              <p:cNvPr id="45" name="Freeform 29">
                <a:extLst>
                  <a:ext uri="{FF2B5EF4-FFF2-40B4-BE49-F238E27FC236}">
                    <a16:creationId xmlns:a16="http://schemas.microsoft.com/office/drawing/2014/main" id="{64704623-A7E1-85ED-E35D-ADDF0B708393}"/>
                  </a:ext>
                </a:extLst>
              </p:cNvPr>
              <p:cNvSpPr>
                <a:spLocks/>
              </p:cNvSpPr>
              <p:nvPr/>
            </p:nvSpPr>
            <p:spPr bwMode="black">
              <a:xfrm>
                <a:off x="903" y="2129"/>
                <a:ext cx="281" cy="189"/>
              </a:xfrm>
              <a:custGeom>
                <a:avLst/>
                <a:gdLst>
                  <a:gd name="T0" fmla="*/ 63 w 281"/>
                  <a:gd name="T1" fmla="*/ 178 h 189"/>
                  <a:gd name="T2" fmla="*/ 0 w 281"/>
                  <a:gd name="T3" fmla="*/ 189 h 189"/>
                  <a:gd name="T4" fmla="*/ 227 w 281"/>
                  <a:gd name="T5" fmla="*/ 10 h 189"/>
                  <a:gd name="T6" fmla="*/ 281 w 281"/>
                  <a:gd name="T7" fmla="*/ 0 h 189"/>
                  <a:gd name="T8" fmla="*/ 63 w 281"/>
                  <a:gd name="T9" fmla="*/ 178 h 189"/>
                  <a:gd name="T10" fmla="*/ 0 60000 65536"/>
                  <a:gd name="T11" fmla="*/ 0 60000 65536"/>
                  <a:gd name="T12" fmla="*/ 0 60000 65536"/>
                  <a:gd name="T13" fmla="*/ 0 60000 65536"/>
                  <a:gd name="T14" fmla="*/ 0 60000 65536"/>
                  <a:gd name="T15" fmla="*/ 0 w 281"/>
                  <a:gd name="T16" fmla="*/ 0 h 189"/>
                  <a:gd name="T17" fmla="*/ 281 w 281"/>
                  <a:gd name="T18" fmla="*/ 189 h 189"/>
                </a:gdLst>
                <a:ahLst/>
                <a:cxnLst>
                  <a:cxn ang="T10">
                    <a:pos x="T0" y="T1"/>
                  </a:cxn>
                  <a:cxn ang="T11">
                    <a:pos x="T2" y="T3"/>
                  </a:cxn>
                  <a:cxn ang="T12">
                    <a:pos x="T4" y="T5"/>
                  </a:cxn>
                  <a:cxn ang="T13">
                    <a:pos x="T6" y="T7"/>
                  </a:cxn>
                  <a:cxn ang="T14">
                    <a:pos x="T8" y="T9"/>
                  </a:cxn>
                </a:cxnLst>
                <a:rect l="T15" t="T16" r="T17" b="T18"/>
                <a:pathLst>
                  <a:path w="281" h="189">
                    <a:moveTo>
                      <a:pt x="63" y="178"/>
                    </a:moveTo>
                    <a:lnTo>
                      <a:pt x="0" y="189"/>
                    </a:lnTo>
                    <a:lnTo>
                      <a:pt x="227" y="10"/>
                    </a:lnTo>
                    <a:lnTo>
                      <a:pt x="281" y="0"/>
                    </a:lnTo>
                    <a:lnTo>
                      <a:pt x="63" y="178"/>
                    </a:lnTo>
                    <a:close/>
                  </a:path>
                </a:pathLst>
              </a:custGeom>
              <a:solidFill>
                <a:srgbClr val="FFFFFF"/>
              </a:solidFill>
              <a:ln w="9525" cap="flat" cmpd="sng">
                <a:solidFill>
                  <a:srgbClr val="FFFFFF"/>
                </a:solidFill>
                <a:prstDash val="solid"/>
                <a:round/>
                <a:headEnd/>
                <a:tailEnd/>
              </a:ln>
            </p:spPr>
            <p:txBody>
              <a:bodyPr wrap="none" anchor="ctr"/>
              <a:lstStyle/>
              <a:p>
                <a:endParaRPr lang="zh-CN" altLang="en-US"/>
              </a:p>
            </p:txBody>
          </p:sp>
          <p:sp>
            <p:nvSpPr>
              <p:cNvPr id="46" name="Freeform 30">
                <a:extLst>
                  <a:ext uri="{FF2B5EF4-FFF2-40B4-BE49-F238E27FC236}">
                    <a16:creationId xmlns:a16="http://schemas.microsoft.com/office/drawing/2014/main" id="{052C55B6-D5D0-DE9F-5B9A-FAA74B6B2716}"/>
                  </a:ext>
                </a:extLst>
              </p:cNvPr>
              <p:cNvSpPr>
                <a:spLocks/>
              </p:cNvSpPr>
              <p:nvPr/>
            </p:nvSpPr>
            <p:spPr bwMode="black">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 name="T21" fmla="*/ 0 w 161"/>
                  <a:gd name="T22" fmla="*/ 0 h 163"/>
                  <a:gd name="T23" fmla="*/ 161 w 161"/>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7" name="Freeform 31">
                <a:extLst>
                  <a:ext uri="{FF2B5EF4-FFF2-40B4-BE49-F238E27FC236}">
                    <a16:creationId xmlns:a16="http://schemas.microsoft.com/office/drawing/2014/main" id="{D5F4741F-D045-8DEC-9DEB-AFFA034B2687}"/>
                  </a:ext>
                </a:extLst>
              </p:cNvPr>
              <p:cNvSpPr>
                <a:spLocks/>
              </p:cNvSpPr>
              <p:nvPr/>
            </p:nvSpPr>
            <p:spPr bwMode="black">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 name="T12" fmla="*/ 0 w 39"/>
                  <a:gd name="T13" fmla="*/ 0 h 33"/>
                  <a:gd name="T14" fmla="*/ 39 w 39"/>
                  <a:gd name="T15" fmla="*/ 33 h 33"/>
                </a:gdLst>
                <a:ahLst/>
                <a:cxnLst>
                  <a:cxn ang="T8">
                    <a:pos x="T0" y="T1"/>
                  </a:cxn>
                  <a:cxn ang="T9">
                    <a:pos x="T2" y="T3"/>
                  </a:cxn>
                  <a:cxn ang="T10">
                    <a:pos x="T4" y="T5"/>
                  </a:cxn>
                  <a:cxn ang="T11">
                    <a:pos x="T6" y="T7"/>
                  </a:cxn>
                </a:cxnLst>
                <a:rect l="T12" t="T13" r="T14" b="T15"/>
                <a:pathLst>
                  <a:path w="39" h="33">
                    <a:moveTo>
                      <a:pt x="27" y="0"/>
                    </a:moveTo>
                    <a:lnTo>
                      <a:pt x="0" y="33"/>
                    </a:lnTo>
                    <a:lnTo>
                      <a:pt x="39" y="25"/>
                    </a:lnTo>
                    <a:lnTo>
                      <a:pt x="27" y="0"/>
                    </a:lnTo>
                    <a:close/>
                  </a:path>
                </a:pathLst>
              </a:custGeom>
              <a:solidFill>
                <a:srgbClr val="FFFFFF"/>
              </a:solidFill>
              <a:ln w="9525" cap="flat" cmpd="sng">
                <a:solidFill>
                  <a:schemeClr val="tx1"/>
                </a:solidFill>
                <a:prstDash val="solid"/>
                <a:round/>
                <a:headEnd/>
                <a:tailEnd/>
              </a:ln>
            </p:spPr>
            <p:txBody>
              <a:bodyPr wrap="none" anchor="ctr"/>
              <a:lstStyle/>
              <a:p>
                <a:endParaRPr lang="zh-CN" altLang="en-US"/>
              </a:p>
            </p:txBody>
          </p:sp>
          <p:sp>
            <p:nvSpPr>
              <p:cNvPr id="48" name="Line 32">
                <a:extLst>
                  <a:ext uri="{FF2B5EF4-FFF2-40B4-BE49-F238E27FC236}">
                    <a16:creationId xmlns:a16="http://schemas.microsoft.com/office/drawing/2014/main" id="{1A1430E1-48B0-FD27-134B-CFA7D554747F}"/>
                  </a:ext>
                </a:extLst>
              </p:cNvPr>
              <p:cNvSpPr>
                <a:spLocks noChangeShapeType="1"/>
              </p:cNvSpPr>
              <p:nvPr/>
            </p:nvSpPr>
            <p:spPr bwMode="black">
              <a:xfrm flipV="1">
                <a:off x="797" y="2258"/>
                <a:ext cx="66" cy="7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Line 33">
                <a:extLst>
                  <a:ext uri="{FF2B5EF4-FFF2-40B4-BE49-F238E27FC236}">
                    <a16:creationId xmlns:a16="http://schemas.microsoft.com/office/drawing/2014/main" id="{FD23FE78-DC07-2C87-28EF-FC6EFFC59726}"/>
                  </a:ext>
                </a:extLst>
              </p:cNvPr>
              <p:cNvSpPr>
                <a:spLocks noChangeShapeType="1"/>
              </p:cNvSpPr>
              <p:nvPr/>
            </p:nvSpPr>
            <p:spPr bwMode="black">
              <a:xfrm flipV="1">
                <a:off x="806" y="2315"/>
                <a:ext cx="100" cy="3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0" name="Oval 34">
                <a:extLst>
                  <a:ext uri="{FF2B5EF4-FFF2-40B4-BE49-F238E27FC236}">
                    <a16:creationId xmlns:a16="http://schemas.microsoft.com/office/drawing/2014/main" id="{CAD9F2F7-60EB-1417-73F8-9F30DA834613}"/>
                  </a:ext>
                </a:extLst>
              </p:cNvPr>
              <p:cNvSpPr>
                <a:spLocks noChangeArrowheads="1"/>
              </p:cNvSpPr>
              <p:nvPr/>
            </p:nvSpPr>
            <p:spPr bwMode="black">
              <a:xfrm rot="1507387">
                <a:off x="1116" y="2063"/>
                <a:ext cx="43" cy="27"/>
              </a:xfrm>
              <a:prstGeom prst="ellipse">
                <a:avLst/>
              </a:prstGeom>
              <a:solidFill>
                <a:srgbClr val="FFFFFF"/>
              </a:solidFill>
              <a:ln w="9525" algn="ctr">
                <a:solidFill>
                  <a:schemeClr val="tx1"/>
                </a:solidFill>
                <a:round/>
                <a:headEnd/>
                <a:tailEnd/>
              </a:ln>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grpSp>
        <p:grpSp>
          <p:nvGrpSpPr>
            <p:cNvPr id="25" name="Group 35">
              <a:extLst>
                <a:ext uri="{FF2B5EF4-FFF2-40B4-BE49-F238E27FC236}">
                  <a16:creationId xmlns:a16="http://schemas.microsoft.com/office/drawing/2014/main" id="{177F97E5-152E-F4C8-A43B-F13B44FC209C}"/>
                </a:ext>
              </a:extLst>
            </p:cNvPr>
            <p:cNvGrpSpPr>
              <a:grpSpLocks/>
            </p:cNvGrpSpPr>
            <p:nvPr/>
          </p:nvGrpSpPr>
          <p:grpSpPr bwMode="auto">
            <a:xfrm>
              <a:off x="5401530" y="4651253"/>
              <a:ext cx="409575" cy="355600"/>
              <a:chOff x="2310" y="3078"/>
              <a:chExt cx="312" cy="270"/>
            </a:xfrm>
          </p:grpSpPr>
          <p:sp>
            <p:nvSpPr>
              <p:cNvPr id="35" name="AutoShape 36">
                <a:extLst>
                  <a:ext uri="{FF2B5EF4-FFF2-40B4-BE49-F238E27FC236}">
                    <a16:creationId xmlns:a16="http://schemas.microsoft.com/office/drawing/2014/main" id="{E49AFEA4-4AD5-28F6-57C5-59471F5D4FE2}"/>
                  </a:ext>
                </a:extLst>
              </p:cNvPr>
              <p:cNvSpPr>
                <a:spLocks noChangeArrowheads="1"/>
              </p:cNvSpPr>
              <p:nvPr/>
            </p:nvSpPr>
            <p:spPr bwMode="black">
              <a:xfrm>
                <a:off x="2374" y="3078"/>
                <a:ext cx="186" cy="187"/>
              </a:xfrm>
              <a:prstGeom prst="roundRect">
                <a:avLst>
                  <a:gd name="adj" fmla="val 6250"/>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sp>
            <p:nvSpPr>
              <p:cNvPr id="36" name="AutoShape 37">
                <a:extLst>
                  <a:ext uri="{FF2B5EF4-FFF2-40B4-BE49-F238E27FC236}">
                    <a16:creationId xmlns:a16="http://schemas.microsoft.com/office/drawing/2014/main" id="{F06DA028-9EB4-E270-185E-AB7B043FF154}"/>
                  </a:ext>
                </a:extLst>
              </p:cNvPr>
              <p:cNvSpPr>
                <a:spLocks noChangeArrowheads="1"/>
              </p:cNvSpPr>
              <p:nvPr/>
            </p:nvSpPr>
            <p:spPr bwMode="black">
              <a:xfrm>
                <a:off x="2310" y="3265"/>
                <a:ext cx="312" cy="83"/>
              </a:xfrm>
              <a:prstGeom prst="roundRect">
                <a:avLst>
                  <a:gd name="adj" fmla="val 16667"/>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sp>
            <p:nvSpPr>
              <p:cNvPr id="37" name="AutoShape 38">
                <a:extLst>
                  <a:ext uri="{FF2B5EF4-FFF2-40B4-BE49-F238E27FC236}">
                    <a16:creationId xmlns:a16="http://schemas.microsoft.com/office/drawing/2014/main" id="{506023E8-A54C-C726-3051-5F1DA0530CCB}"/>
                  </a:ext>
                </a:extLst>
              </p:cNvPr>
              <p:cNvSpPr>
                <a:spLocks noChangeArrowheads="1"/>
              </p:cNvSpPr>
              <p:nvPr/>
            </p:nvSpPr>
            <p:spPr bwMode="black">
              <a:xfrm>
                <a:off x="2390" y="3096"/>
                <a:ext cx="154" cy="147"/>
              </a:xfrm>
              <a:prstGeom prst="roundRect">
                <a:avLst>
                  <a:gd name="adj" fmla="val 797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endParaRPr lang="zh-CN" altLang="en-US"/>
              </a:p>
            </p:txBody>
          </p:sp>
          <p:sp>
            <p:nvSpPr>
              <p:cNvPr id="38" name="Line 39">
                <a:extLst>
                  <a:ext uri="{FF2B5EF4-FFF2-40B4-BE49-F238E27FC236}">
                    <a16:creationId xmlns:a16="http://schemas.microsoft.com/office/drawing/2014/main" id="{69E7E9C2-112B-8A74-E259-1F85D9DB9675}"/>
                  </a:ext>
                </a:extLst>
              </p:cNvPr>
              <p:cNvSpPr>
                <a:spLocks noChangeShapeType="1"/>
              </p:cNvSpPr>
              <p:nvPr/>
            </p:nvSpPr>
            <p:spPr bwMode="black">
              <a:xfrm flipH="1">
                <a:off x="2530" y="3305"/>
                <a:ext cx="47"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40">
                <a:extLst>
                  <a:ext uri="{FF2B5EF4-FFF2-40B4-BE49-F238E27FC236}">
                    <a16:creationId xmlns:a16="http://schemas.microsoft.com/office/drawing/2014/main" id="{C2DF4873-15EF-3561-0D20-0FA7219AF325}"/>
                  </a:ext>
                </a:extLst>
              </p:cNvPr>
              <p:cNvSpPr>
                <a:spLocks noChangeShapeType="1"/>
              </p:cNvSpPr>
              <p:nvPr/>
            </p:nvSpPr>
            <p:spPr bwMode="black">
              <a:xfrm flipH="1">
                <a:off x="2447" y="3134"/>
                <a:ext cx="78" cy="0"/>
              </a:xfrm>
              <a:prstGeom prst="line">
                <a:avLst/>
              </a:prstGeom>
              <a:noFill/>
              <a:ln w="2540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41">
                <a:extLst>
                  <a:ext uri="{FF2B5EF4-FFF2-40B4-BE49-F238E27FC236}">
                    <a16:creationId xmlns:a16="http://schemas.microsoft.com/office/drawing/2014/main" id="{492DDBF8-317F-68FA-24C2-9D6D3267A0FD}"/>
                  </a:ext>
                </a:extLst>
              </p:cNvPr>
              <p:cNvSpPr>
                <a:spLocks noChangeShapeType="1"/>
              </p:cNvSpPr>
              <p:nvPr/>
            </p:nvSpPr>
            <p:spPr bwMode="black">
              <a:xfrm flipH="1">
                <a:off x="2467" y="3154"/>
                <a:ext cx="48" cy="0"/>
              </a:xfrm>
              <a:prstGeom prst="line">
                <a:avLst/>
              </a:prstGeom>
              <a:noFill/>
              <a:ln w="2540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42">
                <a:extLst>
                  <a:ext uri="{FF2B5EF4-FFF2-40B4-BE49-F238E27FC236}">
                    <a16:creationId xmlns:a16="http://schemas.microsoft.com/office/drawing/2014/main" id="{B21A865F-FADC-B784-38A1-8DA7F087F6AC}"/>
                  </a:ext>
                </a:extLst>
              </p:cNvPr>
              <p:cNvSpPr>
                <a:spLocks noChangeShapeType="1"/>
              </p:cNvSpPr>
              <p:nvPr/>
            </p:nvSpPr>
            <p:spPr bwMode="black">
              <a:xfrm flipH="1">
                <a:off x="2480" y="3216"/>
                <a:ext cx="34" cy="0"/>
              </a:xfrm>
              <a:prstGeom prst="line">
                <a:avLst/>
              </a:prstGeom>
              <a:noFill/>
              <a:ln w="25400">
                <a:solidFill>
                  <a:srgbClr val="B2B2B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26" name="Group 43">
              <a:extLst>
                <a:ext uri="{FF2B5EF4-FFF2-40B4-BE49-F238E27FC236}">
                  <a16:creationId xmlns:a16="http://schemas.microsoft.com/office/drawing/2014/main" id="{F0BA25E0-1A18-DE15-B123-B4A2401E9977}"/>
                </a:ext>
              </a:extLst>
            </p:cNvPr>
            <p:cNvGrpSpPr>
              <a:grpSpLocks/>
            </p:cNvGrpSpPr>
            <p:nvPr/>
          </p:nvGrpSpPr>
          <p:grpSpPr bwMode="auto">
            <a:xfrm>
              <a:off x="5304201" y="2025591"/>
              <a:ext cx="519112" cy="330200"/>
              <a:chOff x="3824" y="1835"/>
              <a:chExt cx="491" cy="312"/>
            </a:xfrm>
          </p:grpSpPr>
          <p:grpSp>
            <p:nvGrpSpPr>
              <p:cNvPr id="30" name="Group 44">
                <a:extLst>
                  <a:ext uri="{FF2B5EF4-FFF2-40B4-BE49-F238E27FC236}">
                    <a16:creationId xmlns:a16="http://schemas.microsoft.com/office/drawing/2014/main" id="{B06BA2C6-2B0C-1C1C-AC59-E4547DEA277F}"/>
                  </a:ext>
                </a:extLst>
              </p:cNvPr>
              <p:cNvGrpSpPr>
                <a:grpSpLocks/>
              </p:cNvGrpSpPr>
              <p:nvPr/>
            </p:nvGrpSpPr>
            <p:grpSpPr bwMode="auto">
              <a:xfrm>
                <a:off x="3824" y="1835"/>
                <a:ext cx="491" cy="312"/>
                <a:chOff x="347" y="2022"/>
                <a:chExt cx="491" cy="312"/>
              </a:xfrm>
            </p:grpSpPr>
            <p:sp>
              <p:nvSpPr>
                <p:cNvPr id="32" name="Freeform 45">
                  <a:extLst>
                    <a:ext uri="{FF2B5EF4-FFF2-40B4-BE49-F238E27FC236}">
                      <a16:creationId xmlns:a16="http://schemas.microsoft.com/office/drawing/2014/main" id="{A2FCDE7C-DE77-FBCD-CD32-A33D4D231609}"/>
                    </a:ext>
                  </a:extLst>
                </p:cNvPr>
                <p:cNvSpPr>
                  <a:spLocks/>
                </p:cNvSpPr>
                <p:nvPr/>
              </p:nvSpPr>
              <p:spPr bwMode="black">
                <a:xfrm>
                  <a:off x="347" y="2022"/>
                  <a:ext cx="491" cy="312"/>
                </a:xfrm>
                <a:custGeom>
                  <a:avLst/>
                  <a:gdLst>
                    <a:gd name="T0" fmla="*/ 9 w 491"/>
                    <a:gd name="T1" fmla="*/ 96 h 312"/>
                    <a:gd name="T2" fmla="*/ 10 w 491"/>
                    <a:gd name="T3" fmla="*/ 159 h 312"/>
                    <a:gd name="T4" fmla="*/ 288 w 491"/>
                    <a:gd name="T5" fmla="*/ 312 h 312"/>
                    <a:gd name="T6" fmla="*/ 486 w 491"/>
                    <a:gd name="T7" fmla="*/ 184 h 312"/>
                    <a:gd name="T8" fmla="*/ 303 w 491"/>
                    <a:gd name="T9" fmla="*/ 302 h 312"/>
                    <a:gd name="T10" fmla="*/ 283 w 491"/>
                    <a:gd name="T11" fmla="*/ 246 h 312"/>
                    <a:gd name="T12" fmla="*/ 480 w 491"/>
                    <a:gd name="T13" fmla="*/ 128 h 312"/>
                    <a:gd name="T14" fmla="*/ 202 w 491"/>
                    <a:gd name="T15" fmla="*/ 0 h 312"/>
                    <a:gd name="T16" fmla="*/ 9 w 491"/>
                    <a:gd name="T17" fmla="*/ 96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1"/>
                    <a:gd name="T28" fmla="*/ 0 h 312"/>
                    <a:gd name="T29" fmla="*/ 491 w 491"/>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1" h="312">
                      <a:moveTo>
                        <a:pt x="9" y="96"/>
                      </a:moveTo>
                      <a:cubicBezTo>
                        <a:pt x="0" y="133"/>
                        <a:pt x="1" y="139"/>
                        <a:pt x="10" y="159"/>
                      </a:cubicBezTo>
                      <a:cubicBezTo>
                        <a:pt x="57" y="195"/>
                        <a:pt x="255" y="300"/>
                        <a:pt x="288" y="312"/>
                      </a:cubicBezTo>
                      <a:cubicBezTo>
                        <a:pt x="346" y="289"/>
                        <a:pt x="457" y="207"/>
                        <a:pt x="486" y="184"/>
                      </a:cubicBezTo>
                      <a:cubicBezTo>
                        <a:pt x="491" y="173"/>
                        <a:pt x="337" y="292"/>
                        <a:pt x="303" y="302"/>
                      </a:cubicBezTo>
                      <a:cubicBezTo>
                        <a:pt x="296" y="310"/>
                        <a:pt x="254" y="274"/>
                        <a:pt x="283" y="246"/>
                      </a:cubicBezTo>
                      <a:cubicBezTo>
                        <a:pt x="338" y="217"/>
                        <a:pt x="378" y="180"/>
                        <a:pt x="480" y="128"/>
                      </a:cubicBezTo>
                      <a:cubicBezTo>
                        <a:pt x="343" y="66"/>
                        <a:pt x="288" y="30"/>
                        <a:pt x="202" y="0"/>
                      </a:cubicBezTo>
                      <a:cubicBezTo>
                        <a:pt x="100" y="33"/>
                        <a:pt x="46" y="75"/>
                        <a:pt x="9" y="96"/>
                      </a:cubicBezTo>
                      <a:close/>
                    </a:path>
                  </a:pathLst>
                </a:custGeom>
                <a:solidFill>
                  <a:schemeClr val="tx1">
                    <a:alpha val="59999"/>
                  </a:schemeClr>
                </a:solidFill>
                <a:ln w="19050" cap="flat" cmpd="sng">
                  <a:solidFill>
                    <a:srgbClr val="FFFFFF"/>
                  </a:solidFill>
                  <a:prstDash val="solid"/>
                  <a:round/>
                  <a:headEnd/>
                  <a:tailEnd/>
                </a:ln>
              </p:spPr>
              <p:txBody>
                <a:bodyPr wrap="none" anchor="ctr"/>
                <a:lstStyle/>
                <a:p>
                  <a:endParaRPr lang="zh-CN" altLang="en-US"/>
                </a:p>
              </p:txBody>
            </p:sp>
            <p:sp>
              <p:nvSpPr>
                <p:cNvPr id="33" name="Freeform 46">
                  <a:extLst>
                    <a:ext uri="{FF2B5EF4-FFF2-40B4-BE49-F238E27FC236}">
                      <a16:creationId xmlns:a16="http://schemas.microsoft.com/office/drawing/2014/main" id="{EAE18884-8C40-612C-2AF0-2A8556D0714A}"/>
                    </a:ext>
                  </a:extLst>
                </p:cNvPr>
                <p:cNvSpPr>
                  <a:spLocks/>
                </p:cNvSpPr>
                <p:nvPr/>
              </p:nvSpPr>
              <p:spPr bwMode="black">
                <a:xfrm>
                  <a:off x="615" y="2154"/>
                  <a:ext cx="215" cy="171"/>
                </a:xfrm>
                <a:custGeom>
                  <a:avLst/>
                  <a:gdLst>
                    <a:gd name="T0" fmla="*/ 15 w 215"/>
                    <a:gd name="T1" fmla="*/ 117 h 171"/>
                    <a:gd name="T2" fmla="*/ 23 w 215"/>
                    <a:gd name="T3" fmla="*/ 171 h 171"/>
                    <a:gd name="T4" fmla="*/ 215 w 215"/>
                    <a:gd name="T5" fmla="*/ 48 h 171"/>
                    <a:gd name="T6" fmla="*/ 203 w 215"/>
                    <a:gd name="T7" fmla="*/ 0 h 171"/>
                    <a:gd name="T8" fmla="*/ 15 w 215"/>
                    <a:gd name="T9" fmla="*/ 117 h 171"/>
                    <a:gd name="T10" fmla="*/ 0 60000 65536"/>
                    <a:gd name="T11" fmla="*/ 0 60000 65536"/>
                    <a:gd name="T12" fmla="*/ 0 60000 65536"/>
                    <a:gd name="T13" fmla="*/ 0 60000 65536"/>
                    <a:gd name="T14" fmla="*/ 0 60000 65536"/>
                    <a:gd name="T15" fmla="*/ 0 w 215"/>
                    <a:gd name="T16" fmla="*/ 0 h 171"/>
                    <a:gd name="T17" fmla="*/ 215 w 215"/>
                    <a:gd name="T18" fmla="*/ 171 h 171"/>
                  </a:gdLst>
                  <a:ahLst/>
                  <a:cxnLst>
                    <a:cxn ang="T10">
                      <a:pos x="T0" y="T1"/>
                    </a:cxn>
                    <a:cxn ang="T11">
                      <a:pos x="T2" y="T3"/>
                    </a:cxn>
                    <a:cxn ang="T12">
                      <a:pos x="T4" y="T5"/>
                    </a:cxn>
                    <a:cxn ang="T13">
                      <a:pos x="T6" y="T7"/>
                    </a:cxn>
                    <a:cxn ang="T14">
                      <a:pos x="T8" y="T9"/>
                    </a:cxn>
                  </a:cxnLst>
                  <a:rect l="T15" t="T16" r="T17" b="T18"/>
                  <a:pathLst>
                    <a:path w="215" h="171">
                      <a:moveTo>
                        <a:pt x="15" y="117"/>
                      </a:moveTo>
                      <a:cubicBezTo>
                        <a:pt x="9" y="129"/>
                        <a:pt x="0" y="154"/>
                        <a:pt x="23" y="171"/>
                      </a:cubicBezTo>
                      <a:cubicBezTo>
                        <a:pt x="45" y="166"/>
                        <a:pt x="185" y="77"/>
                        <a:pt x="215" y="48"/>
                      </a:cubicBezTo>
                      <a:cubicBezTo>
                        <a:pt x="215" y="32"/>
                        <a:pt x="207" y="32"/>
                        <a:pt x="203" y="0"/>
                      </a:cubicBezTo>
                      <a:cubicBezTo>
                        <a:pt x="125" y="42"/>
                        <a:pt x="56" y="87"/>
                        <a:pt x="15" y="117"/>
                      </a:cubicBezTo>
                      <a:close/>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 name="Line 47">
                  <a:extLst>
                    <a:ext uri="{FF2B5EF4-FFF2-40B4-BE49-F238E27FC236}">
                      <a16:creationId xmlns:a16="http://schemas.microsoft.com/office/drawing/2014/main" id="{033D9794-4F01-244C-1A12-0952604CB68A}"/>
                    </a:ext>
                  </a:extLst>
                </p:cNvPr>
                <p:cNvSpPr>
                  <a:spLocks noChangeShapeType="1"/>
                </p:cNvSpPr>
                <p:nvPr/>
              </p:nvSpPr>
              <p:spPr bwMode="black">
                <a:xfrm>
                  <a:off x="368" y="2128"/>
                  <a:ext cx="253" cy="13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1" name="Freeform 48">
                <a:extLst>
                  <a:ext uri="{FF2B5EF4-FFF2-40B4-BE49-F238E27FC236}">
                    <a16:creationId xmlns:a16="http://schemas.microsoft.com/office/drawing/2014/main" id="{FDDD63DF-F87A-74B5-2FF5-AE49C12C0527}"/>
                  </a:ext>
                </a:extLst>
              </p:cNvPr>
              <p:cNvSpPr>
                <a:spLocks/>
              </p:cNvSpPr>
              <p:nvPr/>
            </p:nvSpPr>
            <p:spPr bwMode="black">
              <a:xfrm>
                <a:off x="4169" y="2067"/>
                <a:ext cx="48" cy="44"/>
              </a:xfrm>
              <a:custGeom>
                <a:avLst/>
                <a:gdLst>
                  <a:gd name="T0" fmla="*/ 0 w 48"/>
                  <a:gd name="T1" fmla="*/ 14 h 44"/>
                  <a:gd name="T2" fmla="*/ 18 w 48"/>
                  <a:gd name="T3" fmla="*/ 0 h 44"/>
                  <a:gd name="T4" fmla="*/ 48 w 48"/>
                  <a:gd name="T5" fmla="*/ 26 h 44"/>
                  <a:gd name="T6" fmla="*/ 27 w 48"/>
                  <a:gd name="T7" fmla="*/ 44 h 44"/>
                  <a:gd name="T8" fmla="*/ 0 w 48"/>
                  <a:gd name="T9" fmla="*/ 14 h 44"/>
                  <a:gd name="T10" fmla="*/ 0 60000 65536"/>
                  <a:gd name="T11" fmla="*/ 0 60000 65536"/>
                  <a:gd name="T12" fmla="*/ 0 60000 65536"/>
                  <a:gd name="T13" fmla="*/ 0 60000 65536"/>
                  <a:gd name="T14" fmla="*/ 0 60000 65536"/>
                  <a:gd name="T15" fmla="*/ 0 w 48"/>
                  <a:gd name="T16" fmla="*/ 0 h 44"/>
                  <a:gd name="T17" fmla="*/ 48 w 48"/>
                  <a:gd name="T18" fmla="*/ 44 h 44"/>
                </a:gdLst>
                <a:ahLst/>
                <a:cxnLst>
                  <a:cxn ang="T10">
                    <a:pos x="T0" y="T1"/>
                  </a:cxn>
                  <a:cxn ang="T11">
                    <a:pos x="T2" y="T3"/>
                  </a:cxn>
                  <a:cxn ang="T12">
                    <a:pos x="T4" y="T5"/>
                  </a:cxn>
                  <a:cxn ang="T13">
                    <a:pos x="T6" y="T7"/>
                  </a:cxn>
                  <a:cxn ang="T14">
                    <a:pos x="T8" y="T9"/>
                  </a:cxn>
                </a:cxnLst>
                <a:rect l="T15" t="T16" r="T17" b="T18"/>
                <a:pathLst>
                  <a:path w="48" h="44">
                    <a:moveTo>
                      <a:pt x="0" y="14"/>
                    </a:moveTo>
                    <a:lnTo>
                      <a:pt x="18" y="0"/>
                    </a:lnTo>
                    <a:lnTo>
                      <a:pt x="48" y="26"/>
                    </a:lnTo>
                    <a:lnTo>
                      <a:pt x="27" y="44"/>
                    </a:lnTo>
                    <a:lnTo>
                      <a:pt x="0" y="14"/>
                    </a:lnTo>
                    <a:close/>
                  </a:path>
                </a:pathLst>
              </a:custGeom>
              <a:solidFill>
                <a:schemeClr val="tx1">
                  <a:alpha val="59999"/>
                </a:schemeClr>
              </a:solidFill>
              <a:ln w="19050" cap="flat" cmpd="sng">
                <a:solidFill>
                  <a:schemeClr val="tx1"/>
                </a:solidFill>
                <a:prstDash val="solid"/>
                <a:round/>
                <a:headEnd/>
                <a:tailEnd/>
              </a:ln>
            </p:spPr>
            <p:txBody>
              <a:bodyPr wrap="none" anchor="ctr"/>
              <a:lstStyle/>
              <a:p>
                <a:endParaRPr lang="zh-CN" altLang="en-US"/>
              </a:p>
            </p:txBody>
          </p:sp>
        </p:grpSp>
        <p:sp>
          <p:nvSpPr>
            <p:cNvPr id="27" name="Text Box 49">
              <a:extLst>
                <a:ext uri="{FF2B5EF4-FFF2-40B4-BE49-F238E27FC236}">
                  <a16:creationId xmlns:a16="http://schemas.microsoft.com/office/drawing/2014/main" id="{ECC659E7-F03E-DB9F-DABA-88858F748329}"/>
                </a:ext>
              </a:extLst>
            </p:cNvPr>
            <p:cNvSpPr txBox="1">
              <a:spLocks noChangeArrowheads="1"/>
            </p:cNvSpPr>
            <p:nvPr/>
          </p:nvSpPr>
          <p:spPr bwMode="auto">
            <a:xfrm>
              <a:off x="7995554" y="2448528"/>
              <a:ext cx="739775"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spcBef>
                  <a:spcPct val="50000"/>
                </a:spcBef>
              </a:pPr>
              <a:r>
                <a:rPr lang="en-US" altLang="zh-CN" sz="1500">
                  <a:solidFill>
                    <a:srgbClr val="1C1C1C"/>
                  </a:solidFill>
                  <a:ea typeface="宋体" panose="02010600030101010101" pitchFamily="2" charset="-122"/>
                </a:rPr>
                <a:t>2</a:t>
              </a:r>
            </a:p>
          </p:txBody>
        </p:sp>
        <p:sp>
          <p:nvSpPr>
            <p:cNvPr id="28" name="Text Box 50">
              <a:extLst>
                <a:ext uri="{FF2B5EF4-FFF2-40B4-BE49-F238E27FC236}">
                  <a16:creationId xmlns:a16="http://schemas.microsoft.com/office/drawing/2014/main" id="{2542632A-8339-91B6-F7F3-2C6E9F795831}"/>
                </a:ext>
              </a:extLst>
            </p:cNvPr>
            <p:cNvSpPr txBox="1">
              <a:spLocks noChangeArrowheads="1"/>
            </p:cNvSpPr>
            <p:nvPr/>
          </p:nvSpPr>
          <p:spPr bwMode="auto">
            <a:xfrm>
              <a:off x="5220554" y="5105278"/>
              <a:ext cx="739775"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spcBef>
                  <a:spcPct val="50000"/>
                </a:spcBef>
              </a:pPr>
              <a:r>
                <a:rPr lang="en-US" altLang="zh-CN" sz="1500">
                  <a:solidFill>
                    <a:srgbClr val="1C1C1C"/>
                  </a:solidFill>
                  <a:ea typeface="宋体" panose="02010600030101010101" pitchFamily="2" charset="-122"/>
                </a:rPr>
                <a:t>3</a:t>
              </a:r>
            </a:p>
          </p:txBody>
        </p:sp>
        <p:sp>
          <p:nvSpPr>
            <p:cNvPr id="29" name="Text Box 51">
              <a:extLst>
                <a:ext uri="{FF2B5EF4-FFF2-40B4-BE49-F238E27FC236}">
                  <a16:creationId xmlns:a16="http://schemas.microsoft.com/office/drawing/2014/main" id="{E505AD35-E52B-F3BA-09A8-AE64B7E45D4C}"/>
                </a:ext>
              </a:extLst>
            </p:cNvPr>
            <p:cNvSpPr txBox="1">
              <a:spLocks noChangeArrowheads="1"/>
            </p:cNvSpPr>
            <p:nvPr/>
          </p:nvSpPr>
          <p:spPr bwMode="auto">
            <a:xfrm>
              <a:off x="7965342" y="5105278"/>
              <a:ext cx="739775" cy="43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spcBef>
                  <a:spcPct val="50000"/>
                </a:spcBef>
              </a:pPr>
              <a:r>
                <a:rPr lang="en-US" altLang="zh-CN" sz="1500">
                  <a:solidFill>
                    <a:srgbClr val="1C1C1C"/>
                  </a:solidFill>
                  <a:ea typeface="宋体" panose="02010600030101010101" pitchFamily="2" charset="-122"/>
                </a:rPr>
                <a:t>4</a:t>
              </a:r>
            </a:p>
          </p:txBody>
        </p:sp>
      </p:grpSp>
    </p:spTree>
    <p:extLst>
      <p:ext uri="{BB962C8B-B14F-4D97-AF65-F5344CB8AC3E}">
        <p14:creationId xmlns:p14="http://schemas.microsoft.com/office/powerpoint/2010/main" val="213101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BC32032-090F-4C90-B26E-204FEEAF015C}"/>
              </a:ext>
            </a:extLst>
          </p:cNvPr>
          <p:cNvSpPr/>
          <p:nvPr/>
        </p:nvSpPr>
        <p:spPr>
          <a:xfrm>
            <a:off x="3415108" y="-30364"/>
            <a:ext cx="5592490"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高校创新调查对象及时间</a:t>
            </a:r>
          </a:p>
        </p:txBody>
      </p:sp>
      <p:sp>
        <p:nvSpPr>
          <p:cNvPr id="5" name="文本框 13">
            <a:extLst>
              <a:ext uri="{FF2B5EF4-FFF2-40B4-BE49-F238E27FC236}">
                <a16:creationId xmlns:a16="http://schemas.microsoft.com/office/drawing/2014/main" id="{BF08470B-9B71-49A4-8A5F-5EE31413FE93}"/>
              </a:ext>
            </a:extLst>
          </p:cNvPr>
          <p:cNvSpPr txBox="1">
            <a:spLocks noChangeArrowheads="1"/>
          </p:cNvSpPr>
          <p:nvPr/>
        </p:nvSpPr>
        <p:spPr bwMode="auto">
          <a:xfrm>
            <a:off x="864495" y="1185754"/>
            <a:ext cx="2207684" cy="448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第一季度</a:t>
            </a:r>
            <a:r>
              <a:rPr lang="zh-CN" altLang="en-US" sz="1600" b="1" dirty="0">
                <a:solidFill>
                  <a:srgbClr val="1A605E"/>
                </a:solidFill>
                <a:latin typeface="微软雅黑" panose="020B0503020204020204" pitchFamily="34" charset="-122"/>
                <a:ea typeface="微软雅黑" panose="020B0503020204020204" pitchFamily="34" charset="-122"/>
              </a:rPr>
              <a:t>随科技统计工作一起开展上一年度院校层面创新数据采集</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（正式通知</a:t>
            </a:r>
            <a:r>
              <a:rPr lang="en-US" altLang="zh-CN" sz="1600" b="1" dirty="0">
                <a:solidFill>
                  <a:schemeClr val="accent4">
                    <a:lumMod val="75000"/>
                  </a:schemeClr>
                </a:solidFill>
                <a:latin typeface="微软雅黑" panose="020B0503020204020204" pitchFamily="34" charset="-122"/>
                <a:ea typeface="微软雅黑" panose="020B0503020204020204" pitchFamily="34" charset="-122"/>
              </a:rPr>
              <a:t>1</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600" b="1" dirty="0">
                <a:solidFill>
                  <a:srgbClr val="1A605E"/>
                </a:solidFill>
                <a:latin typeface="微软雅黑" panose="020B0503020204020204" pitchFamily="34" charset="-122"/>
                <a:ea typeface="微软雅黑" panose="020B0503020204020204" pitchFamily="34" charset="-122"/>
              </a:rPr>
              <a:t>；</a:t>
            </a:r>
            <a:endParaRPr lang="en-US" altLang="zh-CN" sz="1600"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endParaRPr lang="en-US" altLang="zh-CN" sz="1600" b="1" dirty="0">
              <a:solidFill>
                <a:srgbClr val="1A605E"/>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b="1" dirty="0">
                <a:solidFill>
                  <a:schemeClr val="accent4">
                    <a:lumMod val="75000"/>
                  </a:schemeClr>
                </a:solidFill>
                <a:latin typeface="微软雅黑" panose="020B0503020204020204" pitchFamily="34" charset="-122"/>
                <a:ea typeface="微软雅黑" panose="020B0503020204020204" pitchFamily="34" charset="-122"/>
              </a:rPr>
              <a:t>第二季度</a:t>
            </a:r>
            <a:r>
              <a:rPr lang="zh-CN" altLang="en-US" sz="1600" b="1" dirty="0">
                <a:solidFill>
                  <a:srgbClr val="1A605E"/>
                </a:solidFill>
                <a:latin typeface="微软雅黑" panose="020B0503020204020204" pitchFamily="34" charset="-122"/>
                <a:ea typeface="微软雅黑" panose="020B0503020204020204" pitchFamily="34" charset="-122"/>
              </a:rPr>
              <a:t>针对教师和在校生开展上一年度人员层面的创新情况问卷调查</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（正式通知</a:t>
            </a:r>
            <a:r>
              <a:rPr lang="en-US" altLang="zh-CN" sz="1600" b="1" dirty="0">
                <a:solidFill>
                  <a:schemeClr val="accent4">
                    <a:lumMod val="75000"/>
                  </a:schemeClr>
                </a:solidFill>
                <a:latin typeface="微软雅黑" panose="020B0503020204020204" pitchFamily="34" charset="-122"/>
                <a:ea typeface="微软雅黑" panose="020B0503020204020204" pitchFamily="34" charset="-122"/>
              </a:rPr>
              <a:t>2</a:t>
            </a:r>
            <a:r>
              <a:rPr lang="zh-CN" altLang="en-US" sz="1600"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sz="1600" b="1" dirty="0">
                <a:solidFill>
                  <a:srgbClr val="1A605E"/>
                </a:solidFill>
                <a:latin typeface="微软雅黑" panose="020B0503020204020204" pitchFamily="34" charset="-122"/>
                <a:ea typeface="微软雅黑" panose="020B0503020204020204" pitchFamily="34" charset="-122"/>
              </a:rPr>
              <a:t>。</a:t>
            </a:r>
          </a:p>
        </p:txBody>
      </p:sp>
      <p:grpSp>
        <p:nvGrpSpPr>
          <p:cNvPr id="11" name="组合 10">
            <a:extLst>
              <a:ext uri="{FF2B5EF4-FFF2-40B4-BE49-F238E27FC236}">
                <a16:creationId xmlns:a16="http://schemas.microsoft.com/office/drawing/2014/main" id="{9EC6EE9F-01E3-8754-058A-017E21EC1792}"/>
              </a:ext>
            </a:extLst>
          </p:cNvPr>
          <p:cNvGrpSpPr/>
          <p:nvPr/>
        </p:nvGrpSpPr>
        <p:grpSpPr>
          <a:xfrm>
            <a:off x="3616236" y="1421140"/>
            <a:ext cx="6957696" cy="4741423"/>
            <a:chOff x="3015056" y="1259479"/>
            <a:chExt cx="6957696" cy="4741423"/>
          </a:xfrm>
        </p:grpSpPr>
        <p:sp>
          <p:nvSpPr>
            <p:cNvPr id="2" name="文本框 11">
              <a:extLst>
                <a:ext uri="{FF2B5EF4-FFF2-40B4-BE49-F238E27FC236}">
                  <a16:creationId xmlns:a16="http://schemas.microsoft.com/office/drawing/2014/main" id="{FD166D70-C0DA-4BD8-8F86-A2017BE5725D}"/>
                </a:ext>
              </a:extLst>
            </p:cNvPr>
            <p:cNvSpPr txBox="1">
              <a:spLocks noChangeArrowheads="1"/>
            </p:cNvSpPr>
            <p:nvPr/>
          </p:nvSpPr>
          <p:spPr bwMode="auto">
            <a:xfrm>
              <a:off x="3415108" y="1259479"/>
              <a:ext cx="6557644"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nSpc>
                  <a:spcPct val="150000"/>
                </a:lnSpc>
                <a:defRPr/>
              </a:pPr>
              <a:r>
                <a:rPr lang="zh-CN" altLang="en-US" sz="1867" b="1" dirty="0">
                  <a:solidFill>
                    <a:schemeClr val="accent4">
                      <a:lumMod val="75000"/>
                    </a:schemeClr>
                  </a:solidFill>
                  <a:latin typeface="微软雅黑" panose="020B0503020204020204" pitchFamily="34" charset="-122"/>
                  <a:ea typeface="微软雅黑" panose="020B0503020204020204" pitchFamily="34" charset="-122"/>
                </a:rPr>
                <a:t>普通高校创新信息采集报表：</a:t>
              </a:r>
              <a:endParaRPr lang="en-US" altLang="zh-CN" sz="1867" b="1" dirty="0">
                <a:solidFill>
                  <a:schemeClr val="accent4">
                    <a:lumMod val="7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867" b="1" u="sng" dirty="0">
                  <a:solidFill>
                    <a:srgbClr val="1A605E"/>
                  </a:solidFill>
                  <a:latin typeface="微软雅黑" panose="020B0503020204020204" pitchFamily="34" charset="-122"/>
                  <a:ea typeface="微软雅黑" panose="020B0503020204020204" pitchFamily="34" charset="-122"/>
                </a:rPr>
                <a:t>以报表形式，侧</a:t>
              </a:r>
              <a:r>
                <a:rPr lang="zh-CN" altLang="en-US" sz="1867" b="1" u="sng" dirty="0">
                  <a:solidFill>
                    <a:srgbClr val="1A605E"/>
                  </a:solidFill>
                  <a:latin typeface="微软雅黑" panose="020B0503020204020204" pitchFamily="34" charset="-122"/>
                  <a:ea typeface="微软雅黑" panose="020B0503020204020204" pitchFamily="34" charset="-122"/>
                  <a:sym typeface="Calibri" panose="020F0502020204030204" pitchFamily="34" charset="0"/>
                </a:rPr>
                <a:t>重高校创新整体情况的数据补充采集</a:t>
              </a:r>
              <a:endParaRPr lang="zh-CN" altLang="en-US" sz="1867" b="1" u="sng" dirty="0">
                <a:solidFill>
                  <a:srgbClr val="1A605E"/>
                </a:solidFill>
                <a:latin typeface="微软雅黑" panose="020B0503020204020204" pitchFamily="34" charset="-122"/>
                <a:ea typeface="微软雅黑" panose="020B0503020204020204" pitchFamily="34" charset="-122"/>
              </a:endParaRPr>
            </a:p>
          </p:txBody>
        </p:sp>
        <p:sp>
          <p:nvSpPr>
            <p:cNvPr id="3" name="文本框 30">
              <a:extLst>
                <a:ext uri="{FF2B5EF4-FFF2-40B4-BE49-F238E27FC236}">
                  <a16:creationId xmlns:a16="http://schemas.microsoft.com/office/drawing/2014/main" id="{116D4502-4C94-41AC-B213-C57DFDAB3E1F}"/>
                </a:ext>
              </a:extLst>
            </p:cNvPr>
            <p:cNvSpPr txBox="1">
              <a:spLocks noChangeArrowheads="1"/>
            </p:cNvSpPr>
            <p:nvPr/>
          </p:nvSpPr>
          <p:spPr bwMode="auto">
            <a:xfrm>
              <a:off x="3486069" y="3390147"/>
              <a:ext cx="6486683"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nSpc>
                  <a:spcPct val="150000"/>
                </a:lnSpc>
                <a:defRPr/>
              </a:pPr>
              <a:r>
                <a:rPr lang="zh-CN" altLang="en-US" sz="1867" b="1" dirty="0">
                  <a:solidFill>
                    <a:schemeClr val="accent4">
                      <a:lumMod val="75000"/>
                    </a:schemeClr>
                  </a:solidFill>
                  <a:latin typeface="微软雅黑" panose="020B0503020204020204" pitchFamily="34" charset="-122"/>
                  <a:ea typeface="微软雅黑" panose="020B0503020204020204" pitchFamily="34" charset="-122"/>
                </a:rPr>
                <a:t>普通高校教师、学生创新情况调查：</a:t>
              </a:r>
              <a:endParaRPr lang="en-US" altLang="zh-CN" sz="1867" b="1" dirty="0">
                <a:solidFill>
                  <a:schemeClr val="accent4">
                    <a:lumMod val="7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sz="1867" b="1" u="sng" dirty="0">
                  <a:solidFill>
                    <a:srgbClr val="1A605E"/>
                  </a:solidFill>
                  <a:latin typeface="微软雅黑" panose="020B0503020204020204" pitchFamily="34" charset="-122"/>
                  <a:ea typeface="微软雅黑" panose="020B0503020204020204" pitchFamily="34" charset="-122"/>
                </a:rPr>
                <a:t>以问卷形式，侧重创新活动参与、环境感知、能力提升等</a:t>
              </a:r>
            </a:p>
          </p:txBody>
        </p:sp>
        <p:sp>
          <p:nvSpPr>
            <p:cNvPr id="4" name="左大括号 3">
              <a:extLst>
                <a:ext uri="{FF2B5EF4-FFF2-40B4-BE49-F238E27FC236}">
                  <a16:creationId xmlns:a16="http://schemas.microsoft.com/office/drawing/2014/main" id="{193D8FEC-68AF-47FC-853E-F6E9A60ADE2F}"/>
                </a:ext>
              </a:extLst>
            </p:cNvPr>
            <p:cNvSpPr/>
            <p:nvPr/>
          </p:nvSpPr>
          <p:spPr>
            <a:xfrm>
              <a:off x="3015056" y="1568512"/>
              <a:ext cx="355600" cy="2144183"/>
            </a:xfrm>
            <a:prstGeom prst="leftBrace">
              <a:avLst>
                <a:gd name="adj1" fmla="val 8333"/>
                <a:gd name="adj2" fmla="val 47648"/>
              </a:avLst>
            </a:prstGeom>
            <a:ln w="2857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7" b="1">
                <a:solidFill>
                  <a:srgbClr val="1A605E"/>
                </a:solidFill>
                <a:latin typeface="微软雅黑" panose="020B0503020204020204" pitchFamily="34" charset="-122"/>
                <a:ea typeface="微软雅黑" panose="020B0503020204020204" pitchFamily="34" charset="-122"/>
              </a:endParaRPr>
            </a:p>
          </p:txBody>
        </p:sp>
        <p:sp>
          <p:nvSpPr>
            <p:cNvPr id="6" name="矩形 15">
              <a:extLst>
                <a:ext uri="{FF2B5EF4-FFF2-40B4-BE49-F238E27FC236}">
                  <a16:creationId xmlns:a16="http://schemas.microsoft.com/office/drawing/2014/main" id="{585AB4FD-DEC7-498C-B3A1-B0841DB5D9CC}"/>
                </a:ext>
              </a:extLst>
            </p:cNvPr>
            <p:cNvSpPr>
              <a:spLocks noChangeArrowheads="1"/>
            </p:cNvSpPr>
            <p:nvPr/>
          </p:nvSpPr>
          <p:spPr bwMode="auto">
            <a:xfrm>
              <a:off x="5445354" y="2042443"/>
              <a:ext cx="1617751" cy="115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nSpc>
                  <a:spcPct val="200000"/>
                </a:lnSpc>
              </a:pPr>
              <a:r>
                <a:rPr lang="zh-CN" altLang="en-US" sz="1867" b="1" dirty="0">
                  <a:solidFill>
                    <a:srgbClr val="1A605E"/>
                  </a:solidFill>
                  <a:latin typeface="微软雅黑" panose="020B0503020204020204" pitchFamily="34" charset="-122"/>
                  <a:ea typeface="微软雅黑" panose="020B0503020204020204" pitchFamily="34" charset="-122"/>
                </a:rPr>
                <a:t>普通本科院校</a:t>
              </a:r>
              <a:endParaRPr lang="en-US" altLang="zh-CN" sz="1867" b="1" dirty="0">
                <a:solidFill>
                  <a:srgbClr val="1A605E"/>
                </a:solidFill>
                <a:latin typeface="微软雅黑" panose="020B0503020204020204" pitchFamily="34" charset="-122"/>
                <a:ea typeface="微软雅黑" panose="020B0503020204020204" pitchFamily="34" charset="-122"/>
              </a:endParaRPr>
            </a:p>
            <a:p>
              <a:pPr>
                <a:lnSpc>
                  <a:spcPct val="200000"/>
                </a:lnSpc>
              </a:pPr>
              <a:r>
                <a:rPr lang="zh-CN" altLang="en-US" sz="1867" b="1" dirty="0">
                  <a:solidFill>
                    <a:srgbClr val="1A605E"/>
                  </a:solidFill>
                  <a:latin typeface="微软雅黑" panose="020B0503020204020204" pitchFamily="34" charset="-122"/>
                  <a:ea typeface="微软雅黑" panose="020B0503020204020204" pitchFamily="34" charset="-122"/>
                </a:rPr>
                <a:t>高职专科院校</a:t>
              </a:r>
            </a:p>
          </p:txBody>
        </p:sp>
        <p:sp>
          <p:nvSpPr>
            <p:cNvPr id="8" name="左大括号 7">
              <a:extLst>
                <a:ext uri="{FF2B5EF4-FFF2-40B4-BE49-F238E27FC236}">
                  <a16:creationId xmlns:a16="http://schemas.microsoft.com/office/drawing/2014/main" id="{CF0AF168-26A7-4702-B980-DEA1D97F6154}"/>
                </a:ext>
              </a:extLst>
            </p:cNvPr>
            <p:cNvSpPr/>
            <p:nvPr/>
          </p:nvSpPr>
          <p:spPr>
            <a:xfrm>
              <a:off x="5252708" y="2363254"/>
              <a:ext cx="154516" cy="728133"/>
            </a:xfrm>
            <a:prstGeom prst="leftBrace">
              <a:avLst/>
            </a:prstGeom>
            <a:ln w="2222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7" b="1">
                <a:solidFill>
                  <a:srgbClr val="1A605E"/>
                </a:solidFill>
                <a:latin typeface="微软雅黑" panose="020B0503020204020204" pitchFamily="34" charset="-122"/>
                <a:ea typeface="微软雅黑" panose="020B0503020204020204" pitchFamily="34" charset="-122"/>
              </a:endParaRPr>
            </a:p>
          </p:txBody>
        </p:sp>
        <p:sp>
          <p:nvSpPr>
            <p:cNvPr id="9" name="左大括号 8">
              <a:extLst>
                <a:ext uri="{FF2B5EF4-FFF2-40B4-BE49-F238E27FC236}">
                  <a16:creationId xmlns:a16="http://schemas.microsoft.com/office/drawing/2014/main" id="{192070F2-3507-4124-BC7F-0700E3D3509E}"/>
                </a:ext>
              </a:extLst>
            </p:cNvPr>
            <p:cNvSpPr/>
            <p:nvPr/>
          </p:nvSpPr>
          <p:spPr>
            <a:xfrm>
              <a:off x="5252708" y="4673987"/>
              <a:ext cx="192617" cy="1009651"/>
            </a:xfrm>
            <a:prstGeom prst="leftBrace">
              <a:avLst>
                <a:gd name="adj1" fmla="val 17892"/>
                <a:gd name="adj2" fmla="val 50000"/>
              </a:avLst>
            </a:prstGeom>
            <a:ln w="2222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7" b="1">
                <a:solidFill>
                  <a:srgbClr val="1A605E"/>
                </a:solidFill>
                <a:latin typeface="微软雅黑" panose="020B0503020204020204" pitchFamily="34" charset="-122"/>
                <a:ea typeface="微软雅黑" panose="020B0503020204020204" pitchFamily="34" charset="-122"/>
              </a:endParaRPr>
            </a:p>
          </p:txBody>
        </p:sp>
        <p:sp>
          <p:nvSpPr>
            <p:cNvPr id="10" name="矩形 32">
              <a:extLst>
                <a:ext uri="{FF2B5EF4-FFF2-40B4-BE49-F238E27FC236}">
                  <a16:creationId xmlns:a16="http://schemas.microsoft.com/office/drawing/2014/main" id="{08570663-1949-457B-86D4-74C6A61A3CF8}"/>
                </a:ext>
              </a:extLst>
            </p:cNvPr>
            <p:cNvSpPr>
              <a:spLocks noChangeArrowheads="1"/>
            </p:cNvSpPr>
            <p:nvPr/>
          </p:nvSpPr>
          <p:spPr bwMode="auto">
            <a:xfrm>
              <a:off x="5433762" y="4436921"/>
              <a:ext cx="662361" cy="4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lnSpc>
                  <a:spcPct val="150000"/>
                </a:lnSpc>
              </a:pPr>
              <a:r>
                <a:rPr lang="zh-CN" altLang="en-US" sz="1867" b="1">
                  <a:solidFill>
                    <a:srgbClr val="1A605E"/>
                  </a:solidFill>
                  <a:latin typeface="微软雅黑" panose="020B0503020204020204" pitchFamily="34" charset="-122"/>
                  <a:ea typeface="微软雅黑" panose="020B0503020204020204" pitchFamily="34" charset="-122"/>
                </a:rPr>
                <a:t>教师</a:t>
              </a:r>
              <a:endParaRPr lang="en-US" altLang="zh-CN" sz="1867" b="1">
                <a:solidFill>
                  <a:srgbClr val="1A605E"/>
                </a:solidFill>
                <a:latin typeface="微软雅黑" panose="020B0503020204020204" pitchFamily="34" charset="-122"/>
                <a:ea typeface="微软雅黑" panose="020B0503020204020204" pitchFamily="34" charset="-122"/>
              </a:endParaRPr>
            </a:p>
          </p:txBody>
        </p:sp>
        <p:sp>
          <p:nvSpPr>
            <p:cNvPr id="33" name="矩形 33">
              <a:extLst>
                <a:ext uri="{FF2B5EF4-FFF2-40B4-BE49-F238E27FC236}">
                  <a16:creationId xmlns:a16="http://schemas.microsoft.com/office/drawing/2014/main" id="{7D4C26AF-C24C-4030-AE97-FD9627A31A6F}"/>
                </a:ext>
              </a:extLst>
            </p:cNvPr>
            <p:cNvSpPr>
              <a:spLocks noChangeArrowheads="1"/>
            </p:cNvSpPr>
            <p:nvPr/>
          </p:nvSpPr>
          <p:spPr bwMode="auto">
            <a:xfrm>
              <a:off x="6351258" y="5097321"/>
              <a:ext cx="1600200" cy="90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nSpc>
                  <a:spcPct val="150000"/>
                </a:lnSpc>
              </a:pPr>
              <a:r>
                <a:rPr lang="zh-CN" altLang="en-US" sz="1867" b="1">
                  <a:solidFill>
                    <a:srgbClr val="1A605E"/>
                  </a:solidFill>
                  <a:latin typeface="微软雅黑" panose="020B0503020204020204" pitchFamily="34" charset="-122"/>
                  <a:ea typeface="微软雅黑" panose="020B0503020204020204" pitchFamily="34" charset="-122"/>
                </a:rPr>
                <a:t>研究生</a:t>
              </a:r>
              <a:endParaRPr lang="en-US" altLang="zh-CN" sz="1867" b="1">
                <a:solidFill>
                  <a:srgbClr val="1A605E"/>
                </a:solidFill>
                <a:latin typeface="微软雅黑" panose="020B0503020204020204" pitchFamily="34" charset="-122"/>
                <a:ea typeface="微软雅黑" panose="020B0503020204020204" pitchFamily="34" charset="-122"/>
              </a:endParaRPr>
            </a:p>
            <a:p>
              <a:pPr>
                <a:lnSpc>
                  <a:spcPct val="150000"/>
                </a:lnSpc>
              </a:pPr>
              <a:r>
                <a:rPr lang="zh-CN" altLang="en-US" sz="1867" b="1">
                  <a:solidFill>
                    <a:srgbClr val="1A605E"/>
                  </a:solidFill>
                  <a:latin typeface="微软雅黑" panose="020B0503020204020204" pitchFamily="34" charset="-122"/>
                  <a:ea typeface="微软雅黑" panose="020B0503020204020204" pitchFamily="34" charset="-122"/>
                </a:rPr>
                <a:t>本科生</a:t>
              </a:r>
              <a:endParaRPr lang="en-US" altLang="zh-CN" sz="1867" b="1">
                <a:solidFill>
                  <a:srgbClr val="1A605E"/>
                </a:solidFill>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0A7E27A3-B8C0-48F4-898E-0C2D5A6F990A}"/>
                </a:ext>
              </a:extLst>
            </p:cNvPr>
            <p:cNvSpPr>
              <a:spLocks noChangeArrowheads="1"/>
            </p:cNvSpPr>
            <p:nvPr/>
          </p:nvSpPr>
          <p:spPr bwMode="auto">
            <a:xfrm>
              <a:off x="5433762" y="5300521"/>
              <a:ext cx="662361" cy="47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gn="ctr">
                <a:lnSpc>
                  <a:spcPct val="150000"/>
                </a:lnSpc>
              </a:pPr>
              <a:r>
                <a:rPr lang="zh-CN" altLang="en-US" sz="1867" b="1">
                  <a:solidFill>
                    <a:srgbClr val="1A605E"/>
                  </a:solidFill>
                  <a:latin typeface="微软雅黑" panose="020B0503020204020204" pitchFamily="34" charset="-122"/>
                  <a:ea typeface="微软雅黑" panose="020B0503020204020204" pitchFamily="34" charset="-122"/>
                </a:rPr>
                <a:t>学生</a:t>
              </a:r>
              <a:endParaRPr lang="en-US" altLang="zh-CN" sz="1867" b="1">
                <a:solidFill>
                  <a:srgbClr val="1A605E"/>
                </a:solidFill>
                <a:latin typeface="微软雅黑" panose="020B0503020204020204" pitchFamily="34" charset="-122"/>
                <a:ea typeface="微软雅黑" panose="020B0503020204020204" pitchFamily="34" charset="-122"/>
              </a:endParaRPr>
            </a:p>
          </p:txBody>
        </p:sp>
        <p:sp>
          <p:nvSpPr>
            <p:cNvPr id="37" name="左大括号 36">
              <a:extLst>
                <a:ext uri="{FF2B5EF4-FFF2-40B4-BE49-F238E27FC236}">
                  <a16:creationId xmlns:a16="http://schemas.microsoft.com/office/drawing/2014/main" id="{D9A1CA3D-6C6D-4ECD-93D1-63C2475CF0C7}"/>
                </a:ext>
              </a:extLst>
            </p:cNvPr>
            <p:cNvSpPr/>
            <p:nvPr/>
          </p:nvSpPr>
          <p:spPr>
            <a:xfrm>
              <a:off x="6181925" y="5308987"/>
              <a:ext cx="165100" cy="508000"/>
            </a:xfrm>
            <a:prstGeom prst="leftBrace">
              <a:avLst/>
            </a:prstGeom>
            <a:ln w="15875">
              <a:solidFill>
                <a:srgbClr val="1A605E"/>
              </a:solidFill>
            </a:ln>
          </p:spPr>
          <p:style>
            <a:lnRef idx="1">
              <a:schemeClr val="dk1"/>
            </a:lnRef>
            <a:fillRef idx="0">
              <a:schemeClr val="dk1"/>
            </a:fillRef>
            <a:effectRef idx="0">
              <a:schemeClr val="dk1"/>
            </a:effectRef>
            <a:fontRef idx="minor">
              <a:schemeClr val="tx1"/>
            </a:fontRef>
          </p:style>
          <p:txBody>
            <a:bodyPr lIns="91440" tIns="45720" rIns="91440" bIns="45720" anchor="ctr"/>
            <a:lstStyle/>
            <a:p>
              <a:pPr algn="ctr">
                <a:defRPr/>
              </a:pPr>
              <a:endParaRPr lang="zh-CN" altLang="en-US" sz="1867" b="1" dirty="0">
                <a:solidFill>
                  <a:srgbClr val="1A605E"/>
                </a:solidFill>
                <a:latin typeface="微软雅黑" panose="020B0503020204020204" pitchFamily="34" charset="-122"/>
                <a:ea typeface="微软雅黑" panose="020B0503020204020204" pitchFamily="34" charset="-122"/>
              </a:endParaRPr>
            </a:p>
          </p:txBody>
        </p:sp>
        <p:sp>
          <p:nvSpPr>
            <p:cNvPr id="63" name="矩形 31">
              <a:extLst>
                <a:ext uri="{FF2B5EF4-FFF2-40B4-BE49-F238E27FC236}">
                  <a16:creationId xmlns:a16="http://schemas.microsoft.com/office/drawing/2014/main" id="{248FFF5C-A317-4A4C-8AD0-1F38B88F373D}"/>
                </a:ext>
              </a:extLst>
            </p:cNvPr>
            <p:cNvSpPr>
              <a:spLocks noChangeArrowheads="1"/>
            </p:cNvSpPr>
            <p:nvPr/>
          </p:nvSpPr>
          <p:spPr bwMode="auto">
            <a:xfrm>
              <a:off x="6222341" y="4436921"/>
              <a:ext cx="3649342" cy="47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sz="2400">
                  <a:solidFill>
                    <a:schemeClr val="tx1"/>
                  </a:solidFill>
                  <a:latin typeface="Calibri" panose="020F0502020204030204" pitchFamily="34" charset="0"/>
                  <a:ea typeface="幼圆" pitchFamily="49" charset="-122"/>
                </a:defRPr>
              </a:lvl1pPr>
              <a:lvl2pPr marL="742950" indent="-285750">
                <a:defRPr sz="2400">
                  <a:solidFill>
                    <a:schemeClr val="tx1"/>
                  </a:solidFill>
                  <a:latin typeface="Calibri" panose="020F0502020204030204" pitchFamily="34" charset="0"/>
                  <a:ea typeface="幼圆" pitchFamily="49" charset="-122"/>
                </a:defRPr>
              </a:lvl2pPr>
              <a:lvl3pPr marL="1143000" indent="-228600">
                <a:defRPr sz="2400">
                  <a:solidFill>
                    <a:schemeClr val="tx1"/>
                  </a:solidFill>
                  <a:latin typeface="Calibri" panose="020F0502020204030204" pitchFamily="34" charset="0"/>
                  <a:ea typeface="幼圆" pitchFamily="49" charset="-122"/>
                </a:defRPr>
              </a:lvl3pPr>
              <a:lvl4pPr marL="1600200" indent="-228600">
                <a:defRPr sz="2400">
                  <a:solidFill>
                    <a:schemeClr val="tx1"/>
                  </a:solidFill>
                  <a:latin typeface="Calibri" panose="020F0502020204030204" pitchFamily="34" charset="0"/>
                  <a:ea typeface="幼圆" pitchFamily="49" charset="-122"/>
                </a:defRPr>
              </a:lvl4pPr>
              <a:lvl5pPr marL="2057400" indent="-228600">
                <a:defRPr sz="2400">
                  <a:solidFill>
                    <a:schemeClr val="tx1"/>
                  </a:solidFill>
                  <a:latin typeface="Calibri" panose="020F0502020204030204" pitchFamily="34" charset="0"/>
                  <a:ea typeface="幼圆" pitchFamily="49" charset="-122"/>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幼圆" pitchFamily="49" charset="-122"/>
                </a:defRPr>
              </a:lvl9pPr>
            </a:lstStyle>
            <a:p>
              <a:pPr>
                <a:lnSpc>
                  <a:spcPct val="150000"/>
                </a:lnSpc>
              </a:pPr>
              <a:r>
                <a:rPr lang="zh-CN" altLang="en-US" sz="1867" b="1" dirty="0">
                  <a:solidFill>
                    <a:srgbClr val="1A605E"/>
                  </a:solidFill>
                  <a:latin typeface="微软雅黑" panose="020B0503020204020204" pitchFamily="34" charset="-122"/>
                  <a:ea typeface="微软雅黑" panose="020B0503020204020204" pitchFamily="34" charset="-122"/>
                </a:rPr>
                <a:t>同时担任教学和科研任务的教师</a:t>
              </a:r>
              <a:endParaRPr lang="en-US" altLang="zh-CN" sz="1867" b="1" dirty="0">
                <a:solidFill>
                  <a:srgbClr val="1A605E"/>
                </a:solidFill>
                <a:latin typeface="微软雅黑" panose="020B0503020204020204" pitchFamily="34" charset="-122"/>
                <a:ea typeface="微软雅黑" panose="020B0503020204020204" pitchFamily="34" charset="-122"/>
              </a:endParaRPr>
            </a:p>
          </p:txBody>
        </p:sp>
      </p:grpSp>
      <p:sp>
        <p:nvSpPr>
          <p:cNvPr id="12" name="灯片编号占位符 11">
            <a:extLst>
              <a:ext uri="{FF2B5EF4-FFF2-40B4-BE49-F238E27FC236}">
                <a16:creationId xmlns:a16="http://schemas.microsoft.com/office/drawing/2014/main" id="{ECDF8554-CF1C-4D95-B8C3-55D6C4CC7143}"/>
              </a:ext>
            </a:extLst>
          </p:cNvPr>
          <p:cNvSpPr>
            <a:spLocks noGrp="1"/>
          </p:cNvSpPr>
          <p:nvPr>
            <p:ph type="sldNum" sz="quarter" idx="12"/>
          </p:nvPr>
        </p:nvSpPr>
        <p:spPr/>
        <p:txBody>
          <a:bodyPr/>
          <a:lstStyle/>
          <a:p>
            <a:fld id="{E184265B-C5CB-4AC6-A826-41101DB627D4}" type="slidenum">
              <a:rPr lang="zh-CN" altLang="en-US" smtClean="0"/>
              <a:t>7</a:t>
            </a:fld>
            <a:endParaRPr lang="zh-CN" altLang="en-US"/>
          </a:p>
        </p:txBody>
      </p:sp>
    </p:spTree>
    <p:extLst>
      <p:ext uri="{BB962C8B-B14F-4D97-AF65-F5344CB8AC3E}">
        <p14:creationId xmlns:p14="http://schemas.microsoft.com/office/powerpoint/2010/main" val="35793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90536" y="3952297"/>
            <a:ext cx="7844965" cy="906915"/>
          </a:xfrm>
          <a:prstGeom prst="rect">
            <a:avLst/>
          </a:prstGeom>
        </p:spPr>
        <p:txBody>
          <a:bodyPr wrap="square">
            <a:spAutoFit/>
          </a:bodyPr>
          <a:lstStyle/>
          <a:p>
            <a:pPr algn="just">
              <a:lnSpc>
                <a:spcPct val="150000"/>
              </a:lnSpc>
            </a:pPr>
            <a:r>
              <a:rPr lang="zh-CN" altLang="en-US" sz="4000" b="1" dirty="0">
                <a:solidFill>
                  <a:srgbClr val="1A605E"/>
                </a:solidFill>
                <a:latin typeface="微软雅黑" panose="020B0503020204020204" pitchFamily="34" charset="-122"/>
                <a:ea typeface="微软雅黑" panose="020B0503020204020204" pitchFamily="34" charset="-122"/>
              </a:rPr>
              <a:t>高校创新信息采集报表填报说明</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5544" t="29166" r="37283" b="45417"/>
          <a:stretch/>
        </p:blipFill>
        <p:spPr>
          <a:xfrm>
            <a:off x="1447530" y="2565347"/>
            <a:ext cx="1927496" cy="2375297"/>
          </a:xfrm>
          <a:prstGeom prst="rect">
            <a:avLst/>
          </a:prstGeom>
        </p:spPr>
      </p:pic>
      <p:sp>
        <p:nvSpPr>
          <p:cNvPr id="4" name="灯片编号占位符 3">
            <a:extLst>
              <a:ext uri="{FF2B5EF4-FFF2-40B4-BE49-F238E27FC236}">
                <a16:creationId xmlns:a16="http://schemas.microsoft.com/office/drawing/2014/main" id="{CE0527CC-1A3C-41EE-9AFE-A4D24EBA8422}"/>
              </a:ext>
            </a:extLst>
          </p:cNvPr>
          <p:cNvSpPr>
            <a:spLocks noGrp="1"/>
          </p:cNvSpPr>
          <p:nvPr>
            <p:ph type="sldNum" sz="quarter" idx="12"/>
          </p:nvPr>
        </p:nvSpPr>
        <p:spPr/>
        <p:txBody>
          <a:bodyPr/>
          <a:lstStyle/>
          <a:p>
            <a:fld id="{E184265B-C5CB-4AC6-A826-41101DB627D4}" type="slidenum">
              <a:rPr lang="zh-CN" altLang="en-US" smtClean="0"/>
              <a:t>8</a:t>
            </a:fld>
            <a:endParaRPr lang="zh-CN" altLang="en-US"/>
          </a:p>
        </p:txBody>
      </p:sp>
      <p:sp>
        <p:nvSpPr>
          <p:cNvPr id="3" name="文本框 2">
            <a:extLst>
              <a:ext uri="{FF2B5EF4-FFF2-40B4-BE49-F238E27FC236}">
                <a16:creationId xmlns:a16="http://schemas.microsoft.com/office/drawing/2014/main" id="{01ABADF0-210D-D9BA-113C-79BAAED10950}"/>
              </a:ext>
            </a:extLst>
          </p:cNvPr>
          <p:cNvSpPr txBox="1"/>
          <p:nvPr/>
        </p:nvSpPr>
        <p:spPr>
          <a:xfrm>
            <a:off x="2176120" y="3653105"/>
            <a:ext cx="6696338" cy="407291"/>
          </a:xfrm>
          <a:prstGeom prst="rect">
            <a:avLst/>
          </a:prstGeom>
          <a:noFill/>
        </p:spPr>
        <p:txBody>
          <a:bodyPr wrap="square">
            <a:spAutoFit/>
          </a:bodyPr>
          <a:lstStyle/>
          <a:p>
            <a:pPr algn="ctr">
              <a:lnSpc>
                <a:spcPct val="110000"/>
              </a:lnSpc>
            </a:pP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2022</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年度高校创新调查工作（</a:t>
            </a:r>
            <a:r>
              <a:rPr lang="en-US" altLang="zh-CN"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000" b="1" u="sng" dirty="0">
                <a:solidFill>
                  <a:srgbClr val="268785"/>
                </a:solidFill>
                <a:effectLst>
                  <a:glow rad="127000">
                    <a:schemeClr val="bg1">
                      <a:alpha val="89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u="sng" dirty="0">
              <a:solidFill>
                <a:srgbClr val="26878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972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607715D-3C43-4C30-BCD0-3BD14EB83112}"/>
              </a:ext>
            </a:extLst>
          </p:cNvPr>
          <p:cNvSpPr/>
          <p:nvPr/>
        </p:nvSpPr>
        <p:spPr>
          <a:xfrm>
            <a:off x="3758639" y="0"/>
            <a:ext cx="4577052" cy="509451"/>
          </a:xfrm>
          <a:prstGeom prst="rect">
            <a:avLst/>
          </a:prstGeom>
          <a:solidFill>
            <a:srgbClr val="1A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报表</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填报的启动及组织</a:t>
            </a:r>
            <a:endParaRPr lang="zh-CN" altLang="en-US" sz="2800" b="1" dirty="0">
              <a:solidFill>
                <a:srgbClr val="FFC000"/>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A211B89C-D942-40D6-867B-30E01EB6D0BA}"/>
              </a:ext>
            </a:extLst>
          </p:cNvPr>
          <p:cNvSpPr txBox="1"/>
          <p:nvPr/>
        </p:nvSpPr>
        <p:spPr>
          <a:xfrm>
            <a:off x="1005640" y="816142"/>
            <a:ext cx="10447094" cy="4613892"/>
          </a:xfrm>
          <a:prstGeom prst="rect">
            <a:avLst/>
          </a:prstGeom>
          <a:noFill/>
        </p:spPr>
        <p:txBody>
          <a:bodyPr wrap="square">
            <a:spAutoFit/>
          </a:bodyPr>
          <a:lstStyle/>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通常情况下，教育部科技司于</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每年</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12</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月底下发</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教育部办公厅关于组开展</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年度普通高校创新调查工作的通知</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（教技厅函</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〔XXXX〕YY</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号）</a:t>
            </a:r>
            <a:r>
              <a:rPr lang="zh-CN" altLang="en-US" b="1" dirty="0">
                <a:solidFill>
                  <a:srgbClr val="1A605E"/>
                </a:solidFill>
                <a:latin typeface="微软雅黑" panose="020B0503020204020204" pitchFamily="34" charset="-122"/>
                <a:ea typeface="微软雅黑" panose="020B0503020204020204" pitchFamily="34" charset="-122"/>
              </a:rPr>
              <a:t>，正式启动该年度</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普通高校创新信息采集报表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的填报工作。该项工作实行</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属地化全样本调查</a:t>
            </a:r>
            <a:r>
              <a:rPr lang="zh-CN" altLang="en-US" b="1" dirty="0">
                <a:solidFill>
                  <a:srgbClr val="1A605E"/>
                </a:solidFill>
                <a:latin typeface="微软雅黑" panose="020B0503020204020204" pitchFamily="34" charset="-122"/>
                <a:ea typeface="微软雅黑" panose="020B0503020204020204" pitchFamily="34" charset="-122"/>
              </a:rPr>
              <a:t>，主要针对全国全日制普通本科高校、高职（专科）院校和独立学院（不包括高校附属医院），采用纸质报表和电子报表的方式同时进行。报表内容为</a:t>
            </a:r>
            <a:r>
              <a:rPr lang="en-US" altLang="zh-CN" b="1" dirty="0">
                <a:solidFill>
                  <a:srgbClr val="1A605E"/>
                </a:solidFill>
                <a:latin typeface="微软雅黑" panose="020B0503020204020204" pitchFamily="34" charset="-122"/>
                <a:ea typeface="微软雅黑" panose="020B0503020204020204" pitchFamily="34" charset="-122"/>
              </a:rPr>
              <a:t>XXXX</a:t>
            </a:r>
            <a:r>
              <a:rPr lang="zh-CN" altLang="en-US" b="1" dirty="0">
                <a:solidFill>
                  <a:srgbClr val="1A605E"/>
                </a:solidFill>
                <a:latin typeface="微软雅黑" panose="020B0503020204020204" pitchFamily="34" charset="-122"/>
                <a:ea typeface="微软雅黑" panose="020B0503020204020204" pitchFamily="34" charset="-122"/>
              </a:rPr>
              <a:t>年度普通高校创新人才培养情况、师资队伍与社会服务、产学研合作科研创新以及创新技术转移与成果转化情况。</a:t>
            </a:r>
            <a:endParaRPr lang="en-US" altLang="zh-CN"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endParaRPr lang="zh-CN" altLang="en-US" b="1" dirty="0">
              <a:solidFill>
                <a:srgbClr val="1A605E"/>
              </a:solidFill>
              <a:latin typeface="微软雅黑" panose="020B0503020204020204" pitchFamily="34" charset="-122"/>
              <a:ea typeface="微软雅黑" panose="020B0503020204020204" pitchFamily="34" charset="-122"/>
            </a:endParaRPr>
          </a:p>
          <a:p>
            <a:pPr indent="457200">
              <a:lnSpc>
                <a:spcPct val="150000"/>
              </a:lnSpc>
            </a:pPr>
            <a:r>
              <a:rPr lang="zh-CN" altLang="en-US" b="1" dirty="0">
                <a:solidFill>
                  <a:srgbClr val="1A605E"/>
                </a:solidFill>
                <a:latin typeface="微软雅黑" panose="020B0503020204020204" pitchFamily="34" charset="-122"/>
                <a:ea typeface="微软雅黑" panose="020B0503020204020204" pitchFamily="34" charset="-122"/>
              </a:rPr>
              <a:t>接到通知后，各地教育行政部门负责组织辖区普通高校填写，并负责回收、整理和初步审核</a:t>
            </a:r>
            <a:r>
              <a:rPr lang="en-US" altLang="zh-CN" b="1" dirty="0">
                <a:solidFill>
                  <a:srgbClr val="1A605E"/>
                </a:solidFill>
                <a:latin typeface="微软雅黑" panose="020B0503020204020204" pitchFamily="34" charset="-122"/>
                <a:ea typeface="微软雅黑" panose="020B0503020204020204" pitchFamily="34" charset="-122"/>
              </a:rPr>
              <a:t>《XXXX</a:t>
            </a:r>
            <a:r>
              <a:rPr lang="zh-CN" altLang="en-US" b="1" dirty="0">
                <a:solidFill>
                  <a:srgbClr val="1A605E"/>
                </a:solidFill>
                <a:latin typeface="微软雅黑" panose="020B0503020204020204" pitchFamily="34" charset="-122"/>
                <a:ea typeface="微软雅黑" panose="020B0503020204020204" pitchFamily="34" charset="-122"/>
              </a:rPr>
              <a:t>年度普通高校创新信息采集报表</a:t>
            </a:r>
            <a:r>
              <a:rPr lang="en-US" altLang="zh-CN"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1A605E"/>
                </a:solidFill>
                <a:latin typeface="微软雅黑" panose="020B0503020204020204" pitchFamily="34" charset="-122"/>
                <a:ea typeface="微软雅黑" panose="020B0503020204020204" pitchFamily="34" charset="-122"/>
              </a:rPr>
              <a:t>。</a:t>
            </a:r>
            <a:r>
              <a:rPr lang="zh-CN" altLang="en-US" b="1" dirty="0">
                <a:solidFill>
                  <a:srgbClr val="C00000"/>
                </a:solidFill>
                <a:latin typeface="微软雅黑" panose="020B0503020204020204" pitchFamily="34" charset="-122"/>
                <a:ea typeface="微软雅黑" panose="020B0503020204020204" pitchFamily="34" charset="-122"/>
              </a:rPr>
              <a:t>各参与高校需按规定时间到在线平台填报，经省级管理员审核通过后，下载打印表格并向所在省份厅委提交加盖学校公章的纸质表格。</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各地教育行政部门应于次年</a:t>
            </a:r>
            <a:r>
              <a:rPr lang="en-US" altLang="zh-CN" b="1" dirty="0">
                <a:solidFill>
                  <a:schemeClr val="accent4">
                    <a:lumMod val="75000"/>
                  </a:schemeClr>
                </a:solidFill>
                <a:latin typeface="微软雅黑" panose="020B0503020204020204" pitchFamily="34" charset="-122"/>
                <a:ea typeface="微软雅黑" panose="020B0503020204020204" pitchFamily="34" charset="-122"/>
              </a:rPr>
              <a:t>3</a:t>
            </a:r>
            <a:r>
              <a:rPr lang="zh-CN" altLang="en-US" b="1" dirty="0">
                <a:solidFill>
                  <a:schemeClr val="accent4">
                    <a:lumMod val="75000"/>
                  </a:schemeClr>
                </a:solidFill>
                <a:latin typeface="微软雅黑" panose="020B0503020204020204" pitchFamily="34" charset="-122"/>
                <a:ea typeface="微软雅黑" panose="020B0503020204020204" pitchFamily="34" charset="-122"/>
              </a:rPr>
              <a:t>月，随高校科技、社科统计数据报送时一并提交创新调查的纸质版</a:t>
            </a:r>
            <a:r>
              <a:rPr lang="zh-CN" altLang="en-US" b="1" dirty="0">
                <a:solidFill>
                  <a:srgbClr val="1A605E"/>
                </a:solidFill>
                <a:latin typeface="微软雅黑" panose="020B0503020204020204" pitchFamily="34" charset="-122"/>
                <a:ea typeface="微软雅黑" panose="020B0503020204020204" pitchFamily="34" charset="-122"/>
              </a:rPr>
              <a:t>（具体以最后通知为准）。</a:t>
            </a:r>
          </a:p>
        </p:txBody>
      </p:sp>
      <p:sp>
        <p:nvSpPr>
          <p:cNvPr id="3" name="灯片编号占位符 2">
            <a:extLst>
              <a:ext uri="{FF2B5EF4-FFF2-40B4-BE49-F238E27FC236}">
                <a16:creationId xmlns:a16="http://schemas.microsoft.com/office/drawing/2014/main" id="{589FEFA3-DA01-4ED3-AA06-F03BCF34FC61}"/>
              </a:ext>
            </a:extLst>
          </p:cNvPr>
          <p:cNvSpPr>
            <a:spLocks noGrp="1"/>
          </p:cNvSpPr>
          <p:nvPr>
            <p:ph type="sldNum" sz="quarter" idx="12"/>
          </p:nvPr>
        </p:nvSpPr>
        <p:spPr/>
        <p:txBody>
          <a:bodyPr/>
          <a:lstStyle/>
          <a:p>
            <a:fld id="{E184265B-C5CB-4AC6-A826-41101DB627D4}" type="slidenum">
              <a:rPr lang="zh-CN" altLang="en-US" smtClean="0"/>
              <a:t>9</a:t>
            </a:fld>
            <a:endParaRPr lang="zh-CN" altLang="en-US"/>
          </a:p>
        </p:txBody>
      </p:sp>
    </p:spTree>
    <p:extLst>
      <p:ext uri="{BB962C8B-B14F-4D97-AF65-F5344CB8AC3E}">
        <p14:creationId xmlns:p14="http://schemas.microsoft.com/office/powerpoint/2010/main" val="957649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i*1_1_1"/>
  <p:tag name="KSO_WM_TEMPLATE_CATEGORY" val="custom"/>
  <p:tag name="KSO_WM_TEMPLATE_INDEX" val="20218864"/>
  <p:tag name="KSO_WM_UNIT_LAYERLEVEL" val="1_1_1"/>
  <p:tag name="KSO_WM_TAG_VERSION" val="1.0"/>
  <p:tag name="KSO_WM_BEAUTIFY_FLAG" val="#wm#"/>
  <p:tag name="KSO_WM_DIAGRAM_GROUP_CODE" val="l1-3"/>
  <p:tag name="KSO_WM_UNIT_TYPE" val="l_h_i"/>
  <p:tag name="KSO_WM_UNIT_INDEX" val="1_1_1"/>
  <p:tag name="KSO_WM_UNIT_FILL_FORE_SCHEMECOLOR_INDEX" val="5"/>
  <p:tag name="KSO_WM_UNI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i*1_1_1"/>
  <p:tag name="KSO_WM_TEMPLATE_CATEGORY" val="custom"/>
  <p:tag name="KSO_WM_TEMPLATE_INDEX" val="20218864"/>
  <p:tag name="KSO_WM_UNIT_LAYERLEVEL" val="1_1_1"/>
  <p:tag name="KSO_WM_TAG_VERSION" val="1.0"/>
  <p:tag name="KSO_WM_BEAUTIFY_FLAG" val="#wm#"/>
  <p:tag name="KSO_WM_DIAGRAM_GROUP_CODE" val="l1-3"/>
  <p:tag name="KSO_WM_UNIT_TYPE" val="l_h_i"/>
  <p:tag name="KSO_WM_UNIT_INDEX" val="1_1_1"/>
  <p:tag name="KSO_WM_UNIT_FILL_FORE_SCHEMECOLOR_INDEX" val="5"/>
  <p:tag name="KSO_WM_UNI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a*1"/>
  <p:tag name="KSO_WM_TEMPLATE_CATEGORY" val="custom"/>
  <p:tag name="KSO_WM_TEMPLATE_INDEX" val="20218864"/>
  <p:tag name="KSO_WM_UNIT_LAYERLEVEL" val="1"/>
  <p:tag name="KSO_WM_TAG_VERSION" val="1.0"/>
  <p:tag name="KSO_WM_BEAUTIFY_FLAG" val="#wm#"/>
  <p:tag name="KSO_WM_UNIT_ISCONTENTSTITLE" val="0"/>
  <p:tag name="KSO_WM_UNIT_ISNUMDGMTITLE" val="0"/>
  <p:tag name="KSO_WM_UNIT_NOCLEAR" val="0"/>
  <p:tag name="KSO_WM_UNIT_VALUE" val="13"/>
  <p:tag name="KSO_WM_DIAGRAM_GROUP_CODE" val="l1-3"/>
  <p:tag name="KSO_WM_UNIT_TYPE" val="a"/>
  <p:tag name="KSO_WM_UNIT_INDEX" val="1"/>
  <p:tag name="KSO_WM_UNIT_PRESET_TEXT" val="单击此处输入大标题"/>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18864_11*l_h_f*1_1_1"/>
  <p:tag name="KSO_WM_TEMPLATE_CATEGORY" val="custom"/>
  <p:tag name="KSO_WM_TEMPLATE_INDEX" val="20218864"/>
  <p:tag name="KSO_WM_UNIT_LAYERLEVEL" val="1_1_1"/>
  <p:tag name="KSO_WM_TAG_VERSION" val="1.0"/>
  <p:tag name="KSO_WM_BEAUTIFY_FLAG" val="#wm#"/>
  <p:tag name="KSO_WM_UNIT_SUBTYPE" val="a"/>
  <p:tag name="KSO_WM_UNIT_NOCLEAR" val="0"/>
  <p:tag name="KSO_WM_DIAGRAM_GROUP_CODE" val="l1-3"/>
  <p:tag name="KSO_WM_UNIT_TYPE" val="l_h_f"/>
  <p:tag name="KSO_WM_UNIT_INDEX" val="1_1_1"/>
  <p:tag name="KSO_WM_UNIT_PRESET_TEXT" val="单击此处输入正文，准确理解传达信息"/>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2">
          <a:schemeClr val="accent2"/>
        </a:lnRef>
        <a:fillRef idx="1">
          <a:schemeClr val="lt1"/>
        </a:fillRef>
        <a:effectRef idx="0">
          <a:schemeClr val="accent2"/>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3640</Words>
  <Application>Microsoft Office PowerPoint</Application>
  <PresentationFormat>宽屏</PresentationFormat>
  <Paragraphs>321</Paragraphs>
  <Slides>43</Slides>
  <Notes>23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DIN Mittelschrift Std</vt:lpstr>
      <vt:lpstr>等线</vt:lpstr>
      <vt:lpstr>等线 Light</vt:lpstr>
      <vt:lpstr>仿宋_GB2312</vt:lpstr>
      <vt:lpstr>黑体</vt:lpstr>
      <vt:lpstr>思源黑体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课题组联系方式</vt:lpstr>
    </vt:vector>
  </TitlesOfParts>
  <Company>Dylan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DylanUser</dc:creator>
  <cp:lastModifiedBy>shu wang</cp:lastModifiedBy>
  <cp:revision>406</cp:revision>
  <dcterms:created xsi:type="dcterms:W3CDTF">2020-07-14T09:14:00Z</dcterms:created>
  <dcterms:modified xsi:type="dcterms:W3CDTF">2022-11-17T03:02:05Z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