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88.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s/slide209.xml" ContentType="application/vnd.openxmlformats-officedocument.presentationml.slide+xml"/>
  <Override PartName="/ppt/slides/slide2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s/slide216.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23.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notesMasterIdLst>
    <p:notesMasterId r:id="rId229"/>
  </p:notesMasterIdLst>
  <p:sldIdLst>
    <p:sldId id="256" r:id="rId2"/>
    <p:sldId id="850" r:id="rId3"/>
    <p:sldId id="857" r:id="rId4"/>
    <p:sldId id="855" r:id="rId5"/>
    <p:sldId id="854" r:id="rId6"/>
    <p:sldId id="856" r:id="rId7"/>
    <p:sldId id="853" r:id="rId8"/>
    <p:sldId id="852" r:id="rId9"/>
    <p:sldId id="862" r:id="rId10"/>
    <p:sldId id="861" r:id="rId11"/>
    <p:sldId id="872" r:id="rId12"/>
    <p:sldId id="864" r:id="rId13"/>
    <p:sldId id="865" r:id="rId14"/>
    <p:sldId id="866" r:id="rId15"/>
    <p:sldId id="867" r:id="rId16"/>
    <p:sldId id="868" r:id="rId17"/>
    <p:sldId id="869" r:id="rId18"/>
    <p:sldId id="870" r:id="rId19"/>
    <p:sldId id="871" r:id="rId20"/>
    <p:sldId id="1034" r:id="rId21"/>
    <p:sldId id="1038" r:id="rId22"/>
    <p:sldId id="1040" r:id="rId23"/>
    <p:sldId id="1042" r:id="rId24"/>
    <p:sldId id="1037" r:id="rId25"/>
    <p:sldId id="1033" r:id="rId26"/>
    <p:sldId id="1036" r:id="rId27"/>
    <p:sldId id="1035" r:id="rId28"/>
    <p:sldId id="1027" r:id="rId29"/>
    <p:sldId id="1029" r:id="rId30"/>
    <p:sldId id="1030" r:id="rId31"/>
    <p:sldId id="1032" r:id="rId32"/>
    <p:sldId id="1055" r:id="rId33"/>
    <p:sldId id="1058" r:id="rId34"/>
    <p:sldId id="1059" r:id="rId35"/>
    <p:sldId id="1060" r:id="rId36"/>
    <p:sldId id="1009" r:id="rId37"/>
    <p:sldId id="1057" r:id="rId38"/>
    <p:sldId id="1056" r:id="rId39"/>
    <p:sldId id="1010" r:id="rId40"/>
    <p:sldId id="1013" r:id="rId41"/>
    <p:sldId id="1014" r:id="rId42"/>
    <p:sldId id="873" r:id="rId43"/>
    <p:sldId id="875" r:id="rId44"/>
    <p:sldId id="1004" r:id="rId45"/>
    <p:sldId id="1000" r:id="rId46"/>
    <p:sldId id="1001" r:id="rId47"/>
    <p:sldId id="1002" r:id="rId48"/>
    <p:sldId id="1006" r:id="rId49"/>
    <p:sldId id="1005" r:id="rId50"/>
    <p:sldId id="1007" r:id="rId51"/>
    <p:sldId id="1008" r:id="rId52"/>
    <p:sldId id="877" r:id="rId53"/>
    <p:sldId id="878" r:id="rId54"/>
    <p:sldId id="879" r:id="rId55"/>
    <p:sldId id="876" r:id="rId56"/>
    <p:sldId id="851" r:id="rId57"/>
    <p:sldId id="874" r:id="rId58"/>
    <p:sldId id="880" r:id="rId59"/>
    <p:sldId id="882" r:id="rId60"/>
    <p:sldId id="881" r:id="rId61"/>
    <p:sldId id="906" r:id="rId62"/>
    <p:sldId id="988" r:id="rId63"/>
    <p:sldId id="989" r:id="rId64"/>
    <p:sldId id="1026" r:id="rId65"/>
    <p:sldId id="986" r:id="rId66"/>
    <p:sldId id="860" r:id="rId67"/>
    <p:sldId id="884" r:id="rId68"/>
    <p:sldId id="883" r:id="rId69"/>
    <p:sldId id="887" r:id="rId70"/>
    <p:sldId id="889" r:id="rId71"/>
    <p:sldId id="892" r:id="rId72"/>
    <p:sldId id="888" r:id="rId73"/>
    <p:sldId id="893" r:id="rId74"/>
    <p:sldId id="895" r:id="rId75"/>
    <p:sldId id="894" r:id="rId76"/>
    <p:sldId id="897" r:id="rId77"/>
    <p:sldId id="896" r:id="rId78"/>
    <p:sldId id="890" r:id="rId79"/>
    <p:sldId id="900" r:id="rId80"/>
    <p:sldId id="899" r:id="rId81"/>
    <p:sldId id="901" r:id="rId82"/>
    <p:sldId id="902" r:id="rId83"/>
    <p:sldId id="943" r:id="rId84"/>
    <p:sldId id="909" r:id="rId85"/>
    <p:sldId id="1063" r:id="rId86"/>
    <p:sldId id="1061" r:id="rId87"/>
    <p:sldId id="1062" r:id="rId88"/>
    <p:sldId id="1125" r:id="rId89"/>
    <p:sldId id="1126" r:id="rId90"/>
    <p:sldId id="1141" r:id="rId91"/>
    <p:sldId id="1133" r:id="rId92"/>
    <p:sldId id="1131" r:id="rId93"/>
    <p:sldId id="1142" r:id="rId94"/>
    <p:sldId id="1143" r:id="rId95"/>
    <p:sldId id="1135" r:id="rId96"/>
    <p:sldId id="1138" r:id="rId97"/>
    <p:sldId id="1139" r:id="rId98"/>
    <p:sldId id="1130" r:id="rId99"/>
    <p:sldId id="1134" r:id="rId100"/>
    <p:sldId id="1129" r:id="rId101"/>
    <p:sldId id="1128" r:id="rId102"/>
    <p:sldId id="1105" r:id="rId103"/>
    <p:sldId id="1052" r:id="rId104"/>
    <p:sldId id="1065" r:id="rId105"/>
    <p:sldId id="1064" r:id="rId106"/>
    <p:sldId id="1070" r:id="rId107"/>
    <p:sldId id="1069" r:id="rId108"/>
    <p:sldId id="1068" r:id="rId109"/>
    <p:sldId id="1074" r:id="rId110"/>
    <p:sldId id="1073" r:id="rId111"/>
    <p:sldId id="1104" r:id="rId112"/>
    <p:sldId id="1072" r:id="rId113"/>
    <p:sldId id="1076" r:id="rId114"/>
    <p:sldId id="1077" r:id="rId115"/>
    <p:sldId id="1102" r:id="rId116"/>
    <p:sldId id="1132" r:id="rId117"/>
    <p:sldId id="1140" r:id="rId118"/>
    <p:sldId id="1109" r:id="rId119"/>
    <p:sldId id="1080" r:id="rId120"/>
    <p:sldId id="1079" r:id="rId121"/>
    <p:sldId id="1089" r:id="rId122"/>
    <p:sldId id="1110" r:id="rId123"/>
    <p:sldId id="1107" r:id="rId124"/>
    <p:sldId id="1108" r:id="rId125"/>
    <p:sldId id="1101" r:id="rId126"/>
    <p:sldId id="1086" r:id="rId127"/>
    <p:sldId id="1094" r:id="rId128"/>
    <p:sldId id="1095" r:id="rId129"/>
    <p:sldId id="1096" r:id="rId130"/>
    <p:sldId id="1097" r:id="rId131"/>
    <p:sldId id="1098" r:id="rId132"/>
    <p:sldId id="1085" r:id="rId133"/>
    <p:sldId id="1099" r:id="rId134"/>
    <p:sldId id="1100" r:id="rId135"/>
    <p:sldId id="1106" r:id="rId136"/>
    <p:sldId id="1112" r:id="rId137"/>
    <p:sldId id="1124" r:id="rId138"/>
    <p:sldId id="1111" r:id="rId139"/>
    <p:sldId id="1123" r:id="rId140"/>
    <p:sldId id="1122" r:id="rId141"/>
    <p:sldId id="1118" r:id="rId142"/>
    <p:sldId id="1119" r:id="rId143"/>
    <p:sldId id="1120" r:id="rId144"/>
    <p:sldId id="1121" r:id="rId145"/>
    <p:sldId id="1156" r:id="rId146"/>
    <p:sldId id="1117" r:id="rId147"/>
    <p:sldId id="1158" r:id="rId148"/>
    <p:sldId id="1116" r:id="rId149"/>
    <p:sldId id="1115" r:id="rId150"/>
    <p:sldId id="1157" r:id="rId151"/>
    <p:sldId id="1114" r:id="rId152"/>
    <p:sldId id="1092" r:id="rId153"/>
    <p:sldId id="1082" r:id="rId154"/>
    <p:sldId id="1071" r:id="rId155"/>
    <p:sldId id="1150" r:id="rId156"/>
    <p:sldId id="1151" r:id="rId157"/>
    <p:sldId id="1152" r:id="rId158"/>
    <p:sldId id="1153" r:id="rId159"/>
    <p:sldId id="1149" r:id="rId160"/>
    <p:sldId id="1154" r:id="rId161"/>
    <p:sldId id="1155" r:id="rId162"/>
    <p:sldId id="1148" r:id="rId163"/>
    <p:sldId id="1173" r:id="rId164"/>
    <p:sldId id="1204" r:id="rId165"/>
    <p:sldId id="1169" r:id="rId166"/>
    <p:sldId id="1171" r:id="rId167"/>
    <p:sldId id="1172" r:id="rId168"/>
    <p:sldId id="1170" r:id="rId169"/>
    <p:sldId id="1165" r:id="rId170"/>
    <p:sldId id="1166" r:id="rId171"/>
    <p:sldId id="1159" r:id="rId172"/>
    <p:sldId id="1164" r:id="rId173"/>
    <p:sldId id="1177" r:id="rId174"/>
    <p:sldId id="1181" r:id="rId175"/>
    <p:sldId id="1182" r:id="rId176"/>
    <p:sldId id="1176" r:id="rId177"/>
    <p:sldId id="1161" r:id="rId178"/>
    <p:sldId id="1168" r:id="rId179"/>
    <p:sldId id="1167" r:id="rId180"/>
    <p:sldId id="1160" r:id="rId181"/>
    <p:sldId id="1180" r:id="rId182"/>
    <p:sldId id="1179" r:id="rId183"/>
    <p:sldId id="1178" r:id="rId184"/>
    <p:sldId id="1185" r:id="rId185"/>
    <p:sldId id="1184" r:id="rId186"/>
    <p:sldId id="1188" r:id="rId187"/>
    <p:sldId id="1189" r:id="rId188"/>
    <p:sldId id="1190" r:id="rId189"/>
    <p:sldId id="1187" r:id="rId190"/>
    <p:sldId id="1186" r:id="rId191"/>
    <p:sldId id="1191" r:id="rId192"/>
    <p:sldId id="1192" r:id="rId193"/>
    <p:sldId id="1194" r:id="rId194"/>
    <p:sldId id="1193" r:id="rId195"/>
    <p:sldId id="1195" r:id="rId196"/>
    <p:sldId id="1183" r:id="rId197"/>
    <p:sldId id="1202" r:id="rId198"/>
    <p:sldId id="1203" r:id="rId199"/>
    <p:sldId id="1199" r:id="rId200"/>
    <p:sldId id="1200" r:id="rId201"/>
    <p:sldId id="1205" r:id="rId202"/>
    <p:sldId id="1198" r:id="rId203"/>
    <p:sldId id="1197" r:id="rId204"/>
    <p:sldId id="1206" r:id="rId205"/>
    <p:sldId id="1012" r:id="rId206"/>
    <p:sldId id="1016" r:id="rId207"/>
    <p:sldId id="1017" r:id="rId208"/>
    <p:sldId id="1018" r:id="rId209"/>
    <p:sldId id="1019" r:id="rId210"/>
    <p:sldId id="975" r:id="rId211"/>
    <p:sldId id="944" r:id="rId212"/>
    <p:sldId id="971" r:id="rId213"/>
    <p:sldId id="972" r:id="rId214"/>
    <p:sldId id="973" r:id="rId215"/>
    <p:sldId id="1024" r:id="rId216"/>
    <p:sldId id="1025" r:id="rId217"/>
    <p:sldId id="1022" r:id="rId218"/>
    <p:sldId id="1023" r:id="rId219"/>
    <p:sldId id="974" r:id="rId220"/>
    <p:sldId id="846" r:id="rId221"/>
    <p:sldId id="945" r:id="rId222"/>
    <p:sldId id="1021" r:id="rId223"/>
    <p:sldId id="946" r:id="rId224"/>
    <p:sldId id="1144" r:id="rId225"/>
    <p:sldId id="996" r:id="rId226"/>
    <p:sldId id="997" r:id="rId227"/>
    <p:sldId id="998" r:id="rId22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6648"/>
    <a:srgbClr val="004D86"/>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9710" autoAdjust="0"/>
    <p:restoredTop sz="89302" autoAdjust="0"/>
  </p:normalViewPr>
  <p:slideViewPr>
    <p:cSldViewPr>
      <p:cViewPr>
        <p:scale>
          <a:sx n="80" d="100"/>
          <a:sy n="80" d="100"/>
        </p:scale>
        <p:origin x="-1166"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27" Type="http://schemas.openxmlformats.org/officeDocument/2006/relationships/slide" Target="slides/slide226.xml"/><Relationship Id="rId201" Type="http://schemas.openxmlformats.org/officeDocument/2006/relationships/slide" Target="slides/slide200.xml"/><Relationship Id="rId222" Type="http://schemas.openxmlformats.org/officeDocument/2006/relationships/slide" Target="slides/slide22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tableStyles" Target="tableStyle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notesMaster" Target="notesMasters/notesMaster1.xml"/><Relationship Id="rId19" Type="http://schemas.openxmlformats.org/officeDocument/2006/relationships/slide" Target="slides/slide18.xml"/><Relationship Id="rId224" Type="http://schemas.openxmlformats.org/officeDocument/2006/relationships/slide" Target="slides/slide223.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presProps" Target="pres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231" Type="http://schemas.openxmlformats.org/officeDocument/2006/relationships/viewProps" Target="view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9B3DE2-CDFF-4220-8FA2-23350764B715}" type="datetimeFigureOut">
              <a:rPr lang="zh-CN" altLang="en-US" smtClean="0"/>
              <a:pPr/>
              <a:t>2022/11/5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AE3EB6-213F-413A-97F1-523FD72604F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标题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CN" altLang="en-US" smtClean="0"/>
              <a:t>单击此处编辑母版副标题样式</a:t>
            </a:r>
            <a:endParaRPr kumimoji="0" lang="en-US"/>
          </a:p>
        </p:txBody>
      </p:sp>
      <p:grpSp>
        <p:nvGrpSpPr>
          <p:cNvPr id="2" name="组合 1"/>
          <p:cNvGrpSpPr/>
          <p:nvPr/>
        </p:nvGrpSpPr>
        <p:grpSpPr>
          <a:xfrm>
            <a:off x="-3765" y="4953000"/>
            <a:ext cx="9147765" cy="1912088"/>
            <a:chOff x="-3765" y="4832896"/>
            <a:chExt cx="9147765" cy="2032192"/>
          </a:xfrm>
        </p:grpSpPr>
        <p:sp>
          <p:nvSpPr>
            <p:cNvPr id="7" name="任意多边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任意多边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任意多边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直接连接符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期占位符 29"/>
          <p:cNvSpPr>
            <a:spLocks noGrp="1"/>
          </p:cNvSpPr>
          <p:nvPr>
            <p:ph type="dt" sz="half" idx="10"/>
          </p:nvPr>
        </p:nvSpPr>
        <p:spPr/>
        <p:txBody>
          <a:bodyPr/>
          <a:lstStyle>
            <a:lvl1pPr>
              <a:defRPr>
                <a:solidFill>
                  <a:srgbClr val="FFFFFF"/>
                </a:solidFill>
              </a:defRPr>
            </a:lvl1pPr>
            <a:extLst/>
          </a:lstStyle>
          <a:p>
            <a:fld id="{530820CF-B880-4189-942D-D702A7CBA730}" type="datetimeFigureOut">
              <a:rPr lang="zh-CN" altLang="en-US" smtClean="0"/>
              <a:pPr/>
              <a:t>2022/11/5</a:t>
            </a:fld>
            <a:endParaRPr lang="zh-CN" altLang="en-US"/>
          </a:p>
        </p:txBody>
      </p:sp>
      <p:sp>
        <p:nvSpPr>
          <p:cNvPr id="19" name="页脚占位符 18"/>
          <p:cNvSpPr>
            <a:spLocks noGrp="1"/>
          </p:cNvSpPr>
          <p:nvPr>
            <p:ph type="ftr" sz="quarter" idx="11"/>
          </p:nvPr>
        </p:nvSpPr>
        <p:spPr/>
        <p:txBody>
          <a:bodyPr/>
          <a:lstStyle>
            <a:lvl1pPr>
              <a:defRPr>
                <a:solidFill>
                  <a:schemeClr val="accent1">
                    <a:tint val="20000"/>
                  </a:schemeClr>
                </a:solidFill>
              </a:defRPr>
            </a:lvl1pPr>
            <a:extLst/>
          </a:lstStyle>
          <a:p>
            <a:endParaRPr lang="zh-CN" altLang="en-US"/>
          </a:p>
        </p:txBody>
      </p:sp>
      <p:sp>
        <p:nvSpPr>
          <p:cNvPr id="27" name="灯片编号占位符 26"/>
          <p:cNvSpPr>
            <a:spLocks noGrp="1"/>
          </p:cNvSpPr>
          <p:nvPr>
            <p:ph type="sldNum" sz="quarter" idx="12"/>
          </p:nvPr>
        </p:nvSpPr>
        <p:spPr/>
        <p:txBody>
          <a:bodyPr/>
          <a:lstStyle>
            <a:lvl1pPr>
              <a:defRPr>
                <a:solidFill>
                  <a:srgbClr val="FFFFFF"/>
                </a:solidFill>
              </a:defRPr>
            </a:lvl1pPr>
            <a:extLst/>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1481329"/>
            <a:ext cx="8229600" cy="4386071"/>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530820CF-B880-4189-942D-D702A7CBA730}" type="datetimeFigureOut">
              <a:rPr lang="zh-CN" altLang="en-US" smtClean="0"/>
              <a:pPr/>
              <a:t>2022/11/5</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4013" y="274640"/>
            <a:ext cx="1777470" cy="5592761"/>
          </a:xfrm>
        </p:spPr>
        <p:txBody>
          <a:bodyPr vert="eaVert"/>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41"/>
            <a:ext cx="6324600" cy="5592760"/>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530820CF-B880-4189-942D-D702A7CBA730}" type="datetimeFigureOut">
              <a:rPr lang="zh-CN" altLang="en-US" smtClean="0"/>
              <a:pPr/>
              <a:t>2022/11/5</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530820CF-B880-4189-942D-D702A7CBA730}" type="datetimeFigureOut">
              <a:rPr lang="zh-CN" altLang="en-US" smtClean="0"/>
              <a:pPr/>
              <a:t>2022/11/5</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
        <p:nvSpPr>
          <p:cNvPr id="7" name="标题 6"/>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extLst/>
          </a:lstStyle>
          <a:p>
            <a:fld id="{530820CF-B880-4189-942D-D702A7CBA730}" type="datetimeFigureOut">
              <a:rPr lang="zh-CN" altLang="en-US" smtClean="0"/>
              <a:pPr/>
              <a:t>2022/11/5</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
        <p:nvSpPr>
          <p:cNvPr id="7" name="燕尾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燕尾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530820CF-B880-4189-942D-D702A7CBA730}" type="datetimeFigureOut">
              <a:rPr lang="zh-CN" altLang="en-US" smtClean="0"/>
              <a:pPr/>
              <a:t>2022/11/5</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
        <p:nvSpPr>
          <p:cNvPr id="8" name="标题 7"/>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nchor="ctr"/>
          <a:lstStyle>
            <a:lvl1pPr>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extLst/>
          </a:lstStyle>
          <a:p>
            <a:fld id="{530820CF-B880-4189-942D-D702A7CBA730}" type="datetimeFigureOut">
              <a:rPr lang="zh-CN" altLang="en-US" smtClean="0"/>
              <a:pPr/>
              <a:t>2022/11/5</a:t>
            </a:fld>
            <a:endParaRPr lang="zh-CN" altLang="en-US"/>
          </a:p>
        </p:txBody>
      </p:sp>
      <p:sp>
        <p:nvSpPr>
          <p:cNvPr id="8" name="页脚占位符 7"/>
          <p:cNvSpPr>
            <a:spLocks noGrp="1"/>
          </p:cNvSpPr>
          <p:nvPr>
            <p:ph type="ftr" sz="quarter" idx="11"/>
          </p:nvPr>
        </p:nvSpPr>
        <p:spPr/>
        <p:txBody>
          <a:bodyPr/>
          <a:lstStyle>
            <a:extLst/>
          </a:lstStyle>
          <a:p>
            <a:endParaRPr lang="zh-CN" altLang="en-US"/>
          </a:p>
        </p:txBody>
      </p:sp>
      <p:sp>
        <p:nvSpPr>
          <p:cNvPr id="9" name="灯片编号占位符 8"/>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extLst/>
          </a:lstStyle>
          <a:p>
            <a:fld id="{530820CF-B880-4189-942D-D702A7CBA730}" type="datetimeFigureOut">
              <a:rPr lang="zh-CN" altLang="en-US" smtClean="0"/>
              <a:pPr/>
              <a:t>2022/11/5</a:t>
            </a:fld>
            <a:endParaRPr lang="zh-CN" altLang="en-US"/>
          </a:p>
        </p:txBody>
      </p:sp>
      <p:sp>
        <p:nvSpPr>
          <p:cNvPr id="4" name="页脚占位符 3"/>
          <p:cNvSpPr>
            <a:spLocks noGrp="1"/>
          </p:cNvSpPr>
          <p:nvPr>
            <p:ph type="ftr" sz="quarter" idx="11"/>
          </p:nvPr>
        </p:nvSpPr>
        <p:spPr/>
        <p:txBody>
          <a:bodyPr/>
          <a:lstStyle>
            <a:extLst/>
          </a:lstStyle>
          <a:p>
            <a:endParaRPr lang="zh-CN" altLang="en-US"/>
          </a:p>
        </p:txBody>
      </p:sp>
      <p:sp>
        <p:nvSpPr>
          <p:cNvPr id="5" name="灯片编号占位符 4"/>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
        <p:nvSpPr>
          <p:cNvPr id="6" name="标题 5"/>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extLst/>
          </a:lstStyle>
          <a:p>
            <a:fld id="{530820CF-B880-4189-942D-D702A7CBA730}" type="datetimeFigureOut">
              <a:rPr lang="zh-CN" altLang="en-US" smtClean="0"/>
              <a:pPr/>
              <a:t>2022/11/5</a:t>
            </a:fld>
            <a:endParaRPr lang="zh-CN" altLang="en-US"/>
          </a:p>
        </p:txBody>
      </p:sp>
      <p:sp>
        <p:nvSpPr>
          <p:cNvPr id="3" name="页脚占位符 2"/>
          <p:cNvSpPr>
            <a:spLocks noGrp="1"/>
          </p:cNvSpPr>
          <p:nvPr>
            <p:ph type="ftr" sz="quarter" idx="11"/>
          </p:nvPr>
        </p:nvSpPr>
        <p:spPr/>
        <p:txBody>
          <a:bodyPr/>
          <a:lstStyle>
            <a:extLst/>
          </a:lstStyle>
          <a:p>
            <a:endParaRPr lang="zh-CN" altLang="en-US"/>
          </a:p>
        </p:txBody>
      </p:sp>
      <p:sp>
        <p:nvSpPr>
          <p:cNvPr id="4" name="灯片编号占位符 3"/>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a:xfrm>
            <a:off x="6727032" y="6407944"/>
            <a:ext cx="1920240" cy="365760"/>
          </a:xfrm>
        </p:spPr>
        <p:txBody>
          <a:bodyPr/>
          <a:lstStyle>
            <a:extLst/>
          </a:lstStyle>
          <a:p>
            <a:fld id="{530820CF-B880-4189-942D-D702A7CBA730}" type="datetimeFigureOut">
              <a:rPr lang="zh-CN" altLang="en-US" smtClean="0"/>
              <a:pPr/>
              <a:t>2022/11/5</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zh-CN" altLang="en-US" smtClean="0"/>
              <a:t>单击此处编辑母版文本样式</a:t>
            </a:r>
          </a:p>
        </p:txBody>
      </p:sp>
      <p:sp>
        <p:nvSpPr>
          <p:cNvPr id="3" name="图片占位符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zh-CN" altLang="en-US" smtClean="0"/>
              <a:t>单击图标添加图片</a:t>
            </a:r>
            <a:endParaRPr kumimoji="0" lang="en-US" dirty="0"/>
          </a:p>
        </p:txBody>
      </p:sp>
      <p:sp>
        <p:nvSpPr>
          <p:cNvPr id="5" name="日期占位符 4"/>
          <p:cNvSpPr>
            <a:spLocks noGrp="1"/>
          </p:cNvSpPr>
          <p:nvPr>
            <p:ph type="dt" sz="half" idx="10"/>
          </p:nvPr>
        </p:nvSpPr>
        <p:spPr/>
        <p:txBody>
          <a:bodyPr/>
          <a:lstStyle>
            <a:lvl1pPr>
              <a:defRPr>
                <a:solidFill>
                  <a:schemeClr val="tx1"/>
                </a:solidFill>
              </a:defRPr>
            </a:lvl1pPr>
            <a:extLst/>
          </a:lstStyle>
          <a:p>
            <a:fld id="{530820CF-B880-4189-942D-D702A7CBA730}" type="datetimeFigureOut">
              <a:rPr lang="zh-CN" altLang="en-US" smtClean="0"/>
              <a:pPr/>
              <a:t>2022/11/5</a:t>
            </a:fld>
            <a:endParaRPr lang="zh-CN" altLang="en-US"/>
          </a:p>
        </p:txBody>
      </p:sp>
      <p:sp>
        <p:nvSpPr>
          <p:cNvPr id="6" name="页脚占位符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zh-CN" altLang="en-US"/>
          </a:p>
        </p:txBody>
      </p:sp>
      <p:sp>
        <p:nvSpPr>
          <p:cNvPr id="7" name="灯片编号占位符 6"/>
          <p:cNvSpPr>
            <a:spLocks noGrp="1"/>
          </p:cNvSpPr>
          <p:nvPr>
            <p:ph type="sldNum" sz="quarter" idx="12"/>
          </p:nvPr>
        </p:nvSpPr>
        <p:spPr/>
        <p:txBody>
          <a:bodyPr/>
          <a:lstStyle>
            <a:lvl1pPr>
              <a:defRPr>
                <a:solidFill>
                  <a:schemeClr val="tx1"/>
                </a:solidFill>
              </a:defRPr>
            </a:lvl1pPr>
            <a:extLst/>
          </a:lstStyle>
          <a:p>
            <a:fld id="{0C913308-F349-4B6D-A68A-DD1791B4A57B}" type="slidenum">
              <a:rPr lang="zh-CN" altLang="en-US" smtClean="0"/>
              <a:pPr/>
              <a:t>‹#›</a:t>
            </a:fld>
            <a:endParaRPr lang="zh-CN" altLang="en-US"/>
          </a:p>
        </p:txBody>
      </p:sp>
      <p:sp>
        <p:nvSpPr>
          <p:cNvPr id="2" name="标题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zh-CN" altLang="en-US" smtClean="0"/>
              <a:t>单击此处编辑母版标题样式</a:t>
            </a:r>
            <a:endParaRPr kumimoji="0" lang="en-US"/>
          </a:p>
        </p:txBody>
      </p:sp>
      <p:sp>
        <p:nvSpPr>
          <p:cNvPr id="8" name="任意多边形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任意多边形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直角三角形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直接连接符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燕尾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燕尾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任意多边形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任意多边形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直角三角形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直接连接符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标题占位符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30820CF-B880-4189-942D-D702A7CBA730}" type="datetimeFigureOut">
              <a:rPr lang="zh-CN" altLang="en-US" smtClean="0"/>
              <a:pPr/>
              <a:t>2022/11/5</a:t>
            </a:fld>
            <a:endParaRPr lang="zh-CN" altLang="en-US"/>
          </a:p>
        </p:txBody>
      </p:sp>
      <p:sp>
        <p:nvSpPr>
          <p:cNvPr id="22" name="页脚占位符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zh-CN" altLang="en-US"/>
          </a:p>
        </p:txBody>
      </p:sp>
      <p:sp>
        <p:nvSpPr>
          <p:cNvPr id="18" name="灯片编号占位符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18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00034" y="1214422"/>
            <a:ext cx="7929618" cy="1928826"/>
          </a:xfrm>
        </p:spPr>
        <p:txBody>
          <a:bodyPr>
            <a:noAutofit/>
          </a:bodyPr>
          <a:lstStyle/>
          <a:p>
            <a:pPr algn="ctr">
              <a:lnSpc>
                <a:spcPts val="7000"/>
              </a:lnSpc>
            </a:pPr>
            <a:r>
              <a:rPr lang="zh-CN" altLang="en-US" sz="3200" b="1" dirty="0" smtClean="0">
                <a:solidFill>
                  <a:srgbClr val="004D86"/>
                </a:solidFill>
              </a:rPr>
              <a:t>科技统计培训资料之</a:t>
            </a:r>
            <a:r>
              <a:rPr lang="en-US" altLang="zh-CN" sz="4000" b="1" dirty="0" smtClean="0">
                <a:solidFill>
                  <a:srgbClr val="004D86"/>
                </a:solidFill>
              </a:rPr>
              <a:t/>
            </a:r>
            <a:br>
              <a:rPr lang="en-US" altLang="zh-CN" sz="4000" b="1" dirty="0" smtClean="0">
                <a:solidFill>
                  <a:srgbClr val="004D86"/>
                </a:solidFill>
              </a:rPr>
            </a:br>
            <a:r>
              <a:rPr lang="zh-CN" altLang="en-US" sz="5400" dirty="0" smtClean="0">
                <a:solidFill>
                  <a:srgbClr val="004D86"/>
                </a:solidFill>
              </a:rPr>
              <a:t>统什么  怎么统  </a:t>
            </a:r>
            <a:endParaRPr lang="zh-CN" altLang="en-US" sz="5400" b="1" dirty="0">
              <a:solidFill>
                <a:srgbClr val="004D86"/>
              </a:solidFill>
            </a:endParaRPr>
          </a:p>
        </p:txBody>
      </p:sp>
      <p:sp>
        <p:nvSpPr>
          <p:cNvPr id="3" name="副标题 2"/>
          <p:cNvSpPr>
            <a:spLocks noGrp="1"/>
          </p:cNvSpPr>
          <p:nvPr>
            <p:ph type="subTitle" idx="1"/>
          </p:nvPr>
        </p:nvSpPr>
        <p:spPr>
          <a:xfrm>
            <a:off x="2143108" y="3786190"/>
            <a:ext cx="6072230" cy="1752600"/>
          </a:xfrm>
        </p:spPr>
        <p:txBody>
          <a:bodyPr/>
          <a:lstStyle/>
          <a:p>
            <a:r>
              <a:rPr lang="zh-CN" altLang="en-US" b="1" dirty="0" smtClean="0">
                <a:solidFill>
                  <a:srgbClr val="686648"/>
                </a:solidFill>
                <a:latin typeface="华文新魏" pitchFamily="2" charset="-122"/>
                <a:ea typeface="华文新魏" pitchFamily="2" charset="-122"/>
              </a:rPr>
              <a:t>西安建筑科技大学</a:t>
            </a:r>
            <a:endParaRPr lang="en-US" altLang="zh-CN" b="1" dirty="0" smtClean="0">
              <a:solidFill>
                <a:srgbClr val="686648"/>
              </a:solidFill>
              <a:latin typeface="华文新魏" pitchFamily="2" charset="-122"/>
              <a:ea typeface="华文新魏" pitchFamily="2" charset="-122"/>
            </a:endParaRPr>
          </a:p>
          <a:p>
            <a:r>
              <a:rPr lang="zh-CN" altLang="en-US" b="1" dirty="0" smtClean="0">
                <a:solidFill>
                  <a:srgbClr val="686648"/>
                </a:solidFill>
                <a:latin typeface="华文新魏" pitchFamily="2" charset="-122"/>
                <a:ea typeface="华文新魏" pitchFamily="2" charset="-122"/>
              </a:rPr>
              <a:t>王根明</a:t>
            </a:r>
            <a:endParaRPr lang="en-US" altLang="zh-CN" b="1" dirty="0" smtClean="0">
              <a:solidFill>
                <a:srgbClr val="686648"/>
              </a:solidFill>
              <a:latin typeface="华文新魏" pitchFamily="2" charset="-122"/>
              <a:ea typeface="华文新魏" pitchFamily="2" charset="-122"/>
            </a:endParaRPr>
          </a:p>
          <a:p>
            <a:r>
              <a:rPr lang="en-US" altLang="zh-CN" b="1" dirty="0" smtClean="0">
                <a:solidFill>
                  <a:srgbClr val="686648"/>
                </a:solidFill>
                <a:latin typeface="华文新魏" pitchFamily="2" charset="-122"/>
                <a:ea typeface="华文新魏" pitchFamily="2" charset="-122"/>
              </a:rPr>
              <a:t>2022</a:t>
            </a:r>
            <a:r>
              <a:rPr lang="zh-CN" altLang="en-US" b="1" dirty="0" smtClean="0">
                <a:solidFill>
                  <a:srgbClr val="686648"/>
                </a:solidFill>
                <a:latin typeface="华文新魏" pitchFamily="2" charset="-122"/>
                <a:ea typeface="华文新魏" pitchFamily="2" charset="-122"/>
              </a:rPr>
              <a:t>年</a:t>
            </a:r>
            <a:r>
              <a:rPr lang="en-US" altLang="zh-CN" b="1" dirty="0" smtClean="0">
                <a:solidFill>
                  <a:srgbClr val="686648"/>
                </a:solidFill>
                <a:latin typeface="华文新魏" pitchFamily="2" charset="-122"/>
                <a:ea typeface="华文新魏" pitchFamily="2" charset="-122"/>
              </a:rPr>
              <a:t>11</a:t>
            </a:r>
            <a:r>
              <a:rPr lang="zh-CN" altLang="en-US" b="1" dirty="0" smtClean="0">
                <a:solidFill>
                  <a:srgbClr val="686648"/>
                </a:solidFill>
                <a:latin typeface="华文新魏" pitchFamily="2" charset="-122"/>
                <a:ea typeface="华文新魏" pitchFamily="2" charset="-122"/>
              </a:rPr>
              <a:t>月</a:t>
            </a:r>
            <a:endParaRPr lang="zh-CN" altLang="en-US" b="1" dirty="0">
              <a:solidFill>
                <a:srgbClr val="686648"/>
              </a:solidFill>
              <a:latin typeface="华文新魏" pitchFamily="2" charset="-122"/>
              <a:ea typeface="华文新魏"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657229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统什么</a:t>
            </a:r>
          </a:p>
        </p:txBody>
      </p:sp>
      <p:sp>
        <p:nvSpPr>
          <p:cNvPr id="6" name="TextBox 5"/>
          <p:cNvSpPr txBox="1"/>
          <p:nvPr/>
        </p:nvSpPr>
        <p:spPr>
          <a:xfrm>
            <a:off x="1071538" y="1071546"/>
            <a:ext cx="7143800" cy="3939540"/>
          </a:xfrm>
          <a:prstGeom prst="rect">
            <a:avLst/>
          </a:prstGeom>
          <a:noFill/>
          <a:ln>
            <a:solidFill>
              <a:schemeClr val="tx1"/>
            </a:solidFill>
            <a:prstDash val="sysDot"/>
          </a:ln>
        </p:spPr>
        <p:txBody>
          <a:bodyPr wrap="square" rtlCol="0">
            <a:spAutoFit/>
          </a:bodyPr>
          <a:lstStyle/>
          <a:p>
            <a:pPr>
              <a:lnSpc>
                <a:spcPts val="8000"/>
              </a:lnSpc>
            </a:pPr>
            <a:r>
              <a:rPr lang="zh-CN" altLang="en-US" sz="6000" b="1" dirty="0" smtClean="0"/>
              <a:t>项目关联之二：</a:t>
            </a:r>
            <a:endParaRPr lang="en-US" altLang="zh-CN" sz="6000" b="1" dirty="0" smtClean="0"/>
          </a:p>
          <a:p>
            <a:pPr>
              <a:lnSpc>
                <a:spcPts val="5500"/>
              </a:lnSpc>
            </a:pPr>
            <a:r>
              <a:rPr lang="en-US" altLang="zh-CN" sz="3200" b="1" dirty="0" smtClean="0"/>
              <a:t>1.</a:t>
            </a:r>
            <a:r>
              <a:rPr lang="zh-CN" altLang="en-US" sz="3200" b="1" dirty="0" smtClean="0"/>
              <a:t>任务来源的确定与选择</a:t>
            </a:r>
            <a:endParaRPr lang="en-US" altLang="zh-CN" sz="3200" b="1" dirty="0" smtClean="0"/>
          </a:p>
          <a:p>
            <a:pPr>
              <a:lnSpc>
                <a:spcPts val="5500"/>
              </a:lnSpc>
            </a:pPr>
            <a:r>
              <a:rPr lang="en-US" altLang="zh-CN" sz="3200" b="1" dirty="0" smtClean="0"/>
              <a:t>2.</a:t>
            </a:r>
            <a:r>
              <a:rPr lang="zh-CN" altLang="en-US" sz="3200" b="1" dirty="0" smtClean="0"/>
              <a:t>研究类别的理解与选择</a:t>
            </a:r>
            <a:endParaRPr lang="en-US" altLang="zh-CN" sz="3200" b="1" dirty="0" smtClean="0"/>
          </a:p>
          <a:p>
            <a:pPr>
              <a:lnSpc>
                <a:spcPts val="5500"/>
              </a:lnSpc>
            </a:pPr>
            <a:r>
              <a:rPr lang="en-US" altLang="zh-CN" sz="3200" b="1" dirty="0" smtClean="0"/>
              <a:t>3.</a:t>
            </a:r>
            <a:r>
              <a:rPr lang="zh-CN" altLang="en-US" sz="3200" b="1" dirty="0" smtClean="0"/>
              <a:t>学科分类的选择</a:t>
            </a:r>
            <a:endParaRPr lang="en-US" altLang="zh-CN" sz="3200" b="1" dirty="0" smtClean="0"/>
          </a:p>
          <a:p>
            <a:pPr>
              <a:lnSpc>
                <a:spcPts val="5500"/>
              </a:lnSpc>
            </a:pPr>
            <a:r>
              <a:rPr lang="en-US" altLang="zh-CN" sz="3200" b="1" dirty="0" smtClean="0"/>
              <a:t>4.</a:t>
            </a:r>
            <a:r>
              <a:rPr lang="zh-CN" altLang="en-US" sz="3200" b="1" dirty="0" smtClean="0"/>
              <a:t>社会经济目标的选择</a:t>
            </a:r>
            <a:endParaRPr lang="en-US" altLang="zh-CN" sz="3200" b="1" dirty="0" smtClean="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graphicFrame>
        <p:nvGraphicFramePr>
          <p:cNvPr id="6" name="表格 5"/>
          <p:cNvGraphicFramePr>
            <a:graphicFrameLocks noGrp="1"/>
          </p:cNvGraphicFramePr>
          <p:nvPr/>
        </p:nvGraphicFramePr>
        <p:xfrm>
          <a:off x="785786" y="1285860"/>
          <a:ext cx="7572430" cy="571504"/>
        </p:xfrm>
        <a:graphic>
          <a:graphicData uri="http://schemas.openxmlformats.org/drawingml/2006/table">
            <a:tbl>
              <a:tblPr/>
              <a:tblGrid>
                <a:gridCol w="2307240"/>
                <a:gridCol w="798660"/>
                <a:gridCol w="1295805"/>
                <a:gridCol w="634145"/>
                <a:gridCol w="634145"/>
                <a:gridCol w="634145"/>
                <a:gridCol w="634145"/>
                <a:gridCol w="634145"/>
              </a:tblGrid>
              <a:tr h="571504">
                <a:tc>
                  <a:txBody>
                    <a:bodyPr/>
                    <a:lstStyle/>
                    <a:p>
                      <a:pPr algn="l" fontAlgn="b"/>
                      <a:r>
                        <a:rPr lang="zh-CN" altLang="en-US" sz="1200" b="1" i="0" u="none" strike="noStrike" dirty="0">
                          <a:latin typeface="宋体"/>
                        </a:rPr>
                        <a:t>广州医科大学附属口腔医院</a:t>
                      </a:r>
                    </a:p>
                  </a:txBody>
                  <a:tcPr marL="4290" marR="4290" marT="4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0</a:t>
                      </a:r>
                    </a:p>
                  </a:txBody>
                  <a:tcPr marL="4290" marR="4290" marT="4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zh-CN" altLang="en-US" sz="1200" b="1" i="0" u="none" strike="noStrike" dirty="0">
                          <a:solidFill>
                            <a:srgbClr val="FF0000"/>
                          </a:solidFill>
                          <a:latin typeface="宋体"/>
                        </a:rPr>
                        <a:t>无</a:t>
                      </a:r>
                    </a:p>
                  </a:txBody>
                  <a:tcPr marL="4290" marR="4290" marT="4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latin typeface="宋体"/>
                        </a:rPr>
                        <a:t>1</a:t>
                      </a:r>
                    </a:p>
                  </a:txBody>
                  <a:tcPr marL="4290" marR="4290" marT="4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latin typeface="宋体"/>
                        </a:rPr>
                        <a:t>01</a:t>
                      </a:r>
                    </a:p>
                  </a:txBody>
                  <a:tcPr marL="4290" marR="4290" marT="4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FF0000"/>
                          </a:solidFill>
                          <a:latin typeface="宋体"/>
                        </a:rPr>
                        <a:t>200</a:t>
                      </a:r>
                    </a:p>
                  </a:txBody>
                  <a:tcPr marL="4290" marR="4290" marT="4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FF0000"/>
                          </a:solidFill>
                          <a:latin typeface="宋体"/>
                        </a:rPr>
                        <a:t>150</a:t>
                      </a:r>
                    </a:p>
                  </a:txBody>
                  <a:tcPr marL="4290" marR="4290" marT="4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latin typeface="宋体"/>
                        </a:rPr>
                        <a:t>1 </a:t>
                      </a:r>
                      <a:r>
                        <a:rPr lang="zh-CN" altLang="en-US" sz="1200" b="1" i="0" u="none" strike="noStrike" dirty="0">
                          <a:latin typeface="宋体"/>
                        </a:rPr>
                        <a:t>专著</a:t>
                      </a:r>
                    </a:p>
                  </a:txBody>
                  <a:tcPr marL="4290" marR="4290" marT="4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椭圆 6"/>
          <p:cNvSpPr/>
          <p:nvPr/>
        </p:nvSpPr>
        <p:spPr>
          <a:xfrm>
            <a:off x="714348" y="2357430"/>
            <a:ext cx="7929618" cy="92869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latin typeface="宋体"/>
              </a:rPr>
              <a:t>著作名称有这样的吗？ </a:t>
            </a:r>
            <a:endParaRPr lang="en-US" altLang="zh-CN" sz="2800" b="1" dirty="0" smtClean="0">
              <a:solidFill>
                <a:srgbClr val="FF0000"/>
              </a:solidFill>
              <a:latin typeface="宋体"/>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graphicFrame>
        <p:nvGraphicFramePr>
          <p:cNvPr id="6" name="表格 5"/>
          <p:cNvGraphicFramePr>
            <a:graphicFrameLocks noGrp="1"/>
          </p:cNvGraphicFramePr>
          <p:nvPr/>
        </p:nvGraphicFramePr>
        <p:xfrm>
          <a:off x="785786" y="1357298"/>
          <a:ext cx="7643865" cy="369038"/>
        </p:xfrm>
        <a:graphic>
          <a:graphicData uri="http://schemas.openxmlformats.org/drawingml/2006/table">
            <a:tbl>
              <a:tblPr/>
              <a:tblGrid>
                <a:gridCol w="1630435"/>
                <a:gridCol w="546676"/>
                <a:gridCol w="2537797"/>
                <a:gridCol w="1000132"/>
                <a:gridCol w="1928825"/>
              </a:tblGrid>
              <a:tr h="223560">
                <a:tc>
                  <a:txBody>
                    <a:bodyPr/>
                    <a:lstStyle/>
                    <a:p>
                      <a:pPr algn="l" fontAlgn="b"/>
                      <a:r>
                        <a:rPr lang="zh-CN" altLang="en-US" sz="1200" b="1" i="0" u="none" strike="noStrike">
                          <a:latin typeface="宋体"/>
                        </a:rPr>
                        <a:t>中山大学眼科中心</a:t>
                      </a:r>
                    </a:p>
                  </a:txBody>
                  <a:tcPr marL="3278" marR="3278" marT="3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1</a:t>
                      </a:r>
                    </a:p>
                  </a:txBody>
                  <a:tcPr marL="3278" marR="3278" marT="3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FF0000"/>
                          </a:solidFill>
                          <a:latin typeface="宋体"/>
                        </a:rPr>
                        <a:t>获奖成果</a:t>
                      </a:r>
                    </a:p>
                  </a:txBody>
                  <a:tcPr marL="3278" marR="3278" marT="3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01</a:t>
                      </a:r>
                      <a:r>
                        <a:rPr lang="zh-CN" altLang="en-US" sz="1200" b="1" i="0" u="none" strike="noStrike">
                          <a:latin typeface="宋体"/>
                        </a:rPr>
                        <a:t>第一单位</a:t>
                      </a:r>
                    </a:p>
                  </a:txBody>
                  <a:tcPr marL="3278" marR="3278" marT="3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FF0000"/>
                          </a:solidFill>
                          <a:latin typeface="宋体"/>
                        </a:rPr>
                        <a:t>05</a:t>
                      </a:r>
                      <a:r>
                        <a:rPr lang="zh-CN" altLang="en-US" sz="1200" b="1" i="0" u="none" strike="noStrike" dirty="0">
                          <a:solidFill>
                            <a:srgbClr val="FF0000"/>
                          </a:solidFill>
                          <a:latin typeface="宋体"/>
                        </a:rPr>
                        <a:t>省、自治区、直辖市科技进步奖</a:t>
                      </a:r>
                    </a:p>
                  </a:txBody>
                  <a:tcPr marL="3278" marR="3278" marT="327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椭圆 7"/>
          <p:cNvSpPr/>
          <p:nvPr/>
        </p:nvSpPr>
        <p:spPr>
          <a:xfrm>
            <a:off x="714348" y="1928802"/>
            <a:ext cx="7929618" cy="18573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latin typeface="宋体"/>
              </a:rPr>
              <a:t> 获奖项目名称有这样的吗？</a:t>
            </a:r>
            <a:endParaRPr lang="en-US" altLang="zh-CN" sz="2800" b="1" dirty="0" smtClean="0">
              <a:solidFill>
                <a:srgbClr val="FF0000"/>
              </a:solidFill>
              <a:latin typeface="宋体"/>
            </a:endParaRPr>
          </a:p>
          <a:p>
            <a:pPr algn="ctr"/>
            <a:r>
              <a:rPr lang="zh-CN" altLang="en-US" sz="2800" b="1" dirty="0" smtClean="0">
                <a:solidFill>
                  <a:srgbClr val="FF0000"/>
                </a:solidFill>
                <a:latin typeface="宋体"/>
              </a:rPr>
              <a:t>修改为：</a:t>
            </a:r>
            <a:r>
              <a:rPr lang="zh-CN" altLang="en-US" sz="2000" b="1" dirty="0" smtClean="0">
                <a:solidFill>
                  <a:srgbClr val="0070C0"/>
                </a:solidFill>
                <a:latin typeface="宋体"/>
              </a:rPr>
              <a:t>复杂性玻璃体视网膜疾病发病机制</a:t>
            </a:r>
            <a:endParaRPr lang="en-US" altLang="zh-CN" sz="2000" b="1" dirty="0" smtClean="0">
              <a:solidFill>
                <a:srgbClr val="0070C0"/>
              </a:solidFill>
              <a:latin typeface="宋体"/>
            </a:endParaRPr>
          </a:p>
          <a:p>
            <a:pPr algn="ctr"/>
            <a:r>
              <a:rPr lang="en-US" altLang="zh-CN" sz="2000" b="1" dirty="0" smtClean="0">
                <a:solidFill>
                  <a:srgbClr val="0070C0"/>
                </a:solidFill>
                <a:latin typeface="宋体"/>
              </a:rPr>
              <a:t> </a:t>
            </a:r>
            <a:r>
              <a:rPr lang="zh-CN" altLang="en-US" sz="2000" b="1" dirty="0" smtClean="0">
                <a:solidFill>
                  <a:srgbClr val="0070C0"/>
                </a:solidFill>
                <a:latin typeface="宋体"/>
              </a:rPr>
              <a:t>      及诊治关键技术的创新与应用</a:t>
            </a:r>
            <a:endParaRPr lang="en-US" altLang="zh-CN" sz="2000" b="1" dirty="0" smtClean="0">
              <a:solidFill>
                <a:srgbClr val="0070C0"/>
              </a:solidFill>
              <a:latin typeface="宋体"/>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sp>
        <p:nvSpPr>
          <p:cNvPr id="11" name="流程图: 过程 10"/>
          <p:cNvSpPr/>
          <p:nvPr/>
        </p:nvSpPr>
        <p:spPr>
          <a:xfrm>
            <a:off x="857224" y="2000240"/>
            <a:ext cx="7429552" cy="150019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b="1" dirty="0" smtClean="0">
                <a:solidFill>
                  <a:srgbClr val="FF0000"/>
                </a:solidFill>
              </a:rPr>
              <a:t>辽宁篇</a:t>
            </a:r>
            <a:endParaRPr lang="zh-CN" altLang="en-US" sz="6000" b="1" dirty="0">
              <a:solidFill>
                <a:srgbClr val="FF0000"/>
              </a:solidFill>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sp>
        <p:nvSpPr>
          <p:cNvPr id="6" name="矩形 5"/>
          <p:cNvSpPr/>
          <p:nvPr/>
        </p:nvSpPr>
        <p:spPr>
          <a:xfrm>
            <a:off x="4786314" y="1000108"/>
            <a:ext cx="3714776" cy="461665"/>
          </a:xfrm>
          <a:prstGeom prst="rect">
            <a:avLst/>
          </a:prstGeom>
        </p:spPr>
        <p:txBody>
          <a:bodyPr wrap="square">
            <a:spAutoFit/>
          </a:bodyPr>
          <a:lstStyle/>
          <a:p>
            <a:pPr fontAlgn="ctr"/>
            <a:r>
              <a:rPr lang="zh-CN" altLang="en-US" sz="2400" b="1" dirty="0" smtClean="0">
                <a:latin typeface="宋体"/>
              </a:rPr>
              <a:t>东北大学</a:t>
            </a:r>
            <a:r>
              <a:rPr lang="en-US" altLang="zh-CN" sz="2400" b="1" dirty="0" smtClean="0">
                <a:latin typeface="宋体"/>
              </a:rPr>
              <a:t>10145</a:t>
            </a:r>
            <a:endParaRPr lang="en-US" altLang="zh-CN" sz="2400" b="1" dirty="0">
              <a:latin typeface="宋体"/>
            </a:endParaRPr>
          </a:p>
        </p:txBody>
      </p:sp>
      <p:graphicFrame>
        <p:nvGraphicFramePr>
          <p:cNvPr id="10" name="表格 9"/>
          <p:cNvGraphicFramePr>
            <a:graphicFrameLocks noGrp="1"/>
          </p:cNvGraphicFramePr>
          <p:nvPr/>
        </p:nvGraphicFramePr>
        <p:xfrm>
          <a:off x="857225" y="1428736"/>
          <a:ext cx="7572427" cy="4643469"/>
        </p:xfrm>
        <a:graphic>
          <a:graphicData uri="http://schemas.openxmlformats.org/drawingml/2006/table">
            <a:tbl>
              <a:tblPr/>
              <a:tblGrid>
                <a:gridCol w="704048"/>
                <a:gridCol w="2224909"/>
                <a:gridCol w="1571636"/>
                <a:gridCol w="3071834"/>
              </a:tblGrid>
              <a:tr h="275009">
                <a:tc>
                  <a:txBody>
                    <a:bodyPr/>
                    <a:lstStyle/>
                    <a:p>
                      <a:pPr algn="ctr" fontAlgn="ctr"/>
                      <a:r>
                        <a:rPr lang="zh-CN" altLang="en-US" sz="1400" b="1" i="0" u="none" strike="noStrike" dirty="0">
                          <a:latin typeface="宋体"/>
                        </a:rPr>
                        <a:t>表</a:t>
                      </a:r>
                      <a:r>
                        <a:rPr lang="en-US" altLang="zh-CN" sz="1400" b="1" i="0" u="none" strike="noStrike" dirty="0">
                          <a:latin typeface="宋体"/>
                        </a:rPr>
                        <a:t>41</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latin typeface="宋体"/>
                        </a:rPr>
                        <a:t>试验发展项目数</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a:latin typeface="宋体"/>
                        </a:rPr>
                        <a:t>0</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CN" altLang="en-US" sz="1400" b="1" i="0" u="none" strike="noStrike" dirty="0">
                        <a:solidFill>
                          <a:srgbClr val="FF0000"/>
                        </a:solidFill>
                        <a:latin typeface="宋体"/>
                      </a:endParaRP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009">
                <a:tc>
                  <a:txBody>
                    <a:bodyPr/>
                    <a:lstStyle/>
                    <a:p>
                      <a:pPr algn="ctr" fontAlgn="ctr"/>
                      <a:r>
                        <a:rPr lang="zh-CN" altLang="en-US" sz="1400" b="1" i="0" u="none" strike="noStrike">
                          <a:latin typeface="宋体"/>
                        </a:rPr>
                        <a:t>　</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latin typeface="宋体"/>
                        </a:rPr>
                        <a:t>试验发展新立项目数</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a:latin typeface="宋体"/>
                        </a:rPr>
                        <a:t>0</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dirty="0">
                          <a:solidFill>
                            <a:srgbClr val="000000"/>
                          </a:solidFill>
                          <a:latin typeface="宋体"/>
                        </a:rPr>
                        <a:t>　</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009">
                <a:tc>
                  <a:txBody>
                    <a:bodyPr/>
                    <a:lstStyle/>
                    <a:p>
                      <a:pPr algn="ctr" fontAlgn="ctr"/>
                      <a:r>
                        <a:rPr lang="zh-CN" altLang="en-US" sz="1400" b="1" i="0" u="none" strike="noStrike">
                          <a:latin typeface="宋体"/>
                        </a:rPr>
                        <a:t>　</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latin typeface="宋体"/>
                        </a:rPr>
                        <a:t>试验发展拨入经费</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a:latin typeface="宋体"/>
                        </a:rPr>
                        <a:t>0</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dirty="0">
                          <a:solidFill>
                            <a:srgbClr val="000000"/>
                          </a:solidFill>
                          <a:latin typeface="宋体"/>
                        </a:rPr>
                        <a:t>　</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325">
                <a:tc>
                  <a:txBody>
                    <a:bodyPr/>
                    <a:lstStyle/>
                    <a:p>
                      <a:pPr algn="ctr" fontAlgn="ctr"/>
                      <a:r>
                        <a:rPr lang="zh-CN" altLang="en-US" sz="1400" b="1" i="0" u="none" strike="noStrike">
                          <a:latin typeface="宋体"/>
                        </a:rPr>
                        <a:t>　</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latin typeface="宋体"/>
                        </a:rPr>
                        <a:t>试验发展支出经费</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a:latin typeface="宋体"/>
                        </a:rPr>
                        <a:t>0</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dirty="0">
                          <a:solidFill>
                            <a:srgbClr val="000000"/>
                          </a:solidFill>
                          <a:latin typeface="宋体"/>
                        </a:rPr>
                        <a:t>　</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009">
                <a:tc>
                  <a:txBody>
                    <a:bodyPr/>
                    <a:lstStyle/>
                    <a:p>
                      <a:pPr algn="ctr" fontAlgn="ctr"/>
                      <a:r>
                        <a:rPr lang="zh-CN" altLang="en-US" sz="1400" b="1" i="0" u="none" strike="noStrike">
                          <a:latin typeface="宋体"/>
                        </a:rPr>
                        <a:t>　</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latin typeface="宋体"/>
                        </a:rPr>
                        <a:t>成果应用项目数</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a:latin typeface="宋体"/>
                        </a:rPr>
                        <a:t>8</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dirty="0">
                          <a:solidFill>
                            <a:srgbClr val="000000"/>
                          </a:solidFill>
                          <a:latin typeface="宋体"/>
                        </a:rPr>
                        <a:t>　</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009">
                <a:tc>
                  <a:txBody>
                    <a:bodyPr/>
                    <a:lstStyle/>
                    <a:p>
                      <a:pPr algn="ctr" fontAlgn="ctr"/>
                      <a:r>
                        <a:rPr lang="zh-CN" altLang="en-US" sz="1400" b="1" i="0" u="none" strike="noStrike">
                          <a:latin typeface="宋体"/>
                        </a:rPr>
                        <a:t>　</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latin typeface="宋体"/>
                        </a:rPr>
                        <a:t>成果应用新立项目</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a:latin typeface="宋体"/>
                        </a:rPr>
                        <a:t>8</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dirty="0">
                          <a:solidFill>
                            <a:srgbClr val="000000"/>
                          </a:solidFill>
                          <a:latin typeface="宋体"/>
                        </a:rPr>
                        <a:t>　</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009">
                <a:tc>
                  <a:txBody>
                    <a:bodyPr/>
                    <a:lstStyle/>
                    <a:p>
                      <a:pPr algn="ctr" fontAlgn="ctr"/>
                      <a:r>
                        <a:rPr lang="zh-CN" altLang="en-US" sz="1400" b="1" i="0" u="none" strike="noStrike">
                          <a:latin typeface="宋体"/>
                        </a:rPr>
                        <a:t>　</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dirty="0">
                          <a:latin typeface="宋体"/>
                        </a:rPr>
                        <a:t>成果应用拨入经费</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dirty="0">
                          <a:latin typeface="宋体"/>
                        </a:rPr>
                        <a:t>67422</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400" b="1" i="0" u="none" strike="noStrike" dirty="0">
                          <a:solidFill>
                            <a:srgbClr val="000000"/>
                          </a:solidFill>
                          <a:latin typeface="宋体"/>
                        </a:rPr>
                        <a:t>67422-67222=200</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009">
                <a:tc>
                  <a:txBody>
                    <a:bodyPr/>
                    <a:lstStyle/>
                    <a:p>
                      <a:pPr algn="ctr" fontAlgn="ctr"/>
                      <a:r>
                        <a:rPr lang="zh-CN" altLang="en-US" sz="1400" b="1" i="0" u="none" strike="noStrike">
                          <a:latin typeface="宋体"/>
                        </a:rPr>
                        <a:t>　</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latin typeface="宋体"/>
                        </a:rPr>
                        <a:t>成果应用支出经费</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dirty="0">
                          <a:latin typeface="宋体"/>
                        </a:rPr>
                        <a:t>67222</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dirty="0">
                          <a:solidFill>
                            <a:srgbClr val="000000"/>
                          </a:solidFill>
                          <a:latin typeface="宋体"/>
                        </a:rPr>
                        <a:t>　</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009">
                <a:tc>
                  <a:txBody>
                    <a:bodyPr/>
                    <a:lstStyle/>
                    <a:p>
                      <a:pPr algn="ctr" fontAlgn="ctr"/>
                      <a:r>
                        <a:rPr lang="zh-CN" altLang="en-US" sz="1400" b="1" i="0" u="none" strike="noStrike">
                          <a:latin typeface="宋体"/>
                        </a:rPr>
                        <a:t>　</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latin typeface="宋体"/>
                        </a:rPr>
                        <a:t>技术服务项目数</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a:latin typeface="宋体"/>
                        </a:rPr>
                        <a:t>10</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dirty="0">
                          <a:solidFill>
                            <a:srgbClr val="000000"/>
                          </a:solidFill>
                          <a:latin typeface="宋体"/>
                        </a:rPr>
                        <a:t>　</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009">
                <a:tc>
                  <a:txBody>
                    <a:bodyPr/>
                    <a:lstStyle/>
                    <a:p>
                      <a:pPr algn="ctr" fontAlgn="ctr"/>
                      <a:r>
                        <a:rPr lang="zh-CN" altLang="en-US" sz="1400" b="1" i="0" u="none" strike="noStrike">
                          <a:latin typeface="宋体"/>
                        </a:rPr>
                        <a:t>　</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latin typeface="宋体"/>
                        </a:rPr>
                        <a:t>技术服务新立项目</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a:latin typeface="宋体"/>
                        </a:rPr>
                        <a:t>10</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dirty="0">
                          <a:solidFill>
                            <a:srgbClr val="000000"/>
                          </a:solidFill>
                          <a:latin typeface="宋体"/>
                        </a:rPr>
                        <a:t>　</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009">
                <a:tc>
                  <a:txBody>
                    <a:bodyPr/>
                    <a:lstStyle/>
                    <a:p>
                      <a:pPr algn="ctr" fontAlgn="ctr"/>
                      <a:r>
                        <a:rPr lang="zh-CN" altLang="en-US" sz="1400" b="1" i="0" u="none" strike="noStrike">
                          <a:latin typeface="宋体"/>
                        </a:rPr>
                        <a:t>　</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latin typeface="宋体"/>
                        </a:rPr>
                        <a:t>技术服务拨入经费</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a:solidFill>
                            <a:srgbClr val="000000"/>
                          </a:solidFill>
                          <a:latin typeface="宋体"/>
                        </a:rPr>
                        <a:t>537223</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400" b="1" i="0" u="none" strike="noStrike" dirty="0">
                          <a:solidFill>
                            <a:srgbClr val="000000"/>
                          </a:solidFill>
                          <a:latin typeface="宋体"/>
                        </a:rPr>
                        <a:t>537223-536972=251</a:t>
                      </a:r>
                      <a:r>
                        <a:rPr lang="zh-CN" altLang="en-US" sz="1400" b="1" i="0" u="none" strike="noStrike" dirty="0">
                          <a:solidFill>
                            <a:srgbClr val="000000"/>
                          </a:solidFill>
                          <a:latin typeface="宋体"/>
                        </a:rPr>
                        <a:t>，平均</a:t>
                      </a:r>
                      <a:r>
                        <a:rPr lang="en-US" altLang="zh-CN" sz="1400" b="1" i="0" u="none" strike="noStrike" dirty="0">
                          <a:solidFill>
                            <a:srgbClr val="000000"/>
                          </a:solidFill>
                          <a:latin typeface="宋体"/>
                        </a:rPr>
                        <a:t>5000</a:t>
                      </a:r>
                      <a:r>
                        <a:rPr lang="zh-CN" altLang="en-US" sz="1400" b="1" i="0" u="none" strike="noStrike" dirty="0">
                          <a:solidFill>
                            <a:srgbClr val="000000"/>
                          </a:solidFill>
                          <a:latin typeface="宋体"/>
                        </a:rPr>
                        <a:t>多万元。</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009">
                <a:tc>
                  <a:txBody>
                    <a:bodyPr/>
                    <a:lstStyle/>
                    <a:p>
                      <a:pPr algn="ctr" fontAlgn="ctr"/>
                      <a:r>
                        <a:rPr lang="zh-CN" altLang="en-US" sz="1400" b="1" i="0" u="none" strike="noStrike">
                          <a:latin typeface="宋体"/>
                        </a:rPr>
                        <a:t>　</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latin typeface="宋体"/>
                        </a:rPr>
                        <a:t>技术服务支出经费</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a:solidFill>
                            <a:srgbClr val="000000"/>
                          </a:solidFill>
                          <a:latin typeface="宋体"/>
                        </a:rPr>
                        <a:t>536972</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dirty="0">
                          <a:solidFill>
                            <a:srgbClr val="000000"/>
                          </a:solidFill>
                          <a:latin typeface="宋体"/>
                        </a:rPr>
                        <a:t>　</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009">
                <a:tc>
                  <a:txBody>
                    <a:bodyPr/>
                    <a:lstStyle/>
                    <a:p>
                      <a:pPr algn="ctr" fontAlgn="ctr"/>
                      <a:r>
                        <a:rPr lang="zh-CN" altLang="en-US" sz="1400" b="1" i="0" u="none" strike="noStrike">
                          <a:latin typeface="宋体"/>
                        </a:rPr>
                        <a:t>表</a:t>
                      </a:r>
                      <a:r>
                        <a:rPr lang="en-US" altLang="zh-CN" sz="1400" b="1" i="0" u="none" strike="noStrike">
                          <a:latin typeface="宋体"/>
                        </a:rPr>
                        <a:t>42</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latin typeface="宋体"/>
                        </a:rPr>
                        <a:t>企业委托项目</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a:solidFill>
                            <a:srgbClr val="000000"/>
                          </a:solidFill>
                          <a:latin typeface="宋体"/>
                        </a:rPr>
                        <a:t>1233</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400" b="1" i="0" u="none" strike="noStrike" dirty="0">
                          <a:solidFill>
                            <a:srgbClr val="000000"/>
                          </a:solidFill>
                          <a:latin typeface="宋体"/>
                        </a:rPr>
                        <a:t>1233-1218=15</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009">
                <a:tc>
                  <a:txBody>
                    <a:bodyPr/>
                    <a:lstStyle/>
                    <a:p>
                      <a:pPr algn="ctr" fontAlgn="ctr"/>
                      <a:r>
                        <a:rPr lang="zh-CN" altLang="en-US" sz="1400" b="1" i="0" u="none" strike="noStrike">
                          <a:latin typeface="宋体"/>
                        </a:rPr>
                        <a:t>　</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latin typeface="宋体"/>
                        </a:rPr>
                        <a:t>企业委托新立项目</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a:latin typeface="宋体"/>
                        </a:rPr>
                        <a:t>1218</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dirty="0">
                          <a:solidFill>
                            <a:srgbClr val="000000"/>
                          </a:solidFill>
                          <a:latin typeface="宋体"/>
                        </a:rPr>
                        <a:t>　</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009">
                <a:tc>
                  <a:txBody>
                    <a:bodyPr/>
                    <a:lstStyle/>
                    <a:p>
                      <a:pPr algn="ctr" fontAlgn="ctr"/>
                      <a:r>
                        <a:rPr lang="zh-CN" altLang="en-US" sz="1400" b="1" i="0" u="none" strike="noStrike">
                          <a:latin typeface="宋体"/>
                        </a:rPr>
                        <a:t>　</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latin typeface="宋体"/>
                        </a:rPr>
                        <a:t>企业委托拨入经费</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a:latin typeface="宋体"/>
                        </a:rPr>
                        <a:t>1441414</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dirty="0">
                          <a:solidFill>
                            <a:srgbClr val="000000"/>
                          </a:solidFill>
                          <a:latin typeface="宋体"/>
                        </a:rPr>
                        <a:t>　</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009">
                <a:tc>
                  <a:txBody>
                    <a:bodyPr/>
                    <a:lstStyle/>
                    <a:p>
                      <a:pPr algn="ctr" fontAlgn="ctr"/>
                      <a:r>
                        <a:rPr lang="zh-CN" altLang="en-US" sz="1400" b="1" i="0" u="none" strike="noStrike">
                          <a:latin typeface="宋体"/>
                        </a:rPr>
                        <a:t>　</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latin typeface="宋体"/>
                        </a:rPr>
                        <a:t>企业委托支出经费</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a:latin typeface="宋体"/>
                        </a:rPr>
                        <a:t>1129756</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dirty="0">
                          <a:solidFill>
                            <a:srgbClr val="000000"/>
                          </a:solidFill>
                          <a:latin typeface="宋体"/>
                        </a:rPr>
                        <a:t>　</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009">
                <a:tc>
                  <a:txBody>
                    <a:bodyPr/>
                    <a:lstStyle/>
                    <a:p>
                      <a:pPr algn="ctr" fontAlgn="ctr"/>
                      <a:r>
                        <a:rPr lang="zh-CN" altLang="en-US" sz="1400" b="1" i="0" u="none" strike="noStrike">
                          <a:latin typeface="宋体"/>
                        </a:rPr>
                        <a:t>表</a:t>
                      </a:r>
                      <a:r>
                        <a:rPr lang="en-US" altLang="zh-CN" sz="1400" b="1" i="0" u="none" strike="noStrike">
                          <a:latin typeface="宋体"/>
                        </a:rPr>
                        <a:t>9</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latin typeface="宋体"/>
                        </a:rPr>
                        <a:t>省市区奖</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dirty="0">
                          <a:latin typeface="宋体"/>
                        </a:rPr>
                        <a:t>0</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CN" altLang="en-US" sz="1400" b="1" i="0" u="none" strike="noStrike" dirty="0">
                        <a:solidFill>
                          <a:srgbClr val="000000"/>
                        </a:solidFill>
                        <a:latin typeface="宋体"/>
                      </a:endParaRP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sp>
        <p:nvSpPr>
          <p:cNvPr id="6" name="矩形 5"/>
          <p:cNvSpPr/>
          <p:nvPr/>
        </p:nvSpPr>
        <p:spPr>
          <a:xfrm>
            <a:off x="4786314" y="1000108"/>
            <a:ext cx="3714776" cy="461665"/>
          </a:xfrm>
          <a:prstGeom prst="rect">
            <a:avLst/>
          </a:prstGeom>
        </p:spPr>
        <p:txBody>
          <a:bodyPr wrap="square">
            <a:spAutoFit/>
          </a:bodyPr>
          <a:lstStyle/>
          <a:p>
            <a:pPr fontAlgn="ctr"/>
            <a:r>
              <a:rPr lang="zh-CN" altLang="en-US" sz="2400" b="1" dirty="0" smtClean="0">
                <a:latin typeface="宋体"/>
              </a:rPr>
              <a:t>辽宁科技大学</a:t>
            </a:r>
            <a:r>
              <a:rPr lang="en-US" altLang="zh-CN" sz="2400" b="1" dirty="0" smtClean="0">
                <a:latin typeface="宋体"/>
              </a:rPr>
              <a:t>10146</a:t>
            </a:r>
            <a:endParaRPr lang="en-US" altLang="zh-CN" sz="2400" b="1" dirty="0">
              <a:latin typeface="宋体"/>
            </a:endParaRPr>
          </a:p>
        </p:txBody>
      </p:sp>
      <p:graphicFrame>
        <p:nvGraphicFramePr>
          <p:cNvPr id="7" name="表格 6"/>
          <p:cNvGraphicFramePr>
            <a:graphicFrameLocks noGrp="1"/>
          </p:cNvGraphicFramePr>
          <p:nvPr/>
        </p:nvGraphicFramePr>
        <p:xfrm>
          <a:off x="785786" y="1500174"/>
          <a:ext cx="7643866" cy="4572031"/>
        </p:xfrm>
        <a:graphic>
          <a:graphicData uri="http://schemas.openxmlformats.org/drawingml/2006/table">
            <a:tbl>
              <a:tblPr/>
              <a:tblGrid>
                <a:gridCol w="710690"/>
                <a:gridCol w="2337381"/>
                <a:gridCol w="1010759"/>
                <a:gridCol w="3585036"/>
              </a:tblGrid>
              <a:tr h="268943">
                <a:tc>
                  <a:txBody>
                    <a:bodyPr/>
                    <a:lstStyle/>
                    <a:p>
                      <a:pPr algn="ctr" fontAlgn="ctr"/>
                      <a:r>
                        <a:rPr lang="zh-CN" altLang="en-US" sz="1400" b="1" i="0" u="none" strike="noStrike" dirty="0">
                          <a:latin typeface="宋体"/>
                        </a:rPr>
                        <a:t>表</a:t>
                      </a:r>
                      <a:r>
                        <a:rPr lang="en-US" altLang="zh-CN" sz="1400" b="1" i="0" u="none" strike="noStrike" dirty="0">
                          <a:latin typeface="宋体"/>
                        </a:rPr>
                        <a:t>2</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latin typeface="宋体"/>
                        </a:rPr>
                        <a:t>教育部经费</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a:latin typeface="宋体"/>
                        </a:rPr>
                        <a:t>8160</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400" b="1" i="0" u="none" strike="noStrike" dirty="0" smtClean="0">
                          <a:solidFill>
                            <a:srgbClr val="000000"/>
                          </a:solidFill>
                          <a:latin typeface="宋体"/>
                        </a:rPr>
                        <a:t>  </a:t>
                      </a:r>
                      <a:r>
                        <a:rPr lang="zh-CN" altLang="en-US" sz="1400" b="1" i="0" u="none" strike="noStrike" dirty="0" smtClean="0">
                          <a:solidFill>
                            <a:srgbClr val="000000"/>
                          </a:solidFill>
                          <a:latin typeface="宋体"/>
                        </a:rPr>
                        <a:t>请核实。</a:t>
                      </a:r>
                      <a:endParaRPr lang="zh-CN" altLang="en-US" sz="1400" b="1" i="0" u="none" strike="noStrike" dirty="0">
                        <a:solidFill>
                          <a:srgbClr val="000000"/>
                        </a:solidFill>
                        <a:latin typeface="宋体"/>
                      </a:endParaRP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943">
                <a:tc>
                  <a:txBody>
                    <a:bodyPr/>
                    <a:lstStyle/>
                    <a:p>
                      <a:pPr algn="ctr" fontAlgn="ctr"/>
                      <a:r>
                        <a:rPr lang="zh-CN" altLang="en-US" sz="1400" b="1" i="0" u="none" strike="noStrike">
                          <a:latin typeface="宋体"/>
                        </a:rPr>
                        <a:t>表</a:t>
                      </a:r>
                      <a:r>
                        <a:rPr lang="en-US" altLang="zh-CN" sz="1400" b="1" i="0" u="none" strike="noStrike">
                          <a:latin typeface="宋体"/>
                        </a:rPr>
                        <a:t>41</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latin typeface="宋体"/>
                        </a:rPr>
                        <a:t>试验发展项目数</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a:latin typeface="宋体"/>
                        </a:rPr>
                        <a:t>0</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dirty="0">
                          <a:solidFill>
                            <a:srgbClr val="FF0000"/>
                          </a:solidFill>
                          <a:latin typeface="宋体"/>
                        </a:rPr>
                        <a:t>　</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943">
                <a:tc>
                  <a:txBody>
                    <a:bodyPr/>
                    <a:lstStyle/>
                    <a:p>
                      <a:pPr algn="ctr" fontAlgn="ctr"/>
                      <a:r>
                        <a:rPr lang="zh-CN" altLang="en-US" sz="1400" b="1" i="0" u="none" strike="noStrike">
                          <a:latin typeface="宋体"/>
                        </a:rPr>
                        <a:t>　</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latin typeface="宋体"/>
                        </a:rPr>
                        <a:t>试验发展新立项目数</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a:latin typeface="宋体"/>
                        </a:rPr>
                        <a:t>0</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dirty="0">
                          <a:solidFill>
                            <a:srgbClr val="000000"/>
                          </a:solidFill>
                          <a:latin typeface="宋体"/>
                        </a:rPr>
                        <a:t>　</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943">
                <a:tc>
                  <a:txBody>
                    <a:bodyPr/>
                    <a:lstStyle/>
                    <a:p>
                      <a:pPr algn="ctr" fontAlgn="ctr"/>
                      <a:r>
                        <a:rPr lang="zh-CN" altLang="en-US" sz="1400" b="1" i="0" u="none" strike="noStrike" dirty="0">
                          <a:latin typeface="宋体"/>
                        </a:rPr>
                        <a:t>　</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dirty="0">
                          <a:latin typeface="宋体"/>
                        </a:rPr>
                        <a:t>试验发展拨入经费</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a:latin typeface="宋体"/>
                        </a:rPr>
                        <a:t>0</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dirty="0">
                          <a:solidFill>
                            <a:srgbClr val="000000"/>
                          </a:solidFill>
                          <a:latin typeface="宋体"/>
                        </a:rPr>
                        <a:t>　</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943">
                <a:tc>
                  <a:txBody>
                    <a:bodyPr/>
                    <a:lstStyle/>
                    <a:p>
                      <a:pPr algn="ctr" fontAlgn="ctr"/>
                      <a:r>
                        <a:rPr lang="zh-CN" altLang="en-US" sz="1400" b="1" i="0" u="none" strike="noStrike">
                          <a:latin typeface="宋体"/>
                        </a:rPr>
                        <a:t>　</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latin typeface="宋体"/>
                        </a:rPr>
                        <a:t>试验发展支出经费</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a:latin typeface="宋体"/>
                        </a:rPr>
                        <a:t>0</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dirty="0">
                          <a:solidFill>
                            <a:srgbClr val="000000"/>
                          </a:solidFill>
                          <a:latin typeface="宋体"/>
                        </a:rPr>
                        <a:t>　</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943">
                <a:tc>
                  <a:txBody>
                    <a:bodyPr/>
                    <a:lstStyle/>
                    <a:p>
                      <a:pPr algn="ctr" fontAlgn="ctr"/>
                      <a:r>
                        <a:rPr lang="zh-CN" altLang="en-US" sz="1400" b="1" i="0" u="none" strike="noStrike">
                          <a:latin typeface="宋体"/>
                        </a:rPr>
                        <a:t>　</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latin typeface="宋体"/>
                        </a:rPr>
                        <a:t>成果应用项目数</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a:latin typeface="宋体"/>
                        </a:rPr>
                        <a:t>2</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dirty="0">
                          <a:solidFill>
                            <a:srgbClr val="000000"/>
                          </a:solidFill>
                          <a:latin typeface="宋体"/>
                        </a:rPr>
                        <a:t>　</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943">
                <a:tc>
                  <a:txBody>
                    <a:bodyPr/>
                    <a:lstStyle/>
                    <a:p>
                      <a:pPr algn="ctr" fontAlgn="ctr"/>
                      <a:r>
                        <a:rPr lang="zh-CN" altLang="en-US" sz="1400" b="1" i="0" u="none" strike="noStrike">
                          <a:latin typeface="宋体"/>
                        </a:rPr>
                        <a:t>　</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latin typeface="宋体"/>
                        </a:rPr>
                        <a:t>成果应用新立项目</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a:latin typeface="宋体"/>
                        </a:rPr>
                        <a:t>1</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dirty="0">
                          <a:solidFill>
                            <a:srgbClr val="000000"/>
                          </a:solidFill>
                          <a:latin typeface="宋体"/>
                        </a:rPr>
                        <a:t>　</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943">
                <a:tc>
                  <a:txBody>
                    <a:bodyPr/>
                    <a:lstStyle/>
                    <a:p>
                      <a:pPr algn="ctr" fontAlgn="ctr"/>
                      <a:r>
                        <a:rPr lang="zh-CN" altLang="en-US" sz="1400" b="1" i="0" u="none" strike="noStrike">
                          <a:latin typeface="宋体"/>
                        </a:rPr>
                        <a:t>　</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latin typeface="宋体"/>
                        </a:rPr>
                        <a:t>成果应用拨入经费</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a:latin typeface="宋体"/>
                        </a:rPr>
                        <a:t>119</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dirty="0">
                          <a:solidFill>
                            <a:srgbClr val="000000"/>
                          </a:solidFill>
                          <a:latin typeface="宋体"/>
                        </a:rPr>
                        <a:t>　</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943">
                <a:tc>
                  <a:txBody>
                    <a:bodyPr/>
                    <a:lstStyle/>
                    <a:p>
                      <a:pPr algn="ctr" fontAlgn="ctr"/>
                      <a:r>
                        <a:rPr lang="zh-CN" altLang="en-US" sz="1400" b="1" i="0" u="none" strike="noStrike">
                          <a:latin typeface="宋体"/>
                        </a:rPr>
                        <a:t>　</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latin typeface="宋体"/>
                        </a:rPr>
                        <a:t>成果应用支出经费</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a:latin typeface="宋体"/>
                        </a:rPr>
                        <a:t>1203</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dirty="0">
                          <a:solidFill>
                            <a:srgbClr val="000000"/>
                          </a:solidFill>
                          <a:latin typeface="宋体"/>
                        </a:rPr>
                        <a:t>　</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943">
                <a:tc>
                  <a:txBody>
                    <a:bodyPr/>
                    <a:lstStyle/>
                    <a:p>
                      <a:pPr algn="ctr" fontAlgn="ctr"/>
                      <a:r>
                        <a:rPr lang="zh-CN" altLang="en-US" sz="1400" b="1" i="0" u="none" strike="noStrike">
                          <a:latin typeface="宋体"/>
                        </a:rPr>
                        <a:t>　</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latin typeface="宋体"/>
                        </a:rPr>
                        <a:t>技术服务项目数</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a:latin typeface="宋体"/>
                        </a:rPr>
                        <a:t>1</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dirty="0">
                          <a:solidFill>
                            <a:srgbClr val="000000"/>
                          </a:solidFill>
                          <a:latin typeface="宋体"/>
                        </a:rPr>
                        <a:t>　</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943">
                <a:tc>
                  <a:txBody>
                    <a:bodyPr/>
                    <a:lstStyle/>
                    <a:p>
                      <a:pPr algn="ctr" fontAlgn="ctr"/>
                      <a:r>
                        <a:rPr lang="zh-CN" altLang="en-US" sz="1400" b="1" i="0" u="none" strike="noStrike">
                          <a:latin typeface="宋体"/>
                        </a:rPr>
                        <a:t>　</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latin typeface="宋体"/>
                        </a:rPr>
                        <a:t>技术服务新立项目</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a:latin typeface="宋体"/>
                        </a:rPr>
                        <a:t>0</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dirty="0">
                          <a:solidFill>
                            <a:srgbClr val="000000"/>
                          </a:solidFill>
                          <a:latin typeface="宋体"/>
                        </a:rPr>
                        <a:t>　</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943">
                <a:tc>
                  <a:txBody>
                    <a:bodyPr/>
                    <a:lstStyle/>
                    <a:p>
                      <a:pPr algn="ctr" fontAlgn="ctr"/>
                      <a:r>
                        <a:rPr lang="zh-CN" altLang="en-US" sz="1400" b="1" i="0" u="none" strike="noStrike">
                          <a:latin typeface="宋体"/>
                        </a:rPr>
                        <a:t>　</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latin typeface="宋体"/>
                        </a:rPr>
                        <a:t>技术服务拨入经费</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a:solidFill>
                            <a:srgbClr val="000000"/>
                          </a:solidFill>
                          <a:latin typeface="宋体"/>
                        </a:rPr>
                        <a:t>45</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dirty="0">
                          <a:solidFill>
                            <a:srgbClr val="000000"/>
                          </a:solidFill>
                          <a:latin typeface="宋体"/>
                        </a:rPr>
                        <a:t>　</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943">
                <a:tc>
                  <a:txBody>
                    <a:bodyPr/>
                    <a:lstStyle/>
                    <a:p>
                      <a:pPr algn="ctr" fontAlgn="ctr"/>
                      <a:r>
                        <a:rPr lang="zh-CN" altLang="en-US" sz="1400" b="1" i="0" u="none" strike="noStrike">
                          <a:latin typeface="宋体"/>
                        </a:rPr>
                        <a:t>　</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latin typeface="宋体"/>
                        </a:rPr>
                        <a:t>技术服务支出经费</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a:solidFill>
                            <a:srgbClr val="000000"/>
                          </a:solidFill>
                          <a:latin typeface="宋体"/>
                        </a:rPr>
                        <a:t>45</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dirty="0">
                          <a:solidFill>
                            <a:srgbClr val="000000"/>
                          </a:solidFill>
                          <a:latin typeface="宋体"/>
                        </a:rPr>
                        <a:t>　</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943">
                <a:tc>
                  <a:txBody>
                    <a:bodyPr/>
                    <a:lstStyle/>
                    <a:p>
                      <a:pPr algn="ctr" fontAlgn="ctr"/>
                      <a:r>
                        <a:rPr lang="zh-CN" altLang="en-US" sz="1400" b="1" i="0" u="none" strike="noStrike">
                          <a:latin typeface="宋体"/>
                        </a:rPr>
                        <a:t>表</a:t>
                      </a:r>
                      <a:r>
                        <a:rPr lang="en-US" altLang="zh-CN" sz="1400" b="1" i="0" u="none" strike="noStrike">
                          <a:latin typeface="宋体"/>
                        </a:rPr>
                        <a:t>42</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latin typeface="宋体"/>
                        </a:rPr>
                        <a:t>企业委托项目</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a:solidFill>
                            <a:srgbClr val="000000"/>
                          </a:solidFill>
                          <a:latin typeface="宋体"/>
                        </a:rPr>
                        <a:t>630</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dirty="0">
                          <a:solidFill>
                            <a:srgbClr val="000000"/>
                          </a:solidFill>
                          <a:latin typeface="宋体"/>
                        </a:rPr>
                        <a:t>　</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943">
                <a:tc>
                  <a:txBody>
                    <a:bodyPr/>
                    <a:lstStyle/>
                    <a:p>
                      <a:pPr algn="ctr" fontAlgn="ctr"/>
                      <a:r>
                        <a:rPr lang="zh-CN" altLang="en-US" sz="1400" b="1" i="0" u="none" strike="noStrike">
                          <a:latin typeface="宋体"/>
                        </a:rPr>
                        <a:t>　</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latin typeface="宋体"/>
                        </a:rPr>
                        <a:t>企业委托新立项目</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a:latin typeface="宋体"/>
                        </a:rPr>
                        <a:t>269</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dirty="0">
                          <a:solidFill>
                            <a:srgbClr val="000000"/>
                          </a:solidFill>
                          <a:latin typeface="宋体"/>
                        </a:rPr>
                        <a:t>　</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943">
                <a:tc>
                  <a:txBody>
                    <a:bodyPr/>
                    <a:lstStyle/>
                    <a:p>
                      <a:pPr algn="ctr" fontAlgn="ctr"/>
                      <a:r>
                        <a:rPr lang="zh-CN" altLang="en-US" sz="1400" b="1" i="0" u="none" strike="noStrike">
                          <a:latin typeface="宋体"/>
                        </a:rPr>
                        <a:t>　</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latin typeface="宋体"/>
                        </a:rPr>
                        <a:t>企业委托拨入经费</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a:latin typeface="宋体"/>
                        </a:rPr>
                        <a:t>123938</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dirty="0">
                          <a:solidFill>
                            <a:srgbClr val="000000"/>
                          </a:solidFill>
                          <a:latin typeface="宋体"/>
                        </a:rPr>
                        <a:t>　</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943">
                <a:tc>
                  <a:txBody>
                    <a:bodyPr/>
                    <a:lstStyle/>
                    <a:p>
                      <a:pPr algn="ctr" fontAlgn="ctr"/>
                      <a:r>
                        <a:rPr lang="zh-CN" altLang="en-US" sz="1400" b="1" i="0" u="none" strike="noStrike">
                          <a:latin typeface="宋体"/>
                        </a:rPr>
                        <a:t>　</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latin typeface="宋体"/>
                        </a:rPr>
                        <a:t>企业委托支出经费</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a:latin typeface="宋体"/>
                        </a:rPr>
                        <a:t>81748</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dirty="0">
                          <a:solidFill>
                            <a:srgbClr val="000000"/>
                          </a:solidFill>
                          <a:latin typeface="宋体"/>
                        </a:rPr>
                        <a:t>　</a:t>
                      </a:r>
                    </a:p>
                  </a:txBody>
                  <a:tcPr marL="3503" marR="3503" marT="3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graphicFrame>
        <p:nvGraphicFramePr>
          <p:cNvPr id="10" name="表格 9"/>
          <p:cNvGraphicFramePr>
            <a:graphicFrameLocks noGrp="1"/>
          </p:cNvGraphicFramePr>
          <p:nvPr/>
        </p:nvGraphicFramePr>
        <p:xfrm>
          <a:off x="785786" y="1785926"/>
          <a:ext cx="7572428" cy="3786213"/>
        </p:xfrm>
        <a:graphic>
          <a:graphicData uri="http://schemas.openxmlformats.org/drawingml/2006/table">
            <a:tbl>
              <a:tblPr/>
              <a:tblGrid>
                <a:gridCol w="704048"/>
                <a:gridCol w="2315536"/>
                <a:gridCol w="1001313"/>
                <a:gridCol w="3551531"/>
              </a:tblGrid>
              <a:tr h="472835">
                <a:tc>
                  <a:txBody>
                    <a:bodyPr/>
                    <a:lstStyle/>
                    <a:p>
                      <a:pPr algn="ctr" fontAlgn="ctr"/>
                      <a:r>
                        <a:rPr lang="zh-CN" altLang="en-US" sz="1400" b="1" i="0" u="none" strike="noStrike">
                          <a:latin typeface="宋体"/>
                        </a:rPr>
                        <a:t>表</a:t>
                      </a:r>
                      <a:r>
                        <a:rPr lang="en-US" altLang="zh-CN" sz="1400" b="1" i="0" u="none" strike="noStrike">
                          <a:latin typeface="宋体"/>
                        </a:rPr>
                        <a:t>1</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latin typeface="宋体"/>
                        </a:rPr>
                        <a:t>总人数</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a:solidFill>
                            <a:srgbClr val="000000"/>
                          </a:solidFill>
                          <a:latin typeface="宋体"/>
                        </a:rPr>
                        <a:t>1486</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dirty="0">
                          <a:solidFill>
                            <a:srgbClr val="000000"/>
                          </a:solidFill>
                          <a:latin typeface="宋体"/>
                        </a:rPr>
                        <a:t>　</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2835">
                <a:tc>
                  <a:txBody>
                    <a:bodyPr/>
                    <a:lstStyle/>
                    <a:p>
                      <a:pPr algn="ctr" fontAlgn="ctr"/>
                      <a:r>
                        <a:rPr lang="zh-CN" altLang="en-US" sz="1400" b="1" i="0" u="none" strike="noStrike">
                          <a:latin typeface="宋体"/>
                        </a:rPr>
                        <a:t>　</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latin typeface="宋体"/>
                        </a:rPr>
                        <a:t>其中：其他技术职务系列</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a:latin typeface="宋体"/>
                        </a:rPr>
                        <a:t>29</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dirty="0">
                          <a:solidFill>
                            <a:srgbClr val="000000"/>
                          </a:solidFill>
                          <a:latin typeface="宋体"/>
                        </a:rPr>
                        <a:t>高校有这种情况极其少见。请核实。</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2835">
                <a:tc>
                  <a:txBody>
                    <a:bodyPr/>
                    <a:lstStyle/>
                    <a:p>
                      <a:pPr algn="ctr" fontAlgn="ctr"/>
                      <a:r>
                        <a:rPr lang="zh-CN" altLang="en-US" sz="1400" b="1" i="0" u="none" strike="noStrike">
                          <a:latin typeface="宋体"/>
                        </a:rPr>
                        <a:t>表</a:t>
                      </a:r>
                      <a:r>
                        <a:rPr lang="en-US" altLang="zh-CN" sz="1400" b="1" i="0" u="none" strike="noStrike">
                          <a:latin typeface="宋体"/>
                        </a:rPr>
                        <a:t>2</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latin typeface="宋体"/>
                        </a:rPr>
                        <a:t>企事业委托经费</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a:latin typeface="宋体"/>
                        </a:rPr>
                        <a:t>18721</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400" b="1" i="0" u="none" strike="noStrike" dirty="0">
                          <a:solidFill>
                            <a:srgbClr val="000000"/>
                          </a:solidFill>
                          <a:latin typeface="宋体"/>
                        </a:rPr>
                        <a:t>18721-18720=1</a:t>
                      </a:r>
                      <a:r>
                        <a:rPr lang="zh-CN" altLang="en-US" sz="1400" b="1" i="0" u="none" strike="noStrike" dirty="0">
                          <a:solidFill>
                            <a:srgbClr val="000000"/>
                          </a:solidFill>
                          <a:latin typeface="宋体"/>
                        </a:rPr>
                        <a:t>，什么原因？</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2835">
                <a:tc>
                  <a:txBody>
                    <a:bodyPr/>
                    <a:lstStyle/>
                    <a:p>
                      <a:pPr algn="ctr" fontAlgn="ctr"/>
                      <a:r>
                        <a:rPr lang="zh-CN" altLang="en-US" sz="1400" b="1" i="0" u="none" strike="noStrike">
                          <a:latin typeface="宋体"/>
                        </a:rPr>
                        <a:t>　</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latin typeface="宋体"/>
                        </a:rPr>
                        <a:t>其中：进入学校财务</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a:latin typeface="宋体"/>
                        </a:rPr>
                        <a:t>18720</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dirty="0">
                          <a:solidFill>
                            <a:srgbClr val="000000"/>
                          </a:solidFill>
                          <a:latin typeface="宋体"/>
                        </a:rPr>
                        <a:t>　</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2835">
                <a:tc>
                  <a:txBody>
                    <a:bodyPr/>
                    <a:lstStyle/>
                    <a:p>
                      <a:pPr algn="ctr" fontAlgn="ctr"/>
                      <a:r>
                        <a:rPr lang="zh-CN" altLang="en-US" sz="1400" b="1" i="0" u="none" strike="noStrike">
                          <a:latin typeface="宋体"/>
                        </a:rPr>
                        <a:t>　</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latin typeface="宋体"/>
                        </a:rPr>
                        <a:t>企业委托经费</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a:latin typeface="宋体"/>
                        </a:rPr>
                        <a:t>0</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dirty="0">
                          <a:solidFill>
                            <a:srgbClr val="000000"/>
                          </a:solidFill>
                          <a:latin typeface="宋体"/>
                        </a:rPr>
                        <a:t>什么原因？</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2835">
                <a:tc>
                  <a:txBody>
                    <a:bodyPr/>
                    <a:lstStyle/>
                    <a:p>
                      <a:pPr algn="ctr" fontAlgn="ctr"/>
                      <a:r>
                        <a:rPr lang="zh-CN" altLang="en-US" sz="1400" b="1" i="0" u="none" strike="noStrike">
                          <a:latin typeface="宋体"/>
                        </a:rPr>
                        <a:t>表</a:t>
                      </a:r>
                      <a:r>
                        <a:rPr lang="en-US" altLang="zh-CN" sz="1400" b="1" i="0" u="none" strike="noStrike">
                          <a:latin typeface="宋体"/>
                        </a:rPr>
                        <a:t>42</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latin typeface="宋体"/>
                        </a:rPr>
                        <a:t>企业委托项目经费</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a:latin typeface="宋体"/>
                        </a:rPr>
                        <a:t>18227</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dirty="0">
                          <a:solidFill>
                            <a:srgbClr val="000000"/>
                          </a:solidFill>
                          <a:latin typeface="宋体"/>
                        </a:rPr>
                        <a:t>　</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2835">
                <a:tc>
                  <a:txBody>
                    <a:bodyPr/>
                    <a:lstStyle/>
                    <a:p>
                      <a:pPr algn="ctr" fontAlgn="ctr"/>
                      <a:r>
                        <a:rPr lang="zh-CN" altLang="en-US" sz="1400" b="1" i="0" u="none" strike="noStrike">
                          <a:latin typeface="宋体"/>
                        </a:rPr>
                        <a:t>表</a:t>
                      </a:r>
                      <a:r>
                        <a:rPr lang="en-US" altLang="zh-CN" sz="1400" b="1" i="0" u="none" strike="noStrike">
                          <a:latin typeface="宋体"/>
                        </a:rPr>
                        <a:t>41</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latin typeface="宋体"/>
                        </a:rPr>
                        <a:t>科技活动人员</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a:latin typeface="宋体"/>
                        </a:rPr>
                        <a:t>957.1</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400" b="1" i="0" u="none" strike="noStrike" dirty="0">
                          <a:solidFill>
                            <a:srgbClr val="000000"/>
                          </a:solidFill>
                          <a:latin typeface="宋体"/>
                        </a:rPr>
                        <a:t>65%</a:t>
                      </a:r>
                      <a:r>
                        <a:rPr lang="zh-CN" altLang="en-US" sz="1400" b="1" i="0" u="none" strike="noStrike" dirty="0">
                          <a:solidFill>
                            <a:srgbClr val="000000"/>
                          </a:solidFill>
                          <a:latin typeface="宋体"/>
                        </a:rPr>
                        <a:t>都从事科技活动，是否属实。</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6368">
                <a:tc>
                  <a:txBody>
                    <a:bodyPr/>
                    <a:lstStyle/>
                    <a:p>
                      <a:pPr algn="ctr" fontAlgn="ctr"/>
                      <a:r>
                        <a:rPr lang="zh-CN" altLang="en-US" sz="1400" b="1" i="0" u="none" strike="noStrike">
                          <a:latin typeface="宋体"/>
                        </a:rPr>
                        <a:t>表</a:t>
                      </a:r>
                      <a:r>
                        <a:rPr lang="en-US" altLang="zh-CN" sz="1400" b="1" i="0" u="none" strike="noStrike">
                          <a:latin typeface="宋体"/>
                        </a:rPr>
                        <a:t>9</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latin typeface="宋体"/>
                        </a:rPr>
                        <a:t>省市区奖</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a:latin typeface="宋体"/>
                        </a:rPr>
                        <a:t>14</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dirty="0">
                          <a:solidFill>
                            <a:srgbClr val="000000"/>
                          </a:solidFill>
                          <a:latin typeface="宋体"/>
                        </a:rPr>
                        <a:t>其中一等</a:t>
                      </a:r>
                      <a:r>
                        <a:rPr lang="en-US" altLang="zh-CN" sz="1400" b="1" i="0" u="none" strike="noStrike" dirty="0">
                          <a:solidFill>
                            <a:srgbClr val="000000"/>
                          </a:solidFill>
                          <a:latin typeface="宋体"/>
                        </a:rPr>
                        <a:t>6</a:t>
                      </a:r>
                      <a:r>
                        <a:rPr lang="zh-CN" altLang="en-US" sz="1400" b="1" i="0" u="none" strike="noStrike" dirty="0">
                          <a:solidFill>
                            <a:srgbClr val="000000"/>
                          </a:solidFill>
                          <a:latin typeface="宋体"/>
                        </a:rPr>
                        <a:t>项，二等奖</a:t>
                      </a:r>
                      <a:r>
                        <a:rPr lang="en-US" altLang="zh-CN" sz="1400" b="1" i="0" u="none" strike="noStrike" dirty="0">
                          <a:solidFill>
                            <a:srgbClr val="000000"/>
                          </a:solidFill>
                          <a:latin typeface="宋体"/>
                        </a:rPr>
                        <a:t>6</a:t>
                      </a:r>
                      <a:r>
                        <a:rPr lang="zh-CN" altLang="en-US" sz="1400" b="1" i="0" u="none" strike="noStrike" dirty="0">
                          <a:solidFill>
                            <a:srgbClr val="000000"/>
                          </a:solidFill>
                          <a:latin typeface="宋体"/>
                        </a:rPr>
                        <a:t>项，三等奖</a:t>
                      </a:r>
                      <a:r>
                        <a:rPr lang="en-US" altLang="zh-CN" sz="1400" b="1" i="0" u="none" strike="noStrike" dirty="0">
                          <a:solidFill>
                            <a:srgbClr val="000000"/>
                          </a:solidFill>
                          <a:latin typeface="宋体"/>
                        </a:rPr>
                        <a:t>2</a:t>
                      </a:r>
                      <a:r>
                        <a:rPr lang="zh-CN" altLang="en-US" sz="1400" b="1" i="0" u="none" strike="noStrike" dirty="0">
                          <a:solidFill>
                            <a:srgbClr val="000000"/>
                          </a:solidFill>
                          <a:latin typeface="宋体"/>
                        </a:rPr>
                        <a:t>项，全部是第一单位，请核实。</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1" name="矩形 10"/>
          <p:cNvSpPr/>
          <p:nvPr/>
        </p:nvSpPr>
        <p:spPr>
          <a:xfrm>
            <a:off x="4786314" y="1000108"/>
            <a:ext cx="3714776" cy="461665"/>
          </a:xfrm>
          <a:prstGeom prst="rect">
            <a:avLst/>
          </a:prstGeom>
        </p:spPr>
        <p:txBody>
          <a:bodyPr wrap="square">
            <a:spAutoFit/>
          </a:bodyPr>
          <a:lstStyle/>
          <a:p>
            <a:pPr fontAlgn="ctr"/>
            <a:r>
              <a:rPr lang="zh-CN" altLang="en-US" sz="2400" b="1" dirty="0" smtClean="0">
                <a:latin typeface="宋体"/>
              </a:rPr>
              <a:t>中国医科大学</a:t>
            </a:r>
            <a:r>
              <a:rPr lang="en-US" altLang="zh-CN" sz="2400" b="1" dirty="0" smtClean="0">
                <a:latin typeface="宋体"/>
              </a:rPr>
              <a:t>10149</a:t>
            </a:r>
            <a:endParaRPr lang="en-US" altLang="zh-CN" sz="2400" b="1" dirty="0">
              <a:latin typeface="宋体"/>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graphicFrame>
        <p:nvGraphicFramePr>
          <p:cNvPr id="6" name="表格 5"/>
          <p:cNvGraphicFramePr>
            <a:graphicFrameLocks noGrp="1"/>
          </p:cNvGraphicFramePr>
          <p:nvPr/>
        </p:nvGraphicFramePr>
        <p:xfrm>
          <a:off x="785786" y="1714488"/>
          <a:ext cx="7572428" cy="4000527"/>
        </p:xfrm>
        <a:graphic>
          <a:graphicData uri="http://schemas.openxmlformats.org/drawingml/2006/table">
            <a:tbl>
              <a:tblPr/>
              <a:tblGrid>
                <a:gridCol w="704048"/>
                <a:gridCol w="2315536"/>
                <a:gridCol w="1001313"/>
                <a:gridCol w="3551531"/>
              </a:tblGrid>
              <a:tr h="444503">
                <a:tc>
                  <a:txBody>
                    <a:bodyPr/>
                    <a:lstStyle/>
                    <a:p>
                      <a:pPr algn="ctr" fontAlgn="ctr"/>
                      <a:r>
                        <a:rPr lang="zh-CN" altLang="en-US" sz="1400" b="1" i="0" u="none" strike="noStrike" dirty="0">
                          <a:latin typeface="宋体"/>
                        </a:rPr>
                        <a:t>表</a:t>
                      </a:r>
                      <a:r>
                        <a:rPr lang="en-US" altLang="zh-CN" sz="1400" b="1" i="0" u="none" strike="noStrike" dirty="0">
                          <a:latin typeface="宋体"/>
                        </a:rPr>
                        <a:t>2</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latin typeface="宋体"/>
                        </a:rPr>
                        <a:t>教育部经费</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a:solidFill>
                            <a:srgbClr val="000000"/>
                          </a:solidFill>
                          <a:latin typeface="宋体"/>
                        </a:rPr>
                        <a:t>825</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dirty="0">
                          <a:solidFill>
                            <a:srgbClr val="000000"/>
                          </a:solidFill>
                          <a:latin typeface="宋体"/>
                        </a:rPr>
                        <a:t>　</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4503">
                <a:tc>
                  <a:txBody>
                    <a:bodyPr/>
                    <a:lstStyle/>
                    <a:p>
                      <a:pPr algn="ctr" fontAlgn="ctr"/>
                      <a:r>
                        <a:rPr lang="zh-CN" altLang="en-US" sz="1400" b="1" i="0" u="none" strike="noStrike">
                          <a:latin typeface="宋体"/>
                        </a:rPr>
                        <a:t>表</a:t>
                      </a:r>
                      <a:r>
                        <a:rPr lang="en-US" altLang="zh-CN" sz="1400" b="1" i="0" u="none" strike="noStrike">
                          <a:latin typeface="宋体"/>
                        </a:rPr>
                        <a:t>42</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dirty="0">
                          <a:latin typeface="宋体"/>
                        </a:rPr>
                        <a:t>教育部项目经费</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a:solidFill>
                            <a:srgbClr val="000000"/>
                          </a:solidFill>
                          <a:latin typeface="宋体"/>
                        </a:rPr>
                        <a:t>825</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dirty="0">
                          <a:solidFill>
                            <a:srgbClr val="000000"/>
                          </a:solidFill>
                          <a:latin typeface="宋体"/>
                        </a:rPr>
                        <a:t>　</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4503">
                <a:tc>
                  <a:txBody>
                    <a:bodyPr/>
                    <a:lstStyle/>
                    <a:p>
                      <a:pPr algn="ctr" fontAlgn="ctr"/>
                      <a:r>
                        <a:rPr lang="zh-CN" altLang="en-US" sz="1400" b="1" i="0" u="none" strike="noStrike">
                          <a:latin typeface="宋体"/>
                        </a:rPr>
                        <a:t>　</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latin typeface="宋体"/>
                        </a:rPr>
                        <a:t>教育部新立项目</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a:latin typeface="宋体"/>
                        </a:rPr>
                        <a:t>22</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dirty="0">
                          <a:solidFill>
                            <a:srgbClr val="000000"/>
                          </a:solidFill>
                          <a:latin typeface="宋体"/>
                        </a:rPr>
                        <a:t>什么项目？</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4503">
                <a:tc>
                  <a:txBody>
                    <a:bodyPr/>
                    <a:lstStyle/>
                    <a:p>
                      <a:pPr algn="ctr" fontAlgn="ctr"/>
                      <a:r>
                        <a:rPr lang="zh-CN" altLang="en-US" sz="1400" b="1" i="0" u="none" strike="noStrike">
                          <a:latin typeface="宋体"/>
                        </a:rPr>
                        <a:t>表</a:t>
                      </a:r>
                      <a:r>
                        <a:rPr lang="en-US" altLang="zh-CN" sz="1400" b="1" i="0" u="none" strike="noStrike">
                          <a:latin typeface="宋体"/>
                        </a:rPr>
                        <a:t>2</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latin typeface="宋体"/>
                        </a:rPr>
                        <a:t>企事业委托经费</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a:latin typeface="宋体"/>
                        </a:rPr>
                        <a:t>12272</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dirty="0">
                          <a:solidFill>
                            <a:srgbClr val="000000"/>
                          </a:solidFill>
                          <a:latin typeface="宋体"/>
                        </a:rPr>
                        <a:t>　</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4503">
                <a:tc>
                  <a:txBody>
                    <a:bodyPr/>
                    <a:lstStyle/>
                    <a:p>
                      <a:pPr algn="ctr" fontAlgn="ctr"/>
                      <a:r>
                        <a:rPr lang="zh-CN" altLang="en-US" sz="1400" b="1" i="0" u="none" strike="noStrike">
                          <a:latin typeface="宋体"/>
                        </a:rPr>
                        <a:t>　</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latin typeface="宋体"/>
                        </a:rPr>
                        <a:t>其中：企业进校经费</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a:latin typeface="宋体"/>
                        </a:rPr>
                        <a:t>0</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dirty="0">
                          <a:solidFill>
                            <a:srgbClr val="000000"/>
                          </a:solidFill>
                          <a:latin typeface="宋体"/>
                        </a:rPr>
                        <a:t>什么原因？</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4503">
                <a:tc>
                  <a:txBody>
                    <a:bodyPr/>
                    <a:lstStyle/>
                    <a:p>
                      <a:pPr algn="ctr" fontAlgn="ctr"/>
                      <a:r>
                        <a:rPr lang="zh-CN" altLang="en-US" sz="1400" b="1" i="0" u="none" strike="noStrike">
                          <a:latin typeface="宋体"/>
                        </a:rPr>
                        <a:t>表</a:t>
                      </a:r>
                      <a:r>
                        <a:rPr lang="en-US" altLang="zh-CN" sz="1400" b="1" i="0" u="none" strike="noStrike">
                          <a:latin typeface="宋体"/>
                        </a:rPr>
                        <a:t>42</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latin typeface="宋体"/>
                        </a:rPr>
                        <a:t>企事业委托项目经费</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a:latin typeface="宋体"/>
                        </a:rPr>
                        <a:t>12272</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dirty="0">
                          <a:solidFill>
                            <a:srgbClr val="000000"/>
                          </a:solidFill>
                          <a:latin typeface="宋体"/>
                        </a:rPr>
                        <a:t>　</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4503">
                <a:tc>
                  <a:txBody>
                    <a:bodyPr/>
                    <a:lstStyle/>
                    <a:p>
                      <a:pPr algn="ctr" fontAlgn="ctr"/>
                      <a:r>
                        <a:rPr lang="zh-CN" altLang="en-US" sz="1400" b="1" i="0" u="none" strike="noStrike">
                          <a:latin typeface="宋体"/>
                        </a:rPr>
                        <a:t>表</a:t>
                      </a:r>
                      <a:r>
                        <a:rPr lang="en-US" altLang="zh-CN" sz="1400" b="1" i="0" u="none" strike="noStrike">
                          <a:latin typeface="宋体"/>
                        </a:rPr>
                        <a:t>41</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latin typeface="宋体"/>
                        </a:rPr>
                        <a:t>其他技术服务项目</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a:latin typeface="宋体"/>
                        </a:rPr>
                        <a:t>5</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dirty="0">
                          <a:solidFill>
                            <a:srgbClr val="000000"/>
                          </a:solidFill>
                          <a:latin typeface="宋体"/>
                        </a:rPr>
                        <a:t>　</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4503">
                <a:tc>
                  <a:txBody>
                    <a:bodyPr/>
                    <a:lstStyle/>
                    <a:p>
                      <a:pPr algn="ctr" fontAlgn="ctr"/>
                      <a:r>
                        <a:rPr lang="zh-CN" altLang="en-US" sz="1400" b="1" i="0" u="none" strike="noStrike">
                          <a:latin typeface="宋体"/>
                        </a:rPr>
                        <a:t>　</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latin typeface="宋体"/>
                        </a:rPr>
                        <a:t>其他技术服务新立项目</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a:latin typeface="宋体"/>
                        </a:rPr>
                        <a:t>5</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dirty="0">
                          <a:solidFill>
                            <a:srgbClr val="000000"/>
                          </a:solidFill>
                          <a:latin typeface="宋体"/>
                        </a:rPr>
                        <a:t>　</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4503">
                <a:tc>
                  <a:txBody>
                    <a:bodyPr/>
                    <a:lstStyle/>
                    <a:p>
                      <a:pPr algn="ctr" fontAlgn="ctr"/>
                      <a:r>
                        <a:rPr lang="zh-CN" altLang="en-US" sz="1400" b="1" i="0" u="none" strike="noStrike">
                          <a:latin typeface="宋体"/>
                        </a:rPr>
                        <a:t>　</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latin typeface="宋体"/>
                        </a:rPr>
                        <a:t>其他技术服务项目经费</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a:solidFill>
                            <a:srgbClr val="000000"/>
                          </a:solidFill>
                          <a:latin typeface="宋体"/>
                        </a:rPr>
                        <a:t>2580</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400" b="1" i="0" u="none" strike="noStrike" dirty="0">
                          <a:solidFill>
                            <a:srgbClr val="000000"/>
                          </a:solidFill>
                          <a:latin typeface="宋体"/>
                        </a:rPr>
                        <a:t>2580/5=516</a:t>
                      </a:r>
                      <a:r>
                        <a:rPr lang="zh-CN" altLang="en-US" sz="1400" b="1" i="0" u="none" strike="noStrike" dirty="0">
                          <a:solidFill>
                            <a:srgbClr val="000000"/>
                          </a:solidFill>
                          <a:latin typeface="宋体"/>
                        </a:rPr>
                        <a:t>，是否属实？</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矩形 6"/>
          <p:cNvSpPr/>
          <p:nvPr/>
        </p:nvSpPr>
        <p:spPr>
          <a:xfrm>
            <a:off x="4786314" y="1000108"/>
            <a:ext cx="3714776" cy="461665"/>
          </a:xfrm>
          <a:prstGeom prst="rect">
            <a:avLst/>
          </a:prstGeom>
        </p:spPr>
        <p:txBody>
          <a:bodyPr wrap="square">
            <a:spAutoFit/>
          </a:bodyPr>
          <a:lstStyle/>
          <a:p>
            <a:pPr fontAlgn="ctr"/>
            <a:r>
              <a:rPr lang="zh-CN" altLang="en-US" sz="2400" b="1" dirty="0" smtClean="0">
                <a:latin typeface="宋体"/>
              </a:rPr>
              <a:t>大连大学</a:t>
            </a:r>
            <a:r>
              <a:rPr lang="en-US" altLang="zh-CN" sz="2400" b="1" dirty="0" smtClean="0">
                <a:latin typeface="宋体"/>
              </a:rPr>
              <a:t>11258</a:t>
            </a:r>
            <a:endParaRPr lang="en-US" altLang="zh-CN" sz="2400" b="1" dirty="0">
              <a:latin typeface="宋体"/>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graphicFrame>
        <p:nvGraphicFramePr>
          <p:cNvPr id="6" name="表格 5"/>
          <p:cNvGraphicFramePr>
            <a:graphicFrameLocks noGrp="1"/>
          </p:cNvGraphicFramePr>
          <p:nvPr/>
        </p:nvGraphicFramePr>
        <p:xfrm>
          <a:off x="857224" y="1928802"/>
          <a:ext cx="7572428" cy="1643073"/>
        </p:xfrm>
        <a:graphic>
          <a:graphicData uri="http://schemas.openxmlformats.org/drawingml/2006/table">
            <a:tbl>
              <a:tblPr/>
              <a:tblGrid>
                <a:gridCol w="704048"/>
                <a:gridCol w="2315536"/>
                <a:gridCol w="1001313"/>
                <a:gridCol w="3551531"/>
              </a:tblGrid>
              <a:tr h="547691">
                <a:tc>
                  <a:txBody>
                    <a:bodyPr/>
                    <a:lstStyle/>
                    <a:p>
                      <a:pPr algn="ctr" fontAlgn="ctr"/>
                      <a:r>
                        <a:rPr lang="zh-CN" altLang="en-US" sz="1800" b="1" i="0" u="none" strike="noStrike" dirty="0">
                          <a:latin typeface="宋体"/>
                        </a:rPr>
                        <a:t>表</a:t>
                      </a:r>
                      <a:r>
                        <a:rPr lang="en-US" altLang="zh-CN" sz="1800" b="1" i="0" u="none" strike="noStrike" dirty="0">
                          <a:latin typeface="宋体"/>
                        </a:rPr>
                        <a:t>2</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a:latin typeface="宋体"/>
                        </a:rPr>
                        <a:t>自筹经费</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800" b="1" i="0" u="none" strike="noStrike">
                          <a:latin typeface="宋体"/>
                        </a:rPr>
                        <a:t>113608</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800" b="1" i="0" u="none" strike="noStrike" dirty="0">
                          <a:solidFill>
                            <a:srgbClr val="000000"/>
                          </a:solidFill>
                          <a:latin typeface="宋体"/>
                        </a:rPr>
                        <a:t>113608-8296=105312</a:t>
                      </a:r>
                      <a:r>
                        <a:rPr lang="zh-CN" altLang="en-US" sz="1800" b="1" i="0" u="none" strike="noStrike" dirty="0">
                          <a:solidFill>
                            <a:srgbClr val="000000"/>
                          </a:solidFill>
                          <a:latin typeface="宋体"/>
                        </a:rPr>
                        <a:t>，用于何处？</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7691">
                <a:tc>
                  <a:txBody>
                    <a:bodyPr/>
                    <a:lstStyle/>
                    <a:p>
                      <a:pPr algn="ctr" fontAlgn="ctr"/>
                      <a:r>
                        <a:rPr lang="zh-CN" altLang="en-US" sz="1800" b="1" i="0" u="none" strike="noStrike">
                          <a:latin typeface="宋体"/>
                        </a:rPr>
                        <a:t>表</a:t>
                      </a:r>
                      <a:r>
                        <a:rPr lang="en-US" altLang="zh-CN" sz="1800" b="1" i="0" u="none" strike="noStrike">
                          <a:latin typeface="宋体"/>
                        </a:rPr>
                        <a:t>42</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dirty="0">
                          <a:latin typeface="宋体"/>
                        </a:rPr>
                        <a:t>自选项目经费</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800" b="1" i="0" u="none" strike="noStrike">
                          <a:latin typeface="宋体"/>
                        </a:rPr>
                        <a:t>8296</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dirty="0">
                          <a:solidFill>
                            <a:srgbClr val="000000"/>
                          </a:solidFill>
                          <a:latin typeface="宋体"/>
                        </a:rPr>
                        <a:t>　</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7691">
                <a:tc>
                  <a:txBody>
                    <a:bodyPr/>
                    <a:lstStyle/>
                    <a:p>
                      <a:pPr algn="ctr" fontAlgn="ctr"/>
                      <a:r>
                        <a:rPr lang="zh-CN" altLang="en-US" sz="1800" b="1" i="0" u="none" strike="noStrike">
                          <a:latin typeface="宋体"/>
                        </a:rPr>
                        <a:t>表</a:t>
                      </a:r>
                      <a:r>
                        <a:rPr lang="en-US" altLang="zh-CN" sz="1800" b="1" i="0" u="none" strike="noStrike">
                          <a:latin typeface="宋体"/>
                        </a:rPr>
                        <a:t>9</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a:latin typeface="宋体"/>
                        </a:rPr>
                        <a:t>省市区奖</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800" b="1" i="0" u="none" strike="noStrike">
                          <a:latin typeface="宋体"/>
                        </a:rPr>
                        <a:t>50</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dirty="0">
                          <a:solidFill>
                            <a:srgbClr val="000000"/>
                          </a:solidFill>
                          <a:latin typeface="宋体"/>
                        </a:rPr>
                        <a:t>是否属实？</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矩形 6"/>
          <p:cNvSpPr/>
          <p:nvPr/>
        </p:nvSpPr>
        <p:spPr>
          <a:xfrm>
            <a:off x="4786314" y="1000108"/>
            <a:ext cx="3714776" cy="461665"/>
          </a:xfrm>
          <a:prstGeom prst="rect">
            <a:avLst/>
          </a:prstGeom>
        </p:spPr>
        <p:txBody>
          <a:bodyPr wrap="square">
            <a:spAutoFit/>
          </a:bodyPr>
          <a:lstStyle/>
          <a:p>
            <a:pPr fontAlgn="ctr"/>
            <a:r>
              <a:rPr lang="zh-CN" altLang="en-US" sz="2400" b="1" dirty="0" smtClean="0">
                <a:latin typeface="宋体"/>
              </a:rPr>
              <a:t>大连理工大学</a:t>
            </a:r>
            <a:r>
              <a:rPr lang="en-US" altLang="zh-CN" sz="2400" b="1" dirty="0" smtClean="0">
                <a:latin typeface="宋体"/>
              </a:rPr>
              <a:t>10141</a:t>
            </a:r>
            <a:endParaRPr lang="en-US" altLang="zh-CN" sz="2400" b="1" dirty="0">
              <a:latin typeface="宋体"/>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graphicFrame>
        <p:nvGraphicFramePr>
          <p:cNvPr id="6" name="表格 5"/>
          <p:cNvGraphicFramePr>
            <a:graphicFrameLocks noGrp="1"/>
          </p:cNvGraphicFramePr>
          <p:nvPr/>
        </p:nvGraphicFramePr>
        <p:xfrm>
          <a:off x="785786" y="1714488"/>
          <a:ext cx="7572428" cy="3571901"/>
        </p:xfrm>
        <a:graphic>
          <a:graphicData uri="http://schemas.openxmlformats.org/drawingml/2006/table">
            <a:tbl>
              <a:tblPr/>
              <a:tblGrid>
                <a:gridCol w="704048"/>
                <a:gridCol w="2315536"/>
                <a:gridCol w="1001313"/>
                <a:gridCol w="3551531"/>
              </a:tblGrid>
              <a:tr h="476007">
                <a:tc>
                  <a:txBody>
                    <a:bodyPr/>
                    <a:lstStyle/>
                    <a:p>
                      <a:pPr algn="ctr" fontAlgn="ctr"/>
                      <a:r>
                        <a:rPr lang="zh-CN" altLang="en-US" sz="1800" b="1" i="0" u="none" strike="noStrike">
                          <a:latin typeface="宋体"/>
                        </a:rPr>
                        <a:t>表</a:t>
                      </a:r>
                      <a:r>
                        <a:rPr lang="en-US" altLang="zh-CN" sz="1800" b="1" i="0" u="none" strike="noStrike">
                          <a:latin typeface="宋体"/>
                        </a:rPr>
                        <a:t>2</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a:latin typeface="宋体"/>
                        </a:rPr>
                        <a:t>企业委托经费</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800" b="1" i="0" u="none" strike="noStrike">
                          <a:latin typeface="宋体"/>
                        </a:rPr>
                        <a:t>131079</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dirty="0">
                          <a:solidFill>
                            <a:srgbClr val="000000"/>
                          </a:solidFill>
                          <a:latin typeface="宋体"/>
                        </a:rPr>
                        <a:t>　</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15859">
                <a:tc>
                  <a:txBody>
                    <a:bodyPr/>
                    <a:lstStyle/>
                    <a:p>
                      <a:pPr algn="ctr" fontAlgn="ctr"/>
                      <a:r>
                        <a:rPr lang="zh-CN" altLang="en-US" sz="1800" b="1" i="0" u="none" strike="noStrike">
                          <a:latin typeface="宋体"/>
                        </a:rPr>
                        <a:t>表</a:t>
                      </a:r>
                      <a:r>
                        <a:rPr lang="en-US" altLang="zh-CN" sz="1800" b="1" i="0" u="none" strike="noStrike">
                          <a:latin typeface="宋体"/>
                        </a:rPr>
                        <a:t>42</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a:latin typeface="宋体"/>
                        </a:rPr>
                        <a:t>企业委托项目经费</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800" b="1" i="0" u="none" strike="noStrike">
                          <a:latin typeface="宋体"/>
                        </a:rPr>
                        <a:t>136565</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800" b="1" i="0" u="none" strike="noStrike" dirty="0">
                          <a:solidFill>
                            <a:srgbClr val="000000"/>
                          </a:solidFill>
                          <a:latin typeface="宋体"/>
                        </a:rPr>
                        <a:t>136565-2309=134256</a:t>
                      </a:r>
                      <a:r>
                        <a:rPr lang="zh-CN" altLang="en-US" sz="1800" b="1" i="0" u="none" strike="noStrike" dirty="0">
                          <a:solidFill>
                            <a:srgbClr val="000000"/>
                          </a:solidFill>
                          <a:latin typeface="宋体"/>
                        </a:rPr>
                        <a:t>，研究类别划分存在问题。</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6007">
                <a:tc>
                  <a:txBody>
                    <a:bodyPr/>
                    <a:lstStyle/>
                    <a:p>
                      <a:pPr algn="ctr" fontAlgn="ctr"/>
                      <a:r>
                        <a:rPr lang="zh-CN" altLang="en-US" sz="1800" b="1" i="0" u="none" strike="noStrike">
                          <a:latin typeface="宋体"/>
                        </a:rPr>
                        <a:t>　</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a:latin typeface="宋体"/>
                        </a:rPr>
                        <a:t>企业委托项目</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800" b="1" i="0" u="none" strike="noStrike">
                          <a:latin typeface="宋体"/>
                        </a:rPr>
                        <a:t>309</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dirty="0">
                          <a:solidFill>
                            <a:srgbClr val="000000"/>
                          </a:solidFill>
                          <a:latin typeface="宋体"/>
                        </a:rPr>
                        <a:t>　</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6007">
                <a:tc>
                  <a:txBody>
                    <a:bodyPr/>
                    <a:lstStyle/>
                    <a:p>
                      <a:pPr algn="ctr" fontAlgn="ctr"/>
                      <a:r>
                        <a:rPr lang="zh-CN" altLang="en-US" sz="1800" b="1" i="0" u="none" strike="noStrike">
                          <a:latin typeface="宋体"/>
                        </a:rPr>
                        <a:t>　</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a:latin typeface="宋体"/>
                        </a:rPr>
                        <a:t>企业委托新立项目</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800" b="1" i="0" u="none" strike="noStrike">
                          <a:latin typeface="宋体"/>
                        </a:rPr>
                        <a:t>184</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dirty="0">
                          <a:solidFill>
                            <a:srgbClr val="000000"/>
                          </a:solidFill>
                          <a:latin typeface="宋体"/>
                        </a:rPr>
                        <a:t>　</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6007">
                <a:tc>
                  <a:txBody>
                    <a:bodyPr/>
                    <a:lstStyle/>
                    <a:p>
                      <a:pPr algn="ctr" fontAlgn="ctr"/>
                      <a:r>
                        <a:rPr lang="zh-CN" altLang="en-US" sz="1800" b="1" i="0" u="none" strike="noStrike">
                          <a:latin typeface="宋体"/>
                        </a:rPr>
                        <a:t>表</a:t>
                      </a:r>
                      <a:r>
                        <a:rPr lang="en-US" altLang="zh-CN" sz="1800" b="1" i="0" u="none" strike="noStrike">
                          <a:latin typeface="宋体"/>
                        </a:rPr>
                        <a:t>41</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a:latin typeface="宋体"/>
                        </a:rPr>
                        <a:t>其他技术服务项目</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800" b="1" i="0" u="none" strike="noStrike">
                          <a:latin typeface="宋体"/>
                        </a:rPr>
                        <a:t>3</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dirty="0">
                          <a:solidFill>
                            <a:srgbClr val="000000"/>
                          </a:solidFill>
                          <a:latin typeface="宋体"/>
                        </a:rPr>
                        <a:t>　</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6007">
                <a:tc>
                  <a:txBody>
                    <a:bodyPr/>
                    <a:lstStyle/>
                    <a:p>
                      <a:pPr algn="ctr" fontAlgn="ctr"/>
                      <a:r>
                        <a:rPr lang="zh-CN" altLang="en-US" sz="1800" b="1" i="0" u="none" strike="noStrike">
                          <a:latin typeface="宋体"/>
                        </a:rPr>
                        <a:t>　</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a:latin typeface="宋体"/>
                        </a:rPr>
                        <a:t>其他技术服务新立项目</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800" b="1" i="0" u="none" strike="noStrike">
                          <a:latin typeface="宋体"/>
                        </a:rPr>
                        <a:t>1</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dirty="0">
                          <a:solidFill>
                            <a:srgbClr val="000000"/>
                          </a:solidFill>
                          <a:latin typeface="宋体"/>
                        </a:rPr>
                        <a:t>　</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6007">
                <a:tc>
                  <a:txBody>
                    <a:bodyPr/>
                    <a:lstStyle/>
                    <a:p>
                      <a:pPr algn="ctr" fontAlgn="ctr"/>
                      <a:r>
                        <a:rPr lang="zh-CN" altLang="en-US" sz="1800" b="1" i="0" u="none" strike="noStrike">
                          <a:latin typeface="宋体"/>
                        </a:rPr>
                        <a:t>　</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a:latin typeface="宋体"/>
                        </a:rPr>
                        <a:t>其他技术服务经费</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800" b="1" i="0" u="none" strike="noStrike">
                          <a:latin typeface="宋体"/>
                        </a:rPr>
                        <a:t>2309</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dirty="0">
                          <a:solidFill>
                            <a:srgbClr val="000000"/>
                          </a:solidFill>
                          <a:latin typeface="宋体"/>
                        </a:rPr>
                        <a:t>　</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矩形 6"/>
          <p:cNvSpPr/>
          <p:nvPr/>
        </p:nvSpPr>
        <p:spPr>
          <a:xfrm>
            <a:off x="4786314" y="1000108"/>
            <a:ext cx="3714776" cy="461665"/>
          </a:xfrm>
          <a:prstGeom prst="rect">
            <a:avLst/>
          </a:prstGeom>
        </p:spPr>
        <p:txBody>
          <a:bodyPr wrap="square">
            <a:spAutoFit/>
          </a:bodyPr>
          <a:lstStyle/>
          <a:p>
            <a:pPr fontAlgn="ctr"/>
            <a:r>
              <a:rPr lang="zh-CN" altLang="en-US" sz="2400" b="1" dirty="0" smtClean="0">
                <a:latin typeface="宋体"/>
              </a:rPr>
              <a:t>沈阳工业大学</a:t>
            </a:r>
            <a:r>
              <a:rPr lang="en-US" altLang="zh-CN" sz="2400" b="1" dirty="0" smtClean="0">
                <a:latin typeface="宋体"/>
              </a:rPr>
              <a:t>10142</a:t>
            </a:r>
            <a:endParaRPr lang="en-US" altLang="zh-CN" sz="2400" b="1" dirty="0">
              <a:latin typeface="宋体"/>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sp>
        <p:nvSpPr>
          <p:cNvPr id="7" name="矩形 6"/>
          <p:cNvSpPr/>
          <p:nvPr/>
        </p:nvSpPr>
        <p:spPr>
          <a:xfrm>
            <a:off x="4786314" y="1000108"/>
            <a:ext cx="3714776" cy="461665"/>
          </a:xfrm>
          <a:prstGeom prst="rect">
            <a:avLst/>
          </a:prstGeom>
        </p:spPr>
        <p:txBody>
          <a:bodyPr wrap="square">
            <a:spAutoFit/>
          </a:bodyPr>
          <a:lstStyle/>
          <a:p>
            <a:pPr fontAlgn="ctr"/>
            <a:r>
              <a:rPr lang="zh-CN" altLang="en-US" sz="2400" b="1" dirty="0" smtClean="0">
                <a:latin typeface="宋体"/>
              </a:rPr>
              <a:t>沈阳工业大学</a:t>
            </a:r>
            <a:r>
              <a:rPr lang="en-US" altLang="zh-CN" sz="2400" b="1" dirty="0" smtClean="0">
                <a:latin typeface="宋体"/>
              </a:rPr>
              <a:t>10142</a:t>
            </a:r>
            <a:endParaRPr lang="en-US" altLang="zh-CN" sz="2400" b="1" dirty="0">
              <a:latin typeface="宋体"/>
            </a:endParaRPr>
          </a:p>
        </p:txBody>
      </p:sp>
      <p:graphicFrame>
        <p:nvGraphicFramePr>
          <p:cNvPr id="8" name="表格 7"/>
          <p:cNvGraphicFramePr>
            <a:graphicFrameLocks noGrp="1"/>
          </p:cNvGraphicFramePr>
          <p:nvPr/>
        </p:nvGraphicFramePr>
        <p:xfrm>
          <a:off x="785786" y="1643050"/>
          <a:ext cx="7643866" cy="3429026"/>
        </p:xfrm>
        <a:graphic>
          <a:graphicData uri="http://schemas.openxmlformats.org/drawingml/2006/table">
            <a:tbl>
              <a:tblPr/>
              <a:tblGrid>
                <a:gridCol w="710690"/>
                <a:gridCol w="2337380"/>
                <a:gridCol w="1010760"/>
                <a:gridCol w="3585036"/>
              </a:tblGrid>
              <a:tr h="489318">
                <a:tc>
                  <a:txBody>
                    <a:bodyPr/>
                    <a:lstStyle/>
                    <a:p>
                      <a:pPr algn="ctr" fontAlgn="ctr"/>
                      <a:r>
                        <a:rPr lang="zh-CN" altLang="en-US" sz="1800" b="1" i="0" u="none" strike="noStrike">
                          <a:latin typeface="宋体"/>
                        </a:rPr>
                        <a:t>表</a:t>
                      </a:r>
                      <a:r>
                        <a:rPr lang="en-US" altLang="zh-CN" sz="1800" b="1" i="0" u="none" strike="noStrike">
                          <a:latin typeface="宋体"/>
                        </a:rPr>
                        <a:t>31</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a:latin typeface="宋体"/>
                        </a:rPr>
                        <a:t>科技活动人员</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800" b="1" i="0" u="none" strike="noStrike" dirty="0">
                          <a:latin typeface="宋体"/>
                        </a:rPr>
                        <a:t>42.9</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dirty="0">
                          <a:solidFill>
                            <a:srgbClr val="000000"/>
                          </a:solidFill>
                          <a:latin typeface="宋体"/>
                        </a:rPr>
                        <a:t>　</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9318">
                <a:tc>
                  <a:txBody>
                    <a:bodyPr/>
                    <a:lstStyle/>
                    <a:p>
                      <a:pPr algn="ctr" fontAlgn="ctr"/>
                      <a:r>
                        <a:rPr lang="zh-CN" altLang="en-US" sz="1800" b="1" i="0" u="none" strike="noStrike">
                          <a:latin typeface="宋体"/>
                        </a:rPr>
                        <a:t>　</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dirty="0">
                          <a:latin typeface="宋体"/>
                        </a:rPr>
                        <a:t>承担项目</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800" b="1" i="0" u="none" strike="noStrike" dirty="0">
                          <a:latin typeface="宋体"/>
                        </a:rPr>
                        <a:t>302</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dirty="0">
                          <a:solidFill>
                            <a:srgbClr val="000000"/>
                          </a:solidFill>
                          <a:latin typeface="宋体"/>
                        </a:rPr>
                        <a:t>　</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9318">
                <a:tc>
                  <a:txBody>
                    <a:bodyPr/>
                    <a:lstStyle/>
                    <a:p>
                      <a:pPr algn="ctr" fontAlgn="ctr"/>
                      <a:r>
                        <a:rPr lang="zh-CN" altLang="en-US" sz="1800" b="1" i="0" u="none" strike="noStrike">
                          <a:latin typeface="宋体"/>
                        </a:rPr>
                        <a:t>　</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dirty="0">
                          <a:latin typeface="宋体"/>
                        </a:rPr>
                        <a:t>内部支出</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800" b="1" i="0" u="none" strike="noStrike" dirty="0">
                          <a:latin typeface="宋体"/>
                        </a:rPr>
                        <a:t>91343</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dirty="0">
                          <a:solidFill>
                            <a:srgbClr val="000000"/>
                          </a:solidFill>
                          <a:latin typeface="宋体"/>
                        </a:rPr>
                        <a:t>　</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35877">
                <a:tc>
                  <a:txBody>
                    <a:bodyPr/>
                    <a:lstStyle/>
                    <a:p>
                      <a:pPr algn="ctr" fontAlgn="ctr"/>
                      <a:r>
                        <a:rPr lang="zh-CN" altLang="en-US" sz="1800" b="1" i="0" u="none" strike="noStrike">
                          <a:latin typeface="宋体"/>
                        </a:rPr>
                        <a:t>表</a:t>
                      </a:r>
                      <a:r>
                        <a:rPr lang="en-US" altLang="zh-CN" sz="1800" b="1" i="0" u="none" strike="noStrike">
                          <a:latin typeface="宋体"/>
                        </a:rPr>
                        <a:t>41</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a:latin typeface="宋体"/>
                        </a:rPr>
                        <a:t>科技活动人员</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800" b="1" i="0" u="none" strike="noStrike" dirty="0">
                          <a:solidFill>
                            <a:srgbClr val="000000"/>
                          </a:solidFill>
                          <a:latin typeface="宋体"/>
                        </a:rPr>
                        <a:t>437</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800" b="1" i="0" u="none" strike="noStrike" dirty="0">
                          <a:solidFill>
                            <a:srgbClr val="000000"/>
                          </a:solidFill>
                          <a:latin typeface="宋体"/>
                        </a:rPr>
                        <a:t>437-42.9=394.1</a:t>
                      </a:r>
                      <a:r>
                        <a:rPr lang="zh-CN" altLang="en-US" sz="1800" b="1" i="0" u="none" strike="noStrike" dirty="0">
                          <a:solidFill>
                            <a:srgbClr val="000000"/>
                          </a:solidFill>
                          <a:latin typeface="宋体"/>
                        </a:rPr>
                        <a:t>，显示机构承担项目能力特别强。</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9318">
                <a:tc>
                  <a:txBody>
                    <a:bodyPr/>
                    <a:lstStyle/>
                    <a:p>
                      <a:pPr algn="ctr" fontAlgn="ctr"/>
                      <a:r>
                        <a:rPr lang="zh-CN" altLang="en-US" sz="1800" b="1" i="0" u="none" strike="noStrike">
                          <a:latin typeface="宋体"/>
                        </a:rPr>
                        <a:t>　</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a:latin typeface="宋体"/>
                        </a:rPr>
                        <a:t>承担项目</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800" b="1" i="0" u="none" strike="noStrike" dirty="0">
                          <a:solidFill>
                            <a:srgbClr val="000000"/>
                          </a:solidFill>
                          <a:latin typeface="宋体"/>
                        </a:rPr>
                        <a:t>488</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800" b="1" i="0" u="none" strike="noStrike" dirty="0">
                          <a:solidFill>
                            <a:srgbClr val="000000"/>
                          </a:solidFill>
                          <a:latin typeface="宋体"/>
                        </a:rPr>
                        <a:t>488-302=186</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35877">
                <a:tc>
                  <a:txBody>
                    <a:bodyPr/>
                    <a:lstStyle/>
                    <a:p>
                      <a:pPr algn="ctr" fontAlgn="ctr"/>
                      <a:r>
                        <a:rPr lang="zh-CN" altLang="en-US" sz="1800" b="1" i="0" u="none" strike="noStrike">
                          <a:latin typeface="宋体"/>
                        </a:rPr>
                        <a:t>　</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a:latin typeface="宋体"/>
                        </a:rPr>
                        <a:t>项目经费支出</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800" b="1" i="0" u="none" strike="noStrike" dirty="0">
                          <a:solidFill>
                            <a:srgbClr val="000000"/>
                          </a:solidFill>
                          <a:latin typeface="宋体"/>
                        </a:rPr>
                        <a:t>152688</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800" b="1" i="0" u="none" strike="noStrike" dirty="0">
                          <a:solidFill>
                            <a:srgbClr val="000000"/>
                          </a:solidFill>
                          <a:latin typeface="宋体"/>
                        </a:rPr>
                        <a:t>152688-91343=61345</a:t>
                      </a:r>
                      <a:r>
                        <a:rPr lang="zh-CN" altLang="en-US" sz="1800" b="1" i="0" u="none" strike="noStrike" dirty="0">
                          <a:solidFill>
                            <a:srgbClr val="000000"/>
                          </a:solidFill>
                          <a:latin typeface="宋体"/>
                        </a:rPr>
                        <a:t>，显示机构承担项目经费能力不强。</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657229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统什么</a:t>
            </a:r>
          </a:p>
        </p:txBody>
      </p:sp>
      <p:sp>
        <p:nvSpPr>
          <p:cNvPr id="6" name="TextBox 5"/>
          <p:cNvSpPr txBox="1"/>
          <p:nvPr/>
        </p:nvSpPr>
        <p:spPr>
          <a:xfrm>
            <a:off x="1071538" y="1071546"/>
            <a:ext cx="7143800" cy="4196020"/>
          </a:xfrm>
          <a:prstGeom prst="rect">
            <a:avLst/>
          </a:prstGeom>
          <a:noFill/>
          <a:ln>
            <a:solidFill>
              <a:schemeClr val="tx1"/>
            </a:solidFill>
            <a:prstDash val="sysDot"/>
          </a:ln>
        </p:spPr>
        <p:txBody>
          <a:bodyPr wrap="square" rtlCol="0">
            <a:spAutoFit/>
          </a:bodyPr>
          <a:lstStyle/>
          <a:p>
            <a:pPr>
              <a:lnSpc>
                <a:spcPts val="8000"/>
              </a:lnSpc>
            </a:pPr>
            <a:r>
              <a:rPr lang="zh-CN" altLang="en-US" sz="6000" b="1" dirty="0" smtClean="0"/>
              <a:t>项目关联之三：</a:t>
            </a:r>
            <a:endParaRPr lang="en-US" altLang="zh-CN" sz="6000" b="1" dirty="0" smtClean="0"/>
          </a:p>
          <a:p>
            <a:pPr>
              <a:lnSpc>
                <a:spcPts val="8000"/>
              </a:lnSpc>
            </a:pPr>
            <a:endParaRPr lang="en-US" altLang="zh-CN" sz="6000" b="1" dirty="0" smtClean="0"/>
          </a:p>
          <a:p>
            <a:pPr>
              <a:lnSpc>
                <a:spcPts val="8000"/>
              </a:lnSpc>
            </a:pPr>
            <a:endParaRPr lang="en-US" altLang="zh-CN" sz="6000" b="1" dirty="0" smtClean="0"/>
          </a:p>
          <a:p>
            <a:pPr>
              <a:lnSpc>
                <a:spcPts val="8000"/>
              </a:lnSpc>
            </a:pPr>
            <a:endParaRPr lang="en-US" altLang="zh-CN" sz="6000" b="1" dirty="0" smtClean="0"/>
          </a:p>
        </p:txBody>
      </p:sp>
      <p:sp>
        <p:nvSpPr>
          <p:cNvPr id="7" name="TextBox 6"/>
          <p:cNvSpPr txBox="1"/>
          <p:nvPr/>
        </p:nvSpPr>
        <p:spPr>
          <a:xfrm>
            <a:off x="1428728" y="2786058"/>
            <a:ext cx="6786610" cy="630878"/>
          </a:xfrm>
          <a:prstGeom prst="rect">
            <a:avLst/>
          </a:prstGeom>
          <a:noFill/>
        </p:spPr>
        <p:txBody>
          <a:bodyPr wrap="square" rtlCol="0">
            <a:spAutoFit/>
          </a:bodyPr>
          <a:lstStyle/>
          <a:p>
            <a:pPr>
              <a:lnSpc>
                <a:spcPts val="4000"/>
              </a:lnSpc>
            </a:pPr>
            <a:r>
              <a:rPr lang="zh-CN" altLang="en-US" sz="4000" b="1" dirty="0" smtClean="0">
                <a:solidFill>
                  <a:srgbClr val="004D86"/>
                </a:solidFill>
              </a:rPr>
              <a:t>研究与发展基本概念</a:t>
            </a:r>
            <a:endParaRPr lang="zh-CN" altLang="en-US" sz="4000" b="1" dirty="0">
              <a:solidFill>
                <a:srgbClr val="004D86"/>
              </a:solidFill>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graphicFrame>
        <p:nvGraphicFramePr>
          <p:cNvPr id="6" name="表格 5"/>
          <p:cNvGraphicFramePr>
            <a:graphicFrameLocks noGrp="1"/>
          </p:cNvGraphicFramePr>
          <p:nvPr/>
        </p:nvGraphicFramePr>
        <p:xfrm>
          <a:off x="857224" y="1785926"/>
          <a:ext cx="7500990" cy="3086124"/>
        </p:xfrm>
        <a:graphic>
          <a:graphicData uri="http://schemas.openxmlformats.org/drawingml/2006/table">
            <a:tbl>
              <a:tblPr/>
              <a:tblGrid>
                <a:gridCol w="697406"/>
                <a:gridCol w="2293691"/>
                <a:gridCol w="991867"/>
                <a:gridCol w="3518026"/>
              </a:tblGrid>
              <a:tr h="514354">
                <a:tc>
                  <a:txBody>
                    <a:bodyPr/>
                    <a:lstStyle/>
                    <a:p>
                      <a:pPr algn="ctr" fontAlgn="ctr"/>
                      <a:r>
                        <a:rPr lang="zh-CN" altLang="en-US" sz="1800" b="1" i="0" u="none" strike="noStrike" dirty="0">
                          <a:latin typeface="宋体"/>
                        </a:rPr>
                        <a:t>表</a:t>
                      </a:r>
                      <a:r>
                        <a:rPr lang="en-US" altLang="zh-CN" sz="1800" b="1" i="0" u="none" strike="noStrike" dirty="0">
                          <a:latin typeface="宋体"/>
                        </a:rPr>
                        <a:t>11</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a:latin typeface="宋体"/>
                        </a:rPr>
                        <a:t>总人数</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800" b="1" i="0" u="none" strike="noStrike">
                          <a:latin typeface="宋体"/>
                        </a:rPr>
                        <a:t>1276</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CN" altLang="en-US" sz="1800" b="1" i="0" u="none" strike="noStrike" dirty="0">
                        <a:solidFill>
                          <a:srgbClr val="000000"/>
                        </a:solidFill>
                        <a:latin typeface="宋体"/>
                      </a:endParaRP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4354">
                <a:tc>
                  <a:txBody>
                    <a:bodyPr/>
                    <a:lstStyle/>
                    <a:p>
                      <a:pPr algn="ctr" fontAlgn="ctr"/>
                      <a:endParaRPr lang="en-US" altLang="zh-CN" sz="1800" b="1" i="0" u="none" strike="noStrike" dirty="0">
                        <a:latin typeface="宋体"/>
                      </a:endParaRP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800" b="1" i="0" u="none" strike="noStrike" dirty="0" smtClean="0">
                          <a:solidFill>
                            <a:srgbClr val="FF0000"/>
                          </a:solidFill>
                          <a:latin typeface="宋体"/>
                        </a:rPr>
                        <a:t>其中：其他技术系列</a:t>
                      </a:r>
                      <a:endParaRPr lang="zh-CN" altLang="en-US" sz="1800" b="1" i="0" u="none" strike="noStrike" dirty="0">
                        <a:solidFill>
                          <a:srgbClr val="FF0000"/>
                        </a:solidFill>
                        <a:latin typeface="宋体"/>
                      </a:endParaRP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800" b="1" i="0" u="none" strike="noStrike" dirty="0" smtClean="0">
                          <a:solidFill>
                            <a:srgbClr val="FF0000"/>
                          </a:solidFill>
                          <a:latin typeface="宋体"/>
                        </a:rPr>
                        <a:t>0</a:t>
                      </a:r>
                      <a:endParaRPr lang="en-US" altLang="zh-CN" sz="1800" b="1" i="0" u="none" strike="noStrike" dirty="0">
                        <a:solidFill>
                          <a:srgbClr val="FF0000"/>
                        </a:solidFill>
                        <a:latin typeface="宋体"/>
                      </a:endParaRP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CN" altLang="en-US" sz="1800" b="1" i="0" u="none" strike="noStrike" dirty="0">
                        <a:solidFill>
                          <a:srgbClr val="000000"/>
                        </a:solidFill>
                        <a:latin typeface="宋体"/>
                      </a:endParaRP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4354">
                <a:tc>
                  <a:txBody>
                    <a:bodyPr/>
                    <a:lstStyle/>
                    <a:p>
                      <a:pPr algn="ctr" fontAlgn="ctr"/>
                      <a:r>
                        <a:rPr lang="zh-CN" altLang="en-US" sz="1800" b="1" i="0" u="none" strike="noStrike">
                          <a:latin typeface="宋体"/>
                        </a:rPr>
                        <a:t>表</a:t>
                      </a:r>
                      <a:r>
                        <a:rPr lang="en-US" altLang="zh-CN" sz="1800" b="1" i="0" u="none" strike="noStrike">
                          <a:latin typeface="宋体"/>
                        </a:rPr>
                        <a:t>2</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dirty="0">
                          <a:latin typeface="宋体"/>
                        </a:rPr>
                        <a:t>年未博士</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800" b="1" i="0" u="none" strike="noStrike">
                          <a:latin typeface="宋体"/>
                        </a:rPr>
                        <a:t>29</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dirty="0">
                          <a:solidFill>
                            <a:srgbClr val="000000"/>
                          </a:solidFill>
                          <a:latin typeface="宋体"/>
                        </a:rPr>
                        <a:t>　</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4354">
                <a:tc>
                  <a:txBody>
                    <a:bodyPr/>
                    <a:lstStyle/>
                    <a:p>
                      <a:pPr algn="ctr" fontAlgn="ctr"/>
                      <a:r>
                        <a:rPr lang="zh-CN" altLang="en-US" sz="1800" b="1" i="0" u="none" strike="noStrike">
                          <a:latin typeface="宋体"/>
                        </a:rPr>
                        <a:t>表</a:t>
                      </a:r>
                      <a:r>
                        <a:rPr lang="en-US" altLang="zh-CN" sz="1800" b="1" i="0" u="none" strike="noStrike">
                          <a:latin typeface="宋体"/>
                        </a:rPr>
                        <a:t>41</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a:latin typeface="宋体"/>
                        </a:rPr>
                        <a:t>参与项目的博士</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800" b="1" i="0" u="none" strike="noStrike">
                          <a:latin typeface="宋体"/>
                        </a:rPr>
                        <a:t>32</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800" b="1" i="0" u="none" strike="noStrike" dirty="0">
                          <a:solidFill>
                            <a:srgbClr val="000000"/>
                          </a:solidFill>
                          <a:latin typeface="宋体"/>
                        </a:rPr>
                        <a:t>32-29=</a:t>
                      </a:r>
                      <a:r>
                        <a:rPr lang="en-US" altLang="zh-CN" sz="1800" b="1" i="0" u="none" strike="noStrike" dirty="0">
                          <a:solidFill>
                            <a:srgbClr val="FF0000"/>
                          </a:solidFill>
                          <a:latin typeface="宋体"/>
                        </a:rPr>
                        <a:t>3</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4354">
                <a:tc>
                  <a:txBody>
                    <a:bodyPr/>
                    <a:lstStyle/>
                    <a:p>
                      <a:pPr algn="ctr" fontAlgn="ctr"/>
                      <a:r>
                        <a:rPr lang="zh-CN" altLang="en-US" sz="1800" b="1" i="0" u="none" strike="noStrike">
                          <a:latin typeface="宋体"/>
                        </a:rPr>
                        <a:t>表</a:t>
                      </a:r>
                      <a:r>
                        <a:rPr lang="en-US" altLang="zh-CN" sz="1800" b="1" i="0" u="none" strike="noStrike">
                          <a:latin typeface="宋体"/>
                        </a:rPr>
                        <a:t>2</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a:latin typeface="宋体"/>
                        </a:rPr>
                        <a:t>企业经费</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800" b="1" i="0" u="none" strike="noStrike">
                          <a:latin typeface="宋体"/>
                        </a:rPr>
                        <a:t>145400</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dirty="0">
                          <a:solidFill>
                            <a:srgbClr val="000000"/>
                          </a:solidFill>
                          <a:latin typeface="宋体"/>
                        </a:rPr>
                        <a:t>　</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4354">
                <a:tc>
                  <a:txBody>
                    <a:bodyPr/>
                    <a:lstStyle/>
                    <a:p>
                      <a:pPr algn="ctr" fontAlgn="ctr"/>
                      <a:r>
                        <a:rPr lang="zh-CN" altLang="en-US" sz="1800" b="1" i="0" u="none" strike="noStrike">
                          <a:latin typeface="宋体"/>
                        </a:rPr>
                        <a:t>表</a:t>
                      </a:r>
                      <a:r>
                        <a:rPr lang="en-US" altLang="zh-CN" sz="1800" b="1" i="0" u="none" strike="noStrike">
                          <a:latin typeface="宋体"/>
                        </a:rPr>
                        <a:t>42</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a:latin typeface="宋体"/>
                        </a:rPr>
                        <a:t>企业项目经费</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800" b="1" i="0" u="none" strike="noStrike">
                          <a:latin typeface="宋体"/>
                        </a:rPr>
                        <a:t>145413</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800" b="1" i="0" u="none" strike="noStrike" dirty="0">
                          <a:solidFill>
                            <a:srgbClr val="000000"/>
                          </a:solidFill>
                          <a:latin typeface="宋体"/>
                        </a:rPr>
                        <a:t>145413-145400=</a:t>
                      </a:r>
                      <a:r>
                        <a:rPr lang="en-US" altLang="zh-CN" sz="1800" b="1" i="0" u="none" strike="noStrike" dirty="0">
                          <a:solidFill>
                            <a:srgbClr val="FF0000"/>
                          </a:solidFill>
                          <a:latin typeface="宋体"/>
                        </a:rPr>
                        <a:t>13</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矩形 6"/>
          <p:cNvSpPr/>
          <p:nvPr/>
        </p:nvSpPr>
        <p:spPr>
          <a:xfrm>
            <a:off x="4786314" y="1000108"/>
            <a:ext cx="3714776" cy="461665"/>
          </a:xfrm>
          <a:prstGeom prst="rect">
            <a:avLst/>
          </a:prstGeom>
        </p:spPr>
        <p:txBody>
          <a:bodyPr wrap="square">
            <a:spAutoFit/>
          </a:bodyPr>
          <a:lstStyle/>
          <a:p>
            <a:pPr fontAlgn="ctr"/>
            <a:r>
              <a:rPr lang="zh-CN" altLang="en-US" sz="2400" b="1" dirty="0" smtClean="0">
                <a:latin typeface="宋体"/>
              </a:rPr>
              <a:t>沈阳航空航天大学</a:t>
            </a:r>
            <a:r>
              <a:rPr lang="en-US" altLang="zh-CN" sz="2400" b="1" dirty="0" smtClean="0">
                <a:latin typeface="宋体"/>
              </a:rPr>
              <a:t>10143</a:t>
            </a:r>
            <a:endParaRPr lang="en-US" altLang="zh-CN" sz="2400" b="1" dirty="0">
              <a:latin typeface="宋体"/>
            </a:endParaRPr>
          </a:p>
        </p:txBody>
      </p:sp>
      <p:sp>
        <p:nvSpPr>
          <p:cNvPr id="9" name="椭圆 8"/>
          <p:cNvSpPr/>
          <p:nvPr/>
        </p:nvSpPr>
        <p:spPr>
          <a:xfrm>
            <a:off x="785786" y="5000636"/>
            <a:ext cx="7786742" cy="10001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rgbClr val="FF0000"/>
                </a:solidFill>
                <a:latin typeface="宋体"/>
              </a:rPr>
              <a:t>1.</a:t>
            </a:r>
            <a:r>
              <a:rPr lang="zh-CN" altLang="en-US" sz="2800" b="1" dirty="0" smtClean="0">
                <a:solidFill>
                  <a:srgbClr val="FF0000"/>
                </a:solidFill>
                <a:latin typeface="宋体"/>
              </a:rPr>
              <a:t>纯教师系列。   </a:t>
            </a:r>
            <a:r>
              <a:rPr lang="en-US" altLang="zh-CN" sz="2800" b="1" dirty="0" smtClean="0">
                <a:solidFill>
                  <a:srgbClr val="FF0000"/>
                </a:solidFill>
                <a:latin typeface="宋体"/>
              </a:rPr>
              <a:t>2.</a:t>
            </a:r>
            <a:r>
              <a:rPr lang="zh-CN" altLang="en-US" sz="2800" b="1" dirty="0" smtClean="0">
                <a:solidFill>
                  <a:srgbClr val="FF0000"/>
                </a:solidFill>
                <a:latin typeface="宋体"/>
              </a:rPr>
              <a:t>数据小差距。</a:t>
            </a:r>
            <a:endParaRPr lang="zh-CN" altLang="en-US" sz="2800" b="1" dirty="0">
              <a:solidFill>
                <a:srgbClr val="FF0000"/>
              </a:solidFill>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sp>
        <p:nvSpPr>
          <p:cNvPr id="11" name="流程图: 过程 10"/>
          <p:cNvSpPr/>
          <p:nvPr/>
        </p:nvSpPr>
        <p:spPr>
          <a:xfrm>
            <a:off x="857224" y="2000240"/>
            <a:ext cx="7429552" cy="150019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b="1" dirty="0" smtClean="0">
                <a:solidFill>
                  <a:srgbClr val="FF0000"/>
                </a:solidFill>
              </a:rPr>
              <a:t>山西篇</a:t>
            </a:r>
            <a:endParaRPr lang="zh-CN" altLang="en-US" sz="6000" b="1" dirty="0">
              <a:solidFill>
                <a:srgbClr val="FF0000"/>
              </a:solidFill>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graphicFrame>
        <p:nvGraphicFramePr>
          <p:cNvPr id="6" name="表格 5"/>
          <p:cNvGraphicFramePr>
            <a:graphicFrameLocks noGrp="1"/>
          </p:cNvGraphicFramePr>
          <p:nvPr/>
        </p:nvGraphicFramePr>
        <p:xfrm>
          <a:off x="857224" y="1857364"/>
          <a:ext cx="7572428" cy="1785951"/>
        </p:xfrm>
        <a:graphic>
          <a:graphicData uri="http://schemas.openxmlformats.org/drawingml/2006/table">
            <a:tbl>
              <a:tblPr/>
              <a:tblGrid>
                <a:gridCol w="704048"/>
                <a:gridCol w="2082034"/>
                <a:gridCol w="1071570"/>
                <a:gridCol w="3714776"/>
              </a:tblGrid>
              <a:tr h="595317">
                <a:tc>
                  <a:txBody>
                    <a:bodyPr/>
                    <a:lstStyle/>
                    <a:p>
                      <a:pPr algn="ctr" fontAlgn="ctr"/>
                      <a:r>
                        <a:rPr lang="zh-CN" altLang="en-US" sz="1800" b="1" i="0" u="none" strike="noStrike">
                          <a:latin typeface="宋体"/>
                        </a:rPr>
                        <a:t>表</a:t>
                      </a:r>
                      <a:r>
                        <a:rPr lang="en-US" altLang="zh-CN" sz="1800" b="1" i="0" u="none" strike="noStrike">
                          <a:latin typeface="宋体"/>
                        </a:rPr>
                        <a:t>31</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a:latin typeface="宋体"/>
                        </a:rPr>
                        <a:t>机构从业人数</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800" b="1" i="0" u="none" strike="noStrike">
                          <a:latin typeface="宋体"/>
                        </a:rPr>
                        <a:t>1420</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dirty="0">
                          <a:solidFill>
                            <a:srgbClr val="000000"/>
                          </a:solidFill>
                          <a:latin typeface="宋体"/>
                        </a:rPr>
                        <a:t>　</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5317">
                <a:tc>
                  <a:txBody>
                    <a:bodyPr/>
                    <a:lstStyle/>
                    <a:p>
                      <a:pPr algn="ctr" fontAlgn="ctr"/>
                      <a:r>
                        <a:rPr lang="zh-CN" altLang="en-US" sz="1800" b="1" i="0" u="none" strike="noStrike">
                          <a:latin typeface="宋体"/>
                        </a:rPr>
                        <a:t>　</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a:latin typeface="宋体"/>
                        </a:rPr>
                        <a:t>科技活动人员</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800" b="1" i="0" u="none" strike="noStrike">
                          <a:solidFill>
                            <a:srgbClr val="000000"/>
                          </a:solidFill>
                          <a:latin typeface="宋体"/>
                        </a:rPr>
                        <a:t>1328</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800" b="1" i="0" u="none" strike="noStrike" dirty="0">
                          <a:solidFill>
                            <a:srgbClr val="000000"/>
                          </a:solidFill>
                          <a:latin typeface="宋体"/>
                        </a:rPr>
                        <a:t>1328/1420=93.52%</a:t>
                      </a:r>
                      <a:r>
                        <a:rPr lang="zh-CN" altLang="en-US" sz="1800" b="1" i="0" u="none" strike="noStrike" dirty="0">
                          <a:solidFill>
                            <a:srgbClr val="000000"/>
                          </a:solidFill>
                          <a:latin typeface="宋体"/>
                        </a:rPr>
                        <a:t>，比例太高了吧。</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5317">
                <a:tc>
                  <a:txBody>
                    <a:bodyPr/>
                    <a:lstStyle/>
                    <a:p>
                      <a:pPr algn="ctr" fontAlgn="ctr"/>
                      <a:r>
                        <a:rPr lang="zh-CN" altLang="en-US" sz="1800" b="1" i="0" u="none" strike="noStrike">
                          <a:latin typeface="宋体"/>
                        </a:rPr>
                        <a:t>表</a:t>
                      </a:r>
                      <a:r>
                        <a:rPr lang="en-US" altLang="zh-CN" sz="1800" b="1" i="0" u="none" strike="noStrike">
                          <a:latin typeface="宋体"/>
                        </a:rPr>
                        <a:t>9</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a:latin typeface="宋体"/>
                        </a:rPr>
                        <a:t>省市区级奖</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800" b="1" i="0" u="none" strike="noStrike">
                          <a:latin typeface="宋体"/>
                        </a:rPr>
                        <a:t>50</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dirty="0">
                          <a:solidFill>
                            <a:srgbClr val="000000"/>
                          </a:solidFill>
                          <a:latin typeface="宋体"/>
                        </a:rPr>
                        <a:t>是否属实。</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矩形 6"/>
          <p:cNvSpPr/>
          <p:nvPr/>
        </p:nvSpPr>
        <p:spPr>
          <a:xfrm>
            <a:off x="4786314" y="1000108"/>
            <a:ext cx="3714776" cy="461665"/>
          </a:xfrm>
          <a:prstGeom prst="rect">
            <a:avLst/>
          </a:prstGeom>
        </p:spPr>
        <p:txBody>
          <a:bodyPr wrap="square">
            <a:spAutoFit/>
          </a:bodyPr>
          <a:lstStyle/>
          <a:p>
            <a:pPr fontAlgn="ctr"/>
            <a:r>
              <a:rPr lang="zh-CN" altLang="en-US" sz="2400" b="1" dirty="0" smtClean="0">
                <a:latin typeface="宋体"/>
              </a:rPr>
              <a:t>太原理工大学</a:t>
            </a:r>
            <a:r>
              <a:rPr lang="en-US" altLang="zh-CN" sz="2400" b="1" dirty="0" smtClean="0">
                <a:latin typeface="宋体"/>
              </a:rPr>
              <a:t>10112</a:t>
            </a:r>
            <a:endParaRPr lang="en-US" altLang="zh-CN" sz="2400" b="1" dirty="0">
              <a:latin typeface="宋体"/>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graphicFrame>
        <p:nvGraphicFramePr>
          <p:cNvPr id="6" name="表格 5"/>
          <p:cNvGraphicFramePr>
            <a:graphicFrameLocks noGrp="1"/>
          </p:cNvGraphicFramePr>
          <p:nvPr/>
        </p:nvGraphicFramePr>
        <p:xfrm>
          <a:off x="714348" y="1928802"/>
          <a:ext cx="7715304" cy="2500332"/>
        </p:xfrm>
        <a:graphic>
          <a:graphicData uri="http://schemas.openxmlformats.org/drawingml/2006/table">
            <a:tbl>
              <a:tblPr/>
              <a:tblGrid>
                <a:gridCol w="717332"/>
                <a:gridCol w="2359225"/>
                <a:gridCol w="1020206"/>
                <a:gridCol w="3618541"/>
              </a:tblGrid>
              <a:tr h="625083">
                <a:tc>
                  <a:txBody>
                    <a:bodyPr/>
                    <a:lstStyle/>
                    <a:p>
                      <a:pPr algn="ctr" fontAlgn="ctr"/>
                      <a:r>
                        <a:rPr lang="zh-CN" altLang="en-US" sz="1800" b="1" i="0" u="none" strike="noStrike" dirty="0">
                          <a:latin typeface="宋体"/>
                        </a:rPr>
                        <a:t>表</a:t>
                      </a:r>
                      <a:r>
                        <a:rPr lang="en-US" altLang="zh-CN" sz="1800" b="1" i="0" u="none" strike="noStrike" dirty="0">
                          <a:latin typeface="宋体"/>
                        </a:rPr>
                        <a:t>1-1</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a:solidFill>
                            <a:srgbClr val="000000"/>
                          </a:solidFill>
                          <a:latin typeface="宋体"/>
                        </a:rPr>
                        <a:t>总人数</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800" b="1" i="0" u="none" strike="noStrike">
                          <a:solidFill>
                            <a:srgbClr val="000000"/>
                          </a:solidFill>
                          <a:latin typeface="宋体"/>
                        </a:rPr>
                        <a:t>1439</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dirty="0">
                          <a:solidFill>
                            <a:srgbClr val="000000"/>
                          </a:solidFill>
                          <a:latin typeface="宋体"/>
                        </a:rPr>
                        <a:t>　</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25083">
                <a:tc>
                  <a:txBody>
                    <a:bodyPr/>
                    <a:lstStyle/>
                    <a:p>
                      <a:pPr algn="ctr" fontAlgn="ctr"/>
                      <a:r>
                        <a:rPr lang="zh-CN" altLang="en-US" sz="1800" b="1" i="0" u="none" strike="noStrike" dirty="0">
                          <a:latin typeface="宋体"/>
                        </a:rPr>
                        <a:t>表</a:t>
                      </a:r>
                      <a:r>
                        <a:rPr lang="en-US" altLang="zh-CN" sz="1800" b="1" i="0" u="none" strike="noStrike" dirty="0">
                          <a:latin typeface="宋体"/>
                        </a:rPr>
                        <a:t>2</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a:solidFill>
                            <a:srgbClr val="000000"/>
                          </a:solidFill>
                          <a:latin typeface="宋体"/>
                        </a:rPr>
                        <a:t>从业人数</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800" b="1" i="0" u="none" strike="noStrike">
                          <a:solidFill>
                            <a:srgbClr val="FF0000"/>
                          </a:solidFill>
                          <a:latin typeface="宋体"/>
                        </a:rPr>
                        <a:t>1439</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800" b="1" i="0" u="none" strike="noStrike" dirty="0">
                          <a:solidFill>
                            <a:srgbClr val="000000"/>
                          </a:solidFill>
                          <a:latin typeface="宋体"/>
                        </a:rPr>
                        <a:t>1439-1439=0</a:t>
                      </a:r>
                      <a:r>
                        <a:rPr lang="zh-CN" altLang="en-US" sz="1800" b="1" i="0" u="none" strike="noStrike" dirty="0">
                          <a:solidFill>
                            <a:srgbClr val="000000"/>
                          </a:solidFill>
                          <a:latin typeface="宋体"/>
                        </a:rPr>
                        <a:t>，概念有误！</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25083">
                <a:tc>
                  <a:txBody>
                    <a:bodyPr/>
                    <a:lstStyle/>
                    <a:p>
                      <a:pPr algn="ctr" fontAlgn="ctr"/>
                      <a:r>
                        <a:rPr lang="zh-CN" altLang="en-US" sz="1800" b="1" i="0" u="none" strike="noStrike">
                          <a:latin typeface="宋体"/>
                        </a:rPr>
                        <a:t>表</a:t>
                      </a:r>
                      <a:r>
                        <a:rPr lang="en-US" altLang="zh-CN" sz="1800" b="1" i="0" u="none" strike="noStrike">
                          <a:latin typeface="宋体"/>
                        </a:rPr>
                        <a:t>3-1</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a:latin typeface="宋体"/>
                        </a:rPr>
                        <a:t>科技活动人员</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800" b="1" i="0" u="none" strike="noStrike">
                          <a:solidFill>
                            <a:srgbClr val="000000"/>
                          </a:solidFill>
                          <a:latin typeface="宋体"/>
                        </a:rPr>
                        <a:t>448.1</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dirty="0">
                          <a:solidFill>
                            <a:srgbClr val="000000"/>
                          </a:solidFill>
                          <a:latin typeface="宋体"/>
                        </a:rPr>
                        <a:t>　</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25083">
                <a:tc>
                  <a:txBody>
                    <a:bodyPr/>
                    <a:lstStyle/>
                    <a:p>
                      <a:pPr algn="ctr" fontAlgn="ctr"/>
                      <a:r>
                        <a:rPr lang="zh-CN" altLang="en-US" sz="1800" b="1" i="0" u="none" strike="noStrike">
                          <a:latin typeface="宋体"/>
                        </a:rPr>
                        <a:t>表</a:t>
                      </a:r>
                      <a:r>
                        <a:rPr lang="en-US" altLang="zh-CN" sz="1800" b="1" i="0" u="none" strike="noStrike">
                          <a:latin typeface="宋体"/>
                        </a:rPr>
                        <a:t>4-2</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a:latin typeface="宋体"/>
                        </a:rPr>
                        <a:t>科技活动人员</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800" b="1" i="0" u="none" strike="noStrike">
                          <a:solidFill>
                            <a:srgbClr val="000000"/>
                          </a:solidFill>
                          <a:latin typeface="宋体"/>
                        </a:rPr>
                        <a:t>350.5</a:t>
                      </a: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800" b="1" i="0" u="none" strike="noStrike" dirty="0" smtClean="0">
                          <a:solidFill>
                            <a:srgbClr val="000000"/>
                          </a:solidFill>
                          <a:latin typeface="宋体"/>
                        </a:rPr>
                        <a:t>448.1-350.5=</a:t>
                      </a:r>
                      <a:r>
                        <a:rPr lang="en-US" altLang="zh-CN" sz="1800" b="1" i="0" u="none" strike="noStrike" dirty="0" smtClean="0">
                          <a:solidFill>
                            <a:srgbClr val="FF0000"/>
                          </a:solidFill>
                          <a:latin typeface="宋体"/>
                        </a:rPr>
                        <a:t>97.6</a:t>
                      </a:r>
                      <a:endParaRPr lang="zh-CN" altLang="en-US" sz="1800" b="1" i="0" u="none" strike="noStrike" dirty="0">
                        <a:solidFill>
                          <a:srgbClr val="FF0000"/>
                        </a:solidFill>
                        <a:latin typeface="宋体"/>
                      </a:endParaRPr>
                    </a:p>
                  </a:txBody>
                  <a:tcPr marL="5398" marR="5398" marT="53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矩形 6"/>
          <p:cNvSpPr/>
          <p:nvPr/>
        </p:nvSpPr>
        <p:spPr>
          <a:xfrm>
            <a:off x="4786314" y="1214422"/>
            <a:ext cx="3714776" cy="461665"/>
          </a:xfrm>
          <a:prstGeom prst="rect">
            <a:avLst/>
          </a:prstGeom>
        </p:spPr>
        <p:txBody>
          <a:bodyPr wrap="square">
            <a:spAutoFit/>
          </a:bodyPr>
          <a:lstStyle/>
          <a:p>
            <a:pPr fontAlgn="ctr"/>
            <a:r>
              <a:rPr lang="zh-CN" altLang="en-US" sz="2400" b="1" dirty="0" smtClean="0">
                <a:latin typeface="宋体"/>
              </a:rPr>
              <a:t>山西大学</a:t>
            </a:r>
            <a:r>
              <a:rPr lang="en-US" altLang="zh-CN" sz="2400" b="1" dirty="0" smtClean="0">
                <a:latin typeface="宋体"/>
              </a:rPr>
              <a:t>10108</a:t>
            </a:r>
            <a:endParaRPr lang="en-US" altLang="zh-CN" sz="2400" b="1" dirty="0">
              <a:latin typeface="宋体"/>
            </a:endParaRPr>
          </a:p>
        </p:txBody>
      </p:sp>
      <p:sp>
        <p:nvSpPr>
          <p:cNvPr id="8" name="椭圆 7"/>
          <p:cNvSpPr/>
          <p:nvPr/>
        </p:nvSpPr>
        <p:spPr>
          <a:xfrm>
            <a:off x="714348" y="4572008"/>
            <a:ext cx="7786742" cy="10001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latin typeface="宋体"/>
              </a:rPr>
              <a:t>分量大于总量。</a:t>
            </a:r>
            <a:endParaRPr lang="zh-CN" altLang="en-US" sz="2800" b="1" dirty="0">
              <a:solidFill>
                <a:srgbClr val="FF0000"/>
              </a:solidFill>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sp>
        <p:nvSpPr>
          <p:cNvPr id="7" name="矩形 6"/>
          <p:cNvSpPr/>
          <p:nvPr/>
        </p:nvSpPr>
        <p:spPr>
          <a:xfrm>
            <a:off x="4857752" y="1071546"/>
            <a:ext cx="3714776" cy="461665"/>
          </a:xfrm>
          <a:prstGeom prst="rect">
            <a:avLst/>
          </a:prstGeom>
        </p:spPr>
        <p:txBody>
          <a:bodyPr wrap="square">
            <a:spAutoFit/>
          </a:bodyPr>
          <a:lstStyle/>
          <a:p>
            <a:pPr fontAlgn="ctr"/>
            <a:r>
              <a:rPr lang="zh-CN" altLang="en-US" sz="2400" b="1" dirty="0" smtClean="0">
                <a:latin typeface="宋体"/>
              </a:rPr>
              <a:t>太原理工大学</a:t>
            </a:r>
            <a:r>
              <a:rPr lang="en-US" altLang="zh-CN" sz="2400" b="1" dirty="0" smtClean="0">
                <a:latin typeface="宋体"/>
              </a:rPr>
              <a:t>10112</a:t>
            </a:r>
            <a:endParaRPr lang="en-US" altLang="zh-CN" sz="2400" b="1" dirty="0">
              <a:latin typeface="宋体"/>
            </a:endParaRPr>
          </a:p>
        </p:txBody>
      </p:sp>
      <p:graphicFrame>
        <p:nvGraphicFramePr>
          <p:cNvPr id="9" name="表格 8"/>
          <p:cNvGraphicFramePr>
            <a:graphicFrameLocks noGrp="1"/>
          </p:cNvGraphicFramePr>
          <p:nvPr/>
        </p:nvGraphicFramePr>
        <p:xfrm>
          <a:off x="857224" y="1500174"/>
          <a:ext cx="7429554" cy="4300236"/>
        </p:xfrm>
        <a:graphic>
          <a:graphicData uri="http://schemas.openxmlformats.org/drawingml/2006/table">
            <a:tbl>
              <a:tblPr/>
              <a:tblGrid>
                <a:gridCol w="638847"/>
                <a:gridCol w="4147499"/>
                <a:gridCol w="642942"/>
                <a:gridCol w="571504"/>
                <a:gridCol w="500066"/>
                <a:gridCol w="928696"/>
              </a:tblGrid>
              <a:tr h="285752">
                <a:tc>
                  <a:txBody>
                    <a:bodyPr/>
                    <a:lstStyle/>
                    <a:p>
                      <a:pPr algn="ctr" fontAlgn="b"/>
                      <a:r>
                        <a:rPr lang="en-US" altLang="zh-CN" sz="1400" b="1" i="0" u="none" strike="noStrike" dirty="0">
                          <a:latin typeface="宋体"/>
                        </a:rPr>
                        <a:t>55</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dirty="0">
                          <a:latin typeface="宋体"/>
                        </a:rPr>
                        <a:t>《</a:t>
                      </a:r>
                      <a:r>
                        <a:rPr lang="zh-CN" altLang="en-US" sz="1400" b="1" i="0" u="none" strike="noStrike" dirty="0">
                          <a:latin typeface="宋体"/>
                        </a:rPr>
                        <a:t>半自动土壤击实仪</a:t>
                      </a:r>
                      <a:r>
                        <a:rPr lang="en-US" altLang="zh-CN" sz="1400" b="1" i="0" u="none" strike="noStrike" dirty="0">
                          <a:latin typeface="宋体"/>
                        </a:rPr>
                        <a:t>》</a:t>
                      </a:r>
                      <a:r>
                        <a:rPr lang="zh-CN" altLang="en-US" sz="1400" b="1" i="0" u="none" strike="noStrike" dirty="0">
                          <a:latin typeface="宋体"/>
                        </a:rPr>
                        <a:t>专利实施许可</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latin typeface="宋体"/>
                        </a:rPr>
                        <a:t>202104</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latin typeface="宋体"/>
                        </a:rPr>
                        <a:t>60</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latin typeface="宋体"/>
                        </a:rPr>
                        <a:t>42</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dirty="0">
                          <a:latin typeface="宋体"/>
                        </a:rPr>
                        <a:t>2</a:t>
                      </a:r>
                      <a:r>
                        <a:rPr lang="zh-CN" altLang="en-US" sz="1400" b="1" i="0" u="none" strike="noStrike" dirty="0">
                          <a:latin typeface="宋体"/>
                        </a:rPr>
                        <a:t>应用研究</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3503">
                <a:tc>
                  <a:txBody>
                    <a:bodyPr/>
                    <a:lstStyle/>
                    <a:p>
                      <a:pPr algn="ctr" fontAlgn="b"/>
                      <a:r>
                        <a:rPr lang="en-US" altLang="zh-CN" sz="1400" b="1" i="0" u="none" strike="noStrike">
                          <a:latin typeface="宋体"/>
                        </a:rPr>
                        <a:t>56</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dirty="0">
                          <a:latin typeface="宋体"/>
                        </a:rPr>
                        <a:t>《</a:t>
                      </a:r>
                      <a:r>
                        <a:rPr lang="zh-CN" altLang="en-US" sz="1400" b="1" i="0" u="none" strike="noStrike" dirty="0">
                          <a:latin typeface="宋体"/>
                        </a:rPr>
                        <a:t>采用微生物电催化促进污泥有机磷向无机磷转化的方法</a:t>
                      </a:r>
                      <a:r>
                        <a:rPr lang="en-US" altLang="zh-CN" sz="1400" b="1" i="0" u="none" strike="noStrike" dirty="0">
                          <a:latin typeface="宋体"/>
                        </a:rPr>
                        <a:t>》</a:t>
                      </a:r>
                      <a:r>
                        <a:rPr lang="zh-CN" altLang="en-US" sz="1400" b="1" i="0" u="none" strike="noStrike" dirty="0">
                          <a:latin typeface="宋体"/>
                        </a:rPr>
                        <a:t>专利实施许可</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latin typeface="宋体"/>
                        </a:rPr>
                        <a:t>202111</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latin typeface="宋体"/>
                        </a:rPr>
                        <a:t>100</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latin typeface="宋体"/>
                        </a:rPr>
                        <a:t>70</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dirty="0">
                          <a:latin typeface="宋体"/>
                        </a:rPr>
                        <a:t>4</a:t>
                      </a:r>
                      <a:r>
                        <a:rPr lang="zh-CN" altLang="en-US" sz="1400" b="1" i="0" u="none" strike="noStrike" dirty="0">
                          <a:latin typeface="宋体"/>
                        </a:rPr>
                        <a:t>研究与发展成果应用</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3722">
                <a:tc>
                  <a:txBody>
                    <a:bodyPr/>
                    <a:lstStyle/>
                    <a:p>
                      <a:pPr algn="ctr" fontAlgn="b"/>
                      <a:r>
                        <a:rPr lang="en-US" altLang="zh-CN" sz="1400" b="1" i="0" u="none" strike="noStrike">
                          <a:latin typeface="宋体"/>
                        </a:rPr>
                        <a:t>57</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dirty="0">
                          <a:latin typeface="宋体"/>
                        </a:rPr>
                        <a:t>《</a:t>
                      </a:r>
                      <a:r>
                        <a:rPr lang="zh-CN" altLang="en-US" sz="1400" b="1" i="0" u="none" strike="noStrike" dirty="0">
                          <a:latin typeface="宋体"/>
                        </a:rPr>
                        <a:t>电控离子交换水处理技术</a:t>
                      </a:r>
                      <a:r>
                        <a:rPr lang="en-US" altLang="zh-CN" sz="1400" b="1" i="0" u="none" strike="noStrike" dirty="0">
                          <a:latin typeface="宋体"/>
                        </a:rPr>
                        <a:t>》</a:t>
                      </a:r>
                      <a:r>
                        <a:rPr lang="zh-CN" altLang="en-US" sz="1400" b="1" i="0" u="none" strike="noStrike" dirty="0">
                          <a:latin typeface="宋体"/>
                        </a:rPr>
                        <a:t>发明专利权转让</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latin typeface="宋体"/>
                        </a:rPr>
                        <a:t>202106</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latin typeface="宋体"/>
                        </a:rPr>
                        <a:t>200</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latin typeface="宋体"/>
                        </a:rPr>
                        <a:t>140</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dirty="0">
                          <a:latin typeface="宋体"/>
                        </a:rPr>
                        <a:t>2</a:t>
                      </a:r>
                      <a:r>
                        <a:rPr lang="zh-CN" altLang="en-US" sz="1400" b="1" i="0" u="none" strike="noStrike" dirty="0">
                          <a:latin typeface="宋体"/>
                        </a:rPr>
                        <a:t>应用研究</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3722">
                <a:tc>
                  <a:txBody>
                    <a:bodyPr/>
                    <a:lstStyle/>
                    <a:p>
                      <a:pPr algn="ctr" fontAlgn="b"/>
                      <a:r>
                        <a:rPr lang="en-US" altLang="zh-CN" sz="1400" b="1" i="0" u="none" strike="noStrike">
                          <a:latin typeface="宋体"/>
                        </a:rPr>
                        <a:t>58</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a:latin typeface="宋体"/>
                        </a:rPr>
                        <a:t>《</a:t>
                      </a:r>
                      <a:r>
                        <a:rPr lang="zh-CN" altLang="en-US" sz="1400" b="1" i="0" u="none" strike="noStrike">
                          <a:latin typeface="宋体"/>
                        </a:rPr>
                        <a:t>二氧化碳制甲醇的负载型高分散铜基催化剂及制法和应用</a:t>
                      </a:r>
                      <a:r>
                        <a:rPr lang="en-US" altLang="zh-CN" sz="1400" b="1" i="0" u="none" strike="noStrike">
                          <a:latin typeface="宋体"/>
                        </a:rPr>
                        <a:t>》</a:t>
                      </a:r>
                      <a:r>
                        <a:rPr lang="zh-CN" altLang="en-US" sz="1400" b="1" i="0" u="none" strike="noStrike">
                          <a:latin typeface="宋体"/>
                        </a:rPr>
                        <a:t>专利权转让</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latin typeface="宋体"/>
                        </a:rPr>
                        <a:t>202109</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latin typeface="宋体"/>
                        </a:rPr>
                        <a:t>100</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latin typeface="宋体"/>
                        </a:rPr>
                        <a:t>70</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dirty="0">
                          <a:latin typeface="宋体"/>
                        </a:rPr>
                        <a:t>2</a:t>
                      </a:r>
                      <a:r>
                        <a:rPr lang="zh-CN" altLang="en-US" sz="1400" b="1" i="0" u="none" strike="noStrike" dirty="0">
                          <a:latin typeface="宋体"/>
                        </a:rPr>
                        <a:t>应用研究</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3722">
                <a:tc>
                  <a:txBody>
                    <a:bodyPr/>
                    <a:lstStyle/>
                    <a:p>
                      <a:pPr algn="ctr" fontAlgn="b"/>
                      <a:r>
                        <a:rPr lang="en-US" altLang="zh-CN" sz="1400" b="1" i="0" u="none" strike="noStrike">
                          <a:latin typeface="宋体"/>
                        </a:rPr>
                        <a:t>59</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a:latin typeface="宋体"/>
                        </a:rPr>
                        <a:t>《</a:t>
                      </a:r>
                      <a:r>
                        <a:rPr lang="zh-CN" altLang="en-US" sz="1400" b="1" i="0" u="none" strike="noStrike">
                          <a:latin typeface="宋体"/>
                        </a:rPr>
                        <a:t>负载型金属催化剂及其制备方法与应用</a:t>
                      </a:r>
                      <a:r>
                        <a:rPr lang="en-US" altLang="zh-CN" sz="1400" b="1" i="0" u="none" strike="noStrike">
                          <a:latin typeface="宋体"/>
                        </a:rPr>
                        <a:t>》</a:t>
                      </a:r>
                      <a:r>
                        <a:rPr lang="zh-CN" altLang="en-US" sz="1400" b="1" i="0" u="none" strike="noStrike">
                          <a:latin typeface="宋体"/>
                        </a:rPr>
                        <a:t>专利权转让</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latin typeface="宋体"/>
                        </a:rPr>
                        <a:t>202104</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latin typeface="宋体"/>
                        </a:rPr>
                        <a:t>200</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latin typeface="宋体"/>
                        </a:rPr>
                        <a:t>140</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dirty="0">
                          <a:latin typeface="宋体"/>
                        </a:rPr>
                        <a:t>2</a:t>
                      </a:r>
                      <a:r>
                        <a:rPr lang="zh-CN" altLang="en-US" sz="1400" b="1" i="0" u="none" strike="noStrike" dirty="0">
                          <a:latin typeface="宋体"/>
                        </a:rPr>
                        <a:t>应用研究</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3722">
                <a:tc>
                  <a:txBody>
                    <a:bodyPr/>
                    <a:lstStyle/>
                    <a:p>
                      <a:pPr algn="ctr" fontAlgn="b"/>
                      <a:r>
                        <a:rPr lang="en-US" altLang="zh-CN" sz="1400" b="1" i="0" u="none" strike="noStrike">
                          <a:latin typeface="宋体"/>
                        </a:rPr>
                        <a:t>60</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a:latin typeface="宋体"/>
                        </a:rPr>
                        <a:t>《</a:t>
                      </a:r>
                      <a:r>
                        <a:rPr lang="zh-CN" altLang="en-US" sz="1400" b="1" i="0" u="none" strike="noStrike">
                          <a:latin typeface="宋体"/>
                        </a:rPr>
                        <a:t>复合添加</a:t>
                      </a:r>
                      <a:r>
                        <a:rPr lang="en-US" altLang="zh-CN" sz="1400" b="1" i="0" u="none" strike="noStrike">
                          <a:latin typeface="宋体"/>
                        </a:rPr>
                        <a:t>B</a:t>
                      </a:r>
                      <a:r>
                        <a:rPr lang="zh-CN" altLang="en-US" sz="1400" b="1" i="0" u="none" strike="noStrike">
                          <a:latin typeface="宋体"/>
                        </a:rPr>
                        <a:t>和</a:t>
                      </a:r>
                      <a:r>
                        <a:rPr lang="en-US" altLang="zh-CN" sz="1400" b="1" i="0" u="none" strike="noStrike">
                          <a:latin typeface="宋体"/>
                        </a:rPr>
                        <a:t>Ce</a:t>
                      </a:r>
                      <a:r>
                        <a:rPr lang="zh-CN" altLang="en-US" sz="1400" b="1" i="0" u="none" strike="noStrike">
                          <a:latin typeface="宋体"/>
                        </a:rPr>
                        <a:t>改善</a:t>
                      </a:r>
                      <a:r>
                        <a:rPr lang="en-US" altLang="zh-CN" sz="1400" b="1" i="0" u="none" strike="noStrike">
                          <a:latin typeface="宋体"/>
                        </a:rPr>
                        <a:t>6Mo</a:t>
                      </a:r>
                      <a:r>
                        <a:rPr lang="zh-CN" altLang="en-US" sz="1400" b="1" i="0" u="none" strike="noStrike">
                          <a:latin typeface="宋体"/>
                        </a:rPr>
                        <a:t>型超级奥氏体不锈钢</a:t>
                      </a:r>
                      <a:r>
                        <a:rPr lang="en-US" altLang="zh-CN" sz="1400" b="1" i="0" u="none" strike="noStrike">
                          <a:latin typeface="宋体"/>
                        </a:rPr>
                        <a:t>sigma</a:t>
                      </a:r>
                      <a:r>
                        <a:rPr lang="zh-CN" altLang="en-US" sz="1400" b="1" i="0" u="none" strike="noStrike">
                          <a:latin typeface="宋体"/>
                        </a:rPr>
                        <a:t>相析出及抗晶间腐蚀性的方法</a:t>
                      </a:r>
                      <a:r>
                        <a:rPr lang="en-US" altLang="zh-CN" sz="1400" b="1" i="0" u="none" strike="noStrike">
                          <a:latin typeface="宋体"/>
                        </a:rPr>
                        <a:t>》</a:t>
                      </a:r>
                      <a:r>
                        <a:rPr lang="zh-CN" altLang="en-US" sz="1400" b="1" i="0" u="none" strike="noStrike">
                          <a:latin typeface="宋体"/>
                        </a:rPr>
                        <a:t>专利实施许可</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latin typeface="宋体"/>
                        </a:rPr>
                        <a:t>202111</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latin typeface="宋体"/>
                        </a:rPr>
                        <a:t>30</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latin typeface="宋体"/>
                        </a:rPr>
                        <a:t>21</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dirty="0">
                          <a:latin typeface="宋体"/>
                        </a:rPr>
                        <a:t>2</a:t>
                      </a:r>
                      <a:r>
                        <a:rPr lang="zh-CN" altLang="en-US" sz="1400" b="1" i="0" u="none" strike="noStrike" dirty="0">
                          <a:latin typeface="宋体"/>
                        </a:rPr>
                        <a:t>应用研究</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3722">
                <a:tc>
                  <a:txBody>
                    <a:bodyPr/>
                    <a:lstStyle/>
                    <a:p>
                      <a:pPr algn="ctr" fontAlgn="b"/>
                      <a:r>
                        <a:rPr lang="en-US" altLang="zh-CN" sz="1400" b="1" i="0" u="none" strike="noStrike">
                          <a:latin typeface="宋体"/>
                        </a:rPr>
                        <a:t>61</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a:latin typeface="宋体"/>
                        </a:rPr>
                        <a:t>《</a:t>
                      </a:r>
                      <a:r>
                        <a:rPr lang="zh-CN" altLang="en-US" sz="1400" b="1" i="0" u="none" strike="noStrike">
                          <a:latin typeface="宋体"/>
                        </a:rPr>
                        <a:t>钢筋混凝土上下牛腿式临时支撑系统及其施工方法</a:t>
                      </a:r>
                      <a:r>
                        <a:rPr lang="en-US" altLang="zh-CN" sz="1400" b="1" i="0" u="none" strike="noStrike">
                          <a:latin typeface="宋体"/>
                        </a:rPr>
                        <a:t>》</a:t>
                      </a:r>
                      <a:r>
                        <a:rPr lang="zh-CN" altLang="en-US" sz="1400" b="1" i="0" u="none" strike="noStrike">
                          <a:latin typeface="宋体"/>
                        </a:rPr>
                        <a:t>专利权转让</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latin typeface="宋体"/>
                        </a:rPr>
                        <a:t>202109</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latin typeface="宋体"/>
                        </a:rPr>
                        <a:t>50</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latin typeface="宋体"/>
                        </a:rPr>
                        <a:t>35</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dirty="0">
                          <a:latin typeface="宋体"/>
                        </a:rPr>
                        <a:t>2</a:t>
                      </a:r>
                      <a:r>
                        <a:rPr lang="zh-CN" altLang="en-US" sz="1400" b="1" i="0" u="none" strike="noStrike" dirty="0">
                          <a:latin typeface="宋体"/>
                        </a:rPr>
                        <a:t>应用研究</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3722">
                <a:tc>
                  <a:txBody>
                    <a:bodyPr/>
                    <a:lstStyle/>
                    <a:p>
                      <a:pPr algn="ctr" fontAlgn="b"/>
                      <a:r>
                        <a:rPr lang="en-US" altLang="zh-CN" sz="1400" b="1" i="0" u="none" strike="noStrike">
                          <a:latin typeface="宋体"/>
                        </a:rPr>
                        <a:t>62</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a:latin typeface="宋体"/>
                        </a:rPr>
                        <a:t>《</a:t>
                      </a:r>
                      <a:r>
                        <a:rPr lang="zh-CN" altLang="en-US" sz="1400" b="1" i="0" u="none" strike="noStrike">
                          <a:latin typeface="宋体"/>
                        </a:rPr>
                        <a:t>构件在长期荷载</a:t>
                      </a:r>
                      <a:r>
                        <a:rPr lang="en-US" altLang="zh-CN" sz="1400" b="1" i="0" u="none" strike="noStrike">
                          <a:latin typeface="宋体"/>
                        </a:rPr>
                        <a:t>-</a:t>
                      </a:r>
                      <a:r>
                        <a:rPr lang="zh-CN" altLang="en-US" sz="1400" b="1" i="0" u="none" strike="noStrike">
                          <a:latin typeface="宋体"/>
                        </a:rPr>
                        <a:t>腐蚀</a:t>
                      </a:r>
                      <a:r>
                        <a:rPr lang="en-US" altLang="zh-CN" sz="1400" b="1" i="0" u="none" strike="noStrike">
                          <a:latin typeface="宋体"/>
                        </a:rPr>
                        <a:t>-</a:t>
                      </a:r>
                      <a:r>
                        <a:rPr lang="zh-CN" altLang="en-US" sz="1400" b="1" i="0" u="none" strike="noStrike">
                          <a:latin typeface="宋体"/>
                        </a:rPr>
                        <a:t>侧向冲击荷载耦合作用下的试验装置</a:t>
                      </a:r>
                      <a:r>
                        <a:rPr lang="en-US" altLang="zh-CN" sz="1400" b="1" i="0" u="none" strike="noStrike">
                          <a:latin typeface="宋体"/>
                        </a:rPr>
                        <a:t>》</a:t>
                      </a:r>
                      <a:r>
                        <a:rPr lang="zh-CN" altLang="en-US" sz="1400" b="1" i="0" u="none" strike="noStrike">
                          <a:latin typeface="宋体"/>
                        </a:rPr>
                        <a:t>专利权转让</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latin typeface="宋体"/>
                        </a:rPr>
                        <a:t>202012</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latin typeface="宋体"/>
                        </a:rPr>
                        <a:t>200</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latin typeface="宋体"/>
                        </a:rPr>
                        <a:t>140</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dirty="0">
                          <a:latin typeface="宋体"/>
                        </a:rPr>
                        <a:t>3</a:t>
                      </a:r>
                      <a:r>
                        <a:rPr lang="zh-CN" altLang="en-US" sz="1400" b="1" i="0" u="none" strike="noStrike" dirty="0">
                          <a:latin typeface="宋体"/>
                        </a:rPr>
                        <a:t>实验发展</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3722">
                <a:tc>
                  <a:txBody>
                    <a:bodyPr/>
                    <a:lstStyle/>
                    <a:p>
                      <a:pPr algn="ctr" fontAlgn="b"/>
                      <a:r>
                        <a:rPr lang="en-US" altLang="zh-CN" sz="1400" b="1" i="0" u="none" strike="noStrike">
                          <a:latin typeface="宋体"/>
                        </a:rPr>
                        <a:t>64</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dirty="0">
                          <a:latin typeface="宋体"/>
                        </a:rPr>
                        <a:t>《</a:t>
                      </a:r>
                      <a:r>
                        <a:rPr lang="zh-CN" altLang="en-US" sz="1400" b="1" i="0" u="none" strike="noStrike" dirty="0">
                          <a:latin typeface="宋体"/>
                        </a:rPr>
                        <a:t>刮板输送机三维空间运行姿态位置的实时监测方法</a:t>
                      </a:r>
                      <a:r>
                        <a:rPr lang="en-US" altLang="zh-CN" sz="1400" b="1" i="0" u="none" strike="noStrike" dirty="0">
                          <a:latin typeface="宋体"/>
                        </a:rPr>
                        <a:t>》</a:t>
                      </a:r>
                      <a:r>
                        <a:rPr lang="zh-CN" altLang="en-US" sz="1400" b="1" i="0" u="none" strike="noStrike" dirty="0">
                          <a:latin typeface="宋体"/>
                        </a:rPr>
                        <a:t>专利权转让</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latin typeface="宋体"/>
                        </a:rPr>
                        <a:t>202104</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latin typeface="宋体"/>
                        </a:rPr>
                        <a:t>50</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latin typeface="宋体"/>
                        </a:rPr>
                        <a:t>35</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dirty="0">
                          <a:latin typeface="宋体"/>
                        </a:rPr>
                        <a:t>2</a:t>
                      </a:r>
                      <a:r>
                        <a:rPr lang="zh-CN" altLang="en-US" sz="1400" b="1" i="0" u="none" strike="noStrike" dirty="0">
                          <a:latin typeface="宋体"/>
                        </a:rPr>
                        <a:t>应用研究</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3722">
                <a:tc>
                  <a:txBody>
                    <a:bodyPr/>
                    <a:lstStyle/>
                    <a:p>
                      <a:pPr algn="ctr" fontAlgn="b"/>
                      <a:r>
                        <a:rPr lang="en-US" altLang="zh-CN" sz="1400" b="1" i="0" u="none" strike="noStrike">
                          <a:latin typeface="宋体"/>
                        </a:rPr>
                        <a:t>65</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a:latin typeface="宋体"/>
                        </a:rPr>
                        <a:t>《</a:t>
                      </a:r>
                      <a:r>
                        <a:rPr lang="zh-CN" altLang="en-US" sz="1400" b="1" i="0" u="none" strike="noStrike">
                          <a:latin typeface="宋体"/>
                        </a:rPr>
                        <a:t>机器视觉煤矸智能识别系统</a:t>
                      </a:r>
                      <a:r>
                        <a:rPr lang="en-US" altLang="zh-CN" sz="1400" b="1" i="0" u="none" strike="noStrike">
                          <a:latin typeface="宋体"/>
                        </a:rPr>
                        <a:t>》</a:t>
                      </a:r>
                      <a:r>
                        <a:rPr lang="zh-CN" altLang="en-US" sz="1400" b="1" i="0" u="none" strike="noStrike">
                          <a:latin typeface="宋体"/>
                        </a:rPr>
                        <a:t>软件著作权转让</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latin typeface="宋体"/>
                        </a:rPr>
                        <a:t>202104</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latin typeface="宋体"/>
                        </a:rPr>
                        <a:t>10</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latin typeface="宋体"/>
                        </a:rPr>
                        <a:t>7</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dirty="0">
                          <a:latin typeface="宋体"/>
                        </a:rPr>
                        <a:t>2</a:t>
                      </a:r>
                      <a:r>
                        <a:rPr lang="zh-CN" altLang="en-US" sz="1400" b="1" i="0" u="none" strike="noStrike" dirty="0">
                          <a:latin typeface="宋体"/>
                        </a:rPr>
                        <a:t>应用研究</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3722">
                <a:tc>
                  <a:txBody>
                    <a:bodyPr/>
                    <a:lstStyle/>
                    <a:p>
                      <a:pPr algn="ctr" fontAlgn="b"/>
                      <a:r>
                        <a:rPr lang="en-US" altLang="zh-CN" sz="1400" b="1" i="0" u="none" strike="noStrike" dirty="0">
                          <a:latin typeface="宋体"/>
                        </a:rPr>
                        <a:t>66</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a:latin typeface="宋体"/>
                        </a:rPr>
                        <a:t>《</a:t>
                      </a:r>
                      <a:r>
                        <a:rPr lang="zh-CN" altLang="en-US" sz="1400" b="1" i="0" u="none" strike="noStrike">
                          <a:latin typeface="宋体"/>
                        </a:rPr>
                        <a:t>基基于最小误差熵和</a:t>
                      </a:r>
                      <a:r>
                        <a:rPr lang="en-US" altLang="zh-CN" sz="1400" b="1" i="0" u="none" strike="noStrike">
                          <a:latin typeface="宋体"/>
                        </a:rPr>
                        <a:t>ε</a:t>
                      </a:r>
                      <a:r>
                        <a:rPr lang="zh-CN" altLang="en-US" sz="1400" b="1" i="0" u="none" strike="noStrike">
                          <a:latin typeface="宋体"/>
                        </a:rPr>
                        <a:t>等级差分进化的多径估计器</a:t>
                      </a:r>
                      <a:r>
                        <a:rPr lang="en-US" altLang="zh-CN" sz="1400" b="1" i="0" u="none" strike="noStrike">
                          <a:latin typeface="宋体"/>
                        </a:rPr>
                        <a:t>》</a:t>
                      </a:r>
                      <a:r>
                        <a:rPr lang="zh-CN" altLang="en-US" sz="1400" b="1" i="0" u="none" strike="noStrike">
                          <a:latin typeface="宋体"/>
                        </a:rPr>
                        <a:t>专利权转让</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dirty="0">
                          <a:latin typeface="宋体"/>
                        </a:rPr>
                        <a:t>202109</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dirty="0">
                          <a:latin typeface="宋体"/>
                        </a:rPr>
                        <a:t>30</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dirty="0">
                          <a:latin typeface="宋体"/>
                        </a:rPr>
                        <a:t>21</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dirty="0">
                          <a:latin typeface="宋体"/>
                        </a:rPr>
                        <a:t>2</a:t>
                      </a:r>
                      <a:r>
                        <a:rPr lang="zh-CN" altLang="en-US" sz="1400" b="1" i="0" u="none" strike="noStrike" dirty="0">
                          <a:latin typeface="宋体"/>
                        </a:rPr>
                        <a:t>应用研究</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0" name="椭圆 9"/>
          <p:cNvSpPr/>
          <p:nvPr/>
        </p:nvSpPr>
        <p:spPr>
          <a:xfrm>
            <a:off x="500034" y="5214950"/>
            <a:ext cx="8143932" cy="128588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rgbClr val="FF0000"/>
                </a:solidFill>
              </a:rPr>
              <a:t>“技术转让与知识产权转让及许可”类型的</a:t>
            </a:r>
            <a:endParaRPr lang="en-US" altLang="zh-CN" sz="2000" b="1" dirty="0" smtClean="0">
              <a:solidFill>
                <a:srgbClr val="FF0000"/>
              </a:solidFill>
            </a:endParaRPr>
          </a:p>
          <a:p>
            <a:pPr algn="ctr"/>
            <a:r>
              <a:rPr lang="zh-CN" altLang="en-US" sz="2000" b="1" dirty="0" smtClean="0">
                <a:solidFill>
                  <a:srgbClr val="FF0000"/>
                </a:solidFill>
              </a:rPr>
              <a:t>项目不应该</a:t>
            </a:r>
            <a:r>
              <a:rPr lang="en-US" altLang="zh-CN" sz="2000" b="1" dirty="0" smtClean="0">
                <a:solidFill>
                  <a:srgbClr val="FF0000"/>
                </a:solidFill>
              </a:rPr>
              <a:t>4</a:t>
            </a:r>
            <a:r>
              <a:rPr lang="zh-CN" altLang="en-US" sz="2000" b="1" dirty="0" smtClean="0">
                <a:solidFill>
                  <a:srgbClr val="FF0000"/>
                </a:solidFill>
              </a:rPr>
              <a:t>表“科技项目（课题）情况表中统计。</a:t>
            </a:r>
            <a:endParaRPr lang="zh-CN" altLang="en-US" sz="2000" b="1" dirty="0">
              <a:solidFill>
                <a:srgbClr val="FF0000"/>
              </a:solidFill>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graphicFrame>
        <p:nvGraphicFramePr>
          <p:cNvPr id="6" name="表格 5"/>
          <p:cNvGraphicFramePr>
            <a:graphicFrameLocks noGrp="1"/>
          </p:cNvGraphicFramePr>
          <p:nvPr/>
        </p:nvGraphicFramePr>
        <p:xfrm>
          <a:off x="857224" y="1428736"/>
          <a:ext cx="7572427" cy="1071570"/>
        </p:xfrm>
        <a:graphic>
          <a:graphicData uri="http://schemas.openxmlformats.org/drawingml/2006/table">
            <a:tbl>
              <a:tblPr/>
              <a:tblGrid>
                <a:gridCol w="1941982"/>
                <a:gridCol w="364936"/>
                <a:gridCol w="508304"/>
                <a:gridCol w="1889849"/>
                <a:gridCol w="716839"/>
                <a:gridCol w="716839"/>
                <a:gridCol w="716839"/>
                <a:gridCol w="716839"/>
              </a:tblGrid>
              <a:tr h="535785">
                <a:tc>
                  <a:txBody>
                    <a:bodyPr/>
                    <a:lstStyle/>
                    <a:p>
                      <a:pPr algn="l" fontAlgn="b"/>
                      <a:r>
                        <a:rPr lang="zh-CN" altLang="en-US" sz="1400" b="1" i="0" u="none" strike="noStrike" dirty="0">
                          <a:latin typeface="宋体"/>
                        </a:rPr>
                        <a:t>山西水利职业技术学院</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1" i="0" u="none" strike="noStrike">
                          <a:latin typeface="宋体"/>
                        </a:rPr>
                        <a:t>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a:latin typeface="宋体"/>
                        </a:rPr>
                        <a:t>07</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1" i="0" u="none" strike="noStrike">
                          <a:solidFill>
                            <a:srgbClr val="FF0000"/>
                          </a:solidFill>
                          <a:latin typeface="宋体"/>
                        </a:rPr>
                        <a:t>财务报表分析实训</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1" i="0" u="none" strike="noStrike">
                          <a:latin typeface="宋体"/>
                        </a:rPr>
                        <a:t>丁涛</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a:latin typeface="宋体"/>
                        </a:rPr>
                        <a:t>03</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a:latin typeface="宋体"/>
                        </a:rPr>
                        <a:t>360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dirty="0">
                          <a:latin typeface="宋体"/>
                        </a:rPr>
                        <a:t>84</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5785">
                <a:tc>
                  <a:txBody>
                    <a:bodyPr/>
                    <a:lstStyle/>
                    <a:p>
                      <a:pPr algn="l" fontAlgn="b"/>
                      <a:r>
                        <a:rPr lang="zh-CN" altLang="en-US" sz="1400" b="1" i="0" u="none" strike="noStrike">
                          <a:latin typeface="宋体"/>
                        </a:rPr>
                        <a:t>山西水利职业技术学院</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1" i="0" u="none" strike="noStrike">
                          <a:latin typeface="宋体"/>
                        </a:rPr>
                        <a:t>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a:latin typeface="宋体"/>
                        </a:rPr>
                        <a:t>08</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1" i="0" u="none" strike="noStrike">
                          <a:solidFill>
                            <a:srgbClr val="FF0000"/>
                          </a:solidFill>
                          <a:latin typeface="宋体"/>
                        </a:rPr>
                        <a:t>高级财务会计</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1" i="0" u="none" strike="noStrike">
                          <a:latin typeface="宋体"/>
                        </a:rPr>
                        <a:t>丁涛</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a:latin typeface="宋体"/>
                        </a:rPr>
                        <a:t>03</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a:latin typeface="宋体"/>
                        </a:rPr>
                        <a:t>320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dirty="0">
                          <a:latin typeface="宋体"/>
                        </a:rPr>
                        <a:t>83</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椭圆 6"/>
          <p:cNvSpPr/>
          <p:nvPr/>
        </p:nvSpPr>
        <p:spPr>
          <a:xfrm>
            <a:off x="571472" y="3786190"/>
            <a:ext cx="7858180" cy="14287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不属于著作统计范畴。</a:t>
            </a:r>
            <a:endParaRPr lang="en-US" altLang="zh-CN" sz="2800" b="1" dirty="0" smtClean="0">
              <a:solidFill>
                <a:srgbClr val="FF0000"/>
              </a:solidFill>
            </a:endParaRPr>
          </a:p>
          <a:p>
            <a:pPr algn="ctr"/>
            <a:r>
              <a:rPr lang="zh-CN" altLang="en-US" sz="2800" b="1" dirty="0" smtClean="0">
                <a:solidFill>
                  <a:srgbClr val="FF0000"/>
                </a:solidFill>
              </a:rPr>
              <a:t>可以在人文社科统计中填报。</a:t>
            </a:r>
            <a:endParaRPr lang="en-US" altLang="zh-CN" sz="2800" b="1" dirty="0" smtClean="0">
              <a:solidFill>
                <a:srgbClr val="FF0000"/>
              </a:solidFill>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sp>
        <p:nvSpPr>
          <p:cNvPr id="11" name="流程图: 过程 10"/>
          <p:cNvSpPr/>
          <p:nvPr/>
        </p:nvSpPr>
        <p:spPr>
          <a:xfrm>
            <a:off x="857224" y="2000240"/>
            <a:ext cx="7429552" cy="150019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b="1" dirty="0" smtClean="0">
                <a:solidFill>
                  <a:srgbClr val="FF0000"/>
                </a:solidFill>
              </a:rPr>
              <a:t>北京篇</a:t>
            </a:r>
            <a:endParaRPr lang="zh-CN" altLang="en-US" sz="6000" b="1" dirty="0">
              <a:solidFill>
                <a:srgbClr val="FF0000"/>
              </a:solidFill>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sp>
        <p:nvSpPr>
          <p:cNvPr id="11" name="流程图: 过程 10"/>
          <p:cNvSpPr/>
          <p:nvPr/>
        </p:nvSpPr>
        <p:spPr>
          <a:xfrm>
            <a:off x="785786" y="1214422"/>
            <a:ext cx="7429552" cy="428628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4000" b="1" dirty="0" smtClean="0">
                <a:solidFill>
                  <a:schemeClr val="tx1"/>
                </a:solidFill>
              </a:rPr>
              <a:t>北京中医药大学有个</a:t>
            </a:r>
            <a:r>
              <a:rPr lang="en-US" altLang="zh-CN" sz="4000" b="1" dirty="0" smtClean="0">
                <a:solidFill>
                  <a:schemeClr val="tx1"/>
                </a:solidFill>
              </a:rPr>
              <a:t>100</a:t>
            </a:r>
            <a:r>
              <a:rPr lang="zh-CN" altLang="en-US" sz="4000" b="1" dirty="0" smtClean="0">
                <a:solidFill>
                  <a:schemeClr val="tx1"/>
                </a:solidFill>
              </a:rPr>
              <a:t>多岁的教师，是填错出生日期还是确实存在。</a:t>
            </a:r>
            <a:r>
              <a:rPr lang="en-US" altLang="zh-CN" sz="4000" b="1" dirty="0" smtClean="0">
                <a:solidFill>
                  <a:srgbClr val="FF0000"/>
                </a:solidFill>
              </a:rPr>
              <a:t>(</a:t>
            </a:r>
            <a:r>
              <a:rPr lang="zh-CN" altLang="en-US" sz="4000" b="1" dirty="0" smtClean="0">
                <a:solidFill>
                  <a:srgbClr val="FF0000"/>
                </a:solidFill>
              </a:rPr>
              <a:t>经核实，属实。</a:t>
            </a:r>
            <a:r>
              <a:rPr lang="en-US" altLang="zh-CN" sz="4000" b="1" dirty="0" smtClean="0">
                <a:solidFill>
                  <a:srgbClr val="FF0000"/>
                </a:solidFill>
              </a:rPr>
              <a:t>)</a:t>
            </a:r>
          </a:p>
          <a:p>
            <a:r>
              <a:rPr lang="zh-CN" altLang="en-US" sz="4000" b="1" dirty="0" smtClean="0">
                <a:solidFill>
                  <a:schemeClr val="tx1"/>
                </a:solidFill>
              </a:rPr>
              <a:t>中国人民大学的期刊没有刊号，创刊日期填写不规范。</a:t>
            </a:r>
            <a:r>
              <a:rPr lang="zh-CN" altLang="en-US" sz="4000" b="1" dirty="0" smtClean="0">
                <a:solidFill>
                  <a:srgbClr val="FF0000"/>
                </a:solidFill>
              </a:rPr>
              <a:t>（外刊）</a:t>
            </a:r>
            <a:endParaRPr lang="zh-CN" altLang="en-US" sz="4000" b="1" dirty="0">
              <a:solidFill>
                <a:srgbClr val="FF0000"/>
              </a:solidFill>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sp>
        <p:nvSpPr>
          <p:cNvPr id="9" name="矩形 8"/>
          <p:cNvSpPr/>
          <p:nvPr/>
        </p:nvSpPr>
        <p:spPr>
          <a:xfrm>
            <a:off x="4857752" y="1071546"/>
            <a:ext cx="3714776" cy="461665"/>
          </a:xfrm>
          <a:prstGeom prst="rect">
            <a:avLst/>
          </a:prstGeom>
        </p:spPr>
        <p:txBody>
          <a:bodyPr wrap="square">
            <a:spAutoFit/>
          </a:bodyPr>
          <a:lstStyle/>
          <a:p>
            <a:pPr fontAlgn="ctr"/>
            <a:r>
              <a:rPr lang="zh-CN" altLang="en-US" sz="2400" b="1" dirty="0" smtClean="0">
                <a:latin typeface="宋体"/>
              </a:rPr>
              <a:t>北京大学第一医院</a:t>
            </a:r>
            <a:r>
              <a:rPr lang="en-US" altLang="zh-CN" sz="2400" b="1" dirty="0" smtClean="0">
                <a:latin typeface="宋体"/>
              </a:rPr>
              <a:t>100012 </a:t>
            </a:r>
            <a:endParaRPr lang="en-US" altLang="zh-CN" sz="2400" b="1" dirty="0">
              <a:latin typeface="宋体"/>
            </a:endParaRPr>
          </a:p>
        </p:txBody>
      </p:sp>
      <p:graphicFrame>
        <p:nvGraphicFramePr>
          <p:cNvPr id="6" name="表格 5"/>
          <p:cNvGraphicFramePr>
            <a:graphicFrameLocks noGrp="1"/>
          </p:cNvGraphicFramePr>
          <p:nvPr/>
        </p:nvGraphicFramePr>
        <p:xfrm>
          <a:off x="857224" y="2000240"/>
          <a:ext cx="7572427" cy="642942"/>
        </p:xfrm>
        <a:graphic>
          <a:graphicData uri="http://schemas.openxmlformats.org/drawingml/2006/table">
            <a:tbl>
              <a:tblPr/>
              <a:tblGrid>
                <a:gridCol w="503868"/>
                <a:gridCol w="3568098"/>
                <a:gridCol w="1787308"/>
                <a:gridCol w="1713153"/>
              </a:tblGrid>
              <a:tr h="642942">
                <a:tc>
                  <a:txBody>
                    <a:bodyPr/>
                    <a:lstStyle/>
                    <a:p>
                      <a:pPr algn="ctr" fontAlgn="b"/>
                      <a:r>
                        <a:rPr lang="en-US" altLang="zh-CN" sz="1600" b="1" i="0" u="none" strike="noStrike" dirty="0">
                          <a:latin typeface="宋体"/>
                        </a:rPr>
                        <a:t>01</a:t>
                      </a:r>
                    </a:p>
                  </a:txBody>
                  <a:tcPr marL="4967" marR="4967" marT="4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600" b="1" i="0" u="none" strike="noStrike" dirty="0">
                          <a:latin typeface="宋体"/>
                        </a:rPr>
                        <a:t>北京大学第一医院</a:t>
                      </a:r>
                    </a:p>
                  </a:txBody>
                  <a:tcPr marL="4967" marR="4967" marT="4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altLang="zh-CN" sz="1600" b="1" i="0" u="none" strike="noStrike" dirty="0">
                          <a:latin typeface="宋体"/>
                        </a:rPr>
                        <a:t>0</a:t>
                      </a:r>
                      <a:r>
                        <a:rPr lang="zh-CN" altLang="en-US" sz="1600" b="1" i="0" u="none" strike="noStrike" dirty="0">
                          <a:latin typeface="宋体"/>
                        </a:rPr>
                        <a:t>研究与发展机构</a:t>
                      </a:r>
                    </a:p>
                  </a:txBody>
                  <a:tcPr marL="4967" marR="4967" marT="4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600" b="1" i="0" u="none" strike="noStrike" dirty="0">
                          <a:latin typeface="宋体"/>
                        </a:rPr>
                        <a:t>42</a:t>
                      </a:r>
                      <a:r>
                        <a:rPr lang="zh-CN" altLang="en-US" sz="1600" b="1" i="0" u="none" strike="noStrike" dirty="0">
                          <a:latin typeface="宋体"/>
                        </a:rPr>
                        <a:t>省部级实验室</a:t>
                      </a:r>
                    </a:p>
                  </a:txBody>
                  <a:tcPr marL="4967" marR="4967" marT="4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椭圆 7"/>
          <p:cNvSpPr/>
          <p:nvPr/>
        </p:nvSpPr>
        <p:spPr>
          <a:xfrm>
            <a:off x="714348" y="3357562"/>
            <a:ext cx="7786742" cy="10001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机构名称是单位名称？</a:t>
            </a:r>
            <a:endParaRPr lang="zh-CN" altLang="en-US" sz="2800" b="1" dirty="0">
              <a:solidFill>
                <a:srgbClr val="FF0000"/>
              </a:solidFill>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graphicFrame>
        <p:nvGraphicFramePr>
          <p:cNvPr id="6" name="表格 5"/>
          <p:cNvGraphicFramePr>
            <a:graphicFrameLocks noGrp="1"/>
          </p:cNvGraphicFramePr>
          <p:nvPr/>
        </p:nvGraphicFramePr>
        <p:xfrm>
          <a:off x="785786" y="1142984"/>
          <a:ext cx="7643865" cy="2143140"/>
        </p:xfrm>
        <a:graphic>
          <a:graphicData uri="http://schemas.openxmlformats.org/drawingml/2006/table">
            <a:tbl>
              <a:tblPr/>
              <a:tblGrid>
                <a:gridCol w="1285884"/>
                <a:gridCol w="500066"/>
                <a:gridCol w="3071834"/>
                <a:gridCol w="714380"/>
                <a:gridCol w="535785"/>
                <a:gridCol w="535785"/>
                <a:gridCol w="1000131"/>
              </a:tblGrid>
              <a:tr h="428628">
                <a:tc>
                  <a:txBody>
                    <a:bodyPr/>
                    <a:lstStyle/>
                    <a:p>
                      <a:pPr algn="l" fontAlgn="b"/>
                      <a:r>
                        <a:rPr lang="zh-CN" altLang="en-US" sz="1600" b="1" i="0" u="none" strike="noStrike" dirty="0">
                          <a:latin typeface="宋体"/>
                        </a:rPr>
                        <a:t>中国人民大学</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600" b="1" i="0" u="none" strike="noStrike">
                          <a:latin typeface="宋体"/>
                        </a:rPr>
                        <a:t>110</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a:latin typeface="宋体"/>
                        </a:rPr>
                        <a:t>XXXXXX</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600" b="1" i="0" u="none" strike="noStrike">
                          <a:latin typeface="宋体"/>
                        </a:rPr>
                        <a:t>202107</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600" b="1" i="0" u="none" strike="noStrike">
                          <a:latin typeface="宋体"/>
                        </a:rPr>
                        <a:t>630</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600" b="1" i="0" u="none" strike="noStrike">
                          <a:latin typeface="宋体"/>
                        </a:rPr>
                        <a:t>119</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600" b="1" i="0" u="none" strike="noStrike" dirty="0">
                          <a:latin typeface="宋体"/>
                        </a:rPr>
                        <a:t>2</a:t>
                      </a:r>
                      <a:r>
                        <a:rPr lang="zh-CN" altLang="en-US" sz="1600" b="1" i="0" u="none" strike="noStrike" dirty="0">
                          <a:latin typeface="宋体"/>
                        </a:rPr>
                        <a:t>应用研究</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8628">
                <a:tc>
                  <a:txBody>
                    <a:bodyPr/>
                    <a:lstStyle/>
                    <a:p>
                      <a:pPr algn="l" fontAlgn="b"/>
                      <a:r>
                        <a:rPr lang="zh-CN" altLang="en-US" sz="1600" b="1" i="0" u="none" strike="noStrike">
                          <a:latin typeface="宋体"/>
                        </a:rPr>
                        <a:t>中国人民大学</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600" b="1" i="0" u="none" strike="noStrike">
                          <a:latin typeface="宋体"/>
                        </a:rPr>
                        <a:t>016</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dirty="0">
                          <a:latin typeface="宋体"/>
                        </a:rPr>
                        <a:t>XXXXXXXXXX</a:t>
                      </a:r>
                      <a:r>
                        <a:rPr lang="zh-CN" altLang="en-US" sz="1600" b="1" i="0" u="none" strike="noStrike" dirty="0">
                          <a:latin typeface="宋体"/>
                        </a:rPr>
                        <a:t>系统</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600" b="1" i="0" u="none" strike="noStrike">
                          <a:latin typeface="宋体"/>
                        </a:rPr>
                        <a:t>202010</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600" b="1" i="0" u="none" strike="noStrike">
                          <a:latin typeface="宋体"/>
                        </a:rPr>
                        <a:t>0</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600" b="1" i="0" u="none" strike="noStrike">
                          <a:latin typeface="宋体"/>
                        </a:rPr>
                        <a:t>1318</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600" b="1" i="0" u="none" strike="noStrike" dirty="0">
                          <a:latin typeface="宋体"/>
                        </a:rPr>
                        <a:t>2</a:t>
                      </a:r>
                      <a:r>
                        <a:rPr lang="zh-CN" altLang="en-US" sz="1600" b="1" i="0" u="none" strike="noStrike" dirty="0">
                          <a:latin typeface="宋体"/>
                        </a:rPr>
                        <a:t>应用研究</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8628">
                <a:tc>
                  <a:txBody>
                    <a:bodyPr/>
                    <a:lstStyle/>
                    <a:p>
                      <a:pPr algn="l" fontAlgn="b"/>
                      <a:r>
                        <a:rPr lang="zh-CN" altLang="en-US" sz="1600" b="1" i="0" u="none" strike="noStrike">
                          <a:latin typeface="宋体"/>
                        </a:rPr>
                        <a:t>北京大学</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600" b="1" i="0" u="none" strike="noStrike">
                          <a:latin typeface="宋体"/>
                        </a:rPr>
                        <a:t>5137</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600" b="1" i="0" u="none" strike="noStrike" dirty="0">
                          <a:latin typeface="宋体"/>
                        </a:rPr>
                        <a:t>合作协议</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600" b="1" i="0" u="none" strike="noStrike">
                          <a:latin typeface="宋体"/>
                        </a:rPr>
                        <a:t>202108</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600" b="1" i="0" u="none" strike="noStrike">
                          <a:latin typeface="宋体"/>
                        </a:rPr>
                        <a:t>173</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600" b="1" i="0" u="none" strike="noStrike">
                          <a:latin typeface="宋体"/>
                        </a:rPr>
                        <a:t>32</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600" b="1" i="0" u="none" strike="noStrike" dirty="0">
                          <a:latin typeface="宋体"/>
                        </a:rPr>
                        <a:t>　</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8628">
                <a:tc>
                  <a:txBody>
                    <a:bodyPr/>
                    <a:lstStyle/>
                    <a:p>
                      <a:pPr algn="l" fontAlgn="b"/>
                      <a:r>
                        <a:rPr lang="zh-CN" altLang="en-US" sz="1600" b="1" i="0" u="none" strike="noStrike">
                          <a:latin typeface="宋体"/>
                        </a:rPr>
                        <a:t>北京大学</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600" b="1" i="0" u="none" strike="noStrike">
                          <a:latin typeface="宋体"/>
                        </a:rPr>
                        <a:t>4745</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600" b="1" i="0" u="none" strike="noStrike" dirty="0">
                          <a:latin typeface="宋体"/>
                        </a:rPr>
                        <a:t>合作协议书</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600" b="1" i="0" u="none" strike="noStrike">
                          <a:latin typeface="宋体"/>
                        </a:rPr>
                        <a:t>201907</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600" b="1" i="0" u="none" strike="noStrike">
                          <a:latin typeface="宋体"/>
                        </a:rPr>
                        <a:t>146</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600" b="1" i="0" u="none" strike="noStrike">
                          <a:latin typeface="宋体"/>
                        </a:rPr>
                        <a:t>21</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600" b="1" i="0" u="none" strike="noStrike" dirty="0">
                          <a:latin typeface="宋体"/>
                        </a:rPr>
                        <a:t>　</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8628">
                <a:tc>
                  <a:txBody>
                    <a:bodyPr/>
                    <a:lstStyle/>
                    <a:p>
                      <a:pPr algn="l" fontAlgn="b"/>
                      <a:r>
                        <a:rPr lang="zh-CN" altLang="en-US" sz="1600" b="1" i="0" u="none" strike="noStrike">
                          <a:latin typeface="宋体"/>
                        </a:rPr>
                        <a:t>北京大学</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600" b="1" i="0" u="none" strike="noStrike">
                          <a:latin typeface="宋体"/>
                        </a:rPr>
                        <a:t>6770</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600" b="1" i="0" u="none" strike="noStrike">
                          <a:latin typeface="宋体"/>
                        </a:rPr>
                        <a:t>合作研究合同</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600" b="1" i="0" u="none" strike="noStrike">
                          <a:latin typeface="宋体"/>
                        </a:rPr>
                        <a:t>202111</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600" b="1" i="0" u="none" strike="noStrike" dirty="0">
                          <a:latin typeface="宋体"/>
                        </a:rPr>
                        <a:t>2139</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600" b="1" i="0" u="none" strike="noStrike" dirty="0">
                          <a:latin typeface="宋体"/>
                        </a:rPr>
                        <a:t>216</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600" b="1" i="0" u="none" strike="noStrike" dirty="0">
                          <a:latin typeface="宋体"/>
                        </a:rPr>
                        <a:t>　</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椭圆 6"/>
          <p:cNvSpPr/>
          <p:nvPr/>
        </p:nvSpPr>
        <p:spPr>
          <a:xfrm>
            <a:off x="642910" y="3786190"/>
            <a:ext cx="7786742" cy="10001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项目名称不规范，</a:t>
            </a:r>
            <a:endParaRPr lang="en-US" altLang="zh-CN" sz="2800" b="1" dirty="0" smtClean="0">
              <a:solidFill>
                <a:srgbClr val="FF0000"/>
              </a:solidFill>
            </a:endParaRPr>
          </a:p>
          <a:p>
            <a:pPr algn="ctr"/>
            <a:r>
              <a:rPr lang="zh-CN" altLang="en-US" sz="2800" b="1" dirty="0" smtClean="0">
                <a:solidFill>
                  <a:srgbClr val="FF0000"/>
                </a:solidFill>
              </a:rPr>
              <a:t>军工项目可用特殊编号，</a:t>
            </a:r>
            <a:endParaRPr lang="zh-CN" altLang="en-US" sz="2800" b="1"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857224" y="1571612"/>
            <a:ext cx="7429552" cy="3849772"/>
          </a:xfrm>
          <a:prstGeom prst="rect">
            <a:avLst/>
          </a:prstGeom>
        </p:spPr>
        <p:txBody>
          <a:bodyPr wrap="square">
            <a:spAutoFit/>
          </a:bodyPr>
          <a:lstStyle/>
          <a:p>
            <a:pPr indent="355600">
              <a:lnSpc>
                <a:spcPts val="3500"/>
              </a:lnSpc>
              <a:spcAft>
                <a:spcPts val="600"/>
              </a:spcAft>
            </a:pPr>
            <a:r>
              <a:rPr lang="zh-CN" altLang="en-US" sz="2400" b="1" dirty="0" smtClean="0">
                <a:latin typeface="+mn-ea"/>
              </a:rPr>
              <a:t>研究与试验发展</a:t>
            </a:r>
            <a:r>
              <a:rPr lang="en-US" altLang="zh-CN" sz="2400" b="1" dirty="0" smtClean="0">
                <a:latin typeface="+mn-ea"/>
              </a:rPr>
              <a:t>,</a:t>
            </a:r>
            <a:r>
              <a:rPr lang="zh-CN" altLang="en-US" sz="2400" b="1" dirty="0" smtClean="0">
                <a:latin typeface="+mn-ea"/>
              </a:rPr>
              <a:t>简称</a:t>
            </a:r>
            <a:r>
              <a:rPr lang="en-US" altLang="zh-CN" sz="2400" b="1" dirty="0" smtClean="0">
                <a:solidFill>
                  <a:srgbClr val="C00000"/>
                </a:solidFill>
                <a:latin typeface="+mn-ea"/>
              </a:rPr>
              <a:t>R&amp;D</a:t>
            </a:r>
            <a:r>
              <a:rPr lang="en-US" altLang="zh-CN" sz="2400" b="1" dirty="0" smtClean="0">
                <a:latin typeface="+mn-ea"/>
              </a:rPr>
              <a:t>,</a:t>
            </a:r>
            <a:r>
              <a:rPr lang="zh-CN" altLang="en-US" sz="2400" b="1" dirty="0" smtClean="0">
                <a:latin typeface="+mn-ea"/>
              </a:rPr>
              <a:t>应具备以下基本条件</a:t>
            </a:r>
            <a:r>
              <a:rPr lang="en-US" altLang="zh-CN" sz="2400" b="1" dirty="0" smtClean="0">
                <a:latin typeface="+mn-ea"/>
              </a:rPr>
              <a:t>:</a:t>
            </a:r>
          </a:p>
          <a:p>
            <a:pPr indent="355600">
              <a:lnSpc>
                <a:spcPts val="3500"/>
              </a:lnSpc>
            </a:pPr>
            <a:r>
              <a:rPr lang="en-US" altLang="zh-CN" sz="2400" b="1" dirty="0" smtClean="0">
                <a:latin typeface="+mn-ea"/>
              </a:rPr>
              <a:t>  </a:t>
            </a:r>
            <a:r>
              <a:rPr lang="en-US" altLang="zh-CN" sz="2400" b="1" dirty="0" smtClean="0">
                <a:solidFill>
                  <a:schemeClr val="accent3">
                    <a:lumMod val="75000"/>
                  </a:schemeClr>
                </a:solidFill>
                <a:latin typeface="+mn-ea"/>
              </a:rPr>
              <a:t>① </a:t>
            </a:r>
            <a:r>
              <a:rPr lang="zh-CN" altLang="en-US" sz="2400" b="1" dirty="0" smtClean="0">
                <a:solidFill>
                  <a:srgbClr val="C00000"/>
                </a:solidFill>
                <a:latin typeface="+mn-ea"/>
              </a:rPr>
              <a:t>创造性</a:t>
            </a:r>
          </a:p>
          <a:p>
            <a:pPr indent="355600">
              <a:lnSpc>
                <a:spcPts val="3500"/>
              </a:lnSpc>
            </a:pPr>
            <a:r>
              <a:rPr lang="zh-CN" altLang="en-US" sz="2400" b="1" dirty="0" smtClean="0">
                <a:solidFill>
                  <a:srgbClr val="C00000"/>
                </a:solidFill>
                <a:latin typeface="+mn-ea"/>
              </a:rPr>
              <a:t>  ② 新颖性</a:t>
            </a:r>
          </a:p>
          <a:p>
            <a:pPr indent="355600">
              <a:lnSpc>
                <a:spcPts val="3500"/>
              </a:lnSpc>
            </a:pPr>
            <a:r>
              <a:rPr lang="zh-CN" altLang="en-US" sz="2400" b="1" dirty="0" smtClean="0">
                <a:solidFill>
                  <a:srgbClr val="C00000"/>
                </a:solidFill>
                <a:latin typeface="+mn-ea"/>
              </a:rPr>
              <a:t>  ③ 不确定性</a:t>
            </a:r>
          </a:p>
          <a:p>
            <a:pPr indent="355600">
              <a:lnSpc>
                <a:spcPts val="3500"/>
              </a:lnSpc>
            </a:pPr>
            <a:r>
              <a:rPr lang="zh-CN" altLang="en-US" sz="2400" b="1" dirty="0" smtClean="0">
                <a:solidFill>
                  <a:srgbClr val="C00000"/>
                </a:solidFill>
                <a:latin typeface="+mn-ea"/>
              </a:rPr>
              <a:t>  </a:t>
            </a:r>
            <a:r>
              <a:rPr lang="en-US" altLang="en-US" sz="2400" b="1" dirty="0" smtClean="0">
                <a:solidFill>
                  <a:srgbClr val="C00000"/>
                </a:solidFill>
                <a:latin typeface="+mn-ea"/>
              </a:rPr>
              <a:t>④</a:t>
            </a:r>
            <a:r>
              <a:rPr lang="zh-CN" altLang="en-US" sz="2400" b="1" dirty="0" smtClean="0">
                <a:solidFill>
                  <a:srgbClr val="C00000"/>
                </a:solidFill>
                <a:latin typeface="+mn-ea"/>
              </a:rPr>
              <a:t> 系统性</a:t>
            </a:r>
            <a:endParaRPr lang="en-US" altLang="zh-CN" sz="2400" b="1" dirty="0" smtClean="0">
              <a:solidFill>
                <a:srgbClr val="C00000"/>
              </a:solidFill>
              <a:latin typeface="+mn-ea"/>
            </a:endParaRPr>
          </a:p>
          <a:p>
            <a:pPr indent="355600">
              <a:lnSpc>
                <a:spcPts val="3500"/>
              </a:lnSpc>
            </a:pPr>
            <a:r>
              <a:rPr lang="en-US" altLang="zh-CN" sz="2400" b="1" dirty="0" smtClean="0">
                <a:solidFill>
                  <a:srgbClr val="C00000"/>
                </a:solidFill>
                <a:latin typeface="+mn-ea"/>
              </a:rPr>
              <a:t>  ⑤ </a:t>
            </a:r>
            <a:r>
              <a:rPr lang="zh-CN" altLang="en-US" sz="2400" b="1" dirty="0" smtClean="0">
                <a:solidFill>
                  <a:srgbClr val="C00000"/>
                </a:solidFill>
                <a:latin typeface="+mn-ea"/>
              </a:rPr>
              <a:t>可转移性（可复制性）</a:t>
            </a:r>
          </a:p>
          <a:p>
            <a:pPr indent="355600">
              <a:lnSpc>
                <a:spcPts val="3500"/>
              </a:lnSpc>
              <a:spcBef>
                <a:spcPts val="1200"/>
              </a:spcBef>
            </a:pPr>
            <a:r>
              <a:rPr lang="zh-CN" altLang="en-US" sz="2400" b="1" dirty="0" smtClean="0">
                <a:solidFill>
                  <a:srgbClr val="C00000"/>
                </a:solidFill>
                <a:latin typeface="+mn-ea"/>
              </a:rPr>
              <a:t> </a:t>
            </a:r>
            <a:r>
              <a:rPr lang="zh-CN" altLang="en-US" sz="2400" b="1" dirty="0" smtClean="0">
                <a:solidFill>
                  <a:schemeClr val="tx1">
                    <a:lumMod val="95000"/>
                    <a:lumOff val="5000"/>
                  </a:schemeClr>
                </a:solidFill>
                <a:latin typeface="+mn-ea"/>
              </a:rPr>
              <a:t>只有同时具备这 </a:t>
            </a:r>
            <a:r>
              <a:rPr lang="en-US" altLang="zh-CN" sz="2400" b="1" dirty="0" smtClean="0">
                <a:solidFill>
                  <a:schemeClr val="tx1">
                    <a:lumMod val="95000"/>
                    <a:lumOff val="5000"/>
                  </a:schemeClr>
                </a:solidFill>
                <a:latin typeface="+mn-ea"/>
              </a:rPr>
              <a:t>5 </a:t>
            </a:r>
            <a:r>
              <a:rPr lang="zh-CN" altLang="en-US" sz="2400" b="1" dirty="0" smtClean="0">
                <a:solidFill>
                  <a:schemeClr val="tx1">
                    <a:lumMod val="95000"/>
                    <a:lumOff val="5000"/>
                  </a:schemeClr>
                </a:solidFill>
                <a:latin typeface="+mn-ea"/>
              </a:rPr>
              <a:t>个条件，才是研究与试验发展。</a:t>
            </a:r>
          </a:p>
          <a:p>
            <a:pPr indent="355600">
              <a:lnSpc>
                <a:spcPts val="3000"/>
              </a:lnSpc>
            </a:pPr>
            <a:r>
              <a:rPr lang="zh-CN" altLang="en-US" sz="2400" b="1" dirty="0" smtClean="0">
                <a:solidFill>
                  <a:schemeClr val="tx1">
                    <a:lumMod val="95000"/>
                    <a:lumOff val="5000"/>
                  </a:schemeClr>
                </a:solidFill>
                <a:latin typeface="+mn-ea"/>
              </a:rPr>
              <a:t>     </a:t>
            </a:r>
            <a:endParaRPr lang="zh-CN" altLang="en-US" dirty="0">
              <a:solidFill>
                <a:schemeClr val="tx1">
                  <a:lumMod val="95000"/>
                  <a:lumOff val="5000"/>
                </a:schemeClr>
              </a:solidFill>
            </a:endParaRPr>
          </a:p>
        </p:txBody>
      </p:sp>
      <p:sp>
        <p:nvSpPr>
          <p:cNvPr id="10" name="Rectangle 5"/>
          <p:cNvSpPr>
            <a:spLocks noChangeArrowheads="1"/>
          </p:cNvSpPr>
          <p:nvPr/>
        </p:nvSpPr>
        <p:spPr bwMode="auto">
          <a:xfrm>
            <a:off x="928662" y="1071546"/>
            <a:ext cx="3429024" cy="427038"/>
          </a:xfrm>
          <a:prstGeom prst="rect">
            <a:avLst/>
          </a:prstGeom>
          <a:noFill/>
          <a:ln w="28575" algn="ctr">
            <a:noFill/>
            <a:miter lim="800000"/>
            <a:headEnd/>
            <a:tailEnd/>
          </a:ln>
        </p:spPr>
        <p:txBody>
          <a:bodyPr wrap="square" lIns="0" tIns="0" rIns="0" bIns="0">
            <a:spAutoFit/>
          </a:bodyPr>
          <a:lstStyle/>
          <a:p>
            <a:pPr indent="-228600"/>
            <a:r>
              <a:rPr lang="zh-CN" altLang="en-US" sz="2800" b="1" dirty="0" smtClean="0">
                <a:solidFill>
                  <a:srgbClr val="004D86"/>
                </a:solidFill>
              </a:rPr>
              <a:t>对</a:t>
            </a:r>
            <a:r>
              <a:rPr lang="zh-CN" altLang="en-US" sz="2800" b="1" dirty="0">
                <a:solidFill>
                  <a:srgbClr val="004D86"/>
                </a:solidFill>
              </a:rPr>
              <a:t>科技活动的</a:t>
            </a:r>
            <a:r>
              <a:rPr lang="zh-CN" altLang="en-US" sz="2800" b="1" dirty="0" smtClean="0">
                <a:solidFill>
                  <a:srgbClr val="004D86"/>
                </a:solidFill>
              </a:rPr>
              <a:t>解释</a:t>
            </a:r>
            <a:endParaRPr lang="zh-CN" altLang="en-US" b="1" dirty="0">
              <a:solidFill>
                <a:srgbClr val="004D86"/>
              </a:solidFill>
            </a:endParaRPr>
          </a:p>
        </p:txBody>
      </p:sp>
      <p:sp>
        <p:nvSpPr>
          <p:cNvPr id="11" name="矩形 10"/>
          <p:cNvSpPr/>
          <p:nvPr/>
        </p:nvSpPr>
        <p:spPr>
          <a:xfrm>
            <a:off x="857224" y="285728"/>
            <a:ext cx="2686954" cy="584775"/>
          </a:xfrm>
          <a:prstGeom prst="rect">
            <a:avLst/>
          </a:prstGeom>
        </p:spPr>
        <p:txBody>
          <a:bodyPr wrap="none">
            <a:spAutoFit/>
          </a:bodyPr>
          <a:lstStyle/>
          <a:p>
            <a:r>
              <a:rPr lang="en-US" altLang="zh-CN" sz="3200" b="1" dirty="0" smtClean="0">
                <a:solidFill>
                  <a:srgbClr val="004D86"/>
                </a:solidFill>
              </a:rPr>
              <a:t>R&amp;D</a:t>
            </a:r>
            <a:r>
              <a:rPr lang="zh-CN" altLang="en-US" sz="3200" b="1" dirty="0" smtClean="0">
                <a:solidFill>
                  <a:srgbClr val="004D86"/>
                </a:solidFill>
              </a:rPr>
              <a:t>基本概念</a:t>
            </a:r>
            <a:endParaRPr lang="zh-CN" altLang="en-US" sz="3200" b="1" dirty="0" smtClean="0">
              <a:solidFill>
                <a:srgbClr val="00B050"/>
              </a:solidFill>
              <a:latin typeface="+mj-lt"/>
              <a:ea typeface="+mj-ea"/>
              <a:cs typeface="+mj-cs"/>
            </a:endParaRPr>
          </a:p>
        </p:txBody>
      </p:sp>
      <p:sp>
        <p:nvSpPr>
          <p:cNvPr id="12" name="椭圆 11"/>
          <p:cNvSpPr/>
          <p:nvPr/>
        </p:nvSpPr>
        <p:spPr>
          <a:xfrm>
            <a:off x="3857620" y="4857760"/>
            <a:ext cx="4500594" cy="114300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smtClean="0">
                <a:solidFill>
                  <a:srgbClr val="C00000"/>
                </a:solidFill>
              </a:rPr>
              <a:t>2019</a:t>
            </a:r>
            <a:r>
              <a:rPr lang="zh-CN" altLang="en-US" sz="4000" b="1" dirty="0" smtClean="0">
                <a:solidFill>
                  <a:srgbClr val="C00000"/>
                </a:solidFill>
              </a:rPr>
              <a:t>修订版</a:t>
            </a:r>
            <a:endParaRPr lang="zh-CN" altLang="en-US" sz="4000" b="1" dirty="0">
              <a:solidFill>
                <a:srgbClr val="C00000"/>
              </a:solidFill>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graphicFrame>
        <p:nvGraphicFramePr>
          <p:cNvPr id="6" name="表格 5"/>
          <p:cNvGraphicFramePr>
            <a:graphicFrameLocks noGrp="1"/>
          </p:cNvGraphicFramePr>
          <p:nvPr/>
        </p:nvGraphicFramePr>
        <p:xfrm>
          <a:off x="785786" y="1142984"/>
          <a:ext cx="7643865" cy="2428890"/>
        </p:xfrm>
        <a:graphic>
          <a:graphicData uri="http://schemas.openxmlformats.org/drawingml/2006/table">
            <a:tbl>
              <a:tblPr/>
              <a:tblGrid>
                <a:gridCol w="1285884"/>
                <a:gridCol w="571504"/>
                <a:gridCol w="3571900"/>
                <a:gridCol w="642942"/>
                <a:gridCol w="428628"/>
                <a:gridCol w="428628"/>
                <a:gridCol w="714379"/>
              </a:tblGrid>
              <a:tr h="335352">
                <a:tc>
                  <a:txBody>
                    <a:bodyPr/>
                    <a:lstStyle/>
                    <a:p>
                      <a:pPr algn="l" fontAlgn="b"/>
                      <a:r>
                        <a:rPr lang="zh-CN" altLang="en-US" sz="1200" b="1" i="0" u="none" strike="noStrike" dirty="0">
                          <a:latin typeface="宋体"/>
                        </a:rPr>
                        <a:t>北京大学第一医院</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294</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latin typeface="宋体"/>
                        </a:rPr>
                        <a:t>皮肤与性病学</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202101</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0</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0</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latin typeface="宋体"/>
                        </a:rPr>
                        <a:t>2</a:t>
                      </a:r>
                      <a:r>
                        <a:rPr lang="zh-CN" altLang="en-US" sz="1200" b="1" i="0" u="none" strike="noStrike" dirty="0">
                          <a:latin typeface="宋体"/>
                        </a:rPr>
                        <a:t>应用研究</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3741">
                <a:tc>
                  <a:txBody>
                    <a:bodyPr/>
                    <a:lstStyle/>
                    <a:p>
                      <a:pPr algn="l" fontAlgn="b"/>
                      <a:r>
                        <a:rPr lang="zh-CN" altLang="en-US" sz="1200" b="1" i="0" u="none" strike="noStrike">
                          <a:latin typeface="宋体"/>
                        </a:rPr>
                        <a:t>北京大学第一医院</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310</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latin typeface="宋体"/>
                        </a:rPr>
                        <a:t>非黑素瘤性皮肤癌新分子分型体系的建立及其在精准治疗中的应用</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202111</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0</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0</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latin typeface="宋体"/>
                        </a:rPr>
                        <a:t>2</a:t>
                      </a:r>
                      <a:r>
                        <a:rPr lang="zh-CN" altLang="en-US" sz="1200" b="1" i="0" u="none" strike="noStrike" dirty="0">
                          <a:latin typeface="宋体"/>
                        </a:rPr>
                        <a:t>应用研究</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3741">
                <a:tc>
                  <a:txBody>
                    <a:bodyPr/>
                    <a:lstStyle/>
                    <a:p>
                      <a:pPr algn="l" fontAlgn="b"/>
                      <a:r>
                        <a:rPr lang="zh-CN" altLang="en-US" sz="1200" b="1" i="0" u="none" strike="noStrike">
                          <a:latin typeface="宋体"/>
                        </a:rPr>
                        <a:t>北京大学第一医院</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311</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latin typeface="宋体"/>
                        </a:rPr>
                        <a:t>中国人群尿路上皮癌无创诊断、复发监测肿瘤标志物的研发、验证及临床应用</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202111</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0</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0</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latin typeface="宋体"/>
                        </a:rPr>
                        <a:t>2</a:t>
                      </a:r>
                      <a:r>
                        <a:rPr lang="zh-CN" altLang="en-US" sz="1200" b="1" i="0" u="none" strike="noStrike" dirty="0">
                          <a:latin typeface="宋体"/>
                        </a:rPr>
                        <a:t>应用研究</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5352">
                <a:tc>
                  <a:txBody>
                    <a:bodyPr/>
                    <a:lstStyle/>
                    <a:p>
                      <a:pPr algn="l" fontAlgn="b"/>
                      <a:r>
                        <a:rPr lang="zh-CN" altLang="en-US" sz="1200" b="1" i="0" u="none" strike="noStrike">
                          <a:latin typeface="宋体"/>
                        </a:rPr>
                        <a:t>北京大学第一医院</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312</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latin typeface="宋体"/>
                        </a:rPr>
                        <a:t>基于柔性光电技术的新生儿脑损伤早期诊断研究</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202111</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0</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0</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latin typeface="宋体"/>
                        </a:rPr>
                        <a:t>2</a:t>
                      </a:r>
                      <a:r>
                        <a:rPr lang="zh-CN" altLang="en-US" sz="1200" b="1" i="0" u="none" strike="noStrike" dirty="0">
                          <a:latin typeface="宋体"/>
                        </a:rPr>
                        <a:t>应用研究</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5352">
                <a:tc>
                  <a:txBody>
                    <a:bodyPr/>
                    <a:lstStyle/>
                    <a:p>
                      <a:pPr algn="l" fontAlgn="b"/>
                      <a:r>
                        <a:rPr lang="zh-CN" altLang="en-US" sz="1200" b="1" i="0" u="none" strike="noStrike">
                          <a:latin typeface="宋体"/>
                        </a:rPr>
                        <a:t>中国人民大学</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007</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latin typeface="宋体"/>
                        </a:rPr>
                        <a:t>污泥制生物柴油的可行性调研</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201612</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0</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0</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latin typeface="宋体"/>
                        </a:rPr>
                        <a:t>2</a:t>
                      </a:r>
                      <a:r>
                        <a:rPr lang="zh-CN" altLang="en-US" sz="1200" b="1" i="0" u="none" strike="noStrike" dirty="0">
                          <a:latin typeface="宋体"/>
                        </a:rPr>
                        <a:t>应用研究</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5352">
                <a:tc>
                  <a:txBody>
                    <a:bodyPr/>
                    <a:lstStyle/>
                    <a:p>
                      <a:pPr algn="l" fontAlgn="b"/>
                      <a:r>
                        <a:rPr lang="zh-CN" altLang="en-US" sz="1200" b="1" i="0" u="none" strike="noStrike">
                          <a:latin typeface="宋体"/>
                        </a:rPr>
                        <a:t>中国人民大学</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293</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latin typeface="宋体"/>
                        </a:rPr>
                        <a:t>社会大数据管理与分析算法研究</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latin typeface="宋体"/>
                        </a:rPr>
                        <a:t>201702</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latin typeface="宋体"/>
                        </a:rPr>
                        <a:t>0</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latin typeface="宋体"/>
                        </a:rPr>
                        <a:t>0</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latin typeface="宋体"/>
                        </a:rPr>
                        <a:t>1</a:t>
                      </a:r>
                      <a:r>
                        <a:rPr lang="zh-CN" altLang="en-US" sz="1200" b="1" i="0" u="none" strike="noStrike" dirty="0">
                          <a:latin typeface="宋体"/>
                        </a:rPr>
                        <a:t>基础研究</a:t>
                      </a:r>
                    </a:p>
                  </a:txBody>
                  <a:tcPr marL="4001" marR="4001" marT="4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椭圆 6"/>
          <p:cNvSpPr/>
          <p:nvPr/>
        </p:nvSpPr>
        <p:spPr>
          <a:xfrm>
            <a:off x="642910" y="3786190"/>
            <a:ext cx="7786742" cy="10001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项目无经费投入和支出、</a:t>
            </a:r>
            <a:endParaRPr lang="en-US" altLang="zh-CN" sz="2800" b="1" dirty="0" smtClean="0">
              <a:solidFill>
                <a:srgbClr val="FF0000"/>
              </a:solidFill>
            </a:endParaRPr>
          </a:p>
          <a:p>
            <a:pPr algn="ctr"/>
            <a:r>
              <a:rPr lang="zh-CN" altLang="en-US" sz="2800" b="1" dirty="0" smtClean="0">
                <a:solidFill>
                  <a:srgbClr val="FF0000"/>
                </a:solidFill>
              </a:rPr>
              <a:t>无人员活动，统计何用 。</a:t>
            </a:r>
            <a:endParaRPr lang="zh-CN" altLang="en-US" sz="2800" b="1" dirty="0">
              <a:solidFill>
                <a:srgbClr val="FF0000"/>
              </a:solidFill>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graphicFrame>
        <p:nvGraphicFramePr>
          <p:cNvPr id="6" name="表格 5"/>
          <p:cNvGraphicFramePr>
            <a:graphicFrameLocks noGrp="1"/>
          </p:cNvGraphicFramePr>
          <p:nvPr/>
        </p:nvGraphicFramePr>
        <p:xfrm>
          <a:off x="785786" y="1142984"/>
          <a:ext cx="7643866" cy="3429025"/>
        </p:xfrm>
        <a:graphic>
          <a:graphicData uri="http://schemas.openxmlformats.org/drawingml/2006/table">
            <a:tbl>
              <a:tblPr/>
              <a:tblGrid>
                <a:gridCol w="839572"/>
                <a:gridCol w="660626"/>
                <a:gridCol w="4500594"/>
                <a:gridCol w="642942"/>
                <a:gridCol w="500066"/>
                <a:gridCol w="500066"/>
              </a:tblGrid>
              <a:tr h="313412">
                <a:tc>
                  <a:txBody>
                    <a:bodyPr/>
                    <a:lstStyle/>
                    <a:p>
                      <a:pPr algn="l" fontAlgn="b"/>
                      <a:r>
                        <a:rPr lang="zh-CN" altLang="en-US" sz="1400" b="1" i="0" u="none" strike="noStrike" dirty="0">
                          <a:latin typeface="宋体"/>
                        </a:rPr>
                        <a:t>北京大学</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a:latin typeface="宋体"/>
                        </a:rPr>
                        <a:t>1102</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400" b="1" i="0" u="none" strike="noStrike">
                          <a:latin typeface="宋体"/>
                        </a:rPr>
                        <a:t>"</a:t>
                      </a:r>
                      <a:r>
                        <a:rPr lang="zh-CN" altLang="en-US" sz="1400" b="1" i="0" u="none" strike="noStrike">
                          <a:latin typeface="宋体"/>
                        </a:rPr>
                        <a:t>科技工作者之家</a:t>
                      </a:r>
                      <a:r>
                        <a:rPr lang="en-US" altLang="zh-CN" sz="1400" b="1" i="0" u="none" strike="noStrike">
                          <a:latin typeface="宋体"/>
                        </a:rPr>
                        <a:t>"</a:t>
                      </a:r>
                      <a:r>
                        <a:rPr lang="zh-CN" altLang="en-US" sz="1400" b="1" i="0" u="none" strike="noStrike">
                          <a:latin typeface="宋体"/>
                        </a:rPr>
                        <a:t>组织建设项目</a:t>
                      </a:r>
                      <a:r>
                        <a:rPr lang="en-US" altLang="zh-CN" sz="1400" b="1" i="0" u="none" strike="noStrike">
                          <a:latin typeface="宋体"/>
                        </a:rPr>
                        <a:t>-</a:t>
                      </a:r>
                      <a:r>
                        <a:rPr lang="zh-CN" altLang="en-US" sz="1400" b="1" i="0" u="none" strike="noStrike">
                          <a:latin typeface="宋体"/>
                        </a:rPr>
                        <a:t>高校和企业</a:t>
                      </a:r>
                      <a:r>
                        <a:rPr lang="en-US" altLang="zh-CN" sz="1400" b="1" i="0" u="none" strike="noStrike">
                          <a:latin typeface="宋体"/>
                        </a:rPr>
                        <a:t>(</a:t>
                      </a:r>
                      <a:r>
                        <a:rPr lang="zh-CN" altLang="en-US" sz="1400" b="1" i="0" u="none" strike="noStrike">
                          <a:latin typeface="宋体"/>
                        </a:rPr>
                        <a:t>园区</a:t>
                      </a:r>
                      <a:r>
                        <a:rPr lang="en-US" altLang="zh-CN" sz="1400" b="1" i="0" u="none" strike="noStrike">
                          <a:latin typeface="宋体"/>
                        </a:rPr>
                        <a:t>)</a:t>
                      </a:r>
                      <a:r>
                        <a:rPr lang="zh-CN" altLang="en-US" sz="1400" b="1" i="0" u="none" strike="noStrike">
                          <a:latin typeface="宋体"/>
                        </a:rPr>
                        <a:t>科协</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400" b="1" i="0" u="none" strike="noStrike">
                          <a:latin typeface="宋体"/>
                        </a:rPr>
                        <a:t>202112</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400" b="1" i="0" u="none" strike="noStrike">
                          <a:latin typeface="宋体"/>
                        </a:rPr>
                        <a:t>200</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400" b="1" i="0" u="none" strike="noStrike" dirty="0">
                          <a:latin typeface="宋体"/>
                        </a:rPr>
                        <a:t>0</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412">
                <a:tc>
                  <a:txBody>
                    <a:bodyPr/>
                    <a:lstStyle/>
                    <a:p>
                      <a:pPr algn="l" fontAlgn="b"/>
                      <a:r>
                        <a:rPr lang="zh-CN" altLang="en-US" sz="1400" b="1" i="0" u="none" strike="noStrike">
                          <a:latin typeface="宋体"/>
                        </a:rPr>
                        <a:t>北京大学</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a:latin typeface="宋体"/>
                        </a:rPr>
                        <a:t>1117</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400" b="1" i="0" u="none" strike="noStrike">
                          <a:latin typeface="宋体"/>
                        </a:rPr>
                        <a:t>"</a:t>
                      </a:r>
                      <a:r>
                        <a:rPr lang="zh-CN" altLang="en-US" sz="1400" b="1" i="0" u="none" strike="noStrike">
                          <a:latin typeface="宋体"/>
                        </a:rPr>
                        <a:t>中医药数字化技术基础研究平台”建设提升工程</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400" b="1" i="0" u="none" strike="noStrike">
                          <a:latin typeface="宋体"/>
                        </a:rPr>
                        <a:t>202110</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400" b="1" i="0" u="none" strike="noStrike">
                          <a:latin typeface="宋体"/>
                        </a:rPr>
                        <a:t>194</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400" b="1" i="0" u="none" strike="noStrike" dirty="0">
                          <a:latin typeface="宋体"/>
                        </a:rPr>
                        <a:t>19</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0655">
                <a:tc>
                  <a:txBody>
                    <a:bodyPr/>
                    <a:lstStyle/>
                    <a:p>
                      <a:pPr algn="l" fontAlgn="b"/>
                      <a:r>
                        <a:rPr lang="zh-CN" altLang="en-US" sz="1400" b="1" i="0" u="none" strike="noStrike">
                          <a:latin typeface="宋体"/>
                        </a:rPr>
                        <a:t>北京大学</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dirty="0">
                          <a:latin typeface="宋体"/>
                        </a:rPr>
                        <a:t>5241</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400" b="1" i="0" u="none" strike="noStrike">
                          <a:latin typeface="宋体"/>
                        </a:rPr>
                        <a:t>【</a:t>
                      </a:r>
                      <a:r>
                        <a:rPr lang="zh-CN" altLang="en-US" sz="1400" b="1" i="0" u="none" strike="noStrike">
                          <a:latin typeface="宋体"/>
                        </a:rPr>
                        <a:t>免税</a:t>
                      </a:r>
                      <a:r>
                        <a:rPr lang="en-US" altLang="zh-CN" sz="1400" b="1" i="0" u="none" strike="noStrike">
                          <a:latin typeface="宋体"/>
                        </a:rPr>
                        <a:t>】</a:t>
                      </a:r>
                      <a:r>
                        <a:rPr lang="zh-CN" altLang="en-US" sz="1400" b="1" i="0" u="none" strike="noStrike">
                          <a:latin typeface="宋体"/>
                        </a:rPr>
                        <a:t>北京大学软件工程国家工程研究中心国新健康保障服务集团股份有限公司共建“北大软件工程研究中心</a:t>
                      </a:r>
                      <a:r>
                        <a:rPr lang="en-US" altLang="zh-CN" sz="1400" b="1" i="0" u="none" strike="noStrike">
                          <a:latin typeface="宋体"/>
                        </a:rPr>
                        <a:t>- </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400" b="1" i="0" u="none" strike="noStrike">
                          <a:latin typeface="宋体"/>
                        </a:rPr>
                        <a:t>201904</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400" b="1" i="0" u="none" strike="noStrike">
                          <a:latin typeface="宋体"/>
                        </a:rPr>
                        <a:t>1000</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400" b="1" i="0" u="none" strike="noStrike" dirty="0">
                          <a:latin typeface="宋体"/>
                        </a:rPr>
                        <a:t>1063</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412">
                <a:tc>
                  <a:txBody>
                    <a:bodyPr/>
                    <a:lstStyle/>
                    <a:p>
                      <a:pPr algn="l" fontAlgn="b"/>
                      <a:r>
                        <a:rPr lang="zh-CN" altLang="en-US" sz="1400" b="1" i="0" u="none" strike="noStrike" dirty="0">
                          <a:latin typeface="宋体"/>
                        </a:rPr>
                        <a:t>北京大学</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a:latin typeface="宋体"/>
                        </a:rPr>
                        <a:t>5163</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400" b="1" i="0" u="none" strike="noStrike" dirty="0">
                          <a:latin typeface="宋体"/>
                        </a:rPr>
                        <a:t>开源平台北京地区分中心建设</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400" b="1" i="0" u="none" strike="noStrike">
                          <a:latin typeface="宋体"/>
                        </a:rPr>
                        <a:t>202112</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400" b="1" i="0" u="none" strike="noStrike">
                          <a:latin typeface="宋体"/>
                        </a:rPr>
                        <a:t>3350</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400" b="1" i="0" u="none" strike="noStrike" dirty="0">
                          <a:latin typeface="宋体"/>
                        </a:rPr>
                        <a:t>524</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412">
                <a:tc>
                  <a:txBody>
                    <a:bodyPr/>
                    <a:lstStyle/>
                    <a:p>
                      <a:pPr algn="l" fontAlgn="b"/>
                      <a:r>
                        <a:rPr lang="zh-CN" altLang="en-US" sz="1400" b="1" i="0" u="none" strike="noStrike">
                          <a:latin typeface="宋体"/>
                        </a:rPr>
                        <a:t>北京大学</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a:latin typeface="宋体"/>
                        </a:rPr>
                        <a:t>6352</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400" b="1" i="0" u="none" strike="noStrike" dirty="0">
                          <a:latin typeface="宋体"/>
                        </a:rPr>
                        <a:t>临床医学专业认证</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400" b="1" i="0" u="none" strike="noStrike">
                          <a:latin typeface="宋体"/>
                        </a:rPr>
                        <a:t>202105</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400" b="1" i="0" u="none" strike="noStrike">
                          <a:latin typeface="宋体"/>
                        </a:rPr>
                        <a:t>500</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400" b="1" i="0" u="none" strike="noStrike" dirty="0">
                          <a:latin typeface="宋体"/>
                        </a:rPr>
                        <a:t>106</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412">
                <a:tc>
                  <a:txBody>
                    <a:bodyPr/>
                    <a:lstStyle/>
                    <a:p>
                      <a:pPr algn="l" fontAlgn="b"/>
                      <a:r>
                        <a:rPr lang="zh-CN" altLang="en-US" sz="1400" b="1" i="0" u="none" strike="noStrike">
                          <a:latin typeface="宋体"/>
                        </a:rPr>
                        <a:t>北京大学</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a:latin typeface="宋体"/>
                        </a:rPr>
                        <a:t>5614</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400" b="1" i="0" u="none" strike="noStrike">
                          <a:latin typeface="宋体"/>
                        </a:rPr>
                        <a:t>苹果奖学金协议</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400" b="1" i="0" u="none" strike="noStrike">
                          <a:latin typeface="宋体"/>
                        </a:rPr>
                        <a:t>202106</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400" b="1" i="0" u="none" strike="noStrike">
                          <a:latin typeface="宋体"/>
                        </a:rPr>
                        <a:t>217</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400" b="1" i="0" u="none" strike="noStrike" dirty="0">
                          <a:latin typeface="宋体"/>
                        </a:rPr>
                        <a:t>51</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0655">
                <a:tc>
                  <a:txBody>
                    <a:bodyPr/>
                    <a:lstStyle/>
                    <a:p>
                      <a:pPr algn="l" fontAlgn="b"/>
                      <a:r>
                        <a:rPr lang="zh-CN" altLang="en-US" sz="1400" b="1" i="0" u="none" strike="noStrike">
                          <a:latin typeface="宋体"/>
                        </a:rPr>
                        <a:t>北京大学人民医院</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a:latin typeface="宋体"/>
                        </a:rPr>
                        <a:t>51</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400" b="1" i="0" u="none" strike="noStrike">
                          <a:latin typeface="宋体"/>
                        </a:rPr>
                        <a:t>人民医院学院建设项目</a:t>
                      </a:r>
                      <a:r>
                        <a:rPr lang="en-US" altLang="zh-CN" sz="1400" b="1" i="0" u="none" strike="noStrike">
                          <a:latin typeface="宋体"/>
                        </a:rPr>
                        <a:t>-</a:t>
                      </a:r>
                      <a:r>
                        <a:rPr lang="zh-CN" altLang="en-US" sz="1400" b="1" i="0" u="none" strike="noStrike">
                          <a:latin typeface="宋体"/>
                        </a:rPr>
                        <a:t>创伤救治与神经再生教育部重点实验室</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400" b="1" i="0" u="none" strike="noStrike">
                          <a:latin typeface="宋体"/>
                        </a:rPr>
                        <a:t>202101</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400" b="1" i="0" u="none" strike="noStrike">
                          <a:latin typeface="宋体"/>
                        </a:rPr>
                        <a:t>350</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400" b="1" i="0" u="none" strike="noStrike" dirty="0">
                          <a:latin typeface="宋体"/>
                        </a:rPr>
                        <a:t>350</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0655">
                <a:tc>
                  <a:txBody>
                    <a:bodyPr/>
                    <a:lstStyle/>
                    <a:p>
                      <a:pPr algn="l" fontAlgn="b"/>
                      <a:r>
                        <a:rPr lang="zh-CN" altLang="en-US" sz="1400" b="1" i="0" u="none" strike="noStrike">
                          <a:latin typeface="宋体"/>
                        </a:rPr>
                        <a:t>北京大学人民医院</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dirty="0">
                          <a:latin typeface="宋体"/>
                        </a:rPr>
                        <a:t>50</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400" b="1" i="0" u="none" strike="noStrike">
                          <a:latin typeface="宋体"/>
                        </a:rPr>
                        <a:t>人民医院学院建设项目</a:t>
                      </a:r>
                      <a:r>
                        <a:rPr lang="en-US" altLang="zh-CN" sz="1400" b="1" i="0" u="none" strike="noStrike">
                          <a:latin typeface="宋体"/>
                        </a:rPr>
                        <a:t>--</a:t>
                      </a:r>
                      <a:r>
                        <a:rPr lang="zh-CN" altLang="en-US" sz="1400" b="1" i="0" u="none" strike="noStrike">
                          <a:latin typeface="宋体"/>
                        </a:rPr>
                        <a:t>国家创伤医学中心</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400" b="1" i="0" u="none" strike="noStrike">
                          <a:latin typeface="宋体"/>
                        </a:rPr>
                        <a:t>202101</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400" b="1" i="0" u="none" strike="noStrike" dirty="0">
                          <a:latin typeface="宋体"/>
                        </a:rPr>
                        <a:t>450</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400" b="1" i="0" u="none" strike="noStrike" dirty="0">
                          <a:latin typeface="宋体"/>
                        </a:rPr>
                        <a:t>450</a:t>
                      </a:r>
                    </a:p>
                  </a:txBody>
                  <a:tcPr marL="4283" marR="4283" marT="42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椭圆 6"/>
          <p:cNvSpPr/>
          <p:nvPr/>
        </p:nvSpPr>
        <p:spPr>
          <a:xfrm>
            <a:off x="642910" y="4714884"/>
            <a:ext cx="7786742" cy="10001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不属于科技项目（课题）</a:t>
            </a:r>
            <a:endParaRPr lang="en-US" altLang="zh-CN" sz="2800" b="1" dirty="0" smtClean="0">
              <a:solidFill>
                <a:srgbClr val="FF0000"/>
              </a:solidFill>
            </a:endParaRPr>
          </a:p>
          <a:p>
            <a:pPr algn="ctr"/>
            <a:r>
              <a:rPr lang="zh-CN" altLang="en-US" sz="2800" b="1" dirty="0" smtClean="0">
                <a:solidFill>
                  <a:srgbClr val="FF0000"/>
                </a:solidFill>
              </a:rPr>
              <a:t>统计范畴。</a:t>
            </a:r>
            <a:endParaRPr lang="zh-CN" altLang="en-US" sz="2800" b="1" dirty="0">
              <a:solidFill>
                <a:srgbClr val="FF0000"/>
              </a:solidFill>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graphicFrame>
        <p:nvGraphicFramePr>
          <p:cNvPr id="7" name="表格 6"/>
          <p:cNvGraphicFramePr>
            <a:graphicFrameLocks noGrp="1"/>
          </p:cNvGraphicFramePr>
          <p:nvPr/>
        </p:nvGraphicFramePr>
        <p:xfrm>
          <a:off x="785786" y="1571612"/>
          <a:ext cx="7667635" cy="3929091"/>
        </p:xfrm>
        <a:graphic>
          <a:graphicData uri="http://schemas.openxmlformats.org/drawingml/2006/table">
            <a:tbl>
              <a:tblPr/>
              <a:tblGrid>
                <a:gridCol w="571504"/>
                <a:gridCol w="4357718"/>
                <a:gridCol w="857256"/>
                <a:gridCol w="576806"/>
                <a:gridCol w="707031"/>
                <a:gridCol w="597320"/>
              </a:tblGrid>
              <a:tr h="231123">
                <a:tc>
                  <a:txBody>
                    <a:bodyPr/>
                    <a:lstStyle/>
                    <a:p>
                      <a:pPr algn="ctr" fontAlgn="b"/>
                      <a:r>
                        <a:rPr lang="en-US" altLang="zh-CN" sz="1400" b="1" i="0" u="none" strike="noStrike" dirty="0">
                          <a:solidFill>
                            <a:srgbClr val="000000"/>
                          </a:solidFill>
                          <a:latin typeface="宋体"/>
                        </a:rPr>
                        <a:t>8</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1" i="0" u="none" strike="noStrike" dirty="0">
                          <a:solidFill>
                            <a:srgbClr val="000000"/>
                          </a:solidFill>
                          <a:latin typeface="宋体"/>
                        </a:rPr>
                        <a:t>计算机视觉中的深度学习</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400" b="1" i="0" u="none" strike="noStrike">
                          <a:solidFill>
                            <a:srgbClr val="000000"/>
                          </a:solidFill>
                          <a:latin typeface="宋体"/>
                        </a:rPr>
                        <a:t>门爱东</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solidFill>
                            <a:srgbClr val="000000"/>
                          </a:solidFill>
                          <a:latin typeface="宋体"/>
                        </a:rPr>
                        <a:t>02</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a:solidFill>
                            <a:srgbClr val="000000"/>
                          </a:solidFill>
                          <a:latin typeface="宋体"/>
                        </a:rPr>
                        <a:t>486</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dirty="0">
                          <a:solidFill>
                            <a:srgbClr val="000000"/>
                          </a:solidFill>
                          <a:latin typeface="宋体"/>
                        </a:rPr>
                        <a:t>80</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123">
                <a:tc>
                  <a:txBody>
                    <a:bodyPr/>
                    <a:lstStyle/>
                    <a:p>
                      <a:pPr algn="ctr" fontAlgn="b"/>
                      <a:r>
                        <a:rPr lang="en-US" altLang="zh-CN" sz="1400" b="1" i="0" u="none" strike="noStrike" dirty="0">
                          <a:solidFill>
                            <a:srgbClr val="000000"/>
                          </a:solidFill>
                          <a:latin typeface="宋体"/>
                        </a:rPr>
                        <a:t>24</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1" i="0" u="none" strike="noStrike">
                          <a:solidFill>
                            <a:srgbClr val="000000"/>
                          </a:solidFill>
                          <a:latin typeface="宋体"/>
                        </a:rPr>
                        <a:t>计算机视觉中的深度学习</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400" b="1" i="0" u="none" strike="noStrike">
                          <a:solidFill>
                            <a:srgbClr val="000000"/>
                          </a:solidFill>
                          <a:latin typeface="宋体"/>
                        </a:rPr>
                        <a:t>姜竹青</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solidFill>
                            <a:srgbClr val="000000"/>
                          </a:solidFill>
                          <a:latin typeface="宋体"/>
                        </a:rPr>
                        <a:t>01</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dirty="0">
                          <a:solidFill>
                            <a:srgbClr val="000000"/>
                          </a:solidFill>
                          <a:latin typeface="宋体"/>
                        </a:rPr>
                        <a:t>486</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dirty="0">
                          <a:solidFill>
                            <a:srgbClr val="000000"/>
                          </a:solidFill>
                          <a:latin typeface="宋体"/>
                        </a:rPr>
                        <a:t>200</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123">
                <a:tc>
                  <a:txBody>
                    <a:bodyPr/>
                    <a:lstStyle/>
                    <a:p>
                      <a:pPr algn="ctr" fontAlgn="b"/>
                      <a:r>
                        <a:rPr lang="en-US" altLang="zh-CN" sz="1400" b="1" i="0" u="none" strike="noStrike">
                          <a:solidFill>
                            <a:srgbClr val="000000"/>
                          </a:solidFill>
                          <a:latin typeface="宋体"/>
                        </a:rPr>
                        <a:t>36</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1" i="0" u="none" strike="noStrike">
                          <a:solidFill>
                            <a:srgbClr val="000000"/>
                          </a:solidFill>
                          <a:latin typeface="宋体"/>
                        </a:rPr>
                        <a:t>计算机视觉中的深度学习</a:t>
                      </a:r>
                      <a:r>
                        <a:rPr lang="en-US" altLang="zh-CN" sz="1400" b="1" i="0" u="none" strike="noStrike">
                          <a:solidFill>
                            <a:srgbClr val="000000"/>
                          </a:solidFill>
                          <a:latin typeface="宋体"/>
                        </a:rPr>
                        <a:t>-1</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400" b="1" i="0" u="none" strike="noStrike">
                          <a:solidFill>
                            <a:srgbClr val="000000"/>
                          </a:solidFill>
                          <a:latin typeface="宋体"/>
                        </a:rPr>
                        <a:t>王海婴</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dirty="0">
                          <a:solidFill>
                            <a:srgbClr val="000000"/>
                          </a:solidFill>
                          <a:latin typeface="宋体"/>
                        </a:rPr>
                        <a:t>03</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a:solidFill>
                            <a:srgbClr val="000000"/>
                          </a:solidFill>
                          <a:latin typeface="宋体"/>
                        </a:rPr>
                        <a:t>486</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dirty="0">
                          <a:solidFill>
                            <a:srgbClr val="000000"/>
                          </a:solidFill>
                          <a:latin typeface="宋体"/>
                        </a:rPr>
                        <a:t>62</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123">
                <a:tc>
                  <a:txBody>
                    <a:bodyPr/>
                    <a:lstStyle/>
                    <a:p>
                      <a:pPr algn="ctr" fontAlgn="b"/>
                      <a:r>
                        <a:rPr lang="en-US" altLang="zh-CN" sz="1400" b="1" i="0" u="none" strike="noStrike">
                          <a:solidFill>
                            <a:srgbClr val="000000"/>
                          </a:solidFill>
                          <a:latin typeface="宋体"/>
                        </a:rPr>
                        <a:t>20</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1" i="0" u="none" strike="noStrike">
                          <a:solidFill>
                            <a:srgbClr val="000000"/>
                          </a:solidFill>
                          <a:latin typeface="宋体"/>
                        </a:rPr>
                        <a:t>区块链 </a:t>
                      </a:r>
                      <a:r>
                        <a:rPr lang="en-US" altLang="zh-CN" sz="1400" b="1" i="0" u="none" strike="noStrike">
                          <a:solidFill>
                            <a:srgbClr val="000000"/>
                          </a:solidFill>
                          <a:latin typeface="宋体"/>
                        </a:rPr>
                        <a:t>: </a:t>
                      </a:r>
                      <a:r>
                        <a:rPr lang="zh-CN" altLang="en-US" sz="1400" b="1" i="0" u="none" strike="noStrike">
                          <a:solidFill>
                            <a:srgbClr val="000000"/>
                          </a:solidFill>
                          <a:latin typeface="宋体"/>
                        </a:rPr>
                        <a:t>下一代颠覆性技术</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400" b="1" i="0" u="none" strike="noStrike">
                          <a:solidFill>
                            <a:srgbClr val="000000"/>
                          </a:solidFill>
                          <a:latin typeface="宋体"/>
                        </a:rPr>
                        <a:t>亓峰</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solidFill>
                            <a:srgbClr val="000000"/>
                          </a:solidFill>
                          <a:latin typeface="宋体"/>
                        </a:rPr>
                        <a:t>01</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a:solidFill>
                            <a:srgbClr val="000000"/>
                          </a:solidFill>
                          <a:latin typeface="宋体"/>
                        </a:rPr>
                        <a:t>120</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dirty="0">
                          <a:solidFill>
                            <a:srgbClr val="000000"/>
                          </a:solidFill>
                          <a:latin typeface="宋体"/>
                        </a:rPr>
                        <a:t>60</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123">
                <a:tc>
                  <a:txBody>
                    <a:bodyPr/>
                    <a:lstStyle/>
                    <a:p>
                      <a:pPr algn="ctr" fontAlgn="b"/>
                      <a:r>
                        <a:rPr lang="en-US" altLang="zh-CN" sz="1400" b="1" i="0" u="none" strike="noStrike">
                          <a:solidFill>
                            <a:srgbClr val="000000"/>
                          </a:solidFill>
                          <a:latin typeface="宋体"/>
                        </a:rPr>
                        <a:t>23</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1" i="0" u="none" strike="noStrike">
                          <a:solidFill>
                            <a:srgbClr val="000000"/>
                          </a:solidFill>
                          <a:latin typeface="宋体"/>
                        </a:rPr>
                        <a:t>区块链：下一代颠覆性技术</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400" b="1" i="0" u="none" strike="noStrike">
                          <a:solidFill>
                            <a:srgbClr val="000000"/>
                          </a:solidFill>
                          <a:latin typeface="宋体"/>
                        </a:rPr>
                        <a:t>郭少勇</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solidFill>
                            <a:srgbClr val="000000"/>
                          </a:solidFill>
                          <a:latin typeface="宋体"/>
                        </a:rPr>
                        <a:t>13</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a:solidFill>
                            <a:srgbClr val="000000"/>
                          </a:solidFill>
                          <a:latin typeface="宋体"/>
                        </a:rPr>
                        <a:t>120</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dirty="0">
                          <a:solidFill>
                            <a:srgbClr val="000000"/>
                          </a:solidFill>
                          <a:latin typeface="宋体"/>
                        </a:rPr>
                        <a:t>10</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123">
                <a:tc>
                  <a:txBody>
                    <a:bodyPr/>
                    <a:lstStyle/>
                    <a:p>
                      <a:pPr algn="ctr" fontAlgn="b"/>
                      <a:r>
                        <a:rPr lang="en-US" altLang="zh-CN" sz="1400" b="1" i="0" u="none" strike="noStrike">
                          <a:solidFill>
                            <a:srgbClr val="000000"/>
                          </a:solidFill>
                          <a:latin typeface="宋体"/>
                        </a:rPr>
                        <a:t>53</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1" i="0" u="none" strike="noStrike">
                          <a:solidFill>
                            <a:srgbClr val="000000"/>
                          </a:solidFill>
                          <a:latin typeface="宋体"/>
                        </a:rPr>
                        <a:t>区块链技术与实践</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400" b="1" i="0" u="none" strike="noStrike">
                          <a:solidFill>
                            <a:srgbClr val="000000"/>
                          </a:solidFill>
                          <a:latin typeface="宋体"/>
                        </a:rPr>
                        <a:t>李劼</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solidFill>
                            <a:srgbClr val="000000"/>
                          </a:solidFill>
                          <a:latin typeface="宋体"/>
                        </a:rPr>
                        <a:t>02</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a:solidFill>
                            <a:srgbClr val="000000"/>
                          </a:solidFill>
                          <a:latin typeface="宋体"/>
                        </a:rPr>
                        <a:t>332</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dirty="0">
                          <a:solidFill>
                            <a:srgbClr val="000000"/>
                          </a:solidFill>
                          <a:latin typeface="宋体"/>
                        </a:rPr>
                        <a:t>48</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123">
                <a:tc>
                  <a:txBody>
                    <a:bodyPr/>
                    <a:lstStyle/>
                    <a:p>
                      <a:pPr algn="ctr" fontAlgn="b"/>
                      <a:r>
                        <a:rPr lang="en-US" altLang="zh-CN" sz="1400" b="1" i="0" u="none" strike="noStrike">
                          <a:solidFill>
                            <a:srgbClr val="000000"/>
                          </a:solidFill>
                          <a:latin typeface="宋体"/>
                        </a:rPr>
                        <a:t>57</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1" i="0" u="none" strike="noStrike">
                          <a:solidFill>
                            <a:srgbClr val="000000"/>
                          </a:solidFill>
                          <a:latin typeface="宋体"/>
                        </a:rPr>
                        <a:t>区块链技术与实践</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400" b="1" i="0" u="none" strike="noStrike">
                          <a:solidFill>
                            <a:srgbClr val="000000"/>
                          </a:solidFill>
                          <a:latin typeface="宋体"/>
                        </a:rPr>
                        <a:t>李剑</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solidFill>
                            <a:srgbClr val="000000"/>
                          </a:solidFill>
                          <a:latin typeface="宋体"/>
                        </a:rPr>
                        <a:t>01</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a:solidFill>
                            <a:srgbClr val="000000"/>
                          </a:solidFill>
                          <a:latin typeface="宋体"/>
                        </a:rPr>
                        <a:t>332</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dirty="0">
                          <a:solidFill>
                            <a:srgbClr val="000000"/>
                          </a:solidFill>
                          <a:latin typeface="宋体"/>
                        </a:rPr>
                        <a:t>200</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123">
                <a:tc>
                  <a:txBody>
                    <a:bodyPr/>
                    <a:lstStyle/>
                    <a:p>
                      <a:pPr algn="ctr" fontAlgn="b"/>
                      <a:r>
                        <a:rPr lang="en-US" altLang="zh-CN" sz="1400" b="1" i="0" u="none" strike="noStrike">
                          <a:solidFill>
                            <a:srgbClr val="000000"/>
                          </a:solidFill>
                          <a:latin typeface="宋体"/>
                        </a:rPr>
                        <a:t>14</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1" i="0" u="none" strike="noStrike">
                          <a:solidFill>
                            <a:srgbClr val="000000"/>
                          </a:solidFill>
                          <a:latin typeface="宋体"/>
                        </a:rPr>
                        <a:t>微积分答疑解惑与典型题解</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400" b="1" i="0" u="none" strike="noStrike">
                          <a:solidFill>
                            <a:srgbClr val="000000"/>
                          </a:solidFill>
                          <a:latin typeface="宋体"/>
                        </a:rPr>
                        <a:t>刘吉佑</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solidFill>
                            <a:srgbClr val="000000"/>
                          </a:solidFill>
                          <a:latin typeface="宋体"/>
                        </a:rPr>
                        <a:t>02</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a:solidFill>
                            <a:srgbClr val="000000"/>
                          </a:solidFill>
                          <a:latin typeface="宋体"/>
                        </a:rPr>
                        <a:t>419</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dirty="0">
                          <a:solidFill>
                            <a:srgbClr val="000000"/>
                          </a:solidFill>
                          <a:latin typeface="宋体"/>
                        </a:rPr>
                        <a:t>209</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123">
                <a:tc>
                  <a:txBody>
                    <a:bodyPr/>
                    <a:lstStyle/>
                    <a:p>
                      <a:pPr algn="ctr" fontAlgn="b"/>
                      <a:r>
                        <a:rPr lang="en-US" altLang="zh-CN" sz="1400" b="1" i="0" u="none" strike="noStrike">
                          <a:solidFill>
                            <a:srgbClr val="000000"/>
                          </a:solidFill>
                          <a:latin typeface="宋体"/>
                        </a:rPr>
                        <a:t>39</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1" i="0" u="none" strike="noStrike">
                          <a:solidFill>
                            <a:srgbClr val="000000"/>
                          </a:solidFill>
                          <a:latin typeface="宋体"/>
                        </a:rPr>
                        <a:t>微积分答疑解惑与典型题解</a:t>
                      </a:r>
                      <a:r>
                        <a:rPr lang="en-US" altLang="zh-CN" sz="1400" b="1" i="0" u="none" strike="noStrike">
                          <a:solidFill>
                            <a:srgbClr val="000000"/>
                          </a:solidFill>
                          <a:latin typeface="宋体"/>
                        </a:rPr>
                        <a:t>-1</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400" b="1" i="0" u="none" strike="noStrike">
                          <a:solidFill>
                            <a:srgbClr val="000000"/>
                          </a:solidFill>
                          <a:latin typeface="宋体"/>
                        </a:rPr>
                        <a:t>莫骄</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solidFill>
                            <a:srgbClr val="000000"/>
                          </a:solidFill>
                          <a:latin typeface="宋体"/>
                        </a:rPr>
                        <a:t>01</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a:solidFill>
                            <a:srgbClr val="000000"/>
                          </a:solidFill>
                          <a:latin typeface="宋体"/>
                        </a:rPr>
                        <a:t>419</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dirty="0">
                          <a:solidFill>
                            <a:srgbClr val="000000"/>
                          </a:solidFill>
                          <a:latin typeface="宋体"/>
                        </a:rPr>
                        <a:t>20</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123">
                <a:tc>
                  <a:txBody>
                    <a:bodyPr/>
                    <a:lstStyle/>
                    <a:p>
                      <a:pPr algn="ctr" fontAlgn="b"/>
                      <a:r>
                        <a:rPr lang="en-US" altLang="zh-CN" sz="1400" b="1" i="0" u="none" strike="noStrike">
                          <a:solidFill>
                            <a:srgbClr val="000000"/>
                          </a:solidFill>
                          <a:latin typeface="宋体"/>
                        </a:rPr>
                        <a:t>48</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1" i="0" u="none" strike="noStrike">
                          <a:solidFill>
                            <a:srgbClr val="000000"/>
                          </a:solidFill>
                          <a:latin typeface="宋体"/>
                        </a:rPr>
                        <a:t>人工智能核心</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400" b="1" i="0" u="none" strike="noStrike">
                          <a:solidFill>
                            <a:srgbClr val="000000"/>
                          </a:solidFill>
                          <a:latin typeface="宋体"/>
                        </a:rPr>
                        <a:t>齐勇刚</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solidFill>
                            <a:srgbClr val="000000"/>
                          </a:solidFill>
                          <a:latin typeface="宋体"/>
                        </a:rPr>
                        <a:t>01</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a:solidFill>
                            <a:srgbClr val="000000"/>
                          </a:solidFill>
                          <a:latin typeface="宋体"/>
                        </a:rPr>
                        <a:t>103</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dirty="0">
                          <a:solidFill>
                            <a:srgbClr val="000000"/>
                          </a:solidFill>
                          <a:latin typeface="宋体"/>
                        </a:rPr>
                        <a:t>50</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123">
                <a:tc>
                  <a:txBody>
                    <a:bodyPr/>
                    <a:lstStyle/>
                    <a:p>
                      <a:pPr algn="ctr" fontAlgn="b"/>
                      <a:r>
                        <a:rPr lang="en-US" altLang="zh-CN" sz="1400" b="1" i="0" u="none" strike="noStrike">
                          <a:solidFill>
                            <a:srgbClr val="000000"/>
                          </a:solidFill>
                          <a:latin typeface="宋体"/>
                        </a:rPr>
                        <a:t>31</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1" i="0" u="none" strike="noStrike">
                          <a:solidFill>
                            <a:srgbClr val="000000"/>
                          </a:solidFill>
                          <a:latin typeface="宋体"/>
                        </a:rPr>
                        <a:t>人工智能核心</a:t>
                      </a:r>
                      <a:r>
                        <a:rPr lang="en-US" altLang="zh-CN" sz="1400" b="1" i="0" u="none" strike="noStrike">
                          <a:solidFill>
                            <a:srgbClr val="000000"/>
                          </a:solidFill>
                          <a:latin typeface="宋体"/>
                        </a:rPr>
                        <a:t>-</a:t>
                      </a:r>
                      <a:r>
                        <a:rPr lang="zh-CN" altLang="en-US" sz="1400" b="1" i="0" u="none" strike="noStrike">
                          <a:solidFill>
                            <a:srgbClr val="000000"/>
                          </a:solidFill>
                          <a:latin typeface="宋体"/>
                        </a:rPr>
                        <a:t>神经网络</a:t>
                      </a:r>
                      <a:r>
                        <a:rPr lang="en-US" altLang="zh-CN" sz="1400" b="1" i="0" u="none" strike="noStrike">
                          <a:solidFill>
                            <a:srgbClr val="000000"/>
                          </a:solidFill>
                          <a:latin typeface="宋体"/>
                        </a:rPr>
                        <a:t>-</a:t>
                      </a:r>
                      <a:r>
                        <a:rPr lang="zh-CN" altLang="en-US" sz="1400" b="1" i="0" u="none" strike="noStrike">
                          <a:solidFill>
                            <a:srgbClr val="000000"/>
                          </a:solidFill>
                          <a:latin typeface="宋体"/>
                        </a:rPr>
                        <a:t>青少科普版</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400" b="1" i="0" u="none" strike="noStrike">
                          <a:solidFill>
                            <a:srgbClr val="000000"/>
                          </a:solidFill>
                          <a:latin typeface="宋体"/>
                        </a:rPr>
                        <a:t>乔媛媛</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solidFill>
                            <a:srgbClr val="000000"/>
                          </a:solidFill>
                          <a:latin typeface="宋体"/>
                        </a:rPr>
                        <a:t>02</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a:solidFill>
                            <a:srgbClr val="000000"/>
                          </a:solidFill>
                          <a:latin typeface="宋体"/>
                        </a:rPr>
                        <a:t>103</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dirty="0">
                          <a:solidFill>
                            <a:srgbClr val="000000"/>
                          </a:solidFill>
                          <a:latin typeface="宋体"/>
                        </a:rPr>
                        <a:t>31</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123">
                <a:tc>
                  <a:txBody>
                    <a:bodyPr/>
                    <a:lstStyle/>
                    <a:p>
                      <a:pPr algn="ctr" fontAlgn="b"/>
                      <a:r>
                        <a:rPr lang="en-US" altLang="zh-CN" sz="1400" b="1" i="0" u="none" strike="noStrike">
                          <a:solidFill>
                            <a:srgbClr val="000000"/>
                          </a:solidFill>
                          <a:latin typeface="宋体"/>
                        </a:rPr>
                        <a:t>28</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1" i="0" u="none" strike="noStrike">
                          <a:solidFill>
                            <a:srgbClr val="000000"/>
                          </a:solidFill>
                          <a:latin typeface="宋体"/>
                        </a:rPr>
                        <a:t>卫星地面融合网络：技术、架构与应用</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400" b="1" i="0" u="none" strike="noStrike">
                          <a:solidFill>
                            <a:srgbClr val="000000"/>
                          </a:solidFill>
                          <a:latin typeface="宋体"/>
                        </a:rPr>
                        <a:t>张兴</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solidFill>
                            <a:srgbClr val="000000"/>
                          </a:solidFill>
                          <a:latin typeface="宋体"/>
                        </a:rPr>
                        <a:t>02</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a:solidFill>
                            <a:srgbClr val="000000"/>
                          </a:solidFill>
                          <a:latin typeface="宋体"/>
                        </a:rPr>
                        <a:t>280</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dirty="0">
                          <a:solidFill>
                            <a:srgbClr val="000000"/>
                          </a:solidFill>
                          <a:latin typeface="宋体"/>
                        </a:rPr>
                        <a:t>130</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123">
                <a:tc>
                  <a:txBody>
                    <a:bodyPr/>
                    <a:lstStyle/>
                    <a:p>
                      <a:pPr algn="ctr" fontAlgn="b"/>
                      <a:r>
                        <a:rPr lang="en-US" altLang="zh-CN" sz="1400" b="1" i="0" u="none" strike="noStrike">
                          <a:solidFill>
                            <a:srgbClr val="000000"/>
                          </a:solidFill>
                          <a:latin typeface="宋体"/>
                        </a:rPr>
                        <a:t>60</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1" i="0" u="none" strike="noStrike">
                          <a:solidFill>
                            <a:srgbClr val="000000"/>
                          </a:solidFill>
                          <a:latin typeface="宋体"/>
                        </a:rPr>
                        <a:t>卫星地面融合网络技术、架构与应用</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400" b="1" i="0" u="none" strike="noStrike">
                          <a:solidFill>
                            <a:srgbClr val="000000"/>
                          </a:solidFill>
                          <a:latin typeface="宋体"/>
                        </a:rPr>
                        <a:t>张佳鑫</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solidFill>
                            <a:srgbClr val="000000"/>
                          </a:solidFill>
                          <a:latin typeface="宋体"/>
                        </a:rPr>
                        <a:t>01</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a:solidFill>
                            <a:srgbClr val="000000"/>
                          </a:solidFill>
                          <a:latin typeface="宋体"/>
                        </a:rPr>
                        <a:t>200</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dirty="0">
                          <a:solidFill>
                            <a:srgbClr val="000000"/>
                          </a:solidFill>
                          <a:latin typeface="宋体"/>
                        </a:rPr>
                        <a:t>200</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123">
                <a:tc>
                  <a:txBody>
                    <a:bodyPr/>
                    <a:lstStyle/>
                    <a:p>
                      <a:pPr algn="ctr" fontAlgn="b"/>
                      <a:r>
                        <a:rPr lang="en-US" altLang="zh-CN" sz="1400" b="1" i="0" u="none" strike="noStrike">
                          <a:solidFill>
                            <a:srgbClr val="000000"/>
                          </a:solidFill>
                          <a:latin typeface="宋体"/>
                        </a:rPr>
                        <a:t>63</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1" i="0" u="none" strike="noStrike">
                          <a:solidFill>
                            <a:srgbClr val="000000"/>
                          </a:solidFill>
                          <a:latin typeface="宋体"/>
                        </a:rPr>
                        <a:t>信息传播基础及实战</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400" b="1" i="0" u="none" strike="noStrike">
                          <a:solidFill>
                            <a:srgbClr val="000000"/>
                          </a:solidFill>
                          <a:latin typeface="宋体"/>
                        </a:rPr>
                        <a:t>于秀丽</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solidFill>
                            <a:srgbClr val="000000"/>
                          </a:solidFill>
                          <a:latin typeface="宋体"/>
                        </a:rPr>
                        <a:t>02</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a:solidFill>
                            <a:srgbClr val="000000"/>
                          </a:solidFill>
                          <a:latin typeface="宋体"/>
                        </a:rPr>
                        <a:t>422</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dirty="0">
                          <a:solidFill>
                            <a:srgbClr val="000000"/>
                          </a:solidFill>
                          <a:latin typeface="宋体"/>
                        </a:rPr>
                        <a:t>200</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123">
                <a:tc>
                  <a:txBody>
                    <a:bodyPr/>
                    <a:lstStyle/>
                    <a:p>
                      <a:pPr algn="ctr" fontAlgn="b"/>
                      <a:r>
                        <a:rPr lang="en-US" altLang="zh-CN" sz="1400" b="1" i="0" u="none" strike="noStrike">
                          <a:solidFill>
                            <a:srgbClr val="000000"/>
                          </a:solidFill>
                          <a:latin typeface="宋体"/>
                        </a:rPr>
                        <a:t>55</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1" i="0" u="none" strike="noStrike">
                          <a:solidFill>
                            <a:srgbClr val="000000"/>
                          </a:solidFill>
                          <a:latin typeface="宋体"/>
                        </a:rPr>
                        <a:t>信息传播基础与实战</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400" b="1" i="0" u="none" strike="noStrike">
                          <a:solidFill>
                            <a:srgbClr val="000000"/>
                          </a:solidFill>
                          <a:latin typeface="宋体"/>
                        </a:rPr>
                        <a:t>朱旭振</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solidFill>
                            <a:srgbClr val="000000"/>
                          </a:solidFill>
                          <a:latin typeface="宋体"/>
                        </a:rPr>
                        <a:t>01</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a:solidFill>
                            <a:srgbClr val="000000"/>
                          </a:solidFill>
                          <a:latin typeface="宋体"/>
                        </a:rPr>
                        <a:t>422</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dirty="0">
                          <a:solidFill>
                            <a:srgbClr val="000000"/>
                          </a:solidFill>
                          <a:latin typeface="宋体"/>
                        </a:rPr>
                        <a:t>422</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123">
                <a:tc>
                  <a:txBody>
                    <a:bodyPr/>
                    <a:lstStyle/>
                    <a:p>
                      <a:pPr algn="ctr" fontAlgn="b"/>
                      <a:r>
                        <a:rPr lang="en-US" altLang="zh-CN" sz="1400" b="1" i="0" u="none" strike="noStrike">
                          <a:solidFill>
                            <a:srgbClr val="000000"/>
                          </a:solidFill>
                          <a:latin typeface="宋体"/>
                        </a:rPr>
                        <a:t>26</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a:solidFill>
                            <a:srgbClr val="000000"/>
                          </a:solidFill>
                          <a:latin typeface="宋体"/>
                        </a:rPr>
                        <a:t>6G</a:t>
                      </a:r>
                      <a:r>
                        <a:rPr lang="zh-CN" altLang="en-US" sz="1400" b="1" i="0" u="none" strike="noStrike">
                          <a:solidFill>
                            <a:srgbClr val="000000"/>
                          </a:solidFill>
                          <a:latin typeface="宋体"/>
                        </a:rPr>
                        <a:t>需求与（张平 李文璟、牛凯、乔秀全、喻鹏、丰雷）</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400" b="1" i="0" u="none" strike="noStrike">
                          <a:solidFill>
                            <a:srgbClr val="000000"/>
                          </a:solidFill>
                          <a:latin typeface="宋体"/>
                        </a:rPr>
                        <a:t>乔秀全</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solidFill>
                            <a:srgbClr val="000000"/>
                          </a:solidFill>
                          <a:latin typeface="宋体"/>
                        </a:rPr>
                        <a:t>04</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a:solidFill>
                            <a:srgbClr val="000000"/>
                          </a:solidFill>
                          <a:latin typeface="宋体"/>
                        </a:rPr>
                        <a:t>390</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dirty="0">
                          <a:solidFill>
                            <a:srgbClr val="000000"/>
                          </a:solidFill>
                          <a:latin typeface="宋体"/>
                        </a:rPr>
                        <a:t>120</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123">
                <a:tc>
                  <a:txBody>
                    <a:bodyPr/>
                    <a:lstStyle/>
                    <a:p>
                      <a:pPr algn="ctr" fontAlgn="b"/>
                      <a:r>
                        <a:rPr lang="en-US" altLang="zh-CN" sz="1400" b="1" i="0" u="none" strike="noStrike" dirty="0">
                          <a:solidFill>
                            <a:srgbClr val="000000"/>
                          </a:solidFill>
                          <a:latin typeface="宋体"/>
                        </a:rPr>
                        <a:t>34</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latin typeface="宋体"/>
                        </a:rPr>
                        <a:t>6G</a:t>
                      </a:r>
                      <a:r>
                        <a:rPr lang="zh-CN" altLang="en-US" sz="1400" b="1" i="0" u="none" strike="noStrike">
                          <a:solidFill>
                            <a:srgbClr val="000000"/>
                          </a:solidFill>
                          <a:latin typeface="宋体"/>
                        </a:rPr>
                        <a:t>需求与愿景</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400" b="1" i="0" u="none" strike="noStrike" dirty="0">
                          <a:solidFill>
                            <a:srgbClr val="000000"/>
                          </a:solidFill>
                          <a:latin typeface="宋体"/>
                        </a:rPr>
                        <a:t>李文璟</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dirty="0">
                          <a:solidFill>
                            <a:srgbClr val="000000"/>
                          </a:solidFill>
                          <a:latin typeface="宋体"/>
                        </a:rPr>
                        <a:t>02</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dirty="0">
                          <a:solidFill>
                            <a:srgbClr val="000000"/>
                          </a:solidFill>
                          <a:latin typeface="宋体"/>
                        </a:rPr>
                        <a:t>366</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dirty="0">
                          <a:solidFill>
                            <a:srgbClr val="000000"/>
                          </a:solidFill>
                          <a:latin typeface="宋体"/>
                        </a:rPr>
                        <a:t>200</a:t>
                      </a:r>
                    </a:p>
                  </a:txBody>
                  <a:tcPr marL="4154" marR="4154" marT="41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9" name="矩形 8"/>
          <p:cNvSpPr/>
          <p:nvPr/>
        </p:nvSpPr>
        <p:spPr>
          <a:xfrm>
            <a:off x="4857752" y="1071546"/>
            <a:ext cx="3714776" cy="461665"/>
          </a:xfrm>
          <a:prstGeom prst="rect">
            <a:avLst/>
          </a:prstGeom>
        </p:spPr>
        <p:txBody>
          <a:bodyPr wrap="square">
            <a:spAutoFit/>
          </a:bodyPr>
          <a:lstStyle/>
          <a:p>
            <a:pPr fontAlgn="ctr"/>
            <a:r>
              <a:rPr lang="zh-CN" altLang="en-US" sz="2400" b="1" dirty="0" smtClean="0">
                <a:latin typeface="宋体"/>
              </a:rPr>
              <a:t>北京邮电大学</a:t>
            </a:r>
            <a:r>
              <a:rPr lang="en-US" altLang="zh-CN" sz="2400" b="1" dirty="0" smtClean="0">
                <a:latin typeface="宋体"/>
              </a:rPr>
              <a:t>10013</a:t>
            </a:r>
            <a:endParaRPr lang="en-US" altLang="zh-CN" sz="2400" b="1" dirty="0">
              <a:latin typeface="宋体"/>
            </a:endParaRPr>
          </a:p>
        </p:txBody>
      </p:sp>
      <p:sp>
        <p:nvSpPr>
          <p:cNvPr id="10" name="椭圆 9"/>
          <p:cNvSpPr/>
          <p:nvPr/>
        </p:nvSpPr>
        <p:spPr>
          <a:xfrm>
            <a:off x="2000232" y="5286388"/>
            <a:ext cx="6715172" cy="128588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同一科技著作（同一书号），同一单位重复。</a:t>
            </a:r>
            <a:endParaRPr lang="zh-CN" altLang="en-US" sz="2800" b="1" dirty="0">
              <a:solidFill>
                <a:srgbClr val="FF0000"/>
              </a:solidFill>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graphicFrame>
        <p:nvGraphicFramePr>
          <p:cNvPr id="8" name="表格 7"/>
          <p:cNvGraphicFramePr>
            <a:graphicFrameLocks noGrp="1"/>
          </p:cNvGraphicFramePr>
          <p:nvPr/>
        </p:nvGraphicFramePr>
        <p:xfrm>
          <a:off x="785786" y="1071546"/>
          <a:ext cx="7643866" cy="3929087"/>
        </p:xfrm>
        <a:graphic>
          <a:graphicData uri="http://schemas.openxmlformats.org/drawingml/2006/table">
            <a:tbl>
              <a:tblPr/>
              <a:tblGrid>
                <a:gridCol w="785818"/>
                <a:gridCol w="428628"/>
                <a:gridCol w="3123667"/>
                <a:gridCol w="519671"/>
                <a:gridCol w="984942"/>
                <a:gridCol w="1801140"/>
              </a:tblGrid>
              <a:tr h="232699">
                <a:tc>
                  <a:txBody>
                    <a:bodyPr/>
                    <a:lstStyle/>
                    <a:p>
                      <a:pPr algn="ctr" fontAlgn="b"/>
                      <a:r>
                        <a:rPr lang="zh-CN" altLang="en-US" sz="1200" b="1" i="0" u="none" strike="noStrike" dirty="0">
                          <a:latin typeface="宋体"/>
                        </a:rPr>
                        <a:t>清华大学</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latin typeface="宋体"/>
                        </a:rPr>
                        <a:t>19</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latin typeface="宋体"/>
                        </a:rPr>
                        <a:t>气化炉</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01</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01</a:t>
                      </a:r>
                      <a:r>
                        <a:rPr lang="zh-CN" altLang="en-US" sz="1200" b="1" i="0" u="none" strike="noStrike">
                          <a:latin typeface="宋体"/>
                        </a:rPr>
                        <a:t>第一单位</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latin typeface="宋体"/>
                        </a:rPr>
                        <a:t>中国专利奖</a:t>
                      </a:r>
                      <a:r>
                        <a:rPr lang="en-US" altLang="zh-CN" sz="1200" b="1" i="0" u="none" strike="noStrike" dirty="0">
                          <a:latin typeface="宋体"/>
                        </a:rPr>
                        <a:t>2021</a:t>
                      </a:r>
                      <a:r>
                        <a:rPr lang="zh-CN" altLang="en-US" sz="1200" b="1" i="0" u="none" strike="noStrike" dirty="0">
                          <a:latin typeface="宋体"/>
                        </a:rPr>
                        <a:t>金奖</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2699">
                <a:tc>
                  <a:txBody>
                    <a:bodyPr/>
                    <a:lstStyle/>
                    <a:p>
                      <a:pPr algn="ctr" fontAlgn="b"/>
                      <a:r>
                        <a:rPr lang="zh-CN" altLang="en-US" sz="1200" b="1" i="0" u="none" strike="noStrike">
                          <a:latin typeface="宋体"/>
                        </a:rPr>
                        <a:t>清华大学</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20</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latin typeface="宋体"/>
                        </a:rPr>
                        <a:t>一种用于精密装配的两级并联机器人装置</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01</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01</a:t>
                      </a:r>
                      <a:r>
                        <a:rPr lang="zh-CN" altLang="en-US" sz="1200" b="1" i="0" u="none" strike="noStrike">
                          <a:latin typeface="宋体"/>
                        </a:rPr>
                        <a:t>第一单位</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latin typeface="宋体"/>
                        </a:rPr>
                        <a:t>中国专利奖</a:t>
                      </a:r>
                      <a:r>
                        <a:rPr lang="en-US" altLang="zh-CN" sz="1200" b="1" i="0" u="none" strike="noStrike" dirty="0">
                          <a:latin typeface="宋体"/>
                        </a:rPr>
                        <a:t>2021</a:t>
                      </a:r>
                      <a:r>
                        <a:rPr lang="zh-CN" altLang="en-US" sz="1200" b="1" i="0" u="none" strike="noStrike" dirty="0">
                          <a:latin typeface="宋体"/>
                        </a:rPr>
                        <a:t>银奖</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2699">
                <a:tc>
                  <a:txBody>
                    <a:bodyPr/>
                    <a:lstStyle/>
                    <a:p>
                      <a:pPr algn="ctr" fontAlgn="b"/>
                      <a:r>
                        <a:rPr lang="zh-CN" altLang="en-US" sz="1200" b="1" i="0" u="none" strike="noStrike">
                          <a:latin typeface="宋体"/>
                        </a:rPr>
                        <a:t>清华大学</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21</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latin typeface="宋体"/>
                        </a:rPr>
                        <a:t>可重构计算循环映射优化方法</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01</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01</a:t>
                      </a:r>
                      <a:r>
                        <a:rPr lang="zh-CN" altLang="en-US" sz="1200" b="1" i="0" u="none" strike="noStrike">
                          <a:latin typeface="宋体"/>
                        </a:rPr>
                        <a:t>第一单位</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latin typeface="宋体"/>
                        </a:rPr>
                        <a:t>中国专利奖</a:t>
                      </a:r>
                      <a:r>
                        <a:rPr lang="en-US" altLang="zh-CN" sz="1200" b="1" i="0" u="none" strike="noStrike" dirty="0">
                          <a:latin typeface="宋体"/>
                        </a:rPr>
                        <a:t>2021</a:t>
                      </a:r>
                      <a:r>
                        <a:rPr lang="zh-CN" altLang="en-US" sz="1200" b="1" i="0" u="none" strike="noStrike" dirty="0">
                          <a:latin typeface="宋体"/>
                        </a:rPr>
                        <a:t>优秀奖</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2699">
                <a:tc>
                  <a:txBody>
                    <a:bodyPr/>
                    <a:lstStyle/>
                    <a:p>
                      <a:pPr algn="ctr" fontAlgn="b"/>
                      <a:r>
                        <a:rPr lang="zh-CN" altLang="en-US" sz="1200" b="1" i="0" u="none" strike="noStrike">
                          <a:latin typeface="宋体"/>
                        </a:rPr>
                        <a:t>清华大学</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22</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latin typeface="宋体"/>
                        </a:rPr>
                        <a:t>一种微流控芯片及其应用</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02</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02</a:t>
                      </a:r>
                      <a:r>
                        <a:rPr lang="zh-CN" altLang="en-US" sz="1200" b="1" i="0" u="none" strike="noStrike">
                          <a:latin typeface="宋体"/>
                        </a:rPr>
                        <a:t>第二单位</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latin typeface="宋体"/>
                        </a:rPr>
                        <a:t>中国专利奖</a:t>
                      </a:r>
                      <a:r>
                        <a:rPr lang="en-US" altLang="zh-CN" sz="1200" b="1" i="0" u="none" strike="noStrike" dirty="0">
                          <a:latin typeface="宋体"/>
                        </a:rPr>
                        <a:t>2021</a:t>
                      </a:r>
                      <a:r>
                        <a:rPr lang="zh-CN" altLang="en-US" sz="1200" b="1" i="0" u="none" strike="noStrike" dirty="0">
                          <a:latin typeface="宋体"/>
                        </a:rPr>
                        <a:t>优秀奖</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0932">
                <a:tc>
                  <a:txBody>
                    <a:bodyPr/>
                    <a:lstStyle/>
                    <a:p>
                      <a:pPr algn="ctr" fontAlgn="b"/>
                      <a:r>
                        <a:rPr lang="zh-CN" altLang="en-US" sz="1200" b="1" i="0" u="none" strike="noStrike">
                          <a:latin typeface="宋体"/>
                        </a:rPr>
                        <a:t>清华大学</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23</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latin typeface="宋体"/>
                        </a:rPr>
                        <a:t>基于白睛无影成像的人体健康状况在体分析系统及方法</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04</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04</a:t>
                      </a:r>
                      <a:r>
                        <a:rPr lang="zh-CN" altLang="en-US" sz="1200" b="1" i="0" u="none" strike="noStrike">
                          <a:latin typeface="宋体"/>
                        </a:rPr>
                        <a:t>第四单位</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latin typeface="宋体"/>
                        </a:rPr>
                        <a:t>中国专利奖</a:t>
                      </a:r>
                      <a:r>
                        <a:rPr lang="en-US" altLang="zh-CN" sz="1200" b="1" i="0" u="none" strike="noStrike" dirty="0">
                          <a:latin typeface="宋体"/>
                        </a:rPr>
                        <a:t>2021</a:t>
                      </a:r>
                      <a:r>
                        <a:rPr lang="zh-CN" altLang="en-US" sz="1200" b="1" i="0" u="none" strike="noStrike" dirty="0">
                          <a:latin typeface="宋体"/>
                        </a:rPr>
                        <a:t>优秀奖</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2699">
                <a:tc>
                  <a:txBody>
                    <a:bodyPr/>
                    <a:lstStyle/>
                    <a:p>
                      <a:pPr algn="ctr" fontAlgn="b"/>
                      <a:r>
                        <a:rPr lang="zh-CN" altLang="en-US" sz="1200" b="1" i="0" u="none" strike="noStrike">
                          <a:latin typeface="宋体"/>
                        </a:rPr>
                        <a:t>清华大学</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24</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latin typeface="宋体"/>
                        </a:rPr>
                        <a:t>一种带喷砂装置的双循环湍动床焚烧炉</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01</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01</a:t>
                      </a:r>
                      <a:r>
                        <a:rPr lang="zh-CN" altLang="en-US" sz="1200" b="1" i="0" u="none" strike="noStrike">
                          <a:latin typeface="宋体"/>
                        </a:rPr>
                        <a:t>第一单位</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latin typeface="宋体"/>
                        </a:rPr>
                        <a:t>中国专利奖</a:t>
                      </a:r>
                      <a:r>
                        <a:rPr lang="en-US" altLang="zh-CN" sz="1200" b="1" i="0" u="none" strike="noStrike" dirty="0">
                          <a:latin typeface="宋体"/>
                        </a:rPr>
                        <a:t>2021</a:t>
                      </a:r>
                      <a:r>
                        <a:rPr lang="zh-CN" altLang="en-US" sz="1200" b="1" i="0" u="none" strike="noStrike" dirty="0">
                          <a:latin typeface="宋体"/>
                        </a:rPr>
                        <a:t>优秀奖</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0932">
                <a:tc>
                  <a:txBody>
                    <a:bodyPr/>
                    <a:lstStyle/>
                    <a:p>
                      <a:pPr algn="ctr" fontAlgn="b"/>
                      <a:r>
                        <a:rPr lang="zh-CN" altLang="en-US" sz="1200" b="1" i="0" u="none" strike="noStrike">
                          <a:latin typeface="宋体"/>
                        </a:rPr>
                        <a:t>清华大学</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25</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latin typeface="宋体"/>
                        </a:rPr>
                        <a:t>一种圆截面钢管混凝土径向倾斜受压强度试验装置</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01</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01</a:t>
                      </a:r>
                      <a:r>
                        <a:rPr lang="zh-CN" altLang="en-US" sz="1200" b="1" i="0" u="none" strike="noStrike">
                          <a:latin typeface="宋体"/>
                        </a:rPr>
                        <a:t>第一单位</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latin typeface="宋体"/>
                        </a:rPr>
                        <a:t>中国专利奖</a:t>
                      </a:r>
                      <a:r>
                        <a:rPr lang="en-US" altLang="zh-CN" sz="1200" b="1" i="0" u="none" strike="noStrike" dirty="0">
                          <a:latin typeface="宋体"/>
                        </a:rPr>
                        <a:t>2021</a:t>
                      </a:r>
                      <a:r>
                        <a:rPr lang="zh-CN" altLang="en-US" sz="1200" b="1" i="0" u="none" strike="noStrike" dirty="0">
                          <a:latin typeface="宋体"/>
                        </a:rPr>
                        <a:t>优秀奖</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0932">
                <a:tc>
                  <a:txBody>
                    <a:bodyPr/>
                    <a:lstStyle/>
                    <a:p>
                      <a:pPr algn="ctr" fontAlgn="b"/>
                      <a:r>
                        <a:rPr lang="zh-CN" altLang="en-US" sz="1200" b="1" i="0" u="none" strike="noStrike">
                          <a:latin typeface="宋体"/>
                        </a:rPr>
                        <a:t>清华大学</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48</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latin typeface="宋体"/>
                        </a:rPr>
                        <a:t>在大规模社会网络中基于路径评分的个人关系发现方法</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01</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01</a:t>
                      </a:r>
                      <a:r>
                        <a:rPr lang="zh-CN" altLang="en-US" sz="1200" b="1" i="0" u="none" strike="noStrike">
                          <a:latin typeface="宋体"/>
                        </a:rPr>
                        <a:t>第一单位</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latin typeface="宋体"/>
                        </a:rPr>
                        <a:t>北京市发明专利奖</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0932">
                <a:tc>
                  <a:txBody>
                    <a:bodyPr/>
                    <a:lstStyle/>
                    <a:p>
                      <a:pPr algn="ctr" fontAlgn="b"/>
                      <a:r>
                        <a:rPr lang="zh-CN" altLang="en-US" sz="1200" b="1" i="0" u="none" strike="noStrike">
                          <a:latin typeface="宋体"/>
                        </a:rPr>
                        <a:t>清华大学</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84</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latin typeface="宋体"/>
                        </a:rPr>
                        <a:t>染色体非整倍体</a:t>
                      </a:r>
                      <a:r>
                        <a:rPr lang="en-US" altLang="zh-CN" sz="1200" b="1" i="0" u="none" strike="noStrike">
                          <a:latin typeface="宋体"/>
                        </a:rPr>
                        <a:t>(T21</a:t>
                      </a:r>
                      <a:r>
                        <a:rPr lang="zh-CN" altLang="en-US" sz="1200" b="1" i="0" u="none" strike="noStrike">
                          <a:latin typeface="宋体"/>
                        </a:rPr>
                        <a:t>、</a:t>
                      </a:r>
                      <a:r>
                        <a:rPr lang="en-US" altLang="zh-CN" sz="1200" b="1" i="0" u="none" strike="noStrike">
                          <a:latin typeface="宋体"/>
                        </a:rPr>
                        <a:t>T18</a:t>
                      </a:r>
                      <a:r>
                        <a:rPr lang="zh-CN" altLang="en-US" sz="1200" b="1" i="0" u="none" strike="noStrike">
                          <a:latin typeface="宋体"/>
                        </a:rPr>
                        <a:t>、</a:t>
                      </a:r>
                      <a:r>
                        <a:rPr lang="en-US" altLang="zh-CN" sz="1200" b="1" i="0" u="none" strike="noStrike">
                          <a:latin typeface="宋体"/>
                        </a:rPr>
                        <a:t>T13)</a:t>
                      </a:r>
                      <a:r>
                        <a:rPr lang="zh-CN" altLang="en-US" sz="1200" b="1" i="0" u="none" strike="noStrike">
                          <a:latin typeface="宋体"/>
                        </a:rPr>
                        <a:t>检测试剂盒的质控品及其应用</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02</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02</a:t>
                      </a:r>
                      <a:r>
                        <a:rPr lang="zh-CN" altLang="en-US" sz="1200" b="1" i="0" u="none" strike="noStrike">
                          <a:latin typeface="宋体"/>
                        </a:rPr>
                        <a:t>第二单位</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latin typeface="宋体"/>
                        </a:rPr>
                        <a:t>北京市发明专利奖</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0932">
                <a:tc>
                  <a:txBody>
                    <a:bodyPr/>
                    <a:lstStyle/>
                    <a:p>
                      <a:pPr algn="ctr" fontAlgn="b"/>
                      <a:r>
                        <a:rPr lang="zh-CN" altLang="en-US" sz="1200" b="1" i="0" u="none" strike="noStrike">
                          <a:latin typeface="宋体"/>
                        </a:rPr>
                        <a:t>清华大学</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27</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latin typeface="宋体"/>
                        </a:rPr>
                        <a:t>强风地区金属屋面系统工程关键技术与应用</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02</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02</a:t>
                      </a:r>
                      <a:r>
                        <a:rPr lang="zh-CN" altLang="en-US" sz="1200" b="1" i="0" u="none" strike="noStrike">
                          <a:latin typeface="宋体"/>
                        </a:rPr>
                        <a:t>第二单位</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latin typeface="宋体"/>
                        </a:rPr>
                        <a:t>广东省钢结构科学技术奖励（广东省钢结构协会）</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0932">
                <a:tc>
                  <a:txBody>
                    <a:bodyPr/>
                    <a:lstStyle/>
                    <a:p>
                      <a:pPr algn="ctr" fontAlgn="b"/>
                      <a:r>
                        <a:rPr lang="zh-CN" altLang="en-US" sz="1200" b="1" i="0" u="none" strike="noStrike" dirty="0">
                          <a:latin typeface="宋体"/>
                        </a:rPr>
                        <a:t>清华大学</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latin typeface="宋体"/>
                        </a:rPr>
                        <a:t>56</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latin typeface="宋体"/>
                        </a:rPr>
                        <a:t>天然富锶盐</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latin typeface="宋体"/>
                        </a:rPr>
                        <a:t>02</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02</a:t>
                      </a:r>
                      <a:r>
                        <a:rPr lang="zh-CN" altLang="en-US" sz="1200" b="1" i="0" u="none" strike="noStrike">
                          <a:latin typeface="宋体"/>
                        </a:rPr>
                        <a:t>第二单位</a:t>
                      </a: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FF0000"/>
                          </a:solidFill>
                          <a:latin typeface="宋体"/>
                        </a:rPr>
                        <a:t>2021</a:t>
                      </a:r>
                      <a:r>
                        <a:rPr lang="zh-CN" altLang="en-US" sz="1200" b="1" i="0" u="none" strike="noStrike" dirty="0">
                          <a:solidFill>
                            <a:srgbClr val="FF0000"/>
                          </a:solidFill>
                          <a:latin typeface="宋体"/>
                        </a:rPr>
                        <a:t>年度自贡市科学技术进步奖</a:t>
                      </a:r>
                      <a:r>
                        <a:rPr lang="zh-CN" altLang="en-US" sz="1200" b="1" i="0" u="none" strike="noStrike" dirty="0" smtClean="0">
                          <a:solidFill>
                            <a:srgbClr val="FF0000"/>
                          </a:solidFill>
                          <a:latin typeface="宋体"/>
                        </a:rPr>
                        <a:t>？</a:t>
                      </a:r>
                      <a:endParaRPr lang="zh-CN" altLang="en-US" sz="1200" b="1" i="0" u="none" strike="noStrike" dirty="0">
                        <a:solidFill>
                          <a:srgbClr val="FF0000"/>
                        </a:solidFill>
                        <a:latin typeface="宋体"/>
                      </a:endParaRPr>
                    </a:p>
                  </a:txBody>
                  <a:tcPr marL="3579" marR="3579" marT="35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椭圆 9"/>
          <p:cNvSpPr/>
          <p:nvPr/>
        </p:nvSpPr>
        <p:spPr>
          <a:xfrm>
            <a:off x="857224" y="5072074"/>
            <a:ext cx="7786742" cy="10001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专利奖、协会奖、市级奖</a:t>
            </a:r>
            <a:endParaRPr lang="zh-CN" altLang="en-US" sz="2800" b="1" dirty="0">
              <a:solidFill>
                <a:srgbClr val="FF0000"/>
              </a:solidFill>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graphicFrame>
        <p:nvGraphicFramePr>
          <p:cNvPr id="6" name="表格 5"/>
          <p:cNvGraphicFramePr>
            <a:graphicFrameLocks noGrp="1"/>
          </p:cNvGraphicFramePr>
          <p:nvPr/>
        </p:nvGraphicFramePr>
        <p:xfrm>
          <a:off x="714348" y="1142984"/>
          <a:ext cx="7355962" cy="4424910"/>
        </p:xfrm>
        <a:graphic>
          <a:graphicData uri="http://schemas.openxmlformats.org/drawingml/2006/table">
            <a:tbl>
              <a:tblPr/>
              <a:tblGrid>
                <a:gridCol w="1000132"/>
                <a:gridCol w="428628"/>
                <a:gridCol w="2745960"/>
                <a:gridCol w="468750"/>
                <a:gridCol w="979191"/>
                <a:gridCol w="1733301"/>
              </a:tblGrid>
              <a:tr h="203995">
                <a:tc>
                  <a:txBody>
                    <a:bodyPr/>
                    <a:lstStyle/>
                    <a:p>
                      <a:pPr algn="l" fontAlgn="b"/>
                      <a:r>
                        <a:rPr lang="zh-CN" altLang="en-US" sz="1200" b="1" i="0" u="none" strike="noStrike" dirty="0">
                          <a:latin typeface="宋体"/>
                        </a:rPr>
                        <a:t>中国农业大学</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latin typeface="宋体"/>
                        </a:rPr>
                        <a:t>9</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latin typeface="宋体"/>
                        </a:rPr>
                        <a:t>果蔬高压非热加工关键技术及应用</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latin typeface="宋体"/>
                        </a:rPr>
                        <a:t>01</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latin typeface="宋体"/>
                        </a:rPr>
                        <a:t>　</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latin typeface="宋体"/>
                        </a:rPr>
                        <a:t>2020</a:t>
                      </a:r>
                      <a:r>
                        <a:rPr lang="zh-CN" altLang="en-US" sz="1200" b="1" i="0" u="none" strike="noStrike" dirty="0">
                          <a:latin typeface="宋体"/>
                        </a:rPr>
                        <a:t>年度中国轻工业联合会科学技术奖</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3966">
                <a:tc>
                  <a:txBody>
                    <a:bodyPr/>
                    <a:lstStyle/>
                    <a:p>
                      <a:pPr algn="l" fontAlgn="b"/>
                      <a:r>
                        <a:rPr lang="zh-CN" altLang="en-US" sz="1200" b="1" i="0" u="none" strike="noStrike" dirty="0">
                          <a:latin typeface="宋体"/>
                        </a:rPr>
                        <a:t>北京农学院</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latin typeface="宋体"/>
                        </a:rPr>
                        <a:t>01</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latin typeface="宋体"/>
                        </a:rPr>
                        <a:t>苹果属观赏优异种质挖掘和新品种选育及应用</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latin typeface="宋体"/>
                        </a:rPr>
                        <a:t>01</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latin typeface="宋体"/>
                        </a:rPr>
                        <a:t>01</a:t>
                      </a:r>
                      <a:r>
                        <a:rPr lang="zh-CN" altLang="en-US" sz="1200" b="1" i="0" u="none" strike="noStrike" dirty="0">
                          <a:latin typeface="宋体"/>
                        </a:rPr>
                        <a:t>第一单位</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latin typeface="宋体"/>
                        </a:rPr>
                        <a:t>2020-2021</a:t>
                      </a:r>
                      <a:r>
                        <a:rPr lang="zh-CN" altLang="en-US" sz="1200" b="1" i="0" u="none" strike="noStrike" dirty="0">
                          <a:latin typeface="宋体"/>
                        </a:rPr>
                        <a:t>年度神农中华农业科技奖</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3966">
                <a:tc>
                  <a:txBody>
                    <a:bodyPr/>
                    <a:lstStyle/>
                    <a:p>
                      <a:pPr algn="l" fontAlgn="b"/>
                      <a:r>
                        <a:rPr lang="zh-CN" altLang="en-US" sz="1200" b="1" i="0" u="none" strike="noStrike">
                          <a:latin typeface="宋体"/>
                        </a:rPr>
                        <a:t>北京农学院</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latin typeface="宋体"/>
                        </a:rPr>
                        <a:t>02</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latin typeface="宋体"/>
                        </a:rPr>
                        <a:t>优质鸡蛋生产的营养调控技术体系创新与应用</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latin typeface="宋体"/>
                        </a:rPr>
                        <a:t>06</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latin typeface="宋体"/>
                        </a:rPr>
                        <a:t>06</a:t>
                      </a:r>
                      <a:r>
                        <a:rPr lang="zh-CN" altLang="en-US" sz="1200" b="1" i="0" u="none" strike="noStrike">
                          <a:latin typeface="宋体"/>
                        </a:rPr>
                        <a:t>第六单位</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latin typeface="宋体"/>
                        </a:rPr>
                        <a:t>2020-2021</a:t>
                      </a:r>
                      <a:r>
                        <a:rPr lang="zh-CN" altLang="en-US" sz="1200" b="1" i="0" u="none" strike="noStrike" dirty="0">
                          <a:latin typeface="宋体"/>
                        </a:rPr>
                        <a:t>年度神农中华农业科技奖</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3966">
                <a:tc>
                  <a:txBody>
                    <a:bodyPr/>
                    <a:lstStyle/>
                    <a:p>
                      <a:pPr algn="l" fontAlgn="b"/>
                      <a:r>
                        <a:rPr lang="zh-CN" altLang="en-US" sz="1200" b="1" i="0" u="none" strike="noStrike">
                          <a:latin typeface="宋体"/>
                        </a:rPr>
                        <a:t>北京农学院</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latin typeface="宋体"/>
                        </a:rPr>
                        <a:t>03</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dirty="0">
                          <a:latin typeface="宋体"/>
                        </a:rPr>
                        <a:t>小豆种质资源创新与新品种选育</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latin typeface="宋体"/>
                        </a:rPr>
                        <a:t>01</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latin typeface="宋体"/>
                        </a:rPr>
                        <a:t>01</a:t>
                      </a:r>
                      <a:r>
                        <a:rPr lang="zh-CN" altLang="en-US" sz="1200" b="1" i="0" u="none" strike="noStrike">
                          <a:latin typeface="宋体"/>
                        </a:rPr>
                        <a:t>第一单位</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latin typeface="宋体"/>
                        </a:rPr>
                        <a:t>2020-2021</a:t>
                      </a:r>
                      <a:r>
                        <a:rPr lang="zh-CN" altLang="en-US" sz="1200" b="1" i="0" u="none" strike="noStrike" dirty="0">
                          <a:latin typeface="宋体"/>
                        </a:rPr>
                        <a:t>年度神农中华农业科技奖</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3966">
                <a:tc>
                  <a:txBody>
                    <a:bodyPr/>
                    <a:lstStyle/>
                    <a:p>
                      <a:pPr algn="l" fontAlgn="b"/>
                      <a:r>
                        <a:rPr lang="zh-CN" altLang="en-US" sz="1200" b="1" i="0" u="none" strike="noStrike">
                          <a:latin typeface="宋体"/>
                        </a:rPr>
                        <a:t>北京农学院</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latin typeface="宋体"/>
                        </a:rPr>
                        <a:t>04</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latin typeface="宋体"/>
                        </a:rPr>
                        <a:t>猪精液高效冷冻技术体系创建与产业化应用</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latin typeface="宋体"/>
                        </a:rPr>
                        <a:t>01</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latin typeface="宋体"/>
                        </a:rPr>
                        <a:t>01</a:t>
                      </a:r>
                      <a:r>
                        <a:rPr lang="zh-CN" altLang="en-US" sz="1200" b="1" i="0" u="none" strike="noStrike">
                          <a:latin typeface="宋体"/>
                        </a:rPr>
                        <a:t>第一单位</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latin typeface="宋体"/>
                        </a:rPr>
                        <a:t>2020-2021</a:t>
                      </a:r>
                      <a:r>
                        <a:rPr lang="zh-CN" altLang="en-US" sz="1200" b="1" i="0" u="none" strike="noStrike" dirty="0">
                          <a:latin typeface="宋体"/>
                        </a:rPr>
                        <a:t>年度神农中华农业科技奖</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3966">
                <a:tc>
                  <a:txBody>
                    <a:bodyPr/>
                    <a:lstStyle/>
                    <a:p>
                      <a:pPr algn="l" fontAlgn="b"/>
                      <a:r>
                        <a:rPr lang="zh-CN" altLang="en-US" sz="1200" b="1" i="0" u="none" strike="noStrike">
                          <a:latin typeface="宋体"/>
                        </a:rPr>
                        <a:t>北京农学院</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latin typeface="宋体"/>
                        </a:rPr>
                        <a:t>05</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dirty="0">
                          <a:latin typeface="宋体"/>
                        </a:rPr>
                        <a:t>中国农业科学院智慧畜牧业创新团队</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latin typeface="宋体"/>
                        </a:rPr>
                        <a:t>02</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latin typeface="宋体"/>
                        </a:rPr>
                        <a:t>02</a:t>
                      </a:r>
                      <a:r>
                        <a:rPr lang="zh-CN" altLang="en-US" sz="1200" b="1" i="0" u="none" strike="noStrike">
                          <a:latin typeface="宋体"/>
                        </a:rPr>
                        <a:t>第二单位</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latin typeface="宋体"/>
                        </a:rPr>
                        <a:t>2020-2021</a:t>
                      </a:r>
                      <a:r>
                        <a:rPr lang="zh-CN" altLang="en-US" sz="1200" b="1" i="0" u="none" strike="noStrike" dirty="0">
                          <a:latin typeface="宋体"/>
                        </a:rPr>
                        <a:t>年度神农中华农业科技奖</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204">
                <a:tc>
                  <a:txBody>
                    <a:bodyPr/>
                    <a:lstStyle/>
                    <a:p>
                      <a:pPr algn="l" fontAlgn="b"/>
                      <a:r>
                        <a:rPr lang="zh-CN" altLang="en-US" sz="1200" b="1" i="0" u="none" strike="noStrike">
                          <a:latin typeface="宋体"/>
                        </a:rPr>
                        <a:t>北京中医药大学东直门医院</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latin typeface="宋体"/>
                        </a:rPr>
                        <a:t>3</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latin typeface="宋体"/>
                        </a:rPr>
                        <a:t>“益髓醒神”综合康复方案治疗卒中后失语的多模评价与推广应用</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latin typeface="宋体"/>
                        </a:rPr>
                        <a:t>01</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latin typeface="宋体"/>
                        </a:rPr>
                        <a:t>01</a:t>
                      </a:r>
                      <a:r>
                        <a:rPr lang="zh-CN" altLang="en-US" sz="1200" b="1" i="0" u="none" strike="noStrike">
                          <a:latin typeface="宋体"/>
                        </a:rPr>
                        <a:t>第一单位</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latin typeface="宋体"/>
                        </a:rPr>
                        <a:t>2021</a:t>
                      </a:r>
                      <a:r>
                        <a:rPr lang="zh-CN" altLang="en-US" sz="1200" b="1" i="0" u="none" strike="noStrike" dirty="0">
                          <a:latin typeface="宋体"/>
                        </a:rPr>
                        <a:t>年度中华中医药学会科学技术奖、李时珍医药创新奖</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204">
                <a:tc>
                  <a:txBody>
                    <a:bodyPr/>
                    <a:lstStyle/>
                    <a:p>
                      <a:pPr algn="l" fontAlgn="b"/>
                      <a:r>
                        <a:rPr lang="zh-CN" altLang="en-US" sz="1200" b="1" i="0" u="none" strike="noStrike">
                          <a:latin typeface="宋体"/>
                        </a:rPr>
                        <a:t>北京中医药大学东直门医院</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latin typeface="宋体"/>
                        </a:rPr>
                        <a:t>4</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latin typeface="宋体"/>
                        </a:rPr>
                        <a:t>补肾法治疗男性不育症的临床和实验</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latin typeface="宋体"/>
                        </a:rPr>
                        <a:t>01</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latin typeface="宋体"/>
                        </a:rPr>
                        <a:t>01</a:t>
                      </a:r>
                      <a:r>
                        <a:rPr lang="zh-CN" altLang="en-US" sz="1200" b="1" i="0" u="none" strike="noStrike">
                          <a:latin typeface="宋体"/>
                        </a:rPr>
                        <a:t>第一单位</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latin typeface="宋体"/>
                        </a:rPr>
                        <a:t>2021</a:t>
                      </a:r>
                      <a:r>
                        <a:rPr lang="zh-CN" altLang="en-US" sz="1200" b="1" i="0" u="none" strike="noStrike" dirty="0">
                          <a:latin typeface="宋体"/>
                        </a:rPr>
                        <a:t>年度中华中医药学会科学技术奖、李时珍医药创新奖</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204">
                <a:tc>
                  <a:txBody>
                    <a:bodyPr/>
                    <a:lstStyle/>
                    <a:p>
                      <a:pPr algn="l" fontAlgn="b"/>
                      <a:r>
                        <a:rPr lang="zh-CN" altLang="en-US" sz="1200" b="1" i="0" u="none" strike="noStrike">
                          <a:latin typeface="宋体"/>
                        </a:rPr>
                        <a:t>北京中医药大学东直门医院</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latin typeface="宋体"/>
                        </a:rPr>
                        <a:t>5</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latin typeface="宋体"/>
                        </a:rPr>
                        <a:t>武维屏肺科学术思想及应用发挥</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latin typeface="宋体"/>
                        </a:rPr>
                        <a:t>01</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latin typeface="宋体"/>
                        </a:rPr>
                        <a:t>01</a:t>
                      </a:r>
                      <a:r>
                        <a:rPr lang="zh-CN" altLang="en-US" sz="1200" b="1" i="0" u="none" strike="noStrike">
                          <a:latin typeface="宋体"/>
                        </a:rPr>
                        <a:t>第一单位</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latin typeface="宋体"/>
                        </a:rPr>
                        <a:t>2021</a:t>
                      </a:r>
                      <a:r>
                        <a:rPr lang="zh-CN" altLang="en-US" sz="1200" b="1" i="0" u="none" strike="noStrike" dirty="0">
                          <a:latin typeface="宋体"/>
                        </a:rPr>
                        <a:t>年度中华中医药学会科学技术奖、李时珍医药创新奖</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204">
                <a:tc>
                  <a:txBody>
                    <a:bodyPr/>
                    <a:lstStyle/>
                    <a:p>
                      <a:pPr algn="l" fontAlgn="b"/>
                      <a:r>
                        <a:rPr lang="zh-CN" altLang="en-US" sz="1200" b="1" i="0" u="none" strike="noStrike">
                          <a:latin typeface="宋体"/>
                        </a:rPr>
                        <a:t>北京中医药大学东直门医院</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latin typeface="宋体"/>
                        </a:rPr>
                        <a:t>6</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latin typeface="宋体"/>
                        </a:rPr>
                        <a:t>基于新病机理论的子宫内膜异位症长期管理关键技术临床及应用研究</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latin typeface="宋体"/>
                        </a:rPr>
                        <a:t>02</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latin typeface="宋体"/>
                        </a:rPr>
                        <a:t>02</a:t>
                      </a:r>
                      <a:r>
                        <a:rPr lang="zh-CN" altLang="en-US" sz="1200" b="1" i="0" u="none" strike="noStrike">
                          <a:latin typeface="宋体"/>
                        </a:rPr>
                        <a:t>第二单位</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latin typeface="宋体"/>
                        </a:rPr>
                        <a:t>2021</a:t>
                      </a:r>
                      <a:r>
                        <a:rPr lang="zh-CN" altLang="en-US" sz="1200" b="1" i="0" u="none" strike="noStrike" dirty="0">
                          <a:latin typeface="宋体"/>
                        </a:rPr>
                        <a:t>年度中华中医药学会科学技术奖、李时珍医药创新奖</a:t>
                      </a:r>
                    </a:p>
                  </a:txBody>
                  <a:tcPr marL="3579" marR="3579" marT="35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椭圆 6"/>
          <p:cNvSpPr/>
          <p:nvPr/>
        </p:nvSpPr>
        <p:spPr>
          <a:xfrm>
            <a:off x="785786" y="5429264"/>
            <a:ext cx="7786742" cy="10001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专利奖、协会奖、市级奖</a:t>
            </a:r>
            <a:endParaRPr lang="zh-CN" altLang="en-US" sz="2800" b="1" dirty="0">
              <a:solidFill>
                <a:srgbClr val="FF0000"/>
              </a:solidFill>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sp>
        <p:nvSpPr>
          <p:cNvPr id="11" name="流程图: 过程 10"/>
          <p:cNvSpPr/>
          <p:nvPr/>
        </p:nvSpPr>
        <p:spPr>
          <a:xfrm>
            <a:off x="857224" y="2000240"/>
            <a:ext cx="7429552" cy="150019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b="1" dirty="0" smtClean="0">
                <a:solidFill>
                  <a:srgbClr val="FF0000"/>
                </a:solidFill>
              </a:rPr>
              <a:t>天津篇</a:t>
            </a:r>
            <a:endParaRPr lang="zh-CN" altLang="en-US" sz="6000" b="1" dirty="0">
              <a:solidFill>
                <a:srgbClr val="FF0000"/>
              </a:solidFill>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sp>
        <p:nvSpPr>
          <p:cNvPr id="9" name="矩形 8"/>
          <p:cNvSpPr/>
          <p:nvPr/>
        </p:nvSpPr>
        <p:spPr>
          <a:xfrm>
            <a:off x="4857752" y="1071546"/>
            <a:ext cx="3714776" cy="461665"/>
          </a:xfrm>
          <a:prstGeom prst="rect">
            <a:avLst/>
          </a:prstGeom>
        </p:spPr>
        <p:txBody>
          <a:bodyPr wrap="square">
            <a:spAutoFit/>
          </a:bodyPr>
          <a:lstStyle/>
          <a:p>
            <a:pPr fontAlgn="ctr"/>
            <a:r>
              <a:rPr lang="zh-CN" altLang="en-US" sz="2400" b="1" dirty="0" smtClean="0">
                <a:latin typeface="宋体"/>
              </a:rPr>
              <a:t> 天津大学</a:t>
            </a:r>
            <a:r>
              <a:rPr lang="en-US" altLang="zh-CN" sz="2400" b="1" dirty="0" smtClean="0">
                <a:latin typeface="宋体"/>
              </a:rPr>
              <a:t>10056 </a:t>
            </a:r>
            <a:endParaRPr lang="en-US" altLang="zh-CN" sz="2400" b="1" dirty="0">
              <a:latin typeface="宋体"/>
            </a:endParaRPr>
          </a:p>
        </p:txBody>
      </p:sp>
      <p:graphicFrame>
        <p:nvGraphicFramePr>
          <p:cNvPr id="6" name="表格 5"/>
          <p:cNvGraphicFramePr>
            <a:graphicFrameLocks noGrp="1"/>
          </p:cNvGraphicFramePr>
          <p:nvPr/>
        </p:nvGraphicFramePr>
        <p:xfrm>
          <a:off x="857224" y="1785926"/>
          <a:ext cx="7500990" cy="2428893"/>
        </p:xfrm>
        <a:graphic>
          <a:graphicData uri="http://schemas.openxmlformats.org/drawingml/2006/table">
            <a:tbl>
              <a:tblPr/>
              <a:tblGrid>
                <a:gridCol w="502035"/>
                <a:gridCol w="3898152"/>
                <a:gridCol w="723521"/>
                <a:gridCol w="459050"/>
                <a:gridCol w="459050"/>
                <a:gridCol w="459050"/>
                <a:gridCol w="1000132"/>
              </a:tblGrid>
              <a:tr h="375222">
                <a:tc>
                  <a:txBody>
                    <a:bodyPr/>
                    <a:lstStyle/>
                    <a:p>
                      <a:pPr algn="l" fontAlgn="b"/>
                      <a:r>
                        <a:rPr lang="en-US" altLang="zh-CN" sz="1400" b="1" i="0" u="none" strike="noStrike" dirty="0">
                          <a:solidFill>
                            <a:srgbClr val="000000"/>
                          </a:solidFill>
                          <a:latin typeface="宋体"/>
                        </a:rPr>
                        <a:t>2993</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400" b="1" i="0" u="none" strike="noStrike" dirty="0">
                          <a:solidFill>
                            <a:srgbClr val="000000"/>
                          </a:solidFill>
                          <a:latin typeface="宋体"/>
                        </a:rPr>
                        <a:t>水源热泵供热空调系统工程</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a:solidFill>
                            <a:srgbClr val="000000"/>
                          </a:solidFill>
                          <a:latin typeface="宋体"/>
                        </a:rPr>
                        <a:t>200207</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altLang="zh-CN" sz="1400" b="1" i="0" u="none" strike="noStrike" dirty="0">
                          <a:solidFill>
                            <a:srgbClr val="000000"/>
                          </a:solidFill>
                          <a:latin typeface="宋体"/>
                        </a:rPr>
                        <a:t>0</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altLang="zh-CN" sz="1400" b="1" i="0" u="none" strike="noStrike">
                          <a:solidFill>
                            <a:srgbClr val="000000"/>
                          </a:solidFill>
                          <a:latin typeface="宋体"/>
                        </a:rPr>
                        <a:t>0</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altLang="zh-CN" sz="1400" b="1" i="0" u="none" strike="noStrike">
                          <a:solidFill>
                            <a:srgbClr val="000000"/>
                          </a:solidFill>
                          <a:latin typeface="宋体"/>
                        </a:rPr>
                        <a:t>0</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altLang="zh-CN" sz="1400" b="1" i="0" u="none" strike="noStrike" dirty="0">
                          <a:solidFill>
                            <a:srgbClr val="000000"/>
                          </a:solidFill>
                          <a:latin typeface="宋体"/>
                        </a:rPr>
                        <a:t>2</a:t>
                      </a:r>
                      <a:r>
                        <a:rPr lang="zh-CN" altLang="en-US" sz="1400" b="1" i="0" u="none" strike="noStrike" dirty="0">
                          <a:solidFill>
                            <a:srgbClr val="000000"/>
                          </a:solidFill>
                          <a:latin typeface="宋体"/>
                        </a:rPr>
                        <a:t>应用研究</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5222">
                <a:tc>
                  <a:txBody>
                    <a:bodyPr/>
                    <a:lstStyle/>
                    <a:p>
                      <a:pPr algn="l" fontAlgn="b"/>
                      <a:r>
                        <a:rPr lang="en-US" altLang="zh-CN" sz="1400" b="1" i="0" u="none" strike="noStrike">
                          <a:solidFill>
                            <a:srgbClr val="000000"/>
                          </a:solidFill>
                          <a:latin typeface="宋体"/>
                        </a:rPr>
                        <a:t>2677</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400" b="1" i="0" u="none" strike="noStrike">
                          <a:solidFill>
                            <a:srgbClr val="000000"/>
                          </a:solidFill>
                          <a:latin typeface="宋体"/>
                        </a:rPr>
                        <a:t>用线阵</a:t>
                      </a:r>
                      <a:r>
                        <a:rPr lang="en-US" altLang="zh-CN" sz="1400" b="1" i="0" u="none" strike="noStrike">
                          <a:solidFill>
                            <a:srgbClr val="000000"/>
                          </a:solidFill>
                          <a:latin typeface="宋体"/>
                        </a:rPr>
                        <a:t>CCD</a:t>
                      </a:r>
                      <a:r>
                        <a:rPr lang="zh-CN" altLang="en-US" sz="1400" b="1" i="0" u="none" strike="noStrike">
                          <a:solidFill>
                            <a:srgbClr val="000000"/>
                          </a:solidFill>
                          <a:latin typeface="宋体"/>
                        </a:rPr>
                        <a:t>测光栅转角定波长的装置</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a:solidFill>
                            <a:srgbClr val="000000"/>
                          </a:solidFill>
                          <a:latin typeface="宋体"/>
                        </a:rPr>
                        <a:t>200601</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altLang="zh-CN" sz="1400" b="1" i="0" u="none" strike="noStrike">
                          <a:solidFill>
                            <a:srgbClr val="000000"/>
                          </a:solidFill>
                          <a:latin typeface="宋体"/>
                        </a:rPr>
                        <a:t>0</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altLang="zh-CN" sz="1400" b="1" i="0" u="none" strike="noStrike">
                          <a:solidFill>
                            <a:srgbClr val="000000"/>
                          </a:solidFill>
                          <a:latin typeface="宋体"/>
                        </a:rPr>
                        <a:t>0</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altLang="zh-CN" sz="1400" b="1" i="0" u="none" strike="noStrike">
                          <a:solidFill>
                            <a:srgbClr val="000000"/>
                          </a:solidFill>
                          <a:latin typeface="宋体"/>
                        </a:rPr>
                        <a:t>0</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altLang="zh-CN" sz="1400" b="1" i="0" u="none" strike="noStrike" dirty="0">
                          <a:solidFill>
                            <a:srgbClr val="000000"/>
                          </a:solidFill>
                          <a:latin typeface="宋体"/>
                        </a:rPr>
                        <a:t>2</a:t>
                      </a:r>
                      <a:r>
                        <a:rPr lang="zh-CN" altLang="en-US" sz="1400" b="1" i="0" u="none" strike="noStrike" dirty="0">
                          <a:solidFill>
                            <a:srgbClr val="000000"/>
                          </a:solidFill>
                          <a:latin typeface="宋体"/>
                        </a:rPr>
                        <a:t>应用研究</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5222">
                <a:tc>
                  <a:txBody>
                    <a:bodyPr/>
                    <a:lstStyle/>
                    <a:p>
                      <a:pPr algn="l" fontAlgn="b"/>
                      <a:r>
                        <a:rPr lang="en-US" altLang="zh-CN" sz="1400" b="1" i="0" u="none" strike="noStrike">
                          <a:solidFill>
                            <a:srgbClr val="000000"/>
                          </a:solidFill>
                          <a:latin typeface="宋体"/>
                        </a:rPr>
                        <a:t>2141</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400" b="1" i="0" u="none" strike="noStrike" dirty="0">
                          <a:solidFill>
                            <a:srgbClr val="000000"/>
                          </a:solidFill>
                          <a:latin typeface="宋体"/>
                        </a:rPr>
                        <a:t>具有太阳能集热功能的复合导热构件</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a:solidFill>
                            <a:srgbClr val="000000"/>
                          </a:solidFill>
                          <a:latin typeface="宋体"/>
                        </a:rPr>
                        <a:t>200901</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altLang="zh-CN" sz="1400" b="1" i="0" u="none" strike="noStrike">
                          <a:solidFill>
                            <a:srgbClr val="000000"/>
                          </a:solidFill>
                          <a:latin typeface="宋体"/>
                        </a:rPr>
                        <a:t>0</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altLang="zh-CN" sz="1400" b="1" i="0" u="none" strike="noStrike">
                          <a:solidFill>
                            <a:srgbClr val="000000"/>
                          </a:solidFill>
                          <a:latin typeface="宋体"/>
                        </a:rPr>
                        <a:t>0</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altLang="zh-CN" sz="1400" b="1" i="0" u="none" strike="noStrike">
                          <a:solidFill>
                            <a:srgbClr val="000000"/>
                          </a:solidFill>
                          <a:latin typeface="宋体"/>
                        </a:rPr>
                        <a:t>0</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altLang="zh-CN" sz="1400" b="1" i="0" u="none" strike="noStrike" dirty="0">
                          <a:solidFill>
                            <a:srgbClr val="000000"/>
                          </a:solidFill>
                          <a:latin typeface="宋体"/>
                        </a:rPr>
                        <a:t>2</a:t>
                      </a:r>
                      <a:r>
                        <a:rPr lang="zh-CN" altLang="en-US" sz="1400" b="1" i="0" u="none" strike="noStrike" dirty="0">
                          <a:solidFill>
                            <a:srgbClr val="000000"/>
                          </a:solidFill>
                          <a:latin typeface="宋体"/>
                        </a:rPr>
                        <a:t>应用研究</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2783">
                <a:tc>
                  <a:txBody>
                    <a:bodyPr/>
                    <a:lstStyle/>
                    <a:p>
                      <a:pPr algn="l" fontAlgn="b"/>
                      <a:r>
                        <a:rPr lang="en-US" altLang="zh-CN" sz="1400" b="1" i="0" u="none" strike="noStrike">
                          <a:solidFill>
                            <a:srgbClr val="000000"/>
                          </a:solidFill>
                          <a:latin typeface="宋体"/>
                        </a:rPr>
                        <a:t>2773</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400" b="1" i="0" u="none" strike="noStrike">
                          <a:solidFill>
                            <a:srgbClr val="000000"/>
                          </a:solidFill>
                          <a:latin typeface="宋体"/>
                        </a:rPr>
                        <a:t>铜锌铝形状记忆合金颗粒增强型锡银复合焊料及制备方法</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a:solidFill>
                            <a:srgbClr val="000000"/>
                          </a:solidFill>
                          <a:latin typeface="宋体"/>
                        </a:rPr>
                        <a:t>201001</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altLang="zh-CN" sz="1400" b="1" i="0" u="none" strike="noStrike">
                          <a:solidFill>
                            <a:srgbClr val="000000"/>
                          </a:solidFill>
                          <a:latin typeface="宋体"/>
                        </a:rPr>
                        <a:t>0</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altLang="zh-CN" sz="1400" b="1" i="0" u="none" strike="noStrike">
                          <a:solidFill>
                            <a:srgbClr val="000000"/>
                          </a:solidFill>
                          <a:latin typeface="宋体"/>
                        </a:rPr>
                        <a:t>0</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altLang="zh-CN" sz="1400" b="1" i="0" u="none" strike="noStrike">
                          <a:solidFill>
                            <a:srgbClr val="000000"/>
                          </a:solidFill>
                          <a:latin typeface="宋体"/>
                        </a:rPr>
                        <a:t>0</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altLang="zh-CN" sz="1400" b="1" i="0" u="none" strike="noStrike" dirty="0">
                          <a:solidFill>
                            <a:srgbClr val="000000"/>
                          </a:solidFill>
                          <a:latin typeface="宋体"/>
                        </a:rPr>
                        <a:t>2</a:t>
                      </a:r>
                      <a:r>
                        <a:rPr lang="zh-CN" altLang="en-US" sz="1400" b="1" i="0" u="none" strike="noStrike" dirty="0">
                          <a:solidFill>
                            <a:srgbClr val="000000"/>
                          </a:solidFill>
                          <a:latin typeface="宋体"/>
                        </a:rPr>
                        <a:t>应用研究</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5222">
                <a:tc>
                  <a:txBody>
                    <a:bodyPr/>
                    <a:lstStyle/>
                    <a:p>
                      <a:pPr algn="l" fontAlgn="b"/>
                      <a:r>
                        <a:rPr lang="en-US" altLang="zh-CN" sz="1400" b="1" i="0" u="none" strike="noStrike">
                          <a:solidFill>
                            <a:srgbClr val="000000"/>
                          </a:solidFill>
                          <a:latin typeface="宋体"/>
                        </a:rPr>
                        <a:t>2312</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400" b="1" i="0" u="none" strike="noStrike">
                          <a:solidFill>
                            <a:srgbClr val="000000"/>
                          </a:solidFill>
                          <a:latin typeface="宋体"/>
                        </a:rPr>
                        <a:t>萃取法精制液体醚化剂</a:t>
                      </a:r>
                      <a:r>
                        <a:rPr lang="en-US" altLang="zh-CN" sz="1400" b="1" i="0" u="none" strike="noStrike">
                          <a:solidFill>
                            <a:srgbClr val="000000"/>
                          </a:solidFill>
                          <a:latin typeface="宋体"/>
                        </a:rPr>
                        <a:t>CHPTMAC</a:t>
                      </a:r>
                      <a:r>
                        <a:rPr lang="zh-CN" altLang="en-US" sz="1400" b="1" i="0" u="none" strike="noStrike">
                          <a:solidFill>
                            <a:srgbClr val="000000"/>
                          </a:solidFill>
                          <a:latin typeface="宋体"/>
                        </a:rPr>
                        <a:t>工艺研究</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a:solidFill>
                            <a:srgbClr val="000000"/>
                          </a:solidFill>
                          <a:latin typeface="宋体"/>
                        </a:rPr>
                        <a:t>201101</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altLang="zh-CN" sz="1400" b="1" i="0" u="none" strike="noStrike">
                          <a:solidFill>
                            <a:srgbClr val="000000"/>
                          </a:solidFill>
                          <a:latin typeface="宋体"/>
                        </a:rPr>
                        <a:t>0</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altLang="zh-CN" sz="1400" b="1" i="0" u="none" strike="noStrike">
                          <a:solidFill>
                            <a:srgbClr val="000000"/>
                          </a:solidFill>
                          <a:latin typeface="宋体"/>
                        </a:rPr>
                        <a:t>0</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altLang="zh-CN" sz="1400" b="1" i="0" u="none" strike="noStrike">
                          <a:solidFill>
                            <a:srgbClr val="000000"/>
                          </a:solidFill>
                          <a:latin typeface="宋体"/>
                        </a:rPr>
                        <a:t>0</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altLang="zh-CN" sz="1400" b="1" i="0" u="none" strike="noStrike" dirty="0">
                          <a:solidFill>
                            <a:srgbClr val="000000"/>
                          </a:solidFill>
                          <a:latin typeface="宋体"/>
                        </a:rPr>
                        <a:t>2</a:t>
                      </a:r>
                      <a:r>
                        <a:rPr lang="zh-CN" altLang="en-US" sz="1400" b="1" i="0" u="none" strike="noStrike" dirty="0">
                          <a:solidFill>
                            <a:srgbClr val="000000"/>
                          </a:solidFill>
                          <a:latin typeface="宋体"/>
                        </a:rPr>
                        <a:t>应用研究</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5222">
                <a:tc>
                  <a:txBody>
                    <a:bodyPr/>
                    <a:lstStyle/>
                    <a:p>
                      <a:pPr algn="l" fontAlgn="b"/>
                      <a:r>
                        <a:rPr lang="en-US" altLang="zh-CN" sz="1400" b="1" i="0" u="none" strike="noStrike">
                          <a:solidFill>
                            <a:srgbClr val="000000"/>
                          </a:solidFill>
                          <a:latin typeface="宋体"/>
                        </a:rPr>
                        <a:t>2144</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400" b="1" i="0" u="none" strike="noStrike">
                          <a:solidFill>
                            <a:srgbClr val="000000"/>
                          </a:solidFill>
                          <a:latin typeface="宋体"/>
                        </a:rPr>
                        <a:t>大功率铝－空气电池制造技术</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dirty="0">
                          <a:solidFill>
                            <a:srgbClr val="000000"/>
                          </a:solidFill>
                          <a:latin typeface="宋体"/>
                        </a:rPr>
                        <a:t>201201</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altLang="zh-CN" sz="1400" b="1" i="0" u="none" strike="noStrike" dirty="0">
                          <a:solidFill>
                            <a:srgbClr val="000000"/>
                          </a:solidFill>
                          <a:latin typeface="宋体"/>
                        </a:rPr>
                        <a:t>0</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altLang="zh-CN" sz="1400" b="1" i="0" u="none" strike="noStrike" dirty="0">
                          <a:solidFill>
                            <a:srgbClr val="000000"/>
                          </a:solidFill>
                          <a:latin typeface="宋体"/>
                        </a:rPr>
                        <a:t>0</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altLang="zh-CN" sz="1400" b="1" i="0" u="none" strike="noStrike" dirty="0">
                          <a:solidFill>
                            <a:srgbClr val="000000"/>
                          </a:solidFill>
                          <a:latin typeface="宋体"/>
                        </a:rPr>
                        <a:t>0</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altLang="zh-CN" sz="1400" b="1" i="0" u="none" strike="noStrike" dirty="0">
                          <a:solidFill>
                            <a:srgbClr val="000000"/>
                          </a:solidFill>
                          <a:latin typeface="宋体"/>
                        </a:rPr>
                        <a:t>2</a:t>
                      </a:r>
                      <a:r>
                        <a:rPr lang="zh-CN" altLang="en-US" sz="1400" b="1" i="0" u="none" strike="noStrike" dirty="0">
                          <a:solidFill>
                            <a:srgbClr val="000000"/>
                          </a:solidFill>
                          <a:latin typeface="宋体"/>
                        </a:rPr>
                        <a:t>应用研究</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椭圆 6"/>
          <p:cNvSpPr/>
          <p:nvPr/>
        </p:nvSpPr>
        <p:spPr>
          <a:xfrm>
            <a:off x="785786" y="4429132"/>
            <a:ext cx="7786742" cy="10001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既没有经费拨入和支出，</a:t>
            </a:r>
            <a:endParaRPr lang="en-US" altLang="zh-CN" sz="2800" b="1" dirty="0" smtClean="0">
              <a:solidFill>
                <a:srgbClr val="FF0000"/>
              </a:solidFill>
            </a:endParaRPr>
          </a:p>
          <a:p>
            <a:pPr algn="ctr"/>
            <a:r>
              <a:rPr lang="zh-CN" altLang="en-US" sz="2800" b="1" dirty="0" smtClean="0">
                <a:solidFill>
                  <a:srgbClr val="FF0000"/>
                </a:solidFill>
              </a:rPr>
              <a:t>也没有人员投入。</a:t>
            </a:r>
            <a:endParaRPr lang="zh-CN" altLang="en-US" sz="2800" b="1" dirty="0">
              <a:solidFill>
                <a:srgbClr val="FF0000"/>
              </a:solidFill>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sp>
        <p:nvSpPr>
          <p:cNvPr id="9" name="矩形 8"/>
          <p:cNvSpPr/>
          <p:nvPr/>
        </p:nvSpPr>
        <p:spPr>
          <a:xfrm>
            <a:off x="4857752" y="1071546"/>
            <a:ext cx="3714776" cy="461665"/>
          </a:xfrm>
          <a:prstGeom prst="rect">
            <a:avLst/>
          </a:prstGeom>
        </p:spPr>
        <p:txBody>
          <a:bodyPr wrap="square">
            <a:spAutoFit/>
          </a:bodyPr>
          <a:lstStyle/>
          <a:p>
            <a:pPr fontAlgn="ctr"/>
            <a:r>
              <a:rPr lang="zh-CN" altLang="en-US" sz="2400" b="1" dirty="0" smtClean="0">
                <a:latin typeface="宋体"/>
              </a:rPr>
              <a:t> 天津大学</a:t>
            </a:r>
            <a:r>
              <a:rPr lang="en-US" altLang="zh-CN" sz="2400" b="1" dirty="0" smtClean="0">
                <a:latin typeface="宋体"/>
              </a:rPr>
              <a:t>10056 </a:t>
            </a:r>
            <a:endParaRPr lang="en-US" altLang="zh-CN" sz="2400" b="1" dirty="0">
              <a:latin typeface="宋体"/>
            </a:endParaRPr>
          </a:p>
        </p:txBody>
      </p:sp>
      <p:sp>
        <p:nvSpPr>
          <p:cNvPr id="7" name="椭圆 6"/>
          <p:cNvSpPr/>
          <p:nvPr/>
        </p:nvSpPr>
        <p:spPr>
          <a:xfrm>
            <a:off x="785786" y="4429132"/>
            <a:ext cx="7786742" cy="10001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同样是既没有经费拨入和支出，</a:t>
            </a:r>
            <a:endParaRPr lang="en-US" altLang="zh-CN" sz="2800" b="1" dirty="0" smtClean="0">
              <a:solidFill>
                <a:srgbClr val="FF0000"/>
              </a:solidFill>
            </a:endParaRPr>
          </a:p>
          <a:p>
            <a:pPr algn="ctr"/>
            <a:r>
              <a:rPr lang="zh-CN" altLang="en-US" sz="2800" b="1" dirty="0" smtClean="0">
                <a:solidFill>
                  <a:srgbClr val="FF0000"/>
                </a:solidFill>
              </a:rPr>
              <a:t>也没有人员投入。</a:t>
            </a:r>
            <a:endParaRPr lang="zh-CN" altLang="en-US" sz="2800" b="1" dirty="0">
              <a:solidFill>
                <a:srgbClr val="FF0000"/>
              </a:solidFill>
            </a:endParaRPr>
          </a:p>
        </p:txBody>
      </p:sp>
      <p:graphicFrame>
        <p:nvGraphicFramePr>
          <p:cNvPr id="8" name="表格 7"/>
          <p:cNvGraphicFramePr>
            <a:graphicFrameLocks noGrp="1"/>
          </p:cNvGraphicFramePr>
          <p:nvPr/>
        </p:nvGraphicFramePr>
        <p:xfrm>
          <a:off x="857224" y="1643050"/>
          <a:ext cx="7572429" cy="2357454"/>
        </p:xfrm>
        <a:graphic>
          <a:graphicData uri="http://schemas.openxmlformats.org/drawingml/2006/table">
            <a:tbl>
              <a:tblPr/>
              <a:tblGrid>
                <a:gridCol w="506816"/>
                <a:gridCol w="3935278"/>
                <a:gridCol w="730411"/>
                <a:gridCol w="490410"/>
                <a:gridCol w="490410"/>
                <a:gridCol w="490410"/>
                <a:gridCol w="928694"/>
              </a:tblGrid>
              <a:tr h="339376">
                <a:tc>
                  <a:txBody>
                    <a:bodyPr/>
                    <a:lstStyle/>
                    <a:p>
                      <a:pPr algn="ctr" fontAlgn="b"/>
                      <a:r>
                        <a:rPr lang="en-US" altLang="zh-CN" sz="1400" b="1" i="0" u="none" strike="noStrike" dirty="0">
                          <a:solidFill>
                            <a:srgbClr val="000000"/>
                          </a:solidFill>
                          <a:latin typeface="宋体"/>
                        </a:rPr>
                        <a:t>4849</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400" b="1" i="0" u="none" strike="noStrike">
                          <a:solidFill>
                            <a:srgbClr val="000000"/>
                          </a:solidFill>
                          <a:latin typeface="宋体"/>
                        </a:rPr>
                        <a:t>复方丹参滴丸药物经济学评价模型开发（预</a:t>
                      </a:r>
                      <a:r>
                        <a:rPr lang="en-US" altLang="zh-CN" sz="1400" b="1" i="0" u="none" strike="noStrike">
                          <a:solidFill>
                            <a:srgbClr val="000000"/>
                          </a:solidFill>
                          <a:latin typeface="宋体"/>
                        </a:rPr>
                        <a:t>-1</a:t>
                      </a:r>
                      <a:r>
                        <a:rPr lang="zh-CN" altLang="en-US" sz="1400" b="1" i="0" u="none" strike="noStrike">
                          <a:solidFill>
                            <a:srgbClr val="000000"/>
                          </a:solidFill>
                          <a:latin typeface="宋体"/>
                        </a:rPr>
                        <a:t>）</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a:solidFill>
                            <a:srgbClr val="000000"/>
                          </a:solidFill>
                          <a:latin typeface="宋体"/>
                        </a:rPr>
                        <a:t>201301</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altLang="zh-CN" sz="1400" b="1" i="0" u="none" strike="noStrike">
                          <a:solidFill>
                            <a:srgbClr val="000000"/>
                          </a:solidFill>
                          <a:latin typeface="宋体"/>
                        </a:rPr>
                        <a:t>0</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altLang="zh-CN" sz="1400" b="1" i="0" u="none" strike="noStrike">
                          <a:solidFill>
                            <a:srgbClr val="000000"/>
                          </a:solidFill>
                          <a:latin typeface="宋体"/>
                        </a:rPr>
                        <a:t>0</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altLang="zh-CN" sz="1400" b="1" i="0" u="none" strike="noStrike">
                          <a:solidFill>
                            <a:srgbClr val="000000"/>
                          </a:solidFill>
                          <a:latin typeface="宋体"/>
                        </a:rPr>
                        <a:t>0</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altLang="zh-CN" sz="1400" b="1" i="0" u="none" strike="noStrike" dirty="0">
                          <a:solidFill>
                            <a:srgbClr val="000000"/>
                          </a:solidFill>
                          <a:latin typeface="宋体"/>
                        </a:rPr>
                        <a:t>2</a:t>
                      </a:r>
                      <a:r>
                        <a:rPr lang="zh-CN" altLang="en-US" sz="1400" b="1" i="0" u="none" strike="noStrike" dirty="0">
                          <a:solidFill>
                            <a:srgbClr val="000000"/>
                          </a:solidFill>
                          <a:latin typeface="宋体"/>
                        </a:rPr>
                        <a:t>应用研究</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9376">
                <a:tc>
                  <a:txBody>
                    <a:bodyPr/>
                    <a:lstStyle/>
                    <a:p>
                      <a:pPr algn="ctr" fontAlgn="b"/>
                      <a:r>
                        <a:rPr lang="en-US" altLang="zh-CN" sz="1400" b="1" i="0" u="none" strike="noStrike">
                          <a:solidFill>
                            <a:srgbClr val="000000"/>
                          </a:solidFill>
                          <a:latin typeface="宋体"/>
                        </a:rPr>
                        <a:t>2679</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400" b="1" i="0" u="none" strike="noStrike" dirty="0">
                          <a:solidFill>
                            <a:srgbClr val="000000"/>
                          </a:solidFill>
                          <a:latin typeface="宋体"/>
                        </a:rPr>
                        <a:t>激光三维彩色扫描数字化方法及数字化仪</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a:solidFill>
                            <a:srgbClr val="000000"/>
                          </a:solidFill>
                          <a:latin typeface="宋体"/>
                        </a:rPr>
                        <a:t>201401</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altLang="zh-CN" sz="1400" b="1" i="0" u="none" strike="noStrike" dirty="0">
                          <a:solidFill>
                            <a:srgbClr val="000000"/>
                          </a:solidFill>
                          <a:latin typeface="宋体"/>
                        </a:rPr>
                        <a:t>0</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altLang="zh-CN" sz="1400" b="1" i="0" u="none" strike="noStrike">
                          <a:solidFill>
                            <a:srgbClr val="000000"/>
                          </a:solidFill>
                          <a:latin typeface="宋体"/>
                        </a:rPr>
                        <a:t>0</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altLang="zh-CN" sz="1400" b="1" i="0" u="none" strike="noStrike">
                          <a:solidFill>
                            <a:srgbClr val="000000"/>
                          </a:solidFill>
                          <a:latin typeface="宋体"/>
                        </a:rPr>
                        <a:t>0</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altLang="zh-CN" sz="1400" b="1" i="0" u="none" strike="noStrike" dirty="0">
                          <a:solidFill>
                            <a:srgbClr val="000000"/>
                          </a:solidFill>
                          <a:latin typeface="宋体"/>
                        </a:rPr>
                        <a:t>2</a:t>
                      </a:r>
                      <a:r>
                        <a:rPr lang="zh-CN" altLang="en-US" sz="1400" b="1" i="0" u="none" strike="noStrike" dirty="0">
                          <a:solidFill>
                            <a:srgbClr val="000000"/>
                          </a:solidFill>
                          <a:latin typeface="宋体"/>
                        </a:rPr>
                        <a:t>应用研究</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9975">
                <a:tc>
                  <a:txBody>
                    <a:bodyPr/>
                    <a:lstStyle/>
                    <a:p>
                      <a:pPr algn="ctr" fontAlgn="b"/>
                      <a:r>
                        <a:rPr lang="en-US" altLang="zh-CN" sz="1400" b="1" i="0" u="none" strike="noStrike">
                          <a:solidFill>
                            <a:srgbClr val="000000"/>
                          </a:solidFill>
                          <a:latin typeface="宋体"/>
                        </a:rPr>
                        <a:t>2315</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400" b="1" i="0" u="none" strike="noStrike">
                          <a:solidFill>
                            <a:srgbClr val="000000"/>
                          </a:solidFill>
                          <a:latin typeface="宋体"/>
                        </a:rPr>
                        <a:t>球形杂化硅胶色谱填料的检测及质量控制</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a:solidFill>
                            <a:srgbClr val="000000"/>
                          </a:solidFill>
                          <a:latin typeface="宋体"/>
                        </a:rPr>
                        <a:t>201501</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altLang="zh-CN" sz="1400" b="1" i="0" u="none" strike="noStrike">
                          <a:solidFill>
                            <a:srgbClr val="000000"/>
                          </a:solidFill>
                          <a:latin typeface="宋体"/>
                        </a:rPr>
                        <a:t>0</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altLang="zh-CN" sz="1400" b="1" i="0" u="none" strike="noStrike">
                          <a:solidFill>
                            <a:srgbClr val="000000"/>
                          </a:solidFill>
                          <a:latin typeface="宋体"/>
                        </a:rPr>
                        <a:t>0</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altLang="zh-CN" sz="1400" b="1" i="0" u="none" strike="noStrike">
                          <a:solidFill>
                            <a:srgbClr val="000000"/>
                          </a:solidFill>
                          <a:latin typeface="宋体"/>
                        </a:rPr>
                        <a:t>0</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altLang="zh-CN" sz="1400" b="1" i="0" u="none" strike="noStrike" dirty="0">
                          <a:solidFill>
                            <a:srgbClr val="000000"/>
                          </a:solidFill>
                          <a:latin typeface="宋体"/>
                        </a:rPr>
                        <a:t>5</a:t>
                      </a:r>
                      <a:r>
                        <a:rPr lang="zh-CN" altLang="en-US" sz="1400" b="1" i="0" u="none" strike="noStrike" dirty="0">
                          <a:solidFill>
                            <a:srgbClr val="000000"/>
                          </a:solidFill>
                          <a:latin typeface="宋体"/>
                        </a:rPr>
                        <a:t>其他科技服务</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9975">
                <a:tc>
                  <a:txBody>
                    <a:bodyPr/>
                    <a:lstStyle/>
                    <a:p>
                      <a:pPr algn="ctr" fontAlgn="b"/>
                      <a:r>
                        <a:rPr lang="en-US" altLang="zh-CN" sz="1400" b="1" i="0" u="none" strike="noStrike">
                          <a:solidFill>
                            <a:srgbClr val="000000"/>
                          </a:solidFill>
                          <a:latin typeface="宋体"/>
                        </a:rPr>
                        <a:t>6048</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400" b="1" i="0" u="none" strike="noStrike">
                          <a:solidFill>
                            <a:srgbClr val="000000"/>
                          </a:solidFill>
                          <a:latin typeface="宋体"/>
                        </a:rPr>
                        <a:t>蓄水河流物质循环变异的环境影响评估方法与优化调控机制</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a:solidFill>
                            <a:srgbClr val="000000"/>
                          </a:solidFill>
                          <a:latin typeface="宋体"/>
                        </a:rPr>
                        <a:t>201601</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altLang="zh-CN" sz="1400" b="1" i="0" u="none" strike="noStrike">
                          <a:solidFill>
                            <a:srgbClr val="000000"/>
                          </a:solidFill>
                          <a:latin typeface="宋体"/>
                        </a:rPr>
                        <a:t>0</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altLang="zh-CN" sz="1400" b="1" i="0" u="none" strike="noStrike">
                          <a:solidFill>
                            <a:srgbClr val="000000"/>
                          </a:solidFill>
                          <a:latin typeface="宋体"/>
                        </a:rPr>
                        <a:t>0</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altLang="zh-CN" sz="1400" b="1" i="0" u="none" strike="noStrike">
                          <a:solidFill>
                            <a:srgbClr val="000000"/>
                          </a:solidFill>
                          <a:latin typeface="宋体"/>
                        </a:rPr>
                        <a:t>0</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altLang="zh-CN" sz="1400" b="1" i="0" u="none" strike="noStrike" dirty="0">
                          <a:solidFill>
                            <a:srgbClr val="000000"/>
                          </a:solidFill>
                          <a:latin typeface="宋体"/>
                        </a:rPr>
                        <a:t>1</a:t>
                      </a:r>
                      <a:r>
                        <a:rPr lang="zh-CN" altLang="en-US" sz="1400" b="1" i="0" u="none" strike="noStrike" dirty="0">
                          <a:solidFill>
                            <a:srgbClr val="000000"/>
                          </a:solidFill>
                          <a:latin typeface="宋体"/>
                        </a:rPr>
                        <a:t>基础研究</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9376">
                <a:tc>
                  <a:txBody>
                    <a:bodyPr/>
                    <a:lstStyle/>
                    <a:p>
                      <a:pPr algn="ctr" fontAlgn="b"/>
                      <a:r>
                        <a:rPr lang="en-US" altLang="zh-CN" sz="1400" b="1" i="0" u="none" strike="noStrike">
                          <a:solidFill>
                            <a:srgbClr val="000000"/>
                          </a:solidFill>
                          <a:latin typeface="宋体"/>
                        </a:rPr>
                        <a:t>2319</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400" b="1" i="0" u="none" strike="noStrike" dirty="0">
                          <a:solidFill>
                            <a:srgbClr val="000000"/>
                          </a:solidFill>
                          <a:latin typeface="宋体"/>
                        </a:rPr>
                        <a:t>高性能电解液技术</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a:solidFill>
                            <a:srgbClr val="000000"/>
                          </a:solidFill>
                          <a:latin typeface="宋体"/>
                        </a:rPr>
                        <a:t>201701</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altLang="zh-CN" sz="1400" b="1" i="0" u="none" strike="noStrike">
                          <a:solidFill>
                            <a:srgbClr val="000000"/>
                          </a:solidFill>
                          <a:latin typeface="宋体"/>
                        </a:rPr>
                        <a:t>0</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altLang="zh-CN" sz="1400" b="1" i="0" u="none" strike="noStrike">
                          <a:solidFill>
                            <a:srgbClr val="000000"/>
                          </a:solidFill>
                          <a:latin typeface="宋体"/>
                        </a:rPr>
                        <a:t>0</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altLang="zh-CN" sz="1400" b="1" i="0" u="none" strike="noStrike">
                          <a:solidFill>
                            <a:srgbClr val="000000"/>
                          </a:solidFill>
                          <a:latin typeface="宋体"/>
                        </a:rPr>
                        <a:t>0</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altLang="zh-CN" sz="1400" b="1" i="0" u="none" strike="noStrike" dirty="0">
                          <a:solidFill>
                            <a:srgbClr val="000000"/>
                          </a:solidFill>
                          <a:latin typeface="宋体"/>
                        </a:rPr>
                        <a:t>2</a:t>
                      </a:r>
                      <a:r>
                        <a:rPr lang="zh-CN" altLang="en-US" sz="1400" b="1" i="0" u="none" strike="noStrike" dirty="0">
                          <a:solidFill>
                            <a:srgbClr val="000000"/>
                          </a:solidFill>
                          <a:latin typeface="宋体"/>
                        </a:rPr>
                        <a:t>应用研究</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9376">
                <a:tc>
                  <a:txBody>
                    <a:bodyPr/>
                    <a:lstStyle/>
                    <a:p>
                      <a:pPr algn="ctr" fontAlgn="b"/>
                      <a:r>
                        <a:rPr lang="en-US" altLang="zh-CN" sz="1400" b="1" i="0" u="none" strike="noStrike" dirty="0">
                          <a:solidFill>
                            <a:srgbClr val="000000"/>
                          </a:solidFill>
                          <a:latin typeface="宋体"/>
                        </a:rPr>
                        <a:t>2325</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400" b="1" i="0" u="none" strike="noStrike">
                          <a:solidFill>
                            <a:srgbClr val="000000"/>
                          </a:solidFill>
                          <a:latin typeface="宋体"/>
                        </a:rPr>
                        <a:t>受阻胺光稳定剂系列产品研究开发</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dirty="0">
                          <a:solidFill>
                            <a:srgbClr val="000000"/>
                          </a:solidFill>
                          <a:latin typeface="宋体"/>
                        </a:rPr>
                        <a:t>201801</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altLang="zh-CN" sz="1400" b="1" i="0" u="none" strike="noStrike" dirty="0">
                          <a:solidFill>
                            <a:srgbClr val="000000"/>
                          </a:solidFill>
                          <a:latin typeface="宋体"/>
                        </a:rPr>
                        <a:t>0</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altLang="zh-CN" sz="1400" b="1" i="0" u="none" strike="noStrike" dirty="0">
                          <a:solidFill>
                            <a:srgbClr val="000000"/>
                          </a:solidFill>
                          <a:latin typeface="宋体"/>
                        </a:rPr>
                        <a:t>0</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altLang="zh-CN" sz="1400" b="1" i="0" u="none" strike="noStrike" dirty="0">
                          <a:solidFill>
                            <a:srgbClr val="000000"/>
                          </a:solidFill>
                          <a:latin typeface="宋体"/>
                        </a:rPr>
                        <a:t>0</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altLang="zh-CN" sz="1400" b="1" i="0" u="none" strike="noStrike" dirty="0">
                          <a:solidFill>
                            <a:srgbClr val="000000"/>
                          </a:solidFill>
                          <a:latin typeface="宋体"/>
                        </a:rPr>
                        <a:t>2</a:t>
                      </a:r>
                      <a:r>
                        <a:rPr lang="zh-CN" altLang="en-US" sz="1400" b="1" i="0" u="none" strike="noStrike" dirty="0">
                          <a:solidFill>
                            <a:srgbClr val="000000"/>
                          </a:solidFill>
                          <a:latin typeface="宋体"/>
                        </a:rPr>
                        <a:t>应用研究</a:t>
                      </a:r>
                    </a:p>
                  </a:txBody>
                  <a:tcPr marL="5143" marR="5143" marT="51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sp>
        <p:nvSpPr>
          <p:cNvPr id="9" name="矩形 8"/>
          <p:cNvSpPr/>
          <p:nvPr/>
        </p:nvSpPr>
        <p:spPr>
          <a:xfrm>
            <a:off x="4857752" y="1071546"/>
            <a:ext cx="3714776" cy="461665"/>
          </a:xfrm>
          <a:prstGeom prst="rect">
            <a:avLst/>
          </a:prstGeom>
        </p:spPr>
        <p:txBody>
          <a:bodyPr wrap="square">
            <a:spAutoFit/>
          </a:bodyPr>
          <a:lstStyle/>
          <a:p>
            <a:pPr fontAlgn="ctr"/>
            <a:r>
              <a:rPr lang="zh-CN" altLang="en-US" sz="2400" b="1" dirty="0" smtClean="0">
                <a:latin typeface="宋体"/>
              </a:rPr>
              <a:t> 天津大学</a:t>
            </a:r>
            <a:r>
              <a:rPr lang="en-US" altLang="zh-CN" sz="2400" b="1" dirty="0" smtClean="0">
                <a:latin typeface="宋体"/>
              </a:rPr>
              <a:t>10056 </a:t>
            </a:r>
            <a:endParaRPr lang="en-US" altLang="zh-CN" sz="2400" b="1" dirty="0">
              <a:latin typeface="宋体"/>
            </a:endParaRPr>
          </a:p>
        </p:txBody>
      </p:sp>
      <p:sp>
        <p:nvSpPr>
          <p:cNvPr id="7" name="椭圆 6"/>
          <p:cNvSpPr/>
          <p:nvPr/>
        </p:nvSpPr>
        <p:spPr>
          <a:xfrm>
            <a:off x="785786" y="5214950"/>
            <a:ext cx="7786742" cy="10001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同样是既没有经费拨入和支出，</a:t>
            </a:r>
            <a:endParaRPr lang="en-US" altLang="zh-CN" sz="2800" b="1" dirty="0" smtClean="0">
              <a:solidFill>
                <a:srgbClr val="FF0000"/>
              </a:solidFill>
            </a:endParaRPr>
          </a:p>
          <a:p>
            <a:pPr algn="ctr"/>
            <a:r>
              <a:rPr lang="zh-CN" altLang="en-US" sz="2800" b="1" dirty="0" smtClean="0">
                <a:solidFill>
                  <a:srgbClr val="FF0000"/>
                </a:solidFill>
              </a:rPr>
              <a:t>也没有人员投入。</a:t>
            </a:r>
            <a:endParaRPr lang="zh-CN" altLang="en-US" sz="2800" b="1" dirty="0">
              <a:solidFill>
                <a:srgbClr val="FF0000"/>
              </a:solidFill>
            </a:endParaRPr>
          </a:p>
        </p:txBody>
      </p:sp>
      <p:graphicFrame>
        <p:nvGraphicFramePr>
          <p:cNvPr id="10" name="表格 9"/>
          <p:cNvGraphicFramePr>
            <a:graphicFrameLocks noGrp="1"/>
          </p:cNvGraphicFramePr>
          <p:nvPr/>
        </p:nvGraphicFramePr>
        <p:xfrm>
          <a:off x="857224" y="1643050"/>
          <a:ext cx="7500989" cy="3357585"/>
        </p:xfrm>
        <a:graphic>
          <a:graphicData uri="http://schemas.openxmlformats.org/drawingml/2006/table">
            <a:tbl>
              <a:tblPr/>
              <a:tblGrid>
                <a:gridCol w="502035"/>
                <a:gridCol w="3898152"/>
                <a:gridCol w="671911"/>
                <a:gridCol w="476253"/>
                <a:gridCol w="476253"/>
                <a:gridCol w="476253"/>
                <a:gridCol w="1000132"/>
              </a:tblGrid>
              <a:tr h="356445">
                <a:tc>
                  <a:txBody>
                    <a:bodyPr/>
                    <a:lstStyle/>
                    <a:p>
                      <a:pPr algn="ctr" fontAlgn="b"/>
                      <a:r>
                        <a:rPr lang="en-US" altLang="zh-CN" sz="1400" b="1" i="0" u="none" strike="noStrike" dirty="0">
                          <a:solidFill>
                            <a:srgbClr val="000000"/>
                          </a:solidFill>
                          <a:latin typeface="宋体"/>
                        </a:rPr>
                        <a:t>2158</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1" i="0" u="none" strike="noStrike">
                          <a:solidFill>
                            <a:srgbClr val="000000"/>
                          </a:solidFill>
                          <a:latin typeface="宋体"/>
                        </a:rPr>
                        <a:t>滨海城市海岸带综合韧性防灾规划关键技术</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a:solidFill>
                            <a:srgbClr val="000000"/>
                          </a:solidFill>
                          <a:latin typeface="宋体"/>
                        </a:rPr>
                        <a:t>201901</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1" i="0" u="none" strike="noStrike">
                          <a:solidFill>
                            <a:srgbClr val="000000"/>
                          </a:solidFill>
                          <a:latin typeface="宋体"/>
                        </a:rPr>
                        <a:t>0</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1" i="0" u="none" strike="noStrike">
                          <a:solidFill>
                            <a:srgbClr val="000000"/>
                          </a:solidFill>
                          <a:latin typeface="宋体"/>
                        </a:rPr>
                        <a:t>0</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1" i="0" u="none" strike="noStrike">
                          <a:solidFill>
                            <a:srgbClr val="000000"/>
                          </a:solidFill>
                          <a:latin typeface="宋体"/>
                        </a:rPr>
                        <a:t>0</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altLang="zh-CN" sz="1400" b="1" i="0" u="none" strike="noStrike" dirty="0">
                          <a:solidFill>
                            <a:srgbClr val="000000"/>
                          </a:solidFill>
                          <a:latin typeface="宋体"/>
                        </a:rPr>
                        <a:t>2</a:t>
                      </a:r>
                      <a:r>
                        <a:rPr lang="zh-CN" altLang="en-US" sz="1400" b="1" i="0" u="none" strike="noStrike" dirty="0">
                          <a:solidFill>
                            <a:srgbClr val="000000"/>
                          </a:solidFill>
                          <a:latin typeface="宋体"/>
                        </a:rPr>
                        <a:t>应用研究</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5120">
                <a:tc>
                  <a:txBody>
                    <a:bodyPr/>
                    <a:lstStyle/>
                    <a:p>
                      <a:pPr algn="ctr" fontAlgn="b"/>
                      <a:r>
                        <a:rPr lang="en-US" altLang="zh-CN" sz="1400" b="1" i="0" u="none" strike="noStrike">
                          <a:solidFill>
                            <a:srgbClr val="000000"/>
                          </a:solidFill>
                          <a:latin typeface="宋体"/>
                        </a:rPr>
                        <a:t>2177</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1" i="0" u="none" strike="noStrike">
                          <a:solidFill>
                            <a:srgbClr val="000000"/>
                          </a:solidFill>
                          <a:latin typeface="宋体"/>
                        </a:rPr>
                        <a:t>南昌微技术研究院</a:t>
                      </a:r>
                      <a:r>
                        <a:rPr lang="en-US" altLang="zh-CN" sz="1400" b="1" i="0" u="none" strike="noStrike">
                          <a:solidFill>
                            <a:srgbClr val="000000"/>
                          </a:solidFill>
                          <a:latin typeface="宋体"/>
                        </a:rPr>
                        <a:t>6</a:t>
                      </a:r>
                      <a:r>
                        <a:rPr lang="zh-CN" altLang="en-US" sz="1400" b="1" i="0" u="none" strike="noStrike">
                          <a:solidFill>
                            <a:srgbClr val="000000"/>
                          </a:solidFill>
                          <a:latin typeface="宋体"/>
                        </a:rPr>
                        <a:t>吋</a:t>
                      </a:r>
                      <a:r>
                        <a:rPr lang="en-US" altLang="zh-CN" sz="1400" b="1" i="0" u="none" strike="noStrike">
                          <a:solidFill>
                            <a:srgbClr val="000000"/>
                          </a:solidFill>
                          <a:latin typeface="宋体"/>
                        </a:rPr>
                        <a:t>MEMS</a:t>
                      </a:r>
                      <a:r>
                        <a:rPr lang="zh-CN" altLang="en-US" sz="1400" b="1" i="0" u="none" strike="noStrike">
                          <a:solidFill>
                            <a:srgbClr val="000000"/>
                          </a:solidFill>
                          <a:latin typeface="宋体"/>
                        </a:rPr>
                        <a:t>试验、研发线调试、整合、统调以及产线关键技术工艺的研发</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a:solidFill>
                            <a:srgbClr val="000000"/>
                          </a:solidFill>
                          <a:latin typeface="宋体"/>
                        </a:rPr>
                        <a:t>201901</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1" i="0" u="none" strike="noStrike">
                          <a:solidFill>
                            <a:srgbClr val="000000"/>
                          </a:solidFill>
                          <a:latin typeface="宋体"/>
                        </a:rPr>
                        <a:t>0</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1" i="0" u="none" strike="noStrike">
                          <a:solidFill>
                            <a:srgbClr val="000000"/>
                          </a:solidFill>
                          <a:latin typeface="宋体"/>
                        </a:rPr>
                        <a:t>0</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1" i="0" u="none" strike="noStrike">
                          <a:solidFill>
                            <a:srgbClr val="000000"/>
                          </a:solidFill>
                          <a:latin typeface="宋体"/>
                        </a:rPr>
                        <a:t>0</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altLang="zh-CN" sz="1400" b="1" i="0" u="none" strike="noStrike" dirty="0">
                          <a:solidFill>
                            <a:srgbClr val="000000"/>
                          </a:solidFill>
                          <a:latin typeface="宋体"/>
                        </a:rPr>
                        <a:t>2</a:t>
                      </a:r>
                      <a:r>
                        <a:rPr lang="zh-CN" altLang="en-US" sz="1400" b="1" i="0" u="none" strike="noStrike" dirty="0">
                          <a:solidFill>
                            <a:srgbClr val="000000"/>
                          </a:solidFill>
                          <a:latin typeface="宋体"/>
                        </a:rPr>
                        <a:t>应用研究</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5120">
                <a:tc>
                  <a:txBody>
                    <a:bodyPr/>
                    <a:lstStyle/>
                    <a:p>
                      <a:pPr algn="ctr" fontAlgn="b"/>
                      <a:r>
                        <a:rPr lang="en-US" altLang="zh-CN" sz="1400" b="1" i="0" u="none" strike="noStrike">
                          <a:solidFill>
                            <a:srgbClr val="000000"/>
                          </a:solidFill>
                          <a:latin typeface="宋体"/>
                        </a:rPr>
                        <a:t>4946</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1" i="0" u="none" strike="noStrike" dirty="0">
                          <a:solidFill>
                            <a:srgbClr val="000000"/>
                          </a:solidFill>
                          <a:latin typeface="宋体"/>
                        </a:rPr>
                        <a:t>“去相关稀疏映射音乐流派有监督自动分类方法”等</a:t>
                      </a:r>
                      <a:r>
                        <a:rPr lang="zh-CN" altLang="en-US" sz="1400" b="1" i="0" u="none" strike="noStrike" dirty="0">
                          <a:solidFill>
                            <a:srgbClr val="FF0000"/>
                          </a:solidFill>
                          <a:latin typeface="宋体"/>
                        </a:rPr>
                        <a:t>两项专利转让</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a:solidFill>
                            <a:srgbClr val="000000"/>
                          </a:solidFill>
                          <a:latin typeface="宋体"/>
                        </a:rPr>
                        <a:t>202001</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1" i="0" u="none" strike="noStrike">
                          <a:solidFill>
                            <a:srgbClr val="000000"/>
                          </a:solidFill>
                          <a:latin typeface="宋体"/>
                        </a:rPr>
                        <a:t>0</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1" i="0" u="none" strike="noStrike">
                          <a:solidFill>
                            <a:srgbClr val="000000"/>
                          </a:solidFill>
                          <a:latin typeface="宋体"/>
                        </a:rPr>
                        <a:t>0</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1" i="0" u="none" strike="noStrike">
                          <a:solidFill>
                            <a:srgbClr val="000000"/>
                          </a:solidFill>
                          <a:latin typeface="宋体"/>
                        </a:rPr>
                        <a:t>0</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altLang="zh-CN" sz="1400" b="1" i="0" u="none" strike="noStrike" dirty="0">
                          <a:solidFill>
                            <a:srgbClr val="000000"/>
                          </a:solidFill>
                          <a:latin typeface="宋体"/>
                        </a:rPr>
                        <a:t>2</a:t>
                      </a:r>
                      <a:r>
                        <a:rPr lang="zh-CN" altLang="en-US" sz="1400" b="1" i="0" u="none" strike="noStrike" dirty="0">
                          <a:solidFill>
                            <a:srgbClr val="000000"/>
                          </a:solidFill>
                          <a:latin typeface="宋体"/>
                        </a:rPr>
                        <a:t>应用研究</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5120">
                <a:tc>
                  <a:txBody>
                    <a:bodyPr/>
                    <a:lstStyle/>
                    <a:p>
                      <a:pPr algn="ctr" fontAlgn="b"/>
                      <a:r>
                        <a:rPr lang="en-US" altLang="zh-CN" sz="1400" b="1" i="0" u="none" strike="noStrike">
                          <a:solidFill>
                            <a:srgbClr val="000000"/>
                          </a:solidFill>
                          <a:latin typeface="宋体"/>
                        </a:rPr>
                        <a:t>4948</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1" i="0" u="none" strike="noStrike">
                          <a:solidFill>
                            <a:srgbClr val="000000"/>
                          </a:solidFill>
                          <a:latin typeface="宋体"/>
                        </a:rPr>
                        <a:t>同时实现可见光定位和可见光通信及提高定位精度的方法</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a:solidFill>
                            <a:srgbClr val="000000"/>
                          </a:solidFill>
                          <a:latin typeface="宋体"/>
                        </a:rPr>
                        <a:t>202001</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1" i="0" u="none" strike="noStrike">
                          <a:solidFill>
                            <a:srgbClr val="000000"/>
                          </a:solidFill>
                          <a:latin typeface="宋体"/>
                        </a:rPr>
                        <a:t>0</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1" i="0" u="none" strike="noStrike">
                          <a:solidFill>
                            <a:srgbClr val="000000"/>
                          </a:solidFill>
                          <a:latin typeface="宋体"/>
                        </a:rPr>
                        <a:t>0</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1" i="0" u="none" strike="noStrike">
                          <a:solidFill>
                            <a:srgbClr val="000000"/>
                          </a:solidFill>
                          <a:latin typeface="宋体"/>
                        </a:rPr>
                        <a:t>0</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altLang="zh-CN" sz="1400" b="1" i="0" u="none" strike="noStrike" dirty="0">
                          <a:solidFill>
                            <a:srgbClr val="000000"/>
                          </a:solidFill>
                          <a:latin typeface="宋体"/>
                        </a:rPr>
                        <a:t>2</a:t>
                      </a:r>
                      <a:r>
                        <a:rPr lang="zh-CN" altLang="en-US" sz="1400" b="1" i="0" u="none" strike="noStrike" dirty="0">
                          <a:solidFill>
                            <a:srgbClr val="000000"/>
                          </a:solidFill>
                          <a:latin typeface="宋体"/>
                        </a:rPr>
                        <a:t>应用研究</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6445">
                <a:tc>
                  <a:txBody>
                    <a:bodyPr/>
                    <a:lstStyle/>
                    <a:p>
                      <a:pPr algn="ctr" fontAlgn="b"/>
                      <a:r>
                        <a:rPr lang="en-US" altLang="zh-CN" sz="1400" b="1" i="0" u="none" strike="noStrike">
                          <a:solidFill>
                            <a:srgbClr val="000000"/>
                          </a:solidFill>
                          <a:latin typeface="宋体"/>
                        </a:rPr>
                        <a:t>2167</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1" i="0" u="none" strike="noStrike">
                          <a:solidFill>
                            <a:srgbClr val="000000"/>
                          </a:solidFill>
                          <a:latin typeface="宋体"/>
                        </a:rPr>
                        <a:t>基于物联网的中央采集系统</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a:solidFill>
                            <a:srgbClr val="000000"/>
                          </a:solidFill>
                          <a:latin typeface="宋体"/>
                        </a:rPr>
                        <a:t>202101</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1" i="0" u="none" strike="noStrike">
                          <a:solidFill>
                            <a:srgbClr val="000000"/>
                          </a:solidFill>
                          <a:latin typeface="宋体"/>
                        </a:rPr>
                        <a:t>0</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1" i="0" u="none" strike="noStrike">
                          <a:solidFill>
                            <a:srgbClr val="000000"/>
                          </a:solidFill>
                          <a:latin typeface="宋体"/>
                        </a:rPr>
                        <a:t>0</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1" i="0" u="none" strike="noStrike">
                          <a:solidFill>
                            <a:srgbClr val="000000"/>
                          </a:solidFill>
                          <a:latin typeface="宋体"/>
                        </a:rPr>
                        <a:t>0</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altLang="zh-CN" sz="1400" b="1" i="0" u="none" strike="noStrike" dirty="0">
                          <a:solidFill>
                            <a:srgbClr val="000000"/>
                          </a:solidFill>
                          <a:latin typeface="宋体"/>
                        </a:rPr>
                        <a:t>2</a:t>
                      </a:r>
                      <a:r>
                        <a:rPr lang="zh-CN" altLang="en-US" sz="1400" b="1" i="0" u="none" strike="noStrike" dirty="0">
                          <a:solidFill>
                            <a:srgbClr val="000000"/>
                          </a:solidFill>
                          <a:latin typeface="宋体"/>
                        </a:rPr>
                        <a:t>应用研究</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6445">
                <a:tc>
                  <a:txBody>
                    <a:bodyPr/>
                    <a:lstStyle/>
                    <a:p>
                      <a:pPr algn="ctr" fontAlgn="b"/>
                      <a:r>
                        <a:rPr lang="en-US" altLang="zh-CN" sz="1400" b="1" i="0" u="none" strike="noStrike">
                          <a:solidFill>
                            <a:srgbClr val="000000"/>
                          </a:solidFill>
                          <a:latin typeface="宋体"/>
                        </a:rPr>
                        <a:t>2168</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1" i="0" u="none" strike="noStrike">
                          <a:solidFill>
                            <a:srgbClr val="000000"/>
                          </a:solidFill>
                          <a:latin typeface="宋体"/>
                        </a:rPr>
                        <a:t>基于因果推理与稳定学习的自动标注技术</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a:solidFill>
                            <a:srgbClr val="000000"/>
                          </a:solidFill>
                          <a:latin typeface="宋体"/>
                        </a:rPr>
                        <a:t>202101</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1" i="0" u="none" strike="noStrike">
                          <a:solidFill>
                            <a:srgbClr val="000000"/>
                          </a:solidFill>
                          <a:latin typeface="宋体"/>
                        </a:rPr>
                        <a:t>0</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1" i="0" u="none" strike="noStrike">
                          <a:solidFill>
                            <a:srgbClr val="000000"/>
                          </a:solidFill>
                          <a:latin typeface="宋体"/>
                        </a:rPr>
                        <a:t>0</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1" i="0" u="none" strike="noStrike">
                          <a:solidFill>
                            <a:srgbClr val="000000"/>
                          </a:solidFill>
                          <a:latin typeface="宋体"/>
                        </a:rPr>
                        <a:t>0</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altLang="zh-CN" sz="1400" b="1" i="0" u="none" strike="noStrike" dirty="0">
                          <a:solidFill>
                            <a:srgbClr val="000000"/>
                          </a:solidFill>
                          <a:latin typeface="宋体"/>
                        </a:rPr>
                        <a:t>1</a:t>
                      </a:r>
                      <a:r>
                        <a:rPr lang="zh-CN" altLang="en-US" sz="1400" b="1" i="0" u="none" strike="noStrike" dirty="0">
                          <a:solidFill>
                            <a:srgbClr val="000000"/>
                          </a:solidFill>
                          <a:latin typeface="宋体"/>
                        </a:rPr>
                        <a:t>基础研究</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6445">
                <a:tc>
                  <a:txBody>
                    <a:bodyPr/>
                    <a:lstStyle/>
                    <a:p>
                      <a:pPr algn="ctr" fontAlgn="b"/>
                      <a:r>
                        <a:rPr lang="en-US" altLang="zh-CN" sz="1400" b="1" i="0" u="none" strike="noStrike">
                          <a:solidFill>
                            <a:srgbClr val="000000"/>
                          </a:solidFill>
                          <a:latin typeface="宋体"/>
                        </a:rPr>
                        <a:t>6108</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1" i="0" u="none" strike="noStrike">
                          <a:solidFill>
                            <a:srgbClr val="000000"/>
                          </a:solidFill>
                          <a:latin typeface="宋体"/>
                        </a:rPr>
                        <a:t>传感器无线数据多种上传接口的开发及集成验证</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a:solidFill>
                            <a:srgbClr val="000000"/>
                          </a:solidFill>
                          <a:latin typeface="宋体"/>
                        </a:rPr>
                        <a:t>202112</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1" i="0" u="none" strike="noStrike">
                          <a:solidFill>
                            <a:srgbClr val="000000"/>
                          </a:solidFill>
                          <a:latin typeface="宋体"/>
                        </a:rPr>
                        <a:t>0</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1" i="0" u="none" strike="noStrike">
                          <a:solidFill>
                            <a:srgbClr val="000000"/>
                          </a:solidFill>
                          <a:latin typeface="宋体"/>
                        </a:rPr>
                        <a:t>0</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1" i="0" u="none" strike="noStrike">
                          <a:solidFill>
                            <a:srgbClr val="000000"/>
                          </a:solidFill>
                          <a:latin typeface="宋体"/>
                        </a:rPr>
                        <a:t>0</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altLang="zh-CN" sz="1400" b="1" i="0" u="none" strike="noStrike" dirty="0">
                          <a:solidFill>
                            <a:srgbClr val="000000"/>
                          </a:solidFill>
                          <a:latin typeface="宋体"/>
                        </a:rPr>
                        <a:t>2</a:t>
                      </a:r>
                      <a:r>
                        <a:rPr lang="zh-CN" altLang="en-US" sz="1400" b="1" i="0" u="none" strike="noStrike" dirty="0">
                          <a:solidFill>
                            <a:srgbClr val="000000"/>
                          </a:solidFill>
                          <a:latin typeface="宋体"/>
                        </a:rPr>
                        <a:t>应用研究</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6445">
                <a:tc>
                  <a:txBody>
                    <a:bodyPr/>
                    <a:lstStyle/>
                    <a:p>
                      <a:pPr algn="ctr" fontAlgn="b"/>
                      <a:r>
                        <a:rPr lang="en-US" altLang="zh-CN" sz="1400" b="1" i="0" u="none" strike="noStrike" dirty="0">
                          <a:solidFill>
                            <a:srgbClr val="000000"/>
                          </a:solidFill>
                          <a:latin typeface="宋体"/>
                        </a:rPr>
                        <a:t>1400</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1" i="0" u="none" strike="noStrike">
                          <a:solidFill>
                            <a:srgbClr val="000000"/>
                          </a:solidFill>
                          <a:latin typeface="宋体"/>
                        </a:rPr>
                        <a:t>高性能纳米硅基负极材料开发</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a:solidFill>
                            <a:srgbClr val="000000"/>
                          </a:solidFill>
                          <a:latin typeface="宋体"/>
                        </a:rPr>
                        <a:t>202112</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1" i="0" u="none" strike="noStrike" dirty="0">
                          <a:solidFill>
                            <a:srgbClr val="000000"/>
                          </a:solidFill>
                          <a:latin typeface="宋体"/>
                        </a:rPr>
                        <a:t>0</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1" i="0" u="none" strike="noStrike" dirty="0">
                          <a:solidFill>
                            <a:srgbClr val="000000"/>
                          </a:solidFill>
                          <a:latin typeface="宋体"/>
                        </a:rPr>
                        <a:t>0</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1" i="0" u="none" strike="noStrike" dirty="0">
                          <a:solidFill>
                            <a:srgbClr val="000000"/>
                          </a:solidFill>
                          <a:latin typeface="宋体"/>
                        </a:rPr>
                        <a:t>0</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altLang="zh-CN" sz="1400" b="1" i="0" u="none" strike="noStrike" dirty="0">
                          <a:solidFill>
                            <a:srgbClr val="000000"/>
                          </a:solidFill>
                          <a:latin typeface="宋体"/>
                        </a:rPr>
                        <a:t>2</a:t>
                      </a:r>
                      <a:r>
                        <a:rPr lang="zh-CN" altLang="en-US" sz="1400" b="1" i="0" u="none" strike="noStrike" dirty="0">
                          <a:solidFill>
                            <a:srgbClr val="000000"/>
                          </a:solidFill>
                          <a:latin typeface="宋体"/>
                        </a:rPr>
                        <a:t>应用研究</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sp>
        <p:nvSpPr>
          <p:cNvPr id="9" name="矩形 8"/>
          <p:cNvSpPr/>
          <p:nvPr/>
        </p:nvSpPr>
        <p:spPr>
          <a:xfrm>
            <a:off x="4572000" y="1071546"/>
            <a:ext cx="3929090" cy="461665"/>
          </a:xfrm>
          <a:prstGeom prst="rect">
            <a:avLst/>
          </a:prstGeom>
        </p:spPr>
        <p:txBody>
          <a:bodyPr wrap="square">
            <a:spAutoFit/>
          </a:bodyPr>
          <a:lstStyle/>
          <a:p>
            <a:pPr fontAlgn="ctr"/>
            <a:r>
              <a:rPr lang="zh-CN" altLang="en-US" sz="2400" b="1" dirty="0" smtClean="0">
                <a:latin typeface="宋体"/>
              </a:rPr>
              <a:t> 天津医科大学</a:t>
            </a:r>
            <a:r>
              <a:rPr lang="en-US" altLang="zh-CN" sz="2400" b="1" dirty="0" smtClean="0">
                <a:latin typeface="宋体"/>
              </a:rPr>
              <a:t>10062</a:t>
            </a:r>
            <a:r>
              <a:rPr lang="zh-CN" altLang="en-US" sz="2400" b="1" dirty="0" smtClean="0">
                <a:latin typeface="宋体"/>
              </a:rPr>
              <a:t>（</a:t>
            </a:r>
            <a:r>
              <a:rPr lang="zh-CN" altLang="en-US" sz="1400" b="1" dirty="0" smtClean="0">
                <a:latin typeface="宋体"/>
              </a:rPr>
              <a:t>含附院</a:t>
            </a:r>
            <a:r>
              <a:rPr lang="zh-CN" altLang="en-US" sz="2400" b="1" dirty="0" smtClean="0">
                <a:latin typeface="宋体"/>
              </a:rPr>
              <a:t>）</a:t>
            </a:r>
            <a:r>
              <a:rPr lang="en-US" altLang="zh-CN" sz="2400" b="1" dirty="0" smtClean="0">
                <a:latin typeface="宋体"/>
              </a:rPr>
              <a:t> </a:t>
            </a:r>
            <a:endParaRPr lang="en-US" altLang="zh-CN" sz="2400" b="1" dirty="0">
              <a:latin typeface="宋体"/>
            </a:endParaRPr>
          </a:p>
        </p:txBody>
      </p:sp>
      <p:sp>
        <p:nvSpPr>
          <p:cNvPr id="7" name="椭圆 6"/>
          <p:cNvSpPr/>
          <p:nvPr/>
        </p:nvSpPr>
        <p:spPr>
          <a:xfrm>
            <a:off x="928662" y="4643446"/>
            <a:ext cx="7786742" cy="10001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同样是既没有经费拨入和支出，</a:t>
            </a:r>
            <a:endParaRPr lang="en-US" altLang="zh-CN" sz="2800" b="1" dirty="0" smtClean="0">
              <a:solidFill>
                <a:srgbClr val="FF0000"/>
              </a:solidFill>
            </a:endParaRPr>
          </a:p>
          <a:p>
            <a:pPr algn="ctr"/>
            <a:r>
              <a:rPr lang="zh-CN" altLang="en-US" sz="2800" b="1" dirty="0" smtClean="0">
                <a:solidFill>
                  <a:srgbClr val="FF0000"/>
                </a:solidFill>
              </a:rPr>
              <a:t>也没有人员投入。</a:t>
            </a:r>
            <a:endParaRPr lang="zh-CN" altLang="en-US" sz="2800" b="1" dirty="0">
              <a:solidFill>
                <a:srgbClr val="FF0000"/>
              </a:solidFill>
            </a:endParaRPr>
          </a:p>
        </p:txBody>
      </p:sp>
      <p:graphicFrame>
        <p:nvGraphicFramePr>
          <p:cNvPr id="11" name="表格 10"/>
          <p:cNvGraphicFramePr>
            <a:graphicFrameLocks noGrp="1"/>
          </p:cNvGraphicFramePr>
          <p:nvPr/>
        </p:nvGraphicFramePr>
        <p:xfrm>
          <a:off x="857224" y="1714488"/>
          <a:ext cx="7572428" cy="2571768"/>
        </p:xfrm>
        <a:graphic>
          <a:graphicData uri="http://schemas.openxmlformats.org/drawingml/2006/table">
            <a:tbl>
              <a:tblPr/>
              <a:tblGrid>
                <a:gridCol w="506816"/>
                <a:gridCol w="3935278"/>
                <a:gridCol w="630004"/>
                <a:gridCol w="500066"/>
                <a:gridCol w="500066"/>
                <a:gridCol w="500066"/>
                <a:gridCol w="1000132"/>
              </a:tblGrid>
              <a:tr h="642942">
                <a:tc>
                  <a:txBody>
                    <a:bodyPr/>
                    <a:lstStyle/>
                    <a:p>
                      <a:pPr algn="ctr" fontAlgn="b"/>
                      <a:r>
                        <a:rPr lang="en-US" altLang="zh-CN" sz="1400" b="1" i="0" u="none" strike="noStrike" dirty="0">
                          <a:solidFill>
                            <a:srgbClr val="000000"/>
                          </a:solidFill>
                          <a:latin typeface="宋体"/>
                        </a:rPr>
                        <a:t>595</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dirty="0">
                          <a:solidFill>
                            <a:srgbClr val="000000"/>
                          </a:solidFill>
                          <a:latin typeface="宋体"/>
                        </a:rPr>
                        <a:t>FUNDC1</a:t>
                      </a:r>
                      <a:r>
                        <a:rPr lang="zh-CN" altLang="en-US" sz="1400" b="1" i="0" u="none" strike="noStrike" dirty="0">
                          <a:solidFill>
                            <a:srgbClr val="000000"/>
                          </a:solidFill>
                          <a:latin typeface="宋体"/>
                        </a:rPr>
                        <a:t>介导线粒体自噬在缺氧性肺动脉高压中的作用及其机制研究</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solidFill>
                            <a:srgbClr val="000000"/>
                          </a:solidFill>
                          <a:latin typeface="宋体"/>
                        </a:rPr>
                        <a:t>202112</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1" i="0" u="none" strike="noStrike">
                          <a:solidFill>
                            <a:srgbClr val="000000"/>
                          </a:solidFill>
                          <a:latin typeface="宋体"/>
                        </a:rPr>
                        <a:t>0</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1" i="0" u="none" strike="noStrike">
                          <a:solidFill>
                            <a:srgbClr val="000000"/>
                          </a:solidFill>
                          <a:latin typeface="宋体"/>
                        </a:rPr>
                        <a:t>0</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1" i="0" u="none" strike="noStrike">
                          <a:solidFill>
                            <a:srgbClr val="000000"/>
                          </a:solidFill>
                          <a:latin typeface="宋体"/>
                        </a:rPr>
                        <a:t>0</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altLang="zh-CN" sz="1400" b="1" i="0" u="none" strike="noStrike" dirty="0">
                          <a:solidFill>
                            <a:srgbClr val="000000"/>
                          </a:solidFill>
                          <a:latin typeface="宋体"/>
                        </a:rPr>
                        <a:t>2</a:t>
                      </a:r>
                      <a:r>
                        <a:rPr lang="zh-CN" altLang="en-US" sz="1400" b="1" i="0" u="none" strike="noStrike" dirty="0">
                          <a:solidFill>
                            <a:srgbClr val="000000"/>
                          </a:solidFill>
                          <a:latin typeface="宋体"/>
                        </a:rPr>
                        <a:t>应用研究</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2942">
                <a:tc>
                  <a:txBody>
                    <a:bodyPr/>
                    <a:lstStyle/>
                    <a:p>
                      <a:pPr algn="ctr" fontAlgn="b"/>
                      <a:r>
                        <a:rPr lang="en-US" altLang="zh-CN" sz="1400" b="1" i="0" u="none" strike="noStrike">
                          <a:solidFill>
                            <a:srgbClr val="000000"/>
                          </a:solidFill>
                          <a:latin typeface="宋体"/>
                        </a:rPr>
                        <a:t>590</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1" i="0" u="none" strike="noStrike">
                          <a:solidFill>
                            <a:srgbClr val="000000"/>
                          </a:solidFill>
                          <a:latin typeface="宋体"/>
                        </a:rPr>
                        <a:t>基于氧化脂质代谢组学探究</a:t>
                      </a:r>
                      <a:r>
                        <a:rPr lang="en-US" altLang="zh-CN" sz="1400" b="1" i="0" u="none" strike="noStrike">
                          <a:solidFill>
                            <a:srgbClr val="000000"/>
                          </a:solidFill>
                          <a:latin typeface="宋体"/>
                        </a:rPr>
                        <a:t>PM2.5</a:t>
                      </a:r>
                      <a:r>
                        <a:rPr lang="zh-CN" altLang="en-US" sz="1400" b="1" i="0" u="none" strike="noStrike">
                          <a:solidFill>
                            <a:srgbClr val="000000"/>
                          </a:solidFill>
                          <a:latin typeface="宋体"/>
                        </a:rPr>
                        <a:t>暴露对动脉粥样硬化性心血管病早期风险的影响</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solidFill>
                            <a:srgbClr val="000000"/>
                          </a:solidFill>
                          <a:latin typeface="宋体"/>
                        </a:rPr>
                        <a:t>202112</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1" i="0" u="none" strike="noStrike">
                          <a:solidFill>
                            <a:srgbClr val="000000"/>
                          </a:solidFill>
                          <a:latin typeface="宋体"/>
                        </a:rPr>
                        <a:t>0</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1" i="0" u="none" strike="noStrike">
                          <a:solidFill>
                            <a:srgbClr val="000000"/>
                          </a:solidFill>
                          <a:latin typeface="宋体"/>
                        </a:rPr>
                        <a:t>0</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1" i="0" u="none" strike="noStrike">
                          <a:solidFill>
                            <a:srgbClr val="000000"/>
                          </a:solidFill>
                          <a:latin typeface="宋体"/>
                        </a:rPr>
                        <a:t>0</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altLang="zh-CN" sz="1400" b="1" i="0" u="none" strike="noStrike" dirty="0">
                          <a:solidFill>
                            <a:srgbClr val="000000"/>
                          </a:solidFill>
                          <a:latin typeface="宋体"/>
                        </a:rPr>
                        <a:t>2</a:t>
                      </a:r>
                      <a:r>
                        <a:rPr lang="zh-CN" altLang="en-US" sz="1400" b="1" i="0" u="none" strike="noStrike" dirty="0">
                          <a:solidFill>
                            <a:srgbClr val="000000"/>
                          </a:solidFill>
                          <a:latin typeface="宋体"/>
                        </a:rPr>
                        <a:t>应用研究</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2942">
                <a:tc>
                  <a:txBody>
                    <a:bodyPr/>
                    <a:lstStyle/>
                    <a:p>
                      <a:pPr algn="ctr" fontAlgn="b"/>
                      <a:r>
                        <a:rPr lang="en-US" altLang="zh-CN" sz="1400" b="1" i="0" u="none" strike="noStrike">
                          <a:solidFill>
                            <a:srgbClr val="000000"/>
                          </a:solidFill>
                          <a:latin typeface="宋体"/>
                        </a:rPr>
                        <a:t>0095</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1" i="0" u="none" strike="noStrike">
                          <a:solidFill>
                            <a:srgbClr val="000000"/>
                          </a:solidFill>
                          <a:latin typeface="宋体"/>
                        </a:rPr>
                        <a:t>益气活血泻浊法干预</a:t>
                      </a:r>
                      <a:r>
                        <a:rPr lang="en-US" altLang="zh-CN" sz="1400" b="1" i="0" u="none" strike="noStrike">
                          <a:solidFill>
                            <a:srgbClr val="000000"/>
                          </a:solidFill>
                          <a:latin typeface="宋体"/>
                        </a:rPr>
                        <a:t>NETs</a:t>
                      </a:r>
                      <a:r>
                        <a:rPr lang="zh-CN" altLang="en-US" sz="1400" b="1" i="0" u="none" strike="noStrike">
                          <a:solidFill>
                            <a:srgbClr val="000000"/>
                          </a:solidFill>
                          <a:latin typeface="宋体"/>
                        </a:rPr>
                        <a:t>对脓毒症急性肺损伤的影响</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solidFill>
                            <a:srgbClr val="000000"/>
                          </a:solidFill>
                          <a:latin typeface="宋体"/>
                        </a:rPr>
                        <a:t>202112</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1" i="0" u="none" strike="noStrike">
                          <a:solidFill>
                            <a:srgbClr val="000000"/>
                          </a:solidFill>
                          <a:latin typeface="宋体"/>
                        </a:rPr>
                        <a:t>0</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1" i="0" u="none" strike="noStrike">
                          <a:solidFill>
                            <a:srgbClr val="000000"/>
                          </a:solidFill>
                          <a:latin typeface="宋体"/>
                        </a:rPr>
                        <a:t>0</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1" i="0" u="none" strike="noStrike">
                          <a:solidFill>
                            <a:srgbClr val="000000"/>
                          </a:solidFill>
                          <a:latin typeface="宋体"/>
                        </a:rPr>
                        <a:t>0</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altLang="zh-CN" sz="1400" b="1" i="0" u="none" strike="noStrike" dirty="0">
                          <a:solidFill>
                            <a:srgbClr val="000000"/>
                          </a:solidFill>
                          <a:latin typeface="宋体"/>
                        </a:rPr>
                        <a:t>2</a:t>
                      </a:r>
                      <a:r>
                        <a:rPr lang="zh-CN" altLang="en-US" sz="1400" b="1" i="0" u="none" strike="noStrike" dirty="0">
                          <a:solidFill>
                            <a:srgbClr val="000000"/>
                          </a:solidFill>
                          <a:latin typeface="宋体"/>
                        </a:rPr>
                        <a:t>应用研究</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2942">
                <a:tc>
                  <a:txBody>
                    <a:bodyPr/>
                    <a:lstStyle/>
                    <a:p>
                      <a:pPr algn="ctr" fontAlgn="b"/>
                      <a:r>
                        <a:rPr lang="en-US" altLang="zh-CN" sz="1400" b="1" i="0" u="none" strike="noStrike" dirty="0">
                          <a:solidFill>
                            <a:srgbClr val="000000"/>
                          </a:solidFill>
                          <a:latin typeface="宋体"/>
                        </a:rPr>
                        <a:t>0096</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1" i="0" u="none" strike="noStrike" dirty="0">
                          <a:solidFill>
                            <a:srgbClr val="000000"/>
                          </a:solidFill>
                          <a:latin typeface="宋体"/>
                        </a:rPr>
                        <a:t>淫羊藿素衍生物</a:t>
                      </a:r>
                      <a:r>
                        <a:rPr lang="en-US" altLang="zh-CN" sz="1400" b="1" i="0" u="none" strike="noStrike" dirty="0">
                          <a:solidFill>
                            <a:srgbClr val="000000"/>
                          </a:solidFill>
                          <a:latin typeface="宋体"/>
                        </a:rPr>
                        <a:t>YS10</a:t>
                      </a:r>
                      <a:r>
                        <a:rPr lang="zh-CN" altLang="en-US" sz="1400" b="1" i="0" u="none" strike="noStrike" dirty="0">
                          <a:solidFill>
                            <a:srgbClr val="000000"/>
                          </a:solidFill>
                          <a:latin typeface="宋体"/>
                        </a:rPr>
                        <a:t>治疗勃起功能障碍的作用及分子机制研究</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dirty="0">
                          <a:solidFill>
                            <a:srgbClr val="000000"/>
                          </a:solidFill>
                          <a:latin typeface="宋体"/>
                        </a:rPr>
                        <a:t>202112</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1" i="0" u="none" strike="noStrike" dirty="0">
                          <a:solidFill>
                            <a:srgbClr val="000000"/>
                          </a:solidFill>
                          <a:latin typeface="宋体"/>
                        </a:rPr>
                        <a:t>0</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1" i="0" u="none" strike="noStrike" dirty="0">
                          <a:solidFill>
                            <a:srgbClr val="000000"/>
                          </a:solidFill>
                          <a:latin typeface="宋体"/>
                        </a:rPr>
                        <a:t>0</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1" i="0" u="none" strike="noStrike" dirty="0">
                          <a:solidFill>
                            <a:srgbClr val="000000"/>
                          </a:solidFill>
                          <a:latin typeface="宋体"/>
                        </a:rPr>
                        <a:t>0</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altLang="zh-CN" sz="1400" b="1" i="0" u="none" strike="noStrike" dirty="0">
                          <a:solidFill>
                            <a:srgbClr val="000000"/>
                          </a:solidFill>
                          <a:latin typeface="宋体"/>
                        </a:rPr>
                        <a:t>2</a:t>
                      </a:r>
                      <a:r>
                        <a:rPr lang="zh-CN" altLang="en-US" sz="1400" b="1" i="0" u="none" strike="noStrike" dirty="0">
                          <a:solidFill>
                            <a:srgbClr val="000000"/>
                          </a:solidFill>
                          <a:latin typeface="宋体"/>
                        </a:rPr>
                        <a:t>应用研究</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857224" y="1571612"/>
            <a:ext cx="7643866" cy="3206006"/>
          </a:xfrm>
          <a:prstGeom prst="rect">
            <a:avLst/>
          </a:prstGeom>
        </p:spPr>
        <p:txBody>
          <a:bodyPr wrap="square">
            <a:spAutoFit/>
          </a:bodyPr>
          <a:lstStyle/>
          <a:p>
            <a:pPr indent="355600">
              <a:lnSpc>
                <a:spcPts val="3500"/>
              </a:lnSpc>
            </a:pPr>
            <a:r>
              <a:rPr lang="zh-CN" altLang="en-US" sz="2400" b="1" dirty="0" smtClean="0">
                <a:solidFill>
                  <a:srgbClr val="C00000"/>
                </a:solidFill>
                <a:latin typeface="+mn-ea"/>
              </a:rPr>
              <a:t>归纳起来就是：</a:t>
            </a:r>
          </a:p>
          <a:p>
            <a:pPr indent="355600">
              <a:lnSpc>
                <a:spcPct val="150000"/>
              </a:lnSpc>
            </a:pPr>
            <a:r>
              <a:rPr lang="zh-CN" altLang="en-US" sz="2400" b="1" dirty="0" smtClean="0">
                <a:solidFill>
                  <a:srgbClr val="FD0903"/>
                </a:solidFill>
                <a:latin typeface="+mn-ea"/>
              </a:rPr>
              <a:t>  </a:t>
            </a:r>
            <a:r>
              <a:rPr lang="zh-CN" altLang="en-US" sz="2400" b="1" dirty="0" smtClean="0">
                <a:solidFill>
                  <a:schemeClr val="tx1">
                    <a:lumMod val="95000"/>
                    <a:lumOff val="5000"/>
                  </a:schemeClr>
                </a:solidFill>
                <a:latin typeface="+mn-ea"/>
              </a:rPr>
              <a:t>① </a:t>
            </a:r>
            <a:r>
              <a:rPr lang="zh-CN" altLang="en-US" sz="2400" b="1" dirty="0" smtClean="0">
                <a:solidFill>
                  <a:srgbClr val="C00000"/>
                </a:solidFill>
                <a:latin typeface="+mn-ea"/>
              </a:rPr>
              <a:t>创造性</a:t>
            </a:r>
            <a:r>
              <a:rPr lang="zh-CN" altLang="en-US" sz="2400" b="1" dirty="0" smtClean="0">
                <a:solidFill>
                  <a:schemeClr val="tx1">
                    <a:lumMod val="95000"/>
                    <a:lumOff val="5000"/>
                  </a:schemeClr>
                </a:solidFill>
                <a:latin typeface="+mn-ea"/>
              </a:rPr>
              <a:t>和</a:t>
            </a:r>
            <a:r>
              <a:rPr lang="zh-CN" altLang="en-US" sz="2400" b="1" dirty="0" smtClean="0">
                <a:solidFill>
                  <a:srgbClr val="C00000"/>
                </a:solidFill>
                <a:latin typeface="+mn-ea"/>
              </a:rPr>
              <a:t>新颖性</a:t>
            </a:r>
            <a:r>
              <a:rPr lang="zh-CN" altLang="en-US" sz="2400" b="1" dirty="0" smtClean="0">
                <a:solidFill>
                  <a:schemeClr val="tx1">
                    <a:lumMod val="95000"/>
                    <a:lumOff val="5000"/>
                  </a:schemeClr>
                </a:solidFill>
                <a:latin typeface="+mn-ea"/>
              </a:rPr>
              <a:t>是研究与试验发展的</a:t>
            </a:r>
            <a:r>
              <a:rPr lang="zh-CN" altLang="en-US" sz="2400" b="1" dirty="0" smtClean="0">
                <a:solidFill>
                  <a:srgbClr val="C00000"/>
                </a:solidFill>
                <a:latin typeface="+mn-ea"/>
              </a:rPr>
              <a:t>决定</a:t>
            </a:r>
            <a:r>
              <a:rPr lang="zh-CN" altLang="en-US" sz="2400" b="1" dirty="0" smtClean="0">
                <a:solidFill>
                  <a:schemeClr val="tx1">
                    <a:lumMod val="95000"/>
                    <a:lumOff val="5000"/>
                  </a:schemeClr>
                </a:solidFill>
                <a:latin typeface="+mn-ea"/>
              </a:rPr>
              <a:t>因素；</a:t>
            </a:r>
          </a:p>
          <a:p>
            <a:pPr indent="355600">
              <a:lnSpc>
                <a:spcPct val="150000"/>
              </a:lnSpc>
            </a:pPr>
            <a:r>
              <a:rPr lang="zh-CN" altLang="en-US" sz="2400" b="1" dirty="0" smtClean="0">
                <a:solidFill>
                  <a:schemeClr val="tx1">
                    <a:lumMod val="95000"/>
                    <a:lumOff val="5000"/>
                  </a:schemeClr>
                </a:solidFill>
                <a:latin typeface="+mn-ea"/>
              </a:rPr>
              <a:t>  ② 产生新的</a:t>
            </a:r>
            <a:r>
              <a:rPr lang="zh-CN" altLang="en-US" sz="2400" b="1" dirty="0" smtClean="0">
                <a:solidFill>
                  <a:srgbClr val="C00000"/>
                </a:solidFill>
                <a:latin typeface="+mn-ea"/>
              </a:rPr>
              <a:t>知识</a:t>
            </a:r>
            <a:r>
              <a:rPr lang="zh-CN" altLang="en-US" sz="2400" b="1" dirty="0" smtClean="0">
                <a:solidFill>
                  <a:schemeClr val="tx1">
                    <a:lumMod val="95000"/>
                    <a:lumOff val="5000"/>
                  </a:schemeClr>
                </a:solidFill>
                <a:latin typeface="+mn-ea"/>
              </a:rPr>
              <a:t>或创造新的</a:t>
            </a:r>
            <a:r>
              <a:rPr lang="zh-CN" altLang="en-US" sz="2400" b="1" dirty="0" smtClean="0">
                <a:solidFill>
                  <a:srgbClr val="C00000"/>
                </a:solidFill>
                <a:latin typeface="+mn-ea"/>
              </a:rPr>
              <a:t>应用</a:t>
            </a:r>
            <a:r>
              <a:rPr lang="zh-CN" altLang="en-US" sz="2400" b="1" dirty="0" smtClean="0">
                <a:solidFill>
                  <a:schemeClr val="tx1">
                    <a:lumMod val="95000"/>
                    <a:lumOff val="5000"/>
                  </a:schemeClr>
                </a:solidFill>
                <a:latin typeface="+mn-ea"/>
              </a:rPr>
              <a:t>是创造性的具体</a:t>
            </a:r>
          </a:p>
          <a:p>
            <a:pPr indent="355600">
              <a:lnSpc>
                <a:spcPct val="150000"/>
              </a:lnSpc>
            </a:pPr>
            <a:r>
              <a:rPr lang="zh-CN" altLang="en-US" sz="2400" b="1" dirty="0" smtClean="0">
                <a:solidFill>
                  <a:schemeClr val="tx1">
                    <a:lumMod val="95000"/>
                    <a:lumOff val="5000"/>
                  </a:schemeClr>
                </a:solidFill>
                <a:latin typeface="+mn-ea"/>
              </a:rPr>
              <a:t>     体现；</a:t>
            </a:r>
          </a:p>
          <a:p>
            <a:pPr indent="355600">
              <a:lnSpc>
                <a:spcPct val="150000"/>
              </a:lnSpc>
            </a:pPr>
            <a:r>
              <a:rPr lang="zh-CN" altLang="en-US" sz="2400" b="1" dirty="0" smtClean="0">
                <a:solidFill>
                  <a:schemeClr val="tx1">
                    <a:lumMod val="95000"/>
                    <a:lumOff val="5000"/>
                  </a:schemeClr>
                </a:solidFill>
                <a:latin typeface="+mn-ea"/>
              </a:rPr>
              <a:t>  ③ 运用</a:t>
            </a:r>
            <a:r>
              <a:rPr lang="zh-CN" altLang="en-US" sz="2400" b="1" dirty="0" smtClean="0">
                <a:solidFill>
                  <a:srgbClr val="C00000"/>
                </a:solidFill>
                <a:latin typeface="+mn-ea"/>
              </a:rPr>
              <a:t>科学方法</a:t>
            </a:r>
            <a:r>
              <a:rPr lang="zh-CN" altLang="en-US" sz="2400" b="1" dirty="0" smtClean="0">
                <a:solidFill>
                  <a:schemeClr val="tx1">
                    <a:lumMod val="95000"/>
                    <a:lumOff val="5000"/>
                  </a:schemeClr>
                </a:solidFill>
                <a:latin typeface="+mn-ea"/>
              </a:rPr>
              <a:t>是所有科学技术活动的基本</a:t>
            </a:r>
            <a:r>
              <a:rPr lang="zh-CN" altLang="en-US" sz="2400" b="1" dirty="0" smtClean="0">
                <a:solidFill>
                  <a:srgbClr val="C00000"/>
                </a:solidFill>
                <a:latin typeface="+mn-ea"/>
              </a:rPr>
              <a:t>特点</a:t>
            </a:r>
            <a:r>
              <a:rPr lang="zh-CN" altLang="en-US" sz="2400" b="1" dirty="0" smtClean="0">
                <a:solidFill>
                  <a:schemeClr val="tx1">
                    <a:lumMod val="95000"/>
                    <a:lumOff val="5000"/>
                  </a:schemeClr>
                </a:solidFill>
                <a:latin typeface="+mn-ea"/>
              </a:rPr>
              <a:t>。</a:t>
            </a:r>
            <a:endParaRPr lang="en-US" altLang="zh-CN" sz="2400" b="1" dirty="0" smtClean="0">
              <a:solidFill>
                <a:schemeClr val="tx1">
                  <a:lumMod val="95000"/>
                  <a:lumOff val="5000"/>
                </a:schemeClr>
              </a:solidFill>
              <a:latin typeface="+mn-ea"/>
            </a:endParaRPr>
          </a:p>
          <a:p>
            <a:pPr indent="355600">
              <a:lnSpc>
                <a:spcPts val="3500"/>
              </a:lnSpc>
            </a:pPr>
            <a:endParaRPr lang="zh-CN" altLang="en-US" dirty="0">
              <a:solidFill>
                <a:srgbClr val="FD0903"/>
              </a:solidFill>
            </a:endParaRPr>
          </a:p>
        </p:txBody>
      </p:sp>
      <p:sp>
        <p:nvSpPr>
          <p:cNvPr id="8" name="矩形 7"/>
          <p:cNvSpPr/>
          <p:nvPr/>
        </p:nvSpPr>
        <p:spPr>
          <a:xfrm>
            <a:off x="857224" y="285728"/>
            <a:ext cx="2686954" cy="584775"/>
          </a:xfrm>
          <a:prstGeom prst="rect">
            <a:avLst/>
          </a:prstGeom>
        </p:spPr>
        <p:txBody>
          <a:bodyPr wrap="none">
            <a:spAutoFit/>
          </a:bodyPr>
          <a:lstStyle/>
          <a:p>
            <a:r>
              <a:rPr lang="en-US" altLang="zh-CN" sz="3200" b="1" dirty="0" smtClean="0">
                <a:solidFill>
                  <a:srgbClr val="004D86"/>
                </a:solidFill>
              </a:rPr>
              <a:t>R&amp;D</a:t>
            </a:r>
            <a:r>
              <a:rPr lang="zh-CN" altLang="en-US" sz="3200" b="1" dirty="0" smtClean="0">
                <a:solidFill>
                  <a:srgbClr val="004D86"/>
                </a:solidFill>
              </a:rPr>
              <a:t>基本概念</a:t>
            </a:r>
            <a:endParaRPr lang="zh-CN" altLang="en-US" sz="3200" b="1" dirty="0" smtClean="0">
              <a:solidFill>
                <a:srgbClr val="00B050"/>
              </a:solidFill>
              <a:latin typeface="+mj-lt"/>
              <a:ea typeface="+mj-ea"/>
              <a:cs typeface="+mj-cs"/>
            </a:endParaRPr>
          </a:p>
        </p:txBody>
      </p:sp>
      <p:sp>
        <p:nvSpPr>
          <p:cNvPr id="7" name="Rectangle 5"/>
          <p:cNvSpPr>
            <a:spLocks noChangeArrowheads="1"/>
          </p:cNvSpPr>
          <p:nvPr/>
        </p:nvSpPr>
        <p:spPr bwMode="auto">
          <a:xfrm>
            <a:off x="928662" y="1071546"/>
            <a:ext cx="3429024" cy="427038"/>
          </a:xfrm>
          <a:prstGeom prst="rect">
            <a:avLst/>
          </a:prstGeom>
          <a:noFill/>
          <a:ln w="28575" algn="ctr">
            <a:noFill/>
            <a:miter lim="800000"/>
            <a:headEnd/>
            <a:tailEnd/>
          </a:ln>
        </p:spPr>
        <p:txBody>
          <a:bodyPr wrap="square" lIns="0" tIns="0" rIns="0" bIns="0">
            <a:spAutoFit/>
          </a:bodyPr>
          <a:lstStyle/>
          <a:p>
            <a:pPr indent="-228600"/>
            <a:r>
              <a:rPr lang="zh-CN" altLang="en-US" sz="2800" b="1" dirty="0" smtClean="0">
                <a:solidFill>
                  <a:srgbClr val="004D86"/>
                </a:solidFill>
              </a:rPr>
              <a:t>对</a:t>
            </a:r>
            <a:r>
              <a:rPr lang="zh-CN" altLang="en-US" sz="2800" b="1" dirty="0">
                <a:solidFill>
                  <a:srgbClr val="004D86"/>
                </a:solidFill>
              </a:rPr>
              <a:t>科技活动的</a:t>
            </a:r>
            <a:r>
              <a:rPr lang="zh-CN" altLang="en-US" sz="2800" b="1" dirty="0" smtClean="0">
                <a:solidFill>
                  <a:srgbClr val="004D86"/>
                </a:solidFill>
              </a:rPr>
              <a:t>解释</a:t>
            </a:r>
            <a:endParaRPr lang="zh-CN" altLang="en-US" b="1" dirty="0">
              <a:solidFill>
                <a:srgbClr val="004D86"/>
              </a:solidFill>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sp>
        <p:nvSpPr>
          <p:cNvPr id="7" name="椭圆 6"/>
          <p:cNvSpPr/>
          <p:nvPr/>
        </p:nvSpPr>
        <p:spPr>
          <a:xfrm>
            <a:off x="928662" y="5214950"/>
            <a:ext cx="7786742" cy="10001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项目的相关信息高度雷同，</a:t>
            </a:r>
            <a:endParaRPr lang="en-US" altLang="zh-CN" sz="2800" b="1" dirty="0" smtClean="0">
              <a:solidFill>
                <a:srgbClr val="FF0000"/>
              </a:solidFill>
            </a:endParaRPr>
          </a:p>
          <a:p>
            <a:pPr algn="ctr"/>
            <a:r>
              <a:rPr lang="zh-CN" altLang="en-US" sz="2800" b="1" dirty="0" smtClean="0">
                <a:solidFill>
                  <a:srgbClr val="FF0000"/>
                </a:solidFill>
              </a:rPr>
              <a:t>是否为重复填报？</a:t>
            </a:r>
            <a:endParaRPr lang="zh-CN" altLang="en-US" sz="2800" b="1" dirty="0">
              <a:solidFill>
                <a:srgbClr val="FF0000"/>
              </a:solidFill>
            </a:endParaRPr>
          </a:p>
        </p:txBody>
      </p:sp>
      <p:graphicFrame>
        <p:nvGraphicFramePr>
          <p:cNvPr id="8" name="表格 7"/>
          <p:cNvGraphicFramePr>
            <a:graphicFrameLocks noGrp="1"/>
          </p:cNvGraphicFramePr>
          <p:nvPr/>
        </p:nvGraphicFramePr>
        <p:xfrm>
          <a:off x="785786" y="1285860"/>
          <a:ext cx="7643865" cy="3786212"/>
        </p:xfrm>
        <a:graphic>
          <a:graphicData uri="http://schemas.openxmlformats.org/drawingml/2006/table">
            <a:tbl>
              <a:tblPr/>
              <a:tblGrid>
                <a:gridCol w="960417"/>
                <a:gridCol w="447317"/>
                <a:gridCol w="3473289"/>
                <a:gridCol w="644663"/>
                <a:gridCol w="458916"/>
                <a:gridCol w="458916"/>
                <a:gridCol w="458916"/>
                <a:gridCol w="741431"/>
              </a:tblGrid>
              <a:tr h="291310">
                <a:tc>
                  <a:txBody>
                    <a:bodyPr/>
                    <a:lstStyle/>
                    <a:p>
                      <a:pPr algn="l" fontAlgn="b"/>
                      <a:r>
                        <a:rPr lang="zh-CN" altLang="en-US" sz="1200" b="1" i="0" u="none" strike="noStrike" dirty="0">
                          <a:solidFill>
                            <a:srgbClr val="000000"/>
                          </a:solidFill>
                          <a:latin typeface="宋体"/>
                        </a:rPr>
                        <a:t>南开大学</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2135</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9C0006"/>
                          </a:solidFill>
                          <a:latin typeface="宋体"/>
                        </a:rPr>
                        <a:t>单晶铜箔制备工艺开发与产业化</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US" altLang="zh-CN" sz="1200" b="1" i="0" u="none" strike="noStrike">
                          <a:solidFill>
                            <a:srgbClr val="000000"/>
                          </a:solidFill>
                          <a:latin typeface="宋体"/>
                        </a:rPr>
                        <a:t>202101</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altLang="zh-CN" sz="1200" b="1" i="0" u="none" strike="noStrike">
                          <a:solidFill>
                            <a:srgbClr val="000000"/>
                          </a:solidFill>
                          <a:latin typeface="宋体"/>
                        </a:rPr>
                        <a:t>400</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193</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0.2</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3</a:t>
                      </a:r>
                      <a:r>
                        <a:rPr lang="zh-CN" altLang="en-US" sz="1200" b="1" i="0" u="none" strike="noStrike" dirty="0">
                          <a:solidFill>
                            <a:srgbClr val="000000"/>
                          </a:solidFill>
                          <a:latin typeface="宋体"/>
                        </a:rPr>
                        <a:t>实验发展</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91310">
                <a:tc>
                  <a:txBody>
                    <a:bodyPr/>
                    <a:lstStyle/>
                    <a:p>
                      <a:pPr algn="l" fontAlgn="b"/>
                      <a:r>
                        <a:rPr lang="zh-CN" altLang="en-US" sz="1200" b="1" i="0" u="none" strike="noStrike" dirty="0">
                          <a:solidFill>
                            <a:srgbClr val="000000"/>
                          </a:solidFill>
                          <a:latin typeface="宋体"/>
                        </a:rPr>
                        <a:t>南开大学</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2082</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9C0006"/>
                          </a:solidFill>
                          <a:latin typeface="宋体"/>
                        </a:rPr>
                        <a:t>单晶铜箔制备工艺开发与产业化</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US" altLang="zh-CN" sz="1200" b="1" i="0" u="none" strike="noStrike">
                          <a:solidFill>
                            <a:srgbClr val="000000"/>
                          </a:solidFill>
                          <a:latin typeface="宋体"/>
                        </a:rPr>
                        <a:t>202101</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altLang="zh-CN" sz="1200" b="1" i="0" u="none" strike="noStrike">
                          <a:solidFill>
                            <a:srgbClr val="000000"/>
                          </a:solidFill>
                          <a:latin typeface="宋体"/>
                        </a:rPr>
                        <a:t>600</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3</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0.3</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3</a:t>
                      </a:r>
                      <a:r>
                        <a:rPr lang="zh-CN" altLang="en-US" sz="1200" b="1" i="0" u="none" strike="noStrike" dirty="0">
                          <a:solidFill>
                            <a:srgbClr val="000000"/>
                          </a:solidFill>
                          <a:latin typeface="宋体"/>
                        </a:rPr>
                        <a:t>实验发展</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91310">
                <a:tc>
                  <a:txBody>
                    <a:bodyPr/>
                    <a:lstStyle/>
                    <a:p>
                      <a:pPr algn="l" fontAlgn="b"/>
                      <a:r>
                        <a:rPr lang="zh-CN" altLang="en-US" sz="1200" b="1" i="0" u="none" strike="noStrike">
                          <a:solidFill>
                            <a:srgbClr val="000000"/>
                          </a:solidFill>
                          <a:latin typeface="宋体"/>
                        </a:rPr>
                        <a:t>天津大学</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6247</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9C0006"/>
                          </a:solidFill>
                          <a:latin typeface="宋体"/>
                        </a:rPr>
                        <a:t>医药与食品用功能糖工业酶创制与催化</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US" altLang="zh-CN" sz="1200" b="1" i="0" u="none" strike="noStrike">
                          <a:solidFill>
                            <a:srgbClr val="000000"/>
                          </a:solidFill>
                          <a:latin typeface="宋体"/>
                        </a:rPr>
                        <a:t>202101</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altLang="zh-CN" sz="1200" b="1" i="0" u="none" strike="noStrike">
                          <a:solidFill>
                            <a:srgbClr val="000000"/>
                          </a:solidFill>
                          <a:latin typeface="宋体"/>
                        </a:rPr>
                        <a:t>1493</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1090</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91310">
                <a:tc>
                  <a:txBody>
                    <a:bodyPr/>
                    <a:lstStyle/>
                    <a:p>
                      <a:pPr algn="l" fontAlgn="b"/>
                      <a:r>
                        <a:rPr lang="zh-CN" altLang="en-US" sz="1200" b="1" i="0" u="none" strike="noStrike">
                          <a:solidFill>
                            <a:srgbClr val="000000"/>
                          </a:solidFill>
                          <a:latin typeface="宋体"/>
                        </a:rPr>
                        <a:t>天津大学</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6248</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9C0006"/>
                          </a:solidFill>
                          <a:latin typeface="宋体"/>
                        </a:rPr>
                        <a:t>医药与食品用功能糖工业酶创制与催化</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US" altLang="zh-CN" sz="1200" b="1" i="0" u="none" strike="noStrike">
                          <a:solidFill>
                            <a:srgbClr val="000000"/>
                          </a:solidFill>
                          <a:latin typeface="宋体"/>
                        </a:rPr>
                        <a:t>202101</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altLang="zh-CN" sz="1200" b="1" i="0" u="none" strike="noStrike">
                          <a:solidFill>
                            <a:srgbClr val="000000"/>
                          </a:solidFill>
                          <a:latin typeface="宋体"/>
                        </a:rPr>
                        <a:t>2320</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1435</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0</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a:t>
                      </a:r>
                      <a:r>
                        <a:rPr lang="zh-CN" altLang="en-US" sz="1200" b="1" i="0" u="none" strike="noStrike">
                          <a:solidFill>
                            <a:srgbClr val="000000"/>
                          </a:solidFill>
                          <a:latin typeface="宋体"/>
                        </a:rPr>
                        <a:t>应用研究</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91310">
                <a:tc>
                  <a:txBody>
                    <a:bodyPr/>
                    <a:lstStyle/>
                    <a:p>
                      <a:pPr algn="l" fontAlgn="b"/>
                      <a:r>
                        <a:rPr lang="zh-CN" altLang="en-US" sz="1200" b="1" i="0" u="none" strike="noStrike">
                          <a:solidFill>
                            <a:srgbClr val="000000"/>
                          </a:solidFill>
                          <a:latin typeface="宋体"/>
                        </a:rPr>
                        <a:t>天津科技大学</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688</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9C0006"/>
                          </a:solidFill>
                          <a:latin typeface="宋体"/>
                        </a:rPr>
                        <a:t>氯化铵结晶工艺开发及设备设计</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US" altLang="zh-CN" sz="1200" b="1" i="0" u="none" strike="noStrike">
                          <a:solidFill>
                            <a:srgbClr val="000000"/>
                          </a:solidFill>
                          <a:latin typeface="宋体"/>
                        </a:rPr>
                        <a:t>201911</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altLang="zh-CN" sz="1200" b="1" i="0" u="none" strike="noStrike">
                          <a:solidFill>
                            <a:srgbClr val="000000"/>
                          </a:solidFill>
                          <a:latin typeface="宋体"/>
                        </a:rPr>
                        <a:t>0</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60</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3</a:t>
                      </a:r>
                      <a:r>
                        <a:rPr lang="zh-CN" altLang="en-US" sz="1200" b="1" i="0" u="none" strike="noStrike" dirty="0">
                          <a:solidFill>
                            <a:srgbClr val="000000"/>
                          </a:solidFill>
                          <a:latin typeface="宋体"/>
                        </a:rPr>
                        <a:t>实验发展</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91310">
                <a:tc>
                  <a:txBody>
                    <a:bodyPr/>
                    <a:lstStyle/>
                    <a:p>
                      <a:pPr algn="l" fontAlgn="b"/>
                      <a:r>
                        <a:rPr lang="zh-CN" altLang="en-US" sz="1200" b="1" i="0" u="none" strike="noStrike">
                          <a:solidFill>
                            <a:srgbClr val="000000"/>
                          </a:solidFill>
                          <a:latin typeface="宋体"/>
                        </a:rPr>
                        <a:t>天津科技大学</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689</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9C0006"/>
                          </a:solidFill>
                          <a:latin typeface="宋体"/>
                        </a:rPr>
                        <a:t>氯化铵结晶工艺开发及设备设计</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US" altLang="zh-CN" sz="1200" b="1" i="0" u="none" strike="noStrike">
                          <a:solidFill>
                            <a:srgbClr val="000000"/>
                          </a:solidFill>
                          <a:latin typeface="宋体"/>
                        </a:rPr>
                        <a:t>201911</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altLang="zh-CN" sz="1200" b="1" i="0" u="none" strike="noStrike">
                          <a:solidFill>
                            <a:srgbClr val="000000"/>
                          </a:solidFill>
                          <a:latin typeface="宋体"/>
                        </a:rPr>
                        <a:t>180</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120</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3</a:t>
                      </a:r>
                      <a:r>
                        <a:rPr lang="zh-CN" altLang="en-US" sz="1200" b="1" i="0" u="none" strike="noStrike" dirty="0">
                          <a:solidFill>
                            <a:srgbClr val="000000"/>
                          </a:solidFill>
                          <a:latin typeface="宋体"/>
                        </a:rPr>
                        <a:t>实验发展</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91310">
                <a:tc>
                  <a:txBody>
                    <a:bodyPr/>
                    <a:lstStyle/>
                    <a:p>
                      <a:pPr algn="l" fontAlgn="b"/>
                      <a:r>
                        <a:rPr lang="zh-CN" altLang="en-US" sz="1200" b="1" i="0" u="none" strike="noStrike">
                          <a:solidFill>
                            <a:srgbClr val="000000"/>
                          </a:solidFill>
                          <a:latin typeface="宋体"/>
                        </a:rPr>
                        <a:t>天津理工大学</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0093</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9C0006"/>
                          </a:solidFill>
                          <a:latin typeface="宋体"/>
                        </a:rPr>
                        <a:t>组合序列的同余性与单峰性</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US" altLang="zh-CN" sz="1200" b="1" i="0" u="none" strike="noStrike">
                          <a:solidFill>
                            <a:srgbClr val="000000"/>
                          </a:solidFill>
                          <a:latin typeface="宋体"/>
                        </a:rPr>
                        <a:t>201801</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0.2</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a:t>
                      </a:r>
                      <a:r>
                        <a:rPr lang="zh-CN" altLang="en-US" sz="1200" b="1" i="0" u="none" strike="noStrike" dirty="0">
                          <a:solidFill>
                            <a:srgbClr val="000000"/>
                          </a:solidFill>
                          <a:latin typeface="宋体"/>
                        </a:rPr>
                        <a:t>基础研究</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91310">
                <a:tc>
                  <a:txBody>
                    <a:bodyPr/>
                    <a:lstStyle/>
                    <a:p>
                      <a:pPr algn="l" fontAlgn="b"/>
                      <a:r>
                        <a:rPr lang="zh-CN" altLang="en-US" sz="1200" b="1" i="0" u="none" strike="noStrike">
                          <a:solidFill>
                            <a:srgbClr val="000000"/>
                          </a:solidFill>
                          <a:latin typeface="宋体"/>
                        </a:rPr>
                        <a:t>天津理工大学</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0379</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9C0006"/>
                          </a:solidFill>
                          <a:latin typeface="宋体"/>
                        </a:rPr>
                        <a:t>组合序列的同余性与单峰性</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US" altLang="zh-CN" sz="1200" b="1" i="0" u="none" strike="noStrike">
                          <a:solidFill>
                            <a:srgbClr val="000000"/>
                          </a:solidFill>
                          <a:latin typeface="宋体"/>
                        </a:rPr>
                        <a:t>202012</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0.7</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a:t>
                      </a:r>
                      <a:r>
                        <a:rPr lang="zh-CN" altLang="en-US" sz="1200" b="1" i="0" u="none" strike="noStrike" dirty="0">
                          <a:solidFill>
                            <a:srgbClr val="000000"/>
                          </a:solidFill>
                          <a:latin typeface="宋体"/>
                        </a:rPr>
                        <a:t>基础研究</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91310">
                <a:tc>
                  <a:txBody>
                    <a:bodyPr/>
                    <a:lstStyle/>
                    <a:p>
                      <a:pPr algn="l" fontAlgn="b"/>
                      <a:r>
                        <a:rPr lang="zh-CN" altLang="en-US" sz="1200" b="1" i="0" u="none" strike="noStrike">
                          <a:solidFill>
                            <a:srgbClr val="000000"/>
                          </a:solidFill>
                          <a:latin typeface="宋体"/>
                        </a:rPr>
                        <a:t>天津农学院</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622</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9C0006"/>
                          </a:solidFill>
                          <a:latin typeface="宋体"/>
                        </a:rPr>
                        <a:t>白玉菇新品种增产及菌渣再利用技术的研究应用</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US" altLang="zh-CN" sz="1200" b="1" i="0" u="none" strike="noStrike">
                          <a:solidFill>
                            <a:srgbClr val="000000"/>
                          </a:solidFill>
                          <a:latin typeface="宋体"/>
                        </a:rPr>
                        <a:t>202004</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50</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30</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0.6</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91310">
                <a:tc>
                  <a:txBody>
                    <a:bodyPr/>
                    <a:lstStyle/>
                    <a:p>
                      <a:pPr algn="l" fontAlgn="b"/>
                      <a:r>
                        <a:rPr lang="zh-CN" altLang="en-US" sz="1200" b="1" i="0" u="none" strike="noStrike">
                          <a:solidFill>
                            <a:srgbClr val="000000"/>
                          </a:solidFill>
                          <a:latin typeface="宋体"/>
                        </a:rPr>
                        <a:t>天津农学院</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479</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9C0006"/>
                          </a:solidFill>
                          <a:latin typeface="宋体"/>
                        </a:rPr>
                        <a:t>白玉菇新品种增产及菌渣再利用技术的研究应用</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US" altLang="zh-CN" sz="1200" b="1" i="0" u="none" strike="noStrike">
                          <a:solidFill>
                            <a:srgbClr val="000000"/>
                          </a:solidFill>
                          <a:latin typeface="宋体"/>
                        </a:rPr>
                        <a:t>202008</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50</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25</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0.3</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36556">
                <a:tc>
                  <a:txBody>
                    <a:bodyPr/>
                    <a:lstStyle/>
                    <a:p>
                      <a:pPr algn="l" fontAlgn="b"/>
                      <a:r>
                        <a:rPr lang="zh-CN" altLang="en-US" sz="1200" b="1" i="0" u="none" strike="noStrike">
                          <a:solidFill>
                            <a:srgbClr val="000000"/>
                          </a:solidFill>
                          <a:latin typeface="宋体"/>
                        </a:rPr>
                        <a:t>天津医科大学</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0586</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9C0006"/>
                          </a:solidFill>
                          <a:latin typeface="宋体"/>
                        </a:rPr>
                        <a:t>新型生物纳米结构在</a:t>
                      </a:r>
                      <a:r>
                        <a:rPr lang="en-US" altLang="zh-CN" sz="1200" b="1" i="0" u="none" strike="noStrike" dirty="0" err="1">
                          <a:solidFill>
                            <a:srgbClr val="9C0006"/>
                          </a:solidFill>
                          <a:latin typeface="宋体"/>
                        </a:rPr>
                        <a:t>dysferlin</a:t>
                      </a:r>
                      <a:r>
                        <a:rPr lang="zh-CN" altLang="en-US" sz="1200" b="1" i="0" u="none" strike="noStrike" dirty="0">
                          <a:solidFill>
                            <a:srgbClr val="9C0006"/>
                          </a:solidFill>
                          <a:latin typeface="宋体"/>
                        </a:rPr>
                        <a:t>肌病靶向治疗中的研究</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US" altLang="zh-CN" sz="1200" b="1" i="0" u="none" strike="noStrike">
                          <a:solidFill>
                            <a:srgbClr val="000000"/>
                          </a:solidFill>
                          <a:latin typeface="宋体"/>
                        </a:rPr>
                        <a:t>201701</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altLang="zh-CN" sz="1200" b="1" i="0" u="none" strike="noStrike" dirty="0">
                          <a:solidFill>
                            <a:srgbClr val="000000"/>
                          </a:solidFill>
                          <a:latin typeface="宋体"/>
                        </a:rPr>
                        <a:t>0</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a:t>
                      </a:r>
                      <a:r>
                        <a:rPr lang="zh-CN" altLang="en-US" sz="1200" b="1" i="0" u="none" strike="noStrike" dirty="0">
                          <a:solidFill>
                            <a:srgbClr val="000000"/>
                          </a:solidFill>
                          <a:latin typeface="宋体"/>
                        </a:rPr>
                        <a:t>基础研究</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36556">
                <a:tc>
                  <a:txBody>
                    <a:bodyPr/>
                    <a:lstStyle/>
                    <a:p>
                      <a:pPr algn="l" fontAlgn="b"/>
                      <a:r>
                        <a:rPr lang="zh-CN" altLang="en-US" sz="1200" b="1" i="0" u="none" strike="noStrike">
                          <a:solidFill>
                            <a:srgbClr val="000000"/>
                          </a:solidFill>
                          <a:latin typeface="宋体"/>
                        </a:rPr>
                        <a:t>天津医科大学</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0013</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9C0006"/>
                          </a:solidFill>
                          <a:latin typeface="宋体"/>
                        </a:rPr>
                        <a:t>新型生物纳米结构在</a:t>
                      </a:r>
                      <a:r>
                        <a:rPr lang="en-US" altLang="zh-CN" sz="1200" b="1" i="0" u="none" strike="noStrike">
                          <a:solidFill>
                            <a:srgbClr val="9C0006"/>
                          </a:solidFill>
                          <a:latin typeface="宋体"/>
                        </a:rPr>
                        <a:t>dysferlin</a:t>
                      </a:r>
                      <a:r>
                        <a:rPr lang="zh-CN" altLang="en-US" sz="1200" b="1" i="0" u="none" strike="noStrike">
                          <a:solidFill>
                            <a:srgbClr val="9C0006"/>
                          </a:solidFill>
                          <a:latin typeface="宋体"/>
                        </a:rPr>
                        <a:t>肌病靶向治疗中的研究</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7CE"/>
                    </a:solidFill>
                  </a:tcPr>
                </a:tc>
                <a:tc>
                  <a:txBody>
                    <a:bodyPr/>
                    <a:lstStyle/>
                    <a:p>
                      <a:pPr algn="l" fontAlgn="b"/>
                      <a:r>
                        <a:rPr lang="en-US" altLang="zh-CN" sz="1200" b="1" i="0" u="none" strike="noStrike">
                          <a:solidFill>
                            <a:srgbClr val="000000"/>
                          </a:solidFill>
                          <a:latin typeface="宋体"/>
                        </a:rPr>
                        <a:t>201701</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altLang="zh-CN" sz="1200" b="1" i="0" u="none" strike="noStrike" dirty="0">
                          <a:solidFill>
                            <a:srgbClr val="000000"/>
                          </a:solidFill>
                          <a:latin typeface="宋体"/>
                        </a:rPr>
                        <a:t>0</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0</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0.2</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a:t>
                      </a:r>
                      <a:r>
                        <a:rPr lang="zh-CN" altLang="en-US" sz="1200" b="1" i="0" u="none" strike="noStrike" dirty="0">
                          <a:solidFill>
                            <a:srgbClr val="000000"/>
                          </a:solidFill>
                          <a:latin typeface="宋体"/>
                        </a:rPr>
                        <a:t>基础研究</a:t>
                      </a:r>
                    </a:p>
                  </a:txBody>
                  <a:tcPr marL="4333" marR="4333" marT="43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sp>
        <p:nvSpPr>
          <p:cNvPr id="7" name="椭圆 6"/>
          <p:cNvSpPr/>
          <p:nvPr/>
        </p:nvSpPr>
        <p:spPr>
          <a:xfrm>
            <a:off x="785786" y="5072074"/>
            <a:ext cx="7786742" cy="10001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项目“学科分类”以及</a:t>
            </a:r>
            <a:endParaRPr lang="en-US" altLang="zh-CN" sz="2800" b="1" dirty="0" smtClean="0">
              <a:solidFill>
                <a:srgbClr val="FF0000"/>
              </a:solidFill>
            </a:endParaRPr>
          </a:p>
          <a:p>
            <a:pPr algn="ctr"/>
            <a:r>
              <a:rPr lang="zh-CN" altLang="en-US" sz="2800" b="1" dirty="0" smtClean="0">
                <a:solidFill>
                  <a:srgbClr val="FF0000"/>
                </a:solidFill>
              </a:rPr>
              <a:t>“活动类型”随意编写</a:t>
            </a:r>
            <a:endParaRPr lang="zh-CN" altLang="en-US" sz="2800" b="1" dirty="0">
              <a:solidFill>
                <a:srgbClr val="FF0000"/>
              </a:solidFill>
            </a:endParaRPr>
          </a:p>
        </p:txBody>
      </p:sp>
      <p:graphicFrame>
        <p:nvGraphicFramePr>
          <p:cNvPr id="9" name="表格 8"/>
          <p:cNvGraphicFramePr>
            <a:graphicFrameLocks noGrp="1"/>
          </p:cNvGraphicFramePr>
          <p:nvPr/>
        </p:nvGraphicFramePr>
        <p:xfrm>
          <a:off x="785786" y="1214422"/>
          <a:ext cx="7643866" cy="3571901"/>
        </p:xfrm>
        <a:graphic>
          <a:graphicData uri="http://schemas.openxmlformats.org/drawingml/2006/table">
            <a:tbl>
              <a:tblPr/>
              <a:tblGrid>
                <a:gridCol w="960417"/>
                <a:gridCol w="447318"/>
                <a:gridCol w="3473288"/>
                <a:gridCol w="548265"/>
                <a:gridCol w="428628"/>
                <a:gridCol w="428628"/>
                <a:gridCol w="357190"/>
                <a:gridCol w="1000132"/>
              </a:tblGrid>
              <a:tr h="277503">
                <a:tc>
                  <a:txBody>
                    <a:bodyPr/>
                    <a:lstStyle/>
                    <a:p>
                      <a:pPr algn="l" fontAlgn="b"/>
                      <a:r>
                        <a:rPr lang="zh-CN" altLang="en-US" sz="1200" b="1" i="0" u="none" strike="noStrike" dirty="0">
                          <a:solidFill>
                            <a:srgbClr val="000000"/>
                          </a:solidFill>
                          <a:latin typeface="宋体"/>
                        </a:rPr>
                        <a:t>南开大学</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2929</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“两山论”指导下的矿山生态修复理论与实践研究</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202007</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56</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0.4</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503">
                <a:tc>
                  <a:txBody>
                    <a:bodyPr/>
                    <a:lstStyle/>
                    <a:p>
                      <a:pPr algn="l" fontAlgn="b"/>
                      <a:r>
                        <a:rPr lang="zh-CN" altLang="en-US" sz="1200" b="1" i="0" u="none" strike="noStrike">
                          <a:solidFill>
                            <a:srgbClr val="000000"/>
                          </a:solidFill>
                          <a:latin typeface="宋体"/>
                        </a:rPr>
                        <a:t>南开大学</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2504</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2020</a:t>
                      </a:r>
                      <a:r>
                        <a:rPr lang="zh-CN" altLang="en-US" sz="1200" b="1" i="0" u="none" strike="noStrike">
                          <a:solidFill>
                            <a:srgbClr val="000000"/>
                          </a:solidFill>
                          <a:latin typeface="宋体"/>
                        </a:rPr>
                        <a:t>年度学位论文送审平台运行维护服务</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202010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60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23</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0.3</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5</a:t>
                      </a:r>
                      <a:r>
                        <a:rPr lang="zh-CN" altLang="en-US" sz="1200" b="1" i="0" u="none" strike="noStrike" dirty="0">
                          <a:solidFill>
                            <a:srgbClr val="000000"/>
                          </a:solidFill>
                          <a:latin typeface="宋体"/>
                        </a:rPr>
                        <a:t>其他科技服务</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3820">
                <a:tc>
                  <a:txBody>
                    <a:bodyPr/>
                    <a:lstStyle/>
                    <a:p>
                      <a:pPr algn="l" fontAlgn="b"/>
                      <a:r>
                        <a:rPr lang="zh-CN" altLang="en-US" sz="1200" b="1" i="0" u="none" strike="noStrike">
                          <a:solidFill>
                            <a:srgbClr val="000000"/>
                          </a:solidFill>
                          <a:latin typeface="宋体"/>
                        </a:rPr>
                        <a:t>天津大学</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5650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科技奖励政策研究</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202101</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800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800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4</a:t>
                      </a:r>
                      <a:r>
                        <a:rPr lang="zh-CN" altLang="en-US" sz="1200" b="1" i="0" u="none" strike="noStrike" dirty="0">
                          <a:solidFill>
                            <a:srgbClr val="000000"/>
                          </a:solidFill>
                          <a:latin typeface="宋体"/>
                        </a:rPr>
                        <a:t>研究与发展成果应用</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503">
                <a:tc>
                  <a:txBody>
                    <a:bodyPr/>
                    <a:lstStyle/>
                    <a:p>
                      <a:pPr algn="l" fontAlgn="b"/>
                      <a:r>
                        <a:rPr lang="zh-CN" altLang="en-US" sz="1200" b="1" i="0" u="none" strike="noStrike">
                          <a:solidFill>
                            <a:srgbClr val="000000"/>
                          </a:solidFill>
                          <a:latin typeface="宋体"/>
                        </a:rPr>
                        <a:t>天津大学</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5030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圆明园易学思想研究科研项目合同书</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202101</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919</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372</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3820">
                <a:tc>
                  <a:txBody>
                    <a:bodyPr/>
                    <a:lstStyle/>
                    <a:p>
                      <a:pPr algn="l" fontAlgn="b"/>
                      <a:r>
                        <a:rPr lang="zh-CN" altLang="en-US" sz="1200" b="1" i="0" u="none" strike="noStrike" dirty="0">
                          <a:solidFill>
                            <a:srgbClr val="000000"/>
                          </a:solidFill>
                          <a:latin typeface="宋体"/>
                        </a:rPr>
                        <a:t>天津农学院</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145</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科研平台建设提升</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201711</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10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0.2</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4</a:t>
                      </a:r>
                      <a:r>
                        <a:rPr lang="zh-CN" altLang="en-US" sz="1200" b="1" i="0" u="none" strike="noStrike" dirty="0">
                          <a:solidFill>
                            <a:srgbClr val="000000"/>
                          </a:solidFill>
                          <a:latin typeface="宋体"/>
                        </a:rPr>
                        <a:t>研究与发展成果应用</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503">
                <a:tc>
                  <a:txBody>
                    <a:bodyPr/>
                    <a:lstStyle/>
                    <a:p>
                      <a:pPr algn="l" fontAlgn="b"/>
                      <a:r>
                        <a:rPr lang="zh-CN" altLang="en-US" sz="1200" b="1" i="0" u="none" strike="noStrike">
                          <a:solidFill>
                            <a:srgbClr val="000000"/>
                          </a:solidFill>
                          <a:latin typeface="宋体"/>
                        </a:rPr>
                        <a:t>南开大学</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2938</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材料结构表征测试</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202008</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25</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0.4</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00870">
                <a:tc>
                  <a:txBody>
                    <a:bodyPr/>
                    <a:lstStyle/>
                    <a:p>
                      <a:pPr algn="l" fontAlgn="b"/>
                      <a:r>
                        <a:rPr lang="zh-CN" altLang="en-US" sz="1200" b="1" i="0" u="none" strike="noStrike">
                          <a:solidFill>
                            <a:srgbClr val="000000"/>
                          </a:solidFill>
                          <a:latin typeface="宋体"/>
                        </a:rPr>
                        <a:t>天津大学</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336</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“一带一路”典型表层地球系统动力学与可持续发展战略研究</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202101</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32</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0.5</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5</a:t>
                      </a:r>
                      <a:r>
                        <a:rPr lang="zh-CN" altLang="en-US" sz="1200" b="1" i="0" u="none" strike="noStrike" dirty="0">
                          <a:solidFill>
                            <a:srgbClr val="000000"/>
                          </a:solidFill>
                          <a:latin typeface="宋体"/>
                        </a:rPr>
                        <a:t>其他科技服务</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77503">
                <a:tc>
                  <a:txBody>
                    <a:bodyPr/>
                    <a:lstStyle/>
                    <a:p>
                      <a:pPr algn="l" fontAlgn="b"/>
                      <a:r>
                        <a:rPr lang="zh-CN" altLang="en-US" sz="1200" b="1" i="0" u="none" strike="noStrike">
                          <a:solidFill>
                            <a:srgbClr val="000000"/>
                          </a:solidFill>
                          <a:latin typeface="宋体"/>
                        </a:rPr>
                        <a:t>天津科技大学</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128</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玻璃材质食品相关产品技术规范修订及验证</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201908</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40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77503">
                <a:tc>
                  <a:txBody>
                    <a:bodyPr/>
                    <a:lstStyle/>
                    <a:p>
                      <a:pPr algn="l" fontAlgn="b"/>
                      <a:r>
                        <a:rPr lang="zh-CN" altLang="en-US" sz="1200" b="1" i="0" u="none" strike="noStrike">
                          <a:solidFill>
                            <a:srgbClr val="000000"/>
                          </a:solidFill>
                          <a:latin typeface="宋体"/>
                        </a:rPr>
                        <a:t>天津理工大学</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0704</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材料热性能及电镜分析</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202011</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30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30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0.1</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00870">
                <a:tc>
                  <a:txBody>
                    <a:bodyPr/>
                    <a:lstStyle/>
                    <a:p>
                      <a:pPr algn="l" fontAlgn="b"/>
                      <a:r>
                        <a:rPr lang="zh-CN" altLang="en-US" sz="1200" b="1" i="0" u="none" strike="noStrike">
                          <a:solidFill>
                            <a:srgbClr val="000000"/>
                          </a:solidFill>
                          <a:latin typeface="宋体"/>
                        </a:rPr>
                        <a:t>天津农学院</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6</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“宜耕沙地调查和评价关键技术研究”土壤样品理化项目测试</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201601</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12</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0.2</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77503">
                <a:tc>
                  <a:txBody>
                    <a:bodyPr/>
                    <a:lstStyle/>
                    <a:p>
                      <a:pPr algn="l" fontAlgn="b"/>
                      <a:r>
                        <a:rPr lang="zh-CN" altLang="en-US" sz="1200" b="1" i="0" u="none" strike="noStrike">
                          <a:solidFill>
                            <a:srgbClr val="000000"/>
                          </a:solidFill>
                          <a:latin typeface="宋体"/>
                        </a:rPr>
                        <a:t>天津医科大学</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0425</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血液样品炎性因子的测定</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202012</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50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50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1</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a:t>
                      </a:r>
                      <a:r>
                        <a:rPr lang="zh-CN" altLang="en-US" sz="1200" b="1" i="0" u="none" strike="noStrike" dirty="0">
                          <a:solidFill>
                            <a:srgbClr val="000000"/>
                          </a:solidFill>
                          <a:latin typeface="宋体"/>
                        </a:rPr>
                        <a:t>基础研究</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graphicFrame>
        <p:nvGraphicFramePr>
          <p:cNvPr id="6" name="表格 5"/>
          <p:cNvGraphicFramePr>
            <a:graphicFrameLocks noGrp="1"/>
          </p:cNvGraphicFramePr>
          <p:nvPr/>
        </p:nvGraphicFramePr>
        <p:xfrm>
          <a:off x="642910" y="1214422"/>
          <a:ext cx="7929617" cy="3643338"/>
        </p:xfrm>
        <a:graphic>
          <a:graphicData uri="http://schemas.openxmlformats.org/drawingml/2006/table">
            <a:tbl>
              <a:tblPr/>
              <a:tblGrid>
                <a:gridCol w="1259846"/>
                <a:gridCol w="444652"/>
                <a:gridCol w="3301911"/>
                <a:gridCol w="682082"/>
                <a:gridCol w="475311"/>
                <a:gridCol w="475311"/>
                <a:gridCol w="475311"/>
                <a:gridCol w="815193"/>
              </a:tblGrid>
              <a:tr h="506809">
                <a:tc>
                  <a:txBody>
                    <a:bodyPr/>
                    <a:lstStyle/>
                    <a:p>
                      <a:pPr algn="l" fontAlgn="b"/>
                      <a:r>
                        <a:rPr lang="zh-CN" altLang="en-US" sz="1400" b="1" i="0" u="none" strike="noStrike" dirty="0">
                          <a:solidFill>
                            <a:srgbClr val="000000"/>
                          </a:solidFill>
                          <a:latin typeface="宋体"/>
                        </a:rPr>
                        <a:t>南开大学</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solidFill>
                            <a:srgbClr val="000000"/>
                          </a:solidFill>
                          <a:latin typeface="宋体"/>
                        </a:rPr>
                        <a:t>2384</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1" i="0" u="none" strike="noStrike">
                          <a:solidFill>
                            <a:srgbClr val="000000"/>
                          </a:solidFill>
                          <a:latin typeface="宋体"/>
                        </a:rPr>
                        <a:t>“子牙杯”</a:t>
                      </a:r>
                      <a:r>
                        <a:rPr lang="en-US" altLang="zh-CN" sz="1400" b="1" i="0" u="none" strike="noStrike">
                          <a:solidFill>
                            <a:srgbClr val="000000"/>
                          </a:solidFill>
                          <a:latin typeface="宋体"/>
                        </a:rPr>
                        <a:t>-</a:t>
                      </a:r>
                      <a:r>
                        <a:rPr lang="zh-CN" altLang="en-US" sz="1400" b="1" i="0" u="none" strike="noStrike">
                          <a:solidFill>
                            <a:srgbClr val="000000"/>
                          </a:solidFill>
                          <a:latin typeface="宋体"/>
                        </a:rPr>
                        <a:t>第二届天津市大学生生态环保创新大赛策划及组织实施</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altLang="zh-CN" sz="1400" b="1" i="0" u="none" strike="noStrike">
                          <a:solidFill>
                            <a:srgbClr val="000000"/>
                          </a:solidFill>
                          <a:latin typeface="宋体"/>
                        </a:rPr>
                        <a:t>202105</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a:solidFill>
                            <a:srgbClr val="000000"/>
                          </a:solidFill>
                          <a:latin typeface="宋体"/>
                        </a:rPr>
                        <a:t>101</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a:solidFill>
                            <a:srgbClr val="000000"/>
                          </a:solidFill>
                          <a:latin typeface="宋体"/>
                        </a:rPr>
                        <a:t>52</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a:solidFill>
                            <a:srgbClr val="000000"/>
                          </a:solidFill>
                          <a:latin typeface="宋体"/>
                        </a:rPr>
                        <a:t>0.3</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dirty="0">
                          <a:solidFill>
                            <a:srgbClr val="000000"/>
                          </a:solidFill>
                          <a:latin typeface="宋体"/>
                        </a:rPr>
                        <a:t>2</a:t>
                      </a:r>
                      <a:r>
                        <a:rPr lang="zh-CN" altLang="en-US" sz="1400" b="1" i="0" u="none" strike="noStrike" dirty="0">
                          <a:solidFill>
                            <a:srgbClr val="000000"/>
                          </a:solidFill>
                          <a:latin typeface="宋体"/>
                        </a:rPr>
                        <a:t>应用研究</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242">
                <a:tc>
                  <a:txBody>
                    <a:bodyPr/>
                    <a:lstStyle/>
                    <a:p>
                      <a:pPr algn="l" fontAlgn="b"/>
                      <a:r>
                        <a:rPr lang="zh-CN" altLang="en-US" sz="1400" b="1" i="0" u="none" strike="noStrike">
                          <a:solidFill>
                            <a:srgbClr val="000000"/>
                          </a:solidFill>
                          <a:latin typeface="宋体"/>
                        </a:rPr>
                        <a:t>天津大学</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solidFill>
                            <a:srgbClr val="000000"/>
                          </a:solidFill>
                          <a:latin typeface="宋体"/>
                        </a:rPr>
                        <a:t>5989</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1" i="0" u="none" strike="noStrike" dirty="0">
                          <a:solidFill>
                            <a:srgbClr val="000000"/>
                          </a:solidFill>
                          <a:latin typeface="宋体"/>
                        </a:rPr>
                        <a:t>国际智能医学工程会议</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altLang="zh-CN" sz="1400" b="1" i="0" u="none" strike="noStrike">
                          <a:solidFill>
                            <a:srgbClr val="000000"/>
                          </a:solidFill>
                          <a:latin typeface="宋体"/>
                        </a:rPr>
                        <a:t>202101</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a:solidFill>
                            <a:srgbClr val="000000"/>
                          </a:solidFill>
                          <a:latin typeface="宋体"/>
                        </a:rPr>
                        <a:t>25</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a:solidFill>
                            <a:srgbClr val="000000"/>
                          </a:solidFill>
                          <a:latin typeface="宋体"/>
                        </a:rPr>
                        <a:t>25</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a:solidFill>
                            <a:srgbClr val="000000"/>
                          </a:solidFill>
                          <a:latin typeface="宋体"/>
                        </a:rPr>
                        <a:t>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dirty="0">
                          <a:solidFill>
                            <a:srgbClr val="000000"/>
                          </a:solidFill>
                          <a:latin typeface="宋体"/>
                        </a:rPr>
                        <a:t>2</a:t>
                      </a:r>
                      <a:r>
                        <a:rPr lang="zh-CN" altLang="en-US" sz="1400" b="1" i="0" u="none" strike="noStrike" dirty="0">
                          <a:solidFill>
                            <a:srgbClr val="000000"/>
                          </a:solidFill>
                          <a:latin typeface="宋体"/>
                        </a:rPr>
                        <a:t>应用研究</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6809">
                <a:tc>
                  <a:txBody>
                    <a:bodyPr/>
                    <a:lstStyle/>
                    <a:p>
                      <a:pPr algn="l" fontAlgn="b"/>
                      <a:r>
                        <a:rPr lang="zh-CN" altLang="en-US" sz="1400" b="1" i="0" u="none" strike="noStrike" dirty="0">
                          <a:solidFill>
                            <a:srgbClr val="000000"/>
                          </a:solidFill>
                          <a:latin typeface="宋体"/>
                        </a:rPr>
                        <a:t>天津科技大学</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solidFill>
                            <a:srgbClr val="000000"/>
                          </a:solidFill>
                          <a:latin typeface="宋体"/>
                        </a:rPr>
                        <a:t>885</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1" i="0" u="none" strike="noStrike" dirty="0">
                          <a:solidFill>
                            <a:srgbClr val="000000"/>
                          </a:solidFill>
                          <a:latin typeface="宋体"/>
                        </a:rPr>
                        <a:t>食品微生物实验室管理及实验人员培训</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altLang="zh-CN" sz="1400" b="1" i="0" u="none" strike="noStrike">
                          <a:solidFill>
                            <a:srgbClr val="000000"/>
                          </a:solidFill>
                          <a:latin typeface="宋体"/>
                        </a:rPr>
                        <a:t>202011</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a:solidFill>
                            <a:srgbClr val="000000"/>
                          </a:solidFill>
                          <a:latin typeface="宋体"/>
                        </a:rPr>
                        <a:t>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a:solidFill>
                            <a:srgbClr val="000000"/>
                          </a:solidFill>
                          <a:latin typeface="宋体"/>
                        </a:rPr>
                        <a:t>20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a:solidFill>
                            <a:srgbClr val="000000"/>
                          </a:solidFill>
                          <a:latin typeface="宋体"/>
                        </a:rPr>
                        <a:t>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dirty="0">
                          <a:solidFill>
                            <a:srgbClr val="000000"/>
                          </a:solidFill>
                          <a:latin typeface="宋体"/>
                        </a:rPr>
                        <a:t>5</a:t>
                      </a:r>
                      <a:r>
                        <a:rPr lang="zh-CN" altLang="en-US" sz="1400" b="1" i="0" u="none" strike="noStrike" dirty="0">
                          <a:solidFill>
                            <a:srgbClr val="000000"/>
                          </a:solidFill>
                          <a:latin typeface="宋体"/>
                        </a:rPr>
                        <a:t>其他科技服务</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6809">
                <a:tc>
                  <a:txBody>
                    <a:bodyPr/>
                    <a:lstStyle/>
                    <a:p>
                      <a:pPr algn="l" fontAlgn="b"/>
                      <a:r>
                        <a:rPr lang="zh-CN" altLang="en-US" sz="1400" b="1" i="0" u="none" strike="noStrike" dirty="0">
                          <a:solidFill>
                            <a:srgbClr val="000000"/>
                          </a:solidFill>
                          <a:latin typeface="宋体"/>
                        </a:rPr>
                        <a:t>天津工业大学</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solidFill>
                            <a:srgbClr val="000000"/>
                          </a:solidFill>
                          <a:latin typeface="宋体"/>
                        </a:rPr>
                        <a:t>658</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1" i="0" u="none" strike="noStrike">
                          <a:solidFill>
                            <a:srgbClr val="000000"/>
                          </a:solidFill>
                          <a:latin typeface="宋体"/>
                        </a:rPr>
                        <a:t>第三届天津市危险化学品使用及防护知识大赛</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altLang="zh-CN" sz="1400" b="1" i="0" u="none" strike="noStrike">
                          <a:solidFill>
                            <a:srgbClr val="000000"/>
                          </a:solidFill>
                          <a:latin typeface="宋体"/>
                        </a:rPr>
                        <a:t>201912</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a:solidFill>
                            <a:srgbClr val="000000"/>
                          </a:solidFill>
                          <a:latin typeface="宋体"/>
                        </a:rPr>
                        <a:t>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a:solidFill>
                            <a:srgbClr val="000000"/>
                          </a:solidFill>
                          <a:latin typeface="宋体"/>
                        </a:rPr>
                        <a:t>47</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a:solidFill>
                            <a:srgbClr val="000000"/>
                          </a:solidFill>
                          <a:latin typeface="宋体"/>
                        </a:rPr>
                        <a:t>0.1</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dirty="0">
                          <a:solidFill>
                            <a:srgbClr val="000000"/>
                          </a:solidFill>
                          <a:latin typeface="宋体"/>
                        </a:rPr>
                        <a:t>2</a:t>
                      </a:r>
                      <a:r>
                        <a:rPr lang="zh-CN" altLang="en-US" sz="1400" b="1" i="0" u="none" strike="noStrike" dirty="0">
                          <a:solidFill>
                            <a:srgbClr val="000000"/>
                          </a:solidFill>
                          <a:latin typeface="宋体"/>
                        </a:rPr>
                        <a:t>应用研究</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6809">
                <a:tc>
                  <a:txBody>
                    <a:bodyPr/>
                    <a:lstStyle/>
                    <a:p>
                      <a:pPr algn="l" fontAlgn="b"/>
                      <a:r>
                        <a:rPr lang="zh-CN" altLang="en-US" sz="1400" b="1" i="0" u="none" strike="noStrike">
                          <a:solidFill>
                            <a:srgbClr val="000000"/>
                          </a:solidFill>
                          <a:latin typeface="宋体"/>
                        </a:rPr>
                        <a:t>天津理工大学</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solidFill>
                            <a:srgbClr val="000000"/>
                          </a:solidFill>
                          <a:latin typeface="宋体"/>
                        </a:rPr>
                        <a:t>0476</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a:solidFill>
                            <a:srgbClr val="000000"/>
                          </a:solidFill>
                          <a:latin typeface="宋体"/>
                        </a:rPr>
                        <a:t>2021</a:t>
                      </a:r>
                      <a:r>
                        <a:rPr lang="zh-CN" altLang="en-US" sz="1400" b="1" i="0" u="none" strike="noStrike">
                          <a:solidFill>
                            <a:srgbClr val="000000"/>
                          </a:solidFill>
                          <a:latin typeface="宋体"/>
                        </a:rPr>
                        <a:t>年工贸行业安全监管干部执法能力提升专题培训（业务知识培训）</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altLang="zh-CN" sz="1400" b="1" i="0" u="none" strike="noStrike">
                          <a:solidFill>
                            <a:srgbClr val="000000"/>
                          </a:solidFill>
                          <a:latin typeface="宋体"/>
                        </a:rPr>
                        <a:t>202109</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a:solidFill>
                            <a:srgbClr val="000000"/>
                          </a:solidFill>
                          <a:latin typeface="宋体"/>
                        </a:rPr>
                        <a:t>548</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a:solidFill>
                            <a:srgbClr val="000000"/>
                          </a:solidFill>
                          <a:latin typeface="宋体"/>
                        </a:rPr>
                        <a:t>439</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a:solidFill>
                            <a:srgbClr val="000000"/>
                          </a:solidFill>
                          <a:latin typeface="宋体"/>
                        </a:rPr>
                        <a:t>1.8</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dirty="0">
                          <a:solidFill>
                            <a:srgbClr val="000000"/>
                          </a:solidFill>
                          <a:latin typeface="宋体"/>
                        </a:rPr>
                        <a:t>5</a:t>
                      </a:r>
                      <a:r>
                        <a:rPr lang="zh-CN" altLang="en-US" sz="1400" b="1" i="0" u="none" strike="noStrike" dirty="0">
                          <a:solidFill>
                            <a:srgbClr val="000000"/>
                          </a:solidFill>
                          <a:latin typeface="宋体"/>
                        </a:rPr>
                        <a:t>其他科技服务</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242">
                <a:tc>
                  <a:txBody>
                    <a:bodyPr/>
                    <a:lstStyle/>
                    <a:p>
                      <a:pPr algn="l" fontAlgn="b"/>
                      <a:r>
                        <a:rPr lang="zh-CN" altLang="en-US" sz="1400" b="1" i="0" u="none" strike="noStrike">
                          <a:solidFill>
                            <a:srgbClr val="000000"/>
                          </a:solidFill>
                          <a:latin typeface="宋体"/>
                        </a:rPr>
                        <a:t>天津农学院</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solidFill>
                            <a:srgbClr val="000000"/>
                          </a:solidFill>
                          <a:latin typeface="宋体"/>
                        </a:rPr>
                        <a:t>19</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1" i="0" u="none" strike="noStrike">
                          <a:solidFill>
                            <a:srgbClr val="000000"/>
                          </a:solidFill>
                          <a:latin typeface="宋体"/>
                        </a:rPr>
                        <a:t>地热矿业权公开出让项目</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altLang="zh-CN" sz="1400" b="1" i="0" u="none" strike="noStrike">
                          <a:solidFill>
                            <a:srgbClr val="000000"/>
                          </a:solidFill>
                          <a:latin typeface="宋体"/>
                        </a:rPr>
                        <a:t>201608</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a:solidFill>
                            <a:srgbClr val="000000"/>
                          </a:solidFill>
                          <a:latin typeface="宋体"/>
                        </a:rPr>
                        <a:t>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a:solidFill>
                            <a:srgbClr val="000000"/>
                          </a:solidFill>
                          <a:latin typeface="宋体"/>
                        </a:rPr>
                        <a:t>8</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a:solidFill>
                            <a:srgbClr val="000000"/>
                          </a:solidFill>
                          <a:latin typeface="宋体"/>
                        </a:rPr>
                        <a:t>0.1</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dirty="0">
                          <a:solidFill>
                            <a:srgbClr val="000000"/>
                          </a:solidFill>
                          <a:latin typeface="宋体"/>
                        </a:rPr>
                        <a:t>2</a:t>
                      </a:r>
                      <a:r>
                        <a:rPr lang="zh-CN" altLang="en-US" sz="1400" b="1" i="0" u="none" strike="noStrike" dirty="0">
                          <a:solidFill>
                            <a:srgbClr val="000000"/>
                          </a:solidFill>
                          <a:latin typeface="宋体"/>
                        </a:rPr>
                        <a:t>应用研究</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6809">
                <a:tc>
                  <a:txBody>
                    <a:bodyPr/>
                    <a:lstStyle/>
                    <a:p>
                      <a:pPr algn="l" fontAlgn="b"/>
                      <a:r>
                        <a:rPr lang="zh-CN" altLang="en-US" sz="1400" b="1" i="0" u="none" strike="noStrike">
                          <a:solidFill>
                            <a:srgbClr val="000000"/>
                          </a:solidFill>
                          <a:latin typeface="宋体"/>
                        </a:rPr>
                        <a:t>天津医科大学总医院</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solidFill>
                            <a:srgbClr val="000000"/>
                          </a:solidFill>
                          <a:latin typeface="宋体"/>
                        </a:rPr>
                        <a:t>282</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1" i="0" u="none" strike="noStrike">
                          <a:solidFill>
                            <a:srgbClr val="000000"/>
                          </a:solidFill>
                          <a:latin typeface="宋体"/>
                        </a:rPr>
                        <a:t>天津医科大学肺癌基础与临床中外联合研究中心建设</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altLang="zh-CN" sz="1400" b="1" i="0" u="none" strike="noStrike">
                          <a:solidFill>
                            <a:srgbClr val="000000"/>
                          </a:solidFill>
                          <a:latin typeface="宋体"/>
                        </a:rPr>
                        <a:t>201804</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a:solidFill>
                            <a:srgbClr val="000000"/>
                          </a:solidFill>
                          <a:latin typeface="宋体"/>
                        </a:rPr>
                        <a:t>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a:solidFill>
                            <a:srgbClr val="000000"/>
                          </a:solidFill>
                          <a:latin typeface="宋体"/>
                        </a:rPr>
                        <a:t>64</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a:solidFill>
                            <a:srgbClr val="000000"/>
                          </a:solidFill>
                          <a:latin typeface="宋体"/>
                        </a:rPr>
                        <a:t>2</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dirty="0">
                          <a:solidFill>
                            <a:srgbClr val="000000"/>
                          </a:solidFill>
                          <a:latin typeface="宋体"/>
                        </a:rPr>
                        <a:t>2</a:t>
                      </a:r>
                      <a:r>
                        <a:rPr lang="zh-CN" altLang="en-US" sz="1400" b="1" i="0" u="none" strike="noStrike" dirty="0">
                          <a:solidFill>
                            <a:srgbClr val="000000"/>
                          </a:solidFill>
                          <a:latin typeface="宋体"/>
                        </a:rPr>
                        <a:t>应用研究</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6809">
                <a:tc>
                  <a:txBody>
                    <a:bodyPr/>
                    <a:lstStyle/>
                    <a:p>
                      <a:pPr algn="l" fontAlgn="b"/>
                      <a:r>
                        <a:rPr lang="zh-CN" altLang="en-US" sz="1400" b="1" i="0" u="none" strike="noStrike">
                          <a:solidFill>
                            <a:srgbClr val="000000"/>
                          </a:solidFill>
                          <a:latin typeface="宋体"/>
                        </a:rPr>
                        <a:t>天津医科大学肿瘤医院</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dirty="0">
                          <a:solidFill>
                            <a:srgbClr val="000000"/>
                          </a:solidFill>
                          <a:latin typeface="宋体"/>
                        </a:rPr>
                        <a:t>53</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1" i="0" u="none" strike="noStrike">
                          <a:solidFill>
                            <a:srgbClr val="000000"/>
                          </a:solidFill>
                          <a:latin typeface="宋体"/>
                        </a:rPr>
                        <a:t>天津医科大学肿瘤医院中俄乳腺肿瘤整形联合研究中心建设</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altLang="zh-CN" sz="1400" b="1" i="0" u="none" strike="noStrike">
                          <a:solidFill>
                            <a:srgbClr val="000000"/>
                          </a:solidFill>
                          <a:latin typeface="宋体"/>
                        </a:rPr>
                        <a:t>201810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dirty="0">
                          <a:solidFill>
                            <a:srgbClr val="000000"/>
                          </a:solidFill>
                          <a:latin typeface="宋体"/>
                        </a:rPr>
                        <a:t>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dirty="0">
                          <a:solidFill>
                            <a:srgbClr val="000000"/>
                          </a:solidFill>
                          <a:latin typeface="宋体"/>
                        </a:rPr>
                        <a:t>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400" b="1" i="0" u="none" strike="noStrike" dirty="0">
                          <a:solidFill>
                            <a:srgbClr val="000000"/>
                          </a:solidFill>
                          <a:latin typeface="宋体"/>
                        </a:rPr>
                        <a:t>1.2</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1" i="0" u="none" strike="noStrike" dirty="0">
                          <a:solidFill>
                            <a:srgbClr val="000000"/>
                          </a:solidFill>
                          <a:latin typeface="宋体"/>
                        </a:rPr>
                        <a:t>　</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椭圆 6"/>
          <p:cNvSpPr/>
          <p:nvPr/>
        </p:nvSpPr>
        <p:spPr>
          <a:xfrm>
            <a:off x="785786" y="5072074"/>
            <a:ext cx="7786742" cy="10001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不属于“科技项目（课题）”</a:t>
            </a:r>
            <a:endParaRPr lang="en-US" altLang="zh-CN" sz="2800" b="1" dirty="0" smtClean="0">
              <a:solidFill>
                <a:srgbClr val="FF0000"/>
              </a:solidFill>
            </a:endParaRPr>
          </a:p>
          <a:p>
            <a:pPr algn="ctr"/>
            <a:r>
              <a:rPr lang="zh-CN" altLang="en-US" sz="2800" b="1" dirty="0" smtClean="0">
                <a:solidFill>
                  <a:srgbClr val="FF0000"/>
                </a:solidFill>
              </a:rPr>
              <a:t>统计范畴的项目硬填</a:t>
            </a:r>
            <a:endParaRPr lang="zh-CN" altLang="en-US" sz="2800" b="1" dirty="0">
              <a:solidFill>
                <a:srgbClr val="FF0000"/>
              </a:solidFill>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sp>
        <p:nvSpPr>
          <p:cNvPr id="9" name="矩形 8"/>
          <p:cNvSpPr/>
          <p:nvPr/>
        </p:nvSpPr>
        <p:spPr>
          <a:xfrm>
            <a:off x="4857752" y="1071546"/>
            <a:ext cx="3714776" cy="461665"/>
          </a:xfrm>
          <a:prstGeom prst="rect">
            <a:avLst/>
          </a:prstGeom>
        </p:spPr>
        <p:txBody>
          <a:bodyPr wrap="square">
            <a:spAutoFit/>
          </a:bodyPr>
          <a:lstStyle/>
          <a:p>
            <a:pPr fontAlgn="ctr"/>
            <a:r>
              <a:rPr lang="zh-CN" altLang="en-US" sz="2400" b="1" dirty="0" smtClean="0">
                <a:latin typeface="宋体"/>
              </a:rPr>
              <a:t> 天津大学</a:t>
            </a:r>
            <a:r>
              <a:rPr lang="en-US" altLang="zh-CN" sz="2400" b="1" dirty="0" smtClean="0">
                <a:latin typeface="宋体"/>
              </a:rPr>
              <a:t>10056 </a:t>
            </a:r>
            <a:endParaRPr lang="en-US" altLang="zh-CN" sz="2400" b="1" dirty="0">
              <a:latin typeface="宋体"/>
            </a:endParaRPr>
          </a:p>
        </p:txBody>
      </p:sp>
      <p:sp>
        <p:nvSpPr>
          <p:cNvPr id="7" name="椭圆 6"/>
          <p:cNvSpPr/>
          <p:nvPr/>
        </p:nvSpPr>
        <p:spPr>
          <a:xfrm>
            <a:off x="785786" y="4500570"/>
            <a:ext cx="7786742" cy="128588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rgbClr val="FF0000"/>
                </a:solidFill>
              </a:rPr>
              <a:t>同一技术的项目，对于不同的企业，</a:t>
            </a:r>
            <a:endParaRPr lang="en-US" altLang="zh-CN" sz="2000" b="1" dirty="0" smtClean="0">
              <a:solidFill>
                <a:srgbClr val="FF0000"/>
              </a:solidFill>
            </a:endParaRPr>
          </a:p>
          <a:p>
            <a:pPr algn="ctr"/>
            <a:r>
              <a:rPr lang="zh-CN" altLang="en-US" sz="2000" b="1" dirty="0" smtClean="0">
                <a:solidFill>
                  <a:srgbClr val="FF0000"/>
                </a:solidFill>
              </a:rPr>
              <a:t>竟然“学科分类”有</a:t>
            </a:r>
            <a:r>
              <a:rPr lang="en-US" altLang="zh-CN" sz="2000" b="1" dirty="0" smtClean="0">
                <a:solidFill>
                  <a:srgbClr val="FF0000"/>
                </a:solidFill>
              </a:rPr>
              <a:t>3</a:t>
            </a:r>
            <a:r>
              <a:rPr lang="zh-CN" altLang="en-US" sz="2000" b="1" dirty="0" smtClean="0">
                <a:solidFill>
                  <a:srgbClr val="FF0000"/>
                </a:solidFill>
              </a:rPr>
              <a:t>种，“活动类型”</a:t>
            </a:r>
            <a:endParaRPr lang="en-US" altLang="zh-CN" sz="2000" b="1" dirty="0" smtClean="0">
              <a:solidFill>
                <a:srgbClr val="FF0000"/>
              </a:solidFill>
            </a:endParaRPr>
          </a:p>
          <a:p>
            <a:pPr algn="ctr"/>
            <a:r>
              <a:rPr lang="zh-CN" altLang="en-US" sz="2000" b="1" dirty="0" smtClean="0">
                <a:solidFill>
                  <a:srgbClr val="FF0000"/>
                </a:solidFill>
              </a:rPr>
              <a:t>有</a:t>
            </a:r>
            <a:r>
              <a:rPr lang="en-US" altLang="zh-CN" sz="2000" b="1" dirty="0" smtClean="0">
                <a:solidFill>
                  <a:srgbClr val="FF0000"/>
                </a:solidFill>
              </a:rPr>
              <a:t>3</a:t>
            </a:r>
            <a:r>
              <a:rPr lang="zh-CN" altLang="en-US" sz="2000" b="1" dirty="0" smtClean="0">
                <a:solidFill>
                  <a:srgbClr val="FF0000"/>
                </a:solidFill>
              </a:rPr>
              <a:t>种，“社会经济目标”有</a:t>
            </a:r>
            <a:r>
              <a:rPr lang="en-US" altLang="zh-CN" sz="2000" b="1" dirty="0" smtClean="0">
                <a:solidFill>
                  <a:srgbClr val="FF0000"/>
                </a:solidFill>
              </a:rPr>
              <a:t>2</a:t>
            </a:r>
            <a:r>
              <a:rPr lang="zh-CN" altLang="en-US" sz="2000" b="1" dirty="0" smtClean="0">
                <a:solidFill>
                  <a:srgbClr val="FF0000"/>
                </a:solidFill>
              </a:rPr>
              <a:t>种。</a:t>
            </a:r>
            <a:endParaRPr lang="zh-CN" altLang="en-US" sz="2000" b="1" dirty="0">
              <a:solidFill>
                <a:srgbClr val="FF0000"/>
              </a:solidFill>
            </a:endParaRPr>
          </a:p>
        </p:txBody>
      </p:sp>
      <p:graphicFrame>
        <p:nvGraphicFramePr>
          <p:cNvPr id="10" name="表格 9"/>
          <p:cNvGraphicFramePr>
            <a:graphicFrameLocks noGrp="1"/>
          </p:cNvGraphicFramePr>
          <p:nvPr/>
        </p:nvGraphicFramePr>
        <p:xfrm>
          <a:off x="785786" y="1571612"/>
          <a:ext cx="7643864" cy="2428892"/>
        </p:xfrm>
        <a:graphic>
          <a:graphicData uri="http://schemas.openxmlformats.org/drawingml/2006/table">
            <a:tbl>
              <a:tblPr/>
              <a:tblGrid>
                <a:gridCol w="511597"/>
                <a:gridCol w="3972403"/>
                <a:gridCol w="659536"/>
                <a:gridCol w="404815"/>
                <a:gridCol w="404815"/>
                <a:gridCol w="404815"/>
                <a:gridCol w="1285883"/>
              </a:tblGrid>
              <a:tr h="491039">
                <a:tc>
                  <a:txBody>
                    <a:bodyPr/>
                    <a:lstStyle/>
                    <a:p>
                      <a:pPr algn="l" fontAlgn="b"/>
                      <a:r>
                        <a:rPr lang="en-US" altLang="zh-CN" sz="1400" b="1" i="0" u="none" strike="noStrike">
                          <a:solidFill>
                            <a:srgbClr val="000000"/>
                          </a:solidFill>
                          <a:latin typeface="宋体"/>
                        </a:rPr>
                        <a:t>2605</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1" i="0" u="none" strike="noStrike">
                          <a:solidFill>
                            <a:srgbClr val="000000"/>
                          </a:solidFill>
                          <a:latin typeface="宋体"/>
                        </a:rPr>
                        <a:t>编制</a:t>
                      </a:r>
                      <a:r>
                        <a:rPr lang="en-US" altLang="zh-CN" sz="1400" b="1" i="0" u="none" strike="noStrike">
                          <a:solidFill>
                            <a:srgbClr val="000000"/>
                          </a:solidFill>
                          <a:latin typeface="宋体"/>
                        </a:rPr>
                        <a:t>《</a:t>
                      </a:r>
                      <a:r>
                        <a:rPr lang="zh-CN" altLang="en-US" sz="1400" b="1" i="0" u="none" strike="noStrike">
                          <a:solidFill>
                            <a:srgbClr val="000000"/>
                          </a:solidFill>
                          <a:latin typeface="宋体"/>
                        </a:rPr>
                        <a:t>气态分子污染及控制技术</a:t>
                      </a:r>
                      <a:r>
                        <a:rPr lang="en-US" altLang="zh-CN" sz="1400" b="1" i="0" u="none" strike="noStrike">
                          <a:solidFill>
                            <a:srgbClr val="000000"/>
                          </a:solidFill>
                          <a:latin typeface="宋体"/>
                        </a:rPr>
                        <a:t>》-</a:t>
                      </a:r>
                      <a:r>
                        <a:rPr lang="zh-CN" altLang="en-US" sz="1400" b="1" i="0" u="none" strike="noStrike">
                          <a:solidFill>
                            <a:srgbClr val="000000"/>
                          </a:solidFill>
                          <a:latin typeface="宋体"/>
                        </a:rPr>
                        <a:t>爱美克</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a:solidFill>
                            <a:srgbClr val="000000"/>
                          </a:solidFill>
                          <a:latin typeface="宋体"/>
                        </a:rPr>
                        <a:t>202001</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solidFill>
                            <a:srgbClr val="000000"/>
                          </a:solidFill>
                          <a:latin typeface="宋体"/>
                        </a:rPr>
                        <a:t>70</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solidFill>
                            <a:srgbClr val="000000"/>
                          </a:solidFill>
                          <a:latin typeface="宋体"/>
                        </a:rPr>
                        <a:t>7</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solidFill>
                            <a:srgbClr val="000000"/>
                          </a:solidFill>
                          <a:latin typeface="宋体"/>
                        </a:rPr>
                        <a:t>0</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dirty="0">
                          <a:solidFill>
                            <a:srgbClr val="000000"/>
                          </a:solidFill>
                          <a:latin typeface="宋体"/>
                        </a:rPr>
                        <a:t>1</a:t>
                      </a:r>
                      <a:r>
                        <a:rPr lang="zh-CN" altLang="en-US" sz="1400" b="1" i="0" u="none" strike="noStrike" dirty="0">
                          <a:solidFill>
                            <a:srgbClr val="000000"/>
                          </a:solidFill>
                          <a:latin typeface="宋体"/>
                        </a:rPr>
                        <a:t>基础研究</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723407">
                <a:tc>
                  <a:txBody>
                    <a:bodyPr/>
                    <a:lstStyle/>
                    <a:p>
                      <a:pPr algn="l" fontAlgn="b"/>
                      <a:r>
                        <a:rPr lang="en-US" altLang="zh-CN" sz="1400" b="1" i="0" u="none" strike="noStrike">
                          <a:solidFill>
                            <a:srgbClr val="000000"/>
                          </a:solidFill>
                          <a:latin typeface="宋体"/>
                        </a:rPr>
                        <a:t>4794</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1" i="0" u="none" strike="noStrike" dirty="0">
                          <a:solidFill>
                            <a:srgbClr val="000000"/>
                          </a:solidFill>
                          <a:latin typeface="宋体"/>
                        </a:rPr>
                        <a:t>编制</a:t>
                      </a:r>
                      <a:r>
                        <a:rPr lang="en-US" altLang="zh-CN" sz="1400" b="1" i="0" u="none" strike="noStrike" dirty="0">
                          <a:solidFill>
                            <a:srgbClr val="000000"/>
                          </a:solidFill>
                          <a:latin typeface="宋体"/>
                        </a:rPr>
                        <a:t>《</a:t>
                      </a:r>
                      <a:r>
                        <a:rPr lang="zh-CN" altLang="en-US" sz="1400" b="1" i="0" u="none" strike="noStrike" dirty="0">
                          <a:solidFill>
                            <a:srgbClr val="000000"/>
                          </a:solidFill>
                          <a:latin typeface="宋体"/>
                        </a:rPr>
                        <a:t>气态分子污染及控制技术</a:t>
                      </a:r>
                      <a:r>
                        <a:rPr lang="en-US" altLang="zh-CN" sz="1400" b="1" i="0" u="none" strike="noStrike" dirty="0">
                          <a:solidFill>
                            <a:srgbClr val="000000"/>
                          </a:solidFill>
                          <a:latin typeface="宋体"/>
                        </a:rPr>
                        <a:t>》</a:t>
                      </a:r>
                      <a:r>
                        <a:rPr lang="zh-CN" altLang="en-US" sz="1400" b="1" i="0" u="none" strike="noStrike" dirty="0">
                          <a:solidFill>
                            <a:srgbClr val="000000"/>
                          </a:solidFill>
                          <a:latin typeface="宋体"/>
                        </a:rPr>
                        <a:t>东莞市利人净化科技有限公司</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dirty="0">
                          <a:solidFill>
                            <a:srgbClr val="000000"/>
                          </a:solidFill>
                          <a:latin typeface="宋体"/>
                        </a:rPr>
                        <a:t>202001</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solidFill>
                            <a:srgbClr val="000000"/>
                          </a:solidFill>
                          <a:latin typeface="宋体"/>
                        </a:rPr>
                        <a:t>0</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solidFill>
                            <a:srgbClr val="000000"/>
                          </a:solidFill>
                          <a:latin typeface="宋体"/>
                        </a:rPr>
                        <a:t>0</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solidFill>
                            <a:srgbClr val="000000"/>
                          </a:solidFill>
                          <a:latin typeface="宋体"/>
                        </a:rPr>
                        <a:t>0</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dirty="0">
                          <a:solidFill>
                            <a:srgbClr val="000000"/>
                          </a:solidFill>
                          <a:latin typeface="宋体"/>
                        </a:rPr>
                        <a:t>5</a:t>
                      </a:r>
                      <a:r>
                        <a:rPr lang="zh-CN" altLang="en-US" sz="1400" b="1" i="0" u="none" strike="noStrike" dirty="0">
                          <a:solidFill>
                            <a:srgbClr val="000000"/>
                          </a:solidFill>
                          <a:latin typeface="宋体"/>
                        </a:rPr>
                        <a:t>其他科技服务</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723407">
                <a:tc>
                  <a:txBody>
                    <a:bodyPr/>
                    <a:lstStyle/>
                    <a:p>
                      <a:pPr algn="l" fontAlgn="b"/>
                      <a:r>
                        <a:rPr lang="en-US" altLang="zh-CN" sz="1400" b="1" i="0" u="none" strike="noStrike">
                          <a:solidFill>
                            <a:srgbClr val="000000"/>
                          </a:solidFill>
                          <a:latin typeface="宋体"/>
                        </a:rPr>
                        <a:t>4352</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1" i="0" u="none" strike="noStrike">
                          <a:solidFill>
                            <a:srgbClr val="000000"/>
                          </a:solidFill>
                          <a:latin typeface="宋体"/>
                        </a:rPr>
                        <a:t>编制</a:t>
                      </a:r>
                      <a:r>
                        <a:rPr lang="en-US" altLang="zh-CN" sz="1400" b="1" i="0" u="none" strike="noStrike">
                          <a:solidFill>
                            <a:srgbClr val="000000"/>
                          </a:solidFill>
                          <a:latin typeface="宋体"/>
                        </a:rPr>
                        <a:t>《</a:t>
                      </a:r>
                      <a:r>
                        <a:rPr lang="zh-CN" altLang="en-US" sz="1400" b="1" i="0" u="none" strike="noStrike">
                          <a:solidFill>
                            <a:srgbClr val="000000"/>
                          </a:solidFill>
                          <a:latin typeface="宋体"/>
                        </a:rPr>
                        <a:t>气态分子污染及控制技术</a:t>
                      </a:r>
                      <a:r>
                        <a:rPr lang="en-US" altLang="zh-CN" sz="1400" b="1" i="0" u="none" strike="noStrike">
                          <a:solidFill>
                            <a:srgbClr val="000000"/>
                          </a:solidFill>
                          <a:latin typeface="宋体"/>
                        </a:rPr>
                        <a:t>》</a:t>
                      </a:r>
                      <a:r>
                        <a:rPr lang="zh-CN" altLang="en-US" sz="1400" b="1" i="0" u="none" strike="noStrike">
                          <a:solidFill>
                            <a:srgbClr val="000000"/>
                          </a:solidFill>
                          <a:latin typeface="宋体"/>
                        </a:rPr>
                        <a:t>理工清科（北京）科技有限公司</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a:solidFill>
                            <a:srgbClr val="000000"/>
                          </a:solidFill>
                          <a:latin typeface="宋体"/>
                        </a:rPr>
                        <a:t>202001</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solidFill>
                            <a:srgbClr val="000000"/>
                          </a:solidFill>
                          <a:latin typeface="宋体"/>
                        </a:rPr>
                        <a:t>0</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solidFill>
                            <a:srgbClr val="000000"/>
                          </a:solidFill>
                          <a:latin typeface="宋体"/>
                        </a:rPr>
                        <a:t>7</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solidFill>
                            <a:srgbClr val="000000"/>
                          </a:solidFill>
                          <a:latin typeface="宋体"/>
                        </a:rPr>
                        <a:t>0</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dirty="0">
                          <a:solidFill>
                            <a:srgbClr val="000000"/>
                          </a:solidFill>
                          <a:latin typeface="宋体"/>
                        </a:rPr>
                        <a:t>5</a:t>
                      </a:r>
                      <a:r>
                        <a:rPr lang="zh-CN" altLang="en-US" sz="1400" b="1" i="0" u="none" strike="noStrike" dirty="0">
                          <a:solidFill>
                            <a:srgbClr val="000000"/>
                          </a:solidFill>
                          <a:latin typeface="宋体"/>
                        </a:rPr>
                        <a:t>其他科技服务</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91039">
                <a:tc>
                  <a:txBody>
                    <a:bodyPr/>
                    <a:lstStyle/>
                    <a:p>
                      <a:pPr algn="l" fontAlgn="b"/>
                      <a:r>
                        <a:rPr lang="en-US" altLang="zh-CN" sz="1400" b="1" i="0" u="none" strike="noStrike">
                          <a:solidFill>
                            <a:srgbClr val="000000"/>
                          </a:solidFill>
                          <a:latin typeface="宋体"/>
                        </a:rPr>
                        <a:t>2614</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1" i="0" u="none" strike="noStrike">
                          <a:solidFill>
                            <a:srgbClr val="000000"/>
                          </a:solidFill>
                          <a:latin typeface="宋体"/>
                        </a:rPr>
                        <a:t>编制</a:t>
                      </a:r>
                      <a:r>
                        <a:rPr lang="en-US" altLang="zh-CN" sz="1400" b="1" i="0" u="none" strike="noStrike">
                          <a:solidFill>
                            <a:srgbClr val="000000"/>
                          </a:solidFill>
                          <a:latin typeface="宋体"/>
                        </a:rPr>
                        <a:t>《</a:t>
                      </a:r>
                      <a:r>
                        <a:rPr lang="zh-CN" altLang="en-US" sz="1400" b="1" i="0" u="none" strike="noStrike">
                          <a:solidFill>
                            <a:srgbClr val="000000"/>
                          </a:solidFill>
                          <a:latin typeface="宋体"/>
                        </a:rPr>
                        <a:t>气态分子污染及控制技术</a:t>
                      </a:r>
                      <a:r>
                        <a:rPr lang="en-US" altLang="zh-CN" sz="1400" b="1" i="0" u="none" strike="noStrike">
                          <a:solidFill>
                            <a:srgbClr val="000000"/>
                          </a:solidFill>
                          <a:latin typeface="宋体"/>
                        </a:rPr>
                        <a:t>》-</a:t>
                      </a:r>
                      <a:r>
                        <a:rPr lang="zh-CN" altLang="en-US" sz="1400" b="1" i="0" u="none" strike="noStrike">
                          <a:solidFill>
                            <a:srgbClr val="000000"/>
                          </a:solidFill>
                          <a:latin typeface="宋体"/>
                        </a:rPr>
                        <a:t>普拉艾尔</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a:solidFill>
                            <a:srgbClr val="000000"/>
                          </a:solidFill>
                          <a:latin typeface="宋体"/>
                        </a:rPr>
                        <a:t>202101</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dirty="0">
                          <a:solidFill>
                            <a:srgbClr val="000000"/>
                          </a:solidFill>
                          <a:latin typeface="宋体"/>
                        </a:rPr>
                        <a:t>0</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dirty="0">
                          <a:solidFill>
                            <a:srgbClr val="000000"/>
                          </a:solidFill>
                          <a:latin typeface="宋体"/>
                        </a:rPr>
                        <a:t>0</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dirty="0">
                          <a:solidFill>
                            <a:srgbClr val="000000"/>
                          </a:solidFill>
                          <a:latin typeface="宋体"/>
                        </a:rPr>
                        <a:t>0</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dirty="0">
                          <a:solidFill>
                            <a:srgbClr val="000000"/>
                          </a:solidFill>
                          <a:latin typeface="宋体"/>
                        </a:rPr>
                        <a:t>2</a:t>
                      </a:r>
                      <a:r>
                        <a:rPr lang="zh-CN" altLang="en-US" sz="1400" b="1" i="0" u="none" strike="noStrike" dirty="0">
                          <a:solidFill>
                            <a:srgbClr val="000000"/>
                          </a:solidFill>
                          <a:latin typeface="宋体"/>
                        </a:rPr>
                        <a:t>应用研究</a:t>
                      </a:r>
                    </a:p>
                  </a:txBody>
                  <a:tcPr marL="5143" marR="5143" marT="51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sp>
        <p:nvSpPr>
          <p:cNvPr id="7" name="椭圆 6"/>
          <p:cNvSpPr/>
          <p:nvPr/>
        </p:nvSpPr>
        <p:spPr>
          <a:xfrm>
            <a:off x="571472" y="5000636"/>
            <a:ext cx="8143932" cy="128588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rgbClr val="FF0000"/>
                </a:solidFill>
              </a:rPr>
              <a:t>“技术转让与知识产权转让及许可”类型的</a:t>
            </a:r>
            <a:endParaRPr lang="en-US" altLang="zh-CN" sz="2000" b="1" dirty="0" smtClean="0">
              <a:solidFill>
                <a:srgbClr val="FF0000"/>
              </a:solidFill>
            </a:endParaRPr>
          </a:p>
          <a:p>
            <a:pPr algn="ctr"/>
            <a:r>
              <a:rPr lang="zh-CN" altLang="en-US" sz="2000" b="1" dirty="0" smtClean="0">
                <a:solidFill>
                  <a:srgbClr val="FF0000"/>
                </a:solidFill>
              </a:rPr>
              <a:t>项目不应该</a:t>
            </a:r>
            <a:r>
              <a:rPr lang="en-US" altLang="zh-CN" sz="2000" b="1" dirty="0" smtClean="0">
                <a:solidFill>
                  <a:srgbClr val="FF0000"/>
                </a:solidFill>
              </a:rPr>
              <a:t>4</a:t>
            </a:r>
            <a:r>
              <a:rPr lang="zh-CN" altLang="en-US" sz="2000" b="1" dirty="0" smtClean="0">
                <a:solidFill>
                  <a:srgbClr val="FF0000"/>
                </a:solidFill>
              </a:rPr>
              <a:t>表“科技项目（课题）情况表中统计。</a:t>
            </a:r>
            <a:endParaRPr lang="zh-CN" altLang="en-US" sz="2000" b="1" dirty="0">
              <a:solidFill>
                <a:srgbClr val="FF0000"/>
              </a:solidFill>
            </a:endParaRPr>
          </a:p>
        </p:txBody>
      </p:sp>
      <p:graphicFrame>
        <p:nvGraphicFramePr>
          <p:cNvPr id="8" name="表格 7"/>
          <p:cNvGraphicFramePr>
            <a:graphicFrameLocks noGrp="1"/>
          </p:cNvGraphicFramePr>
          <p:nvPr/>
        </p:nvGraphicFramePr>
        <p:xfrm>
          <a:off x="785786" y="1214422"/>
          <a:ext cx="7643866" cy="3786216"/>
        </p:xfrm>
        <a:graphic>
          <a:graphicData uri="http://schemas.openxmlformats.org/drawingml/2006/table">
            <a:tbl>
              <a:tblPr/>
              <a:tblGrid>
                <a:gridCol w="714380"/>
                <a:gridCol w="500066"/>
                <a:gridCol w="3643338"/>
                <a:gridCol w="571504"/>
                <a:gridCol w="428628"/>
                <a:gridCol w="428628"/>
                <a:gridCol w="357190"/>
                <a:gridCol w="1000132"/>
              </a:tblGrid>
              <a:tr h="292431">
                <a:tc>
                  <a:txBody>
                    <a:bodyPr/>
                    <a:lstStyle/>
                    <a:p>
                      <a:pPr algn="l" fontAlgn="b"/>
                      <a:r>
                        <a:rPr lang="zh-CN" altLang="en-US" sz="1200" b="1" i="0" u="none" strike="noStrike" dirty="0">
                          <a:solidFill>
                            <a:srgbClr val="000000"/>
                          </a:solidFill>
                          <a:latin typeface="宋体"/>
                        </a:rPr>
                        <a:t>南开大学</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2805</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抗冻剂配方工艺秘密</a:t>
                      </a:r>
                      <a:r>
                        <a:rPr lang="zh-CN" altLang="en-US" sz="1200" b="1" i="0" u="none" strike="noStrike">
                          <a:solidFill>
                            <a:srgbClr val="FF0000"/>
                          </a:solidFill>
                          <a:latin typeface="宋体"/>
                        </a:rPr>
                        <a:t>实施许可</a:t>
                      </a:r>
                      <a:endParaRPr lang="zh-CN" altLang="en-US" sz="1200" b="1" i="0" u="none" strike="noStrike">
                        <a:solidFill>
                          <a:srgbClr val="000000"/>
                        </a:solidFill>
                        <a:latin typeface="宋体"/>
                      </a:endParaRP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201608</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15</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0.2</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6082">
                <a:tc>
                  <a:txBody>
                    <a:bodyPr/>
                    <a:lstStyle/>
                    <a:p>
                      <a:pPr algn="l" fontAlgn="b"/>
                      <a:r>
                        <a:rPr lang="zh-CN" altLang="en-US" sz="1200" b="1" i="0" u="none" strike="noStrike" dirty="0">
                          <a:solidFill>
                            <a:srgbClr val="000000"/>
                          </a:solidFill>
                          <a:latin typeface="宋体"/>
                        </a:rPr>
                        <a:t>天津大学</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5303</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关于“一种用于高粘度、强热敏流变型高沸点物料的再沸器”</a:t>
                      </a:r>
                      <a:r>
                        <a:rPr lang="zh-CN" altLang="en-US" sz="1200" b="1" i="0" u="none" strike="noStrike">
                          <a:solidFill>
                            <a:srgbClr val="FF0000"/>
                          </a:solidFill>
                          <a:latin typeface="宋体"/>
                        </a:rPr>
                        <a:t>专利实施许可</a:t>
                      </a:r>
                      <a:endParaRPr lang="zh-CN" altLang="en-US" sz="1200" b="1" i="0" u="none" strike="noStrike">
                        <a:solidFill>
                          <a:srgbClr val="000000"/>
                        </a:solidFill>
                        <a:latin typeface="宋体"/>
                      </a:endParaRP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201101</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4</a:t>
                      </a:r>
                      <a:r>
                        <a:rPr lang="zh-CN" altLang="en-US" sz="1200" b="1" i="0" u="none" strike="noStrike" dirty="0">
                          <a:solidFill>
                            <a:srgbClr val="000000"/>
                          </a:solidFill>
                          <a:latin typeface="宋体"/>
                        </a:rPr>
                        <a:t>研究与发展成果应用</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6082">
                <a:tc>
                  <a:txBody>
                    <a:bodyPr/>
                    <a:lstStyle/>
                    <a:p>
                      <a:pPr algn="l" fontAlgn="b"/>
                      <a:r>
                        <a:rPr lang="zh-CN" altLang="en-US" sz="1200" b="1" i="0" u="none" strike="noStrike">
                          <a:solidFill>
                            <a:srgbClr val="000000"/>
                          </a:solidFill>
                          <a:latin typeface="宋体"/>
                        </a:rPr>
                        <a:t>天津大学</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2775</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a:t>
                      </a:r>
                      <a:r>
                        <a:rPr lang="zh-CN" altLang="en-US" sz="1200" b="1" i="0" u="none" strike="noStrike" dirty="0">
                          <a:solidFill>
                            <a:srgbClr val="000000"/>
                          </a:solidFill>
                          <a:latin typeface="宋体"/>
                        </a:rPr>
                        <a:t>一种基于电化学原理的腐蚀探测传感器</a:t>
                      </a:r>
                      <a:r>
                        <a:rPr lang="en-US" altLang="zh-CN" sz="1200" b="1" i="0" u="none" strike="noStrike" dirty="0">
                          <a:solidFill>
                            <a:srgbClr val="000000"/>
                          </a:solidFill>
                          <a:latin typeface="宋体"/>
                        </a:rPr>
                        <a:t>》</a:t>
                      </a:r>
                      <a:r>
                        <a:rPr lang="zh-CN" altLang="en-US" sz="1200" b="1" i="0" u="none" strike="noStrike" dirty="0">
                          <a:solidFill>
                            <a:srgbClr val="FF0000"/>
                          </a:solidFill>
                          <a:latin typeface="宋体"/>
                        </a:rPr>
                        <a:t>技术转让</a:t>
                      </a:r>
                      <a:endParaRPr lang="zh-CN" altLang="en-US" sz="1200" b="1" i="0" u="none" strike="noStrike" dirty="0">
                        <a:solidFill>
                          <a:srgbClr val="000000"/>
                        </a:solidFill>
                        <a:latin typeface="宋体"/>
                      </a:endParaRP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201401</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0.8</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4</a:t>
                      </a:r>
                      <a:r>
                        <a:rPr lang="zh-CN" altLang="en-US" sz="1200" b="1" i="0" u="none" strike="noStrike" dirty="0">
                          <a:solidFill>
                            <a:srgbClr val="000000"/>
                          </a:solidFill>
                          <a:latin typeface="宋体"/>
                        </a:rPr>
                        <a:t>研究与发展成果应用</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2431">
                <a:tc>
                  <a:txBody>
                    <a:bodyPr/>
                    <a:lstStyle/>
                    <a:p>
                      <a:pPr algn="l" fontAlgn="b"/>
                      <a:r>
                        <a:rPr lang="zh-CN" altLang="en-US" sz="1200" b="1" i="0" u="none" strike="noStrike">
                          <a:solidFill>
                            <a:srgbClr val="000000"/>
                          </a:solidFill>
                          <a:latin typeface="宋体"/>
                        </a:rPr>
                        <a:t>天津大学</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3489</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光纤传感发明专利授权</a:t>
                      </a:r>
                      <a:r>
                        <a:rPr lang="zh-CN" altLang="en-US" sz="1200" b="1" i="0" u="none" strike="noStrike">
                          <a:solidFill>
                            <a:srgbClr val="FF0000"/>
                          </a:solidFill>
                          <a:latin typeface="宋体"/>
                        </a:rPr>
                        <a:t>实施许可</a:t>
                      </a:r>
                      <a:endParaRPr lang="zh-CN" altLang="en-US" sz="1200" b="1" i="0" u="none" strike="noStrike">
                        <a:solidFill>
                          <a:srgbClr val="000000"/>
                        </a:solidFill>
                        <a:latin typeface="宋体"/>
                      </a:endParaRP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201501</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115</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57</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6082">
                <a:tc>
                  <a:txBody>
                    <a:bodyPr/>
                    <a:lstStyle/>
                    <a:p>
                      <a:pPr algn="l" fontAlgn="b"/>
                      <a:r>
                        <a:rPr lang="zh-CN" altLang="en-US" sz="1200" b="1" i="0" u="none" strike="noStrike">
                          <a:solidFill>
                            <a:srgbClr val="000000"/>
                          </a:solidFill>
                          <a:latin typeface="宋体"/>
                        </a:rPr>
                        <a:t>天津大学</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5311</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双效精馏提纯四氯化硅方法</a:t>
                      </a:r>
                      <a:r>
                        <a:rPr lang="zh-CN" altLang="en-US" sz="1200" b="1" i="0" u="none" strike="noStrike">
                          <a:solidFill>
                            <a:srgbClr val="FF0000"/>
                          </a:solidFill>
                          <a:latin typeface="宋体"/>
                        </a:rPr>
                        <a:t>专利实施许可</a:t>
                      </a:r>
                      <a:endParaRPr lang="zh-CN" altLang="en-US" sz="1200" b="1" i="0" u="none" strike="noStrike">
                        <a:solidFill>
                          <a:srgbClr val="000000"/>
                        </a:solidFill>
                        <a:latin typeface="宋体"/>
                      </a:endParaRP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201601</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4</a:t>
                      </a:r>
                      <a:r>
                        <a:rPr lang="zh-CN" altLang="en-US" sz="1200" b="1" i="0" u="none" strike="noStrike" dirty="0">
                          <a:solidFill>
                            <a:srgbClr val="000000"/>
                          </a:solidFill>
                          <a:latin typeface="宋体"/>
                        </a:rPr>
                        <a:t>研究与发展成果应用</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6082">
                <a:tc>
                  <a:txBody>
                    <a:bodyPr/>
                    <a:lstStyle/>
                    <a:p>
                      <a:pPr algn="l" fontAlgn="b"/>
                      <a:r>
                        <a:rPr lang="zh-CN" altLang="en-US" sz="1200" b="1" i="0" u="none" strike="noStrike">
                          <a:solidFill>
                            <a:srgbClr val="000000"/>
                          </a:solidFill>
                          <a:latin typeface="宋体"/>
                        </a:rPr>
                        <a:t>天津大学</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3163</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柴油甲醇组合燃烧</a:t>
                      </a:r>
                      <a:r>
                        <a:rPr lang="zh-CN" altLang="en-US" sz="1200" b="1" i="0" u="none" strike="noStrike" dirty="0">
                          <a:solidFill>
                            <a:srgbClr val="FF0000"/>
                          </a:solidFill>
                          <a:latin typeface="宋体"/>
                        </a:rPr>
                        <a:t>专利技术许可</a:t>
                      </a:r>
                      <a:endParaRPr lang="zh-CN" altLang="en-US" sz="1200" b="1" i="0" u="none" strike="noStrike" dirty="0">
                        <a:solidFill>
                          <a:srgbClr val="000000"/>
                        </a:solidFill>
                        <a:latin typeface="宋体"/>
                      </a:endParaRP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201701</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269</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4</a:t>
                      </a:r>
                      <a:r>
                        <a:rPr lang="zh-CN" altLang="en-US" sz="1200" b="1" i="0" u="none" strike="noStrike" dirty="0">
                          <a:solidFill>
                            <a:srgbClr val="000000"/>
                          </a:solidFill>
                          <a:latin typeface="宋体"/>
                        </a:rPr>
                        <a:t>研究与发展成果应用</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2431">
                <a:tc>
                  <a:txBody>
                    <a:bodyPr/>
                    <a:lstStyle/>
                    <a:p>
                      <a:pPr algn="l" fontAlgn="b"/>
                      <a:r>
                        <a:rPr lang="zh-CN" altLang="en-US" sz="1200" b="1" i="0" u="none" strike="noStrike">
                          <a:solidFill>
                            <a:srgbClr val="000000"/>
                          </a:solidFill>
                          <a:latin typeface="宋体"/>
                        </a:rPr>
                        <a:t>天津大学</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2784</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七项发明专利权</a:t>
                      </a:r>
                      <a:r>
                        <a:rPr lang="zh-CN" altLang="en-US" sz="1200" b="1" i="0" u="none" strike="noStrike">
                          <a:solidFill>
                            <a:srgbClr val="FF0000"/>
                          </a:solidFill>
                          <a:latin typeface="宋体"/>
                        </a:rPr>
                        <a:t>转让</a:t>
                      </a:r>
                      <a:endParaRPr lang="zh-CN" altLang="en-US" sz="1200" b="1" i="0" u="none" strike="noStrike">
                        <a:solidFill>
                          <a:srgbClr val="000000"/>
                        </a:solidFill>
                        <a:latin typeface="宋体"/>
                      </a:endParaRP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201801</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27</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5</a:t>
                      </a:r>
                      <a:r>
                        <a:rPr lang="zh-CN" altLang="en-US" sz="1200" b="1" i="0" u="none" strike="noStrike" dirty="0">
                          <a:solidFill>
                            <a:srgbClr val="000000"/>
                          </a:solidFill>
                          <a:latin typeface="宋体"/>
                        </a:rPr>
                        <a:t>其他科技服务</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6082">
                <a:tc>
                  <a:txBody>
                    <a:bodyPr/>
                    <a:lstStyle/>
                    <a:p>
                      <a:pPr algn="l" fontAlgn="b"/>
                      <a:r>
                        <a:rPr lang="zh-CN" altLang="en-US" sz="1200" b="1" i="0" u="none" strike="noStrike">
                          <a:solidFill>
                            <a:srgbClr val="000000"/>
                          </a:solidFill>
                          <a:latin typeface="宋体"/>
                        </a:rPr>
                        <a:t>天津大学</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3874</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a:t>
                      </a:r>
                      <a:r>
                        <a:rPr lang="zh-CN" altLang="en-US" sz="1200" b="1" i="0" u="none" strike="noStrike">
                          <a:solidFill>
                            <a:srgbClr val="000000"/>
                          </a:solidFill>
                          <a:latin typeface="宋体"/>
                        </a:rPr>
                        <a:t>甲基氯硅烷并联双效精馏方法</a:t>
                      </a:r>
                      <a:r>
                        <a:rPr lang="en-US" altLang="zh-CN" sz="1200" b="1" i="0" u="none" strike="noStrike">
                          <a:solidFill>
                            <a:srgbClr val="000000"/>
                          </a:solidFill>
                          <a:latin typeface="宋体"/>
                        </a:rPr>
                        <a:t>》</a:t>
                      </a:r>
                      <a:r>
                        <a:rPr lang="zh-CN" altLang="en-US" sz="1200" b="1" i="0" u="none" strike="noStrike">
                          <a:solidFill>
                            <a:srgbClr val="000000"/>
                          </a:solidFill>
                          <a:latin typeface="宋体"/>
                        </a:rPr>
                        <a:t>（</a:t>
                      </a:r>
                      <a:r>
                        <a:rPr lang="en-US" altLang="zh-CN" sz="1200" b="1" i="0" u="none" strike="noStrike">
                          <a:solidFill>
                            <a:srgbClr val="000000"/>
                          </a:solidFill>
                          <a:latin typeface="宋体"/>
                        </a:rPr>
                        <a:t>ZL201010209928.2</a:t>
                      </a:r>
                      <a:r>
                        <a:rPr lang="zh-CN" altLang="en-US" sz="1200" b="1" i="0" u="none" strike="noStrike">
                          <a:solidFill>
                            <a:srgbClr val="000000"/>
                          </a:solidFill>
                          <a:latin typeface="宋体"/>
                        </a:rPr>
                        <a:t>）</a:t>
                      </a:r>
                      <a:r>
                        <a:rPr lang="zh-CN" altLang="en-US" sz="1200" b="1" i="0" u="none" strike="noStrike">
                          <a:solidFill>
                            <a:srgbClr val="FF0000"/>
                          </a:solidFill>
                          <a:latin typeface="宋体"/>
                        </a:rPr>
                        <a:t>专利实施许可</a:t>
                      </a:r>
                      <a:r>
                        <a:rPr lang="zh-CN" altLang="en-US" sz="1200" b="1" i="0" u="none" strike="noStrike">
                          <a:solidFill>
                            <a:srgbClr val="000000"/>
                          </a:solidFill>
                          <a:latin typeface="宋体"/>
                        </a:rPr>
                        <a:t>（</a:t>
                      </a:r>
                      <a:r>
                        <a:rPr lang="en-US" altLang="zh-CN" sz="1200" b="1" i="0" u="none" strike="noStrike">
                          <a:solidFill>
                            <a:srgbClr val="000000"/>
                          </a:solidFill>
                          <a:latin typeface="宋体"/>
                        </a:rPr>
                        <a:t>4</a:t>
                      </a:r>
                      <a:r>
                        <a:rPr lang="zh-CN" altLang="en-US" sz="1200" b="1" i="0" u="none" strike="noStrike">
                          <a:solidFill>
                            <a:srgbClr val="000000"/>
                          </a:solidFill>
                          <a:latin typeface="宋体"/>
                        </a:rPr>
                        <a:t>）</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201901</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4</a:t>
                      </a:r>
                      <a:r>
                        <a:rPr lang="zh-CN" altLang="en-US" sz="1200" b="1" i="0" u="none" strike="noStrike" dirty="0">
                          <a:solidFill>
                            <a:srgbClr val="000000"/>
                          </a:solidFill>
                          <a:latin typeface="宋体"/>
                        </a:rPr>
                        <a:t>研究与发展成果应用</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2431">
                <a:tc>
                  <a:txBody>
                    <a:bodyPr/>
                    <a:lstStyle/>
                    <a:p>
                      <a:pPr algn="l" fontAlgn="b"/>
                      <a:r>
                        <a:rPr lang="zh-CN" altLang="en-US" sz="1200" b="1" i="0" u="none" strike="noStrike">
                          <a:solidFill>
                            <a:srgbClr val="000000"/>
                          </a:solidFill>
                          <a:latin typeface="宋体"/>
                        </a:rPr>
                        <a:t>天津大学</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2242</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天津大学力学领域</a:t>
                      </a:r>
                      <a:r>
                        <a:rPr lang="zh-CN" altLang="en-US" sz="1200" b="1" i="0" u="none" strike="noStrike">
                          <a:solidFill>
                            <a:srgbClr val="FF0000"/>
                          </a:solidFill>
                          <a:latin typeface="宋体"/>
                        </a:rPr>
                        <a:t>专利实施许可</a:t>
                      </a:r>
                      <a:r>
                        <a:rPr lang="en-US" altLang="zh-CN" sz="1200" b="1" i="0" u="none" strike="noStrike">
                          <a:solidFill>
                            <a:srgbClr val="000000"/>
                          </a:solidFill>
                          <a:latin typeface="宋体"/>
                        </a:rPr>
                        <a:t>3</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202001</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5</a:t>
                      </a:r>
                      <a:r>
                        <a:rPr lang="zh-CN" altLang="en-US" sz="1200" b="1" i="0" u="none" strike="noStrike" dirty="0">
                          <a:solidFill>
                            <a:srgbClr val="000000"/>
                          </a:solidFill>
                          <a:latin typeface="宋体"/>
                        </a:rPr>
                        <a:t>其他科技服务</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6082">
                <a:tc>
                  <a:txBody>
                    <a:bodyPr/>
                    <a:lstStyle/>
                    <a:p>
                      <a:pPr algn="l" fontAlgn="b"/>
                      <a:r>
                        <a:rPr lang="zh-CN" altLang="en-US" sz="1200" b="1" i="0" u="none" strike="noStrike">
                          <a:solidFill>
                            <a:srgbClr val="000000"/>
                          </a:solidFill>
                          <a:latin typeface="宋体"/>
                        </a:rPr>
                        <a:t>天津大学</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2650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“一种射线追踪方法”专利申请权</a:t>
                      </a:r>
                      <a:r>
                        <a:rPr lang="zh-CN" altLang="en-US" sz="1200" b="1" i="0" u="none" strike="noStrike">
                          <a:solidFill>
                            <a:srgbClr val="FF0000"/>
                          </a:solidFill>
                          <a:latin typeface="宋体"/>
                        </a:rPr>
                        <a:t>转让</a:t>
                      </a:r>
                      <a:endParaRPr lang="zh-CN" altLang="en-US" sz="1200" b="1" i="0" u="none" strike="noStrike">
                        <a:solidFill>
                          <a:srgbClr val="000000"/>
                        </a:solidFill>
                        <a:latin typeface="宋体"/>
                      </a:endParaRP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202101</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0</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4</a:t>
                      </a:r>
                      <a:r>
                        <a:rPr lang="zh-CN" altLang="en-US" sz="1200" b="1" i="0" u="none" strike="noStrike" dirty="0">
                          <a:solidFill>
                            <a:srgbClr val="000000"/>
                          </a:solidFill>
                          <a:latin typeface="宋体"/>
                        </a:rPr>
                        <a:t>研究与发展成果应用</a:t>
                      </a:r>
                    </a:p>
                  </a:txBody>
                  <a:tcPr marL="4497" marR="4497" marT="44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sp>
        <p:nvSpPr>
          <p:cNvPr id="9" name="矩形 8"/>
          <p:cNvSpPr/>
          <p:nvPr/>
        </p:nvSpPr>
        <p:spPr>
          <a:xfrm>
            <a:off x="4857752" y="1071546"/>
            <a:ext cx="3714776" cy="461665"/>
          </a:xfrm>
          <a:prstGeom prst="rect">
            <a:avLst/>
          </a:prstGeom>
        </p:spPr>
        <p:txBody>
          <a:bodyPr wrap="square">
            <a:spAutoFit/>
          </a:bodyPr>
          <a:lstStyle/>
          <a:p>
            <a:pPr fontAlgn="ctr"/>
            <a:r>
              <a:rPr lang="zh-CN" altLang="en-US" sz="2400" b="1" dirty="0" smtClean="0">
                <a:latin typeface="宋体"/>
              </a:rPr>
              <a:t> 天津中医药大学</a:t>
            </a:r>
            <a:r>
              <a:rPr lang="en-US" altLang="zh-CN" sz="2400" b="1" dirty="0" smtClean="0">
                <a:latin typeface="宋体"/>
              </a:rPr>
              <a:t>10063 </a:t>
            </a:r>
            <a:endParaRPr lang="en-US" altLang="zh-CN" sz="2400" b="1" dirty="0">
              <a:latin typeface="宋体"/>
            </a:endParaRPr>
          </a:p>
        </p:txBody>
      </p:sp>
      <p:graphicFrame>
        <p:nvGraphicFramePr>
          <p:cNvPr id="6" name="表格 5"/>
          <p:cNvGraphicFramePr>
            <a:graphicFrameLocks noGrp="1"/>
          </p:cNvGraphicFramePr>
          <p:nvPr/>
        </p:nvGraphicFramePr>
        <p:xfrm>
          <a:off x="857224" y="1857364"/>
          <a:ext cx="7572428" cy="1928826"/>
        </p:xfrm>
        <a:graphic>
          <a:graphicData uri="http://schemas.openxmlformats.org/drawingml/2006/table">
            <a:tbl>
              <a:tblPr/>
              <a:tblGrid>
                <a:gridCol w="424414"/>
                <a:gridCol w="3290362"/>
                <a:gridCol w="696890"/>
                <a:gridCol w="1351421"/>
                <a:gridCol w="1809341"/>
              </a:tblGrid>
              <a:tr h="642942">
                <a:tc>
                  <a:txBody>
                    <a:bodyPr/>
                    <a:lstStyle/>
                    <a:p>
                      <a:pPr algn="ctr" fontAlgn="b"/>
                      <a:r>
                        <a:rPr lang="en-US" altLang="zh-CN" sz="1400" b="1" i="0" u="none" strike="noStrike" dirty="0">
                          <a:latin typeface="宋体"/>
                        </a:rPr>
                        <a:t>5</a:t>
                      </a:r>
                    </a:p>
                  </a:txBody>
                  <a:tcPr marL="3853" marR="3853" marT="3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1" i="0" u="none" strike="noStrike" dirty="0">
                          <a:latin typeface="宋体"/>
                        </a:rPr>
                        <a:t>中医药临床循证评价与证据转化关键技术创建及应用</a:t>
                      </a:r>
                    </a:p>
                  </a:txBody>
                  <a:tcPr marL="3853" marR="3853" marT="3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a:latin typeface="宋体"/>
                        </a:rPr>
                        <a:t>01</a:t>
                      </a:r>
                      <a:r>
                        <a:rPr lang="zh-CN" altLang="en-US" sz="1400" b="1" i="0" u="none" strike="noStrike">
                          <a:latin typeface="宋体"/>
                        </a:rPr>
                        <a:t>第一单位</a:t>
                      </a:r>
                    </a:p>
                  </a:txBody>
                  <a:tcPr marL="3853" marR="3853" marT="3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a:latin typeface="宋体"/>
                        </a:rPr>
                        <a:t>04</a:t>
                      </a:r>
                      <a:r>
                        <a:rPr lang="zh-CN" altLang="en-US" sz="1400" b="1" i="0" u="none" strike="noStrike">
                          <a:latin typeface="宋体"/>
                        </a:rPr>
                        <a:t>国务院各部门科技进步奖</a:t>
                      </a:r>
                    </a:p>
                  </a:txBody>
                  <a:tcPr marL="3853" marR="3853" marT="3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dirty="0">
                          <a:latin typeface="宋体"/>
                        </a:rPr>
                        <a:t>2021</a:t>
                      </a:r>
                      <a:r>
                        <a:rPr lang="zh-CN" altLang="en-US" sz="1400" b="1" i="0" u="none" strike="noStrike" dirty="0">
                          <a:latin typeface="宋体"/>
                        </a:rPr>
                        <a:t>年中华中医药学会科学技术奖</a:t>
                      </a:r>
                    </a:p>
                  </a:txBody>
                  <a:tcPr marL="3853" marR="3853" marT="3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642942">
                <a:tc>
                  <a:txBody>
                    <a:bodyPr/>
                    <a:lstStyle/>
                    <a:p>
                      <a:pPr algn="ctr" fontAlgn="b"/>
                      <a:r>
                        <a:rPr lang="en-US" altLang="zh-CN" sz="1400" b="1" i="0" u="none" strike="noStrike">
                          <a:latin typeface="宋体"/>
                        </a:rPr>
                        <a:t>6</a:t>
                      </a:r>
                    </a:p>
                  </a:txBody>
                  <a:tcPr marL="3853" marR="3853" marT="3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1" i="0" u="none" strike="noStrike">
                          <a:latin typeface="宋体"/>
                        </a:rPr>
                        <a:t>基于虫类创新中药研发与上市后再评价的关键技术体系创建与应用</a:t>
                      </a:r>
                    </a:p>
                  </a:txBody>
                  <a:tcPr marL="3853" marR="3853" marT="3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a:latin typeface="宋体"/>
                        </a:rPr>
                        <a:t>02</a:t>
                      </a:r>
                      <a:r>
                        <a:rPr lang="zh-CN" altLang="en-US" sz="1400" b="1" i="0" u="none" strike="noStrike">
                          <a:latin typeface="宋体"/>
                        </a:rPr>
                        <a:t>第二单位</a:t>
                      </a:r>
                    </a:p>
                  </a:txBody>
                  <a:tcPr marL="3853" marR="3853" marT="3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a:latin typeface="宋体"/>
                        </a:rPr>
                        <a:t>04</a:t>
                      </a:r>
                      <a:r>
                        <a:rPr lang="zh-CN" altLang="en-US" sz="1400" b="1" i="0" u="none" strike="noStrike">
                          <a:latin typeface="宋体"/>
                        </a:rPr>
                        <a:t>国务院各部门科技进步奖</a:t>
                      </a:r>
                    </a:p>
                  </a:txBody>
                  <a:tcPr marL="3853" marR="3853" marT="3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dirty="0">
                          <a:latin typeface="宋体"/>
                        </a:rPr>
                        <a:t>2021</a:t>
                      </a:r>
                      <a:r>
                        <a:rPr lang="zh-CN" altLang="en-US" sz="1400" b="1" i="0" u="none" strike="noStrike" dirty="0">
                          <a:latin typeface="宋体"/>
                        </a:rPr>
                        <a:t>年中华中医药学会科学技术奖</a:t>
                      </a:r>
                    </a:p>
                  </a:txBody>
                  <a:tcPr marL="3853" marR="3853" marT="3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642942">
                <a:tc>
                  <a:txBody>
                    <a:bodyPr/>
                    <a:lstStyle/>
                    <a:p>
                      <a:pPr algn="ctr" fontAlgn="b"/>
                      <a:r>
                        <a:rPr lang="en-US" altLang="zh-CN" sz="1400" b="1" i="0" u="none" strike="noStrike">
                          <a:latin typeface="宋体"/>
                        </a:rPr>
                        <a:t>7</a:t>
                      </a:r>
                    </a:p>
                  </a:txBody>
                  <a:tcPr marL="3853" marR="3853" marT="3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1" i="0" u="none" strike="noStrike">
                          <a:latin typeface="宋体"/>
                        </a:rPr>
                        <a:t>航天中医药学基础构建及应用实践</a:t>
                      </a:r>
                    </a:p>
                  </a:txBody>
                  <a:tcPr marL="3853" marR="3853" marT="3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a:latin typeface="宋体"/>
                        </a:rPr>
                        <a:t>02</a:t>
                      </a:r>
                      <a:r>
                        <a:rPr lang="zh-CN" altLang="en-US" sz="1400" b="1" i="0" u="none" strike="noStrike">
                          <a:latin typeface="宋体"/>
                        </a:rPr>
                        <a:t>第二单位</a:t>
                      </a:r>
                    </a:p>
                  </a:txBody>
                  <a:tcPr marL="3853" marR="3853" marT="3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a:latin typeface="宋体"/>
                        </a:rPr>
                        <a:t>04</a:t>
                      </a:r>
                      <a:r>
                        <a:rPr lang="zh-CN" altLang="en-US" sz="1400" b="1" i="0" u="none" strike="noStrike">
                          <a:latin typeface="宋体"/>
                        </a:rPr>
                        <a:t>国务院各部门科技进步奖</a:t>
                      </a:r>
                    </a:p>
                  </a:txBody>
                  <a:tcPr marL="3853" marR="3853" marT="3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400" b="1" i="0" u="none" strike="noStrike" dirty="0">
                          <a:latin typeface="宋体"/>
                        </a:rPr>
                        <a:t>2021</a:t>
                      </a:r>
                      <a:r>
                        <a:rPr lang="zh-CN" altLang="en-US" sz="1400" b="1" i="0" u="none" strike="noStrike" dirty="0">
                          <a:latin typeface="宋体"/>
                        </a:rPr>
                        <a:t>年中华中医药学会科学技术奖</a:t>
                      </a:r>
                    </a:p>
                  </a:txBody>
                  <a:tcPr marL="3853" marR="3853" marT="38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
        <p:nvSpPr>
          <p:cNvPr id="7" name="椭圆 6"/>
          <p:cNvSpPr/>
          <p:nvPr/>
        </p:nvSpPr>
        <p:spPr>
          <a:xfrm>
            <a:off x="785786" y="4000504"/>
            <a:ext cx="7786742" cy="10001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协会奖不在统计范畴。</a:t>
            </a:r>
            <a:endParaRPr lang="zh-CN" altLang="en-US" sz="2800" b="1" dirty="0">
              <a:solidFill>
                <a:srgbClr val="FF0000"/>
              </a:solidFill>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sp>
        <p:nvSpPr>
          <p:cNvPr id="11" name="流程图: 过程 10"/>
          <p:cNvSpPr/>
          <p:nvPr/>
        </p:nvSpPr>
        <p:spPr>
          <a:xfrm>
            <a:off x="857224" y="2000240"/>
            <a:ext cx="7429552" cy="150019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b="1" dirty="0" smtClean="0">
                <a:solidFill>
                  <a:srgbClr val="FF0000"/>
                </a:solidFill>
              </a:rPr>
              <a:t>浙江篇</a:t>
            </a:r>
            <a:endParaRPr lang="zh-CN" altLang="en-US" sz="6000" b="1" dirty="0">
              <a:solidFill>
                <a:srgbClr val="FF0000"/>
              </a:solidFill>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graphicFrame>
        <p:nvGraphicFramePr>
          <p:cNvPr id="6" name="表格 5"/>
          <p:cNvGraphicFramePr>
            <a:graphicFrameLocks noGrp="1"/>
          </p:cNvGraphicFramePr>
          <p:nvPr/>
        </p:nvGraphicFramePr>
        <p:xfrm>
          <a:off x="714348" y="1357298"/>
          <a:ext cx="7715307" cy="1785952"/>
        </p:xfrm>
        <a:graphic>
          <a:graphicData uri="http://schemas.openxmlformats.org/drawingml/2006/table">
            <a:tbl>
              <a:tblPr/>
              <a:tblGrid>
                <a:gridCol w="1214446"/>
                <a:gridCol w="500066"/>
                <a:gridCol w="2571768"/>
                <a:gridCol w="489861"/>
                <a:gridCol w="489861"/>
                <a:gridCol w="489861"/>
                <a:gridCol w="489861"/>
                <a:gridCol w="489861"/>
                <a:gridCol w="489861"/>
                <a:gridCol w="489861"/>
              </a:tblGrid>
              <a:tr h="446488">
                <a:tc>
                  <a:txBody>
                    <a:bodyPr/>
                    <a:lstStyle/>
                    <a:p>
                      <a:pPr algn="l" fontAlgn="b"/>
                      <a:r>
                        <a:rPr lang="zh-CN" altLang="en-US" sz="1200" b="1" i="0" u="none" strike="noStrike" dirty="0">
                          <a:solidFill>
                            <a:srgbClr val="000000"/>
                          </a:solidFill>
                          <a:latin typeface="宋体"/>
                        </a:rPr>
                        <a:t>宁波大学</a:t>
                      </a:r>
                    </a:p>
                  </a:txBody>
                  <a:tcPr marL="4032" marR="4032" marT="40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21</a:t>
                      </a:r>
                    </a:p>
                  </a:txBody>
                  <a:tcPr marL="4032" marR="4032" marT="40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教育部科技查新工作站</a:t>
                      </a:r>
                    </a:p>
                  </a:txBody>
                  <a:tcPr marL="4032" marR="4032" marT="40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032" marR="4032" marT="40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40</a:t>
                      </a:r>
                    </a:p>
                  </a:txBody>
                  <a:tcPr marL="4032" marR="4032" marT="40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20</a:t>
                      </a:r>
                    </a:p>
                  </a:txBody>
                  <a:tcPr marL="4032" marR="4032" marT="40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1</a:t>
                      </a:r>
                    </a:p>
                  </a:txBody>
                  <a:tcPr marL="4032" marR="4032" marT="40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110</a:t>
                      </a:r>
                    </a:p>
                  </a:txBody>
                  <a:tcPr marL="4032" marR="4032" marT="40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100</a:t>
                      </a:r>
                    </a:p>
                  </a:txBody>
                  <a:tcPr marL="4032" marR="4032" marT="40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0</a:t>
                      </a:r>
                    </a:p>
                  </a:txBody>
                  <a:tcPr marL="4032" marR="4032" marT="40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6488">
                <a:tc>
                  <a:txBody>
                    <a:bodyPr/>
                    <a:lstStyle/>
                    <a:p>
                      <a:pPr algn="l" fontAlgn="b"/>
                      <a:r>
                        <a:rPr lang="zh-CN" altLang="en-US" sz="1200" b="1" i="0" u="none" strike="noStrike">
                          <a:solidFill>
                            <a:srgbClr val="000000"/>
                          </a:solidFill>
                          <a:latin typeface="宋体"/>
                        </a:rPr>
                        <a:t>浙江理工大学</a:t>
                      </a:r>
                    </a:p>
                  </a:txBody>
                  <a:tcPr marL="4032" marR="4032" marT="40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41</a:t>
                      </a:r>
                    </a:p>
                  </a:txBody>
                  <a:tcPr marL="4032" marR="4032" marT="40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浙江省院士专家工作站</a:t>
                      </a:r>
                    </a:p>
                  </a:txBody>
                  <a:tcPr marL="4032" marR="4032" marT="40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32</a:t>
                      </a:r>
                    </a:p>
                  </a:txBody>
                  <a:tcPr marL="4032" marR="4032" marT="40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6689</a:t>
                      </a:r>
                    </a:p>
                  </a:txBody>
                  <a:tcPr marL="4032" marR="4032" marT="40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4467</a:t>
                      </a:r>
                    </a:p>
                  </a:txBody>
                  <a:tcPr marL="4032" marR="4032" marT="40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55</a:t>
                      </a:r>
                    </a:p>
                  </a:txBody>
                  <a:tcPr marL="4032" marR="4032" marT="40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10500</a:t>
                      </a:r>
                    </a:p>
                  </a:txBody>
                  <a:tcPr marL="4032" marR="4032" marT="40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7866</a:t>
                      </a:r>
                    </a:p>
                  </a:txBody>
                  <a:tcPr marL="4032" marR="4032" marT="40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6786</a:t>
                      </a:r>
                    </a:p>
                  </a:txBody>
                  <a:tcPr marL="4032" marR="4032" marT="40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6488">
                <a:tc>
                  <a:txBody>
                    <a:bodyPr/>
                    <a:lstStyle/>
                    <a:p>
                      <a:pPr algn="l" fontAlgn="b"/>
                      <a:r>
                        <a:rPr lang="zh-CN" altLang="en-US" sz="1200" b="1" i="0" u="none" strike="noStrike">
                          <a:solidFill>
                            <a:srgbClr val="000000"/>
                          </a:solidFill>
                          <a:latin typeface="宋体"/>
                        </a:rPr>
                        <a:t>中国计量大学</a:t>
                      </a:r>
                    </a:p>
                  </a:txBody>
                  <a:tcPr marL="4032" marR="4032" marT="40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26</a:t>
                      </a:r>
                    </a:p>
                  </a:txBody>
                  <a:tcPr marL="4032" marR="4032" marT="40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国家创新人才示范基地</a:t>
                      </a:r>
                    </a:p>
                  </a:txBody>
                  <a:tcPr marL="4032" marR="4032" marT="40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032" marR="4032" marT="40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5723</a:t>
                      </a:r>
                    </a:p>
                  </a:txBody>
                  <a:tcPr marL="4032" marR="4032" marT="40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4250</a:t>
                      </a:r>
                    </a:p>
                  </a:txBody>
                  <a:tcPr marL="4032" marR="4032" marT="40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15</a:t>
                      </a:r>
                    </a:p>
                  </a:txBody>
                  <a:tcPr marL="4032" marR="4032" marT="40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580</a:t>
                      </a:r>
                    </a:p>
                  </a:txBody>
                  <a:tcPr marL="4032" marR="4032" marT="40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180</a:t>
                      </a:r>
                    </a:p>
                  </a:txBody>
                  <a:tcPr marL="4032" marR="4032" marT="40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0</a:t>
                      </a:r>
                    </a:p>
                  </a:txBody>
                  <a:tcPr marL="4032" marR="4032" marT="40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6488">
                <a:tc>
                  <a:txBody>
                    <a:bodyPr/>
                    <a:lstStyle/>
                    <a:p>
                      <a:pPr algn="l" fontAlgn="b"/>
                      <a:r>
                        <a:rPr lang="zh-CN" altLang="en-US" sz="1200" b="1" i="0" u="none" strike="noStrike">
                          <a:solidFill>
                            <a:srgbClr val="000000"/>
                          </a:solidFill>
                          <a:latin typeface="宋体"/>
                        </a:rPr>
                        <a:t>浙江理工大学</a:t>
                      </a:r>
                    </a:p>
                  </a:txBody>
                  <a:tcPr marL="4032" marR="4032" marT="40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1</a:t>
                      </a:r>
                    </a:p>
                  </a:txBody>
                  <a:tcPr marL="4032" marR="4032" marT="40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纺织工程国家级实验教学示范中心</a:t>
                      </a:r>
                    </a:p>
                  </a:txBody>
                  <a:tcPr marL="4032" marR="4032" marT="40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48</a:t>
                      </a:r>
                    </a:p>
                  </a:txBody>
                  <a:tcPr marL="4032" marR="4032" marT="40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FF0000"/>
                          </a:solidFill>
                          <a:latin typeface="宋体"/>
                        </a:rPr>
                        <a:t>15</a:t>
                      </a:r>
                    </a:p>
                  </a:txBody>
                  <a:tcPr marL="4032" marR="4032" marT="40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FF0000"/>
                          </a:solidFill>
                          <a:latin typeface="宋体"/>
                        </a:rPr>
                        <a:t>15</a:t>
                      </a:r>
                    </a:p>
                  </a:txBody>
                  <a:tcPr marL="4032" marR="4032" marT="40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FF0000"/>
                          </a:solidFill>
                          <a:latin typeface="宋体"/>
                        </a:rPr>
                        <a:t>271</a:t>
                      </a:r>
                    </a:p>
                  </a:txBody>
                  <a:tcPr marL="4032" marR="4032" marT="40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12308</a:t>
                      </a:r>
                    </a:p>
                  </a:txBody>
                  <a:tcPr marL="4032" marR="4032" marT="40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12308</a:t>
                      </a:r>
                    </a:p>
                  </a:txBody>
                  <a:tcPr marL="4032" marR="4032" marT="40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6100</a:t>
                      </a:r>
                    </a:p>
                  </a:txBody>
                  <a:tcPr marL="4032" marR="4032" marT="40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椭圆 6"/>
          <p:cNvSpPr/>
          <p:nvPr/>
        </p:nvSpPr>
        <p:spPr>
          <a:xfrm>
            <a:off x="571472" y="3786190"/>
            <a:ext cx="7858180" cy="14287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不属于统计范畴。</a:t>
            </a:r>
            <a:endParaRPr lang="en-US" altLang="zh-CN" sz="2800" b="1" dirty="0" smtClean="0">
              <a:solidFill>
                <a:srgbClr val="FF0000"/>
              </a:solidFill>
            </a:endParaRPr>
          </a:p>
          <a:p>
            <a:pPr algn="ctr"/>
            <a:r>
              <a:rPr lang="zh-CN" altLang="en-US" sz="2800" b="1" dirty="0" smtClean="0">
                <a:solidFill>
                  <a:srgbClr val="FF0000"/>
                </a:solidFill>
              </a:rPr>
              <a:t>但查新工作站承担科技项目很好。</a:t>
            </a:r>
            <a:endParaRPr lang="zh-CN" altLang="en-US" sz="2800" b="1" dirty="0">
              <a:solidFill>
                <a:srgbClr val="FF0000"/>
              </a:solidFill>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sp>
        <p:nvSpPr>
          <p:cNvPr id="7" name="椭圆 6"/>
          <p:cNvSpPr/>
          <p:nvPr/>
        </p:nvSpPr>
        <p:spPr>
          <a:xfrm>
            <a:off x="714348" y="4714884"/>
            <a:ext cx="7858180" cy="14287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对于特殊项目，名称可以特殊处理，但采取这种简单方式也是不可取的。</a:t>
            </a:r>
            <a:endParaRPr lang="zh-CN" altLang="en-US" sz="2800" b="1" dirty="0">
              <a:solidFill>
                <a:srgbClr val="FF0000"/>
              </a:solidFill>
            </a:endParaRPr>
          </a:p>
        </p:txBody>
      </p:sp>
      <p:graphicFrame>
        <p:nvGraphicFramePr>
          <p:cNvPr id="9" name="表格 8"/>
          <p:cNvGraphicFramePr>
            <a:graphicFrameLocks noGrp="1"/>
          </p:cNvGraphicFramePr>
          <p:nvPr/>
        </p:nvGraphicFramePr>
        <p:xfrm>
          <a:off x="785786" y="1142984"/>
          <a:ext cx="7643865" cy="3286150"/>
        </p:xfrm>
        <a:graphic>
          <a:graphicData uri="http://schemas.openxmlformats.org/drawingml/2006/table">
            <a:tbl>
              <a:tblPr/>
              <a:tblGrid>
                <a:gridCol w="1214446"/>
                <a:gridCol w="714380"/>
                <a:gridCol w="3643338"/>
                <a:gridCol w="642942"/>
                <a:gridCol w="476253"/>
                <a:gridCol w="476253"/>
                <a:gridCol w="476253"/>
              </a:tblGrid>
              <a:tr h="328615">
                <a:tc>
                  <a:txBody>
                    <a:bodyPr/>
                    <a:lstStyle/>
                    <a:p>
                      <a:pPr algn="l" fontAlgn="b"/>
                      <a:r>
                        <a:rPr lang="zh-CN" altLang="en-US" sz="1200" b="1" i="0" u="none" strike="noStrike" dirty="0">
                          <a:solidFill>
                            <a:srgbClr val="000000"/>
                          </a:solidFill>
                          <a:latin typeface="宋体"/>
                        </a:rPr>
                        <a:t>浙江理工大学</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7</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202103</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385</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385</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2</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615">
                <a:tc>
                  <a:txBody>
                    <a:bodyPr/>
                    <a:lstStyle/>
                    <a:p>
                      <a:pPr algn="l" fontAlgn="b"/>
                      <a:r>
                        <a:rPr lang="zh-CN" altLang="en-US" sz="1200" b="1" i="0" u="none" strike="noStrike">
                          <a:solidFill>
                            <a:srgbClr val="000000"/>
                          </a:solidFill>
                          <a:latin typeface="宋体"/>
                        </a:rPr>
                        <a:t>浙江理工大学</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17</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202103</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500</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424</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2</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615">
                <a:tc>
                  <a:txBody>
                    <a:bodyPr/>
                    <a:lstStyle/>
                    <a:p>
                      <a:pPr algn="l" fontAlgn="b"/>
                      <a:r>
                        <a:rPr lang="zh-CN" altLang="en-US" sz="1200" b="1" i="0" u="none" strike="noStrike">
                          <a:solidFill>
                            <a:srgbClr val="000000"/>
                          </a:solidFill>
                          <a:latin typeface="宋体"/>
                        </a:rPr>
                        <a:t>浙江理工大学</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58</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202104</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500</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409</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2</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615">
                <a:tc>
                  <a:txBody>
                    <a:bodyPr/>
                    <a:lstStyle/>
                    <a:p>
                      <a:pPr algn="l" fontAlgn="b"/>
                      <a:r>
                        <a:rPr lang="zh-CN" altLang="en-US" sz="1200" b="1" i="0" u="none" strike="noStrike">
                          <a:solidFill>
                            <a:srgbClr val="000000"/>
                          </a:solidFill>
                          <a:latin typeface="宋体"/>
                        </a:rPr>
                        <a:t>浙江理工大学</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154</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202109</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68</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66</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2</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615">
                <a:tc>
                  <a:txBody>
                    <a:bodyPr/>
                    <a:lstStyle/>
                    <a:p>
                      <a:pPr algn="l" fontAlgn="b"/>
                      <a:r>
                        <a:rPr lang="zh-CN" altLang="en-US" sz="1200" b="1" i="0" u="none" strike="noStrike">
                          <a:solidFill>
                            <a:srgbClr val="000000"/>
                          </a:solidFill>
                          <a:latin typeface="宋体"/>
                        </a:rPr>
                        <a:t>浙江理工大学</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176</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202110</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100</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23</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2</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615">
                <a:tc>
                  <a:txBody>
                    <a:bodyPr/>
                    <a:lstStyle/>
                    <a:p>
                      <a:pPr algn="l" fontAlgn="b"/>
                      <a:r>
                        <a:rPr lang="zh-CN" altLang="en-US" sz="1200" b="1" i="0" u="none" strike="noStrike">
                          <a:solidFill>
                            <a:srgbClr val="000000"/>
                          </a:solidFill>
                          <a:latin typeface="宋体"/>
                        </a:rPr>
                        <a:t>浙江理工大学</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215</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202110</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500</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65</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2</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615">
                <a:tc>
                  <a:txBody>
                    <a:bodyPr/>
                    <a:lstStyle/>
                    <a:p>
                      <a:pPr algn="l" fontAlgn="b"/>
                      <a:r>
                        <a:rPr lang="zh-CN" altLang="en-US" sz="1200" b="1" i="0" u="none" strike="noStrike">
                          <a:solidFill>
                            <a:srgbClr val="000000"/>
                          </a:solidFill>
                          <a:latin typeface="宋体"/>
                        </a:rPr>
                        <a:t>浙江理工大学</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255</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202112</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2</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615">
                <a:tc>
                  <a:txBody>
                    <a:bodyPr/>
                    <a:lstStyle/>
                    <a:p>
                      <a:pPr algn="l" fontAlgn="b"/>
                      <a:r>
                        <a:rPr lang="zh-CN" altLang="en-US" sz="1200" b="1" i="0" u="none" strike="noStrike">
                          <a:solidFill>
                            <a:srgbClr val="000000"/>
                          </a:solidFill>
                          <a:latin typeface="宋体"/>
                        </a:rPr>
                        <a:t>浙江理工大学</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266</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202112</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250</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20</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2</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615">
                <a:tc>
                  <a:txBody>
                    <a:bodyPr/>
                    <a:lstStyle/>
                    <a:p>
                      <a:pPr algn="l" fontAlgn="b"/>
                      <a:r>
                        <a:rPr lang="zh-CN" altLang="en-US" sz="1200" b="1" i="0" u="none" strike="noStrike">
                          <a:solidFill>
                            <a:srgbClr val="000000"/>
                          </a:solidFill>
                          <a:latin typeface="宋体"/>
                        </a:rPr>
                        <a:t>浙江理工大学</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269</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202112</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30</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2</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615">
                <a:tc>
                  <a:txBody>
                    <a:bodyPr/>
                    <a:lstStyle/>
                    <a:p>
                      <a:pPr algn="l" fontAlgn="b"/>
                      <a:r>
                        <a:rPr lang="zh-CN" altLang="en-US" sz="1200" b="1" i="0" u="none" strike="noStrike">
                          <a:solidFill>
                            <a:srgbClr val="000000"/>
                          </a:solidFill>
                          <a:latin typeface="宋体"/>
                        </a:rPr>
                        <a:t>浙江理工大学</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280</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202112</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279</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22</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2</a:t>
                      </a:r>
                    </a:p>
                  </a:txBody>
                  <a:tcPr marL="3675" marR="3675" marT="36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sp>
        <p:nvSpPr>
          <p:cNvPr id="7" name="椭圆 6"/>
          <p:cNvSpPr/>
          <p:nvPr/>
        </p:nvSpPr>
        <p:spPr>
          <a:xfrm>
            <a:off x="642910" y="4429132"/>
            <a:ext cx="7786742" cy="19288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同一项目名称，拨入经费相同，都是“牵头单位”吗？</a:t>
            </a:r>
            <a:endParaRPr lang="en-US" altLang="zh-CN" sz="2800" b="1" dirty="0" smtClean="0">
              <a:solidFill>
                <a:srgbClr val="FF0000"/>
              </a:solidFill>
            </a:endParaRPr>
          </a:p>
          <a:p>
            <a:pPr algn="ctr"/>
            <a:r>
              <a:rPr lang="zh-CN" altLang="en-US" sz="2800" b="1" dirty="0" smtClean="0">
                <a:solidFill>
                  <a:srgbClr val="FF0000"/>
                </a:solidFill>
              </a:rPr>
              <a:t>同时，研究类别却不相同。</a:t>
            </a:r>
            <a:endParaRPr lang="zh-CN" altLang="en-US" sz="2800" b="1" dirty="0">
              <a:solidFill>
                <a:srgbClr val="FF0000"/>
              </a:solidFill>
            </a:endParaRPr>
          </a:p>
        </p:txBody>
      </p:sp>
      <p:graphicFrame>
        <p:nvGraphicFramePr>
          <p:cNvPr id="8" name="表格 7"/>
          <p:cNvGraphicFramePr>
            <a:graphicFrameLocks noGrp="1"/>
          </p:cNvGraphicFramePr>
          <p:nvPr/>
        </p:nvGraphicFramePr>
        <p:xfrm>
          <a:off x="714348" y="1214422"/>
          <a:ext cx="7643865" cy="2857520"/>
        </p:xfrm>
        <a:graphic>
          <a:graphicData uri="http://schemas.openxmlformats.org/drawingml/2006/table">
            <a:tbl>
              <a:tblPr/>
              <a:tblGrid>
                <a:gridCol w="708353"/>
                <a:gridCol w="570911"/>
                <a:gridCol w="4651869"/>
                <a:gridCol w="518049"/>
                <a:gridCol w="380607"/>
                <a:gridCol w="359462"/>
                <a:gridCol w="454614"/>
              </a:tblGrid>
              <a:tr h="571504">
                <a:tc>
                  <a:txBody>
                    <a:bodyPr/>
                    <a:lstStyle/>
                    <a:p>
                      <a:pPr algn="l" fontAlgn="b"/>
                      <a:r>
                        <a:rPr lang="zh-CN" altLang="en-US" sz="1200" b="0" i="0" u="none" strike="noStrike" dirty="0">
                          <a:solidFill>
                            <a:srgbClr val="000000"/>
                          </a:solidFill>
                          <a:latin typeface="宋体"/>
                        </a:rPr>
                        <a:t>浙江大学</a:t>
                      </a:r>
                    </a:p>
                  </a:txBody>
                  <a:tcPr marL="3614" marR="3614" marT="3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a:solidFill>
                            <a:srgbClr val="000000"/>
                          </a:solidFill>
                          <a:latin typeface="宋体"/>
                        </a:rPr>
                        <a:t>882</a:t>
                      </a:r>
                    </a:p>
                  </a:txBody>
                  <a:tcPr marL="3614" marR="3614" marT="3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0" i="0" u="none" strike="noStrike">
                          <a:solidFill>
                            <a:srgbClr val="000000"/>
                          </a:solidFill>
                          <a:latin typeface="宋体"/>
                        </a:rPr>
                        <a:t>2021</a:t>
                      </a:r>
                      <a:r>
                        <a:rPr lang="zh-CN" altLang="en-US" sz="1200" b="0" i="0" u="none" strike="noStrike">
                          <a:solidFill>
                            <a:srgbClr val="000000"/>
                          </a:solidFill>
                          <a:latin typeface="宋体"/>
                        </a:rPr>
                        <a:t>年检疫性有害生物检疫鉴定（甘薯茎腐病、梨树病害、瓜类果斑病、黄瓜绿斑驳花叶病毒病等）</a:t>
                      </a:r>
                    </a:p>
                  </a:txBody>
                  <a:tcPr marL="3614" marR="3614" marT="3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altLang="zh-CN" sz="1200" b="0" i="0" u="none" strike="noStrike">
                          <a:solidFill>
                            <a:srgbClr val="000000"/>
                          </a:solidFill>
                          <a:latin typeface="宋体"/>
                        </a:rPr>
                        <a:t>202109</a:t>
                      </a:r>
                    </a:p>
                  </a:txBody>
                  <a:tcPr marL="3614" marR="3614" marT="3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zh-CN" sz="1200" b="0" i="0" u="none" strike="noStrike">
                          <a:solidFill>
                            <a:srgbClr val="000000"/>
                          </a:solidFill>
                          <a:latin typeface="宋体"/>
                        </a:rPr>
                        <a:t>142</a:t>
                      </a:r>
                    </a:p>
                  </a:txBody>
                  <a:tcPr marL="3614" marR="3614" marT="3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zh-CN" sz="1200" b="0" i="0" u="none" strike="noStrike">
                          <a:solidFill>
                            <a:srgbClr val="000000"/>
                          </a:solidFill>
                          <a:latin typeface="宋体"/>
                        </a:rPr>
                        <a:t>24</a:t>
                      </a:r>
                    </a:p>
                  </a:txBody>
                  <a:tcPr marL="3614" marR="3614" marT="3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zh-CN" altLang="en-US" sz="1200" b="0" i="0" u="none" strike="noStrike" dirty="0">
                          <a:solidFill>
                            <a:schemeClr val="accent6"/>
                          </a:solidFill>
                          <a:latin typeface="宋体"/>
                        </a:rPr>
                        <a:t>成果应用</a:t>
                      </a:r>
                    </a:p>
                  </a:txBody>
                  <a:tcPr marL="3614" marR="3614" marT="3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571504">
                <a:tc>
                  <a:txBody>
                    <a:bodyPr/>
                    <a:lstStyle/>
                    <a:p>
                      <a:pPr algn="l" fontAlgn="b"/>
                      <a:r>
                        <a:rPr lang="zh-CN" altLang="en-US" sz="1200" b="0" i="0" u="none" strike="noStrike" dirty="0">
                          <a:solidFill>
                            <a:srgbClr val="000000"/>
                          </a:solidFill>
                          <a:latin typeface="宋体"/>
                        </a:rPr>
                        <a:t>浙江大学</a:t>
                      </a:r>
                    </a:p>
                  </a:txBody>
                  <a:tcPr marL="3614" marR="3614" marT="3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a:solidFill>
                            <a:srgbClr val="000000"/>
                          </a:solidFill>
                          <a:latin typeface="宋体"/>
                        </a:rPr>
                        <a:t>1006</a:t>
                      </a:r>
                    </a:p>
                  </a:txBody>
                  <a:tcPr marL="3614" marR="3614" marT="3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0" i="0" u="none" strike="noStrike">
                          <a:solidFill>
                            <a:srgbClr val="000000"/>
                          </a:solidFill>
                          <a:latin typeface="宋体"/>
                        </a:rPr>
                        <a:t>2021</a:t>
                      </a:r>
                      <a:r>
                        <a:rPr lang="zh-CN" altLang="en-US" sz="1200" b="0" i="0" u="none" strike="noStrike">
                          <a:solidFill>
                            <a:srgbClr val="000000"/>
                          </a:solidFill>
                          <a:latin typeface="宋体"/>
                        </a:rPr>
                        <a:t>年检疫性有害生物检疫鉴定（黄瓜绿斑驳花叶病毒病、瓜类果斑病、梨火疫病、甘薯茎腐病等）</a:t>
                      </a:r>
                    </a:p>
                  </a:txBody>
                  <a:tcPr marL="3614" marR="3614" marT="3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altLang="zh-CN" sz="1200" b="0" i="0" u="none" strike="noStrike">
                          <a:solidFill>
                            <a:srgbClr val="000000"/>
                          </a:solidFill>
                          <a:latin typeface="宋体"/>
                        </a:rPr>
                        <a:t>202109</a:t>
                      </a:r>
                    </a:p>
                  </a:txBody>
                  <a:tcPr marL="3614" marR="3614" marT="3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zh-CN" sz="1200" b="0" i="0" u="none" strike="noStrike">
                          <a:solidFill>
                            <a:srgbClr val="000000"/>
                          </a:solidFill>
                          <a:latin typeface="宋体"/>
                        </a:rPr>
                        <a:t>142</a:t>
                      </a:r>
                    </a:p>
                  </a:txBody>
                  <a:tcPr marL="3614" marR="3614" marT="3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zh-CN" sz="1200" b="0" i="0" u="none" strike="noStrike">
                          <a:solidFill>
                            <a:srgbClr val="000000"/>
                          </a:solidFill>
                          <a:latin typeface="宋体"/>
                        </a:rPr>
                        <a:t>24</a:t>
                      </a:r>
                    </a:p>
                  </a:txBody>
                  <a:tcPr marL="3614" marR="3614" marT="3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zh-CN" altLang="en-US" sz="1200" b="0" i="0" u="none" strike="noStrike" dirty="0">
                          <a:solidFill>
                            <a:schemeClr val="accent6"/>
                          </a:solidFill>
                          <a:latin typeface="宋体"/>
                        </a:rPr>
                        <a:t>科技服务</a:t>
                      </a:r>
                    </a:p>
                  </a:txBody>
                  <a:tcPr marL="3614" marR="3614" marT="3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571504">
                <a:tc>
                  <a:txBody>
                    <a:bodyPr/>
                    <a:lstStyle/>
                    <a:p>
                      <a:pPr algn="l" fontAlgn="b"/>
                      <a:r>
                        <a:rPr lang="zh-CN" altLang="en-US" sz="1200" b="0" i="0" u="none" strike="noStrike" dirty="0">
                          <a:solidFill>
                            <a:srgbClr val="000000"/>
                          </a:solidFill>
                          <a:latin typeface="宋体"/>
                        </a:rPr>
                        <a:t>浙江大学</a:t>
                      </a:r>
                    </a:p>
                  </a:txBody>
                  <a:tcPr marL="3614" marR="3614" marT="3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a:solidFill>
                            <a:srgbClr val="000000"/>
                          </a:solidFill>
                          <a:latin typeface="宋体"/>
                        </a:rPr>
                        <a:t>883</a:t>
                      </a:r>
                    </a:p>
                  </a:txBody>
                  <a:tcPr marL="3614" marR="3614" marT="3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altLang="zh-CN" sz="1200" b="0" i="0" u="none" strike="noStrike" dirty="0">
                          <a:solidFill>
                            <a:srgbClr val="000000"/>
                          </a:solidFill>
                          <a:latin typeface="宋体"/>
                        </a:rPr>
                        <a:t>2021</a:t>
                      </a:r>
                      <a:r>
                        <a:rPr lang="zh-CN" altLang="en-US" sz="1200" b="0" i="0" u="none" strike="noStrike" dirty="0">
                          <a:solidFill>
                            <a:srgbClr val="000000"/>
                          </a:solidFill>
                          <a:latin typeface="宋体"/>
                        </a:rPr>
                        <a:t>年检疫性有害生物检疫鉴定（黄瓜绿斑驳花叶病毒病、瓜类果斑病、梨火疫病、甘薯茎腐病等）</a:t>
                      </a:r>
                    </a:p>
                  </a:txBody>
                  <a:tcPr marL="3614" marR="3614" marT="3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altLang="zh-CN" sz="1200" b="0" i="0" u="none" strike="noStrike">
                          <a:solidFill>
                            <a:srgbClr val="000000"/>
                          </a:solidFill>
                          <a:latin typeface="宋体"/>
                        </a:rPr>
                        <a:t>202109</a:t>
                      </a:r>
                    </a:p>
                  </a:txBody>
                  <a:tcPr marL="3614" marR="3614" marT="3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zh-CN" sz="1200" b="0" i="0" u="none" strike="noStrike">
                          <a:solidFill>
                            <a:srgbClr val="000000"/>
                          </a:solidFill>
                          <a:latin typeface="宋体"/>
                        </a:rPr>
                        <a:t>94</a:t>
                      </a:r>
                    </a:p>
                  </a:txBody>
                  <a:tcPr marL="3614" marR="3614" marT="3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zh-CN" sz="1200" b="0" i="0" u="none" strike="noStrike">
                          <a:solidFill>
                            <a:srgbClr val="000000"/>
                          </a:solidFill>
                          <a:latin typeface="宋体"/>
                        </a:rPr>
                        <a:t>16</a:t>
                      </a:r>
                    </a:p>
                  </a:txBody>
                  <a:tcPr marL="3614" marR="3614" marT="3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zh-CN" altLang="en-US" sz="1200" b="0" i="0" u="none" strike="noStrike" dirty="0">
                          <a:solidFill>
                            <a:schemeClr val="accent6"/>
                          </a:solidFill>
                          <a:latin typeface="宋体"/>
                        </a:rPr>
                        <a:t>成果应用</a:t>
                      </a:r>
                    </a:p>
                  </a:txBody>
                  <a:tcPr marL="3614" marR="3614" marT="3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571504">
                <a:tc>
                  <a:txBody>
                    <a:bodyPr/>
                    <a:lstStyle/>
                    <a:p>
                      <a:pPr algn="l" fontAlgn="b"/>
                      <a:r>
                        <a:rPr lang="zh-CN" altLang="en-US" sz="1200" b="0" i="0" u="none" strike="noStrike">
                          <a:solidFill>
                            <a:srgbClr val="000000"/>
                          </a:solidFill>
                          <a:latin typeface="宋体"/>
                        </a:rPr>
                        <a:t>浙江大学</a:t>
                      </a:r>
                    </a:p>
                  </a:txBody>
                  <a:tcPr marL="3614" marR="3614" marT="3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a:solidFill>
                            <a:srgbClr val="000000"/>
                          </a:solidFill>
                          <a:latin typeface="宋体"/>
                        </a:rPr>
                        <a:t>1003</a:t>
                      </a:r>
                    </a:p>
                  </a:txBody>
                  <a:tcPr marL="3614" marR="3614" marT="3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altLang="zh-CN" sz="1200" b="0" i="0" u="none" strike="noStrike" dirty="0">
                          <a:solidFill>
                            <a:srgbClr val="000000"/>
                          </a:solidFill>
                          <a:latin typeface="宋体"/>
                        </a:rPr>
                        <a:t>2021</a:t>
                      </a:r>
                      <a:r>
                        <a:rPr lang="zh-CN" altLang="en-US" sz="1200" b="0" i="0" u="none" strike="noStrike" dirty="0">
                          <a:solidFill>
                            <a:srgbClr val="000000"/>
                          </a:solidFill>
                          <a:latin typeface="宋体"/>
                        </a:rPr>
                        <a:t>年检疫性有害生物检疫鉴定（黄瓜绿斑驳花叶病毒病、瓜类果斑病、梨火疫病、甘薯茎腐病等）</a:t>
                      </a:r>
                    </a:p>
                  </a:txBody>
                  <a:tcPr marL="3614" marR="3614" marT="3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altLang="zh-CN" sz="1200" b="0" i="0" u="none" strike="noStrike">
                          <a:solidFill>
                            <a:srgbClr val="000000"/>
                          </a:solidFill>
                          <a:latin typeface="宋体"/>
                        </a:rPr>
                        <a:t>202109</a:t>
                      </a:r>
                    </a:p>
                  </a:txBody>
                  <a:tcPr marL="3614" marR="3614" marT="3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zh-CN" sz="1200" b="0" i="0" u="none" strike="noStrike">
                          <a:solidFill>
                            <a:srgbClr val="000000"/>
                          </a:solidFill>
                          <a:latin typeface="宋体"/>
                        </a:rPr>
                        <a:t>94</a:t>
                      </a:r>
                    </a:p>
                  </a:txBody>
                  <a:tcPr marL="3614" marR="3614" marT="3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zh-CN" sz="1200" b="0" i="0" u="none" strike="noStrike">
                          <a:solidFill>
                            <a:srgbClr val="000000"/>
                          </a:solidFill>
                          <a:latin typeface="宋体"/>
                        </a:rPr>
                        <a:t>16</a:t>
                      </a:r>
                    </a:p>
                  </a:txBody>
                  <a:tcPr marL="3614" marR="3614" marT="3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zh-CN" altLang="en-US" sz="1200" b="0" i="0" u="none" strike="noStrike" dirty="0">
                          <a:solidFill>
                            <a:srgbClr val="FF0000"/>
                          </a:solidFill>
                          <a:latin typeface="宋体"/>
                        </a:rPr>
                        <a:t>科技服务</a:t>
                      </a:r>
                    </a:p>
                  </a:txBody>
                  <a:tcPr marL="3614" marR="3614" marT="3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571504">
                <a:tc>
                  <a:txBody>
                    <a:bodyPr/>
                    <a:lstStyle/>
                    <a:p>
                      <a:pPr algn="l" fontAlgn="b"/>
                      <a:r>
                        <a:rPr lang="zh-CN" altLang="en-US" sz="1200" b="0" i="0" u="none" strike="noStrike">
                          <a:solidFill>
                            <a:srgbClr val="000000"/>
                          </a:solidFill>
                          <a:latin typeface="宋体"/>
                        </a:rPr>
                        <a:t>浙江大学</a:t>
                      </a:r>
                    </a:p>
                  </a:txBody>
                  <a:tcPr marL="3614" marR="3614" marT="3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latin typeface="宋体"/>
                        </a:rPr>
                        <a:t>1004</a:t>
                      </a:r>
                    </a:p>
                  </a:txBody>
                  <a:tcPr marL="3614" marR="3614" marT="3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altLang="zh-CN" sz="1200" b="0" i="0" u="none" strike="noStrike">
                          <a:solidFill>
                            <a:srgbClr val="000000"/>
                          </a:solidFill>
                          <a:latin typeface="宋体"/>
                        </a:rPr>
                        <a:t>2021</a:t>
                      </a:r>
                      <a:r>
                        <a:rPr lang="zh-CN" altLang="en-US" sz="1200" b="0" i="0" u="none" strike="noStrike">
                          <a:solidFill>
                            <a:srgbClr val="000000"/>
                          </a:solidFill>
                          <a:latin typeface="宋体"/>
                        </a:rPr>
                        <a:t>年检疫性有害生物检疫鉴定（黄瓜绿斑驳花叶病毒病、瓜类果斑病、梨火疫病、甘薯茎腐病等）</a:t>
                      </a:r>
                    </a:p>
                  </a:txBody>
                  <a:tcPr marL="3614" marR="3614" marT="3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altLang="zh-CN" sz="1200" b="0" i="0" u="none" strike="noStrike">
                          <a:solidFill>
                            <a:srgbClr val="000000"/>
                          </a:solidFill>
                          <a:latin typeface="宋体"/>
                        </a:rPr>
                        <a:t>202109</a:t>
                      </a:r>
                    </a:p>
                  </a:txBody>
                  <a:tcPr marL="3614" marR="3614" marT="3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zh-CN" sz="1200" b="0" i="0" u="none" strike="noStrike">
                          <a:solidFill>
                            <a:srgbClr val="000000"/>
                          </a:solidFill>
                          <a:latin typeface="宋体"/>
                        </a:rPr>
                        <a:t>94</a:t>
                      </a:r>
                    </a:p>
                  </a:txBody>
                  <a:tcPr marL="3614" marR="3614" marT="3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zh-CN" sz="1200" b="0" i="0" u="none" strike="noStrike">
                          <a:solidFill>
                            <a:srgbClr val="000000"/>
                          </a:solidFill>
                          <a:latin typeface="宋体"/>
                        </a:rPr>
                        <a:t>16</a:t>
                      </a:r>
                    </a:p>
                  </a:txBody>
                  <a:tcPr marL="3614" marR="3614" marT="3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zh-CN" altLang="en-US" sz="1200" b="0" i="0" u="none" strike="noStrike" dirty="0">
                          <a:solidFill>
                            <a:srgbClr val="FF0000"/>
                          </a:solidFill>
                          <a:latin typeface="宋体"/>
                        </a:rPr>
                        <a:t>成果应用</a:t>
                      </a:r>
                    </a:p>
                  </a:txBody>
                  <a:tcPr marL="3614" marR="3614" marT="3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1071538" y="1928802"/>
            <a:ext cx="7500990" cy="2868093"/>
          </a:xfrm>
          <a:prstGeom prst="rect">
            <a:avLst/>
          </a:prstGeom>
        </p:spPr>
        <p:txBody>
          <a:bodyPr wrap="square">
            <a:spAutoFit/>
          </a:bodyPr>
          <a:lstStyle/>
          <a:p>
            <a:pPr indent="355600">
              <a:lnSpc>
                <a:spcPct val="150000"/>
              </a:lnSpc>
              <a:spcAft>
                <a:spcPts val="1200"/>
              </a:spcAft>
            </a:pPr>
            <a:r>
              <a:rPr lang="en-US" altLang="zh-CN" sz="2400" b="1" dirty="0" smtClean="0"/>
              <a:t> </a:t>
            </a:r>
            <a:r>
              <a:rPr lang="zh-CN" altLang="en-US" sz="2400" b="1" dirty="0" smtClean="0">
                <a:solidFill>
                  <a:srgbClr val="C00000"/>
                </a:solidFill>
              </a:rPr>
              <a:t>研究类别</a:t>
            </a:r>
            <a:endParaRPr lang="zh-CN" altLang="en-US" sz="2400" b="1" dirty="0" smtClean="0"/>
          </a:p>
          <a:p>
            <a:pPr indent="355600">
              <a:lnSpc>
                <a:spcPct val="150000"/>
              </a:lnSpc>
            </a:pPr>
            <a:r>
              <a:rPr lang="zh-CN" altLang="en-US" sz="2400" b="1" dirty="0" smtClean="0">
                <a:solidFill>
                  <a:srgbClr val="FD0903"/>
                </a:solidFill>
              </a:rPr>
              <a:t> </a:t>
            </a:r>
            <a:r>
              <a:rPr lang="zh-CN" altLang="en-US" sz="2400" b="1" dirty="0" smtClean="0">
                <a:solidFill>
                  <a:srgbClr val="C00000"/>
                </a:solidFill>
              </a:rPr>
              <a:t>① 基础研究</a:t>
            </a:r>
            <a:endParaRPr lang="en-US" altLang="zh-CN" sz="2400" b="1" dirty="0" smtClean="0">
              <a:solidFill>
                <a:srgbClr val="C00000"/>
              </a:solidFill>
            </a:endParaRPr>
          </a:p>
          <a:p>
            <a:pPr indent="355600">
              <a:lnSpc>
                <a:spcPct val="150000"/>
              </a:lnSpc>
            </a:pPr>
            <a:r>
              <a:rPr lang="zh-CN" altLang="en-US" sz="2400" b="1" dirty="0" smtClean="0">
                <a:solidFill>
                  <a:srgbClr val="C00000"/>
                </a:solidFill>
              </a:rPr>
              <a:t> ② 应用研究</a:t>
            </a:r>
            <a:endParaRPr lang="en-US" altLang="zh-CN" sz="2400" b="1" dirty="0" smtClean="0">
              <a:solidFill>
                <a:srgbClr val="C00000"/>
              </a:solidFill>
            </a:endParaRPr>
          </a:p>
          <a:p>
            <a:pPr indent="355600">
              <a:lnSpc>
                <a:spcPct val="150000"/>
              </a:lnSpc>
            </a:pPr>
            <a:r>
              <a:rPr lang="zh-CN" altLang="en-US" sz="2400" b="1" dirty="0" smtClean="0">
                <a:solidFill>
                  <a:srgbClr val="C00000"/>
                </a:solidFill>
              </a:rPr>
              <a:t> ③ 试验发展</a:t>
            </a:r>
            <a:endParaRPr lang="en-US" altLang="zh-CN" sz="2400" b="1" dirty="0" smtClean="0">
              <a:solidFill>
                <a:srgbClr val="C00000"/>
              </a:solidFill>
            </a:endParaRPr>
          </a:p>
          <a:p>
            <a:pPr indent="355600">
              <a:lnSpc>
                <a:spcPts val="3500"/>
              </a:lnSpc>
            </a:pPr>
            <a:endParaRPr lang="zh-CN" altLang="en-US" dirty="0"/>
          </a:p>
        </p:txBody>
      </p:sp>
      <p:sp>
        <p:nvSpPr>
          <p:cNvPr id="9" name="矩形 8"/>
          <p:cNvSpPr/>
          <p:nvPr/>
        </p:nvSpPr>
        <p:spPr>
          <a:xfrm>
            <a:off x="857224" y="285728"/>
            <a:ext cx="2686954" cy="584775"/>
          </a:xfrm>
          <a:prstGeom prst="rect">
            <a:avLst/>
          </a:prstGeom>
        </p:spPr>
        <p:txBody>
          <a:bodyPr wrap="none">
            <a:spAutoFit/>
          </a:bodyPr>
          <a:lstStyle/>
          <a:p>
            <a:r>
              <a:rPr lang="en-US" altLang="zh-CN" sz="3200" b="1" dirty="0" smtClean="0">
                <a:solidFill>
                  <a:srgbClr val="004D86"/>
                </a:solidFill>
              </a:rPr>
              <a:t>R&amp;D</a:t>
            </a:r>
            <a:r>
              <a:rPr lang="zh-CN" altLang="en-US" sz="3200" b="1" dirty="0" smtClean="0">
                <a:solidFill>
                  <a:srgbClr val="004D86"/>
                </a:solidFill>
              </a:rPr>
              <a:t>基本概念</a:t>
            </a:r>
            <a:endParaRPr lang="zh-CN" altLang="en-US" sz="3200" b="1" dirty="0" smtClean="0">
              <a:solidFill>
                <a:srgbClr val="00B050"/>
              </a:solidFill>
              <a:latin typeface="+mj-lt"/>
              <a:ea typeface="+mj-ea"/>
              <a:cs typeface="+mj-cs"/>
            </a:endParaRPr>
          </a:p>
        </p:txBody>
      </p:sp>
      <p:sp>
        <p:nvSpPr>
          <p:cNvPr id="10" name="Rectangle 5"/>
          <p:cNvSpPr>
            <a:spLocks noChangeArrowheads="1"/>
          </p:cNvSpPr>
          <p:nvPr/>
        </p:nvSpPr>
        <p:spPr bwMode="auto">
          <a:xfrm>
            <a:off x="928662" y="1071546"/>
            <a:ext cx="3429024" cy="427038"/>
          </a:xfrm>
          <a:prstGeom prst="rect">
            <a:avLst/>
          </a:prstGeom>
          <a:noFill/>
          <a:ln w="28575" algn="ctr">
            <a:noFill/>
            <a:miter lim="800000"/>
            <a:headEnd/>
            <a:tailEnd/>
          </a:ln>
        </p:spPr>
        <p:txBody>
          <a:bodyPr wrap="square" lIns="0" tIns="0" rIns="0" bIns="0">
            <a:spAutoFit/>
          </a:bodyPr>
          <a:lstStyle/>
          <a:p>
            <a:pPr indent="-228600"/>
            <a:r>
              <a:rPr lang="zh-CN" altLang="en-US" sz="2800" b="1" dirty="0" smtClean="0">
                <a:solidFill>
                  <a:srgbClr val="004D86"/>
                </a:solidFill>
              </a:rPr>
              <a:t>对</a:t>
            </a:r>
            <a:r>
              <a:rPr lang="zh-CN" altLang="en-US" sz="2800" b="1" dirty="0">
                <a:solidFill>
                  <a:srgbClr val="004D86"/>
                </a:solidFill>
              </a:rPr>
              <a:t>科技活动的</a:t>
            </a:r>
            <a:r>
              <a:rPr lang="zh-CN" altLang="en-US" sz="2800" b="1" dirty="0" smtClean="0">
                <a:solidFill>
                  <a:srgbClr val="004D86"/>
                </a:solidFill>
              </a:rPr>
              <a:t>解释</a:t>
            </a:r>
            <a:endParaRPr lang="zh-CN" altLang="en-US" b="1" dirty="0">
              <a:solidFill>
                <a:srgbClr val="004D86"/>
              </a:solidFill>
            </a:endParaRPr>
          </a:p>
        </p:txBody>
      </p:sp>
      <p:sp>
        <p:nvSpPr>
          <p:cNvPr id="11" name="椭圆 10"/>
          <p:cNvSpPr/>
          <p:nvPr/>
        </p:nvSpPr>
        <p:spPr>
          <a:xfrm>
            <a:off x="3857620" y="3000372"/>
            <a:ext cx="4500594" cy="114300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smtClean="0">
                <a:solidFill>
                  <a:srgbClr val="C00000"/>
                </a:solidFill>
              </a:rPr>
              <a:t>2019</a:t>
            </a:r>
            <a:r>
              <a:rPr lang="zh-CN" altLang="en-US" sz="4000" b="1" dirty="0" smtClean="0">
                <a:solidFill>
                  <a:srgbClr val="C00000"/>
                </a:solidFill>
              </a:rPr>
              <a:t>修订版</a:t>
            </a:r>
            <a:endParaRPr lang="zh-CN" altLang="en-US" sz="4000" b="1" dirty="0">
              <a:solidFill>
                <a:srgbClr val="C00000"/>
              </a:solidFill>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sp>
        <p:nvSpPr>
          <p:cNvPr id="8" name="椭圆 7"/>
          <p:cNvSpPr/>
          <p:nvPr/>
        </p:nvSpPr>
        <p:spPr>
          <a:xfrm>
            <a:off x="642910" y="3857628"/>
            <a:ext cx="7786742" cy="19288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同一项目名称，拨入经费相同，都是“牵头单位”吗？</a:t>
            </a:r>
            <a:endParaRPr lang="en-US" altLang="zh-CN" sz="2800" b="1" dirty="0" smtClean="0">
              <a:solidFill>
                <a:srgbClr val="FF0000"/>
              </a:solidFill>
            </a:endParaRPr>
          </a:p>
          <a:p>
            <a:pPr algn="ctr"/>
            <a:r>
              <a:rPr lang="zh-CN" altLang="en-US" sz="2800" b="1" dirty="0" smtClean="0">
                <a:solidFill>
                  <a:srgbClr val="FF0000"/>
                </a:solidFill>
              </a:rPr>
              <a:t>同时，研究类别却不相同。</a:t>
            </a:r>
            <a:endParaRPr lang="zh-CN" altLang="en-US" sz="2800" b="1" dirty="0">
              <a:solidFill>
                <a:srgbClr val="FF0000"/>
              </a:solidFill>
            </a:endParaRPr>
          </a:p>
        </p:txBody>
      </p:sp>
      <p:graphicFrame>
        <p:nvGraphicFramePr>
          <p:cNvPr id="9" name="表格 8"/>
          <p:cNvGraphicFramePr>
            <a:graphicFrameLocks noGrp="1"/>
          </p:cNvGraphicFramePr>
          <p:nvPr/>
        </p:nvGraphicFramePr>
        <p:xfrm>
          <a:off x="785786" y="1357298"/>
          <a:ext cx="7643865" cy="1643074"/>
        </p:xfrm>
        <a:graphic>
          <a:graphicData uri="http://schemas.openxmlformats.org/drawingml/2006/table">
            <a:tbl>
              <a:tblPr/>
              <a:tblGrid>
                <a:gridCol w="1143008"/>
                <a:gridCol w="428628"/>
                <a:gridCol w="4071966"/>
                <a:gridCol w="500066"/>
                <a:gridCol w="357190"/>
                <a:gridCol w="357190"/>
                <a:gridCol w="785817"/>
              </a:tblGrid>
              <a:tr h="757798">
                <a:tc>
                  <a:txBody>
                    <a:bodyPr/>
                    <a:lstStyle/>
                    <a:p>
                      <a:pPr algn="l" fontAlgn="b"/>
                      <a:r>
                        <a:rPr lang="zh-CN" altLang="en-US" sz="1200" b="0" i="0" u="none" strike="noStrike" dirty="0">
                          <a:solidFill>
                            <a:srgbClr val="000000"/>
                          </a:solidFill>
                          <a:latin typeface="宋体"/>
                        </a:rPr>
                        <a:t>浙江大学医学院妇产医院</a:t>
                      </a:r>
                    </a:p>
                  </a:txBody>
                  <a:tcPr marL="3614" marR="3614" marT="3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a:solidFill>
                            <a:srgbClr val="000000"/>
                          </a:solidFill>
                          <a:latin typeface="宋体"/>
                        </a:rPr>
                        <a:t>40</a:t>
                      </a:r>
                    </a:p>
                  </a:txBody>
                  <a:tcPr marL="3614" marR="3614" marT="3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0" i="0" u="none" strike="noStrike">
                          <a:solidFill>
                            <a:srgbClr val="000000"/>
                          </a:solidFill>
                          <a:latin typeface="宋体"/>
                        </a:rPr>
                        <a:t>“电荷反转</a:t>
                      </a:r>
                      <a:r>
                        <a:rPr lang="en-US" altLang="zh-CN" sz="1200" b="0" i="0" u="none" strike="noStrike">
                          <a:solidFill>
                            <a:srgbClr val="000000"/>
                          </a:solidFill>
                          <a:latin typeface="宋体"/>
                        </a:rPr>
                        <a:t>-</a:t>
                      </a:r>
                      <a:r>
                        <a:rPr lang="zh-CN" altLang="en-US" sz="1200" b="0" i="0" u="none" strike="noStrike">
                          <a:solidFill>
                            <a:srgbClr val="000000"/>
                          </a:solidFill>
                          <a:latin typeface="宋体"/>
                        </a:rPr>
                        <a:t>核苷转运体”协同介导</a:t>
                      </a:r>
                      <a:r>
                        <a:rPr lang="en-US" altLang="zh-CN" sz="1200" b="0" i="0" u="none" strike="noStrike">
                          <a:solidFill>
                            <a:srgbClr val="000000"/>
                          </a:solidFill>
                          <a:latin typeface="宋体"/>
                        </a:rPr>
                        <a:t>MTX</a:t>
                      </a:r>
                      <a:r>
                        <a:rPr lang="zh-CN" altLang="en-US" sz="1200" b="0" i="0" u="none" strike="noStrike">
                          <a:solidFill>
                            <a:srgbClr val="000000"/>
                          </a:solidFill>
                          <a:latin typeface="宋体"/>
                        </a:rPr>
                        <a:t>脂质体滋养细胞内精准递药的研究</a:t>
                      </a:r>
                    </a:p>
                  </a:txBody>
                  <a:tcPr marL="3614" marR="3614" marT="3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altLang="zh-CN" sz="1200" b="0" i="0" u="none" strike="noStrike">
                          <a:solidFill>
                            <a:srgbClr val="000000"/>
                          </a:solidFill>
                          <a:latin typeface="宋体"/>
                        </a:rPr>
                        <a:t>202101</a:t>
                      </a:r>
                    </a:p>
                  </a:txBody>
                  <a:tcPr marL="3614" marR="3614" marT="3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200" b="0" i="0" u="none" strike="noStrike">
                          <a:solidFill>
                            <a:srgbClr val="000000"/>
                          </a:solidFill>
                          <a:latin typeface="宋体"/>
                        </a:rPr>
                        <a:t>100</a:t>
                      </a:r>
                    </a:p>
                  </a:txBody>
                  <a:tcPr marL="3614" marR="3614" marT="3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200" b="0" i="0" u="none" strike="noStrike">
                          <a:solidFill>
                            <a:srgbClr val="000000"/>
                          </a:solidFill>
                          <a:latin typeface="宋体"/>
                        </a:rPr>
                        <a:t>34</a:t>
                      </a:r>
                    </a:p>
                  </a:txBody>
                  <a:tcPr marL="3614" marR="3614" marT="3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0" i="0" u="none" strike="noStrike" dirty="0" smtClean="0">
                          <a:solidFill>
                            <a:srgbClr val="000000"/>
                          </a:solidFill>
                          <a:latin typeface="宋体"/>
                        </a:rPr>
                        <a:t>2</a:t>
                      </a:r>
                      <a:r>
                        <a:rPr lang="zh-CN" altLang="en-US" sz="1200" b="0" i="0" u="none" strike="noStrike" dirty="0" smtClean="0">
                          <a:solidFill>
                            <a:srgbClr val="000000"/>
                          </a:solidFill>
                          <a:latin typeface="宋体"/>
                        </a:rPr>
                        <a:t>应用</a:t>
                      </a:r>
                      <a:r>
                        <a:rPr lang="zh-CN" altLang="en-US" sz="1200" b="0" i="0" u="none" strike="noStrike" dirty="0">
                          <a:solidFill>
                            <a:srgbClr val="000000"/>
                          </a:solidFill>
                          <a:latin typeface="宋体"/>
                        </a:rPr>
                        <a:t>研究</a:t>
                      </a:r>
                    </a:p>
                  </a:txBody>
                  <a:tcPr marL="3614" marR="3614" marT="3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5276">
                <a:tc>
                  <a:txBody>
                    <a:bodyPr/>
                    <a:lstStyle/>
                    <a:p>
                      <a:pPr algn="l" fontAlgn="b"/>
                      <a:r>
                        <a:rPr lang="zh-CN" altLang="en-US" sz="1200" b="0" i="0" u="none" strike="noStrike">
                          <a:solidFill>
                            <a:srgbClr val="000000"/>
                          </a:solidFill>
                          <a:latin typeface="宋体"/>
                        </a:rPr>
                        <a:t>浙江大学</a:t>
                      </a:r>
                    </a:p>
                  </a:txBody>
                  <a:tcPr marL="3614" marR="3614" marT="3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latin typeface="宋体"/>
                        </a:rPr>
                        <a:t>6537</a:t>
                      </a:r>
                    </a:p>
                  </a:txBody>
                  <a:tcPr marL="3614" marR="3614" marT="3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0" i="0" u="none" strike="noStrike">
                          <a:solidFill>
                            <a:srgbClr val="000000"/>
                          </a:solidFill>
                          <a:latin typeface="宋体"/>
                        </a:rPr>
                        <a:t>“电荷反转</a:t>
                      </a:r>
                      <a:r>
                        <a:rPr lang="en-US" altLang="zh-CN" sz="1200" b="0" i="0" u="none" strike="noStrike">
                          <a:solidFill>
                            <a:srgbClr val="000000"/>
                          </a:solidFill>
                          <a:latin typeface="宋体"/>
                        </a:rPr>
                        <a:t>-</a:t>
                      </a:r>
                      <a:r>
                        <a:rPr lang="zh-CN" altLang="en-US" sz="1200" b="0" i="0" u="none" strike="noStrike">
                          <a:solidFill>
                            <a:srgbClr val="000000"/>
                          </a:solidFill>
                          <a:latin typeface="宋体"/>
                        </a:rPr>
                        <a:t>核苷转运体”协同介导</a:t>
                      </a:r>
                      <a:r>
                        <a:rPr lang="en-US" altLang="zh-CN" sz="1200" b="0" i="0" u="none" strike="noStrike">
                          <a:solidFill>
                            <a:srgbClr val="000000"/>
                          </a:solidFill>
                          <a:latin typeface="宋体"/>
                        </a:rPr>
                        <a:t>MTX</a:t>
                      </a:r>
                      <a:r>
                        <a:rPr lang="zh-CN" altLang="en-US" sz="1200" b="0" i="0" u="none" strike="noStrike">
                          <a:solidFill>
                            <a:srgbClr val="000000"/>
                          </a:solidFill>
                          <a:latin typeface="宋体"/>
                        </a:rPr>
                        <a:t>脂质体滋养细胞内精准递药的研究</a:t>
                      </a:r>
                    </a:p>
                  </a:txBody>
                  <a:tcPr marL="3614" marR="3614" marT="3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altLang="zh-CN" sz="1200" b="0" i="0" u="none" strike="noStrike">
                          <a:solidFill>
                            <a:srgbClr val="000000"/>
                          </a:solidFill>
                          <a:latin typeface="宋体"/>
                        </a:rPr>
                        <a:t>202101</a:t>
                      </a:r>
                    </a:p>
                  </a:txBody>
                  <a:tcPr marL="3614" marR="3614" marT="3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200" b="0" i="0" u="none" strike="noStrike" dirty="0">
                          <a:solidFill>
                            <a:srgbClr val="000000"/>
                          </a:solidFill>
                          <a:latin typeface="宋体"/>
                        </a:rPr>
                        <a:t>100</a:t>
                      </a:r>
                    </a:p>
                  </a:txBody>
                  <a:tcPr marL="3614" marR="3614" marT="3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200" b="0" i="0" u="none" strike="noStrike" dirty="0">
                          <a:solidFill>
                            <a:srgbClr val="000000"/>
                          </a:solidFill>
                          <a:latin typeface="宋体"/>
                        </a:rPr>
                        <a:t>11</a:t>
                      </a:r>
                    </a:p>
                  </a:txBody>
                  <a:tcPr marL="3614" marR="3614" marT="3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0" i="0" u="none" strike="noStrike" dirty="0" smtClean="0">
                          <a:solidFill>
                            <a:srgbClr val="000000"/>
                          </a:solidFill>
                          <a:latin typeface="宋体"/>
                        </a:rPr>
                        <a:t>1</a:t>
                      </a:r>
                      <a:r>
                        <a:rPr lang="zh-CN" altLang="en-US" sz="1200" b="0" i="0" u="none" strike="noStrike" dirty="0" smtClean="0">
                          <a:solidFill>
                            <a:srgbClr val="000000"/>
                          </a:solidFill>
                          <a:latin typeface="宋体"/>
                        </a:rPr>
                        <a:t>基础</a:t>
                      </a:r>
                      <a:r>
                        <a:rPr lang="zh-CN" altLang="en-US" sz="1200" b="0" i="0" u="none" strike="noStrike" dirty="0">
                          <a:solidFill>
                            <a:srgbClr val="000000"/>
                          </a:solidFill>
                          <a:latin typeface="宋体"/>
                        </a:rPr>
                        <a:t>研究</a:t>
                      </a:r>
                    </a:p>
                  </a:txBody>
                  <a:tcPr marL="3614" marR="3614" marT="3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graphicFrame>
        <p:nvGraphicFramePr>
          <p:cNvPr id="6" name="表格 5"/>
          <p:cNvGraphicFramePr>
            <a:graphicFrameLocks noGrp="1"/>
          </p:cNvGraphicFramePr>
          <p:nvPr/>
        </p:nvGraphicFramePr>
        <p:xfrm>
          <a:off x="785786" y="1285860"/>
          <a:ext cx="7120047" cy="2357454"/>
        </p:xfrm>
        <a:graphic>
          <a:graphicData uri="http://schemas.openxmlformats.org/drawingml/2006/table">
            <a:tbl>
              <a:tblPr/>
              <a:tblGrid>
                <a:gridCol w="1428760"/>
                <a:gridCol w="428628"/>
                <a:gridCol w="2857520"/>
                <a:gridCol w="785818"/>
                <a:gridCol w="616221"/>
                <a:gridCol w="501550"/>
                <a:gridCol w="501550"/>
              </a:tblGrid>
              <a:tr h="783757">
                <a:tc>
                  <a:txBody>
                    <a:bodyPr/>
                    <a:lstStyle/>
                    <a:p>
                      <a:pPr algn="l" fontAlgn="b"/>
                      <a:r>
                        <a:rPr lang="zh-CN" altLang="en-US" sz="1400" b="1" i="0" u="none" strike="noStrike" dirty="0">
                          <a:latin typeface="宋体"/>
                        </a:rPr>
                        <a:t>浙江长征职业技术学院</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1" i="0" u="none" strike="noStrike" dirty="0">
                          <a:latin typeface="宋体"/>
                        </a:rPr>
                        <a:t>1</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1" i="0" u="none" strike="noStrike">
                          <a:latin typeface="宋体"/>
                        </a:rPr>
                        <a:t>中小微企业</a:t>
                      </a:r>
                      <a:r>
                        <a:rPr lang="en-US" altLang="zh-CN" sz="1400" b="1" i="0" u="none" strike="noStrike">
                          <a:latin typeface="宋体"/>
                        </a:rPr>
                        <a:t>Linux</a:t>
                      </a:r>
                      <a:r>
                        <a:rPr lang="zh-CN" altLang="en-US" sz="1400" b="1" i="0" u="none" strike="noStrike">
                          <a:latin typeface="宋体"/>
                        </a:rPr>
                        <a:t>项目化案例教程</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400" b="1" i="0" u="none" strike="noStrike" dirty="0">
                          <a:latin typeface="宋体"/>
                        </a:rPr>
                        <a:t>张莉</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latin typeface="宋体"/>
                        </a:rPr>
                        <a:t>01</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latin typeface="宋体"/>
                        </a:rPr>
                        <a:t>200</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dirty="0">
                          <a:latin typeface="宋体"/>
                        </a:rPr>
                        <a:t>100</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83757">
                <a:tc>
                  <a:txBody>
                    <a:bodyPr/>
                    <a:lstStyle/>
                    <a:p>
                      <a:pPr algn="l" fontAlgn="b"/>
                      <a:r>
                        <a:rPr lang="zh-CN" altLang="en-US" sz="1400" b="1" i="0" u="none" strike="noStrike" dirty="0">
                          <a:latin typeface="宋体"/>
                        </a:rPr>
                        <a:t>浙江长征职业技术学院</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1" i="0" u="none" strike="noStrike">
                          <a:latin typeface="宋体"/>
                        </a:rPr>
                        <a:t>4</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1" i="0" u="none" strike="noStrike" dirty="0">
                          <a:latin typeface="宋体"/>
                        </a:rPr>
                        <a:t>中小微企业</a:t>
                      </a:r>
                      <a:r>
                        <a:rPr lang="en-US" altLang="zh-CN" sz="1400" b="1" i="0" u="none" strike="noStrike" dirty="0">
                          <a:latin typeface="宋体"/>
                        </a:rPr>
                        <a:t>Linux</a:t>
                      </a:r>
                      <a:r>
                        <a:rPr lang="zh-CN" altLang="en-US" sz="1400" b="1" i="0" u="none" strike="noStrike" dirty="0">
                          <a:latin typeface="宋体"/>
                        </a:rPr>
                        <a:t>项目化案例教程</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400" b="1" i="0" u="none" strike="noStrike">
                          <a:latin typeface="宋体"/>
                        </a:rPr>
                        <a:t>廖智蓉</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latin typeface="宋体"/>
                        </a:rPr>
                        <a:t>01</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latin typeface="宋体"/>
                        </a:rPr>
                        <a:t>200</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dirty="0">
                          <a:latin typeface="宋体"/>
                        </a:rPr>
                        <a:t>100</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4970">
                <a:tc>
                  <a:txBody>
                    <a:bodyPr/>
                    <a:lstStyle/>
                    <a:p>
                      <a:pPr algn="l" fontAlgn="b"/>
                      <a:r>
                        <a:rPr lang="zh-CN" altLang="en-US" sz="1400" b="1" i="0" u="none" strike="noStrike">
                          <a:latin typeface="宋体"/>
                        </a:rPr>
                        <a:t>温州医科大学</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1" i="0" u="none" strike="noStrike">
                          <a:latin typeface="宋体"/>
                        </a:rPr>
                        <a:t>5</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1" i="0" u="none" strike="noStrike">
                          <a:latin typeface="宋体"/>
                        </a:rPr>
                        <a:t>卫生理化检验学</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400" b="1" i="0" u="none" strike="noStrike">
                          <a:latin typeface="宋体"/>
                        </a:rPr>
                        <a:t>马美萍</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latin typeface="宋体"/>
                        </a:rPr>
                        <a:t>04</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latin typeface="宋体"/>
                        </a:rPr>
                        <a:t>48</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dirty="0">
                          <a:latin typeface="宋体"/>
                        </a:rPr>
                        <a:t>8</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4970">
                <a:tc>
                  <a:txBody>
                    <a:bodyPr/>
                    <a:lstStyle/>
                    <a:p>
                      <a:pPr algn="l" fontAlgn="b"/>
                      <a:r>
                        <a:rPr lang="zh-CN" altLang="en-US" sz="1400" b="1" i="0" u="none" strike="noStrike">
                          <a:latin typeface="宋体"/>
                        </a:rPr>
                        <a:t>温州医科大学</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1" i="0" u="none" strike="noStrike" dirty="0">
                          <a:latin typeface="宋体"/>
                        </a:rPr>
                        <a:t>11</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1" i="0" u="none" strike="noStrike">
                          <a:latin typeface="宋体"/>
                        </a:rPr>
                        <a:t>卫生理化检验学</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400" b="1" i="0" u="none" strike="noStrike" dirty="0">
                          <a:latin typeface="宋体"/>
                        </a:rPr>
                        <a:t>连国军</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dirty="0">
                          <a:latin typeface="宋体"/>
                        </a:rPr>
                        <a:t>01</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dirty="0">
                          <a:latin typeface="宋体"/>
                        </a:rPr>
                        <a:t>475</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dirty="0">
                          <a:latin typeface="宋体"/>
                        </a:rPr>
                        <a:t>172</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椭圆 6"/>
          <p:cNvSpPr/>
          <p:nvPr/>
        </p:nvSpPr>
        <p:spPr>
          <a:xfrm>
            <a:off x="785786" y="4000504"/>
            <a:ext cx="7786742" cy="10001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同一科技著作（同一书号），</a:t>
            </a:r>
            <a:endParaRPr lang="en-US" altLang="zh-CN" sz="2800" b="1" dirty="0" smtClean="0">
              <a:solidFill>
                <a:srgbClr val="FF0000"/>
              </a:solidFill>
            </a:endParaRPr>
          </a:p>
          <a:p>
            <a:pPr algn="ctr"/>
            <a:r>
              <a:rPr lang="zh-CN" altLang="en-US" sz="2800" b="1" dirty="0" smtClean="0">
                <a:solidFill>
                  <a:srgbClr val="FF0000"/>
                </a:solidFill>
              </a:rPr>
              <a:t>同一单位重复上报。</a:t>
            </a:r>
            <a:endParaRPr lang="zh-CN" altLang="en-US" sz="2800" b="1" dirty="0">
              <a:solidFill>
                <a:srgbClr val="FF0000"/>
              </a:solidFill>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sp>
        <p:nvSpPr>
          <p:cNvPr id="7" name="椭圆 6"/>
          <p:cNvSpPr/>
          <p:nvPr/>
        </p:nvSpPr>
        <p:spPr>
          <a:xfrm>
            <a:off x="714348" y="4643446"/>
            <a:ext cx="7786742" cy="18573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smtClean="0">
                <a:solidFill>
                  <a:srgbClr val="FF0000"/>
                </a:solidFill>
              </a:rPr>
              <a:t>同一科技著作（同一书号），并且是同一作者（或编者</a:t>
            </a:r>
            <a:r>
              <a:rPr lang="en-US" altLang="zh-CN" sz="2400" b="1" dirty="0" smtClean="0">
                <a:solidFill>
                  <a:srgbClr val="FF0000"/>
                </a:solidFill>
              </a:rPr>
              <a:t>)</a:t>
            </a:r>
            <a:r>
              <a:rPr lang="zh-CN" altLang="en-US" sz="2400" b="1" dirty="0" smtClean="0">
                <a:solidFill>
                  <a:srgbClr val="FF0000"/>
                </a:solidFill>
              </a:rPr>
              <a:t>，</a:t>
            </a:r>
            <a:endParaRPr lang="en-US" altLang="zh-CN" sz="2400" b="1" dirty="0" smtClean="0">
              <a:solidFill>
                <a:srgbClr val="FF0000"/>
              </a:solidFill>
            </a:endParaRPr>
          </a:p>
          <a:p>
            <a:r>
              <a:rPr lang="en-US" altLang="zh-CN" sz="2400" b="1" dirty="0" smtClean="0">
                <a:solidFill>
                  <a:srgbClr val="FF0000"/>
                </a:solidFill>
              </a:rPr>
              <a:t>1</a:t>
            </a:r>
            <a:r>
              <a:rPr lang="zh-CN" altLang="en-US" sz="2400" b="1" dirty="0" smtClean="0">
                <a:solidFill>
                  <a:srgbClr val="FF0000"/>
                </a:solidFill>
              </a:rPr>
              <a:t>、只能在一个单位填报；</a:t>
            </a:r>
            <a:endParaRPr lang="en-US" altLang="zh-CN" sz="2400" b="1" dirty="0" smtClean="0">
              <a:solidFill>
                <a:srgbClr val="FF0000"/>
              </a:solidFill>
            </a:endParaRPr>
          </a:p>
          <a:p>
            <a:r>
              <a:rPr lang="en-US" altLang="zh-CN" sz="2400" b="1" dirty="0" smtClean="0">
                <a:solidFill>
                  <a:srgbClr val="FF0000"/>
                </a:solidFill>
              </a:rPr>
              <a:t>2</a:t>
            </a:r>
            <a:r>
              <a:rPr lang="zh-CN" altLang="en-US" sz="2400" b="1" dirty="0" smtClean="0">
                <a:solidFill>
                  <a:srgbClr val="FF0000"/>
                </a:solidFill>
              </a:rPr>
              <a:t>、“撰写字数”究竟哪个是准确的？</a:t>
            </a:r>
            <a:endParaRPr lang="zh-CN" altLang="en-US" sz="2400" b="1" dirty="0">
              <a:solidFill>
                <a:srgbClr val="FF0000"/>
              </a:solidFill>
            </a:endParaRPr>
          </a:p>
        </p:txBody>
      </p:sp>
      <p:graphicFrame>
        <p:nvGraphicFramePr>
          <p:cNvPr id="8" name="表格 7"/>
          <p:cNvGraphicFramePr>
            <a:graphicFrameLocks noGrp="1"/>
          </p:cNvGraphicFramePr>
          <p:nvPr/>
        </p:nvGraphicFramePr>
        <p:xfrm>
          <a:off x="785786" y="1142984"/>
          <a:ext cx="7572428" cy="3286150"/>
        </p:xfrm>
        <a:graphic>
          <a:graphicData uri="http://schemas.openxmlformats.org/drawingml/2006/table">
            <a:tbl>
              <a:tblPr/>
              <a:tblGrid>
                <a:gridCol w="1675029"/>
                <a:gridCol w="478580"/>
                <a:gridCol w="2951241"/>
                <a:gridCol w="867327"/>
                <a:gridCol w="481121"/>
                <a:gridCol w="606631"/>
                <a:gridCol w="512499"/>
              </a:tblGrid>
              <a:tr h="328615">
                <a:tc>
                  <a:txBody>
                    <a:bodyPr/>
                    <a:lstStyle/>
                    <a:p>
                      <a:pPr algn="l" fontAlgn="b"/>
                      <a:r>
                        <a:rPr lang="zh-CN" altLang="en-US" sz="1400" b="0" i="0" u="none" strike="noStrike" dirty="0">
                          <a:latin typeface="宋体"/>
                        </a:rPr>
                        <a:t>浙江中医药大学</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0" i="0" u="none" strike="noStrike" dirty="0">
                          <a:latin typeface="宋体"/>
                        </a:rPr>
                        <a:t>80</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latin typeface="宋体"/>
                        </a:rPr>
                        <a:t>创伤急救学</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latin typeface="宋体"/>
                        </a:rPr>
                        <a:t>童培建</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0" i="0" u="none" strike="noStrike">
                          <a:latin typeface="宋体"/>
                        </a:rPr>
                        <a:t>01</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a:latin typeface="宋体"/>
                        </a:rPr>
                        <a:t>780</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a:latin typeface="宋体"/>
                        </a:rPr>
                        <a:t>560</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28615">
                <a:tc>
                  <a:txBody>
                    <a:bodyPr/>
                    <a:lstStyle/>
                    <a:p>
                      <a:pPr algn="l" fontAlgn="b"/>
                      <a:r>
                        <a:rPr lang="zh-CN" altLang="en-US" sz="1400" b="0" i="0" u="none" strike="noStrike">
                          <a:latin typeface="宋体"/>
                        </a:rPr>
                        <a:t>浙江中医药大学附院</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0" i="0" u="none" strike="noStrike">
                          <a:latin typeface="宋体"/>
                        </a:rPr>
                        <a:t>22</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dirty="0">
                          <a:latin typeface="宋体"/>
                        </a:rPr>
                        <a:t>创伤急救学</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latin typeface="宋体"/>
                        </a:rPr>
                        <a:t>童培建</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0" i="0" u="none" strike="noStrike">
                          <a:latin typeface="宋体"/>
                        </a:rPr>
                        <a:t>01</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a:latin typeface="宋体"/>
                        </a:rPr>
                        <a:t>431</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a:latin typeface="宋体"/>
                        </a:rPr>
                        <a:t>123</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28615">
                <a:tc>
                  <a:txBody>
                    <a:bodyPr/>
                    <a:lstStyle/>
                    <a:p>
                      <a:pPr algn="l" fontAlgn="b"/>
                      <a:r>
                        <a:rPr lang="zh-CN" altLang="en-US" sz="1400" b="0" i="0" u="none" strike="noStrike">
                          <a:latin typeface="宋体"/>
                        </a:rPr>
                        <a:t>浙江中医药大学</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0" i="0" u="none" strike="noStrike">
                          <a:latin typeface="宋体"/>
                        </a:rPr>
                        <a:t>158</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latin typeface="宋体"/>
                        </a:rPr>
                        <a:t>骨伤影像学</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latin typeface="宋体"/>
                        </a:rPr>
                        <a:t>许茂盛</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0" i="0" u="none" strike="noStrike">
                          <a:latin typeface="宋体"/>
                        </a:rPr>
                        <a:t>02</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a:latin typeface="宋体"/>
                        </a:rPr>
                        <a:t>512</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a:solidFill>
                            <a:srgbClr val="FF0000"/>
                          </a:solidFill>
                          <a:latin typeface="宋体"/>
                        </a:rPr>
                        <a:t>21</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28615">
                <a:tc>
                  <a:txBody>
                    <a:bodyPr/>
                    <a:lstStyle/>
                    <a:p>
                      <a:pPr algn="l" fontAlgn="b"/>
                      <a:r>
                        <a:rPr lang="zh-CN" altLang="en-US" sz="1400" b="0" i="0" u="none" strike="noStrike">
                          <a:latin typeface="宋体"/>
                        </a:rPr>
                        <a:t>浙江中医药大学附院</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0" i="0" u="none" strike="noStrike">
                          <a:latin typeface="宋体"/>
                        </a:rPr>
                        <a:t>4</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latin typeface="宋体"/>
                        </a:rPr>
                        <a:t>骨伤影像学</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latin typeface="宋体"/>
                        </a:rPr>
                        <a:t>许茂盛</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0" i="0" u="none" strike="noStrike">
                          <a:latin typeface="宋体"/>
                        </a:rPr>
                        <a:t>02</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a:latin typeface="宋体"/>
                        </a:rPr>
                        <a:t>104</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dirty="0">
                          <a:solidFill>
                            <a:srgbClr val="FF0000"/>
                          </a:solidFill>
                          <a:latin typeface="宋体"/>
                        </a:rPr>
                        <a:t>54</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28615">
                <a:tc>
                  <a:txBody>
                    <a:bodyPr/>
                    <a:lstStyle/>
                    <a:p>
                      <a:pPr algn="l" fontAlgn="b"/>
                      <a:r>
                        <a:rPr lang="zh-CN" altLang="en-US" sz="1400" b="0" i="0" u="none" strike="noStrike">
                          <a:latin typeface="宋体"/>
                        </a:rPr>
                        <a:t>浙江中医药大学附院</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0" i="0" u="none" strike="noStrike">
                          <a:latin typeface="宋体"/>
                        </a:rPr>
                        <a:t>5</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dirty="0">
                          <a:latin typeface="宋体"/>
                        </a:rPr>
                        <a:t>诊断学</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dirty="0">
                          <a:latin typeface="宋体"/>
                        </a:rPr>
                        <a:t>徐毅</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0" i="0" u="none" strike="noStrike">
                          <a:solidFill>
                            <a:srgbClr val="FF0000"/>
                          </a:solidFill>
                          <a:latin typeface="宋体"/>
                        </a:rPr>
                        <a:t>06</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a:latin typeface="宋体"/>
                        </a:rPr>
                        <a:t>285</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dirty="0">
                          <a:latin typeface="宋体"/>
                        </a:rPr>
                        <a:t>210</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28615">
                <a:tc>
                  <a:txBody>
                    <a:bodyPr/>
                    <a:lstStyle/>
                    <a:p>
                      <a:pPr algn="l" fontAlgn="b"/>
                      <a:r>
                        <a:rPr lang="zh-CN" altLang="en-US" sz="1400" b="0" i="0" u="none" strike="noStrike">
                          <a:latin typeface="宋体"/>
                        </a:rPr>
                        <a:t>浙江中医药大学</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0" i="0" u="none" strike="noStrike">
                          <a:latin typeface="宋体"/>
                        </a:rPr>
                        <a:t>141</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latin typeface="宋体"/>
                        </a:rPr>
                        <a:t>诊断学（第十一版）</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latin typeface="宋体"/>
                        </a:rPr>
                        <a:t>徐毅</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0" i="0" u="none" strike="noStrike">
                          <a:solidFill>
                            <a:srgbClr val="FF0000"/>
                          </a:solidFill>
                          <a:latin typeface="宋体"/>
                        </a:rPr>
                        <a:t>03</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a:latin typeface="宋体"/>
                        </a:rPr>
                        <a:t>411</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dirty="0">
                          <a:latin typeface="宋体"/>
                        </a:rPr>
                        <a:t>53</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28615">
                <a:tc>
                  <a:txBody>
                    <a:bodyPr/>
                    <a:lstStyle/>
                    <a:p>
                      <a:pPr algn="l" fontAlgn="b"/>
                      <a:r>
                        <a:rPr lang="zh-CN" altLang="en-US" sz="1400" b="0" i="0" u="none" strike="noStrike">
                          <a:latin typeface="宋体"/>
                        </a:rPr>
                        <a:t>浙江中医药大学</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0" i="0" u="none" strike="noStrike">
                          <a:latin typeface="宋体"/>
                        </a:rPr>
                        <a:t>151</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latin typeface="宋体"/>
                        </a:rPr>
                        <a:t>中西医结合妇产科学</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latin typeface="宋体"/>
                        </a:rPr>
                        <a:t>应敏丽</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0" i="0" u="none" strike="noStrike">
                          <a:solidFill>
                            <a:srgbClr val="FF0000"/>
                          </a:solidFill>
                          <a:latin typeface="宋体"/>
                        </a:rPr>
                        <a:t>04</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a:latin typeface="宋体"/>
                        </a:rPr>
                        <a:t>235</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a:solidFill>
                            <a:srgbClr val="FF0000"/>
                          </a:solidFill>
                          <a:latin typeface="宋体"/>
                        </a:rPr>
                        <a:t>63</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28615">
                <a:tc>
                  <a:txBody>
                    <a:bodyPr/>
                    <a:lstStyle/>
                    <a:p>
                      <a:pPr algn="l" fontAlgn="b"/>
                      <a:r>
                        <a:rPr lang="zh-CN" altLang="en-US" sz="1400" b="0" i="0" u="none" strike="noStrike">
                          <a:latin typeface="宋体"/>
                        </a:rPr>
                        <a:t>浙江中医药大学附院</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0" i="0" u="none" strike="noStrike">
                          <a:latin typeface="宋体"/>
                        </a:rPr>
                        <a:t>7</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latin typeface="宋体"/>
                        </a:rPr>
                        <a:t>中西医结合妇产科学</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latin typeface="宋体"/>
                        </a:rPr>
                        <a:t>应敏丽</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0" i="0" u="none" strike="noStrike">
                          <a:solidFill>
                            <a:srgbClr val="FF0000"/>
                          </a:solidFill>
                          <a:latin typeface="宋体"/>
                        </a:rPr>
                        <a:t>02</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a:latin typeface="宋体"/>
                        </a:rPr>
                        <a:t>177</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a:solidFill>
                            <a:srgbClr val="FF0000"/>
                          </a:solidFill>
                          <a:latin typeface="宋体"/>
                        </a:rPr>
                        <a:t>144</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28615">
                <a:tc>
                  <a:txBody>
                    <a:bodyPr/>
                    <a:lstStyle/>
                    <a:p>
                      <a:pPr algn="l" fontAlgn="b"/>
                      <a:r>
                        <a:rPr lang="zh-CN" altLang="en-US" sz="1400" b="0" i="0" u="none" strike="noStrike">
                          <a:latin typeface="宋体"/>
                        </a:rPr>
                        <a:t>浙江中医药大学</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0" i="0" u="none" strike="noStrike">
                          <a:latin typeface="宋体"/>
                        </a:rPr>
                        <a:t>51</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dirty="0">
                          <a:latin typeface="宋体"/>
                        </a:rPr>
                        <a:t>中西医结合内科学临床研究</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latin typeface="宋体"/>
                        </a:rPr>
                        <a:t>毛威</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0" i="0" u="none" strike="noStrike">
                          <a:latin typeface="宋体"/>
                        </a:rPr>
                        <a:t>02</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a:latin typeface="宋体"/>
                        </a:rPr>
                        <a:t>245</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a:latin typeface="宋体"/>
                        </a:rPr>
                        <a:t>60</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28615">
                <a:tc>
                  <a:txBody>
                    <a:bodyPr/>
                    <a:lstStyle/>
                    <a:p>
                      <a:pPr algn="l" fontAlgn="b"/>
                      <a:r>
                        <a:rPr lang="zh-CN" altLang="en-US" sz="1400" b="0" i="0" u="none" strike="noStrike">
                          <a:latin typeface="宋体"/>
                        </a:rPr>
                        <a:t>浙江中医药大学附院</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0" i="0" u="none" strike="noStrike" dirty="0">
                          <a:latin typeface="宋体"/>
                        </a:rPr>
                        <a:t>19</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latin typeface="宋体"/>
                        </a:rPr>
                        <a:t>中西医结合内科学临床研究</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400" b="0" i="0" u="none" strike="noStrike">
                          <a:latin typeface="宋体"/>
                        </a:rPr>
                        <a:t>毛威</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400" b="0" i="0" u="none" strike="noStrike" dirty="0">
                          <a:latin typeface="宋体"/>
                        </a:rPr>
                        <a:t>02</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dirty="0">
                          <a:latin typeface="宋体"/>
                        </a:rPr>
                        <a:t>409</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dirty="0">
                          <a:latin typeface="宋体"/>
                        </a:rPr>
                        <a:t>310</a:t>
                      </a:r>
                    </a:p>
                  </a:txBody>
                  <a:tcPr marL="3202" marR="3202" marT="32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sp>
        <p:nvSpPr>
          <p:cNvPr id="7" name="椭圆 6"/>
          <p:cNvSpPr/>
          <p:nvPr/>
        </p:nvSpPr>
        <p:spPr>
          <a:xfrm>
            <a:off x="714348" y="5000612"/>
            <a:ext cx="7786742" cy="18573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smtClean="0">
                <a:solidFill>
                  <a:srgbClr val="FF0000"/>
                </a:solidFill>
              </a:rPr>
              <a:t>同一科技著作（同一书号），并且是同一作者（或编者</a:t>
            </a:r>
            <a:r>
              <a:rPr lang="en-US" altLang="zh-CN" sz="2400" b="1" dirty="0" smtClean="0">
                <a:solidFill>
                  <a:srgbClr val="FF0000"/>
                </a:solidFill>
              </a:rPr>
              <a:t>)</a:t>
            </a:r>
            <a:r>
              <a:rPr lang="zh-CN" altLang="en-US" sz="2400" b="1" dirty="0" smtClean="0">
                <a:solidFill>
                  <a:srgbClr val="FF0000"/>
                </a:solidFill>
              </a:rPr>
              <a:t>，</a:t>
            </a:r>
            <a:endParaRPr lang="en-US" altLang="zh-CN" sz="2400" b="1" dirty="0" smtClean="0">
              <a:solidFill>
                <a:srgbClr val="FF0000"/>
              </a:solidFill>
            </a:endParaRPr>
          </a:p>
          <a:p>
            <a:r>
              <a:rPr lang="en-US" altLang="zh-CN" sz="2400" b="1" dirty="0" smtClean="0">
                <a:solidFill>
                  <a:srgbClr val="FF0000"/>
                </a:solidFill>
              </a:rPr>
              <a:t>1</a:t>
            </a:r>
            <a:r>
              <a:rPr lang="zh-CN" altLang="en-US" sz="2400" b="1" dirty="0" smtClean="0">
                <a:solidFill>
                  <a:srgbClr val="FF0000"/>
                </a:solidFill>
              </a:rPr>
              <a:t>、只能在一个单位填报；</a:t>
            </a:r>
            <a:endParaRPr lang="en-US" altLang="zh-CN" sz="2400" b="1" dirty="0" smtClean="0">
              <a:solidFill>
                <a:srgbClr val="FF0000"/>
              </a:solidFill>
            </a:endParaRPr>
          </a:p>
          <a:p>
            <a:r>
              <a:rPr lang="en-US" altLang="zh-CN" sz="2400" b="1" dirty="0" smtClean="0">
                <a:solidFill>
                  <a:srgbClr val="FF0000"/>
                </a:solidFill>
              </a:rPr>
              <a:t>2</a:t>
            </a:r>
            <a:r>
              <a:rPr lang="zh-CN" altLang="en-US" sz="2400" b="1" dirty="0" smtClean="0">
                <a:solidFill>
                  <a:srgbClr val="FF0000"/>
                </a:solidFill>
              </a:rPr>
              <a:t>、“撰写字数”究竟哪个是准确的？</a:t>
            </a:r>
            <a:endParaRPr lang="zh-CN" altLang="en-US" sz="2400" b="1" dirty="0">
              <a:solidFill>
                <a:srgbClr val="FF0000"/>
              </a:solidFill>
            </a:endParaRPr>
          </a:p>
        </p:txBody>
      </p:sp>
      <p:graphicFrame>
        <p:nvGraphicFramePr>
          <p:cNvPr id="9" name="表格 8"/>
          <p:cNvGraphicFramePr>
            <a:graphicFrameLocks noGrp="1"/>
          </p:cNvGraphicFramePr>
          <p:nvPr/>
        </p:nvGraphicFramePr>
        <p:xfrm>
          <a:off x="785786" y="1071546"/>
          <a:ext cx="7187218" cy="3500465"/>
        </p:xfrm>
        <a:graphic>
          <a:graphicData uri="http://schemas.openxmlformats.org/drawingml/2006/table">
            <a:tbl>
              <a:tblPr/>
              <a:tblGrid>
                <a:gridCol w="1571636"/>
                <a:gridCol w="642942"/>
                <a:gridCol w="2428892"/>
                <a:gridCol w="1024902"/>
                <a:gridCol w="506282"/>
                <a:gridCol w="506282"/>
                <a:gridCol w="506282"/>
              </a:tblGrid>
              <a:tr h="325715">
                <a:tc>
                  <a:txBody>
                    <a:bodyPr/>
                    <a:lstStyle/>
                    <a:p>
                      <a:pPr algn="l" fontAlgn="b"/>
                      <a:r>
                        <a:rPr lang="zh-CN" altLang="en-US" sz="1200" b="1" i="0" u="none" strike="noStrike">
                          <a:latin typeface="宋体"/>
                        </a:rPr>
                        <a:t>浙江中医药大学</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200" b="1" i="0" u="none" strike="noStrike" dirty="0">
                          <a:latin typeface="宋体"/>
                        </a:rPr>
                        <a:t>62</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latin typeface="宋体"/>
                        </a:rPr>
                        <a:t>诊断学基础</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200" b="1" i="0" u="none" strike="noStrike">
                          <a:latin typeface="宋体"/>
                        </a:rPr>
                        <a:t>吴忧</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200" b="1" i="0" u="none" strike="noStrike">
                          <a:solidFill>
                            <a:srgbClr val="FF0000"/>
                          </a:solidFill>
                          <a:latin typeface="宋体"/>
                        </a:rPr>
                        <a:t>04</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latin typeface="宋体"/>
                        </a:rPr>
                        <a:t>345</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solidFill>
                            <a:srgbClr val="FF0000"/>
                          </a:solidFill>
                          <a:latin typeface="宋体"/>
                        </a:rPr>
                        <a:t>237</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569030">
                <a:tc>
                  <a:txBody>
                    <a:bodyPr/>
                    <a:lstStyle/>
                    <a:p>
                      <a:pPr algn="l" fontAlgn="b"/>
                      <a:r>
                        <a:rPr lang="zh-CN" altLang="en-US" sz="1200" b="1" i="0" u="none" strike="noStrike">
                          <a:latin typeface="宋体"/>
                        </a:rPr>
                        <a:t>浙江中医药大学附属第二医院</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200" b="1" i="0" u="none" strike="noStrike">
                          <a:latin typeface="宋体"/>
                        </a:rPr>
                        <a:t>3</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dirty="0">
                          <a:latin typeface="宋体"/>
                        </a:rPr>
                        <a:t>诊断学基础</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200" b="1" i="0" u="none" strike="noStrike">
                          <a:latin typeface="宋体"/>
                        </a:rPr>
                        <a:t>吴忧</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200" b="1" i="0" u="none" strike="noStrike">
                          <a:solidFill>
                            <a:srgbClr val="FF0000"/>
                          </a:solidFill>
                          <a:latin typeface="宋体"/>
                        </a:rPr>
                        <a:t>07</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latin typeface="宋体"/>
                        </a:rPr>
                        <a:t>812</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solidFill>
                            <a:srgbClr val="FF0000"/>
                          </a:solidFill>
                          <a:latin typeface="宋体"/>
                        </a:rPr>
                        <a:t>50</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25715">
                <a:tc>
                  <a:txBody>
                    <a:bodyPr/>
                    <a:lstStyle/>
                    <a:p>
                      <a:pPr algn="l" fontAlgn="b"/>
                      <a:r>
                        <a:rPr lang="zh-CN" altLang="en-US" sz="1200" b="1" i="0" u="none" strike="noStrike">
                          <a:latin typeface="宋体"/>
                        </a:rPr>
                        <a:t>浙江中医药大学</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200" b="1" i="0" u="none" strike="noStrike">
                          <a:latin typeface="宋体"/>
                        </a:rPr>
                        <a:t>47</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latin typeface="宋体"/>
                        </a:rPr>
                        <a:t>中医骨伤科学</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200" b="1" i="0" u="none" strike="noStrike">
                          <a:latin typeface="宋体"/>
                        </a:rPr>
                        <a:t>鲍航行</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200" b="1" i="0" u="none" strike="noStrike">
                          <a:latin typeface="宋体"/>
                        </a:rPr>
                        <a:t>05</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latin typeface="宋体"/>
                        </a:rPr>
                        <a:t>287</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140</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25715">
                <a:tc>
                  <a:txBody>
                    <a:bodyPr/>
                    <a:lstStyle/>
                    <a:p>
                      <a:pPr algn="l" fontAlgn="b"/>
                      <a:r>
                        <a:rPr lang="zh-CN" altLang="en-US" sz="1200" b="1" i="0" u="none" strike="noStrike">
                          <a:latin typeface="宋体"/>
                        </a:rPr>
                        <a:t>浙江中医药大学附院</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200" b="1" i="0" u="none" strike="noStrike">
                          <a:latin typeface="宋体"/>
                        </a:rPr>
                        <a:t>20</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latin typeface="宋体"/>
                        </a:rPr>
                        <a:t>中医骨伤科学</a:t>
                      </a:r>
                      <a:r>
                        <a:rPr lang="en-US" altLang="zh-CN" sz="1200" b="1" i="0" u="none" strike="noStrike">
                          <a:latin typeface="宋体"/>
                        </a:rPr>
                        <a:t>2</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200" b="1" i="0" u="none" strike="noStrike">
                          <a:latin typeface="宋体"/>
                        </a:rPr>
                        <a:t>鲍航行</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200" b="1" i="0" u="none" strike="noStrike">
                          <a:latin typeface="宋体"/>
                        </a:rPr>
                        <a:t>05</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latin typeface="宋体"/>
                        </a:rPr>
                        <a:t>510</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246</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25715">
                <a:tc>
                  <a:txBody>
                    <a:bodyPr/>
                    <a:lstStyle/>
                    <a:p>
                      <a:pPr algn="l" fontAlgn="b"/>
                      <a:r>
                        <a:rPr lang="zh-CN" altLang="en-US" sz="1200" b="1" i="0" u="none" strike="noStrike">
                          <a:latin typeface="宋体"/>
                        </a:rPr>
                        <a:t>浙江中医药大学</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200" b="1" i="0" u="none" strike="noStrike">
                          <a:latin typeface="宋体"/>
                        </a:rPr>
                        <a:t>213</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latin typeface="宋体"/>
                        </a:rPr>
                        <a:t>中医正骨学（第</a:t>
                      </a:r>
                      <a:r>
                        <a:rPr lang="en-US" altLang="zh-CN" sz="1200" b="1" i="0" u="none" strike="noStrike">
                          <a:latin typeface="宋体"/>
                        </a:rPr>
                        <a:t>2</a:t>
                      </a:r>
                      <a:r>
                        <a:rPr lang="zh-CN" altLang="en-US" sz="1200" b="1" i="0" u="none" strike="noStrike">
                          <a:latin typeface="宋体"/>
                        </a:rPr>
                        <a:t>版）</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200" b="1" i="0" u="none" strike="noStrike">
                          <a:latin typeface="宋体"/>
                        </a:rPr>
                        <a:t>何帮剑</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200" b="1" i="0" u="none" strike="noStrike">
                          <a:solidFill>
                            <a:srgbClr val="FF0000"/>
                          </a:solidFill>
                          <a:latin typeface="宋体"/>
                        </a:rPr>
                        <a:t>05</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latin typeface="宋体"/>
                        </a:rPr>
                        <a:t>50</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solidFill>
                            <a:srgbClr val="FF0000"/>
                          </a:solidFill>
                          <a:latin typeface="宋体"/>
                        </a:rPr>
                        <a:t>22</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25715">
                <a:tc>
                  <a:txBody>
                    <a:bodyPr/>
                    <a:lstStyle/>
                    <a:p>
                      <a:pPr algn="l" fontAlgn="b"/>
                      <a:r>
                        <a:rPr lang="zh-CN" altLang="en-US" sz="1200" b="1" i="0" u="none" strike="noStrike">
                          <a:latin typeface="宋体"/>
                        </a:rPr>
                        <a:t>浙江中医药大学附院</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200" b="1" i="0" u="none" strike="noStrike">
                          <a:latin typeface="宋体"/>
                        </a:rPr>
                        <a:t>1</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latin typeface="宋体"/>
                        </a:rPr>
                        <a:t>中医正骨学（第</a:t>
                      </a:r>
                      <a:r>
                        <a:rPr lang="en-US" altLang="zh-CN" sz="1200" b="1" i="0" u="none" strike="noStrike">
                          <a:latin typeface="宋体"/>
                        </a:rPr>
                        <a:t>2</a:t>
                      </a:r>
                      <a:r>
                        <a:rPr lang="zh-CN" altLang="en-US" sz="1200" b="1" i="0" u="none" strike="noStrike">
                          <a:latin typeface="宋体"/>
                        </a:rPr>
                        <a:t>版）</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200" b="1" i="0" u="none" strike="noStrike">
                          <a:latin typeface="宋体"/>
                        </a:rPr>
                        <a:t>何帮剑</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200" b="1" i="0" u="none" strike="noStrike">
                          <a:solidFill>
                            <a:srgbClr val="FF0000"/>
                          </a:solidFill>
                          <a:latin typeface="宋体"/>
                        </a:rPr>
                        <a:t>03</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latin typeface="宋体"/>
                        </a:rPr>
                        <a:t>400</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solidFill>
                            <a:srgbClr val="FF0000"/>
                          </a:solidFill>
                          <a:latin typeface="宋体"/>
                        </a:rPr>
                        <a:t>59</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25715">
                <a:tc>
                  <a:txBody>
                    <a:bodyPr/>
                    <a:lstStyle/>
                    <a:p>
                      <a:pPr algn="l" fontAlgn="b"/>
                      <a:r>
                        <a:rPr lang="zh-CN" altLang="en-US" sz="1200" b="1" i="0" u="none" strike="noStrike">
                          <a:latin typeface="宋体"/>
                        </a:rPr>
                        <a:t>浙江中医药大学</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200" b="1" i="0" u="none" strike="noStrike">
                          <a:latin typeface="宋体"/>
                        </a:rPr>
                        <a:t>72</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latin typeface="宋体"/>
                        </a:rPr>
                        <a:t>中医正骨学第</a:t>
                      </a:r>
                      <a:r>
                        <a:rPr lang="en-US" altLang="zh-CN" sz="1200" b="1" i="0" u="none" strike="noStrike">
                          <a:latin typeface="宋体"/>
                        </a:rPr>
                        <a:t>2</a:t>
                      </a:r>
                      <a:r>
                        <a:rPr lang="zh-CN" altLang="en-US" sz="1200" b="1" i="0" u="none" strike="noStrike">
                          <a:latin typeface="宋体"/>
                        </a:rPr>
                        <a:t>版</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200" b="1" i="0" u="none" strike="noStrike">
                          <a:latin typeface="宋体"/>
                        </a:rPr>
                        <a:t>何帮剑</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200" b="1" i="0" u="none" strike="noStrike">
                          <a:solidFill>
                            <a:srgbClr val="FF0000"/>
                          </a:solidFill>
                          <a:latin typeface="宋体"/>
                        </a:rPr>
                        <a:t>05</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latin typeface="宋体"/>
                        </a:rPr>
                        <a:t>512</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latin typeface="宋体"/>
                        </a:rPr>
                        <a:t>21</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25715">
                <a:tc>
                  <a:txBody>
                    <a:bodyPr/>
                    <a:lstStyle/>
                    <a:p>
                      <a:pPr algn="l" fontAlgn="b"/>
                      <a:r>
                        <a:rPr lang="zh-CN" altLang="en-US" sz="1200" b="1" i="0" u="none" strike="noStrike">
                          <a:latin typeface="宋体"/>
                        </a:rPr>
                        <a:t>浙江中医药大学附院</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200" b="1" i="0" u="none" strike="noStrike">
                          <a:latin typeface="宋体"/>
                        </a:rPr>
                        <a:t>21</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latin typeface="宋体"/>
                        </a:rPr>
                        <a:t>中医正骨学第</a:t>
                      </a:r>
                      <a:r>
                        <a:rPr lang="en-US" altLang="zh-CN" sz="1200" b="1" i="0" u="none" strike="noStrike">
                          <a:latin typeface="宋体"/>
                        </a:rPr>
                        <a:t>2</a:t>
                      </a:r>
                      <a:r>
                        <a:rPr lang="zh-CN" altLang="en-US" sz="1200" b="1" i="0" u="none" strike="noStrike">
                          <a:latin typeface="宋体"/>
                        </a:rPr>
                        <a:t>版</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200" b="1" i="0" u="none" strike="noStrike">
                          <a:latin typeface="宋体"/>
                        </a:rPr>
                        <a:t>何帮剑</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200" b="1" i="0" u="none" strike="noStrike">
                          <a:solidFill>
                            <a:srgbClr val="FF0000"/>
                          </a:solidFill>
                          <a:latin typeface="宋体"/>
                        </a:rPr>
                        <a:t>03</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latin typeface="宋体"/>
                        </a:rPr>
                        <a:t>245</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latin typeface="宋体"/>
                        </a:rPr>
                        <a:t>60</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25715">
                <a:tc>
                  <a:txBody>
                    <a:bodyPr/>
                    <a:lstStyle/>
                    <a:p>
                      <a:pPr algn="l" fontAlgn="b"/>
                      <a:r>
                        <a:rPr lang="zh-CN" altLang="en-US" sz="1200" b="1" i="0" u="none" strike="noStrike">
                          <a:latin typeface="宋体"/>
                        </a:rPr>
                        <a:t>浙江中医药大学</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200" b="1" i="0" u="none" strike="noStrike">
                          <a:latin typeface="宋体"/>
                        </a:rPr>
                        <a:t>97</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latin typeface="宋体"/>
                        </a:rPr>
                        <a:t>中医骨伤科学基础</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200" b="1" i="0" u="none" strike="noStrike">
                          <a:latin typeface="宋体"/>
                        </a:rPr>
                        <a:t>厉驹</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200" b="1" i="0" u="none" strike="noStrike">
                          <a:latin typeface="宋体"/>
                        </a:rPr>
                        <a:t>05</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latin typeface="宋体"/>
                        </a:rPr>
                        <a:t>530</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solidFill>
                            <a:srgbClr val="FF0000"/>
                          </a:solidFill>
                          <a:latin typeface="宋体"/>
                        </a:rPr>
                        <a:t>189</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25715">
                <a:tc>
                  <a:txBody>
                    <a:bodyPr/>
                    <a:lstStyle/>
                    <a:p>
                      <a:pPr algn="l" fontAlgn="b"/>
                      <a:r>
                        <a:rPr lang="zh-CN" altLang="en-US" sz="1200" b="1" i="0" u="none" strike="noStrike">
                          <a:latin typeface="宋体"/>
                        </a:rPr>
                        <a:t>浙江中医药大学附院</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200" b="1" i="0" u="none" strike="noStrike" dirty="0">
                          <a:latin typeface="宋体"/>
                        </a:rPr>
                        <a:t>23</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latin typeface="宋体"/>
                        </a:rPr>
                        <a:t>中医骨伤科学基础</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200" b="1" i="0" u="none" strike="noStrike" dirty="0">
                          <a:latin typeface="宋体"/>
                        </a:rPr>
                        <a:t>厉驹</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200" b="1" i="0" u="none" strike="noStrike" dirty="0">
                          <a:latin typeface="宋体"/>
                        </a:rPr>
                        <a:t>05</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latin typeface="宋体"/>
                        </a:rPr>
                        <a:t>150</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solidFill>
                            <a:srgbClr val="FF0000"/>
                          </a:solidFill>
                          <a:latin typeface="宋体"/>
                        </a:rPr>
                        <a:t>47</a:t>
                      </a:r>
                    </a:p>
                  </a:txBody>
                  <a:tcPr marL="3393" marR="3393" marT="33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sp>
        <p:nvSpPr>
          <p:cNvPr id="7" name="椭圆 6"/>
          <p:cNvSpPr/>
          <p:nvPr/>
        </p:nvSpPr>
        <p:spPr>
          <a:xfrm>
            <a:off x="714348" y="5143512"/>
            <a:ext cx="7786742" cy="14287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smtClean="0">
                <a:solidFill>
                  <a:srgbClr val="FF0000"/>
                </a:solidFill>
              </a:rPr>
              <a:t>同一科技著作（同一书号）“著作总字数”填报随意，不同单位填报不一致，“著作类别”和“著作名称”也有不一致。</a:t>
            </a:r>
            <a:endParaRPr lang="zh-CN" altLang="en-US" sz="2000" b="1" dirty="0">
              <a:solidFill>
                <a:srgbClr val="FF0000"/>
              </a:solidFill>
            </a:endParaRPr>
          </a:p>
        </p:txBody>
      </p:sp>
      <p:graphicFrame>
        <p:nvGraphicFramePr>
          <p:cNvPr id="8" name="表格 7"/>
          <p:cNvGraphicFramePr>
            <a:graphicFrameLocks noGrp="1"/>
          </p:cNvGraphicFramePr>
          <p:nvPr/>
        </p:nvGraphicFramePr>
        <p:xfrm>
          <a:off x="785786" y="1214422"/>
          <a:ext cx="7643867" cy="3571903"/>
        </p:xfrm>
        <a:graphic>
          <a:graphicData uri="http://schemas.openxmlformats.org/drawingml/2006/table">
            <a:tbl>
              <a:tblPr/>
              <a:tblGrid>
                <a:gridCol w="1500198"/>
                <a:gridCol w="357190"/>
                <a:gridCol w="2643206"/>
                <a:gridCol w="785818"/>
                <a:gridCol w="571504"/>
                <a:gridCol w="500066"/>
                <a:gridCol w="642942"/>
                <a:gridCol w="642943"/>
              </a:tblGrid>
              <a:tr h="256070">
                <a:tc>
                  <a:txBody>
                    <a:bodyPr/>
                    <a:lstStyle/>
                    <a:p>
                      <a:pPr algn="l" fontAlgn="b"/>
                      <a:r>
                        <a:rPr lang="zh-CN" altLang="en-US" sz="1200" b="1" i="0" u="none" strike="noStrike">
                          <a:solidFill>
                            <a:srgbClr val="FF0000"/>
                          </a:solidFill>
                          <a:latin typeface="宋体"/>
                        </a:rPr>
                        <a:t>浙江中医药大学</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solidFill>
                            <a:srgbClr val="FF0000"/>
                          </a:solidFill>
                          <a:latin typeface="宋体"/>
                        </a:rPr>
                        <a:t>214</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solidFill>
                            <a:srgbClr val="FF0000"/>
                          </a:solidFill>
                          <a:latin typeface="宋体"/>
                        </a:rPr>
                        <a:t>医学影像物理学</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200" b="1" i="0" u="none" strike="noStrike">
                          <a:solidFill>
                            <a:srgbClr val="FF0000"/>
                          </a:solidFill>
                          <a:latin typeface="宋体"/>
                        </a:rPr>
                        <a:t>张丽霞</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05</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457</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200" b="1" i="0" u="none" strike="noStrike">
                          <a:solidFill>
                            <a:srgbClr val="FF0000"/>
                          </a:solidFill>
                          <a:latin typeface="宋体"/>
                        </a:rPr>
                        <a:t>210</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solidFill>
                            <a:srgbClr val="FF0000"/>
                          </a:solidFill>
                          <a:latin typeface="宋体"/>
                        </a:rPr>
                        <a:t>2</a:t>
                      </a:r>
                      <a:r>
                        <a:rPr lang="zh-CN" altLang="en-US" sz="1200" b="1" i="0" u="none" strike="noStrike" dirty="0">
                          <a:solidFill>
                            <a:srgbClr val="FF0000"/>
                          </a:solidFill>
                          <a:latin typeface="宋体"/>
                        </a:rPr>
                        <a:t>教科书</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070">
                <a:tc>
                  <a:txBody>
                    <a:bodyPr/>
                    <a:lstStyle/>
                    <a:p>
                      <a:pPr algn="l" fontAlgn="b"/>
                      <a:r>
                        <a:rPr lang="zh-CN" altLang="en-US" sz="1200" b="1" i="0" u="none" strike="noStrike">
                          <a:solidFill>
                            <a:srgbClr val="FF0000"/>
                          </a:solidFill>
                          <a:latin typeface="宋体"/>
                        </a:rPr>
                        <a:t>浙江中医药大学附院</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FF0000"/>
                          </a:solidFill>
                          <a:latin typeface="宋体"/>
                        </a:rPr>
                        <a:t>31</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solidFill>
                            <a:srgbClr val="FF0000"/>
                          </a:solidFill>
                          <a:latin typeface="宋体"/>
                        </a:rPr>
                        <a:t>医学影像物理学</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200" b="1" i="0" u="none" strike="noStrike">
                          <a:solidFill>
                            <a:srgbClr val="FF0000"/>
                          </a:solidFill>
                          <a:latin typeface="宋体"/>
                        </a:rPr>
                        <a:t>王世威</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01</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812</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200" b="1" i="0" u="none" strike="noStrike">
                          <a:solidFill>
                            <a:srgbClr val="FF0000"/>
                          </a:solidFill>
                          <a:latin typeface="宋体"/>
                        </a:rPr>
                        <a:t>789</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solidFill>
                            <a:srgbClr val="FF0000"/>
                          </a:solidFill>
                          <a:latin typeface="宋体"/>
                        </a:rPr>
                        <a:t>2</a:t>
                      </a:r>
                      <a:r>
                        <a:rPr lang="zh-CN" altLang="en-US" sz="1200" b="1" i="0" u="none" strike="noStrike" dirty="0">
                          <a:solidFill>
                            <a:srgbClr val="FF0000"/>
                          </a:solidFill>
                          <a:latin typeface="宋体"/>
                        </a:rPr>
                        <a:t>教科书</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7781">
                <a:tc>
                  <a:txBody>
                    <a:bodyPr/>
                    <a:lstStyle/>
                    <a:p>
                      <a:pPr algn="l" fontAlgn="b"/>
                      <a:r>
                        <a:rPr lang="zh-CN" altLang="en-US" sz="1200" b="1" i="0" u="none" strike="noStrike" dirty="0">
                          <a:solidFill>
                            <a:srgbClr val="FF0000"/>
                          </a:solidFill>
                          <a:latin typeface="宋体"/>
                        </a:rPr>
                        <a:t>浙江中医药大学</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FF0000"/>
                          </a:solidFill>
                          <a:latin typeface="宋体"/>
                        </a:rPr>
                        <a:t>19</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solidFill>
                            <a:srgbClr val="FF0000"/>
                          </a:solidFill>
                          <a:latin typeface="宋体"/>
                        </a:rPr>
                        <a:t>中国中成药名方药效与应用丛书泌尿男生殖卷</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zh-CN" altLang="en-US" sz="1200" b="1" i="0" u="none" strike="noStrike" dirty="0">
                          <a:solidFill>
                            <a:srgbClr val="FF0000"/>
                          </a:solidFill>
                          <a:latin typeface="宋体"/>
                        </a:rPr>
                        <a:t>吕圭源</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07</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250</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229</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solidFill>
                            <a:srgbClr val="FF0000"/>
                          </a:solidFill>
                          <a:latin typeface="宋体"/>
                        </a:rPr>
                        <a:t>3</a:t>
                      </a:r>
                      <a:r>
                        <a:rPr lang="zh-CN" altLang="en-US" sz="1200" b="1" i="0" u="none" strike="noStrike" dirty="0">
                          <a:solidFill>
                            <a:srgbClr val="FF0000"/>
                          </a:solidFill>
                          <a:latin typeface="宋体"/>
                        </a:rPr>
                        <a:t>编著</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7781">
                <a:tc>
                  <a:txBody>
                    <a:bodyPr/>
                    <a:lstStyle/>
                    <a:p>
                      <a:pPr algn="l" fontAlgn="b"/>
                      <a:r>
                        <a:rPr lang="zh-CN" altLang="en-US" sz="1200" b="1" i="0" u="none" strike="noStrike">
                          <a:solidFill>
                            <a:srgbClr val="FF0000"/>
                          </a:solidFill>
                          <a:latin typeface="宋体"/>
                        </a:rPr>
                        <a:t>浙江工业大学</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FF0000"/>
                          </a:solidFill>
                          <a:latin typeface="宋体"/>
                        </a:rPr>
                        <a:t>26</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solidFill>
                            <a:srgbClr val="FF0000"/>
                          </a:solidFill>
                          <a:latin typeface="宋体"/>
                        </a:rPr>
                        <a:t>中国中成药名方药效与应用丛书</a:t>
                      </a:r>
                      <a:r>
                        <a:rPr lang="en-US" altLang="zh-CN" sz="1200" b="1" i="0" u="none" strike="noStrike">
                          <a:solidFill>
                            <a:srgbClr val="FF0000"/>
                          </a:solidFill>
                          <a:latin typeface="宋体"/>
                        </a:rPr>
                        <a:t>-</a:t>
                      </a:r>
                      <a:r>
                        <a:rPr lang="zh-CN" altLang="en-US" sz="1200" b="1" i="0" u="none" strike="noStrike">
                          <a:solidFill>
                            <a:srgbClr val="FF0000"/>
                          </a:solidFill>
                          <a:latin typeface="宋体"/>
                        </a:rPr>
                        <a:t>内分泌代谢册和泌尿男生殖册</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zh-CN" altLang="en-US" sz="1200" b="1" i="0" u="none" strike="noStrike">
                          <a:solidFill>
                            <a:srgbClr val="FF0000"/>
                          </a:solidFill>
                          <a:latin typeface="宋体"/>
                        </a:rPr>
                        <a:t>陈素红</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08</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919</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75</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solidFill>
                            <a:srgbClr val="FF0000"/>
                          </a:solidFill>
                          <a:latin typeface="宋体"/>
                        </a:rPr>
                        <a:t>3 </a:t>
                      </a:r>
                      <a:r>
                        <a:rPr lang="zh-CN" altLang="en-US" sz="1200" b="1" i="0" u="none" strike="noStrike" dirty="0">
                          <a:solidFill>
                            <a:srgbClr val="FF0000"/>
                          </a:solidFill>
                          <a:latin typeface="宋体"/>
                        </a:rPr>
                        <a:t>编著</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070">
                <a:tc>
                  <a:txBody>
                    <a:bodyPr/>
                    <a:lstStyle/>
                    <a:p>
                      <a:pPr algn="l" fontAlgn="b"/>
                      <a:r>
                        <a:rPr lang="zh-CN" altLang="en-US" sz="1200" b="1" i="0" u="none" strike="noStrike">
                          <a:latin typeface="宋体"/>
                        </a:rPr>
                        <a:t>浙江中医药大学附院</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latin typeface="宋体"/>
                        </a:rPr>
                        <a:t>10</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latin typeface="宋体"/>
                        </a:rPr>
                        <a:t>中医骨病学</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zh-CN" altLang="en-US" sz="1200" b="1" i="0" u="none" strike="noStrike">
                          <a:latin typeface="宋体"/>
                        </a:rPr>
                        <a:t>卢建华</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latin typeface="宋体"/>
                        </a:rPr>
                        <a:t>02</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latin typeface="宋体"/>
                        </a:rPr>
                        <a:t>780</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latin typeface="宋体"/>
                        </a:rPr>
                        <a:t>290</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latin typeface="宋体"/>
                        </a:rPr>
                        <a:t>2</a:t>
                      </a:r>
                      <a:r>
                        <a:rPr lang="zh-CN" altLang="en-US" sz="1200" b="1" i="0" u="none" strike="noStrike" dirty="0">
                          <a:latin typeface="宋体"/>
                        </a:rPr>
                        <a:t>教科书</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070">
                <a:tc>
                  <a:txBody>
                    <a:bodyPr/>
                    <a:lstStyle/>
                    <a:p>
                      <a:pPr algn="l" fontAlgn="b"/>
                      <a:r>
                        <a:rPr lang="zh-CN" altLang="en-US" sz="1200" b="1" i="0" u="none" strike="noStrike">
                          <a:latin typeface="宋体"/>
                        </a:rPr>
                        <a:t>浙江中医药大学</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latin typeface="宋体"/>
                        </a:rPr>
                        <a:t>168</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latin typeface="宋体"/>
                        </a:rPr>
                        <a:t>中医骨病学（二）</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zh-CN" altLang="en-US" sz="1200" b="1" i="0" u="none" strike="noStrike">
                          <a:latin typeface="宋体"/>
                        </a:rPr>
                        <a:t>卢建华</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latin typeface="宋体"/>
                        </a:rPr>
                        <a:t>02</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latin typeface="宋体"/>
                        </a:rPr>
                        <a:t>435</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latin typeface="宋体"/>
                        </a:rPr>
                        <a:t>123</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latin typeface="宋体"/>
                        </a:rPr>
                        <a:t>2</a:t>
                      </a:r>
                      <a:r>
                        <a:rPr lang="zh-CN" altLang="en-US" sz="1200" b="1" i="0" u="none" strike="noStrike" dirty="0">
                          <a:latin typeface="宋体"/>
                        </a:rPr>
                        <a:t>教科书</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070">
                <a:tc>
                  <a:txBody>
                    <a:bodyPr/>
                    <a:lstStyle/>
                    <a:p>
                      <a:pPr algn="l" fontAlgn="b"/>
                      <a:r>
                        <a:rPr lang="zh-CN" altLang="en-US" sz="1200" b="1" i="0" u="none" strike="noStrike">
                          <a:solidFill>
                            <a:srgbClr val="000000"/>
                          </a:solidFill>
                          <a:latin typeface="宋体"/>
                        </a:rPr>
                        <a:t>浙江中医药大学</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21</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浙派中医名家临证医案辑要</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200" b="1" i="0" u="none" strike="noStrike">
                          <a:solidFill>
                            <a:srgbClr val="000000"/>
                          </a:solidFill>
                          <a:latin typeface="宋体"/>
                        </a:rPr>
                        <a:t>应敏丽</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01</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1097</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200" b="1" i="0" u="none" strike="noStrike">
                          <a:solidFill>
                            <a:srgbClr val="000000"/>
                          </a:solidFill>
                          <a:latin typeface="宋体"/>
                        </a:rPr>
                        <a:t>560</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3</a:t>
                      </a:r>
                      <a:r>
                        <a:rPr lang="zh-CN" altLang="en-US" sz="1200" b="1" i="0" u="none" strike="noStrike" dirty="0">
                          <a:solidFill>
                            <a:srgbClr val="000000"/>
                          </a:solidFill>
                          <a:latin typeface="宋体"/>
                        </a:rPr>
                        <a:t>编著</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56070">
                <a:tc>
                  <a:txBody>
                    <a:bodyPr/>
                    <a:lstStyle/>
                    <a:p>
                      <a:pPr algn="l" fontAlgn="b"/>
                      <a:r>
                        <a:rPr lang="zh-CN" altLang="en-US" sz="1200" b="1" i="0" u="none" strike="noStrike">
                          <a:solidFill>
                            <a:srgbClr val="000000"/>
                          </a:solidFill>
                          <a:latin typeface="宋体"/>
                        </a:rPr>
                        <a:t>浙江中医药大学附院</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11</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浙派中医名家临证医案辑要</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200" b="1" i="0" u="none" strike="noStrike">
                          <a:solidFill>
                            <a:srgbClr val="000000"/>
                          </a:solidFill>
                          <a:latin typeface="宋体"/>
                        </a:rPr>
                        <a:t>黄琦</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01</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270</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200" b="1" i="0" u="none" strike="noStrike">
                          <a:solidFill>
                            <a:srgbClr val="000000"/>
                          </a:solidFill>
                          <a:latin typeface="宋体"/>
                        </a:rPr>
                        <a:t>176</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a:t>
                      </a:r>
                      <a:r>
                        <a:rPr lang="zh-CN" altLang="en-US" sz="1200" b="1" i="0" u="none" strike="noStrike" dirty="0">
                          <a:solidFill>
                            <a:srgbClr val="000000"/>
                          </a:solidFill>
                          <a:latin typeface="宋体"/>
                        </a:rPr>
                        <a:t>专著</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56070">
                <a:tc>
                  <a:txBody>
                    <a:bodyPr/>
                    <a:lstStyle/>
                    <a:p>
                      <a:pPr algn="l" fontAlgn="b"/>
                      <a:r>
                        <a:rPr lang="zh-CN" altLang="en-US" sz="1200" b="1" i="0" u="none" strike="noStrike">
                          <a:solidFill>
                            <a:srgbClr val="FF0000"/>
                          </a:solidFill>
                          <a:latin typeface="宋体"/>
                        </a:rPr>
                        <a:t>浙江大学</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altLang="zh-CN" sz="1200" b="1" i="0" u="none" strike="noStrike">
                          <a:solidFill>
                            <a:srgbClr val="FF0000"/>
                          </a:solidFill>
                          <a:latin typeface="宋体"/>
                        </a:rPr>
                        <a:t>80</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solidFill>
                            <a:srgbClr val="FF0000"/>
                          </a:solidFill>
                          <a:latin typeface="宋体"/>
                        </a:rPr>
                        <a:t>中西医结合临床风湿病学</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200" b="1" i="0" u="none" strike="noStrike">
                          <a:solidFill>
                            <a:srgbClr val="FF0000"/>
                          </a:solidFill>
                          <a:latin typeface="宋体"/>
                        </a:rPr>
                        <a:t>薛静</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02</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1696</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200" b="1" i="0" u="none" strike="noStrike">
                          <a:solidFill>
                            <a:srgbClr val="FF0000"/>
                          </a:solidFill>
                          <a:latin typeface="宋体"/>
                        </a:rPr>
                        <a:t>696</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solidFill>
                            <a:srgbClr val="FF0000"/>
                          </a:solidFill>
                          <a:latin typeface="宋体"/>
                        </a:rPr>
                        <a:t>1</a:t>
                      </a:r>
                      <a:r>
                        <a:rPr lang="zh-CN" altLang="en-US" sz="1200" b="1" i="0" u="none" strike="noStrike" dirty="0">
                          <a:solidFill>
                            <a:srgbClr val="FF0000"/>
                          </a:solidFill>
                          <a:latin typeface="宋体"/>
                        </a:rPr>
                        <a:t>专著</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56070">
                <a:tc>
                  <a:txBody>
                    <a:bodyPr/>
                    <a:lstStyle/>
                    <a:p>
                      <a:pPr algn="l" fontAlgn="b"/>
                      <a:r>
                        <a:rPr lang="zh-CN" altLang="en-US" sz="1200" b="1" i="0" u="none" strike="noStrike">
                          <a:solidFill>
                            <a:srgbClr val="FF0000"/>
                          </a:solidFill>
                          <a:latin typeface="宋体"/>
                        </a:rPr>
                        <a:t>浙江中医药大学</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altLang="zh-CN" sz="1200" b="1" i="0" u="none" strike="noStrike">
                          <a:solidFill>
                            <a:srgbClr val="FF0000"/>
                          </a:solidFill>
                          <a:latin typeface="宋体"/>
                        </a:rPr>
                        <a:t>10</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solidFill>
                            <a:srgbClr val="FF0000"/>
                          </a:solidFill>
                          <a:latin typeface="宋体"/>
                        </a:rPr>
                        <a:t>中西医结合临床风湿病学</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200" b="1" i="0" u="none" strike="noStrike">
                          <a:solidFill>
                            <a:srgbClr val="FF0000"/>
                          </a:solidFill>
                          <a:latin typeface="宋体"/>
                        </a:rPr>
                        <a:t>范永升</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01</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110</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200" b="1" i="0" u="none" strike="noStrike">
                          <a:solidFill>
                            <a:srgbClr val="FF0000"/>
                          </a:solidFill>
                          <a:latin typeface="宋体"/>
                        </a:rPr>
                        <a:t>34</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solidFill>
                            <a:srgbClr val="FF0000"/>
                          </a:solidFill>
                          <a:latin typeface="宋体"/>
                        </a:rPr>
                        <a:t>3</a:t>
                      </a:r>
                      <a:r>
                        <a:rPr lang="zh-CN" altLang="en-US" sz="1200" b="1" i="0" u="none" strike="noStrike" dirty="0">
                          <a:solidFill>
                            <a:srgbClr val="FF0000"/>
                          </a:solidFill>
                          <a:latin typeface="宋体"/>
                        </a:rPr>
                        <a:t>编著</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507781">
                <a:tc>
                  <a:txBody>
                    <a:bodyPr/>
                    <a:lstStyle/>
                    <a:p>
                      <a:pPr algn="l" fontAlgn="b"/>
                      <a:r>
                        <a:rPr lang="zh-CN" altLang="en-US" sz="1200" b="1" i="0" u="none" strike="noStrike">
                          <a:solidFill>
                            <a:srgbClr val="FF0000"/>
                          </a:solidFill>
                          <a:latin typeface="宋体"/>
                        </a:rPr>
                        <a:t>浙江中医药大学附属第二医院</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altLang="zh-CN" sz="1200" b="1" i="0" u="none" strike="noStrike">
                          <a:solidFill>
                            <a:srgbClr val="FF0000"/>
                          </a:solidFill>
                          <a:latin typeface="宋体"/>
                        </a:rPr>
                        <a:t>2</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solidFill>
                            <a:srgbClr val="FF0000"/>
                          </a:solidFill>
                          <a:latin typeface="宋体"/>
                        </a:rPr>
                        <a:t>中西医结合临床风湿病学</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200" b="1" i="0" u="none" strike="noStrike" dirty="0">
                          <a:solidFill>
                            <a:srgbClr val="FF0000"/>
                          </a:solidFill>
                          <a:latin typeface="宋体"/>
                        </a:rPr>
                        <a:t>王新昌</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solidFill>
                            <a:srgbClr val="FF0000"/>
                          </a:solidFill>
                          <a:latin typeface="宋体"/>
                        </a:rPr>
                        <a:t>02</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solidFill>
                            <a:srgbClr val="FF0000"/>
                          </a:solidFill>
                          <a:latin typeface="宋体"/>
                        </a:rPr>
                        <a:t>1696</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zh-CN" sz="1200" b="1" i="0" u="none" strike="noStrike" dirty="0">
                          <a:solidFill>
                            <a:srgbClr val="FF0000"/>
                          </a:solidFill>
                          <a:latin typeface="宋体"/>
                        </a:rPr>
                        <a:t>750</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solidFill>
                            <a:srgbClr val="FF0000"/>
                          </a:solidFill>
                          <a:latin typeface="宋体"/>
                        </a:rPr>
                        <a:t>3 </a:t>
                      </a:r>
                      <a:r>
                        <a:rPr lang="zh-CN" altLang="en-US" sz="1200" b="1" i="0" u="none" strike="noStrike" dirty="0">
                          <a:solidFill>
                            <a:srgbClr val="FF0000"/>
                          </a:solidFill>
                          <a:latin typeface="宋体"/>
                        </a:rPr>
                        <a:t>编著</a:t>
                      </a:r>
                    </a:p>
                  </a:txBody>
                  <a:tcPr marL="3167" marR="3167" marT="31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sp>
        <p:nvSpPr>
          <p:cNvPr id="11" name="流程图: 过程 10"/>
          <p:cNvSpPr/>
          <p:nvPr/>
        </p:nvSpPr>
        <p:spPr>
          <a:xfrm>
            <a:off x="857224" y="2000240"/>
            <a:ext cx="7429552" cy="150019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b="1" dirty="0" smtClean="0">
                <a:solidFill>
                  <a:srgbClr val="FF0000"/>
                </a:solidFill>
              </a:rPr>
              <a:t> 湖北篇</a:t>
            </a:r>
            <a:endParaRPr lang="zh-CN" altLang="en-US" sz="6000" b="1" dirty="0">
              <a:solidFill>
                <a:srgbClr val="FF0000"/>
              </a:solidFill>
            </a:endParaRP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graphicFrame>
        <p:nvGraphicFramePr>
          <p:cNvPr id="6" name="表格 5"/>
          <p:cNvGraphicFramePr>
            <a:graphicFrameLocks noGrp="1"/>
          </p:cNvGraphicFramePr>
          <p:nvPr/>
        </p:nvGraphicFramePr>
        <p:xfrm>
          <a:off x="785786" y="1142984"/>
          <a:ext cx="7643868" cy="2515309"/>
        </p:xfrm>
        <a:graphic>
          <a:graphicData uri="http://schemas.openxmlformats.org/drawingml/2006/table">
            <a:tbl>
              <a:tblPr/>
              <a:tblGrid>
                <a:gridCol w="1071570"/>
                <a:gridCol w="428628"/>
                <a:gridCol w="3857652"/>
                <a:gridCol w="642942"/>
                <a:gridCol w="357190"/>
                <a:gridCol w="428628"/>
                <a:gridCol w="857258"/>
              </a:tblGrid>
              <a:tr h="280759">
                <a:tc>
                  <a:txBody>
                    <a:bodyPr/>
                    <a:lstStyle/>
                    <a:p>
                      <a:pPr algn="l" fontAlgn="b"/>
                      <a:r>
                        <a:rPr lang="zh-CN" altLang="en-US" sz="1200" b="1" i="0" u="none" strike="noStrike">
                          <a:latin typeface="Arial"/>
                        </a:rPr>
                        <a:t>武汉理工大学</a:t>
                      </a:r>
                    </a:p>
                  </a:txBody>
                  <a:tcPr marL="3831" marR="3831" marT="3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latin typeface="Arial"/>
                        </a:rPr>
                        <a:t>1692</a:t>
                      </a:r>
                    </a:p>
                  </a:txBody>
                  <a:tcPr marL="3831" marR="3831" marT="3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dirty="0">
                          <a:latin typeface="Arial"/>
                        </a:rPr>
                        <a:t>珊瑚礁工程地质</a:t>
                      </a:r>
                    </a:p>
                  </a:txBody>
                  <a:tcPr marL="3831" marR="3831" marT="3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latin typeface="Arial"/>
                        </a:rPr>
                        <a:t>202112</a:t>
                      </a:r>
                    </a:p>
                  </a:txBody>
                  <a:tcPr marL="3831" marR="3831" marT="3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latin typeface="Arial"/>
                        </a:rPr>
                        <a:t>1200</a:t>
                      </a:r>
                    </a:p>
                  </a:txBody>
                  <a:tcPr marL="3831" marR="3831" marT="3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latin typeface="Arial"/>
                        </a:rPr>
                        <a:t>718</a:t>
                      </a:r>
                    </a:p>
                  </a:txBody>
                  <a:tcPr marL="3831" marR="3831" marT="3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solidFill>
                            <a:srgbClr val="FF0000"/>
                          </a:solidFill>
                          <a:latin typeface="Arial"/>
                        </a:rPr>
                        <a:t>1</a:t>
                      </a:r>
                      <a:r>
                        <a:rPr lang="zh-CN" altLang="en-US" sz="1200" b="1" i="0" u="none" strike="noStrike" dirty="0">
                          <a:solidFill>
                            <a:srgbClr val="FF0000"/>
                          </a:solidFill>
                          <a:latin typeface="宋体"/>
                        </a:rPr>
                        <a:t>基础研究</a:t>
                      </a:r>
                      <a:endParaRPr lang="zh-CN" altLang="en-US" sz="1200" b="1" i="0" u="none" strike="noStrike" dirty="0">
                        <a:solidFill>
                          <a:srgbClr val="FF0000"/>
                        </a:solidFill>
                        <a:latin typeface="Arial"/>
                      </a:endParaRPr>
                    </a:p>
                  </a:txBody>
                  <a:tcPr marL="3831" marR="3831" marT="3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759">
                <a:tc>
                  <a:txBody>
                    <a:bodyPr/>
                    <a:lstStyle/>
                    <a:p>
                      <a:pPr algn="l" fontAlgn="b"/>
                      <a:r>
                        <a:rPr lang="zh-CN" altLang="en-US" sz="1200" b="1" i="0" u="none" strike="noStrike">
                          <a:latin typeface="Arial"/>
                        </a:rPr>
                        <a:t>武汉理工大学</a:t>
                      </a:r>
                    </a:p>
                  </a:txBody>
                  <a:tcPr marL="3831" marR="3831" marT="3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latin typeface="Arial"/>
                        </a:rPr>
                        <a:t>1995</a:t>
                      </a:r>
                    </a:p>
                  </a:txBody>
                  <a:tcPr marL="3831" marR="3831" marT="3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dirty="0">
                          <a:latin typeface="Arial"/>
                        </a:rPr>
                        <a:t>天门市农村</a:t>
                      </a:r>
                      <a:r>
                        <a:rPr lang="zh-CN" altLang="en-US" sz="1200" b="1" i="0" u="none" strike="noStrike" dirty="0">
                          <a:solidFill>
                            <a:srgbClr val="FF0000"/>
                          </a:solidFill>
                          <a:latin typeface="Arial"/>
                        </a:rPr>
                        <a:t>乱占耕地建房</a:t>
                      </a:r>
                      <a:r>
                        <a:rPr lang="zh-CN" altLang="en-US" sz="1200" b="1" i="0" u="none" strike="noStrike" dirty="0">
                          <a:latin typeface="Arial"/>
                        </a:rPr>
                        <a:t>专项整治工程项目</a:t>
                      </a:r>
                    </a:p>
                  </a:txBody>
                  <a:tcPr marL="3831" marR="3831" marT="3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latin typeface="Arial"/>
                        </a:rPr>
                        <a:t>202104</a:t>
                      </a:r>
                    </a:p>
                  </a:txBody>
                  <a:tcPr marL="3831" marR="3831" marT="3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latin typeface="Arial"/>
                        </a:rPr>
                        <a:t>826</a:t>
                      </a:r>
                    </a:p>
                  </a:txBody>
                  <a:tcPr marL="3831" marR="3831" marT="3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latin typeface="Arial"/>
                        </a:rPr>
                        <a:t>539</a:t>
                      </a:r>
                    </a:p>
                  </a:txBody>
                  <a:tcPr marL="3831" marR="3831" marT="3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solidFill>
                            <a:srgbClr val="FF0000"/>
                          </a:solidFill>
                          <a:latin typeface="Arial"/>
                        </a:rPr>
                        <a:t>1</a:t>
                      </a:r>
                      <a:r>
                        <a:rPr lang="zh-CN" altLang="en-US" sz="1200" b="1" i="0" u="none" strike="noStrike" dirty="0">
                          <a:solidFill>
                            <a:srgbClr val="FF0000"/>
                          </a:solidFill>
                          <a:latin typeface="宋体"/>
                        </a:rPr>
                        <a:t>基础研究</a:t>
                      </a:r>
                      <a:endParaRPr lang="zh-CN" altLang="en-US" sz="1200" b="1" i="0" u="none" strike="noStrike" dirty="0">
                        <a:solidFill>
                          <a:srgbClr val="FF0000"/>
                        </a:solidFill>
                        <a:latin typeface="Arial"/>
                      </a:endParaRPr>
                    </a:p>
                  </a:txBody>
                  <a:tcPr marL="3831" marR="3831" marT="3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5757">
                <a:tc>
                  <a:txBody>
                    <a:bodyPr/>
                    <a:lstStyle/>
                    <a:p>
                      <a:pPr algn="l" fontAlgn="b"/>
                      <a:r>
                        <a:rPr lang="zh-CN" altLang="en-US" sz="1200" b="1" i="0" u="none" strike="noStrike">
                          <a:latin typeface="Arial"/>
                        </a:rPr>
                        <a:t>武汉理工大学</a:t>
                      </a:r>
                    </a:p>
                  </a:txBody>
                  <a:tcPr marL="3831" marR="3831" marT="3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latin typeface="Arial"/>
                        </a:rPr>
                        <a:t>2210</a:t>
                      </a:r>
                    </a:p>
                  </a:txBody>
                  <a:tcPr marL="3831" marR="3831" marT="3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dirty="0">
                          <a:latin typeface="Arial"/>
                        </a:rPr>
                        <a:t>材料复合新技术国家重点实验室</a:t>
                      </a:r>
                      <a:r>
                        <a:rPr lang="zh-CN" altLang="en-US" sz="1200" b="1" i="0" u="none" strike="noStrike" dirty="0">
                          <a:solidFill>
                            <a:srgbClr val="FF0000"/>
                          </a:solidFill>
                          <a:latin typeface="Arial"/>
                        </a:rPr>
                        <a:t>科研仪器设备费</a:t>
                      </a:r>
                      <a:r>
                        <a:rPr lang="zh-CN" altLang="en-US" sz="1200" b="1" i="0" u="none" strike="noStrike" dirty="0">
                          <a:latin typeface="Arial"/>
                        </a:rPr>
                        <a:t>（飞行时间二次离子质谱仪</a:t>
                      </a:r>
                      <a:r>
                        <a:rPr lang="en-US" altLang="zh-CN" sz="1200" b="1" i="0" u="none" strike="noStrike" dirty="0">
                          <a:latin typeface="Arial"/>
                        </a:rPr>
                        <a:t>)</a:t>
                      </a:r>
                    </a:p>
                  </a:txBody>
                  <a:tcPr marL="3831" marR="3831" marT="3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latin typeface="Arial"/>
                        </a:rPr>
                        <a:t>202101</a:t>
                      </a:r>
                    </a:p>
                  </a:txBody>
                  <a:tcPr marL="3831" marR="3831" marT="3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latin typeface="Arial"/>
                        </a:rPr>
                        <a:t>8000</a:t>
                      </a:r>
                    </a:p>
                  </a:txBody>
                  <a:tcPr marL="3831" marR="3831" marT="3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latin typeface="Arial"/>
                        </a:rPr>
                        <a:t>5000</a:t>
                      </a:r>
                    </a:p>
                  </a:txBody>
                  <a:tcPr marL="3831" marR="3831" marT="3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solidFill>
                            <a:srgbClr val="FF0000"/>
                          </a:solidFill>
                          <a:latin typeface="Arial"/>
                        </a:rPr>
                        <a:t>1</a:t>
                      </a:r>
                      <a:r>
                        <a:rPr lang="zh-CN" altLang="en-US" sz="1200" b="1" i="0" u="none" strike="noStrike" dirty="0">
                          <a:solidFill>
                            <a:srgbClr val="FF0000"/>
                          </a:solidFill>
                          <a:latin typeface="宋体"/>
                        </a:rPr>
                        <a:t>基础研究</a:t>
                      </a:r>
                      <a:endParaRPr lang="zh-CN" altLang="en-US" sz="1200" b="1" i="0" u="none" strike="noStrike" dirty="0">
                        <a:solidFill>
                          <a:srgbClr val="FF0000"/>
                        </a:solidFill>
                        <a:latin typeface="Arial"/>
                      </a:endParaRPr>
                    </a:p>
                  </a:txBody>
                  <a:tcPr marL="3831" marR="3831" marT="3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5757">
                <a:tc>
                  <a:txBody>
                    <a:bodyPr/>
                    <a:lstStyle/>
                    <a:p>
                      <a:pPr algn="l" fontAlgn="b"/>
                      <a:r>
                        <a:rPr lang="zh-CN" altLang="en-US" sz="1200" b="1" i="0" u="none" strike="noStrike">
                          <a:latin typeface="Arial"/>
                        </a:rPr>
                        <a:t>武汉理工大学</a:t>
                      </a:r>
                    </a:p>
                  </a:txBody>
                  <a:tcPr marL="3831" marR="3831" marT="3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latin typeface="Arial"/>
                        </a:rPr>
                        <a:t>2211</a:t>
                      </a:r>
                    </a:p>
                  </a:txBody>
                  <a:tcPr marL="3831" marR="3831" marT="3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dirty="0">
                          <a:latin typeface="Arial"/>
                        </a:rPr>
                        <a:t>材料复合新技术国家重点实验室</a:t>
                      </a:r>
                      <a:r>
                        <a:rPr lang="zh-CN" altLang="en-US" sz="1200" b="1" i="0" u="none" strike="noStrike" dirty="0">
                          <a:solidFill>
                            <a:srgbClr val="FF0000"/>
                          </a:solidFill>
                          <a:latin typeface="Arial"/>
                        </a:rPr>
                        <a:t>科研仪器设备费</a:t>
                      </a:r>
                      <a:r>
                        <a:rPr lang="zh-CN" altLang="en-US" sz="1200" b="1" i="0" u="none" strike="noStrike" dirty="0">
                          <a:latin typeface="Arial"/>
                        </a:rPr>
                        <a:t>（宽频介电阻抗谱仪</a:t>
                      </a:r>
                      <a:r>
                        <a:rPr lang="en-US" altLang="zh-CN" sz="1200" b="1" i="0" u="none" strike="noStrike" dirty="0">
                          <a:latin typeface="Arial"/>
                        </a:rPr>
                        <a:t>)</a:t>
                      </a:r>
                    </a:p>
                  </a:txBody>
                  <a:tcPr marL="3831" marR="3831" marT="3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latin typeface="Arial"/>
                        </a:rPr>
                        <a:t>202101</a:t>
                      </a:r>
                    </a:p>
                  </a:txBody>
                  <a:tcPr marL="3831" marR="3831" marT="3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latin typeface="Arial"/>
                        </a:rPr>
                        <a:t>3950</a:t>
                      </a:r>
                    </a:p>
                  </a:txBody>
                  <a:tcPr marL="3831" marR="3831" marT="3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latin typeface="Arial"/>
                        </a:rPr>
                        <a:t>2500</a:t>
                      </a:r>
                    </a:p>
                  </a:txBody>
                  <a:tcPr marL="3831" marR="3831" marT="3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solidFill>
                            <a:srgbClr val="FF0000"/>
                          </a:solidFill>
                          <a:latin typeface="Arial"/>
                        </a:rPr>
                        <a:t>1</a:t>
                      </a:r>
                      <a:r>
                        <a:rPr lang="zh-CN" altLang="en-US" sz="1200" b="1" i="0" u="none" strike="noStrike" dirty="0">
                          <a:solidFill>
                            <a:srgbClr val="FF0000"/>
                          </a:solidFill>
                          <a:latin typeface="宋体"/>
                        </a:rPr>
                        <a:t>基础研究</a:t>
                      </a:r>
                      <a:endParaRPr lang="zh-CN" altLang="en-US" sz="1200" b="1" i="0" u="none" strike="noStrike" dirty="0">
                        <a:solidFill>
                          <a:srgbClr val="FF0000"/>
                        </a:solidFill>
                        <a:latin typeface="Arial"/>
                      </a:endParaRPr>
                    </a:p>
                  </a:txBody>
                  <a:tcPr marL="3831" marR="3831" marT="3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759">
                <a:tc>
                  <a:txBody>
                    <a:bodyPr/>
                    <a:lstStyle/>
                    <a:p>
                      <a:pPr algn="l" fontAlgn="b"/>
                      <a:r>
                        <a:rPr lang="zh-CN" altLang="en-US" sz="1200" b="1" i="0" u="none" strike="noStrike">
                          <a:latin typeface="Arial"/>
                        </a:rPr>
                        <a:t>武汉理工大学</a:t>
                      </a:r>
                    </a:p>
                  </a:txBody>
                  <a:tcPr marL="3831" marR="3831" marT="3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latin typeface="Arial"/>
                        </a:rPr>
                        <a:t>2806</a:t>
                      </a:r>
                    </a:p>
                  </a:txBody>
                  <a:tcPr marL="3831" marR="3831" marT="3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dirty="0">
                          <a:latin typeface="Arial"/>
                        </a:rPr>
                        <a:t>等级孔功能化分子筛材料及其高效催化</a:t>
                      </a:r>
                      <a:r>
                        <a:rPr lang="zh-CN" altLang="en-US" sz="1200" b="1" i="0" u="none" strike="noStrike" dirty="0">
                          <a:solidFill>
                            <a:srgbClr val="FF0000"/>
                          </a:solidFill>
                          <a:latin typeface="Arial"/>
                        </a:rPr>
                        <a:t>应用研究</a:t>
                      </a:r>
                    </a:p>
                  </a:txBody>
                  <a:tcPr marL="3831" marR="3831" marT="3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latin typeface="Arial"/>
                        </a:rPr>
                        <a:t>202101</a:t>
                      </a:r>
                    </a:p>
                  </a:txBody>
                  <a:tcPr marL="3831" marR="3831" marT="3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latin typeface="Arial"/>
                        </a:rPr>
                        <a:t>1283</a:t>
                      </a:r>
                    </a:p>
                  </a:txBody>
                  <a:tcPr marL="3831" marR="3831" marT="3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latin typeface="Arial"/>
                        </a:rPr>
                        <a:t>767</a:t>
                      </a:r>
                    </a:p>
                  </a:txBody>
                  <a:tcPr marL="3831" marR="3831" marT="3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solidFill>
                            <a:srgbClr val="FF0000"/>
                          </a:solidFill>
                          <a:latin typeface="Arial"/>
                        </a:rPr>
                        <a:t>1</a:t>
                      </a:r>
                      <a:r>
                        <a:rPr lang="zh-CN" altLang="en-US" sz="1200" b="1" i="0" u="none" strike="noStrike" dirty="0">
                          <a:solidFill>
                            <a:srgbClr val="FF0000"/>
                          </a:solidFill>
                          <a:latin typeface="宋体"/>
                        </a:rPr>
                        <a:t>基础研究</a:t>
                      </a:r>
                      <a:endParaRPr lang="zh-CN" altLang="en-US" sz="1200" b="1" i="0" u="none" strike="noStrike" dirty="0">
                        <a:solidFill>
                          <a:srgbClr val="FF0000"/>
                        </a:solidFill>
                        <a:latin typeface="Arial"/>
                      </a:endParaRPr>
                    </a:p>
                  </a:txBody>
                  <a:tcPr marL="3831" marR="3831" marT="3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759">
                <a:tc>
                  <a:txBody>
                    <a:bodyPr/>
                    <a:lstStyle/>
                    <a:p>
                      <a:pPr algn="l" fontAlgn="b"/>
                      <a:r>
                        <a:rPr lang="zh-CN" altLang="en-US" sz="1200" b="1" i="0" u="none" strike="noStrike">
                          <a:latin typeface="Arial"/>
                        </a:rPr>
                        <a:t>武汉理工大学</a:t>
                      </a:r>
                    </a:p>
                  </a:txBody>
                  <a:tcPr marL="3831" marR="3831" marT="3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latin typeface="Arial"/>
                        </a:rPr>
                        <a:t>2807</a:t>
                      </a:r>
                    </a:p>
                  </a:txBody>
                  <a:tcPr marL="3831" marR="3831" marT="3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dirty="0">
                          <a:latin typeface="Arial"/>
                        </a:rPr>
                        <a:t>等级孔功能化分子筛材料及其高效催化</a:t>
                      </a:r>
                      <a:r>
                        <a:rPr lang="zh-CN" altLang="en-US" sz="1200" b="1" i="0" u="none" strike="noStrike" dirty="0">
                          <a:solidFill>
                            <a:srgbClr val="FF0000"/>
                          </a:solidFill>
                          <a:latin typeface="Arial"/>
                        </a:rPr>
                        <a:t>应用研究</a:t>
                      </a:r>
                    </a:p>
                  </a:txBody>
                  <a:tcPr marL="3831" marR="3831" marT="3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latin typeface="Arial"/>
                        </a:rPr>
                        <a:t>202101</a:t>
                      </a:r>
                    </a:p>
                  </a:txBody>
                  <a:tcPr marL="3831" marR="3831" marT="3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latin typeface="Arial"/>
                        </a:rPr>
                        <a:t>780</a:t>
                      </a:r>
                    </a:p>
                  </a:txBody>
                  <a:tcPr marL="3831" marR="3831" marT="3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latin typeface="Arial"/>
                        </a:rPr>
                        <a:t>509</a:t>
                      </a:r>
                    </a:p>
                  </a:txBody>
                  <a:tcPr marL="3831" marR="3831" marT="3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solidFill>
                            <a:srgbClr val="FF0000"/>
                          </a:solidFill>
                          <a:latin typeface="Arial"/>
                        </a:rPr>
                        <a:t>1</a:t>
                      </a:r>
                      <a:r>
                        <a:rPr lang="zh-CN" altLang="en-US" sz="1200" b="1" i="0" u="none" strike="noStrike" dirty="0">
                          <a:solidFill>
                            <a:srgbClr val="FF0000"/>
                          </a:solidFill>
                          <a:latin typeface="宋体"/>
                        </a:rPr>
                        <a:t>基础研究</a:t>
                      </a:r>
                      <a:endParaRPr lang="zh-CN" altLang="en-US" sz="1200" b="1" i="0" u="none" strike="noStrike" dirty="0">
                        <a:solidFill>
                          <a:srgbClr val="FF0000"/>
                        </a:solidFill>
                        <a:latin typeface="Arial"/>
                      </a:endParaRPr>
                    </a:p>
                  </a:txBody>
                  <a:tcPr marL="3831" marR="3831" marT="3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759">
                <a:tc>
                  <a:txBody>
                    <a:bodyPr/>
                    <a:lstStyle/>
                    <a:p>
                      <a:pPr algn="l" fontAlgn="b"/>
                      <a:r>
                        <a:rPr lang="zh-CN" altLang="en-US" sz="1200" b="1" i="0" u="none" strike="noStrike">
                          <a:latin typeface="Arial"/>
                        </a:rPr>
                        <a:t>武汉理工大学</a:t>
                      </a:r>
                    </a:p>
                  </a:txBody>
                  <a:tcPr marL="3831" marR="3831" marT="3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latin typeface="Arial"/>
                        </a:rPr>
                        <a:t>2900</a:t>
                      </a:r>
                    </a:p>
                  </a:txBody>
                  <a:tcPr marL="3831" marR="3831" marT="3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dirty="0">
                          <a:solidFill>
                            <a:srgbClr val="FF0000"/>
                          </a:solidFill>
                          <a:latin typeface="Arial"/>
                        </a:rPr>
                        <a:t>共建武汉理工大学桐乡研究院</a:t>
                      </a:r>
                    </a:p>
                  </a:txBody>
                  <a:tcPr marL="3831" marR="3831" marT="3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latin typeface="Arial"/>
                        </a:rPr>
                        <a:t>202007</a:t>
                      </a:r>
                    </a:p>
                  </a:txBody>
                  <a:tcPr marL="3831" marR="3831" marT="3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latin typeface="Arial"/>
                        </a:rPr>
                        <a:t>2000</a:t>
                      </a:r>
                    </a:p>
                  </a:txBody>
                  <a:tcPr marL="3831" marR="3831" marT="3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200" b="1" i="0" u="none" strike="noStrike">
                          <a:latin typeface="Arial"/>
                        </a:rPr>
                        <a:t>1242</a:t>
                      </a:r>
                    </a:p>
                  </a:txBody>
                  <a:tcPr marL="3831" marR="3831" marT="3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solidFill>
                            <a:srgbClr val="FF0000"/>
                          </a:solidFill>
                          <a:latin typeface="Arial"/>
                        </a:rPr>
                        <a:t>1</a:t>
                      </a:r>
                      <a:r>
                        <a:rPr lang="zh-CN" altLang="en-US" sz="1200" b="1" i="0" u="none" strike="noStrike" dirty="0">
                          <a:solidFill>
                            <a:srgbClr val="FF0000"/>
                          </a:solidFill>
                          <a:latin typeface="宋体"/>
                        </a:rPr>
                        <a:t>基础研究</a:t>
                      </a:r>
                      <a:endParaRPr lang="zh-CN" altLang="en-US" sz="1200" b="1" i="0" u="none" strike="noStrike" dirty="0">
                        <a:solidFill>
                          <a:srgbClr val="FF0000"/>
                        </a:solidFill>
                        <a:latin typeface="Arial"/>
                      </a:endParaRPr>
                    </a:p>
                  </a:txBody>
                  <a:tcPr marL="3831" marR="3831" marT="3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椭圆 6"/>
          <p:cNvSpPr/>
          <p:nvPr/>
        </p:nvSpPr>
        <p:spPr>
          <a:xfrm>
            <a:off x="571472" y="4214818"/>
            <a:ext cx="7786742" cy="8572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smtClean="0">
                <a:solidFill>
                  <a:srgbClr val="FF0000"/>
                </a:solidFill>
              </a:rPr>
              <a:t>同一高校、同一名称，科研仪器设备费是专项基础研究吗？</a:t>
            </a:r>
            <a:endParaRPr lang="zh-CN" altLang="en-US" sz="2000" b="1" dirty="0">
              <a:solidFill>
                <a:srgbClr val="FF0000"/>
              </a:solidFill>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sp>
        <p:nvSpPr>
          <p:cNvPr id="11" name="流程图: 过程 10"/>
          <p:cNvSpPr/>
          <p:nvPr/>
        </p:nvSpPr>
        <p:spPr>
          <a:xfrm>
            <a:off x="857224" y="2000240"/>
            <a:ext cx="7429552" cy="150019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b="1" dirty="0" smtClean="0">
                <a:solidFill>
                  <a:srgbClr val="FF0000"/>
                </a:solidFill>
              </a:rPr>
              <a:t> 四川篇</a:t>
            </a:r>
            <a:endParaRPr lang="zh-CN" altLang="en-US" sz="6000" b="1" dirty="0">
              <a:solidFill>
                <a:srgbClr val="FF0000"/>
              </a:solidFill>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graphicFrame>
        <p:nvGraphicFramePr>
          <p:cNvPr id="8" name="表格 7"/>
          <p:cNvGraphicFramePr>
            <a:graphicFrameLocks noGrp="1"/>
          </p:cNvGraphicFramePr>
          <p:nvPr/>
        </p:nvGraphicFramePr>
        <p:xfrm>
          <a:off x="714348" y="1142984"/>
          <a:ext cx="7786740" cy="2214576"/>
        </p:xfrm>
        <a:graphic>
          <a:graphicData uri="http://schemas.openxmlformats.org/drawingml/2006/table">
            <a:tbl>
              <a:tblPr/>
              <a:tblGrid>
                <a:gridCol w="1892344"/>
                <a:gridCol w="485872"/>
                <a:gridCol w="2148067"/>
                <a:gridCol w="903005"/>
                <a:gridCol w="547691"/>
                <a:gridCol w="547691"/>
                <a:gridCol w="547691"/>
                <a:gridCol w="714379"/>
              </a:tblGrid>
              <a:tr h="369096">
                <a:tc>
                  <a:txBody>
                    <a:bodyPr/>
                    <a:lstStyle/>
                    <a:p>
                      <a:pPr algn="l" fontAlgn="b"/>
                      <a:r>
                        <a:rPr lang="zh-CN" altLang="en-US" sz="1200" b="1" i="0" u="none" strike="noStrike" dirty="0">
                          <a:latin typeface="宋体"/>
                        </a:rPr>
                        <a:t>泸州职业技术学院</a:t>
                      </a:r>
                    </a:p>
                  </a:txBody>
                  <a:tcPr marL="4290" marR="4290" marT="4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latin typeface="宋体"/>
                        </a:rPr>
                        <a:t>2</a:t>
                      </a:r>
                    </a:p>
                  </a:txBody>
                  <a:tcPr marL="4290" marR="4290" marT="4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dirty="0">
                          <a:latin typeface="宋体"/>
                        </a:rPr>
                        <a:t>白酒品评与勾兑技术</a:t>
                      </a:r>
                    </a:p>
                  </a:txBody>
                  <a:tcPr marL="4290" marR="4290" marT="4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200" b="1" i="0" u="none" strike="noStrike">
                          <a:latin typeface="宋体"/>
                        </a:rPr>
                        <a:t>吴冬梅</a:t>
                      </a:r>
                    </a:p>
                  </a:txBody>
                  <a:tcPr marL="4290" marR="4290" marT="4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latin typeface="宋体"/>
                        </a:rPr>
                        <a:t>02</a:t>
                      </a:r>
                    </a:p>
                  </a:txBody>
                  <a:tcPr marL="4290" marR="4290" marT="4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latin typeface="宋体"/>
                        </a:rPr>
                        <a:t>406</a:t>
                      </a:r>
                    </a:p>
                  </a:txBody>
                  <a:tcPr marL="4290" marR="4290" marT="4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latin typeface="宋体"/>
                        </a:rPr>
                        <a:t>106</a:t>
                      </a:r>
                    </a:p>
                  </a:txBody>
                  <a:tcPr marL="4290" marR="4290" marT="4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latin typeface="宋体"/>
                        </a:rPr>
                        <a:t>1 </a:t>
                      </a:r>
                      <a:r>
                        <a:rPr lang="zh-CN" altLang="en-US" sz="1200" b="1" i="0" u="none" strike="noStrike" dirty="0">
                          <a:latin typeface="宋体"/>
                        </a:rPr>
                        <a:t>专著</a:t>
                      </a:r>
                    </a:p>
                  </a:txBody>
                  <a:tcPr marL="4290" marR="4290" marT="4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9096">
                <a:tc>
                  <a:txBody>
                    <a:bodyPr/>
                    <a:lstStyle/>
                    <a:p>
                      <a:pPr algn="l" fontAlgn="b"/>
                      <a:r>
                        <a:rPr lang="zh-CN" altLang="en-US" sz="1200" b="1" i="0" u="none" strike="noStrike" dirty="0">
                          <a:latin typeface="宋体"/>
                        </a:rPr>
                        <a:t>泸州职业技术学院</a:t>
                      </a:r>
                    </a:p>
                  </a:txBody>
                  <a:tcPr marL="4290" marR="4290" marT="4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latin typeface="宋体"/>
                        </a:rPr>
                        <a:t>1</a:t>
                      </a:r>
                    </a:p>
                  </a:txBody>
                  <a:tcPr marL="4290" marR="4290" marT="4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latin typeface="宋体"/>
                        </a:rPr>
                        <a:t>白酒品评与勾兑技术</a:t>
                      </a:r>
                    </a:p>
                  </a:txBody>
                  <a:tcPr marL="4290" marR="4290" marT="4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200" b="1" i="0" u="none" strike="noStrike">
                          <a:latin typeface="宋体"/>
                        </a:rPr>
                        <a:t>薛正楷</a:t>
                      </a:r>
                    </a:p>
                  </a:txBody>
                  <a:tcPr marL="4290" marR="4290" marT="4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latin typeface="宋体"/>
                        </a:rPr>
                        <a:t>01</a:t>
                      </a:r>
                    </a:p>
                  </a:txBody>
                  <a:tcPr marL="4290" marR="4290" marT="4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latin typeface="宋体"/>
                        </a:rPr>
                        <a:t>406</a:t>
                      </a:r>
                    </a:p>
                  </a:txBody>
                  <a:tcPr marL="4290" marR="4290" marT="4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latin typeface="宋体"/>
                        </a:rPr>
                        <a:t>300</a:t>
                      </a:r>
                    </a:p>
                  </a:txBody>
                  <a:tcPr marL="4290" marR="4290" marT="4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latin typeface="宋体"/>
                        </a:rPr>
                        <a:t>1 </a:t>
                      </a:r>
                      <a:r>
                        <a:rPr lang="zh-CN" altLang="en-US" sz="1200" b="1" i="0" u="none" strike="noStrike" dirty="0">
                          <a:latin typeface="宋体"/>
                        </a:rPr>
                        <a:t>专著</a:t>
                      </a:r>
                    </a:p>
                  </a:txBody>
                  <a:tcPr marL="4290" marR="4290" marT="4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9096">
                <a:tc>
                  <a:txBody>
                    <a:bodyPr/>
                    <a:lstStyle/>
                    <a:p>
                      <a:pPr algn="l" fontAlgn="b"/>
                      <a:r>
                        <a:rPr lang="zh-CN" altLang="en-US" sz="1200" b="1" i="0" u="none" strike="noStrike">
                          <a:latin typeface="宋体"/>
                        </a:rPr>
                        <a:t>西南医科大学附属第一医院</a:t>
                      </a:r>
                    </a:p>
                  </a:txBody>
                  <a:tcPr marL="4290" marR="4290" marT="4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latin typeface="宋体"/>
                        </a:rPr>
                        <a:t>04</a:t>
                      </a:r>
                    </a:p>
                  </a:txBody>
                  <a:tcPr marL="4290" marR="4290" marT="4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latin typeface="宋体"/>
                        </a:rPr>
                        <a:t>老年护理</a:t>
                      </a:r>
                    </a:p>
                  </a:txBody>
                  <a:tcPr marL="4290" marR="4290" marT="4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200" b="1" i="0" u="none" strike="noStrike">
                          <a:latin typeface="宋体"/>
                        </a:rPr>
                        <a:t>刘梦婕</a:t>
                      </a:r>
                    </a:p>
                  </a:txBody>
                  <a:tcPr marL="4290" marR="4290" marT="4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latin typeface="宋体"/>
                        </a:rPr>
                        <a:t>01</a:t>
                      </a:r>
                    </a:p>
                  </a:txBody>
                  <a:tcPr marL="4290" marR="4290" marT="4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latin typeface="宋体"/>
                        </a:rPr>
                        <a:t>341</a:t>
                      </a:r>
                    </a:p>
                  </a:txBody>
                  <a:tcPr marL="4290" marR="4290" marT="4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latin typeface="宋体"/>
                        </a:rPr>
                        <a:t>105</a:t>
                      </a:r>
                    </a:p>
                  </a:txBody>
                  <a:tcPr marL="4290" marR="4290" marT="4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latin typeface="宋体"/>
                        </a:rPr>
                        <a:t>2 </a:t>
                      </a:r>
                      <a:r>
                        <a:rPr lang="zh-CN" altLang="en-US" sz="1200" b="1" i="0" u="none" strike="noStrike" dirty="0">
                          <a:latin typeface="宋体"/>
                        </a:rPr>
                        <a:t>教科书</a:t>
                      </a:r>
                    </a:p>
                  </a:txBody>
                  <a:tcPr marL="4290" marR="4290" marT="4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9096">
                <a:tc>
                  <a:txBody>
                    <a:bodyPr/>
                    <a:lstStyle/>
                    <a:p>
                      <a:pPr algn="l" fontAlgn="b"/>
                      <a:r>
                        <a:rPr lang="zh-CN" altLang="en-US" sz="1200" b="1" i="0" u="none" strike="noStrike">
                          <a:latin typeface="宋体"/>
                        </a:rPr>
                        <a:t>西南医科大学</a:t>
                      </a:r>
                    </a:p>
                  </a:txBody>
                  <a:tcPr marL="4290" marR="4290" marT="4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latin typeface="宋体"/>
                        </a:rPr>
                        <a:t>4</a:t>
                      </a:r>
                    </a:p>
                  </a:txBody>
                  <a:tcPr marL="4290" marR="4290" marT="4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latin typeface="宋体"/>
                        </a:rPr>
                        <a:t>老年护理学</a:t>
                      </a:r>
                    </a:p>
                  </a:txBody>
                  <a:tcPr marL="4290" marR="4290" marT="4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200" b="1" i="0" u="none" strike="noStrike">
                          <a:latin typeface="宋体"/>
                        </a:rPr>
                        <a:t>罗婧</a:t>
                      </a:r>
                    </a:p>
                  </a:txBody>
                  <a:tcPr marL="4290" marR="4290" marT="4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latin typeface="宋体"/>
                        </a:rPr>
                        <a:t>21</a:t>
                      </a:r>
                    </a:p>
                  </a:txBody>
                  <a:tcPr marL="4290" marR="4290" marT="4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latin typeface="宋体"/>
                        </a:rPr>
                        <a:t>444</a:t>
                      </a:r>
                    </a:p>
                  </a:txBody>
                  <a:tcPr marL="4290" marR="4290" marT="4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latin typeface="宋体"/>
                        </a:rPr>
                        <a:t>5</a:t>
                      </a:r>
                    </a:p>
                  </a:txBody>
                  <a:tcPr marL="4290" marR="4290" marT="4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latin typeface="宋体"/>
                        </a:rPr>
                        <a:t>2 </a:t>
                      </a:r>
                      <a:r>
                        <a:rPr lang="zh-CN" altLang="en-US" sz="1200" b="1" i="0" u="none" strike="noStrike" dirty="0">
                          <a:latin typeface="宋体"/>
                        </a:rPr>
                        <a:t>教科书</a:t>
                      </a:r>
                    </a:p>
                  </a:txBody>
                  <a:tcPr marL="4290" marR="4290" marT="4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9096">
                <a:tc>
                  <a:txBody>
                    <a:bodyPr/>
                    <a:lstStyle/>
                    <a:p>
                      <a:pPr algn="l" fontAlgn="b"/>
                      <a:r>
                        <a:rPr lang="zh-CN" altLang="en-US" sz="1200" b="1" i="0" u="none" strike="noStrike">
                          <a:latin typeface="宋体"/>
                        </a:rPr>
                        <a:t>西南医科大学</a:t>
                      </a:r>
                    </a:p>
                  </a:txBody>
                  <a:tcPr marL="4290" marR="4290" marT="4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latin typeface="宋体"/>
                        </a:rPr>
                        <a:t>2</a:t>
                      </a:r>
                    </a:p>
                  </a:txBody>
                  <a:tcPr marL="4290" marR="4290" marT="4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latin typeface="宋体"/>
                        </a:rPr>
                        <a:t>老年护理学</a:t>
                      </a:r>
                    </a:p>
                  </a:txBody>
                  <a:tcPr marL="4290" marR="4290" marT="4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200" b="1" i="0" u="none" strike="noStrike">
                          <a:latin typeface="宋体"/>
                        </a:rPr>
                        <a:t>刘梦婕</a:t>
                      </a:r>
                    </a:p>
                  </a:txBody>
                  <a:tcPr marL="4290" marR="4290" marT="4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latin typeface="宋体"/>
                        </a:rPr>
                        <a:t>01</a:t>
                      </a:r>
                    </a:p>
                  </a:txBody>
                  <a:tcPr marL="4290" marR="4290" marT="4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latin typeface="宋体"/>
                        </a:rPr>
                        <a:t>341</a:t>
                      </a:r>
                    </a:p>
                  </a:txBody>
                  <a:tcPr marL="4290" marR="4290" marT="4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latin typeface="宋体"/>
                        </a:rPr>
                        <a:t>256</a:t>
                      </a:r>
                    </a:p>
                  </a:txBody>
                  <a:tcPr marL="4290" marR="4290" marT="4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latin typeface="宋体"/>
                        </a:rPr>
                        <a:t>2 </a:t>
                      </a:r>
                      <a:r>
                        <a:rPr lang="zh-CN" altLang="en-US" sz="1200" b="1" i="0" u="none" strike="noStrike" dirty="0">
                          <a:latin typeface="宋体"/>
                        </a:rPr>
                        <a:t>教科书</a:t>
                      </a:r>
                    </a:p>
                  </a:txBody>
                  <a:tcPr marL="4290" marR="4290" marT="4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9096">
                <a:tc>
                  <a:txBody>
                    <a:bodyPr/>
                    <a:lstStyle/>
                    <a:p>
                      <a:pPr algn="l" fontAlgn="b"/>
                      <a:r>
                        <a:rPr lang="zh-CN" altLang="en-US" sz="1200" b="1" i="0" u="none" strike="noStrike">
                          <a:latin typeface="宋体"/>
                        </a:rPr>
                        <a:t>西南医科大学</a:t>
                      </a:r>
                    </a:p>
                  </a:txBody>
                  <a:tcPr marL="4290" marR="4290" marT="4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latin typeface="宋体"/>
                        </a:rPr>
                        <a:t>1</a:t>
                      </a:r>
                    </a:p>
                  </a:txBody>
                  <a:tcPr marL="4290" marR="4290" marT="4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latin typeface="宋体"/>
                        </a:rPr>
                        <a:t>老年护理学（第三版）</a:t>
                      </a:r>
                    </a:p>
                  </a:txBody>
                  <a:tcPr marL="4290" marR="4290" marT="4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200" b="1" i="0" u="none" strike="noStrike" dirty="0">
                          <a:latin typeface="宋体"/>
                        </a:rPr>
                        <a:t>鞠梅</a:t>
                      </a:r>
                    </a:p>
                  </a:txBody>
                  <a:tcPr marL="4290" marR="4290" marT="4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latin typeface="宋体"/>
                        </a:rPr>
                        <a:t>01</a:t>
                      </a:r>
                    </a:p>
                  </a:txBody>
                  <a:tcPr marL="4290" marR="4290" marT="4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latin typeface="宋体"/>
                        </a:rPr>
                        <a:t>444</a:t>
                      </a:r>
                    </a:p>
                  </a:txBody>
                  <a:tcPr marL="4290" marR="4290" marT="4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latin typeface="宋体"/>
                        </a:rPr>
                        <a:t>380</a:t>
                      </a:r>
                    </a:p>
                  </a:txBody>
                  <a:tcPr marL="4290" marR="4290" marT="4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latin typeface="宋体"/>
                        </a:rPr>
                        <a:t>2 </a:t>
                      </a:r>
                      <a:r>
                        <a:rPr lang="zh-CN" altLang="en-US" sz="1200" b="1" i="0" u="none" strike="noStrike" dirty="0">
                          <a:latin typeface="宋体"/>
                        </a:rPr>
                        <a:t>教科书</a:t>
                      </a:r>
                    </a:p>
                  </a:txBody>
                  <a:tcPr marL="4290" marR="4290" marT="42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0" name="椭圆 9"/>
          <p:cNvSpPr/>
          <p:nvPr/>
        </p:nvSpPr>
        <p:spPr>
          <a:xfrm>
            <a:off x="1857356" y="3571876"/>
            <a:ext cx="5357850" cy="8572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FF0000"/>
                </a:solidFill>
              </a:rPr>
              <a:t>同一高校内部重复。</a:t>
            </a:r>
            <a:endParaRPr lang="zh-CN" altLang="en-US" sz="2400" b="1" dirty="0">
              <a:solidFill>
                <a:srgbClr val="FF0000"/>
              </a:solidFill>
            </a:endParaRP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graphicFrame>
        <p:nvGraphicFramePr>
          <p:cNvPr id="6" name="表格 5"/>
          <p:cNvGraphicFramePr>
            <a:graphicFrameLocks noGrp="1"/>
          </p:cNvGraphicFramePr>
          <p:nvPr/>
        </p:nvGraphicFramePr>
        <p:xfrm>
          <a:off x="714348" y="1571612"/>
          <a:ext cx="7643868" cy="642942"/>
        </p:xfrm>
        <a:graphic>
          <a:graphicData uri="http://schemas.openxmlformats.org/drawingml/2006/table">
            <a:tbl>
              <a:tblPr/>
              <a:tblGrid>
                <a:gridCol w="493743"/>
                <a:gridCol w="4221165"/>
                <a:gridCol w="500066"/>
                <a:gridCol w="500066"/>
                <a:gridCol w="428628"/>
                <a:gridCol w="714380"/>
                <a:gridCol w="785820"/>
              </a:tblGrid>
              <a:tr h="642942">
                <a:tc>
                  <a:txBody>
                    <a:bodyPr/>
                    <a:lstStyle/>
                    <a:p>
                      <a:pPr algn="ctr" fontAlgn="b"/>
                      <a:r>
                        <a:rPr lang="en-US" altLang="zh-CN" sz="1200" b="1" i="0" u="none" strike="noStrike" dirty="0">
                          <a:latin typeface="宋体"/>
                        </a:rPr>
                        <a:t>999</a:t>
                      </a:r>
                    </a:p>
                  </a:txBody>
                  <a:tcPr marL="3125" marR="3125" marT="3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latin typeface="宋体"/>
                        </a:rPr>
                        <a:t>2021</a:t>
                      </a:r>
                      <a:r>
                        <a:rPr lang="zh-CN" altLang="en-US" sz="1200" b="1" i="0" u="none" strike="noStrike" dirty="0">
                          <a:latin typeface="宋体"/>
                        </a:rPr>
                        <a:t>年口腔国重国家重点实验室</a:t>
                      </a:r>
                      <a:r>
                        <a:rPr lang="zh-CN" altLang="en-US" sz="1200" b="1" i="0" u="none" strike="noStrike" dirty="0">
                          <a:solidFill>
                            <a:srgbClr val="FF0000"/>
                          </a:solidFill>
                          <a:latin typeface="宋体"/>
                        </a:rPr>
                        <a:t>基本科研运行费</a:t>
                      </a:r>
                    </a:p>
                  </a:txBody>
                  <a:tcPr marL="3125" marR="3125" marT="3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altLang="zh-CN" sz="1200" b="1" i="0" u="none" strike="noStrike">
                          <a:latin typeface="宋体"/>
                        </a:rPr>
                        <a:t>202101</a:t>
                      </a:r>
                    </a:p>
                  </a:txBody>
                  <a:tcPr marL="3125" marR="3125" marT="3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latin typeface="宋体"/>
                        </a:rPr>
                        <a:t>7000</a:t>
                      </a:r>
                    </a:p>
                  </a:txBody>
                  <a:tcPr marL="3125" marR="3125" marT="3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dirty="0">
                          <a:latin typeface="宋体"/>
                        </a:rPr>
                        <a:t>7000</a:t>
                      </a:r>
                    </a:p>
                  </a:txBody>
                  <a:tcPr marL="3125" marR="3125" marT="3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FF0000"/>
                          </a:solidFill>
                          <a:latin typeface="宋体"/>
                        </a:rPr>
                        <a:t>1</a:t>
                      </a:r>
                      <a:r>
                        <a:rPr lang="zh-CN" altLang="en-US" sz="1200" b="1" i="0" u="none" strike="noStrike" dirty="0">
                          <a:solidFill>
                            <a:srgbClr val="FF0000"/>
                          </a:solidFill>
                          <a:latin typeface="宋体"/>
                        </a:rPr>
                        <a:t>基础研究</a:t>
                      </a:r>
                    </a:p>
                  </a:txBody>
                  <a:tcPr marL="3125" marR="3125" marT="3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latin typeface="宋体"/>
                        </a:rPr>
                        <a:t>05</a:t>
                      </a:r>
                      <a:r>
                        <a:rPr lang="zh-CN" altLang="en-US" sz="1200" b="1" i="0" u="none" strike="noStrike" dirty="0">
                          <a:latin typeface="宋体"/>
                        </a:rPr>
                        <a:t>主管部门科技项目</a:t>
                      </a:r>
                    </a:p>
                  </a:txBody>
                  <a:tcPr marL="3125" marR="3125" marT="3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椭圆 6"/>
          <p:cNvSpPr/>
          <p:nvPr/>
        </p:nvSpPr>
        <p:spPr>
          <a:xfrm>
            <a:off x="1571604" y="2357430"/>
            <a:ext cx="6143668" cy="64294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smtClean="0">
                <a:solidFill>
                  <a:srgbClr val="FF0000"/>
                </a:solidFill>
              </a:rPr>
              <a:t>该实验室只从事基础研究吗？</a:t>
            </a:r>
            <a:endParaRPr lang="zh-CN" altLang="en-US" sz="2400" b="1" dirty="0">
              <a:solidFill>
                <a:srgbClr val="FF0000"/>
              </a:solidFill>
            </a:endParaRPr>
          </a:p>
        </p:txBody>
      </p:sp>
      <p:sp>
        <p:nvSpPr>
          <p:cNvPr id="8" name="矩形 7"/>
          <p:cNvSpPr/>
          <p:nvPr/>
        </p:nvSpPr>
        <p:spPr>
          <a:xfrm>
            <a:off x="3786182" y="1071546"/>
            <a:ext cx="4786346" cy="461665"/>
          </a:xfrm>
          <a:prstGeom prst="rect">
            <a:avLst/>
          </a:prstGeom>
        </p:spPr>
        <p:txBody>
          <a:bodyPr wrap="square">
            <a:spAutoFit/>
          </a:bodyPr>
          <a:lstStyle/>
          <a:p>
            <a:pPr fontAlgn="ctr"/>
            <a:r>
              <a:rPr lang="zh-CN" altLang="en-US" sz="2400" b="1" dirty="0" smtClean="0">
                <a:latin typeface="宋体"/>
              </a:rPr>
              <a:t> 四川大学华西口腔医学院</a:t>
            </a:r>
            <a:r>
              <a:rPr lang="en-US" altLang="zh-CN" sz="2400" b="1" dirty="0" smtClean="0">
                <a:latin typeface="宋体"/>
              </a:rPr>
              <a:t>106103 </a:t>
            </a:r>
            <a:endParaRPr lang="en-US" altLang="zh-CN" sz="2400" b="1" dirty="0">
              <a:latin typeface="宋体"/>
            </a:endParaRPr>
          </a:p>
        </p:txBody>
      </p:sp>
      <p:graphicFrame>
        <p:nvGraphicFramePr>
          <p:cNvPr id="10" name="表格 9"/>
          <p:cNvGraphicFramePr>
            <a:graphicFrameLocks noGrp="1"/>
          </p:cNvGraphicFramePr>
          <p:nvPr/>
        </p:nvGraphicFramePr>
        <p:xfrm>
          <a:off x="714348" y="3143248"/>
          <a:ext cx="7643866" cy="2571766"/>
        </p:xfrm>
        <a:graphic>
          <a:graphicData uri="http://schemas.openxmlformats.org/drawingml/2006/table">
            <a:tbl>
              <a:tblPr/>
              <a:tblGrid>
                <a:gridCol w="1000132"/>
                <a:gridCol w="500066"/>
                <a:gridCol w="3500462"/>
                <a:gridCol w="571504"/>
                <a:gridCol w="571504"/>
                <a:gridCol w="571504"/>
                <a:gridCol w="928694"/>
              </a:tblGrid>
              <a:tr h="262033">
                <a:tc>
                  <a:txBody>
                    <a:bodyPr/>
                    <a:lstStyle/>
                    <a:p>
                      <a:pPr algn="l" fontAlgn="b"/>
                      <a:r>
                        <a:rPr lang="zh-CN" altLang="en-US" sz="1200" b="1" i="0" u="none" strike="noStrike" dirty="0">
                          <a:latin typeface="宋体"/>
                        </a:rPr>
                        <a:t>西南石油大学</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1772</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latin typeface="宋体"/>
                        </a:rPr>
                        <a:t>PVT</a:t>
                      </a:r>
                      <a:r>
                        <a:rPr lang="zh-CN" altLang="en-US" sz="1200" b="1" i="0" u="none" strike="noStrike" dirty="0">
                          <a:latin typeface="宋体"/>
                        </a:rPr>
                        <a:t>取样及</a:t>
                      </a:r>
                      <a:r>
                        <a:rPr lang="zh-CN" altLang="en-US" sz="1200" b="1" i="0" u="none" strike="noStrike" dirty="0">
                          <a:solidFill>
                            <a:srgbClr val="FF0000"/>
                          </a:solidFill>
                          <a:latin typeface="宋体"/>
                        </a:rPr>
                        <a:t>分析服务</a:t>
                      </a:r>
                      <a:r>
                        <a:rPr lang="zh-CN" altLang="en-US" sz="1200" b="1" i="0" u="none" strike="noStrike" dirty="0">
                          <a:latin typeface="宋体"/>
                        </a:rPr>
                        <a:t>（</a:t>
                      </a:r>
                      <a:r>
                        <a:rPr lang="en-US" altLang="zh-CN" sz="1200" b="1" i="0" u="none" strike="noStrike" dirty="0">
                          <a:latin typeface="宋体"/>
                        </a:rPr>
                        <a:t>GC19P1584)</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201912</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23</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0</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latin typeface="宋体"/>
                        </a:rPr>
                        <a:t>2</a:t>
                      </a:r>
                      <a:r>
                        <a:rPr lang="zh-CN" altLang="en-US" sz="1200" b="1" i="0" u="none" strike="noStrike" dirty="0">
                          <a:latin typeface="宋体"/>
                        </a:rPr>
                        <a:t>应用研究</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033">
                <a:tc>
                  <a:txBody>
                    <a:bodyPr/>
                    <a:lstStyle/>
                    <a:p>
                      <a:pPr algn="l" fontAlgn="b"/>
                      <a:r>
                        <a:rPr lang="zh-CN" altLang="en-US" sz="1200" b="1" i="0" u="none" strike="noStrike">
                          <a:latin typeface="宋体"/>
                        </a:rPr>
                        <a:t>西南石油大学</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1773</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latin typeface="宋体"/>
                        </a:rPr>
                        <a:t>PVT</a:t>
                      </a:r>
                      <a:r>
                        <a:rPr lang="zh-CN" altLang="en-US" sz="1200" b="1" i="0" u="none" strike="noStrike" dirty="0">
                          <a:latin typeface="宋体"/>
                        </a:rPr>
                        <a:t>取样及</a:t>
                      </a:r>
                      <a:r>
                        <a:rPr lang="zh-CN" altLang="en-US" sz="1200" b="1" i="0" u="none" strike="noStrike" dirty="0">
                          <a:solidFill>
                            <a:srgbClr val="FF0000"/>
                          </a:solidFill>
                          <a:latin typeface="宋体"/>
                        </a:rPr>
                        <a:t>分析服务</a:t>
                      </a:r>
                      <a:r>
                        <a:rPr lang="zh-CN" altLang="en-US" sz="1200" b="1" i="0" u="none" strike="noStrike" dirty="0">
                          <a:latin typeface="宋体"/>
                        </a:rPr>
                        <a:t>（</a:t>
                      </a:r>
                      <a:r>
                        <a:rPr lang="en-US" altLang="zh-CN" sz="1200" b="1" i="0" u="none" strike="noStrike" dirty="0">
                          <a:latin typeface="宋体"/>
                        </a:rPr>
                        <a:t>GC20P158)</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202002</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23</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0</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latin typeface="宋体"/>
                        </a:rPr>
                        <a:t>2</a:t>
                      </a:r>
                      <a:r>
                        <a:rPr lang="zh-CN" altLang="en-US" sz="1200" b="1" i="0" u="none" strike="noStrike" dirty="0">
                          <a:latin typeface="宋体"/>
                        </a:rPr>
                        <a:t>应用研究</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033">
                <a:tc>
                  <a:txBody>
                    <a:bodyPr/>
                    <a:lstStyle/>
                    <a:p>
                      <a:pPr algn="l" fontAlgn="b"/>
                      <a:r>
                        <a:rPr lang="zh-CN" altLang="en-US" sz="1200" b="1" i="0" u="none" strike="noStrike">
                          <a:latin typeface="宋体"/>
                        </a:rPr>
                        <a:t>西南石油大学</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1955</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latin typeface="宋体"/>
                        </a:rPr>
                        <a:t>PVT</a:t>
                      </a:r>
                      <a:r>
                        <a:rPr lang="zh-CN" altLang="en-US" sz="1200" b="1" i="0" u="none" strike="noStrike" dirty="0">
                          <a:latin typeface="宋体"/>
                        </a:rPr>
                        <a:t>取样及</a:t>
                      </a:r>
                      <a:r>
                        <a:rPr lang="zh-CN" altLang="en-US" sz="1200" b="1" i="0" u="none" strike="noStrike" dirty="0">
                          <a:solidFill>
                            <a:srgbClr val="FF0000"/>
                          </a:solidFill>
                          <a:latin typeface="宋体"/>
                        </a:rPr>
                        <a:t>分析服务</a:t>
                      </a:r>
                      <a:r>
                        <a:rPr lang="zh-CN" altLang="en-US" sz="1200" b="1" i="0" u="none" strike="noStrike" dirty="0">
                          <a:latin typeface="宋体"/>
                        </a:rPr>
                        <a:t>（</a:t>
                      </a:r>
                      <a:r>
                        <a:rPr lang="en-US" altLang="zh-CN" sz="1200" b="1" i="0" u="none" strike="noStrike" dirty="0">
                          <a:latin typeface="宋体"/>
                        </a:rPr>
                        <a:t>ZX2019ZCZFX0747</a:t>
                      </a:r>
                      <a:r>
                        <a:rPr lang="zh-CN" altLang="en-US" sz="1200" b="1" i="0" u="none" strike="noStrike" dirty="0">
                          <a:latin typeface="宋体"/>
                        </a:rPr>
                        <a:t>）</a:t>
                      </a:r>
                      <a:r>
                        <a:rPr lang="en-US" altLang="zh-CN" sz="1200" b="1" i="0" u="none" strike="noStrike" dirty="0">
                          <a:latin typeface="宋体"/>
                        </a:rPr>
                        <a:t>4</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201908</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69</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0</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latin typeface="宋体"/>
                        </a:rPr>
                        <a:t>2</a:t>
                      </a:r>
                      <a:r>
                        <a:rPr lang="zh-CN" altLang="en-US" sz="1200" b="1" i="0" u="none" strike="noStrike" dirty="0">
                          <a:latin typeface="宋体"/>
                        </a:rPr>
                        <a:t>应用研究</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033">
                <a:tc>
                  <a:txBody>
                    <a:bodyPr/>
                    <a:lstStyle/>
                    <a:p>
                      <a:pPr algn="l" fontAlgn="b"/>
                      <a:r>
                        <a:rPr lang="zh-CN" altLang="en-US" sz="1200" b="1" i="0" u="none" strike="noStrike">
                          <a:latin typeface="宋体"/>
                        </a:rPr>
                        <a:t>西南石油大学</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2147</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PVT</a:t>
                      </a:r>
                      <a:r>
                        <a:rPr lang="zh-CN" altLang="en-US" sz="1200" b="1" i="0" u="none" strike="noStrike">
                          <a:latin typeface="宋体"/>
                        </a:rPr>
                        <a:t>取样及分析服务合同</a:t>
                      </a:r>
                      <a:r>
                        <a:rPr lang="en-US" altLang="zh-CN" sz="1200" b="1" i="0" u="none" strike="noStrike">
                          <a:latin typeface="宋体"/>
                        </a:rPr>
                        <a:t>2</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201808</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187</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0</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latin typeface="宋体"/>
                        </a:rPr>
                        <a:t>2</a:t>
                      </a:r>
                      <a:r>
                        <a:rPr lang="zh-CN" altLang="en-US" sz="1200" b="1" i="0" u="none" strike="noStrike" dirty="0">
                          <a:latin typeface="宋体"/>
                        </a:rPr>
                        <a:t>应用研究</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033">
                <a:tc>
                  <a:txBody>
                    <a:bodyPr/>
                    <a:lstStyle/>
                    <a:p>
                      <a:pPr algn="l" fontAlgn="b"/>
                      <a:r>
                        <a:rPr lang="zh-CN" altLang="en-US" sz="1200" b="1" i="0" u="none" strike="noStrike">
                          <a:latin typeface="宋体"/>
                        </a:rPr>
                        <a:t>西南石油大学</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2192</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SCADA</a:t>
                      </a:r>
                      <a:r>
                        <a:rPr lang="zh-CN" altLang="en-US" sz="1200" b="1" i="0" u="none" strike="noStrike">
                          <a:latin typeface="宋体"/>
                        </a:rPr>
                        <a:t>高频生产动态数据处理技术开发</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202012</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225</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225</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latin typeface="宋体"/>
                        </a:rPr>
                        <a:t>2</a:t>
                      </a:r>
                      <a:r>
                        <a:rPr lang="zh-CN" altLang="en-US" sz="1200" b="1" i="0" u="none" strike="noStrike" dirty="0">
                          <a:latin typeface="宋体"/>
                        </a:rPr>
                        <a:t>应用研究</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9784">
                <a:tc>
                  <a:txBody>
                    <a:bodyPr/>
                    <a:lstStyle/>
                    <a:p>
                      <a:pPr algn="l" fontAlgn="b"/>
                      <a:r>
                        <a:rPr lang="zh-CN" altLang="en-US" sz="1200" b="1" i="0" u="none" strike="noStrike">
                          <a:latin typeface="宋体"/>
                        </a:rPr>
                        <a:t>西南石油大学</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2039</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latin typeface="宋体"/>
                        </a:rPr>
                        <a:t>高浅北区</a:t>
                      </a:r>
                      <a:r>
                        <a:rPr lang="en-US" altLang="zh-CN" sz="1200" b="1" i="0" u="none" strike="noStrike">
                          <a:latin typeface="宋体"/>
                        </a:rPr>
                        <a:t>Ng8</a:t>
                      </a:r>
                      <a:r>
                        <a:rPr lang="zh-CN" altLang="en-US" sz="1200" b="1" i="0" u="none" strike="noStrike">
                          <a:latin typeface="宋体"/>
                        </a:rPr>
                        <a:t>组合驱配套注气采气工艺研究封隔器密封件及钢件耐含二氧化碳天然气腐蚀测试评价</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201712</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112</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0</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latin typeface="宋体"/>
                        </a:rPr>
                        <a:t>3</a:t>
                      </a:r>
                      <a:r>
                        <a:rPr lang="zh-CN" altLang="en-US" sz="1200" b="1" i="0" u="none" strike="noStrike" dirty="0">
                          <a:latin typeface="宋体"/>
                        </a:rPr>
                        <a:t>试验发展</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9784">
                <a:tc>
                  <a:txBody>
                    <a:bodyPr/>
                    <a:lstStyle/>
                    <a:p>
                      <a:pPr algn="l" fontAlgn="b"/>
                      <a:r>
                        <a:rPr lang="zh-CN" altLang="en-US" sz="1200" b="1" i="0" u="none" strike="noStrike">
                          <a:latin typeface="宋体"/>
                        </a:rPr>
                        <a:t>西南石油大学</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1731</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latin typeface="宋体"/>
                        </a:rPr>
                        <a:t>高温高压高产井应急生产井控装备安全性实验及分析评价</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201610</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16</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0</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latin typeface="宋体"/>
                        </a:rPr>
                        <a:t>3</a:t>
                      </a:r>
                      <a:r>
                        <a:rPr lang="zh-CN" altLang="en-US" sz="1200" b="1" i="0" u="none" strike="noStrike" dirty="0">
                          <a:latin typeface="宋体"/>
                        </a:rPr>
                        <a:t>试验发展</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033">
                <a:tc>
                  <a:txBody>
                    <a:bodyPr/>
                    <a:lstStyle/>
                    <a:p>
                      <a:pPr algn="l" fontAlgn="b"/>
                      <a:r>
                        <a:rPr lang="zh-CN" altLang="en-US" sz="1200" b="1" i="0" u="none" strike="noStrike">
                          <a:latin typeface="宋体"/>
                        </a:rPr>
                        <a:t>西南石油大学</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1837</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latin typeface="宋体"/>
                        </a:rPr>
                        <a:t>固井水泥浆与钻井液相容性</a:t>
                      </a:r>
                      <a:r>
                        <a:rPr lang="zh-CN" altLang="en-US" sz="1200" b="1" i="0" u="none" strike="noStrike" dirty="0">
                          <a:solidFill>
                            <a:srgbClr val="FF0000"/>
                          </a:solidFill>
                          <a:latin typeface="宋体"/>
                        </a:rPr>
                        <a:t>检测技术服务合同</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201806</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latin typeface="宋体"/>
                        </a:rPr>
                        <a:t>35</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latin typeface="宋体"/>
                        </a:rPr>
                        <a:t>0</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latin typeface="宋体"/>
                        </a:rPr>
                        <a:t>3</a:t>
                      </a:r>
                      <a:r>
                        <a:rPr lang="zh-CN" altLang="en-US" sz="1200" b="1" i="0" u="none" strike="noStrike" dirty="0">
                          <a:latin typeface="宋体"/>
                        </a:rPr>
                        <a:t>试验发展</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椭圆 10"/>
          <p:cNvSpPr/>
          <p:nvPr/>
        </p:nvSpPr>
        <p:spPr>
          <a:xfrm>
            <a:off x="1643042" y="5929330"/>
            <a:ext cx="5643602" cy="64294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smtClean="0">
                <a:solidFill>
                  <a:srgbClr val="FF0000"/>
                </a:solidFill>
              </a:rPr>
              <a:t>研究类别能这样划分吗？</a:t>
            </a:r>
            <a:endParaRPr lang="zh-CN" altLang="en-US" sz="2400" b="1"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857224" y="1571612"/>
            <a:ext cx="7500990" cy="3990836"/>
          </a:xfrm>
          <a:prstGeom prst="rect">
            <a:avLst/>
          </a:prstGeom>
        </p:spPr>
        <p:txBody>
          <a:bodyPr wrap="square">
            <a:spAutoFit/>
          </a:bodyPr>
          <a:lstStyle/>
          <a:p>
            <a:pPr indent="355600">
              <a:lnSpc>
                <a:spcPts val="3500"/>
              </a:lnSpc>
              <a:spcAft>
                <a:spcPts val="1200"/>
              </a:spcAft>
            </a:pPr>
            <a:r>
              <a:rPr lang="zh-CN" altLang="en-US" sz="2400" b="1" dirty="0" smtClean="0">
                <a:solidFill>
                  <a:srgbClr val="C00000"/>
                </a:solidFill>
              </a:rPr>
              <a:t>  ① 基础研究</a:t>
            </a:r>
            <a:endParaRPr lang="en-US" altLang="zh-CN" sz="2400" b="1" dirty="0" smtClean="0">
              <a:solidFill>
                <a:srgbClr val="C00000"/>
              </a:solidFill>
            </a:endParaRPr>
          </a:p>
          <a:p>
            <a:pPr indent="355600">
              <a:lnSpc>
                <a:spcPts val="3500"/>
              </a:lnSpc>
              <a:spcAft>
                <a:spcPts val="1200"/>
              </a:spcAft>
            </a:pPr>
            <a:r>
              <a:rPr lang="zh-CN" altLang="en-US" sz="2400" b="1" dirty="0" smtClean="0"/>
              <a:t>  基础研究是一种</a:t>
            </a:r>
            <a:r>
              <a:rPr lang="zh-CN" altLang="en-US" sz="2400" b="1" dirty="0" smtClean="0">
                <a:solidFill>
                  <a:srgbClr val="C00000"/>
                </a:solidFill>
              </a:rPr>
              <a:t>不预设</a:t>
            </a:r>
            <a:r>
              <a:rPr lang="zh-CN" altLang="en-US" sz="2400" b="1" dirty="0" smtClean="0"/>
              <a:t>任何特定应用或使用目的的实验性或理论性工作，其主要目的是获得（已发生）现象和可观察事实的</a:t>
            </a:r>
            <a:r>
              <a:rPr lang="zh-CN" altLang="en-US" sz="2400" b="1" dirty="0" smtClean="0">
                <a:solidFill>
                  <a:srgbClr val="C00000"/>
                </a:solidFill>
              </a:rPr>
              <a:t>基本原理、规律和新知识</a:t>
            </a:r>
            <a:r>
              <a:rPr lang="zh-CN" altLang="en-US" sz="2400" b="1" dirty="0" smtClean="0"/>
              <a:t>。</a:t>
            </a:r>
            <a:endParaRPr lang="en-US" altLang="zh-CN" sz="2400" b="1" dirty="0" smtClean="0"/>
          </a:p>
          <a:p>
            <a:pPr indent="355600">
              <a:lnSpc>
                <a:spcPts val="3500"/>
              </a:lnSpc>
            </a:pPr>
            <a:r>
              <a:rPr lang="zh-CN" altLang="en-US" sz="2400" b="1" dirty="0" smtClean="0"/>
              <a:t>  基础研究包括</a:t>
            </a:r>
            <a:r>
              <a:rPr lang="zh-CN" altLang="en-US" sz="2400" b="1" dirty="0" smtClean="0">
                <a:solidFill>
                  <a:srgbClr val="C00000"/>
                </a:solidFill>
              </a:rPr>
              <a:t>纯基础</a:t>
            </a:r>
            <a:r>
              <a:rPr lang="zh-CN" altLang="en-US" sz="2400" b="1" dirty="0" smtClean="0">
                <a:solidFill>
                  <a:schemeClr val="tx1">
                    <a:lumMod val="95000"/>
                    <a:lumOff val="5000"/>
                  </a:schemeClr>
                </a:solidFill>
              </a:rPr>
              <a:t>研究</a:t>
            </a:r>
            <a:r>
              <a:rPr lang="zh-CN" altLang="en-US" sz="2400" b="1" dirty="0" smtClean="0"/>
              <a:t>和</a:t>
            </a:r>
            <a:r>
              <a:rPr lang="zh-CN" altLang="en-US" sz="2400" b="1" dirty="0" smtClean="0">
                <a:solidFill>
                  <a:srgbClr val="C00000"/>
                </a:solidFill>
              </a:rPr>
              <a:t>定向基础</a:t>
            </a:r>
            <a:r>
              <a:rPr lang="zh-CN" altLang="en-US" sz="2400" b="1" dirty="0" smtClean="0">
                <a:solidFill>
                  <a:schemeClr val="tx1">
                    <a:lumMod val="95000"/>
                    <a:lumOff val="5000"/>
                  </a:schemeClr>
                </a:solidFill>
              </a:rPr>
              <a:t>研究</a:t>
            </a:r>
            <a:r>
              <a:rPr lang="zh-CN" altLang="en-US" sz="2400" b="1" dirty="0" smtClean="0"/>
              <a:t>，其成果通常表现为一般原理、理论或规律，并以论文、著作、研究报告等形式为主。</a:t>
            </a:r>
            <a:endParaRPr lang="en-US" altLang="zh-CN" sz="2400" b="1" dirty="0" smtClean="0"/>
          </a:p>
          <a:p>
            <a:pPr indent="355600">
              <a:lnSpc>
                <a:spcPts val="3500"/>
              </a:lnSpc>
            </a:pPr>
            <a:r>
              <a:rPr lang="zh-CN" altLang="en-US" sz="2400" b="1" dirty="0" smtClean="0">
                <a:solidFill>
                  <a:srgbClr val="FD0903"/>
                </a:solidFill>
              </a:rPr>
              <a:t> </a:t>
            </a:r>
            <a:endParaRPr lang="zh-CN" altLang="en-US" dirty="0"/>
          </a:p>
        </p:txBody>
      </p:sp>
      <p:sp>
        <p:nvSpPr>
          <p:cNvPr id="9" name="矩形 8"/>
          <p:cNvSpPr/>
          <p:nvPr/>
        </p:nvSpPr>
        <p:spPr>
          <a:xfrm>
            <a:off x="857224" y="285728"/>
            <a:ext cx="2686954" cy="584775"/>
          </a:xfrm>
          <a:prstGeom prst="rect">
            <a:avLst/>
          </a:prstGeom>
        </p:spPr>
        <p:txBody>
          <a:bodyPr wrap="none">
            <a:spAutoFit/>
          </a:bodyPr>
          <a:lstStyle/>
          <a:p>
            <a:r>
              <a:rPr lang="en-US" altLang="zh-CN" sz="3200" b="1" dirty="0" smtClean="0">
                <a:solidFill>
                  <a:srgbClr val="004D86"/>
                </a:solidFill>
              </a:rPr>
              <a:t>R&amp;D</a:t>
            </a:r>
            <a:r>
              <a:rPr lang="zh-CN" altLang="en-US" sz="3200" b="1" dirty="0" smtClean="0">
                <a:solidFill>
                  <a:srgbClr val="004D86"/>
                </a:solidFill>
              </a:rPr>
              <a:t>基本概念</a:t>
            </a:r>
            <a:endParaRPr lang="zh-CN" altLang="en-US" sz="3200" b="1" dirty="0" smtClean="0">
              <a:solidFill>
                <a:srgbClr val="00B050"/>
              </a:solidFill>
              <a:latin typeface="+mj-lt"/>
              <a:ea typeface="+mj-ea"/>
              <a:cs typeface="+mj-cs"/>
            </a:endParaRPr>
          </a:p>
        </p:txBody>
      </p:sp>
      <p:sp>
        <p:nvSpPr>
          <p:cNvPr id="10" name="Rectangle 5"/>
          <p:cNvSpPr>
            <a:spLocks noChangeArrowheads="1"/>
          </p:cNvSpPr>
          <p:nvPr/>
        </p:nvSpPr>
        <p:spPr bwMode="auto">
          <a:xfrm>
            <a:off x="928662" y="1071546"/>
            <a:ext cx="3429024" cy="427038"/>
          </a:xfrm>
          <a:prstGeom prst="rect">
            <a:avLst/>
          </a:prstGeom>
          <a:noFill/>
          <a:ln w="28575" algn="ctr">
            <a:noFill/>
            <a:miter lim="800000"/>
            <a:headEnd/>
            <a:tailEnd/>
          </a:ln>
        </p:spPr>
        <p:txBody>
          <a:bodyPr wrap="square" lIns="0" tIns="0" rIns="0" bIns="0">
            <a:spAutoFit/>
          </a:bodyPr>
          <a:lstStyle/>
          <a:p>
            <a:pPr indent="-228600"/>
            <a:r>
              <a:rPr lang="zh-CN" altLang="en-US" sz="2800" b="1" dirty="0" smtClean="0">
                <a:solidFill>
                  <a:srgbClr val="004D86"/>
                </a:solidFill>
              </a:rPr>
              <a:t>对</a:t>
            </a:r>
            <a:r>
              <a:rPr lang="zh-CN" altLang="en-US" sz="2800" b="1" dirty="0">
                <a:solidFill>
                  <a:srgbClr val="004D86"/>
                </a:solidFill>
              </a:rPr>
              <a:t>科技活动的</a:t>
            </a:r>
            <a:r>
              <a:rPr lang="zh-CN" altLang="en-US" sz="2800" b="1" dirty="0" smtClean="0">
                <a:solidFill>
                  <a:srgbClr val="004D86"/>
                </a:solidFill>
              </a:rPr>
              <a:t>解释</a:t>
            </a:r>
            <a:endParaRPr lang="zh-CN" altLang="en-US" b="1" dirty="0">
              <a:solidFill>
                <a:srgbClr val="004D86"/>
              </a:solidFill>
            </a:endParaRPr>
          </a:p>
        </p:txBody>
      </p:sp>
      <p:sp>
        <p:nvSpPr>
          <p:cNvPr id="11" name="椭圆 10"/>
          <p:cNvSpPr/>
          <p:nvPr/>
        </p:nvSpPr>
        <p:spPr>
          <a:xfrm>
            <a:off x="3857620" y="4857760"/>
            <a:ext cx="4500594" cy="114300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smtClean="0">
                <a:solidFill>
                  <a:srgbClr val="C00000"/>
                </a:solidFill>
              </a:rPr>
              <a:t>2019</a:t>
            </a:r>
            <a:r>
              <a:rPr lang="zh-CN" altLang="en-US" sz="4000" b="1" dirty="0" smtClean="0">
                <a:solidFill>
                  <a:srgbClr val="C00000"/>
                </a:solidFill>
              </a:rPr>
              <a:t>修订版</a:t>
            </a:r>
            <a:endParaRPr lang="zh-CN" altLang="en-US" sz="4000" b="1" dirty="0">
              <a:solidFill>
                <a:srgbClr val="C00000"/>
              </a:solidFill>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graphicFrame>
        <p:nvGraphicFramePr>
          <p:cNvPr id="6" name="表格 5"/>
          <p:cNvGraphicFramePr>
            <a:graphicFrameLocks noGrp="1"/>
          </p:cNvGraphicFramePr>
          <p:nvPr/>
        </p:nvGraphicFramePr>
        <p:xfrm>
          <a:off x="785787" y="1142984"/>
          <a:ext cx="7667637" cy="3286148"/>
        </p:xfrm>
        <a:graphic>
          <a:graphicData uri="http://schemas.openxmlformats.org/drawingml/2006/table">
            <a:tbl>
              <a:tblPr/>
              <a:tblGrid>
                <a:gridCol w="1071569"/>
                <a:gridCol w="357190"/>
                <a:gridCol w="4143404"/>
                <a:gridCol w="571504"/>
                <a:gridCol w="392909"/>
                <a:gridCol w="392909"/>
                <a:gridCol w="738152"/>
              </a:tblGrid>
              <a:tr h="538963">
                <a:tc>
                  <a:txBody>
                    <a:bodyPr/>
                    <a:lstStyle/>
                    <a:p>
                      <a:pPr algn="l" fontAlgn="b"/>
                      <a:r>
                        <a:rPr lang="zh-CN" altLang="en-US" sz="1200" b="1" i="0" u="none" strike="noStrike" dirty="0">
                          <a:latin typeface="宋体"/>
                        </a:rPr>
                        <a:t>西南交通大学</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101</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2021</a:t>
                      </a:r>
                      <a:r>
                        <a:rPr lang="zh-CN" altLang="en-US" sz="1200" b="1" i="0" u="none" strike="noStrike">
                          <a:latin typeface="宋体"/>
                        </a:rPr>
                        <a:t>年重庆工务段不同工况下伤损钢轨温降承载力检算技术服务合同</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202112</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50</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50</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latin typeface="宋体"/>
                        </a:rPr>
                        <a:t>3</a:t>
                      </a:r>
                      <a:r>
                        <a:rPr lang="zh-CN" altLang="en-US" sz="1200" b="1" i="0" u="none" strike="noStrike" dirty="0">
                          <a:latin typeface="宋体"/>
                        </a:rPr>
                        <a:t>试验发展</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8963">
                <a:tc>
                  <a:txBody>
                    <a:bodyPr/>
                    <a:lstStyle/>
                    <a:p>
                      <a:pPr algn="l" fontAlgn="b"/>
                      <a:r>
                        <a:rPr lang="zh-CN" altLang="en-US" sz="1200" b="1" i="0" u="none" strike="noStrike">
                          <a:latin typeface="宋体"/>
                        </a:rPr>
                        <a:t>西南交通大学</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122</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latin typeface="宋体"/>
                        </a:rPr>
                        <a:t>2021</a:t>
                      </a:r>
                      <a:r>
                        <a:rPr lang="zh-CN" altLang="en-US" sz="1200" b="1" i="0" u="none" strike="noStrike" dirty="0">
                          <a:latin typeface="宋体"/>
                        </a:rPr>
                        <a:t>年重庆工务段不同曲线半径条件下轨道加强措施研究技术服务合同</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202112</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50</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50</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latin typeface="宋体"/>
                        </a:rPr>
                        <a:t>3</a:t>
                      </a:r>
                      <a:r>
                        <a:rPr lang="zh-CN" altLang="en-US" sz="1200" b="1" i="0" u="none" strike="noStrike" dirty="0">
                          <a:latin typeface="宋体"/>
                        </a:rPr>
                        <a:t>试验发展</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8963">
                <a:tc>
                  <a:txBody>
                    <a:bodyPr/>
                    <a:lstStyle/>
                    <a:p>
                      <a:pPr algn="l" fontAlgn="b"/>
                      <a:r>
                        <a:rPr lang="zh-CN" altLang="en-US" sz="1200" b="1" i="0" u="none" strike="noStrike">
                          <a:latin typeface="宋体"/>
                        </a:rPr>
                        <a:t>西南交通大学</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358</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latin typeface="宋体"/>
                        </a:rPr>
                        <a:t>2021</a:t>
                      </a:r>
                      <a:r>
                        <a:rPr lang="zh-CN" altLang="en-US" sz="1200" b="1" i="0" u="none" strike="noStrike" dirty="0">
                          <a:latin typeface="宋体"/>
                        </a:rPr>
                        <a:t>年重庆工务段川黔线成渝线已无缝化站线、正线小半径曲线无缝线路检算</a:t>
                      </a:r>
                      <a:r>
                        <a:rPr lang="zh-CN" altLang="en-US" sz="1200" b="1" i="0" u="none" strike="noStrike" dirty="0">
                          <a:solidFill>
                            <a:srgbClr val="FF0000"/>
                          </a:solidFill>
                          <a:latin typeface="宋体"/>
                        </a:rPr>
                        <a:t>技术服务合同</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202111</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125</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125</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latin typeface="宋体"/>
                        </a:rPr>
                        <a:t>3</a:t>
                      </a:r>
                      <a:r>
                        <a:rPr lang="zh-CN" altLang="en-US" sz="1200" b="1" i="0" u="none" strike="noStrike" dirty="0">
                          <a:latin typeface="宋体"/>
                        </a:rPr>
                        <a:t>试验发展</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2574">
                <a:tc>
                  <a:txBody>
                    <a:bodyPr/>
                    <a:lstStyle/>
                    <a:p>
                      <a:pPr algn="l" fontAlgn="b"/>
                      <a:r>
                        <a:rPr lang="zh-CN" altLang="en-US" sz="1200" b="1" i="0" u="none" strike="noStrike">
                          <a:latin typeface="宋体"/>
                        </a:rPr>
                        <a:t>西南交通大学</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889</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2021</a:t>
                      </a:r>
                      <a:r>
                        <a:rPr lang="zh-CN" altLang="en-US" sz="1200" b="1" i="0" u="none" strike="noStrike">
                          <a:latin typeface="宋体"/>
                        </a:rPr>
                        <a:t>年重庆工务段川黔线站线无缝化改造检算技术服务合同</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202106</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50</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50</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latin typeface="宋体"/>
                        </a:rPr>
                        <a:t>3</a:t>
                      </a:r>
                      <a:r>
                        <a:rPr lang="zh-CN" altLang="en-US" sz="1200" b="1" i="0" u="none" strike="noStrike" dirty="0">
                          <a:latin typeface="宋体"/>
                        </a:rPr>
                        <a:t>试验发展</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8963">
                <a:tc>
                  <a:txBody>
                    <a:bodyPr/>
                    <a:lstStyle/>
                    <a:p>
                      <a:pPr algn="l" fontAlgn="b"/>
                      <a:r>
                        <a:rPr lang="zh-CN" altLang="en-US" sz="1200" b="1" i="0" u="none" strike="noStrike">
                          <a:latin typeface="宋体"/>
                        </a:rPr>
                        <a:t>西南交通大学</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629</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latin typeface="宋体"/>
                        </a:rPr>
                        <a:t>2021</a:t>
                      </a:r>
                      <a:r>
                        <a:rPr lang="zh-CN" altLang="en-US" sz="1200" b="1" i="0" u="none" strike="noStrike" dirty="0">
                          <a:latin typeface="宋体"/>
                        </a:rPr>
                        <a:t>年重庆工务段小西线小南海至跳蹬区段无缝化改造检算</a:t>
                      </a:r>
                      <a:r>
                        <a:rPr lang="zh-CN" altLang="en-US" sz="1200" b="1" i="0" u="none" strike="noStrike" dirty="0">
                          <a:solidFill>
                            <a:srgbClr val="FF0000"/>
                          </a:solidFill>
                          <a:latin typeface="宋体"/>
                        </a:rPr>
                        <a:t>技术服务合同</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202106</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50</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50</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latin typeface="宋体"/>
                        </a:rPr>
                        <a:t>3</a:t>
                      </a:r>
                      <a:r>
                        <a:rPr lang="zh-CN" altLang="en-US" sz="1200" b="1" i="0" u="none" strike="noStrike" dirty="0">
                          <a:latin typeface="宋体"/>
                        </a:rPr>
                        <a:t>试验发展</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2574">
                <a:tc>
                  <a:txBody>
                    <a:bodyPr/>
                    <a:lstStyle/>
                    <a:p>
                      <a:pPr algn="l" fontAlgn="b"/>
                      <a:r>
                        <a:rPr lang="zh-CN" altLang="en-US" sz="1200" b="1" i="0" u="none" strike="noStrike">
                          <a:latin typeface="宋体"/>
                        </a:rPr>
                        <a:t>西南交通大学</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665</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latin typeface="宋体"/>
                        </a:rPr>
                        <a:t>45t</a:t>
                      </a:r>
                      <a:r>
                        <a:rPr lang="zh-CN" altLang="en-US" sz="1200" b="1" i="0" u="none" strike="noStrike" dirty="0">
                          <a:latin typeface="宋体"/>
                        </a:rPr>
                        <a:t>门式起重机小车及运行轨道检测分析</a:t>
                      </a:r>
                      <a:r>
                        <a:rPr lang="zh-CN" altLang="en-US" sz="1200" b="1" i="0" u="none" strike="noStrike" dirty="0">
                          <a:solidFill>
                            <a:srgbClr val="FF0000"/>
                          </a:solidFill>
                          <a:latin typeface="宋体"/>
                        </a:rPr>
                        <a:t>技术咨询服务</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202108</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20</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20</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latin typeface="宋体"/>
                        </a:rPr>
                        <a:t>3</a:t>
                      </a:r>
                      <a:r>
                        <a:rPr lang="zh-CN" altLang="en-US" sz="1200" b="1" i="0" u="none" strike="noStrike" dirty="0">
                          <a:latin typeface="宋体"/>
                        </a:rPr>
                        <a:t>试验发展</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2574">
                <a:tc>
                  <a:txBody>
                    <a:bodyPr/>
                    <a:lstStyle/>
                    <a:p>
                      <a:pPr algn="l" fontAlgn="b"/>
                      <a:r>
                        <a:rPr lang="zh-CN" altLang="en-US" sz="1200" b="1" i="0" u="none" strike="noStrike">
                          <a:latin typeface="宋体"/>
                        </a:rPr>
                        <a:t>西南交通大学</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693</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latin typeface="宋体"/>
                        </a:rPr>
                        <a:t>45t</a:t>
                      </a:r>
                      <a:r>
                        <a:rPr lang="zh-CN" altLang="en-US" sz="1200" b="1" i="0" u="none" strike="noStrike" dirty="0">
                          <a:latin typeface="宋体"/>
                        </a:rPr>
                        <a:t>门式起重机小车及运行轨道检测分析</a:t>
                      </a:r>
                      <a:r>
                        <a:rPr lang="zh-CN" altLang="en-US" sz="1200" b="1" i="0" u="none" strike="noStrike" dirty="0">
                          <a:solidFill>
                            <a:srgbClr val="FF0000"/>
                          </a:solidFill>
                          <a:latin typeface="宋体"/>
                        </a:rPr>
                        <a:t>技术咨询服务</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202108</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20</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20</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latin typeface="宋体"/>
                        </a:rPr>
                        <a:t>3</a:t>
                      </a:r>
                      <a:r>
                        <a:rPr lang="zh-CN" altLang="en-US" sz="1200" b="1" i="0" u="none" strike="noStrike" dirty="0">
                          <a:latin typeface="宋体"/>
                        </a:rPr>
                        <a:t>试验发展</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2574">
                <a:tc>
                  <a:txBody>
                    <a:bodyPr/>
                    <a:lstStyle/>
                    <a:p>
                      <a:pPr algn="l" fontAlgn="b"/>
                      <a:r>
                        <a:rPr lang="zh-CN" altLang="en-US" sz="1200" b="1" i="0" u="none" strike="noStrike">
                          <a:latin typeface="宋体"/>
                        </a:rPr>
                        <a:t>西南交通大学</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324</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latin typeface="宋体"/>
                        </a:rPr>
                        <a:t>动车组智能轮对系统技术服务合同</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202111</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latin typeface="宋体"/>
                        </a:rPr>
                        <a:t>650</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latin typeface="宋体"/>
                        </a:rPr>
                        <a:t>650</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latin typeface="宋体"/>
                        </a:rPr>
                        <a:t>3</a:t>
                      </a:r>
                      <a:r>
                        <a:rPr lang="zh-CN" altLang="en-US" sz="1200" b="1" i="0" u="none" strike="noStrike" dirty="0">
                          <a:latin typeface="宋体"/>
                        </a:rPr>
                        <a:t>试验发展</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椭圆 6"/>
          <p:cNvSpPr/>
          <p:nvPr/>
        </p:nvSpPr>
        <p:spPr>
          <a:xfrm>
            <a:off x="785786" y="4786322"/>
            <a:ext cx="7715304" cy="64294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smtClean="0">
                <a:solidFill>
                  <a:srgbClr val="FF0000"/>
                </a:solidFill>
              </a:rPr>
              <a:t>无独有偶，同样是研究类别的划分。</a:t>
            </a:r>
            <a:endParaRPr lang="zh-CN" altLang="en-US" sz="2400" b="1" dirty="0">
              <a:solidFill>
                <a:srgbClr val="FF0000"/>
              </a:solidFill>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graphicFrame>
        <p:nvGraphicFramePr>
          <p:cNvPr id="6" name="表格 5"/>
          <p:cNvGraphicFramePr>
            <a:graphicFrameLocks noGrp="1"/>
          </p:cNvGraphicFramePr>
          <p:nvPr/>
        </p:nvGraphicFramePr>
        <p:xfrm>
          <a:off x="785786" y="1142984"/>
          <a:ext cx="7572428" cy="3500458"/>
        </p:xfrm>
        <a:graphic>
          <a:graphicData uri="http://schemas.openxmlformats.org/drawingml/2006/table">
            <a:tbl>
              <a:tblPr/>
              <a:tblGrid>
                <a:gridCol w="925640"/>
                <a:gridCol w="357033"/>
                <a:gridCol w="3646549"/>
                <a:gridCol w="642942"/>
                <a:gridCol w="428628"/>
                <a:gridCol w="571504"/>
                <a:gridCol w="1000132"/>
              </a:tblGrid>
              <a:tr h="269266">
                <a:tc>
                  <a:txBody>
                    <a:bodyPr/>
                    <a:lstStyle/>
                    <a:p>
                      <a:pPr algn="l" fontAlgn="b"/>
                      <a:r>
                        <a:rPr lang="zh-CN" altLang="en-US" sz="1200" b="1" i="0" u="none" strike="noStrike">
                          <a:latin typeface="宋体"/>
                        </a:rPr>
                        <a:t>电子科技大学</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3</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latin typeface="宋体"/>
                        </a:rPr>
                        <a:t>嵌入式</a:t>
                      </a:r>
                      <a:r>
                        <a:rPr lang="en-US" altLang="zh-CN" sz="1200" b="1" i="0" u="none" strike="noStrike">
                          <a:latin typeface="宋体"/>
                        </a:rPr>
                        <a:t>CPU</a:t>
                      </a:r>
                      <a:r>
                        <a:rPr lang="zh-CN" altLang="en-US" sz="1200" b="1" i="0" u="none" strike="noStrike">
                          <a:latin typeface="宋体"/>
                        </a:rPr>
                        <a:t>内核低功耗关键技术研究</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201901</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dirty="0">
                          <a:solidFill>
                            <a:srgbClr val="FF0000"/>
                          </a:solidFill>
                          <a:latin typeface="宋体"/>
                        </a:rPr>
                        <a:t>31</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dirty="0">
                          <a:solidFill>
                            <a:srgbClr val="FF0000"/>
                          </a:solidFill>
                          <a:latin typeface="宋体"/>
                        </a:rPr>
                        <a:t>31</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latin typeface="宋体"/>
                        </a:rPr>
                        <a:t>2</a:t>
                      </a:r>
                      <a:r>
                        <a:rPr lang="zh-CN" altLang="en-US" sz="1200" b="1" i="0" u="none" strike="noStrike" dirty="0">
                          <a:latin typeface="宋体"/>
                        </a:rPr>
                        <a:t>应用研究</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9266">
                <a:tc>
                  <a:txBody>
                    <a:bodyPr/>
                    <a:lstStyle/>
                    <a:p>
                      <a:pPr algn="l" fontAlgn="b"/>
                      <a:r>
                        <a:rPr lang="zh-CN" altLang="en-US" sz="1200" b="1" i="0" u="none" strike="noStrike">
                          <a:latin typeface="宋体"/>
                        </a:rPr>
                        <a:t>电子科技大学</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4</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latin typeface="宋体"/>
                        </a:rPr>
                        <a:t>嵌入式</a:t>
                      </a:r>
                      <a:r>
                        <a:rPr lang="en-US" altLang="zh-CN" sz="1200" b="1" i="0" u="none" strike="noStrike">
                          <a:latin typeface="宋体"/>
                        </a:rPr>
                        <a:t>CPU</a:t>
                      </a:r>
                      <a:r>
                        <a:rPr lang="zh-CN" altLang="en-US" sz="1200" b="1" i="0" u="none" strike="noStrike">
                          <a:latin typeface="宋体"/>
                        </a:rPr>
                        <a:t>内核低功耗关键技术研究</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201901</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FF0000"/>
                          </a:solidFill>
                          <a:latin typeface="宋体"/>
                        </a:rPr>
                        <a:t>94</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dirty="0">
                          <a:solidFill>
                            <a:srgbClr val="FF0000"/>
                          </a:solidFill>
                          <a:latin typeface="宋体"/>
                        </a:rPr>
                        <a:t>94</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latin typeface="宋体"/>
                        </a:rPr>
                        <a:t>2</a:t>
                      </a:r>
                      <a:r>
                        <a:rPr lang="zh-CN" altLang="en-US" sz="1200" b="1" i="0" u="none" strike="noStrike" dirty="0">
                          <a:latin typeface="宋体"/>
                        </a:rPr>
                        <a:t>应用研究</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9266">
                <a:tc>
                  <a:txBody>
                    <a:bodyPr/>
                    <a:lstStyle/>
                    <a:p>
                      <a:pPr algn="l" fontAlgn="b"/>
                      <a:r>
                        <a:rPr lang="zh-CN" altLang="en-US" sz="1200" b="1" i="0" u="none" strike="noStrike">
                          <a:latin typeface="宋体"/>
                        </a:rPr>
                        <a:t>电子科技大学</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5</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latin typeface="宋体"/>
                        </a:rPr>
                        <a:t>嵌入式</a:t>
                      </a:r>
                      <a:r>
                        <a:rPr lang="en-US" altLang="zh-CN" sz="1200" b="1" i="0" u="none" strike="noStrike">
                          <a:latin typeface="宋体"/>
                        </a:rPr>
                        <a:t>CPU</a:t>
                      </a:r>
                      <a:r>
                        <a:rPr lang="zh-CN" altLang="en-US" sz="1200" b="1" i="0" u="none" strike="noStrike">
                          <a:latin typeface="宋体"/>
                        </a:rPr>
                        <a:t>内核低功耗关键技术研究</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201901</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FF0000"/>
                          </a:solidFill>
                          <a:latin typeface="宋体"/>
                        </a:rPr>
                        <a:t>189</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dirty="0">
                          <a:solidFill>
                            <a:srgbClr val="FF0000"/>
                          </a:solidFill>
                          <a:latin typeface="宋体"/>
                        </a:rPr>
                        <a:t>189</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2</a:t>
                      </a:r>
                      <a:r>
                        <a:rPr lang="zh-CN" altLang="en-US" sz="1200" b="1" i="0" u="none" strike="noStrike">
                          <a:latin typeface="宋体"/>
                        </a:rPr>
                        <a:t>应用研究</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9266">
                <a:tc>
                  <a:txBody>
                    <a:bodyPr/>
                    <a:lstStyle/>
                    <a:p>
                      <a:pPr algn="l" fontAlgn="b"/>
                      <a:r>
                        <a:rPr lang="zh-CN" altLang="en-US" sz="1200" b="1" i="0" u="none" strike="noStrike">
                          <a:latin typeface="宋体"/>
                        </a:rPr>
                        <a:t>电子科技大学</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6</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latin typeface="宋体"/>
                        </a:rPr>
                        <a:t>高可靠性</a:t>
                      </a:r>
                      <a:r>
                        <a:rPr lang="en-US" altLang="zh-CN" sz="1200" b="1" i="0" u="none" strike="noStrike">
                          <a:latin typeface="宋体"/>
                        </a:rPr>
                        <a:t>MIS</a:t>
                      </a:r>
                      <a:r>
                        <a:rPr lang="zh-CN" altLang="en-US" sz="1200" b="1" i="0" u="none" strike="noStrike">
                          <a:latin typeface="宋体"/>
                        </a:rPr>
                        <a:t>工艺技术开发</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201901</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FF0000"/>
                          </a:solidFill>
                          <a:latin typeface="宋体"/>
                        </a:rPr>
                        <a:t>157</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dirty="0">
                          <a:solidFill>
                            <a:srgbClr val="FF0000"/>
                          </a:solidFill>
                          <a:latin typeface="宋体"/>
                        </a:rPr>
                        <a:t>157</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latin typeface="宋体"/>
                        </a:rPr>
                        <a:t>2</a:t>
                      </a:r>
                      <a:r>
                        <a:rPr lang="zh-CN" altLang="en-US" sz="1200" b="1" i="0" u="none" strike="noStrike" dirty="0">
                          <a:latin typeface="宋体"/>
                        </a:rPr>
                        <a:t>应用研究</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9266">
                <a:tc>
                  <a:txBody>
                    <a:bodyPr/>
                    <a:lstStyle/>
                    <a:p>
                      <a:pPr algn="l" fontAlgn="b"/>
                      <a:r>
                        <a:rPr lang="zh-CN" altLang="en-US" sz="1200" b="1" i="0" u="none" strike="noStrike">
                          <a:latin typeface="宋体"/>
                        </a:rPr>
                        <a:t>电子科技大学</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7</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latin typeface="宋体"/>
                        </a:rPr>
                        <a:t>高可靠性</a:t>
                      </a:r>
                      <a:r>
                        <a:rPr lang="en-US" altLang="zh-CN" sz="1200" b="1" i="0" u="none" strike="noStrike">
                          <a:latin typeface="宋体"/>
                        </a:rPr>
                        <a:t>MIS</a:t>
                      </a:r>
                      <a:r>
                        <a:rPr lang="zh-CN" altLang="en-US" sz="1200" b="1" i="0" u="none" strike="noStrike">
                          <a:latin typeface="宋体"/>
                        </a:rPr>
                        <a:t>工艺技术开发</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201901</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FF0000"/>
                          </a:solidFill>
                          <a:latin typeface="宋体"/>
                        </a:rPr>
                        <a:t>236</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FF0000"/>
                          </a:solidFill>
                          <a:latin typeface="宋体"/>
                        </a:rPr>
                        <a:t>236</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2</a:t>
                      </a:r>
                      <a:r>
                        <a:rPr lang="zh-CN" altLang="en-US" sz="1200" b="1" i="0" u="none" strike="noStrike">
                          <a:latin typeface="宋体"/>
                        </a:rPr>
                        <a:t>应用研究</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9266">
                <a:tc>
                  <a:txBody>
                    <a:bodyPr/>
                    <a:lstStyle/>
                    <a:p>
                      <a:pPr algn="l" fontAlgn="b"/>
                      <a:r>
                        <a:rPr lang="zh-CN" altLang="en-US" sz="1200" b="1" i="0" u="none" strike="noStrike">
                          <a:latin typeface="宋体"/>
                        </a:rPr>
                        <a:t>电子科技大学</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10</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latin typeface="宋体"/>
                        </a:rPr>
                        <a:t>适用于继电保护领域的高精度</a:t>
                      </a:r>
                      <a:r>
                        <a:rPr lang="en-US" altLang="zh-CN" sz="1200" b="1" i="0" u="none" strike="noStrike">
                          <a:latin typeface="宋体"/>
                        </a:rPr>
                        <a:t>ADC</a:t>
                      </a:r>
                      <a:r>
                        <a:rPr lang="zh-CN" altLang="en-US" sz="1200" b="1" i="0" u="none" strike="noStrike">
                          <a:latin typeface="宋体"/>
                        </a:rPr>
                        <a:t>芯片的架构技术研究</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202005</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FF0000"/>
                          </a:solidFill>
                          <a:latin typeface="宋体"/>
                        </a:rPr>
                        <a:t>197</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dirty="0">
                          <a:solidFill>
                            <a:srgbClr val="FF0000"/>
                          </a:solidFill>
                          <a:latin typeface="宋体"/>
                        </a:rPr>
                        <a:t>197</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latin typeface="宋体"/>
                        </a:rPr>
                        <a:t>2</a:t>
                      </a:r>
                      <a:r>
                        <a:rPr lang="zh-CN" altLang="en-US" sz="1200" b="1" i="0" u="none" strike="noStrike" dirty="0">
                          <a:latin typeface="宋体"/>
                        </a:rPr>
                        <a:t>应用研究</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9266">
                <a:tc>
                  <a:txBody>
                    <a:bodyPr/>
                    <a:lstStyle/>
                    <a:p>
                      <a:pPr algn="l" fontAlgn="b"/>
                      <a:r>
                        <a:rPr lang="zh-CN" altLang="en-US" sz="1200" b="1" i="0" u="none" strike="noStrike">
                          <a:latin typeface="宋体"/>
                        </a:rPr>
                        <a:t>电子科技大学</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11</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latin typeface="宋体"/>
                        </a:rPr>
                        <a:t>适用于继电保护领域的高精度</a:t>
                      </a:r>
                      <a:r>
                        <a:rPr lang="en-US" altLang="zh-CN" sz="1200" b="1" i="0" u="none" strike="noStrike">
                          <a:latin typeface="宋体"/>
                        </a:rPr>
                        <a:t>ADC</a:t>
                      </a:r>
                      <a:r>
                        <a:rPr lang="zh-CN" altLang="en-US" sz="1200" b="1" i="0" u="none" strike="noStrike">
                          <a:latin typeface="宋体"/>
                        </a:rPr>
                        <a:t>芯片的架构技术研究</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202005</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FF0000"/>
                          </a:solidFill>
                          <a:latin typeface="宋体"/>
                        </a:rPr>
                        <a:t>197</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dirty="0">
                          <a:solidFill>
                            <a:srgbClr val="FF0000"/>
                          </a:solidFill>
                          <a:latin typeface="宋体"/>
                        </a:rPr>
                        <a:t>197</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latin typeface="宋体"/>
                        </a:rPr>
                        <a:t>2</a:t>
                      </a:r>
                      <a:r>
                        <a:rPr lang="zh-CN" altLang="en-US" sz="1200" b="1" i="0" u="none" strike="noStrike" dirty="0">
                          <a:latin typeface="宋体"/>
                        </a:rPr>
                        <a:t>应用研究</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9266">
                <a:tc>
                  <a:txBody>
                    <a:bodyPr/>
                    <a:lstStyle/>
                    <a:p>
                      <a:pPr algn="l" fontAlgn="b"/>
                      <a:r>
                        <a:rPr lang="zh-CN" altLang="en-US" sz="1200" b="1" i="0" u="none" strike="noStrike">
                          <a:latin typeface="宋体"/>
                        </a:rPr>
                        <a:t>电子科技大学</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13</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latin typeface="宋体"/>
                        </a:rPr>
                        <a:t>高精度智能传感器调理芯片开发</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202010</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FF0000"/>
                          </a:solidFill>
                          <a:latin typeface="宋体"/>
                        </a:rPr>
                        <a:t>3136</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dirty="0">
                          <a:solidFill>
                            <a:srgbClr val="FF0000"/>
                          </a:solidFill>
                          <a:latin typeface="宋体"/>
                        </a:rPr>
                        <a:t>3136</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latin typeface="宋体"/>
                        </a:rPr>
                        <a:t>2</a:t>
                      </a:r>
                      <a:r>
                        <a:rPr lang="zh-CN" altLang="en-US" sz="1200" b="1" i="0" u="none" strike="noStrike" dirty="0">
                          <a:latin typeface="宋体"/>
                        </a:rPr>
                        <a:t>应用研究</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9266">
                <a:tc>
                  <a:txBody>
                    <a:bodyPr/>
                    <a:lstStyle/>
                    <a:p>
                      <a:pPr algn="l" fontAlgn="b"/>
                      <a:r>
                        <a:rPr lang="zh-CN" altLang="en-US" sz="1200" b="1" i="0" u="none" strike="noStrike">
                          <a:latin typeface="宋体"/>
                        </a:rPr>
                        <a:t>电子科技大学</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14</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latin typeface="宋体"/>
                        </a:rPr>
                        <a:t>高精度智能传感器调理芯片开发</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202010</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FF0000"/>
                          </a:solidFill>
                          <a:latin typeface="宋体"/>
                        </a:rPr>
                        <a:t>1181</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dirty="0">
                          <a:solidFill>
                            <a:srgbClr val="FF0000"/>
                          </a:solidFill>
                          <a:latin typeface="宋体"/>
                        </a:rPr>
                        <a:t>1181</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latin typeface="宋体"/>
                        </a:rPr>
                        <a:t>2</a:t>
                      </a:r>
                      <a:r>
                        <a:rPr lang="zh-CN" altLang="en-US" sz="1200" b="1" i="0" u="none" strike="noStrike" dirty="0">
                          <a:latin typeface="宋体"/>
                        </a:rPr>
                        <a:t>应用研究</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9266">
                <a:tc>
                  <a:txBody>
                    <a:bodyPr/>
                    <a:lstStyle/>
                    <a:p>
                      <a:pPr algn="l" fontAlgn="b"/>
                      <a:r>
                        <a:rPr lang="zh-CN" altLang="en-US" sz="1200" b="1" i="0" u="none" strike="noStrike">
                          <a:latin typeface="宋体"/>
                        </a:rPr>
                        <a:t>电子科技大学</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15</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latin typeface="宋体"/>
                        </a:rPr>
                        <a:t>高精度智能传感器调理芯片开发</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202010</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FF0000"/>
                          </a:solidFill>
                          <a:latin typeface="宋体"/>
                        </a:rPr>
                        <a:t>3936</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dirty="0">
                          <a:solidFill>
                            <a:srgbClr val="FF0000"/>
                          </a:solidFill>
                          <a:latin typeface="宋体"/>
                        </a:rPr>
                        <a:t>3936</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latin typeface="宋体"/>
                        </a:rPr>
                        <a:t>2</a:t>
                      </a:r>
                      <a:r>
                        <a:rPr lang="zh-CN" altLang="en-US" sz="1200" b="1" i="0" u="none" strike="noStrike" dirty="0">
                          <a:latin typeface="宋体"/>
                        </a:rPr>
                        <a:t>应用研究</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9266">
                <a:tc>
                  <a:txBody>
                    <a:bodyPr/>
                    <a:lstStyle/>
                    <a:p>
                      <a:pPr algn="l" fontAlgn="b"/>
                      <a:r>
                        <a:rPr lang="zh-CN" altLang="en-US" sz="1200" b="1" i="0" u="none" strike="noStrike">
                          <a:latin typeface="宋体"/>
                        </a:rPr>
                        <a:t>电子科技大学</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16</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latin typeface="宋体"/>
                        </a:rPr>
                        <a:t>高精度智能传感器调理芯片开发</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202010</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FF0000"/>
                          </a:solidFill>
                          <a:latin typeface="宋体"/>
                        </a:rPr>
                        <a:t>1260</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dirty="0">
                          <a:solidFill>
                            <a:srgbClr val="FF0000"/>
                          </a:solidFill>
                          <a:latin typeface="宋体"/>
                        </a:rPr>
                        <a:t>1260</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latin typeface="宋体"/>
                        </a:rPr>
                        <a:t>2</a:t>
                      </a:r>
                      <a:r>
                        <a:rPr lang="zh-CN" altLang="en-US" sz="1200" b="1" i="0" u="none" strike="noStrike" dirty="0">
                          <a:latin typeface="宋体"/>
                        </a:rPr>
                        <a:t>应用研究</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9266">
                <a:tc>
                  <a:txBody>
                    <a:bodyPr/>
                    <a:lstStyle/>
                    <a:p>
                      <a:pPr algn="l" fontAlgn="b"/>
                      <a:r>
                        <a:rPr lang="zh-CN" altLang="en-US" sz="1200" b="1" i="0" u="none" strike="noStrike">
                          <a:latin typeface="宋体"/>
                        </a:rPr>
                        <a:t>电子科技大学</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17</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latin typeface="宋体"/>
                        </a:rPr>
                        <a:t>高精度智能传感器调理芯片开发</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202010</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FF0000"/>
                          </a:solidFill>
                          <a:latin typeface="宋体"/>
                        </a:rPr>
                        <a:t>2165</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dirty="0">
                          <a:solidFill>
                            <a:srgbClr val="FF0000"/>
                          </a:solidFill>
                          <a:latin typeface="宋体"/>
                        </a:rPr>
                        <a:t>2165</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latin typeface="宋体"/>
                        </a:rPr>
                        <a:t>2</a:t>
                      </a:r>
                      <a:r>
                        <a:rPr lang="zh-CN" altLang="en-US" sz="1200" b="1" i="0" u="none" strike="noStrike" dirty="0">
                          <a:latin typeface="宋体"/>
                        </a:rPr>
                        <a:t>应用研究</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9266">
                <a:tc>
                  <a:txBody>
                    <a:bodyPr/>
                    <a:lstStyle/>
                    <a:p>
                      <a:pPr algn="l" fontAlgn="b"/>
                      <a:r>
                        <a:rPr lang="zh-CN" altLang="en-US" sz="1200" b="1" i="0" u="none" strike="noStrike">
                          <a:latin typeface="宋体"/>
                        </a:rPr>
                        <a:t>电子科技大学</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latin typeface="宋体"/>
                        </a:rPr>
                        <a:t>18</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latin typeface="宋体"/>
                        </a:rPr>
                        <a:t>高精度智能传感器调理芯片开发</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202010</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FF0000"/>
                          </a:solidFill>
                          <a:latin typeface="宋体"/>
                        </a:rPr>
                        <a:t>5327</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dirty="0">
                          <a:solidFill>
                            <a:srgbClr val="FF0000"/>
                          </a:solidFill>
                          <a:latin typeface="宋体"/>
                        </a:rPr>
                        <a:t>5327</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latin typeface="宋体"/>
                        </a:rPr>
                        <a:t>2</a:t>
                      </a:r>
                      <a:r>
                        <a:rPr lang="zh-CN" altLang="en-US" sz="1200" b="1" i="0" u="none" strike="noStrike" dirty="0">
                          <a:latin typeface="宋体"/>
                        </a:rPr>
                        <a:t>应用研究</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椭圆 6"/>
          <p:cNvSpPr/>
          <p:nvPr/>
        </p:nvSpPr>
        <p:spPr>
          <a:xfrm>
            <a:off x="785786" y="4857760"/>
            <a:ext cx="7572428" cy="150019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smtClean="0">
                <a:solidFill>
                  <a:srgbClr val="FF0000"/>
                </a:solidFill>
              </a:rPr>
              <a:t>同一高校，名称相同，时间相同，</a:t>
            </a:r>
            <a:endParaRPr lang="en-US" altLang="zh-CN" sz="2400" b="1" dirty="0" smtClean="0">
              <a:solidFill>
                <a:srgbClr val="FF0000"/>
              </a:solidFill>
            </a:endParaRPr>
          </a:p>
          <a:p>
            <a:r>
              <a:rPr lang="zh-CN" altLang="en-US" sz="2400" b="1" dirty="0" smtClean="0">
                <a:solidFill>
                  <a:srgbClr val="FF0000"/>
                </a:solidFill>
              </a:rPr>
              <a:t>拨入与支出均相同。</a:t>
            </a:r>
            <a:endParaRPr lang="en-US" altLang="zh-CN" sz="2400" b="1" dirty="0" smtClean="0">
              <a:solidFill>
                <a:srgbClr val="FF0000"/>
              </a:solidFill>
            </a:endParaRPr>
          </a:p>
          <a:p>
            <a:r>
              <a:rPr lang="zh-CN" altLang="en-US" sz="2400" b="1" dirty="0" smtClean="0">
                <a:solidFill>
                  <a:srgbClr val="00B050"/>
                </a:solidFill>
              </a:rPr>
              <a:t>且这种情况还很多。</a:t>
            </a:r>
            <a:endParaRPr lang="zh-CN" altLang="en-US" sz="2400" b="1" dirty="0">
              <a:solidFill>
                <a:srgbClr val="00B050"/>
              </a:solidFill>
            </a:endParaRP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graphicFrame>
        <p:nvGraphicFramePr>
          <p:cNvPr id="6" name="表格 5"/>
          <p:cNvGraphicFramePr>
            <a:graphicFrameLocks noGrp="1"/>
          </p:cNvGraphicFramePr>
          <p:nvPr/>
        </p:nvGraphicFramePr>
        <p:xfrm>
          <a:off x="785786" y="1214422"/>
          <a:ext cx="7572428" cy="857256"/>
        </p:xfrm>
        <a:graphic>
          <a:graphicData uri="http://schemas.openxmlformats.org/drawingml/2006/table">
            <a:tbl>
              <a:tblPr/>
              <a:tblGrid>
                <a:gridCol w="1149826"/>
                <a:gridCol w="443505"/>
                <a:gridCol w="3550205"/>
                <a:gridCol w="642942"/>
                <a:gridCol w="500066"/>
                <a:gridCol w="428628"/>
                <a:gridCol w="857256"/>
              </a:tblGrid>
              <a:tr h="428628">
                <a:tc>
                  <a:txBody>
                    <a:bodyPr/>
                    <a:lstStyle/>
                    <a:p>
                      <a:pPr algn="l" fontAlgn="b"/>
                      <a:r>
                        <a:rPr lang="zh-CN" altLang="en-US" sz="1200" b="1" i="0" u="none" strike="noStrike" dirty="0">
                          <a:latin typeface="宋体"/>
                        </a:rPr>
                        <a:t>西南交通大学</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462</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交大</a:t>
                      </a:r>
                      <a:r>
                        <a:rPr lang="en-US" altLang="zh-CN" sz="1200" b="1" i="0" u="none" strike="noStrike" dirty="0">
                          <a:solidFill>
                            <a:srgbClr val="000000"/>
                          </a:solidFill>
                          <a:latin typeface="宋体"/>
                        </a:rPr>
                        <a:t>-</a:t>
                      </a:r>
                      <a:r>
                        <a:rPr lang="zh-CN" altLang="en-US" sz="1200" b="1" i="0" u="none" strike="noStrike" dirty="0">
                          <a:solidFill>
                            <a:srgbClr val="000000"/>
                          </a:solidFill>
                          <a:latin typeface="宋体"/>
                        </a:rPr>
                        <a:t>凯思德专利权转让</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202110</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30</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30</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latin typeface="宋体"/>
                        </a:rPr>
                        <a:t>3</a:t>
                      </a:r>
                      <a:r>
                        <a:rPr lang="zh-CN" altLang="en-US" sz="1200" b="1" i="0" u="none" strike="noStrike" dirty="0">
                          <a:latin typeface="宋体"/>
                        </a:rPr>
                        <a:t>试验发展</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8628">
                <a:tc>
                  <a:txBody>
                    <a:bodyPr/>
                    <a:lstStyle/>
                    <a:p>
                      <a:pPr algn="l" fontAlgn="ctr"/>
                      <a:r>
                        <a:rPr lang="zh-CN" altLang="en-US" sz="1200" b="1" i="0" u="none" strike="noStrike">
                          <a:latin typeface="宋体"/>
                        </a:rPr>
                        <a:t>西南交通大学</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200" b="1" i="0" u="none" strike="noStrike">
                          <a:latin typeface="宋体"/>
                        </a:rPr>
                        <a:t>461</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200" b="1" i="0" u="none" strike="noStrike" dirty="0">
                          <a:solidFill>
                            <a:srgbClr val="000000"/>
                          </a:solidFill>
                          <a:latin typeface="宋体"/>
                        </a:rPr>
                        <a:t>交大</a:t>
                      </a:r>
                      <a:r>
                        <a:rPr lang="en-US" altLang="zh-CN" sz="1200" b="1" i="0" u="none" strike="noStrike" dirty="0">
                          <a:solidFill>
                            <a:srgbClr val="000000"/>
                          </a:solidFill>
                          <a:latin typeface="宋体"/>
                        </a:rPr>
                        <a:t>-</a:t>
                      </a:r>
                      <a:r>
                        <a:rPr lang="zh-CN" altLang="en-US" sz="1200" b="1" i="0" u="none" strike="noStrike" dirty="0">
                          <a:solidFill>
                            <a:srgbClr val="000000"/>
                          </a:solidFill>
                          <a:latin typeface="宋体"/>
                        </a:rPr>
                        <a:t>荣奇兴专利权转让</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200" b="1" i="0" u="none" strike="noStrike">
                          <a:latin typeface="宋体"/>
                        </a:rPr>
                        <a:t>202110</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200" b="1" i="0" u="none" strike="noStrike" dirty="0">
                          <a:latin typeface="宋体"/>
                        </a:rPr>
                        <a:t>120</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200" b="1" i="0" u="none" strike="noStrike" dirty="0">
                          <a:latin typeface="宋体"/>
                        </a:rPr>
                        <a:t>120</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latin typeface="宋体"/>
                        </a:rPr>
                        <a:t>3</a:t>
                      </a:r>
                      <a:r>
                        <a:rPr lang="zh-CN" altLang="en-US" sz="1200" b="1" i="0" u="none" strike="noStrike" dirty="0">
                          <a:latin typeface="宋体"/>
                        </a:rPr>
                        <a:t>试验发展</a:t>
                      </a:r>
                    </a:p>
                  </a:txBody>
                  <a:tcPr marL="2834" marR="2834" marT="2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椭圆 6"/>
          <p:cNvSpPr/>
          <p:nvPr/>
        </p:nvSpPr>
        <p:spPr>
          <a:xfrm>
            <a:off x="1857356" y="2214554"/>
            <a:ext cx="5286412" cy="64294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smtClean="0">
                <a:solidFill>
                  <a:srgbClr val="FF0000"/>
                </a:solidFill>
              </a:rPr>
              <a:t>专利转让是试验发展吗？</a:t>
            </a:r>
            <a:endParaRPr lang="zh-CN" altLang="en-US" sz="2400" b="1" dirty="0">
              <a:solidFill>
                <a:srgbClr val="FF0000"/>
              </a:solidFill>
            </a:endParaRP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sp>
        <p:nvSpPr>
          <p:cNvPr id="6" name="流程图: 过程 5"/>
          <p:cNvSpPr/>
          <p:nvPr/>
        </p:nvSpPr>
        <p:spPr>
          <a:xfrm>
            <a:off x="928662" y="2143116"/>
            <a:ext cx="7429552" cy="150019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b="1" dirty="0" smtClean="0">
                <a:solidFill>
                  <a:srgbClr val="FF0000"/>
                </a:solidFill>
              </a:rPr>
              <a:t>全国审核后</a:t>
            </a:r>
            <a:endParaRPr lang="zh-CN" altLang="en-US" sz="6000" b="1" dirty="0">
              <a:solidFill>
                <a:srgbClr val="FF0000"/>
              </a:solidFill>
            </a:endParaRP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审核后</a:t>
            </a:r>
          </a:p>
        </p:txBody>
      </p:sp>
      <p:sp>
        <p:nvSpPr>
          <p:cNvPr id="6" name="流程图: 过程 5"/>
          <p:cNvSpPr/>
          <p:nvPr/>
        </p:nvSpPr>
        <p:spPr>
          <a:xfrm>
            <a:off x="928662" y="2143116"/>
            <a:ext cx="7429552" cy="150019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b="1" dirty="0" smtClean="0">
                <a:solidFill>
                  <a:srgbClr val="FF0000"/>
                </a:solidFill>
              </a:rPr>
              <a:t>西南地区</a:t>
            </a:r>
            <a:endParaRPr lang="zh-CN" altLang="en-US" sz="6000" b="1" dirty="0">
              <a:solidFill>
                <a:srgbClr val="FF0000"/>
              </a:solidFill>
            </a:endParaRP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审核后</a:t>
            </a:r>
          </a:p>
        </p:txBody>
      </p:sp>
      <p:graphicFrame>
        <p:nvGraphicFramePr>
          <p:cNvPr id="6" name="表格 5"/>
          <p:cNvGraphicFramePr>
            <a:graphicFrameLocks noGrp="1"/>
          </p:cNvGraphicFramePr>
          <p:nvPr/>
        </p:nvGraphicFramePr>
        <p:xfrm>
          <a:off x="857224" y="1857364"/>
          <a:ext cx="7572429" cy="656590"/>
        </p:xfrm>
        <a:graphic>
          <a:graphicData uri="http://schemas.openxmlformats.org/drawingml/2006/table">
            <a:tbl>
              <a:tblPr/>
              <a:tblGrid>
                <a:gridCol w="919081"/>
                <a:gridCol w="2757243"/>
                <a:gridCol w="1458542"/>
                <a:gridCol w="2437563"/>
              </a:tblGrid>
              <a:tr h="328295">
                <a:tc>
                  <a:txBody>
                    <a:bodyPr/>
                    <a:lstStyle/>
                    <a:p>
                      <a:pPr algn="ctr" fontAlgn="ctr"/>
                      <a:r>
                        <a:rPr lang="zh-CN" altLang="en-US" sz="1400" b="1" i="0" u="none" strike="noStrike">
                          <a:solidFill>
                            <a:srgbClr val="000000"/>
                          </a:solidFill>
                          <a:latin typeface="宋体"/>
                        </a:rPr>
                        <a:t>表</a:t>
                      </a:r>
                      <a:r>
                        <a:rPr lang="en-US" altLang="zh-CN" sz="1400" b="1" i="0" u="none" strike="noStrike">
                          <a:solidFill>
                            <a:srgbClr val="000000"/>
                          </a:solidFill>
                          <a:latin typeface="宋体"/>
                        </a:rPr>
                        <a:t>1</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solidFill>
                            <a:srgbClr val="000000"/>
                          </a:solidFill>
                          <a:latin typeface="宋体"/>
                        </a:rPr>
                        <a:t>总人数</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a:solidFill>
                            <a:srgbClr val="000000"/>
                          </a:solidFill>
                          <a:latin typeface="宋体"/>
                        </a:rPr>
                        <a:t>3172</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dirty="0">
                          <a:solidFill>
                            <a:srgbClr val="000000"/>
                          </a:solidFill>
                          <a:latin typeface="宋体"/>
                        </a:rPr>
                        <a:t>　</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295">
                <a:tc>
                  <a:txBody>
                    <a:bodyPr/>
                    <a:lstStyle/>
                    <a:p>
                      <a:pPr algn="ctr" fontAlgn="ctr"/>
                      <a:r>
                        <a:rPr lang="zh-CN" altLang="en-US" sz="1400" b="1" i="0" u="none" strike="noStrike">
                          <a:solidFill>
                            <a:srgbClr val="000000"/>
                          </a:solidFill>
                          <a:latin typeface="宋体"/>
                        </a:rPr>
                        <a:t>表</a:t>
                      </a:r>
                      <a:r>
                        <a:rPr lang="en-US" altLang="zh-CN" sz="1400" b="1" i="0" u="none" strike="noStrike">
                          <a:solidFill>
                            <a:srgbClr val="000000"/>
                          </a:solidFill>
                          <a:latin typeface="宋体"/>
                        </a:rPr>
                        <a:t>2</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solidFill>
                            <a:srgbClr val="000000"/>
                          </a:solidFill>
                          <a:latin typeface="宋体"/>
                        </a:rPr>
                        <a:t>从业人数</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a:solidFill>
                            <a:srgbClr val="000000"/>
                          </a:solidFill>
                          <a:latin typeface="宋体"/>
                        </a:rPr>
                        <a:t>3294</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400" b="1" i="0" u="none" strike="noStrike" dirty="0">
                          <a:solidFill>
                            <a:srgbClr val="000000"/>
                          </a:solidFill>
                          <a:latin typeface="宋体"/>
                        </a:rPr>
                        <a:t>3294-3172=122</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矩形 6"/>
          <p:cNvSpPr/>
          <p:nvPr/>
        </p:nvSpPr>
        <p:spPr>
          <a:xfrm>
            <a:off x="4786314" y="1214422"/>
            <a:ext cx="3714776" cy="461665"/>
          </a:xfrm>
          <a:prstGeom prst="rect">
            <a:avLst/>
          </a:prstGeom>
        </p:spPr>
        <p:txBody>
          <a:bodyPr wrap="square">
            <a:spAutoFit/>
          </a:bodyPr>
          <a:lstStyle/>
          <a:p>
            <a:pPr fontAlgn="ctr"/>
            <a:r>
              <a:rPr lang="zh-CN" altLang="en-US" sz="2400" b="1" dirty="0" smtClean="0">
                <a:latin typeface="宋体"/>
              </a:rPr>
              <a:t>昆明理工大学</a:t>
            </a:r>
            <a:r>
              <a:rPr lang="en-US" altLang="zh-CN" sz="2400" b="1" dirty="0" smtClean="0">
                <a:latin typeface="宋体"/>
              </a:rPr>
              <a:t>10674</a:t>
            </a:r>
            <a:endParaRPr lang="en-US" altLang="zh-CN" sz="2400" b="1" dirty="0">
              <a:latin typeface="宋体"/>
            </a:endParaRPr>
          </a:p>
        </p:txBody>
      </p:sp>
      <p:sp>
        <p:nvSpPr>
          <p:cNvPr id="8" name="椭圆 7"/>
          <p:cNvSpPr/>
          <p:nvPr/>
        </p:nvSpPr>
        <p:spPr>
          <a:xfrm>
            <a:off x="714348" y="3000372"/>
            <a:ext cx="7786742" cy="10001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试问：学校没有人文社科人员吗？</a:t>
            </a:r>
            <a:endParaRPr lang="zh-CN" altLang="en-US" sz="2800" b="1" dirty="0">
              <a:solidFill>
                <a:srgbClr val="FF0000"/>
              </a:solidFill>
            </a:endParaRP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审核后</a:t>
            </a:r>
          </a:p>
        </p:txBody>
      </p:sp>
      <p:sp>
        <p:nvSpPr>
          <p:cNvPr id="7" name="矩形 6"/>
          <p:cNvSpPr/>
          <p:nvPr/>
        </p:nvSpPr>
        <p:spPr>
          <a:xfrm>
            <a:off x="4786314" y="1071546"/>
            <a:ext cx="3714776" cy="461665"/>
          </a:xfrm>
          <a:prstGeom prst="rect">
            <a:avLst/>
          </a:prstGeom>
        </p:spPr>
        <p:txBody>
          <a:bodyPr wrap="square">
            <a:spAutoFit/>
          </a:bodyPr>
          <a:lstStyle/>
          <a:p>
            <a:pPr fontAlgn="ctr"/>
            <a:r>
              <a:rPr lang="zh-CN" altLang="en-US" sz="2400" b="1" dirty="0" smtClean="0">
                <a:latin typeface="宋体"/>
              </a:rPr>
              <a:t>云南大学</a:t>
            </a:r>
            <a:r>
              <a:rPr lang="en-US" altLang="zh-CN" sz="2400" b="1" dirty="0" smtClean="0">
                <a:latin typeface="宋体"/>
              </a:rPr>
              <a:t>10673</a:t>
            </a:r>
            <a:endParaRPr lang="en-US" altLang="zh-CN" sz="2400" b="1" dirty="0">
              <a:latin typeface="宋体"/>
            </a:endParaRPr>
          </a:p>
        </p:txBody>
      </p:sp>
      <p:sp>
        <p:nvSpPr>
          <p:cNvPr id="8" name="椭圆 7"/>
          <p:cNvSpPr/>
          <p:nvPr/>
        </p:nvSpPr>
        <p:spPr>
          <a:xfrm>
            <a:off x="714348" y="5286388"/>
            <a:ext cx="7786742" cy="10001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试问：没有其他科技服务项目吗？</a:t>
            </a:r>
            <a:endParaRPr lang="zh-CN" altLang="en-US" sz="2800" b="1" dirty="0">
              <a:solidFill>
                <a:srgbClr val="FF0000"/>
              </a:solidFill>
            </a:endParaRPr>
          </a:p>
        </p:txBody>
      </p:sp>
      <p:graphicFrame>
        <p:nvGraphicFramePr>
          <p:cNvPr id="9" name="表格 8"/>
          <p:cNvGraphicFramePr>
            <a:graphicFrameLocks noGrp="1"/>
          </p:cNvGraphicFramePr>
          <p:nvPr/>
        </p:nvGraphicFramePr>
        <p:xfrm>
          <a:off x="857224" y="1714488"/>
          <a:ext cx="3263900" cy="3322320"/>
        </p:xfrm>
        <a:graphic>
          <a:graphicData uri="http://schemas.openxmlformats.org/drawingml/2006/table">
            <a:tbl>
              <a:tblPr/>
              <a:tblGrid>
                <a:gridCol w="584200"/>
                <a:gridCol w="1844692"/>
                <a:gridCol w="835008"/>
              </a:tblGrid>
              <a:tr h="409575">
                <a:tc>
                  <a:txBody>
                    <a:bodyPr/>
                    <a:lstStyle/>
                    <a:p>
                      <a:pPr algn="ctr" fontAlgn="ctr"/>
                      <a:r>
                        <a:rPr lang="zh-CN" altLang="en-US" sz="1400" b="1" i="0" u="none" strike="noStrike" dirty="0">
                          <a:solidFill>
                            <a:srgbClr val="000000"/>
                          </a:solidFill>
                          <a:latin typeface="宋体"/>
                        </a:rPr>
                        <a:t>表</a:t>
                      </a:r>
                      <a:r>
                        <a:rPr lang="en-US" altLang="zh-CN" sz="1400" b="1" i="0" u="none" strike="noStrike" dirty="0">
                          <a:solidFill>
                            <a:srgbClr val="000000"/>
                          </a:solidFill>
                          <a:latin typeface="宋体"/>
                        </a:rPr>
                        <a:t>2</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solidFill>
                            <a:srgbClr val="000000"/>
                          </a:solidFill>
                          <a:latin typeface="宋体"/>
                        </a:rPr>
                        <a:t>企事业委托经费</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dirty="0">
                          <a:solidFill>
                            <a:srgbClr val="000000"/>
                          </a:solidFill>
                          <a:latin typeface="宋体"/>
                        </a:rPr>
                        <a:t>39280</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325">
                <a:tc>
                  <a:txBody>
                    <a:bodyPr/>
                    <a:lstStyle/>
                    <a:p>
                      <a:pPr algn="ctr" fontAlgn="ctr"/>
                      <a:r>
                        <a:rPr lang="zh-CN" altLang="en-US" sz="1400" b="1" i="0" u="none" strike="noStrike">
                          <a:solidFill>
                            <a:srgbClr val="000000"/>
                          </a:solidFill>
                          <a:latin typeface="宋体"/>
                        </a:rPr>
                        <a:t>　</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solidFill>
                            <a:srgbClr val="000000"/>
                          </a:solidFill>
                          <a:latin typeface="宋体"/>
                        </a:rPr>
                        <a:t>其中：企业委托到校</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dirty="0">
                          <a:solidFill>
                            <a:srgbClr val="000000"/>
                          </a:solidFill>
                          <a:latin typeface="宋体"/>
                        </a:rPr>
                        <a:t>11328</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325">
                <a:tc>
                  <a:txBody>
                    <a:bodyPr/>
                    <a:lstStyle/>
                    <a:p>
                      <a:pPr algn="ctr" fontAlgn="ctr"/>
                      <a:r>
                        <a:rPr lang="zh-CN" altLang="en-US" sz="1400" b="1" i="0" u="none" strike="noStrike">
                          <a:solidFill>
                            <a:srgbClr val="000000"/>
                          </a:solidFill>
                          <a:latin typeface="宋体"/>
                        </a:rPr>
                        <a:t>表</a:t>
                      </a:r>
                      <a:r>
                        <a:rPr lang="en-US" altLang="zh-CN" sz="1400" b="1" i="0" u="none" strike="noStrike">
                          <a:solidFill>
                            <a:srgbClr val="000000"/>
                          </a:solidFill>
                          <a:latin typeface="宋体"/>
                        </a:rPr>
                        <a:t>42</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solidFill>
                            <a:srgbClr val="000000"/>
                          </a:solidFill>
                          <a:latin typeface="宋体"/>
                        </a:rPr>
                        <a:t>企业委托项目</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dirty="0">
                          <a:solidFill>
                            <a:srgbClr val="FF0000"/>
                          </a:solidFill>
                          <a:latin typeface="宋体"/>
                        </a:rPr>
                        <a:t>44</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295">
                <a:tc>
                  <a:txBody>
                    <a:bodyPr/>
                    <a:lstStyle/>
                    <a:p>
                      <a:pPr algn="ctr" fontAlgn="ctr"/>
                      <a:r>
                        <a:rPr lang="zh-CN" altLang="en-US" sz="1400" b="1" i="0" u="none" strike="noStrike">
                          <a:solidFill>
                            <a:srgbClr val="000000"/>
                          </a:solidFill>
                          <a:latin typeface="宋体"/>
                        </a:rPr>
                        <a:t>　</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solidFill>
                            <a:srgbClr val="000000"/>
                          </a:solidFill>
                          <a:latin typeface="宋体"/>
                        </a:rPr>
                        <a:t>企业委托新立项目</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dirty="0">
                          <a:solidFill>
                            <a:srgbClr val="FF0000"/>
                          </a:solidFill>
                          <a:latin typeface="宋体"/>
                        </a:rPr>
                        <a:t>44</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295">
                <a:tc>
                  <a:txBody>
                    <a:bodyPr/>
                    <a:lstStyle/>
                    <a:p>
                      <a:pPr algn="ctr" fontAlgn="ctr"/>
                      <a:r>
                        <a:rPr lang="zh-CN" altLang="en-US" sz="1400" b="1" i="0" u="none" strike="noStrike">
                          <a:solidFill>
                            <a:srgbClr val="000000"/>
                          </a:solidFill>
                          <a:latin typeface="宋体"/>
                        </a:rPr>
                        <a:t>　</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solidFill>
                            <a:srgbClr val="000000"/>
                          </a:solidFill>
                          <a:latin typeface="宋体"/>
                        </a:rPr>
                        <a:t>企业委托项目拨入经费</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dirty="0">
                          <a:solidFill>
                            <a:srgbClr val="000000"/>
                          </a:solidFill>
                          <a:latin typeface="宋体"/>
                        </a:rPr>
                        <a:t>9765</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295">
                <a:tc>
                  <a:txBody>
                    <a:bodyPr/>
                    <a:lstStyle/>
                    <a:p>
                      <a:pPr algn="ctr" fontAlgn="ctr"/>
                      <a:r>
                        <a:rPr lang="zh-CN" altLang="en-US" sz="1400" b="1" i="0" u="none" strike="noStrike">
                          <a:solidFill>
                            <a:srgbClr val="000000"/>
                          </a:solidFill>
                          <a:latin typeface="宋体"/>
                        </a:rPr>
                        <a:t>　</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solidFill>
                            <a:srgbClr val="000000"/>
                          </a:solidFill>
                          <a:latin typeface="宋体"/>
                        </a:rPr>
                        <a:t>企业委托项目支出经费</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dirty="0">
                          <a:solidFill>
                            <a:srgbClr val="000000"/>
                          </a:solidFill>
                          <a:latin typeface="宋体"/>
                        </a:rPr>
                        <a:t>3769</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325">
                <a:tc>
                  <a:txBody>
                    <a:bodyPr/>
                    <a:lstStyle/>
                    <a:p>
                      <a:pPr algn="ctr" fontAlgn="ctr"/>
                      <a:r>
                        <a:rPr lang="zh-CN" altLang="en-US" sz="1400" b="1" i="0" u="none" strike="noStrike">
                          <a:solidFill>
                            <a:srgbClr val="000000"/>
                          </a:solidFill>
                          <a:latin typeface="宋体"/>
                        </a:rPr>
                        <a:t>表</a:t>
                      </a:r>
                      <a:r>
                        <a:rPr lang="en-US" altLang="zh-CN" sz="1400" b="1" i="0" u="none" strike="noStrike">
                          <a:solidFill>
                            <a:srgbClr val="000000"/>
                          </a:solidFill>
                          <a:latin typeface="宋体"/>
                        </a:rPr>
                        <a:t>42</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solidFill>
                            <a:srgbClr val="000000"/>
                          </a:solidFill>
                          <a:latin typeface="宋体"/>
                        </a:rPr>
                        <a:t>事业委托项目</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dirty="0">
                          <a:solidFill>
                            <a:srgbClr val="FF0000"/>
                          </a:solidFill>
                          <a:latin typeface="宋体"/>
                        </a:rPr>
                        <a:t>79</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295">
                <a:tc>
                  <a:txBody>
                    <a:bodyPr/>
                    <a:lstStyle/>
                    <a:p>
                      <a:pPr algn="ctr" fontAlgn="ctr"/>
                      <a:r>
                        <a:rPr lang="zh-CN" altLang="en-US" sz="1400" b="1" i="0" u="none" strike="noStrike">
                          <a:solidFill>
                            <a:srgbClr val="000000"/>
                          </a:solidFill>
                          <a:latin typeface="宋体"/>
                        </a:rPr>
                        <a:t>　</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solidFill>
                            <a:srgbClr val="000000"/>
                          </a:solidFill>
                          <a:latin typeface="宋体"/>
                        </a:rPr>
                        <a:t>事业委托新立项目</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dirty="0">
                          <a:solidFill>
                            <a:srgbClr val="FF0000"/>
                          </a:solidFill>
                          <a:latin typeface="宋体"/>
                        </a:rPr>
                        <a:t>79</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295">
                <a:tc>
                  <a:txBody>
                    <a:bodyPr/>
                    <a:lstStyle/>
                    <a:p>
                      <a:pPr algn="ctr" fontAlgn="ctr"/>
                      <a:r>
                        <a:rPr lang="zh-CN" altLang="en-US" sz="1400" b="1" i="0" u="none" strike="noStrike">
                          <a:solidFill>
                            <a:srgbClr val="000000"/>
                          </a:solidFill>
                          <a:latin typeface="宋体"/>
                        </a:rPr>
                        <a:t>　</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solidFill>
                            <a:srgbClr val="000000"/>
                          </a:solidFill>
                          <a:latin typeface="宋体"/>
                        </a:rPr>
                        <a:t>事业委托项目拨入经费</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dirty="0">
                          <a:solidFill>
                            <a:srgbClr val="000000"/>
                          </a:solidFill>
                          <a:latin typeface="宋体"/>
                        </a:rPr>
                        <a:t>22363</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295">
                <a:tc>
                  <a:txBody>
                    <a:bodyPr/>
                    <a:lstStyle/>
                    <a:p>
                      <a:pPr algn="ctr" fontAlgn="ctr"/>
                      <a:r>
                        <a:rPr lang="zh-CN" altLang="en-US" sz="1400" b="1" i="0" u="none" strike="noStrike">
                          <a:solidFill>
                            <a:srgbClr val="000000"/>
                          </a:solidFill>
                          <a:latin typeface="宋体"/>
                        </a:rPr>
                        <a:t>　</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solidFill>
                            <a:srgbClr val="000000"/>
                          </a:solidFill>
                          <a:latin typeface="宋体"/>
                        </a:rPr>
                        <a:t>事业委托项目支出经费</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dirty="0">
                          <a:solidFill>
                            <a:srgbClr val="000000"/>
                          </a:solidFill>
                          <a:latin typeface="宋体"/>
                        </a:rPr>
                        <a:t>8376</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0" name="表格 9"/>
          <p:cNvGraphicFramePr>
            <a:graphicFrameLocks noGrp="1"/>
          </p:cNvGraphicFramePr>
          <p:nvPr/>
        </p:nvGraphicFramePr>
        <p:xfrm>
          <a:off x="4143372" y="2428868"/>
          <a:ext cx="3263900" cy="2598420"/>
        </p:xfrm>
        <a:graphic>
          <a:graphicData uri="http://schemas.openxmlformats.org/drawingml/2006/table">
            <a:tbl>
              <a:tblPr/>
              <a:tblGrid>
                <a:gridCol w="584200"/>
                <a:gridCol w="1916130"/>
                <a:gridCol w="763570"/>
              </a:tblGrid>
              <a:tr h="314325">
                <a:tc>
                  <a:txBody>
                    <a:bodyPr/>
                    <a:lstStyle/>
                    <a:p>
                      <a:pPr algn="ctr" fontAlgn="ctr"/>
                      <a:r>
                        <a:rPr lang="zh-CN" altLang="en-US" sz="1400" b="1" i="0" u="none" strike="noStrike" dirty="0">
                          <a:solidFill>
                            <a:srgbClr val="000000"/>
                          </a:solidFill>
                          <a:latin typeface="宋体"/>
                        </a:rPr>
                        <a:t>表</a:t>
                      </a:r>
                      <a:r>
                        <a:rPr lang="en-US" altLang="zh-CN" sz="1400" b="1" i="0" u="none" strike="noStrike" dirty="0">
                          <a:solidFill>
                            <a:srgbClr val="000000"/>
                          </a:solidFill>
                          <a:latin typeface="宋体"/>
                        </a:rPr>
                        <a:t>41</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solidFill>
                            <a:srgbClr val="000000"/>
                          </a:solidFill>
                          <a:latin typeface="宋体"/>
                        </a:rPr>
                        <a:t>成果应用项目</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dirty="0">
                          <a:solidFill>
                            <a:srgbClr val="FF0000"/>
                          </a:solidFill>
                          <a:latin typeface="宋体"/>
                        </a:rPr>
                        <a:t>30</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295">
                <a:tc>
                  <a:txBody>
                    <a:bodyPr/>
                    <a:lstStyle/>
                    <a:p>
                      <a:pPr algn="ctr" fontAlgn="ctr"/>
                      <a:r>
                        <a:rPr lang="zh-CN" altLang="en-US" sz="1400" b="1" i="0" u="none" strike="noStrike">
                          <a:solidFill>
                            <a:srgbClr val="000000"/>
                          </a:solidFill>
                          <a:latin typeface="宋体"/>
                        </a:rPr>
                        <a:t>　</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solidFill>
                            <a:srgbClr val="000000"/>
                          </a:solidFill>
                          <a:latin typeface="宋体"/>
                        </a:rPr>
                        <a:t>成果应用新立项目</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dirty="0">
                          <a:solidFill>
                            <a:srgbClr val="FF0000"/>
                          </a:solidFill>
                          <a:latin typeface="宋体"/>
                        </a:rPr>
                        <a:t>30</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295">
                <a:tc>
                  <a:txBody>
                    <a:bodyPr/>
                    <a:lstStyle/>
                    <a:p>
                      <a:pPr algn="ctr" fontAlgn="ctr"/>
                      <a:r>
                        <a:rPr lang="zh-CN" altLang="en-US" sz="1400" b="1" i="0" u="none" strike="noStrike">
                          <a:solidFill>
                            <a:srgbClr val="000000"/>
                          </a:solidFill>
                          <a:latin typeface="宋体"/>
                        </a:rPr>
                        <a:t>　</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solidFill>
                            <a:srgbClr val="000000"/>
                          </a:solidFill>
                          <a:latin typeface="宋体"/>
                        </a:rPr>
                        <a:t>成果应用项目拨入经费</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dirty="0">
                          <a:solidFill>
                            <a:srgbClr val="000000"/>
                          </a:solidFill>
                          <a:latin typeface="宋体"/>
                        </a:rPr>
                        <a:t>8019</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295">
                <a:tc>
                  <a:txBody>
                    <a:bodyPr/>
                    <a:lstStyle/>
                    <a:p>
                      <a:pPr algn="ctr" fontAlgn="ctr"/>
                      <a:r>
                        <a:rPr lang="zh-CN" altLang="en-US" sz="1400" b="1" i="0" u="none" strike="noStrike">
                          <a:solidFill>
                            <a:srgbClr val="000000"/>
                          </a:solidFill>
                          <a:latin typeface="宋体"/>
                        </a:rPr>
                        <a:t>　</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solidFill>
                            <a:srgbClr val="000000"/>
                          </a:solidFill>
                          <a:latin typeface="宋体"/>
                        </a:rPr>
                        <a:t>成果应用项目支出经费</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dirty="0">
                          <a:solidFill>
                            <a:srgbClr val="000000"/>
                          </a:solidFill>
                          <a:latin typeface="宋体"/>
                        </a:rPr>
                        <a:t>2579</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325">
                <a:tc>
                  <a:txBody>
                    <a:bodyPr/>
                    <a:lstStyle/>
                    <a:p>
                      <a:pPr algn="ctr" fontAlgn="ctr"/>
                      <a:r>
                        <a:rPr lang="zh-CN" altLang="en-US" sz="1400" b="1" i="0" u="none" strike="noStrike">
                          <a:solidFill>
                            <a:srgbClr val="000000"/>
                          </a:solidFill>
                          <a:latin typeface="宋体"/>
                        </a:rPr>
                        <a:t>表</a:t>
                      </a:r>
                      <a:r>
                        <a:rPr lang="en-US" altLang="zh-CN" sz="1400" b="1" i="0" u="none" strike="noStrike">
                          <a:solidFill>
                            <a:srgbClr val="000000"/>
                          </a:solidFill>
                          <a:latin typeface="宋体"/>
                        </a:rPr>
                        <a:t>41</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solidFill>
                            <a:srgbClr val="000000"/>
                          </a:solidFill>
                          <a:latin typeface="宋体"/>
                        </a:rPr>
                        <a:t>技术服务项目</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dirty="0">
                          <a:solidFill>
                            <a:srgbClr val="FF0000"/>
                          </a:solidFill>
                          <a:latin typeface="宋体"/>
                        </a:rPr>
                        <a:t>2</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295">
                <a:tc>
                  <a:txBody>
                    <a:bodyPr/>
                    <a:lstStyle/>
                    <a:p>
                      <a:pPr algn="ctr" fontAlgn="ctr"/>
                      <a:r>
                        <a:rPr lang="zh-CN" altLang="en-US" sz="1400" b="1" i="0" u="none" strike="noStrike">
                          <a:solidFill>
                            <a:srgbClr val="000000"/>
                          </a:solidFill>
                          <a:latin typeface="宋体"/>
                        </a:rPr>
                        <a:t>　</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solidFill>
                            <a:srgbClr val="000000"/>
                          </a:solidFill>
                          <a:latin typeface="宋体"/>
                        </a:rPr>
                        <a:t>技术服务新立项目</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dirty="0">
                          <a:solidFill>
                            <a:srgbClr val="FF0000"/>
                          </a:solidFill>
                          <a:latin typeface="宋体"/>
                        </a:rPr>
                        <a:t>0</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295">
                <a:tc>
                  <a:txBody>
                    <a:bodyPr/>
                    <a:lstStyle/>
                    <a:p>
                      <a:pPr algn="ctr" fontAlgn="ctr"/>
                      <a:r>
                        <a:rPr lang="zh-CN" altLang="en-US" sz="1400" b="1" i="0" u="none" strike="noStrike">
                          <a:solidFill>
                            <a:srgbClr val="000000"/>
                          </a:solidFill>
                          <a:latin typeface="宋体"/>
                        </a:rPr>
                        <a:t>　</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solidFill>
                            <a:srgbClr val="000000"/>
                          </a:solidFill>
                          <a:latin typeface="宋体"/>
                        </a:rPr>
                        <a:t>技术服务项目拨入经费</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dirty="0">
                          <a:solidFill>
                            <a:srgbClr val="FF0000"/>
                          </a:solidFill>
                          <a:latin typeface="宋体"/>
                        </a:rPr>
                        <a:t>0</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295">
                <a:tc>
                  <a:txBody>
                    <a:bodyPr/>
                    <a:lstStyle/>
                    <a:p>
                      <a:pPr algn="ctr" fontAlgn="ctr"/>
                      <a:r>
                        <a:rPr lang="zh-CN" altLang="en-US" sz="1400" b="1" i="0" u="none" strike="noStrike">
                          <a:solidFill>
                            <a:srgbClr val="000000"/>
                          </a:solidFill>
                          <a:latin typeface="宋体"/>
                        </a:rPr>
                        <a:t>　</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solidFill>
                            <a:srgbClr val="000000"/>
                          </a:solidFill>
                          <a:latin typeface="宋体"/>
                        </a:rPr>
                        <a:t>技术服务项目支出经费</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dirty="0">
                          <a:solidFill>
                            <a:srgbClr val="FF0000"/>
                          </a:solidFill>
                          <a:latin typeface="宋体"/>
                        </a:rPr>
                        <a:t>0</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审核后</a:t>
            </a:r>
          </a:p>
        </p:txBody>
      </p:sp>
      <p:sp>
        <p:nvSpPr>
          <p:cNvPr id="7" name="矩形 6"/>
          <p:cNvSpPr/>
          <p:nvPr/>
        </p:nvSpPr>
        <p:spPr>
          <a:xfrm>
            <a:off x="4786314" y="1071546"/>
            <a:ext cx="3714776" cy="461665"/>
          </a:xfrm>
          <a:prstGeom prst="rect">
            <a:avLst/>
          </a:prstGeom>
        </p:spPr>
        <p:txBody>
          <a:bodyPr wrap="square">
            <a:spAutoFit/>
          </a:bodyPr>
          <a:lstStyle/>
          <a:p>
            <a:pPr fontAlgn="ctr"/>
            <a:r>
              <a:rPr lang="zh-CN" altLang="en-US" sz="2400" b="1" dirty="0" smtClean="0">
                <a:latin typeface="宋体"/>
              </a:rPr>
              <a:t>云南大学</a:t>
            </a:r>
            <a:r>
              <a:rPr lang="en-US" altLang="zh-CN" sz="2400" b="1" dirty="0" smtClean="0">
                <a:latin typeface="宋体"/>
              </a:rPr>
              <a:t>10673</a:t>
            </a:r>
            <a:endParaRPr lang="en-US" altLang="zh-CN" sz="2400" b="1" dirty="0">
              <a:latin typeface="宋体"/>
            </a:endParaRPr>
          </a:p>
        </p:txBody>
      </p:sp>
      <p:sp>
        <p:nvSpPr>
          <p:cNvPr id="8" name="椭圆 7"/>
          <p:cNvSpPr/>
          <p:nvPr/>
        </p:nvSpPr>
        <p:spPr>
          <a:xfrm>
            <a:off x="357158" y="3714752"/>
            <a:ext cx="7929618" cy="135732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试问：国家基金也有其他科技服务项目吗？</a:t>
            </a:r>
            <a:endParaRPr lang="zh-CN" altLang="en-US" sz="2800" b="1" dirty="0">
              <a:solidFill>
                <a:srgbClr val="FF0000"/>
              </a:solidFill>
            </a:endParaRPr>
          </a:p>
        </p:txBody>
      </p:sp>
      <p:graphicFrame>
        <p:nvGraphicFramePr>
          <p:cNvPr id="12" name="表格 11"/>
          <p:cNvGraphicFramePr>
            <a:graphicFrameLocks noGrp="1"/>
          </p:cNvGraphicFramePr>
          <p:nvPr/>
        </p:nvGraphicFramePr>
        <p:xfrm>
          <a:off x="785786" y="1714488"/>
          <a:ext cx="7572428" cy="1643073"/>
        </p:xfrm>
        <a:graphic>
          <a:graphicData uri="http://schemas.openxmlformats.org/drawingml/2006/table">
            <a:tbl>
              <a:tblPr/>
              <a:tblGrid>
                <a:gridCol w="278617"/>
                <a:gridCol w="4007663"/>
                <a:gridCol w="642942"/>
                <a:gridCol w="464347"/>
                <a:gridCol w="464347"/>
                <a:gridCol w="785818"/>
                <a:gridCol w="928694"/>
              </a:tblGrid>
              <a:tr h="547691">
                <a:tc>
                  <a:txBody>
                    <a:bodyPr/>
                    <a:lstStyle/>
                    <a:p>
                      <a:pPr algn="l" fontAlgn="b"/>
                      <a:r>
                        <a:rPr lang="en-US" altLang="zh-CN" sz="1200" b="1" i="0" u="none" strike="noStrike" dirty="0">
                          <a:solidFill>
                            <a:srgbClr val="000000"/>
                          </a:solidFill>
                          <a:latin typeface="宋体"/>
                        </a:rPr>
                        <a:t>169</a:t>
                      </a:r>
                    </a:p>
                  </a:txBody>
                  <a:tcPr marL="3433" marR="3433" marT="3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2017</a:t>
                      </a:r>
                      <a:r>
                        <a:rPr lang="zh-CN" altLang="en-US" sz="1200" b="1" i="0" u="none" strike="noStrike">
                          <a:solidFill>
                            <a:srgbClr val="000000"/>
                          </a:solidFill>
                          <a:latin typeface="宋体"/>
                        </a:rPr>
                        <a:t>年全国统计学研究生暑期学校</a:t>
                      </a:r>
                    </a:p>
                  </a:txBody>
                  <a:tcPr marL="3433" marR="3433" marT="3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201709</a:t>
                      </a:r>
                    </a:p>
                  </a:txBody>
                  <a:tcPr marL="3433" marR="3433" marT="3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3433" marR="3433" marT="3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3433" marR="3433" marT="3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B0F0"/>
                          </a:solidFill>
                          <a:latin typeface="宋体"/>
                        </a:rPr>
                        <a:t>5</a:t>
                      </a:r>
                      <a:r>
                        <a:rPr lang="zh-CN" altLang="en-US" sz="1200" b="1" i="0" u="none" strike="noStrike" dirty="0">
                          <a:solidFill>
                            <a:srgbClr val="00B0F0"/>
                          </a:solidFill>
                          <a:latin typeface="宋体"/>
                        </a:rPr>
                        <a:t>其他科技服务</a:t>
                      </a:r>
                    </a:p>
                  </a:txBody>
                  <a:tcPr marL="3433" marR="3433" marT="3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FF0000"/>
                          </a:solidFill>
                          <a:latin typeface="宋体"/>
                        </a:rPr>
                        <a:t>04</a:t>
                      </a:r>
                      <a:r>
                        <a:rPr lang="zh-CN" altLang="en-US" sz="1200" b="1" i="0" u="none" strike="noStrike" dirty="0">
                          <a:solidFill>
                            <a:srgbClr val="FF0000"/>
                          </a:solidFill>
                          <a:latin typeface="宋体"/>
                        </a:rPr>
                        <a:t>国家自然科学基金项目</a:t>
                      </a:r>
                    </a:p>
                  </a:txBody>
                  <a:tcPr marL="3433" marR="3433" marT="3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7691">
                <a:tc>
                  <a:txBody>
                    <a:bodyPr/>
                    <a:lstStyle/>
                    <a:p>
                      <a:pPr algn="l" fontAlgn="b"/>
                      <a:r>
                        <a:rPr lang="en-US" altLang="zh-CN" sz="1200" b="1" i="0" u="none" strike="noStrike">
                          <a:solidFill>
                            <a:srgbClr val="000000"/>
                          </a:solidFill>
                          <a:latin typeface="宋体"/>
                        </a:rPr>
                        <a:t>779</a:t>
                      </a:r>
                    </a:p>
                  </a:txBody>
                  <a:tcPr marL="3433" marR="3433" marT="3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第二次青藏高原综合考察研究生态脆弱性与生态安全</a:t>
                      </a:r>
                      <a:r>
                        <a:rPr lang="en-US" altLang="zh-CN" sz="1200" b="1" i="0" u="none" strike="noStrike">
                          <a:solidFill>
                            <a:srgbClr val="000000"/>
                          </a:solidFill>
                          <a:latin typeface="宋体"/>
                        </a:rPr>
                        <a:t>—</a:t>
                      </a:r>
                      <a:r>
                        <a:rPr lang="zh-CN" altLang="en-US" sz="1200" b="1" i="0" u="none" strike="noStrike">
                          <a:solidFill>
                            <a:srgbClr val="000000"/>
                          </a:solidFill>
                          <a:latin typeface="宋体"/>
                        </a:rPr>
                        <a:t>生态系统与生态安全</a:t>
                      </a:r>
                      <a:r>
                        <a:rPr lang="en-US" altLang="zh-CN" sz="1200" b="1" i="0" u="none" strike="noStrike">
                          <a:solidFill>
                            <a:srgbClr val="000000"/>
                          </a:solidFill>
                          <a:latin typeface="宋体"/>
                        </a:rPr>
                        <a:t>-</a:t>
                      </a:r>
                      <a:r>
                        <a:rPr lang="zh-CN" altLang="en-US" sz="1200" b="1" i="0" u="none" strike="noStrike">
                          <a:solidFill>
                            <a:srgbClr val="000000"/>
                          </a:solidFill>
                          <a:latin typeface="宋体"/>
                        </a:rPr>
                        <a:t>子课题“生态系统退化与栖息地丧失</a:t>
                      </a:r>
                    </a:p>
                  </a:txBody>
                  <a:tcPr marL="3433" marR="3433" marT="3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201911</a:t>
                      </a:r>
                    </a:p>
                  </a:txBody>
                  <a:tcPr marL="3433" marR="3433" marT="3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3433" marR="3433" marT="3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3433" marR="3433" marT="3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B0F0"/>
                          </a:solidFill>
                          <a:latin typeface="宋体"/>
                        </a:rPr>
                        <a:t>5</a:t>
                      </a:r>
                      <a:r>
                        <a:rPr lang="zh-CN" altLang="en-US" sz="1200" b="1" i="0" u="none" strike="noStrike" dirty="0">
                          <a:solidFill>
                            <a:srgbClr val="00B0F0"/>
                          </a:solidFill>
                          <a:latin typeface="宋体"/>
                        </a:rPr>
                        <a:t>其他科技服务</a:t>
                      </a:r>
                    </a:p>
                  </a:txBody>
                  <a:tcPr marL="3433" marR="3433" marT="3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FF0000"/>
                          </a:solidFill>
                          <a:latin typeface="宋体"/>
                        </a:rPr>
                        <a:t>15</a:t>
                      </a:r>
                      <a:r>
                        <a:rPr lang="zh-CN" altLang="en-US" sz="1200" b="1" i="0" u="none" strike="noStrike" dirty="0">
                          <a:solidFill>
                            <a:srgbClr val="FF0000"/>
                          </a:solidFill>
                          <a:latin typeface="宋体"/>
                        </a:rPr>
                        <a:t>国家重点研发计划</a:t>
                      </a:r>
                    </a:p>
                  </a:txBody>
                  <a:tcPr marL="3433" marR="3433" marT="3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7691">
                <a:tc>
                  <a:txBody>
                    <a:bodyPr/>
                    <a:lstStyle/>
                    <a:p>
                      <a:pPr algn="l" fontAlgn="b"/>
                      <a:r>
                        <a:rPr lang="en-US" altLang="zh-CN" sz="1200" b="1" i="0" u="none" strike="noStrike">
                          <a:solidFill>
                            <a:srgbClr val="000000"/>
                          </a:solidFill>
                          <a:latin typeface="宋体"/>
                        </a:rPr>
                        <a:t>780</a:t>
                      </a:r>
                    </a:p>
                  </a:txBody>
                  <a:tcPr marL="3433" marR="3433" marT="3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第二次青藏高原综合科学考察研究二级子课题亚洲水塔区、喜马拉雅区综合保护网络规划</a:t>
                      </a:r>
                    </a:p>
                  </a:txBody>
                  <a:tcPr marL="3433" marR="3433" marT="3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201911</a:t>
                      </a:r>
                    </a:p>
                  </a:txBody>
                  <a:tcPr marL="3433" marR="3433" marT="3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1222</a:t>
                      </a:r>
                    </a:p>
                  </a:txBody>
                  <a:tcPr marL="3433" marR="3433" marT="3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571</a:t>
                      </a:r>
                    </a:p>
                  </a:txBody>
                  <a:tcPr marL="3433" marR="3433" marT="3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B0F0"/>
                          </a:solidFill>
                          <a:latin typeface="宋体"/>
                        </a:rPr>
                        <a:t>1</a:t>
                      </a:r>
                      <a:r>
                        <a:rPr lang="zh-CN" altLang="en-US" sz="1200" b="1" i="0" u="none" strike="noStrike" dirty="0">
                          <a:solidFill>
                            <a:srgbClr val="00B0F0"/>
                          </a:solidFill>
                          <a:latin typeface="宋体"/>
                        </a:rPr>
                        <a:t>基础研究</a:t>
                      </a:r>
                    </a:p>
                  </a:txBody>
                  <a:tcPr marL="3433" marR="3433" marT="3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FF0000"/>
                          </a:solidFill>
                          <a:latin typeface="宋体"/>
                        </a:rPr>
                        <a:t>15</a:t>
                      </a:r>
                      <a:r>
                        <a:rPr lang="zh-CN" altLang="en-US" sz="1200" b="1" i="0" u="none" strike="noStrike" dirty="0">
                          <a:solidFill>
                            <a:srgbClr val="FF0000"/>
                          </a:solidFill>
                          <a:latin typeface="宋体"/>
                        </a:rPr>
                        <a:t>国家重点研发计划</a:t>
                      </a:r>
                    </a:p>
                  </a:txBody>
                  <a:tcPr marL="3433" marR="3433" marT="34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审核后</a:t>
            </a:r>
          </a:p>
        </p:txBody>
      </p:sp>
      <p:sp>
        <p:nvSpPr>
          <p:cNvPr id="7" name="矩形 6"/>
          <p:cNvSpPr/>
          <p:nvPr/>
        </p:nvSpPr>
        <p:spPr>
          <a:xfrm>
            <a:off x="4786314" y="1071546"/>
            <a:ext cx="3714776" cy="461665"/>
          </a:xfrm>
          <a:prstGeom prst="rect">
            <a:avLst/>
          </a:prstGeom>
        </p:spPr>
        <p:txBody>
          <a:bodyPr wrap="square">
            <a:spAutoFit/>
          </a:bodyPr>
          <a:lstStyle/>
          <a:p>
            <a:pPr fontAlgn="ctr"/>
            <a:r>
              <a:rPr lang="zh-CN" altLang="en-US" sz="2400" b="1" dirty="0" smtClean="0">
                <a:latin typeface="宋体"/>
              </a:rPr>
              <a:t>云南大学</a:t>
            </a:r>
            <a:r>
              <a:rPr lang="en-US" altLang="zh-CN" sz="2400" b="1" dirty="0" smtClean="0">
                <a:latin typeface="宋体"/>
              </a:rPr>
              <a:t>10673</a:t>
            </a:r>
            <a:endParaRPr lang="en-US" altLang="zh-CN" sz="2400" b="1" dirty="0">
              <a:latin typeface="宋体"/>
            </a:endParaRPr>
          </a:p>
        </p:txBody>
      </p:sp>
      <p:sp>
        <p:nvSpPr>
          <p:cNvPr id="8" name="椭圆 7"/>
          <p:cNvSpPr/>
          <p:nvPr/>
        </p:nvSpPr>
        <p:spPr>
          <a:xfrm>
            <a:off x="1928794" y="4786322"/>
            <a:ext cx="5500726" cy="10001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试问：有如此巧合吗？</a:t>
            </a:r>
            <a:endParaRPr lang="zh-CN" altLang="en-US" sz="2800" b="1" dirty="0">
              <a:solidFill>
                <a:srgbClr val="FF0000"/>
              </a:solidFill>
            </a:endParaRPr>
          </a:p>
        </p:txBody>
      </p:sp>
      <p:graphicFrame>
        <p:nvGraphicFramePr>
          <p:cNvPr id="9" name="表格 8"/>
          <p:cNvGraphicFramePr>
            <a:graphicFrameLocks noGrp="1"/>
          </p:cNvGraphicFramePr>
          <p:nvPr/>
        </p:nvGraphicFramePr>
        <p:xfrm>
          <a:off x="928662" y="1643050"/>
          <a:ext cx="4143404" cy="2857522"/>
        </p:xfrm>
        <a:graphic>
          <a:graphicData uri="http://schemas.openxmlformats.org/drawingml/2006/table">
            <a:tbl>
              <a:tblPr/>
              <a:tblGrid>
                <a:gridCol w="741621"/>
                <a:gridCol w="2224863"/>
                <a:gridCol w="1176920"/>
              </a:tblGrid>
              <a:tr h="345668">
                <a:tc>
                  <a:txBody>
                    <a:bodyPr/>
                    <a:lstStyle/>
                    <a:p>
                      <a:pPr algn="ctr" fontAlgn="ctr"/>
                      <a:r>
                        <a:rPr lang="zh-CN" altLang="en-US" sz="1400" b="1" i="0" u="none" strike="noStrike" dirty="0">
                          <a:solidFill>
                            <a:srgbClr val="000000"/>
                          </a:solidFill>
                          <a:latin typeface="宋体"/>
                        </a:rPr>
                        <a:t>表</a:t>
                      </a:r>
                      <a:r>
                        <a:rPr lang="en-US" altLang="zh-CN" sz="1400" b="1" i="0" u="none" strike="noStrike" dirty="0">
                          <a:solidFill>
                            <a:srgbClr val="000000"/>
                          </a:solidFill>
                          <a:latin typeface="宋体"/>
                        </a:rPr>
                        <a:t>42</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solidFill>
                            <a:srgbClr val="000000"/>
                          </a:solidFill>
                          <a:latin typeface="宋体"/>
                        </a:rPr>
                        <a:t>地市委托项目</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dirty="0">
                          <a:solidFill>
                            <a:srgbClr val="FF0000"/>
                          </a:solidFill>
                          <a:latin typeface="宋体"/>
                        </a:rPr>
                        <a:t>67</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1031">
                <a:tc>
                  <a:txBody>
                    <a:bodyPr/>
                    <a:lstStyle/>
                    <a:p>
                      <a:pPr algn="ctr" fontAlgn="ctr"/>
                      <a:r>
                        <a:rPr lang="zh-CN" altLang="en-US" sz="1400" b="1" i="0" u="none" strike="noStrike">
                          <a:solidFill>
                            <a:srgbClr val="000000"/>
                          </a:solidFill>
                          <a:latin typeface="宋体"/>
                        </a:rPr>
                        <a:t>　</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dirty="0">
                          <a:solidFill>
                            <a:srgbClr val="000000"/>
                          </a:solidFill>
                          <a:latin typeface="宋体"/>
                        </a:rPr>
                        <a:t>地市委托新立项目</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dirty="0">
                          <a:solidFill>
                            <a:srgbClr val="FF0000"/>
                          </a:solidFill>
                          <a:latin typeface="宋体"/>
                        </a:rPr>
                        <a:t>67</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1031">
                <a:tc>
                  <a:txBody>
                    <a:bodyPr/>
                    <a:lstStyle/>
                    <a:p>
                      <a:pPr algn="ctr" fontAlgn="ctr"/>
                      <a:r>
                        <a:rPr lang="zh-CN" altLang="en-US" sz="1400" b="1" i="0" u="none" strike="noStrike">
                          <a:solidFill>
                            <a:srgbClr val="000000"/>
                          </a:solidFill>
                          <a:latin typeface="宋体"/>
                        </a:rPr>
                        <a:t>　</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solidFill>
                            <a:srgbClr val="000000"/>
                          </a:solidFill>
                          <a:latin typeface="宋体"/>
                        </a:rPr>
                        <a:t>地市委托项目拨入经费</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dirty="0">
                          <a:solidFill>
                            <a:srgbClr val="000000"/>
                          </a:solidFill>
                          <a:latin typeface="宋体"/>
                        </a:rPr>
                        <a:t>620</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1031">
                <a:tc>
                  <a:txBody>
                    <a:bodyPr/>
                    <a:lstStyle/>
                    <a:p>
                      <a:pPr algn="ctr" fontAlgn="ctr"/>
                      <a:r>
                        <a:rPr lang="zh-CN" altLang="en-US" sz="1400" b="1" i="0" u="none" strike="noStrike">
                          <a:solidFill>
                            <a:srgbClr val="000000"/>
                          </a:solidFill>
                          <a:latin typeface="宋体"/>
                        </a:rPr>
                        <a:t>　</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solidFill>
                            <a:srgbClr val="000000"/>
                          </a:solidFill>
                          <a:latin typeface="宋体"/>
                        </a:rPr>
                        <a:t>地市委托项目支出经费</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dirty="0">
                          <a:solidFill>
                            <a:srgbClr val="000000"/>
                          </a:solidFill>
                          <a:latin typeface="宋体"/>
                        </a:rPr>
                        <a:t>620</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5668">
                <a:tc>
                  <a:txBody>
                    <a:bodyPr/>
                    <a:lstStyle/>
                    <a:p>
                      <a:pPr algn="ctr" fontAlgn="ctr"/>
                      <a:r>
                        <a:rPr lang="zh-CN" altLang="en-US" sz="1400" b="1" i="0" u="none" strike="noStrike">
                          <a:solidFill>
                            <a:srgbClr val="000000"/>
                          </a:solidFill>
                          <a:latin typeface="宋体"/>
                        </a:rPr>
                        <a:t>表</a:t>
                      </a:r>
                      <a:r>
                        <a:rPr lang="en-US" altLang="zh-CN" sz="1400" b="1" i="0" u="none" strike="noStrike">
                          <a:solidFill>
                            <a:srgbClr val="000000"/>
                          </a:solidFill>
                          <a:latin typeface="宋体"/>
                        </a:rPr>
                        <a:t>42</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solidFill>
                            <a:srgbClr val="000000"/>
                          </a:solidFill>
                          <a:latin typeface="宋体"/>
                        </a:rPr>
                        <a:t>自选项目</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dirty="0">
                          <a:solidFill>
                            <a:srgbClr val="FF0000"/>
                          </a:solidFill>
                          <a:latin typeface="宋体"/>
                        </a:rPr>
                        <a:t>46</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1031">
                <a:tc>
                  <a:txBody>
                    <a:bodyPr/>
                    <a:lstStyle/>
                    <a:p>
                      <a:pPr algn="ctr" fontAlgn="ctr"/>
                      <a:r>
                        <a:rPr lang="zh-CN" altLang="en-US" sz="1400" b="1" i="0" u="none" strike="noStrike">
                          <a:solidFill>
                            <a:srgbClr val="000000"/>
                          </a:solidFill>
                          <a:latin typeface="宋体"/>
                        </a:rPr>
                        <a:t>　</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solidFill>
                            <a:srgbClr val="000000"/>
                          </a:solidFill>
                          <a:latin typeface="宋体"/>
                        </a:rPr>
                        <a:t>自选新立项目</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dirty="0">
                          <a:solidFill>
                            <a:srgbClr val="FF0000"/>
                          </a:solidFill>
                          <a:latin typeface="宋体"/>
                        </a:rPr>
                        <a:t>17</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1031">
                <a:tc>
                  <a:txBody>
                    <a:bodyPr/>
                    <a:lstStyle/>
                    <a:p>
                      <a:pPr algn="ctr" fontAlgn="ctr"/>
                      <a:r>
                        <a:rPr lang="zh-CN" altLang="en-US" sz="1400" b="1" i="0" u="none" strike="noStrike">
                          <a:solidFill>
                            <a:srgbClr val="000000"/>
                          </a:solidFill>
                          <a:latin typeface="宋体"/>
                        </a:rPr>
                        <a:t>　</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solidFill>
                            <a:srgbClr val="000000"/>
                          </a:solidFill>
                          <a:latin typeface="宋体"/>
                        </a:rPr>
                        <a:t>自选项目拨入经费</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dirty="0">
                          <a:solidFill>
                            <a:srgbClr val="000000"/>
                          </a:solidFill>
                          <a:latin typeface="宋体"/>
                        </a:rPr>
                        <a:t>199733</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1031">
                <a:tc>
                  <a:txBody>
                    <a:bodyPr/>
                    <a:lstStyle/>
                    <a:p>
                      <a:pPr algn="ctr" fontAlgn="ctr"/>
                      <a:r>
                        <a:rPr lang="zh-CN" altLang="en-US" sz="1400" b="1" i="0" u="none" strike="noStrike">
                          <a:solidFill>
                            <a:srgbClr val="000000"/>
                          </a:solidFill>
                          <a:latin typeface="宋体"/>
                        </a:rPr>
                        <a:t>　</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solidFill>
                            <a:srgbClr val="000000"/>
                          </a:solidFill>
                          <a:latin typeface="宋体"/>
                        </a:rPr>
                        <a:t>自选项目支出经费</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dirty="0">
                          <a:solidFill>
                            <a:srgbClr val="000000"/>
                          </a:solidFill>
                          <a:latin typeface="宋体"/>
                        </a:rPr>
                        <a:t>199733</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审核后</a:t>
            </a:r>
          </a:p>
        </p:txBody>
      </p:sp>
      <p:graphicFrame>
        <p:nvGraphicFramePr>
          <p:cNvPr id="6" name="表格 5"/>
          <p:cNvGraphicFramePr>
            <a:graphicFrameLocks noGrp="1"/>
          </p:cNvGraphicFramePr>
          <p:nvPr/>
        </p:nvGraphicFramePr>
        <p:xfrm>
          <a:off x="785786" y="1142984"/>
          <a:ext cx="7643866" cy="4286278"/>
        </p:xfrm>
        <a:graphic>
          <a:graphicData uri="http://schemas.openxmlformats.org/drawingml/2006/table">
            <a:tbl>
              <a:tblPr/>
              <a:tblGrid>
                <a:gridCol w="689298"/>
                <a:gridCol w="498099"/>
                <a:gridCol w="3027445"/>
                <a:gridCol w="571504"/>
                <a:gridCol w="571504"/>
                <a:gridCol w="571504"/>
                <a:gridCol w="857256"/>
                <a:gridCol w="857256"/>
              </a:tblGrid>
              <a:tr h="252134">
                <a:tc>
                  <a:txBody>
                    <a:bodyPr/>
                    <a:lstStyle/>
                    <a:p>
                      <a:pPr algn="l" fontAlgn="b"/>
                      <a:r>
                        <a:rPr lang="zh-CN" altLang="en-US" sz="1200" b="1" i="0" u="none" strike="noStrike" dirty="0">
                          <a:solidFill>
                            <a:srgbClr val="000000"/>
                          </a:solidFill>
                          <a:latin typeface="宋体"/>
                        </a:rPr>
                        <a:t>云南大学</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1262</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湖泊生态与污染治理方向建设</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202101</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3949</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3949</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a:t>
                      </a:r>
                      <a:r>
                        <a:rPr lang="zh-CN" altLang="en-US" sz="1200" b="1" i="0" u="none" strike="noStrike" dirty="0">
                          <a:solidFill>
                            <a:srgbClr val="000000"/>
                          </a:solidFill>
                          <a:latin typeface="宋体"/>
                        </a:rPr>
                        <a:t>基础研究</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12</a:t>
                      </a:r>
                      <a:r>
                        <a:rPr lang="zh-CN" altLang="en-US" sz="1200" b="1" i="0" u="none" strike="noStrike" dirty="0">
                          <a:solidFill>
                            <a:srgbClr val="000000"/>
                          </a:solidFill>
                          <a:latin typeface="宋体"/>
                        </a:rPr>
                        <a:t>自选课题</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134">
                <a:tc>
                  <a:txBody>
                    <a:bodyPr/>
                    <a:lstStyle/>
                    <a:p>
                      <a:pPr algn="l" fontAlgn="b"/>
                      <a:r>
                        <a:rPr lang="zh-CN" altLang="en-US" sz="1200" b="1" i="0" u="none" strike="noStrike" dirty="0">
                          <a:solidFill>
                            <a:srgbClr val="000000"/>
                          </a:solidFill>
                          <a:latin typeface="宋体"/>
                        </a:rPr>
                        <a:t>云南大学</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1263</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景观演变与区域生态安全方向建设</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202101</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2371</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2371</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a:t>
                      </a:r>
                      <a:r>
                        <a:rPr lang="zh-CN" altLang="en-US" sz="1200" b="1" i="0" u="none" strike="noStrike">
                          <a:solidFill>
                            <a:srgbClr val="000000"/>
                          </a:solidFill>
                          <a:latin typeface="宋体"/>
                        </a:rPr>
                        <a:t>基础研究</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12</a:t>
                      </a:r>
                      <a:r>
                        <a:rPr lang="zh-CN" altLang="en-US" sz="1200" b="1" i="0" u="none" strike="noStrike" dirty="0">
                          <a:solidFill>
                            <a:srgbClr val="000000"/>
                          </a:solidFill>
                          <a:latin typeface="宋体"/>
                        </a:rPr>
                        <a:t>自选课题</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134">
                <a:tc>
                  <a:txBody>
                    <a:bodyPr/>
                    <a:lstStyle/>
                    <a:p>
                      <a:pPr algn="l" fontAlgn="b"/>
                      <a:r>
                        <a:rPr lang="zh-CN" altLang="en-US" sz="1200" b="1" i="0" u="none" strike="noStrike">
                          <a:solidFill>
                            <a:srgbClr val="000000"/>
                          </a:solidFill>
                          <a:latin typeface="宋体"/>
                        </a:rPr>
                        <a:t>云南大学</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1264</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跨境水资源与生态安全方向建设</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202101</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4278</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4278</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a:t>
                      </a:r>
                      <a:r>
                        <a:rPr lang="zh-CN" altLang="en-US" sz="1200" b="1" i="0" u="none" strike="noStrike">
                          <a:solidFill>
                            <a:srgbClr val="000000"/>
                          </a:solidFill>
                          <a:latin typeface="宋体"/>
                        </a:rPr>
                        <a:t>基础研究</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12</a:t>
                      </a:r>
                      <a:r>
                        <a:rPr lang="zh-CN" altLang="en-US" sz="1200" b="1" i="0" u="none" strike="noStrike" dirty="0">
                          <a:solidFill>
                            <a:srgbClr val="000000"/>
                          </a:solidFill>
                          <a:latin typeface="宋体"/>
                        </a:rPr>
                        <a:t>自选课题</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134">
                <a:tc>
                  <a:txBody>
                    <a:bodyPr/>
                    <a:lstStyle/>
                    <a:p>
                      <a:pPr algn="l" fontAlgn="b"/>
                      <a:r>
                        <a:rPr lang="zh-CN" altLang="en-US" sz="1200" b="1" i="0" u="none" strike="noStrike">
                          <a:solidFill>
                            <a:srgbClr val="000000"/>
                          </a:solidFill>
                          <a:latin typeface="宋体"/>
                        </a:rPr>
                        <a:t>云南大学</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1265</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全球气候变化及生态系统响应方向建设</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202101</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2487</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2487</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a:t>
                      </a:r>
                      <a:r>
                        <a:rPr lang="zh-CN" altLang="en-US" sz="1200" b="1" i="0" u="none" strike="noStrike">
                          <a:solidFill>
                            <a:srgbClr val="000000"/>
                          </a:solidFill>
                          <a:latin typeface="宋体"/>
                        </a:rPr>
                        <a:t>基础研究</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12</a:t>
                      </a:r>
                      <a:r>
                        <a:rPr lang="zh-CN" altLang="en-US" sz="1200" b="1" i="0" u="none" strike="noStrike" dirty="0">
                          <a:solidFill>
                            <a:srgbClr val="000000"/>
                          </a:solidFill>
                          <a:latin typeface="宋体"/>
                        </a:rPr>
                        <a:t>自选课题</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134">
                <a:tc>
                  <a:txBody>
                    <a:bodyPr/>
                    <a:lstStyle/>
                    <a:p>
                      <a:pPr algn="l" fontAlgn="b"/>
                      <a:r>
                        <a:rPr lang="zh-CN" altLang="en-US" sz="1200" b="1" i="0" u="none" strike="noStrike">
                          <a:solidFill>
                            <a:srgbClr val="000000"/>
                          </a:solidFill>
                          <a:latin typeface="宋体"/>
                        </a:rPr>
                        <a:t>云南大学</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1266</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生物进化与生态适应方向建设</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202101</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6265</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6265</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a:t>
                      </a:r>
                      <a:r>
                        <a:rPr lang="zh-CN" altLang="en-US" sz="1200" b="1" i="0" u="none" strike="noStrike">
                          <a:solidFill>
                            <a:srgbClr val="000000"/>
                          </a:solidFill>
                          <a:latin typeface="宋体"/>
                        </a:rPr>
                        <a:t>基础研究</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12</a:t>
                      </a:r>
                      <a:r>
                        <a:rPr lang="zh-CN" altLang="en-US" sz="1200" b="1" i="0" u="none" strike="noStrike" dirty="0">
                          <a:solidFill>
                            <a:srgbClr val="000000"/>
                          </a:solidFill>
                          <a:latin typeface="宋体"/>
                        </a:rPr>
                        <a:t>自选课题</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134">
                <a:tc>
                  <a:txBody>
                    <a:bodyPr/>
                    <a:lstStyle/>
                    <a:p>
                      <a:pPr algn="l" fontAlgn="b"/>
                      <a:r>
                        <a:rPr lang="zh-CN" altLang="en-US" sz="1200" b="1" i="0" u="none" strike="noStrike">
                          <a:solidFill>
                            <a:srgbClr val="000000"/>
                          </a:solidFill>
                          <a:latin typeface="宋体"/>
                        </a:rPr>
                        <a:t>云南大学</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1267</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污染与退化环境生态修复方向建设</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202101</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2615</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2615</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a:t>
                      </a:r>
                      <a:r>
                        <a:rPr lang="zh-CN" altLang="en-US" sz="1200" b="1" i="0" u="none" strike="noStrike">
                          <a:solidFill>
                            <a:srgbClr val="000000"/>
                          </a:solidFill>
                          <a:latin typeface="宋体"/>
                        </a:rPr>
                        <a:t>基础研究</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12</a:t>
                      </a:r>
                      <a:r>
                        <a:rPr lang="zh-CN" altLang="en-US" sz="1200" b="1" i="0" u="none" strike="noStrike" dirty="0">
                          <a:solidFill>
                            <a:srgbClr val="000000"/>
                          </a:solidFill>
                          <a:latin typeface="宋体"/>
                        </a:rPr>
                        <a:t>自选课题</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134">
                <a:tc>
                  <a:txBody>
                    <a:bodyPr/>
                    <a:lstStyle/>
                    <a:p>
                      <a:pPr algn="l" fontAlgn="b"/>
                      <a:r>
                        <a:rPr lang="zh-CN" altLang="en-US" sz="1200" b="1" i="0" u="none" strike="noStrike">
                          <a:solidFill>
                            <a:srgbClr val="000000"/>
                          </a:solidFill>
                          <a:latin typeface="宋体"/>
                        </a:rPr>
                        <a:t>云南大学</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1268</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植被动态与特色植物资源保护利用方向建设</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202101</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2601</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2601</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a:t>
                      </a:r>
                      <a:r>
                        <a:rPr lang="zh-CN" altLang="en-US" sz="1200" b="1" i="0" u="none" strike="noStrike">
                          <a:solidFill>
                            <a:srgbClr val="000000"/>
                          </a:solidFill>
                          <a:latin typeface="宋体"/>
                        </a:rPr>
                        <a:t>基础研究</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12</a:t>
                      </a:r>
                      <a:r>
                        <a:rPr lang="zh-CN" altLang="en-US" sz="1200" b="1" i="0" u="none" strike="noStrike" dirty="0">
                          <a:solidFill>
                            <a:srgbClr val="000000"/>
                          </a:solidFill>
                          <a:latin typeface="宋体"/>
                        </a:rPr>
                        <a:t>自选课题</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134">
                <a:tc>
                  <a:txBody>
                    <a:bodyPr/>
                    <a:lstStyle/>
                    <a:p>
                      <a:pPr algn="l" fontAlgn="b"/>
                      <a:r>
                        <a:rPr lang="zh-CN" altLang="en-US" sz="1200" b="1" i="0" u="none" strike="noStrike">
                          <a:solidFill>
                            <a:srgbClr val="000000"/>
                          </a:solidFill>
                          <a:latin typeface="宋体"/>
                        </a:rPr>
                        <a:t>云南大学</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1269</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FF0000"/>
                          </a:solidFill>
                          <a:latin typeface="宋体"/>
                        </a:rPr>
                        <a:t>人才引进与培养项目</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202101</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70290</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70290</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a:t>
                      </a:r>
                      <a:r>
                        <a:rPr lang="zh-CN" altLang="en-US" sz="1200" b="1" i="0" u="none" strike="noStrike">
                          <a:solidFill>
                            <a:srgbClr val="000000"/>
                          </a:solidFill>
                          <a:latin typeface="宋体"/>
                        </a:rPr>
                        <a:t>基础研究</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12</a:t>
                      </a:r>
                      <a:r>
                        <a:rPr lang="zh-CN" altLang="en-US" sz="1200" b="1" i="0" u="none" strike="noStrike" dirty="0">
                          <a:solidFill>
                            <a:srgbClr val="000000"/>
                          </a:solidFill>
                          <a:latin typeface="宋体"/>
                        </a:rPr>
                        <a:t>自选课题</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134">
                <a:tc>
                  <a:txBody>
                    <a:bodyPr/>
                    <a:lstStyle/>
                    <a:p>
                      <a:pPr algn="l" fontAlgn="b"/>
                      <a:r>
                        <a:rPr lang="zh-CN" altLang="en-US" sz="1200" b="1" i="0" u="none" strike="noStrike">
                          <a:solidFill>
                            <a:srgbClr val="000000"/>
                          </a:solidFill>
                          <a:latin typeface="宋体"/>
                        </a:rPr>
                        <a:t>云南大学</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1270</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FF0000"/>
                          </a:solidFill>
                          <a:latin typeface="宋体"/>
                        </a:rPr>
                        <a:t>人才引进与培养</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202101</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44367</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44367</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a:t>
                      </a:r>
                      <a:r>
                        <a:rPr lang="zh-CN" altLang="en-US" sz="1200" b="1" i="0" u="none" strike="noStrike">
                          <a:solidFill>
                            <a:srgbClr val="000000"/>
                          </a:solidFill>
                          <a:latin typeface="宋体"/>
                        </a:rPr>
                        <a:t>基础研究</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12</a:t>
                      </a:r>
                      <a:r>
                        <a:rPr lang="zh-CN" altLang="en-US" sz="1200" b="1" i="0" u="none" strike="noStrike" dirty="0">
                          <a:solidFill>
                            <a:srgbClr val="000000"/>
                          </a:solidFill>
                          <a:latin typeface="宋体"/>
                        </a:rPr>
                        <a:t>自选课题</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134">
                <a:tc>
                  <a:txBody>
                    <a:bodyPr/>
                    <a:lstStyle/>
                    <a:p>
                      <a:pPr algn="l" fontAlgn="b"/>
                      <a:r>
                        <a:rPr lang="zh-CN" altLang="en-US" sz="1200" b="1" i="0" u="none" strike="noStrike">
                          <a:solidFill>
                            <a:srgbClr val="000000"/>
                          </a:solidFill>
                          <a:latin typeface="宋体"/>
                        </a:rPr>
                        <a:t>云南大学</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1271</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FF0000"/>
                          </a:solidFill>
                          <a:latin typeface="宋体"/>
                        </a:rPr>
                        <a:t>引进人才科研启动支持项目</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202101</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9986</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9986</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a:t>
                      </a:r>
                      <a:r>
                        <a:rPr lang="zh-CN" altLang="en-US" sz="1200" b="1" i="0" u="none" strike="noStrike">
                          <a:solidFill>
                            <a:srgbClr val="000000"/>
                          </a:solidFill>
                          <a:latin typeface="宋体"/>
                        </a:rPr>
                        <a:t>基础研究</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12</a:t>
                      </a:r>
                      <a:r>
                        <a:rPr lang="zh-CN" altLang="en-US" sz="1200" b="1" i="0" u="none" strike="noStrike" dirty="0">
                          <a:solidFill>
                            <a:srgbClr val="000000"/>
                          </a:solidFill>
                          <a:latin typeface="宋体"/>
                        </a:rPr>
                        <a:t>自选课题</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134">
                <a:tc>
                  <a:txBody>
                    <a:bodyPr/>
                    <a:lstStyle/>
                    <a:p>
                      <a:pPr algn="l" fontAlgn="b"/>
                      <a:r>
                        <a:rPr lang="zh-CN" altLang="en-US" sz="1200" b="1" i="0" u="none" strike="noStrike">
                          <a:solidFill>
                            <a:srgbClr val="000000"/>
                          </a:solidFill>
                          <a:latin typeface="宋体"/>
                        </a:rPr>
                        <a:t>云南大学</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1272</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FF0000"/>
                          </a:solidFill>
                          <a:latin typeface="宋体"/>
                        </a:rPr>
                        <a:t>自然科学重点科研团队建设</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202101</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2800</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2800</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a:t>
                      </a:r>
                      <a:r>
                        <a:rPr lang="zh-CN" altLang="en-US" sz="1200" b="1" i="0" u="none" strike="noStrike">
                          <a:solidFill>
                            <a:srgbClr val="000000"/>
                          </a:solidFill>
                          <a:latin typeface="宋体"/>
                        </a:rPr>
                        <a:t>基础研究</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12</a:t>
                      </a:r>
                      <a:r>
                        <a:rPr lang="zh-CN" altLang="en-US" sz="1200" b="1" i="0" u="none" strike="noStrike" dirty="0">
                          <a:solidFill>
                            <a:srgbClr val="000000"/>
                          </a:solidFill>
                          <a:latin typeface="宋体"/>
                        </a:rPr>
                        <a:t>自选课题</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134">
                <a:tc>
                  <a:txBody>
                    <a:bodyPr/>
                    <a:lstStyle/>
                    <a:p>
                      <a:pPr algn="l" fontAlgn="b"/>
                      <a:r>
                        <a:rPr lang="zh-CN" altLang="en-US" sz="1200" b="1" i="0" u="none" strike="noStrike">
                          <a:solidFill>
                            <a:srgbClr val="000000"/>
                          </a:solidFill>
                          <a:latin typeface="宋体"/>
                        </a:rPr>
                        <a:t>云南大学</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1273</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FF0000"/>
                          </a:solidFill>
                          <a:latin typeface="宋体"/>
                        </a:rPr>
                        <a:t>自然科学重点科研平台与基地建设</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202101</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5793</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5793</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a:t>
                      </a:r>
                      <a:r>
                        <a:rPr lang="zh-CN" altLang="en-US" sz="1200" b="1" i="0" u="none" strike="noStrike">
                          <a:solidFill>
                            <a:srgbClr val="000000"/>
                          </a:solidFill>
                          <a:latin typeface="宋体"/>
                        </a:rPr>
                        <a:t>基础研究</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12</a:t>
                      </a:r>
                      <a:r>
                        <a:rPr lang="zh-CN" altLang="en-US" sz="1200" b="1" i="0" u="none" strike="noStrike" dirty="0">
                          <a:solidFill>
                            <a:srgbClr val="000000"/>
                          </a:solidFill>
                          <a:latin typeface="宋体"/>
                        </a:rPr>
                        <a:t>自选课题</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134">
                <a:tc>
                  <a:txBody>
                    <a:bodyPr/>
                    <a:lstStyle/>
                    <a:p>
                      <a:pPr algn="l" fontAlgn="b"/>
                      <a:r>
                        <a:rPr lang="zh-CN" altLang="en-US" sz="1200" b="1" i="0" u="none" strike="noStrike">
                          <a:solidFill>
                            <a:srgbClr val="000000"/>
                          </a:solidFill>
                          <a:latin typeface="宋体"/>
                        </a:rPr>
                        <a:t>云南大学</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1274</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FF0000"/>
                          </a:solidFill>
                          <a:latin typeface="宋体"/>
                        </a:rPr>
                        <a:t>自然科学基础研究原始创新行动计划</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202101</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13949</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13949</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a:t>
                      </a:r>
                      <a:r>
                        <a:rPr lang="zh-CN" altLang="en-US" sz="1200" b="1" i="0" u="none" strike="noStrike">
                          <a:solidFill>
                            <a:srgbClr val="000000"/>
                          </a:solidFill>
                          <a:latin typeface="宋体"/>
                        </a:rPr>
                        <a:t>基础研究</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12</a:t>
                      </a:r>
                      <a:r>
                        <a:rPr lang="zh-CN" altLang="en-US" sz="1200" b="1" i="0" u="none" strike="noStrike" dirty="0">
                          <a:solidFill>
                            <a:srgbClr val="000000"/>
                          </a:solidFill>
                          <a:latin typeface="宋体"/>
                        </a:rPr>
                        <a:t>自选课题</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134">
                <a:tc>
                  <a:txBody>
                    <a:bodyPr/>
                    <a:lstStyle/>
                    <a:p>
                      <a:pPr algn="l" fontAlgn="b"/>
                      <a:r>
                        <a:rPr lang="zh-CN" altLang="en-US" sz="1200" b="1" i="0" u="none" strike="noStrike">
                          <a:solidFill>
                            <a:srgbClr val="000000"/>
                          </a:solidFill>
                          <a:latin typeface="宋体"/>
                        </a:rPr>
                        <a:t>云南大学</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1275</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科技服务社会特色应用研究提升行动计划</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202101</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615</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615</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a:t>
                      </a:r>
                      <a:r>
                        <a:rPr lang="zh-CN" altLang="en-US" sz="1200" b="1" i="0" u="none" strike="noStrike">
                          <a:solidFill>
                            <a:srgbClr val="000000"/>
                          </a:solidFill>
                          <a:latin typeface="宋体"/>
                        </a:rPr>
                        <a:t>基础研究</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12</a:t>
                      </a:r>
                      <a:r>
                        <a:rPr lang="zh-CN" altLang="en-US" sz="1200" b="1" i="0" u="none" strike="noStrike" dirty="0">
                          <a:solidFill>
                            <a:srgbClr val="000000"/>
                          </a:solidFill>
                          <a:latin typeface="宋体"/>
                        </a:rPr>
                        <a:t>自选课题</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134">
                <a:tc>
                  <a:txBody>
                    <a:bodyPr/>
                    <a:lstStyle/>
                    <a:p>
                      <a:pPr algn="l" fontAlgn="b"/>
                      <a:r>
                        <a:rPr lang="zh-CN" altLang="en-US" sz="1200" b="1" i="0" u="none" strike="noStrike">
                          <a:solidFill>
                            <a:srgbClr val="000000"/>
                          </a:solidFill>
                          <a:latin typeface="宋体"/>
                        </a:rPr>
                        <a:t>云南大学</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1276</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自然科学会聚交叉培育行动计划</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202101</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16989</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16989</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a:t>
                      </a:r>
                      <a:r>
                        <a:rPr lang="zh-CN" altLang="en-US" sz="1200" b="1" i="0" u="none" strike="noStrike">
                          <a:solidFill>
                            <a:srgbClr val="000000"/>
                          </a:solidFill>
                          <a:latin typeface="宋体"/>
                        </a:rPr>
                        <a:t>基础研究</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12</a:t>
                      </a:r>
                      <a:r>
                        <a:rPr lang="zh-CN" altLang="en-US" sz="1200" b="1" i="0" u="none" strike="noStrike" dirty="0">
                          <a:solidFill>
                            <a:srgbClr val="000000"/>
                          </a:solidFill>
                          <a:latin typeface="宋体"/>
                        </a:rPr>
                        <a:t>自选课题</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134">
                <a:tc>
                  <a:txBody>
                    <a:bodyPr/>
                    <a:lstStyle/>
                    <a:p>
                      <a:pPr algn="l" fontAlgn="b"/>
                      <a:r>
                        <a:rPr lang="zh-CN" altLang="en-US" sz="1200" b="1" i="0" u="none" strike="noStrike">
                          <a:solidFill>
                            <a:srgbClr val="000000"/>
                          </a:solidFill>
                          <a:latin typeface="宋体"/>
                        </a:rPr>
                        <a:t>云南大学</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1277</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服务乡村振兴战略实施</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202101</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662</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662</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a:t>
                      </a:r>
                      <a:r>
                        <a:rPr lang="zh-CN" altLang="en-US" sz="1200" b="1" i="0" u="none" strike="noStrike">
                          <a:solidFill>
                            <a:srgbClr val="000000"/>
                          </a:solidFill>
                          <a:latin typeface="宋体"/>
                        </a:rPr>
                        <a:t>基础研究</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12</a:t>
                      </a:r>
                      <a:r>
                        <a:rPr lang="zh-CN" altLang="en-US" sz="1200" b="1" i="0" u="none" strike="noStrike" dirty="0">
                          <a:solidFill>
                            <a:srgbClr val="000000"/>
                          </a:solidFill>
                          <a:latin typeface="宋体"/>
                        </a:rPr>
                        <a:t>自选课题</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134">
                <a:tc>
                  <a:txBody>
                    <a:bodyPr/>
                    <a:lstStyle/>
                    <a:p>
                      <a:pPr algn="l" fontAlgn="b"/>
                      <a:r>
                        <a:rPr lang="zh-CN" altLang="en-US" sz="1200" b="1" i="0" u="none" strike="noStrike">
                          <a:solidFill>
                            <a:srgbClr val="000000"/>
                          </a:solidFill>
                          <a:latin typeface="宋体"/>
                        </a:rPr>
                        <a:t>云南大学</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1278</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科技创新基础支撑能力提升计划</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202101</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dirty="0">
                          <a:solidFill>
                            <a:srgbClr val="000000"/>
                          </a:solidFill>
                          <a:latin typeface="宋体"/>
                        </a:rPr>
                        <a:t>9716</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dirty="0">
                          <a:solidFill>
                            <a:srgbClr val="000000"/>
                          </a:solidFill>
                          <a:latin typeface="宋体"/>
                        </a:rPr>
                        <a:t>9716</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a:t>
                      </a:r>
                      <a:r>
                        <a:rPr lang="zh-CN" altLang="en-US" sz="1200" b="1" i="0" u="none" strike="noStrike" dirty="0">
                          <a:solidFill>
                            <a:srgbClr val="000000"/>
                          </a:solidFill>
                          <a:latin typeface="宋体"/>
                        </a:rPr>
                        <a:t>基础研究</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12</a:t>
                      </a:r>
                      <a:r>
                        <a:rPr lang="zh-CN" altLang="en-US" sz="1200" b="1" i="0" u="none" strike="noStrike" dirty="0">
                          <a:solidFill>
                            <a:srgbClr val="000000"/>
                          </a:solidFill>
                          <a:latin typeface="宋体"/>
                        </a:rPr>
                        <a:t>自选课题</a:t>
                      </a:r>
                    </a:p>
                  </a:txBody>
                  <a:tcPr marL="3024" marR="3024" marT="30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椭圆 6"/>
          <p:cNvSpPr/>
          <p:nvPr/>
        </p:nvSpPr>
        <p:spPr>
          <a:xfrm>
            <a:off x="857224" y="5500702"/>
            <a:ext cx="7643866" cy="78581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试问：基础研究是这样划分的吗？</a:t>
            </a:r>
            <a:endParaRPr lang="zh-CN" altLang="en-US" sz="2800" b="1"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857224" y="1500174"/>
            <a:ext cx="7500990" cy="3748719"/>
          </a:xfrm>
          <a:prstGeom prst="rect">
            <a:avLst/>
          </a:prstGeom>
        </p:spPr>
        <p:txBody>
          <a:bodyPr wrap="square">
            <a:spAutoFit/>
          </a:bodyPr>
          <a:lstStyle/>
          <a:p>
            <a:pPr indent="355600">
              <a:lnSpc>
                <a:spcPct val="150000"/>
              </a:lnSpc>
            </a:pPr>
            <a:r>
              <a:rPr lang="zh-CN" altLang="en-US" sz="2400" b="1" dirty="0" smtClean="0">
                <a:solidFill>
                  <a:srgbClr val="C00000"/>
                </a:solidFill>
              </a:rPr>
              <a:t>  ② 应用研究</a:t>
            </a:r>
            <a:endParaRPr lang="en-US" altLang="zh-CN" sz="2400" b="1" dirty="0" smtClean="0">
              <a:solidFill>
                <a:srgbClr val="C00000"/>
              </a:solidFill>
            </a:endParaRPr>
          </a:p>
          <a:p>
            <a:pPr indent="355600">
              <a:lnSpc>
                <a:spcPct val="150000"/>
              </a:lnSpc>
            </a:pPr>
            <a:r>
              <a:rPr lang="zh-CN" altLang="en-US" sz="2400" b="1" dirty="0" smtClean="0"/>
              <a:t>  为获得新科学技术知识而进行的创造性研究，它主要是</a:t>
            </a:r>
            <a:r>
              <a:rPr lang="zh-CN" altLang="en-US" sz="2400" b="1" dirty="0" smtClean="0">
                <a:solidFill>
                  <a:srgbClr val="C00000"/>
                </a:solidFill>
              </a:rPr>
              <a:t>针对某一特定</a:t>
            </a:r>
            <a:r>
              <a:rPr lang="zh-CN" altLang="en-US" sz="2400" b="1" dirty="0" smtClean="0"/>
              <a:t>的实际</a:t>
            </a:r>
            <a:r>
              <a:rPr lang="zh-CN" altLang="en-US" sz="2400" b="1" dirty="0" smtClean="0">
                <a:solidFill>
                  <a:srgbClr val="C00000"/>
                </a:solidFill>
              </a:rPr>
              <a:t>目的</a:t>
            </a:r>
            <a:r>
              <a:rPr lang="zh-CN" altLang="en-US" sz="2400" b="1" dirty="0" smtClean="0"/>
              <a:t>或</a:t>
            </a:r>
            <a:r>
              <a:rPr lang="zh-CN" altLang="en-US" sz="2400" b="1" dirty="0" smtClean="0">
                <a:solidFill>
                  <a:srgbClr val="C00000"/>
                </a:solidFill>
              </a:rPr>
              <a:t>目标</a:t>
            </a:r>
            <a:r>
              <a:rPr lang="zh-CN" altLang="en-US" sz="2400" b="1" dirty="0" smtClean="0"/>
              <a:t>。应用研究通常是为了确定基础研究成果或知识可能的用途，或是为达到某一具体的、预定的实际目的确定新</a:t>
            </a:r>
            <a:r>
              <a:rPr lang="zh-CN" altLang="en-US" sz="2400" b="1" dirty="0" smtClean="0">
                <a:solidFill>
                  <a:srgbClr val="C00000"/>
                </a:solidFill>
              </a:rPr>
              <a:t>的方法（原理性）或途径</a:t>
            </a:r>
            <a:r>
              <a:rPr lang="zh-CN" altLang="en-US" sz="2400" b="1" dirty="0" smtClean="0"/>
              <a:t>。</a:t>
            </a:r>
            <a:endParaRPr lang="en-US" altLang="zh-CN" dirty="0" smtClean="0"/>
          </a:p>
          <a:p>
            <a:pPr indent="355600">
              <a:lnSpc>
                <a:spcPct val="120000"/>
              </a:lnSpc>
            </a:pPr>
            <a:endParaRPr lang="zh-CN" altLang="en-US" dirty="0"/>
          </a:p>
        </p:txBody>
      </p:sp>
      <p:sp>
        <p:nvSpPr>
          <p:cNvPr id="8" name="矩形 7"/>
          <p:cNvSpPr/>
          <p:nvPr/>
        </p:nvSpPr>
        <p:spPr>
          <a:xfrm>
            <a:off x="857224" y="285728"/>
            <a:ext cx="2686954" cy="584775"/>
          </a:xfrm>
          <a:prstGeom prst="rect">
            <a:avLst/>
          </a:prstGeom>
        </p:spPr>
        <p:txBody>
          <a:bodyPr wrap="none">
            <a:spAutoFit/>
          </a:bodyPr>
          <a:lstStyle/>
          <a:p>
            <a:r>
              <a:rPr lang="en-US" altLang="zh-CN" sz="3200" b="1" dirty="0" smtClean="0">
                <a:solidFill>
                  <a:srgbClr val="004D86"/>
                </a:solidFill>
              </a:rPr>
              <a:t>R&amp;D</a:t>
            </a:r>
            <a:r>
              <a:rPr lang="zh-CN" altLang="en-US" sz="3200" b="1" dirty="0" smtClean="0">
                <a:solidFill>
                  <a:srgbClr val="004D86"/>
                </a:solidFill>
              </a:rPr>
              <a:t>基本概念</a:t>
            </a:r>
            <a:endParaRPr lang="zh-CN" altLang="en-US" sz="3200" b="1" dirty="0" smtClean="0">
              <a:solidFill>
                <a:srgbClr val="00B050"/>
              </a:solidFill>
              <a:latin typeface="+mj-lt"/>
              <a:ea typeface="+mj-ea"/>
              <a:cs typeface="+mj-cs"/>
            </a:endParaRPr>
          </a:p>
        </p:txBody>
      </p:sp>
      <p:sp>
        <p:nvSpPr>
          <p:cNvPr id="7" name="Rectangle 5"/>
          <p:cNvSpPr>
            <a:spLocks noChangeArrowheads="1"/>
          </p:cNvSpPr>
          <p:nvPr/>
        </p:nvSpPr>
        <p:spPr bwMode="auto">
          <a:xfrm>
            <a:off x="928662" y="1071546"/>
            <a:ext cx="3429024" cy="427038"/>
          </a:xfrm>
          <a:prstGeom prst="rect">
            <a:avLst/>
          </a:prstGeom>
          <a:noFill/>
          <a:ln w="28575" algn="ctr">
            <a:noFill/>
            <a:miter lim="800000"/>
            <a:headEnd/>
            <a:tailEnd/>
          </a:ln>
        </p:spPr>
        <p:txBody>
          <a:bodyPr wrap="square" lIns="0" tIns="0" rIns="0" bIns="0">
            <a:spAutoFit/>
          </a:bodyPr>
          <a:lstStyle/>
          <a:p>
            <a:pPr indent="-228600"/>
            <a:r>
              <a:rPr lang="zh-CN" altLang="en-US" sz="2800" b="1" dirty="0" smtClean="0">
                <a:solidFill>
                  <a:srgbClr val="004D86"/>
                </a:solidFill>
              </a:rPr>
              <a:t>对</a:t>
            </a:r>
            <a:r>
              <a:rPr lang="zh-CN" altLang="en-US" sz="2800" b="1" dirty="0">
                <a:solidFill>
                  <a:srgbClr val="004D86"/>
                </a:solidFill>
              </a:rPr>
              <a:t>科技活动的</a:t>
            </a:r>
            <a:r>
              <a:rPr lang="zh-CN" altLang="en-US" sz="2800" b="1" dirty="0" smtClean="0">
                <a:solidFill>
                  <a:srgbClr val="004D86"/>
                </a:solidFill>
              </a:rPr>
              <a:t>解释</a:t>
            </a:r>
            <a:endParaRPr lang="zh-CN" altLang="en-US" b="1" dirty="0">
              <a:solidFill>
                <a:srgbClr val="004D86"/>
              </a:solidFill>
            </a:endParaRP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审核后</a:t>
            </a:r>
          </a:p>
        </p:txBody>
      </p:sp>
      <p:sp>
        <p:nvSpPr>
          <p:cNvPr id="7" name="椭圆 6"/>
          <p:cNvSpPr/>
          <p:nvPr/>
        </p:nvSpPr>
        <p:spPr>
          <a:xfrm>
            <a:off x="785786" y="4643446"/>
            <a:ext cx="7643866" cy="78581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这样的情况有</a:t>
            </a:r>
            <a:r>
              <a:rPr lang="en-US" altLang="zh-CN" sz="2800" b="1" dirty="0" smtClean="0">
                <a:solidFill>
                  <a:srgbClr val="FF0000"/>
                </a:solidFill>
              </a:rPr>
              <a:t>19</a:t>
            </a:r>
            <a:r>
              <a:rPr lang="zh-CN" altLang="en-US" sz="2800" b="1" dirty="0" smtClean="0">
                <a:solidFill>
                  <a:srgbClr val="FF0000"/>
                </a:solidFill>
              </a:rPr>
              <a:t>项。</a:t>
            </a:r>
            <a:endParaRPr lang="zh-CN" altLang="en-US" sz="2800" b="1" dirty="0">
              <a:solidFill>
                <a:srgbClr val="FF0000"/>
              </a:solidFill>
            </a:endParaRPr>
          </a:p>
        </p:txBody>
      </p:sp>
      <p:graphicFrame>
        <p:nvGraphicFramePr>
          <p:cNvPr id="8" name="表格 7"/>
          <p:cNvGraphicFramePr>
            <a:graphicFrameLocks noGrp="1"/>
          </p:cNvGraphicFramePr>
          <p:nvPr/>
        </p:nvGraphicFramePr>
        <p:xfrm>
          <a:off x="785786" y="1071546"/>
          <a:ext cx="7643867" cy="3357589"/>
        </p:xfrm>
        <a:graphic>
          <a:graphicData uri="http://schemas.openxmlformats.org/drawingml/2006/table">
            <a:tbl>
              <a:tblPr/>
              <a:tblGrid>
                <a:gridCol w="771588"/>
                <a:gridCol w="371420"/>
                <a:gridCol w="3786214"/>
                <a:gridCol w="482181"/>
                <a:gridCol w="330414"/>
                <a:gridCol w="330414"/>
                <a:gridCol w="738320"/>
                <a:gridCol w="833316"/>
              </a:tblGrid>
              <a:tr h="224971">
                <a:tc>
                  <a:txBody>
                    <a:bodyPr/>
                    <a:lstStyle/>
                    <a:p>
                      <a:pPr algn="l" fontAlgn="b"/>
                      <a:r>
                        <a:rPr lang="zh-CN" altLang="en-US" sz="1200" b="1" i="0" u="none" strike="noStrike" dirty="0">
                          <a:solidFill>
                            <a:srgbClr val="000000"/>
                          </a:solidFill>
                          <a:latin typeface="宋体"/>
                        </a:rPr>
                        <a:t>云南大学</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1195</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宁芜梅山</a:t>
                      </a:r>
                      <a:r>
                        <a:rPr lang="en-US" altLang="zh-CN" sz="1200" b="1" i="0" u="none" strike="noStrike">
                          <a:solidFill>
                            <a:srgbClr val="000000"/>
                          </a:solidFill>
                          <a:latin typeface="宋体"/>
                        </a:rPr>
                        <a:t>IOA</a:t>
                      </a:r>
                      <a:r>
                        <a:rPr lang="zh-CN" altLang="en-US" sz="1200" b="1" i="0" u="none" strike="noStrike">
                          <a:solidFill>
                            <a:srgbClr val="000000"/>
                          </a:solidFill>
                          <a:latin typeface="宋体"/>
                        </a:rPr>
                        <a:t>矿床磁铁贫</a:t>
                      </a:r>
                      <a:r>
                        <a:rPr lang="en-US" altLang="zh-CN" sz="1200" b="1" i="0" u="none" strike="noStrike">
                          <a:solidFill>
                            <a:srgbClr val="000000"/>
                          </a:solidFill>
                          <a:latin typeface="宋体"/>
                        </a:rPr>
                        <a:t>Ti</a:t>
                      </a:r>
                      <a:r>
                        <a:rPr lang="zh-CN" altLang="en-US" sz="1200" b="1" i="0" u="none" strike="noStrike">
                          <a:solidFill>
                            <a:srgbClr val="000000"/>
                          </a:solidFill>
                          <a:latin typeface="宋体"/>
                        </a:rPr>
                        <a:t>机制及对矿床成因的指示</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202103</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20</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20</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a:t>
                      </a:r>
                      <a:r>
                        <a:rPr lang="zh-CN" altLang="en-US" sz="1200" b="1" i="0" u="none" strike="noStrike">
                          <a:solidFill>
                            <a:srgbClr val="000000"/>
                          </a:solidFill>
                          <a:latin typeface="宋体"/>
                        </a:rPr>
                        <a:t>基础研究</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16</a:t>
                      </a:r>
                      <a:r>
                        <a:rPr lang="zh-CN" altLang="en-US" sz="1200" b="1" i="0" u="none" strike="noStrike" dirty="0">
                          <a:solidFill>
                            <a:srgbClr val="000000"/>
                          </a:solidFill>
                          <a:latin typeface="宋体"/>
                        </a:rPr>
                        <a:t>地市厅局</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4971">
                <a:tc>
                  <a:txBody>
                    <a:bodyPr/>
                    <a:lstStyle/>
                    <a:p>
                      <a:pPr algn="l" fontAlgn="b"/>
                      <a:r>
                        <a:rPr lang="zh-CN" altLang="en-US" sz="1200" b="1" i="0" u="none" strike="noStrike">
                          <a:solidFill>
                            <a:srgbClr val="000000"/>
                          </a:solidFill>
                          <a:latin typeface="宋体"/>
                        </a:rPr>
                        <a:t>云南大学</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1196</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烟草青枯病与根际微生物多样性关系研究</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202103</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20</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20</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a:t>
                      </a:r>
                      <a:r>
                        <a:rPr lang="zh-CN" altLang="en-US" sz="1200" b="1" i="0" u="none" strike="noStrike">
                          <a:solidFill>
                            <a:srgbClr val="000000"/>
                          </a:solidFill>
                          <a:latin typeface="宋体"/>
                        </a:rPr>
                        <a:t>应用研究</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16</a:t>
                      </a:r>
                      <a:r>
                        <a:rPr lang="zh-CN" altLang="en-US" sz="1200" b="1" i="0" u="none" strike="noStrike" dirty="0">
                          <a:solidFill>
                            <a:srgbClr val="000000"/>
                          </a:solidFill>
                          <a:latin typeface="宋体"/>
                        </a:rPr>
                        <a:t>地市厅局</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5698">
                <a:tc>
                  <a:txBody>
                    <a:bodyPr/>
                    <a:lstStyle/>
                    <a:p>
                      <a:pPr algn="l" fontAlgn="b"/>
                      <a:r>
                        <a:rPr lang="zh-CN" altLang="en-US" sz="1200" b="1" i="0" u="none" strike="noStrike">
                          <a:solidFill>
                            <a:srgbClr val="000000"/>
                          </a:solidFill>
                          <a:latin typeface="宋体"/>
                        </a:rPr>
                        <a:t>云南大学</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1197</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滇池铜绿微囊藻次生代谢物对滇池金线鲃胚胎的致畸性研究</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202103</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20</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20</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a:t>
                      </a:r>
                      <a:r>
                        <a:rPr lang="zh-CN" altLang="en-US" sz="1200" b="1" i="0" u="none" strike="noStrike">
                          <a:solidFill>
                            <a:srgbClr val="000000"/>
                          </a:solidFill>
                          <a:latin typeface="宋体"/>
                        </a:rPr>
                        <a:t>基础研究</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16</a:t>
                      </a:r>
                      <a:r>
                        <a:rPr lang="zh-CN" altLang="en-US" sz="1200" b="1" i="0" u="none" strike="noStrike" dirty="0">
                          <a:solidFill>
                            <a:srgbClr val="000000"/>
                          </a:solidFill>
                          <a:latin typeface="宋体"/>
                        </a:rPr>
                        <a:t>地市厅局</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5698">
                <a:tc>
                  <a:txBody>
                    <a:bodyPr/>
                    <a:lstStyle/>
                    <a:p>
                      <a:pPr algn="l" fontAlgn="b"/>
                      <a:r>
                        <a:rPr lang="zh-CN" altLang="en-US" sz="1200" b="1" i="0" u="none" strike="noStrike">
                          <a:solidFill>
                            <a:srgbClr val="000000"/>
                          </a:solidFill>
                          <a:latin typeface="宋体"/>
                        </a:rPr>
                        <a:t>云南大学</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1198</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基于线粒体</a:t>
                      </a:r>
                      <a:r>
                        <a:rPr lang="en-US" altLang="zh-CN" sz="1200" b="1" i="0" u="none" strike="noStrike" dirty="0">
                          <a:solidFill>
                            <a:srgbClr val="000000"/>
                          </a:solidFill>
                          <a:latin typeface="宋体"/>
                        </a:rPr>
                        <a:t>COI</a:t>
                      </a:r>
                      <a:r>
                        <a:rPr lang="zh-CN" altLang="en-US" sz="1200" b="1" i="0" u="none" strike="noStrike" dirty="0">
                          <a:solidFill>
                            <a:srgbClr val="000000"/>
                          </a:solidFill>
                          <a:latin typeface="宋体"/>
                        </a:rPr>
                        <a:t>基因序列的未定种金线</a:t>
                      </a:r>
                      <a:r>
                        <a:rPr lang="en-US" altLang="zh-CN" sz="1200" b="1" i="0" u="none" strike="noStrike" dirty="0">
                          <a:solidFill>
                            <a:srgbClr val="000000"/>
                          </a:solidFill>
                          <a:latin typeface="宋体"/>
                        </a:rPr>
                        <a:t>?</a:t>
                      </a:r>
                      <a:r>
                        <a:rPr lang="zh-CN" altLang="en-US" sz="1200" b="1" i="0" u="none" strike="noStrike" dirty="0">
                          <a:solidFill>
                            <a:srgbClr val="000000"/>
                          </a:solidFill>
                          <a:latin typeface="宋体"/>
                        </a:rPr>
                        <a:t>与文山金线</a:t>
                      </a:r>
                      <a:r>
                        <a:rPr lang="en-US" altLang="zh-CN" sz="1200" b="1" i="0" u="none" strike="noStrike" dirty="0">
                          <a:solidFill>
                            <a:srgbClr val="000000"/>
                          </a:solidFill>
                          <a:latin typeface="宋体"/>
                        </a:rPr>
                        <a:t>?</a:t>
                      </a:r>
                      <a:r>
                        <a:rPr lang="zh-CN" altLang="en-US" sz="1200" b="1" i="0" u="none" strike="noStrike" dirty="0">
                          <a:solidFill>
                            <a:srgbClr val="000000"/>
                          </a:solidFill>
                          <a:latin typeface="宋体"/>
                        </a:rPr>
                        <a:t>的分子鉴定</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202103</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20</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20</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a:t>
                      </a:r>
                      <a:r>
                        <a:rPr lang="zh-CN" altLang="en-US" sz="1200" b="1" i="0" u="none" strike="noStrike">
                          <a:solidFill>
                            <a:srgbClr val="000000"/>
                          </a:solidFill>
                          <a:latin typeface="宋体"/>
                        </a:rPr>
                        <a:t>应用研究</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16</a:t>
                      </a:r>
                      <a:r>
                        <a:rPr lang="zh-CN" altLang="en-US" sz="1200" b="1" i="0" u="none" strike="noStrike" dirty="0">
                          <a:solidFill>
                            <a:srgbClr val="000000"/>
                          </a:solidFill>
                          <a:latin typeface="宋体"/>
                        </a:rPr>
                        <a:t>地市厅局</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4971">
                <a:tc>
                  <a:txBody>
                    <a:bodyPr/>
                    <a:lstStyle/>
                    <a:p>
                      <a:pPr algn="l" fontAlgn="b"/>
                      <a:r>
                        <a:rPr lang="zh-CN" altLang="en-US" sz="1200" b="1" i="0" u="none" strike="noStrike">
                          <a:solidFill>
                            <a:srgbClr val="000000"/>
                          </a:solidFill>
                          <a:latin typeface="宋体"/>
                        </a:rPr>
                        <a:t>云南大学</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1199</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基于新媒体大数据的城市意象传播模式与传播机制研究</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202103</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20</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20</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a:t>
                      </a:r>
                      <a:r>
                        <a:rPr lang="zh-CN" altLang="en-US" sz="1200" b="1" i="0" u="none" strike="noStrike">
                          <a:solidFill>
                            <a:srgbClr val="000000"/>
                          </a:solidFill>
                          <a:latin typeface="宋体"/>
                        </a:rPr>
                        <a:t>应用研究</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16</a:t>
                      </a:r>
                      <a:r>
                        <a:rPr lang="zh-CN" altLang="en-US" sz="1200" b="1" i="0" u="none" strike="noStrike" dirty="0">
                          <a:solidFill>
                            <a:srgbClr val="000000"/>
                          </a:solidFill>
                          <a:latin typeface="宋体"/>
                        </a:rPr>
                        <a:t>地市厅局</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4971">
                <a:tc>
                  <a:txBody>
                    <a:bodyPr/>
                    <a:lstStyle/>
                    <a:p>
                      <a:pPr algn="l" fontAlgn="b"/>
                      <a:r>
                        <a:rPr lang="zh-CN" altLang="en-US" sz="1200" b="1" i="0" u="none" strike="noStrike" dirty="0">
                          <a:solidFill>
                            <a:srgbClr val="000000"/>
                          </a:solidFill>
                          <a:latin typeface="宋体"/>
                        </a:rPr>
                        <a:t>云南大学</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1200</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最大团问题高性能并行算法研究</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202103</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20</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20</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a:t>
                      </a:r>
                      <a:r>
                        <a:rPr lang="zh-CN" altLang="en-US" sz="1200" b="1" i="0" u="none" strike="noStrike">
                          <a:solidFill>
                            <a:srgbClr val="000000"/>
                          </a:solidFill>
                          <a:latin typeface="宋体"/>
                        </a:rPr>
                        <a:t>应用研究</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16</a:t>
                      </a:r>
                      <a:r>
                        <a:rPr lang="zh-CN" altLang="en-US" sz="1200" b="1" i="0" u="none" strike="noStrike" dirty="0">
                          <a:solidFill>
                            <a:srgbClr val="000000"/>
                          </a:solidFill>
                          <a:latin typeface="宋体"/>
                        </a:rPr>
                        <a:t>地市厅局</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4971">
                <a:tc>
                  <a:txBody>
                    <a:bodyPr/>
                    <a:lstStyle/>
                    <a:p>
                      <a:pPr algn="l" fontAlgn="b"/>
                      <a:r>
                        <a:rPr lang="zh-CN" altLang="en-US" sz="1200" b="1" i="0" u="none" strike="noStrike">
                          <a:solidFill>
                            <a:srgbClr val="000000"/>
                          </a:solidFill>
                          <a:latin typeface="宋体"/>
                        </a:rPr>
                        <a:t>云南大学</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1201</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基于区块链智能合约的标注数据共享技术研究</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202103</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20</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20</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a:t>
                      </a:r>
                      <a:r>
                        <a:rPr lang="zh-CN" altLang="en-US" sz="1200" b="1" i="0" u="none" strike="noStrike">
                          <a:solidFill>
                            <a:srgbClr val="000000"/>
                          </a:solidFill>
                          <a:latin typeface="宋体"/>
                        </a:rPr>
                        <a:t>应用研究</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16</a:t>
                      </a:r>
                      <a:r>
                        <a:rPr lang="zh-CN" altLang="en-US" sz="1200" b="1" i="0" u="none" strike="noStrike" dirty="0">
                          <a:solidFill>
                            <a:srgbClr val="000000"/>
                          </a:solidFill>
                          <a:latin typeface="宋体"/>
                        </a:rPr>
                        <a:t>地市厅局</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5698">
                <a:tc>
                  <a:txBody>
                    <a:bodyPr/>
                    <a:lstStyle/>
                    <a:p>
                      <a:pPr algn="l" fontAlgn="b"/>
                      <a:r>
                        <a:rPr lang="zh-CN" altLang="en-US" sz="1200" b="1" i="0" u="none" strike="noStrike">
                          <a:solidFill>
                            <a:srgbClr val="000000"/>
                          </a:solidFill>
                          <a:latin typeface="宋体"/>
                        </a:rPr>
                        <a:t>云南大学</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1202</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跨组织业务流程中一种基于环境的公共流程建模方法研究</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202103</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20</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20</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a:t>
                      </a:r>
                      <a:r>
                        <a:rPr lang="zh-CN" altLang="en-US" sz="1200" b="1" i="0" u="none" strike="noStrike">
                          <a:solidFill>
                            <a:srgbClr val="000000"/>
                          </a:solidFill>
                          <a:latin typeface="宋体"/>
                        </a:rPr>
                        <a:t>基础研究</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16</a:t>
                      </a:r>
                      <a:r>
                        <a:rPr lang="zh-CN" altLang="en-US" sz="1200" b="1" i="0" u="none" strike="noStrike" dirty="0">
                          <a:solidFill>
                            <a:srgbClr val="000000"/>
                          </a:solidFill>
                          <a:latin typeface="宋体"/>
                        </a:rPr>
                        <a:t>地市厅局</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4971">
                <a:tc>
                  <a:txBody>
                    <a:bodyPr/>
                    <a:lstStyle/>
                    <a:p>
                      <a:pPr algn="l" fontAlgn="b"/>
                      <a:r>
                        <a:rPr lang="zh-CN" altLang="en-US" sz="1200" b="1" i="0" u="none" strike="noStrike">
                          <a:solidFill>
                            <a:srgbClr val="000000"/>
                          </a:solidFill>
                          <a:latin typeface="宋体"/>
                        </a:rPr>
                        <a:t>云南大学</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1203</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人血清及卵泡液全氟化合物对体外受精结局的影响</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202103</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20</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20</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a:t>
                      </a:r>
                      <a:r>
                        <a:rPr lang="zh-CN" altLang="en-US" sz="1200" b="1" i="0" u="none" strike="noStrike">
                          <a:solidFill>
                            <a:srgbClr val="000000"/>
                          </a:solidFill>
                          <a:latin typeface="宋体"/>
                        </a:rPr>
                        <a:t>基础研究</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16</a:t>
                      </a:r>
                      <a:r>
                        <a:rPr lang="zh-CN" altLang="en-US" sz="1200" b="1" i="0" u="none" strike="noStrike" dirty="0">
                          <a:solidFill>
                            <a:srgbClr val="000000"/>
                          </a:solidFill>
                          <a:latin typeface="宋体"/>
                        </a:rPr>
                        <a:t>地市厅局</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4971">
                <a:tc>
                  <a:txBody>
                    <a:bodyPr/>
                    <a:lstStyle/>
                    <a:p>
                      <a:pPr algn="l" fontAlgn="b"/>
                      <a:r>
                        <a:rPr lang="zh-CN" altLang="en-US" sz="1200" b="1" i="0" u="none" strike="noStrike">
                          <a:solidFill>
                            <a:srgbClr val="000000"/>
                          </a:solidFill>
                          <a:latin typeface="宋体"/>
                        </a:rPr>
                        <a:t>云南大学</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1204</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超薄切片技术在磁性纳米材料中应用的研究</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202103</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20</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20</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a:t>
                      </a:r>
                      <a:r>
                        <a:rPr lang="zh-CN" altLang="en-US" sz="1200" b="1" i="0" u="none" strike="noStrike">
                          <a:solidFill>
                            <a:srgbClr val="000000"/>
                          </a:solidFill>
                          <a:latin typeface="宋体"/>
                        </a:rPr>
                        <a:t>应用研究</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16</a:t>
                      </a:r>
                      <a:r>
                        <a:rPr lang="zh-CN" altLang="en-US" sz="1200" b="1" i="0" u="none" strike="noStrike" dirty="0">
                          <a:solidFill>
                            <a:srgbClr val="000000"/>
                          </a:solidFill>
                          <a:latin typeface="宋体"/>
                        </a:rPr>
                        <a:t>地市厅局</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5698">
                <a:tc>
                  <a:txBody>
                    <a:bodyPr/>
                    <a:lstStyle/>
                    <a:p>
                      <a:pPr algn="l" fontAlgn="b"/>
                      <a:r>
                        <a:rPr lang="zh-CN" altLang="en-US" sz="1200" b="1" i="0" u="none" strike="noStrike">
                          <a:solidFill>
                            <a:srgbClr val="000000"/>
                          </a:solidFill>
                          <a:latin typeface="宋体"/>
                        </a:rPr>
                        <a:t>云南大学</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1205</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三硫杂三聚茚盘状液晶分子的设计合成、自组装及光电性质研究</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202103</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FF0000"/>
                          </a:solidFill>
                          <a:latin typeface="宋体"/>
                        </a:rPr>
                        <a:t>20</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FF0000"/>
                          </a:solidFill>
                          <a:latin typeface="宋体"/>
                        </a:rPr>
                        <a:t>20</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a:t>
                      </a:r>
                      <a:r>
                        <a:rPr lang="zh-CN" altLang="en-US" sz="1200" b="1" i="0" u="none" strike="noStrike">
                          <a:solidFill>
                            <a:srgbClr val="000000"/>
                          </a:solidFill>
                          <a:latin typeface="宋体"/>
                        </a:rPr>
                        <a:t>基础研究</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16</a:t>
                      </a:r>
                      <a:r>
                        <a:rPr lang="zh-CN" altLang="en-US" sz="1200" b="1" i="0" u="none" strike="noStrike" dirty="0">
                          <a:solidFill>
                            <a:srgbClr val="000000"/>
                          </a:solidFill>
                          <a:latin typeface="宋体"/>
                        </a:rPr>
                        <a:t>地市厅局</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审核后</a:t>
            </a:r>
          </a:p>
        </p:txBody>
      </p:sp>
      <p:graphicFrame>
        <p:nvGraphicFramePr>
          <p:cNvPr id="9" name="表格 8"/>
          <p:cNvGraphicFramePr>
            <a:graphicFrameLocks noGrp="1"/>
          </p:cNvGraphicFramePr>
          <p:nvPr/>
        </p:nvGraphicFramePr>
        <p:xfrm>
          <a:off x="785786" y="1071546"/>
          <a:ext cx="7643867" cy="3643336"/>
        </p:xfrm>
        <a:graphic>
          <a:graphicData uri="http://schemas.openxmlformats.org/drawingml/2006/table">
            <a:tbl>
              <a:tblPr/>
              <a:tblGrid>
                <a:gridCol w="771588"/>
                <a:gridCol w="442858"/>
                <a:gridCol w="3641415"/>
                <a:gridCol w="555543"/>
                <a:gridCol w="330413"/>
                <a:gridCol w="330413"/>
                <a:gridCol w="738321"/>
                <a:gridCol w="833316"/>
              </a:tblGrid>
              <a:tr h="425942">
                <a:tc>
                  <a:txBody>
                    <a:bodyPr/>
                    <a:lstStyle/>
                    <a:p>
                      <a:pPr algn="l" fontAlgn="b"/>
                      <a:r>
                        <a:rPr lang="zh-CN" altLang="en-US" sz="1200" b="1" i="0" u="none" strike="noStrike">
                          <a:solidFill>
                            <a:srgbClr val="000000"/>
                          </a:solidFill>
                          <a:latin typeface="宋体"/>
                        </a:rPr>
                        <a:t>云南大学</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1214</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量子点改性</a:t>
                      </a:r>
                      <a:r>
                        <a:rPr lang="en-US" altLang="zh-CN" sz="1200" b="1" i="0" u="none" strike="noStrike">
                          <a:solidFill>
                            <a:srgbClr val="000000"/>
                          </a:solidFill>
                          <a:latin typeface="宋体"/>
                        </a:rPr>
                        <a:t>SnO2</a:t>
                      </a:r>
                      <a:r>
                        <a:rPr lang="zh-CN" altLang="en-US" sz="1200" b="1" i="0" u="none" strike="noStrike">
                          <a:solidFill>
                            <a:srgbClr val="000000"/>
                          </a:solidFill>
                          <a:latin typeface="宋体"/>
                        </a:rPr>
                        <a:t>电子传输层构筑高校有机</a:t>
                      </a:r>
                      <a:r>
                        <a:rPr lang="en-US" altLang="zh-CN" sz="1200" b="1" i="0" u="none" strike="noStrike">
                          <a:solidFill>
                            <a:srgbClr val="000000"/>
                          </a:solidFill>
                          <a:latin typeface="宋体"/>
                        </a:rPr>
                        <a:t>-</a:t>
                      </a:r>
                      <a:r>
                        <a:rPr lang="zh-CN" altLang="en-US" sz="1200" b="1" i="0" u="none" strike="noStrike">
                          <a:solidFill>
                            <a:srgbClr val="000000"/>
                          </a:solidFill>
                          <a:latin typeface="宋体"/>
                        </a:rPr>
                        <a:t>无机杂化钙钛矿太阳能电池</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202103</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FF0000"/>
                          </a:solidFill>
                          <a:latin typeface="宋体"/>
                        </a:rPr>
                        <a:t>5</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5</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a:t>
                      </a:r>
                      <a:r>
                        <a:rPr lang="zh-CN" altLang="en-US" sz="1200" b="1" i="0" u="none" strike="noStrike">
                          <a:solidFill>
                            <a:srgbClr val="000000"/>
                          </a:solidFill>
                          <a:latin typeface="宋体"/>
                        </a:rPr>
                        <a:t>应用研究</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16</a:t>
                      </a:r>
                      <a:r>
                        <a:rPr lang="zh-CN" altLang="en-US" sz="1200" b="1" i="0" u="none" strike="noStrike" dirty="0">
                          <a:solidFill>
                            <a:srgbClr val="000000"/>
                          </a:solidFill>
                          <a:latin typeface="宋体"/>
                        </a:rPr>
                        <a:t>地市厅局</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5942">
                <a:tc>
                  <a:txBody>
                    <a:bodyPr/>
                    <a:lstStyle/>
                    <a:p>
                      <a:pPr algn="l" fontAlgn="b"/>
                      <a:r>
                        <a:rPr lang="zh-CN" altLang="en-US" sz="1200" b="1" i="0" u="none" strike="noStrike" dirty="0">
                          <a:solidFill>
                            <a:srgbClr val="000000"/>
                          </a:solidFill>
                          <a:latin typeface="宋体"/>
                        </a:rPr>
                        <a:t>云南大学</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1215</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生物质炭负载亚铜化合物的</a:t>
                      </a:r>
                      <a:r>
                        <a:rPr lang="en-US" altLang="zh-CN" sz="1200" b="1" i="0" u="none" strike="noStrike">
                          <a:solidFill>
                            <a:srgbClr val="000000"/>
                          </a:solidFill>
                          <a:latin typeface="宋体"/>
                        </a:rPr>
                        <a:t>π</a:t>
                      </a:r>
                      <a:r>
                        <a:rPr lang="zh-CN" altLang="en-US" sz="1200" b="1" i="0" u="none" strike="noStrike">
                          <a:solidFill>
                            <a:srgbClr val="000000"/>
                          </a:solidFill>
                          <a:latin typeface="宋体"/>
                        </a:rPr>
                        <a:t>络合选择性脱除燃料油中的氮、硫化合物</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202103</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5</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5</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a:t>
                      </a:r>
                      <a:r>
                        <a:rPr lang="zh-CN" altLang="en-US" sz="1200" b="1" i="0" u="none" strike="noStrike">
                          <a:solidFill>
                            <a:srgbClr val="000000"/>
                          </a:solidFill>
                          <a:latin typeface="宋体"/>
                        </a:rPr>
                        <a:t>基础研究</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16</a:t>
                      </a:r>
                      <a:r>
                        <a:rPr lang="zh-CN" altLang="en-US" sz="1200" b="1" i="0" u="none" strike="noStrike" dirty="0">
                          <a:solidFill>
                            <a:srgbClr val="000000"/>
                          </a:solidFill>
                          <a:latin typeface="宋体"/>
                        </a:rPr>
                        <a:t>地市厅局</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1921">
                <a:tc>
                  <a:txBody>
                    <a:bodyPr/>
                    <a:lstStyle/>
                    <a:p>
                      <a:pPr algn="l" fontAlgn="b"/>
                      <a:r>
                        <a:rPr lang="zh-CN" altLang="en-US" sz="1200" b="1" i="0" u="none" strike="noStrike" dirty="0">
                          <a:solidFill>
                            <a:srgbClr val="000000"/>
                          </a:solidFill>
                          <a:latin typeface="宋体"/>
                        </a:rPr>
                        <a:t>云南大学</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1216</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高性能</a:t>
                      </a:r>
                      <a:r>
                        <a:rPr lang="en-US" sz="1200" b="1" i="0" u="none" strike="noStrike">
                          <a:solidFill>
                            <a:srgbClr val="000000"/>
                          </a:solidFill>
                          <a:latin typeface="宋体"/>
                        </a:rPr>
                        <a:t>CuO</a:t>
                      </a:r>
                      <a:r>
                        <a:rPr lang="zh-CN" altLang="en-US" sz="1200" b="1" i="0" u="none" strike="noStrike">
                          <a:solidFill>
                            <a:srgbClr val="000000"/>
                          </a:solidFill>
                          <a:latin typeface="宋体"/>
                        </a:rPr>
                        <a:t>基甲醛气敏材料及性能研究</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202103</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5</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5</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a:t>
                      </a:r>
                      <a:r>
                        <a:rPr lang="zh-CN" altLang="en-US" sz="1200" b="1" i="0" u="none" strike="noStrike">
                          <a:solidFill>
                            <a:srgbClr val="000000"/>
                          </a:solidFill>
                          <a:latin typeface="宋体"/>
                        </a:rPr>
                        <a:t>基础研究</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16</a:t>
                      </a:r>
                      <a:r>
                        <a:rPr lang="zh-CN" altLang="en-US" sz="1200" b="1" i="0" u="none" strike="noStrike" dirty="0">
                          <a:solidFill>
                            <a:srgbClr val="000000"/>
                          </a:solidFill>
                          <a:latin typeface="宋体"/>
                        </a:rPr>
                        <a:t>地市厅局</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1921">
                <a:tc>
                  <a:txBody>
                    <a:bodyPr/>
                    <a:lstStyle/>
                    <a:p>
                      <a:pPr algn="l" fontAlgn="b"/>
                      <a:r>
                        <a:rPr lang="zh-CN" altLang="en-US" sz="1200" b="1" i="0" u="none" strike="noStrike">
                          <a:solidFill>
                            <a:srgbClr val="000000"/>
                          </a:solidFill>
                          <a:latin typeface="宋体"/>
                        </a:rPr>
                        <a:t>云南大学</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1217</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春末南亚高压的位置对大湄公河次区域降水的影响</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202103</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5</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5</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a:t>
                      </a:r>
                      <a:r>
                        <a:rPr lang="zh-CN" altLang="en-US" sz="1200" b="1" i="0" u="none" strike="noStrike">
                          <a:solidFill>
                            <a:srgbClr val="000000"/>
                          </a:solidFill>
                          <a:latin typeface="宋体"/>
                        </a:rPr>
                        <a:t>基础研究</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16</a:t>
                      </a:r>
                      <a:r>
                        <a:rPr lang="zh-CN" altLang="en-US" sz="1200" b="1" i="0" u="none" strike="noStrike" dirty="0">
                          <a:solidFill>
                            <a:srgbClr val="000000"/>
                          </a:solidFill>
                          <a:latin typeface="宋体"/>
                        </a:rPr>
                        <a:t>地市厅局</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1921">
                <a:tc>
                  <a:txBody>
                    <a:bodyPr/>
                    <a:lstStyle/>
                    <a:p>
                      <a:pPr algn="l" fontAlgn="b"/>
                      <a:r>
                        <a:rPr lang="zh-CN" altLang="en-US" sz="1200" b="1" i="0" u="none" strike="noStrike">
                          <a:solidFill>
                            <a:srgbClr val="000000"/>
                          </a:solidFill>
                          <a:latin typeface="宋体"/>
                        </a:rPr>
                        <a:t>云南大学</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1218</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基于</a:t>
                      </a:r>
                      <a:r>
                        <a:rPr lang="en-US" altLang="zh-CN" sz="1200" b="1" i="0" u="none" strike="noStrike">
                          <a:solidFill>
                            <a:srgbClr val="000000"/>
                          </a:solidFill>
                          <a:latin typeface="宋体"/>
                        </a:rPr>
                        <a:t>GIS</a:t>
                      </a:r>
                      <a:r>
                        <a:rPr lang="zh-CN" altLang="en-US" sz="1200" b="1" i="0" u="none" strike="noStrike">
                          <a:solidFill>
                            <a:srgbClr val="000000"/>
                          </a:solidFill>
                          <a:latin typeface="宋体"/>
                        </a:rPr>
                        <a:t>的昆明市区共享单车运维调度研究</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202103</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5</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5</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a:t>
                      </a:r>
                      <a:r>
                        <a:rPr lang="zh-CN" altLang="en-US" sz="1200" b="1" i="0" u="none" strike="noStrike">
                          <a:solidFill>
                            <a:srgbClr val="000000"/>
                          </a:solidFill>
                          <a:latin typeface="宋体"/>
                        </a:rPr>
                        <a:t>应用研究</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16</a:t>
                      </a:r>
                      <a:r>
                        <a:rPr lang="zh-CN" altLang="en-US" sz="1200" b="1" i="0" u="none" strike="noStrike" dirty="0">
                          <a:solidFill>
                            <a:srgbClr val="000000"/>
                          </a:solidFill>
                          <a:latin typeface="宋体"/>
                        </a:rPr>
                        <a:t>地市厅局</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5942">
                <a:tc>
                  <a:txBody>
                    <a:bodyPr/>
                    <a:lstStyle/>
                    <a:p>
                      <a:pPr algn="l" fontAlgn="b"/>
                      <a:r>
                        <a:rPr lang="zh-CN" altLang="en-US" sz="1200" b="1" i="0" u="none" strike="noStrike">
                          <a:solidFill>
                            <a:srgbClr val="000000"/>
                          </a:solidFill>
                          <a:latin typeface="宋体"/>
                        </a:rPr>
                        <a:t>云南大学</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1219</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基于</a:t>
                      </a:r>
                      <a:r>
                        <a:rPr lang="en-US" altLang="zh-CN" sz="1200" b="1" i="0" u="none" strike="noStrike">
                          <a:solidFill>
                            <a:srgbClr val="000000"/>
                          </a:solidFill>
                          <a:latin typeface="宋体"/>
                        </a:rPr>
                        <a:t>GRACE</a:t>
                      </a:r>
                      <a:r>
                        <a:rPr lang="zh-CN" altLang="en-US" sz="1200" b="1" i="0" u="none" strike="noStrike">
                          <a:solidFill>
                            <a:srgbClr val="000000"/>
                          </a:solidFill>
                          <a:latin typeface="宋体"/>
                        </a:rPr>
                        <a:t>重力数据研究青藏高原东北缘时变重力场特征</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202103</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5</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5</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a:t>
                      </a:r>
                      <a:r>
                        <a:rPr lang="zh-CN" altLang="en-US" sz="1200" b="1" i="0" u="none" strike="noStrike">
                          <a:solidFill>
                            <a:srgbClr val="000000"/>
                          </a:solidFill>
                          <a:latin typeface="宋体"/>
                        </a:rPr>
                        <a:t>基础研究</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16</a:t>
                      </a:r>
                      <a:r>
                        <a:rPr lang="zh-CN" altLang="en-US" sz="1200" b="1" i="0" u="none" strike="noStrike" dirty="0">
                          <a:solidFill>
                            <a:srgbClr val="000000"/>
                          </a:solidFill>
                          <a:latin typeface="宋体"/>
                        </a:rPr>
                        <a:t>地市厅局</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1921">
                <a:tc>
                  <a:txBody>
                    <a:bodyPr/>
                    <a:lstStyle/>
                    <a:p>
                      <a:pPr algn="l" fontAlgn="b"/>
                      <a:r>
                        <a:rPr lang="zh-CN" altLang="en-US" sz="1200" b="1" i="0" u="none" strike="noStrike">
                          <a:solidFill>
                            <a:srgbClr val="000000"/>
                          </a:solidFill>
                          <a:latin typeface="宋体"/>
                        </a:rPr>
                        <a:t>云南大学</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1220</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花岗岩中岩浆混合作用的识别</a:t>
                      </a:r>
                      <a:r>
                        <a:rPr lang="en-US" altLang="zh-CN" sz="1200" b="1" i="0" u="none" strike="noStrike">
                          <a:solidFill>
                            <a:srgbClr val="000000"/>
                          </a:solidFill>
                          <a:latin typeface="宋体"/>
                        </a:rPr>
                        <a:t>——</a:t>
                      </a:r>
                      <a:r>
                        <a:rPr lang="zh-CN" altLang="en-US" sz="1200" b="1" i="0" u="none" strike="noStrike">
                          <a:solidFill>
                            <a:srgbClr val="000000"/>
                          </a:solidFill>
                          <a:latin typeface="宋体"/>
                        </a:rPr>
                        <a:t>以薄竹山岩体为例</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202103</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5</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5</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a:t>
                      </a:r>
                      <a:r>
                        <a:rPr lang="zh-CN" altLang="en-US" sz="1200" b="1" i="0" u="none" strike="noStrike">
                          <a:solidFill>
                            <a:srgbClr val="000000"/>
                          </a:solidFill>
                          <a:latin typeface="宋体"/>
                        </a:rPr>
                        <a:t>基础研究</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16</a:t>
                      </a:r>
                      <a:r>
                        <a:rPr lang="zh-CN" altLang="en-US" sz="1200" b="1" i="0" u="none" strike="noStrike" dirty="0">
                          <a:solidFill>
                            <a:srgbClr val="000000"/>
                          </a:solidFill>
                          <a:latin typeface="宋体"/>
                        </a:rPr>
                        <a:t>地市厅局</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5942">
                <a:tc>
                  <a:txBody>
                    <a:bodyPr/>
                    <a:lstStyle/>
                    <a:p>
                      <a:pPr algn="l" fontAlgn="b"/>
                      <a:r>
                        <a:rPr lang="zh-CN" altLang="en-US" sz="1200" b="1" i="0" u="none" strike="noStrike">
                          <a:solidFill>
                            <a:srgbClr val="000000"/>
                          </a:solidFill>
                          <a:latin typeface="宋体"/>
                        </a:rPr>
                        <a:t>云南大学</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1221</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蛋白质组学分析揭示纳米银对鲤鱼鳃线粒体的毒性机制</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202103</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5</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5</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a:t>
                      </a:r>
                      <a:r>
                        <a:rPr lang="zh-CN" altLang="en-US" sz="1200" b="1" i="0" u="none" strike="noStrike">
                          <a:solidFill>
                            <a:srgbClr val="000000"/>
                          </a:solidFill>
                          <a:latin typeface="宋体"/>
                        </a:rPr>
                        <a:t>基础研究</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16</a:t>
                      </a:r>
                      <a:r>
                        <a:rPr lang="zh-CN" altLang="en-US" sz="1200" b="1" i="0" u="none" strike="noStrike" dirty="0">
                          <a:solidFill>
                            <a:srgbClr val="000000"/>
                          </a:solidFill>
                          <a:latin typeface="宋体"/>
                        </a:rPr>
                        <a:t>地市厅局</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5942">
                <a:tc>
                  <a:txBody>
                    <a:bodyPr/>
                    <a:lstStyle/>
                    <a:p>
                      <a:pPr algn="l" fontAlgn="b"/>
                      <a:r>
                        <a:rPr lang="zh-CN" altLang="en-US" sz="1200" b="1" i="0" u="none" strike="noStrike">
                          <a:solidFill>
                            <a:srgbClr val="000000"/>
                          </a:solidFill>
                          <a:latin typeface="宋体"/>
                        </a:rPr>
                        <a:t>云南大学</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1222</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热带雨林土壤微生物多样性及多度对土壤呼吸的影响研究</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202103</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5</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5</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a:t>
                      </a:r>
                      <a:r>
                        <a:rPr lang="zh-CN" altLang="en-US" sz="1200" b="1" i="0" u="none" strike="noStrike">
                          <a:solidFill>
                            <a:srgbClr val="000000"/>
                          </a:solidFill>
                          <a:latin typeface="宋体"/>
                        </a:rPr>
                        <a:t>基础研究</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16</a:t>
                      </a:r>
                      <a:r>
                        <a:rPr lang="zh-CN" altLang="en-US" sz="1200" b="1" i="0" u="none" strike="noStrike" dirty="0">
                          <a:solidFill>
                            <a:srgbClr val="000000"/>
                          </a:solidFill>
                          <a:latin typeface="宋体"/>
                        </a:rPr>
                        <a:t>地市厅局</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5942">
                <a:tc>
                  <a:txBody>
                    <a:bodyPr/>
                    <a:lstStyle/>
                    <a:p>
                      <a:pPr algn="l" fontAlgn="b"/>
                      <a:r>
                        <a:rPr lang="zh-CN" altLang="en-US" sz="1200" b="1" i="0" u="none" strike="noStrike">
                          <a:solidFill>
                            <a:srgbClr val="000000"/>
                          </a:solidFill>
                          <a:latin typeface="宋体"/>
                        </a:rPr>
                        <a:t>云南大学</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1223</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水电站建设对伊江流域（中国境内）城镇空间扩张影响研究</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202103</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FF0000"/>
                          </a:solidFill>
                          <a:latin typeface="宋体"/>
                        </a:rPr>
                        <a:t>5</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FF0000"/>
                          </a:solidFill>
                          <a:latin typeface="宋体"/>
                        </a:rPr>
                        <a:t>5</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a:t>
                      </a:r>
                      <a:r>
                        <a:rPr lang="zh-CN" altLang="en-US" sz="1200" b="1" i="0" u="none" strike="noStrike">
                          <a:solidFill>
                            <a:srgbClr val="000000"/>
                          </a:solidFill>
                          <a:latin typeface="宋体"/>
                        </a:rPr>
                        <a:t>基础研究</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16</a:t>
                      </a:r>
                      <a:r>
                        <a:rPr lang="zh-CN" altLang="en-US" sz="1200" b="1" i="0" u="none" strike="noStrike" dirty="0">
                          <a:solidFill>
                            <a:srgbClr val="000000"/>
                          </a:solidFill>
                          <a:latin typeface="宋体"/>
                        </a:rPr>
                        <a:t>地市厅局</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椭圆 9"/>
          <p:cNvSpPr/>
          <p:nvPr/>
        </p:nvSpPr>
        <p:spPr>
          <a:xfrm>
            <a:off x="785786" y="4929198"/>
            <a:ext cx="7643866" cy="78581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这样的情况有</a:t>
            </a:r>
            <a:r>
              <a:rPr lang="en-US" altLang="zh-CN" sz="2800" b="1" dirty="0" smtClean="0">
                <a:solidFill>
                  <a:srgbClr val="FF0000"/>
                </a:solidFill>
              </a:rPr>
              <a:t>48</a:t>
            </a:r>
            <a:r>
              <a:rPr lang="zh-CN" altLang="en-US" sz="2800" b="1" dirty="0" smtClean="0">
                <a:solidFill>
                  <a:srgbClr val="FF0000"/>
                </a:solidFill>
              </a:rPr>
              <a:t>项。</a:t>
            </a:r>
            <a:endParaRPr lang="zh-CN" altLang="en-US" sz="2800" b="1" dirty="0">
              <a:solidFill>
                <a:srgbClr val="FF0000"/>
              </a:solidFill>
            </a:endParaRP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审核后</a:t>
            </a:r>
          </a:p>
        </p:txBody>
      </p:sp>
      <p:graphicFrame>
        <p:nvGraphicFramePr>
          <p:cNvPr id="6" name="表格 5"/>
          <p:cNvGraphicFramePr>
            <a:graphicFrameLocks noGrp="1"/>
          </p:cNvGraphicFramePr>
          <p:nvPr/>
        </p:nvGraphicFramePr>
        <p:xfrm>
          <a:off x="785786" y="1214422"/>
          <a:ext cx="7643867" cy="2000264"/>
        </p:xfrm>
        <a:graphic>
          <a:graphicData uri="http://schemas.openxmlformats.org/drawingml/2006/table">
            <a:tbl>
              <a:tblPr/>
              <a:tblGrid>
                <a:gridCol w="1071570"/>
                <a:gridCol w="428628"/>
                <a:gridCol w="3355663"/>
                <a:gridCol w="555543"/>
                <a:gridCol w="330413"/>
                <a:gridCol w="330413"/>
                <a:gridCol w="738321"/>
                <a:gridCol w="833316"/>
              </a:tblGrid>
              <a:tr h="500066">
                <a:tc>
                  <a:txBody>
                    <a:bodyPr/>
                    <a:lstStyle/>
                    <a:p>
                      <a:pPr algn="l" fontAlgn="b"/>
                      <a:r>
                        <a:rPr lang="zh-CN" altLang="en-US" sz="1200" b="1" i="0" u="none" strike="noStrike" dirty="0">
                          <a:solidFill>
                            <a:srgbClr val="000000"/>
                          </a:solidFill>
                          <a:latin typeface="宋体"/>
                        </a:rPr>
                        <a:t>昆明理工大学</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0045</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a:t>
                      </a:r>
                      <a:r>
                        <a:rPr lang="zh-CN" altLang="en-US" sz="1200" b="1" i="0" u="none" strike="noStrike">
                          <a:solidFill>
                            <a:srgbClr val="000000"/>
                          </a:solidFill>
                          <a:latin typeface="宋体"/>
                        </a:rPr>
                        <a:t>年“智汇云南”计划</a:t>
                      </a:r>
                      <a:r>
                        <a:rPr lang="en-US" altLang="zh-CN" sz="1200" b="1" i="0" u="none" strike="noStrike">
                          <a:solidFill>
                            <a:srgbClr val="000000"/>
                          </a:solidFill>
                          <a:latin typeface="宋体"/>
                        </a:rPr>
                        <a:t>-</a:t>
                      </a:r>
                      <a:r>
                        <a:rPr lang="zh-CN" altLang="en-US" sz="1200" b="1" i="0" u="none" strike="noStrike">
                          <a:solidFill>
                            <a:srgbClr val="000000"/>
                          </a:solidFill>
                          <a:latin typeface="宋体"/>
                        </a:rPr>
                        <a:t>青年科学家、青年企业家</a:t>
                      </a:r>
                      <a:r>
                        <a:rPr lang="en-US" sz="1200" b="1" i="0" u="none" strike="noStrike">
                          <a:solidFill>
                            <a:srgbClr val="000000"/>
                          </a:solidFill>
                          <a:latin typeface="宋体"/>
                        </a:rPr>
                        <a:t>GOPALAKRISHNAN MYLSAMY</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202112</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120</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107</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FF0000"/>
                          </a:solidFill>
                          <a:latin typeface="宋体"/>
                        </a:rPr>
                        <a:t>1</a:t>
                      </a:r>
                      <a:r>
                        <a:rPr lang="zh-CN" altLang="en-US" sz="1200" b="1" i="0" u="none" strike="noStrike">
                          <a:solidFill>
                            <a:srgbClr val="FF0000"/>
                          </a:solidFill>
                          <a:latin typeface="宋体"/>
                        </a:rPr>
                        <a:t>基础研究</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12</a:t>
                      </a:r>
                      <a:r>
                        <a:rPr lang="zh-CN" altLang="en-US" sz="1200" b="1" i="0" u="none" strike="noStrike" dirty="0">
                          <a:solidFill>
                            <a:srgbClr val="000000"/>
                          </a:solidFill>
                          <a:latin typeface="宋体"/>
                        </a:rPr>
                        <a:t>自选课题</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0066">
                <a:tc>
                  <a:txBody>
                    <a:bodyPr/>
                    <a:lstStyle/>
                    <a:p>
                      <a:pPr algn="l" fontAlgn="b"/>
                      <a:r>
                        <a:rPr lang="zh-CN" altLang="en-US" sz="1200" b="1" i="0" u="none" strike="noStrike">
                          <a:solidFill>
                            <a:srgbClr val="000000"/>
                          </a:solidFill>
                          <a:latin typeface="宋体"/>
                        </a:rPr>
                        <a:t>昆明理工大学</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0096</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冶金化工节能环保技术</a:t>
                      </a:r>
                      <a:r>
                        <a:rPr lang="zh-CN" altLang="en-US" sz="1200" b="1" i="0" u="none" strike="noStrike" dirty="0">
                          <a:solidFill>
                            <a:srgbClr val="FF0000"/>
                          </a:solidFill>
                          <a:latin typeface="宋体"/>
                        </a:rPr>
                        <a:t>应用研究</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202105</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600</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534</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FF0000"/>
                          </a:solidFill>
                          <a:latin typeface="宋体"/>
                        </a:rPr>
                        <a:t>2</a:t>
                      </a:r>
                      <a:r>
                        <a:rPr lang="zh-CN" altLang="en-US" sz="1200" b="1" i="0" u="none" strike="noStrike">
                          <a:solidFill>
                            <a:srgbClr val="FF0000"/>
                          </a:solidFill>
                          <a:latin typeface="宋体"/>
                        </a:rPr>
                        <a:t>应用研究</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12</a:t>
                      </a:r>
                      <a:r>
                        <a:rPr lang="zh-CN" altLang="en-US" sz="1200" b="1" i="0" u="none" strike="noStrike" dirty="0">
                          <a:solidFill>
                            <a:srgbClr val="000000"/>
                          </a:solidFill>
                          <a:latin typeface="宋体"/>
                        </a:rPr>
                        <a:t>自选课题</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0066">
                <a:tc>
                  <a:txBody>
                    <a:bodyPr/>
                    <a:lstStyle/>
                    <a:p>
                      <a:pPr algn="l" fontAlgn="b"/>
                      <a:r>
                        <a:rPr lang="zh-CN" altLang="en-US" sz="1200" b="1" i="0" u="none" strike="noStrike">
                          <a:solidFill>
                            <a:srgbClr val="000000"/>
                          </a:solidFill>
                          <a:latin typeface="宋体"/>
                        </a:rPr>
                        <a:t>昆明理工大学</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0097</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有色金属真空冶金教育部创新团队（</a:t>
                      </a:r>
                      <a:r>
                        <a:rPr lang="en-US" altLang="zh-CN" sz="1200" b="1" i="0" u="none" strike="noStrike">
                          <a:solidFill>
                            <a:srgbClr val="000000"/>
                          </a:solidFill>
                          <a:latin typeface="宋体"/>
                        </a:rPr>
                        <a:t>2018—2020</a:t>
                      </a:r>
                      <a:r>
                        <a:rPr lang="zh-CN" altLang="en-US" sz="1200" b="1" i="0" u="none" strike="noStrike">
                          <a:solidFill>
                            <a:srgbClr val="000000"/>
                          </a:solidFill>
                          <a:latin typeface="宋体"/>
                        </a:rPr>
                        <a:t>）建设</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202105</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600</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534</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FF0000"/>
                          </a:solidFill>
                          <a:latin typeface="宋体"/>
                        </a:rPr>
                        <a:t>2</a:t>
                      </a:r>
                      <a:r>
                        <a:rPr lang="zh-CN" altLang="en-US" sz="1200" b="1" i="0" u="none" strike="noStrike">
                          <a:solidFill>
                            <a:srgbClr val="FF0000"/>
                          </a:solidFill>
                          <a:latin typeface="宋体"/>
                        </a:rPr>
                        <a:t>应用研究</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12</a:t>
                      </a:r>
                      <a:r>
                        <a:rPr lang="zh-CN" altLang="en-US" sz="1200" b="1" i="0" u="none" strike="noStrike" dirty="0">
                          <a:solidFill>
                            <a:srgbClr val="000000"/>
                          </a:solidFill>
                          <a:latin typeface="宋体"/>
                        </a:rPr>
                        <a:t>自选课题</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0066">
                <a:tc>
                  <a:txBody>
                    <a:bodyPr/>
                    <a:lstStyle/>
                    <a:p>
                      <a:pPr algn="l" fontAlgn="b"/>
                      <a:r>
                        <a:rPr lang="zh-CN" altLang="en-US" sz="1200" b="1" i="0" u="none" strike="noStrike">
                          <a:solidFill>
                            <a:srgbClr val="000000"/>
                          </a:solidFill>
                          <a:latin typeface="宋体"/>
                        </a:rPr>
                        <a:t>昆明理工大学</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0123</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a:t>
                      </a:r>
                      <a:r>
                        <a:rPr lang="zh-CN" altLang="en-US" sz="1200" b="1" i="0" u="none" strike="noStrike">
                          <a:solidFill>
                            <a:srgbClr val="000000"/>
                          </a:solidFill>
                          <a:latin typeface="宋体"/>
                        </a:rPr>
                        <a:t>年“智汇云南”计划</a:t>
                      </a:r>
                      <a:r>
                        <a:rPr lang="en-US" altLang="zh-CN" sz="1200" b="1" i="0" u="none" strike="noStrike">
                          <a:solidFill>
                            <a:srgbClr val="000000"/>
                          </a:solidFill>
                          <a:latin typeface="宋体"/>
                        </a:rPr>
                        <a:t>-</a:t>
                      </a:r>
                      <a:r>
                        <a:rPr lang="zh-CN" altLang="en-US" sz="1200" b="1" i="0" u="none" strike="noStrike">
                          <a:solidFill>
                            <a:srgbClr val="000000"/>
                          </a:solidFill>
                          <a:latin typeface="宋体"/>
                        </a:rPr>
                        <a:t>青年科学家、青年企业家</a:t>
                      </a:r>
                      <a:r>
                        <a:rPr lang="en-US" altLang="zh-CN" sz="1200" b="1" i="0" u="none" strike="noStrike">
                          <a:solidFill>
                            <a:srgbClr val="000000"/>
                          </a:solidFill>
                          <a:latin typeface="宋体"/>
                        </a:rPr>
                        <a:t>LE THI QUYNH XUAN</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202112</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dirty="0">
                          <a:solidFill>
                            <a:srgbClr val="000000"/>
                          </a:solidFill>
                          <a:latin typeface="宋体"/>
                        </a:rPr>
                        <a:t>120</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dirty="0">
                          <a:solidFill>
                            <a:srgbClr val="000000"/>
                          </a:solidFill>
                          <a:latin typeface="宋体"/>
                        </a:rPr>
                        <a:t>107</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FF0000"/>
                          </a:solidFill>
                          <a:latin typeface="宋体"/>
                        </a:rPr>
                        <a:t>1</a:t>
                      </a:r>
                      <a:r>
                        <a:rPr lang="zh-CN" altLang="en-US" sz="1200" b="1" i="0" u="none" strike="noStrike" dirty="0">
                          <a:solidFill>
                            <a:srgbClr val="FF0000"/>
                          </a:solidFill>
                          <a:latin typeface="宋体"/>
                        </a:rPr>
                        <a:t>基础研究</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12</a:t>
                      </a:r>
                      <a:r>
                        <a:rPr lang="zh-CN" altLang="en-US" sz="1200" b="1" i="0" u="none" strike="noStrike" dirty="0">
                          <a:solidFill>
                            <a:srgbClr val="000000"/>
                          </a:solidFill>
                          <a:latin typeface="宋体"/>
                        </a:rPr>
                        <a:t>自选课题</a:t>
                      </a:r>
                    </a:p>
                  </a:txBody>
                  <a:tcPr marL="3516" marR="3516" marT="35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椭圆 6"/>
          <p:cNvSpPr/>
          <p:nvPr/>
        </p:nvSpPr>
        <p:spPr>
          <a:xfrm>
            <a:off x="642910" y="3857628"/>
            <a:ext cx="7643866" cy="78581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创新团队只从事应用研究吗？</a:t>
            </a:r>
            <a:endParaRPr lang="zh-CN" altLang="en-US" sz="2800" b="1" dirty="0">
              <a:solidFill>
                <a:srgbClr val="FF0000"/>
              </a:solidFill>
            </a:endParaRP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审核后</a:t>
            </a:r>
          </a:p>
        </p:txBody>
      </p:sp>
      <p:pic>
        <p:nvPicPr>
          <p:cNvPr id="72706" name="Picture 2" descr="C:\Users\admin\Desktop\20220414与四川对话1.jpg"/>
          <p:cNvPicPr>
            <a:picLocks noChangeAspect="1" noChangeArrowheads="1"/>
          </p:cNvPicPr>
          <p:nvPr/>
        </p:nvPicPr>
        <p:blipFill>
          <a:blip r:embed="rId2" cstate="print"/>
          <a:srcRect/>
          <a:stretch>
            <a:fillRect/>
          </a:stretch>
        </p:blipFill>
        <p:spPr bwMode="auto">
          <a:xfrm>
            <a:off x="928662" y="1000108"/>
            <a:ext cx="2604739" cy="5643601"/>
          </a:xfrm>
          <a:prstGeom prst="rect">
            <a:avLst/>
          </a:prstGeom>
          <a:noFill/>
        </p:spPr>
      </p:pic>
      <p:pic>
        <p:nvPicPr>
          <p:cNvPr id="72707" name="Picture 3" descr="C:\Users\admin\Desktop\20220414与四川对话2.jpg"/>
          <p:cNvPicPr>
            <a:picLocks noChangeAspect="1" noChangeArrowheads="1"/>
          </p:cNvPicPr>
          <p:nvPr/>
        </p:nvPicPr>
        <p:blipFill>
          <a:blip r:embed="rId3" cstate="print"/>
          <a:srcRect/>
          <a:stretch>
            <a:fillRect/>
          </a:stretch>
        </p:blipFill>
        <p:spPr bwMode="auto">
          <a:xfrm>
            <a:off x="4929190" y="1000107"/>
            <a:ext cx="2643206" cy="5726945"/>
          </a:xfrm>
          <a:prstGeom prst="rect">
            <a:avLst/>
          </a:prstGeom>
          <a:noFill/>
        </p:spPr>
      </p:pic>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审核后</a:t>
            </a:r>
          </a:p>
        </p:txBody>
      </p:sp>
      <p:sp>
        <p:nvSpPr>
          <p:cNvPr id="7" name="椭圆 6"/>
          <p:cNvSpPr/>
          <p:nvPr/>
        </p:nvSpPr>
        <p:spPr>
          <a:xfrm>
            <a:off x="714348" y="3357562"/>
            <a:ext cx="7643866" cy="78581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这种问题已经不是第一次指出了。</a:t>
            </a:r>
            <a:endParaRPr lang="zh-CN" altLang="en-US" sz="2800" b="1" dirty="0">
              <a:solidFill>
                <a:srgbClr val="FF0000"/>
              </a:solidFill>
            </a:endParaRPr>
          </a:p>
        </p:txBody>
      </p:sp>
      <p:graphicFrame>
        <p:nvGraphicFramePr>
          <p:cNvPr id="8" name="表格 7"/>
          <p:cNvGraphicFramePr>
            <a:graphicFrameLocks noGrp="1"/>
          </p:cNvGraphicFramePr>
          <p:nvPr/>
        </p:nvGraphicFramePr>
        <p:xfrm>
          <a:off x="785786" y="1142984"/>
          <a:ext cx="7643866" cy="1857388"/>
        </p:xfrm>
        <a:graphic>
          <a:graphicData uri="http://schemas.openxmlformats.org/drawingml/2006/table">
            <a:tbl>
              <a:tblPr/>
              <a:tblGrid>
                <a:gridCol w="1714512"/>
                <a:gridCol w="714380"/>
                <a:gridCol w="1785950"/>
                <a:gridCol w="928694"/>
                <a:gridCol w="2500330"/>
              </a:tblGrid>
              <a:tr h="499328">
                <a:tc>
                  <a:txBody>
                    <a:bodyPr/>
                    <a:lstStyle/>
                    <a:p>
                      <a:pPr algn="l" fontAlgn="ctr"/>
                      <a:r>
                        <a:rPr lang="zh-CN" altLang="en-US" sz="1200" b="1" i="0" u="none" strike="noStrike" dirty="0">
                          <a:solidFill>
                            <a:srgbClr val="000000"/>
                          </a:solidFill>
                          <a:latin typeface="宋体"/>
                        </a:rPr>
                        <a:t>四川大学</a:t>
                      </a:r>
                      <a:r>
                        <a:rPr lang="en-US" altLang="zh-CN" sz="1200" b="1" i="0" u="none" strike="noStrike" dirty="0">
                          <a:solidFill>
                            <a:srgbClr val="000000"/>
                          </a:solidFill>
                          <a:latin typeface="宋体"/>
                        </a:rPr>
                        <a:t>10610</a:t>
                      </a:r>
                    </a:p>
                  </a:txBody>
                  <a:tcPr marL="5204" marR="5204" marT="5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表</a:t>
                      </a:r>
                      <a:r>
                        <a:rPr lang="en-US" altLang="zh-CN" sz="1200" b="1" i="0" u="none" strike="noStrike">
                          <a:solidFill>
                            <a:srgbClr val="000000"/>
                          </a:solidFill>
                          <a:latin typeface="宋体"/>
                        </a:rPr>
                        <a:t>1</a:t>
                      </a:r>
                    </a:p>
                  </a:txBody>
                  <a:tcPr marL="5204" marR="5204" marT="5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200" b="1" i="0" u="none" strike="noStrike">
                          <a:solidFill>
                            <a:srgbClr val="000000"/>
                          </a:solidFill>
                          <a:latin typeface="宋体"/>
                        </a:rPr>
                        <a:t>总人数</a:t>
                      </a:r>
                    </a:p>
                  </a:txBody>
                  <a:tcPr marL="5204" marR="5204" marT="5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200" b="1" i="0" u="none" strike="noStrike">
                          <a:solidFill>
                            <a:srgbClr val="000000"/>
                          </a:solidFill>
                          <a:latin typeface="宋体"/>
                        </a:rPr>
                        <a:t>4279</a:t>
                      </a:r>
                    </a:p>
                  </a:txBody>
                  <a:tcPr marL="5204" marR="5204" marT="5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200" b="1" i="0" u="none" strike="noStrike" dirty="0">
                          <a:solidFill>
                            <a:srgbClr val="000000"/>
                          </a:solidFill>
                          <a:latin typeface="宋体"/>
                        </a:rPr>
                        <a:t>　</a:t>
                      </a:r>
                    </a:p>
                  </a:txBody>
                  <a:tcPr marL="5204" marR="5204" marT="5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675">
                <a:tc>
                  <a:txBody>
                    <a:bodyPr/>
                    <a:lstStyle/>
                    <a:p>
                      <a:pPr algn="l" fontAlgn="ctr"/>
                      <a:r>
                        <a:rPr lang="zh-CN" altLang="en-US" sz="1200" b="1" i="0" u="none" strike="noStrike" dirty="0">
                          <a:solidFill>
                            <a:srgbClr val="000000"/>
                          </a:solidFill>
                          <a:latin typeface="宋体"/>
                        </a:rPr>
                        <a:t>　</a:t>
                      </a:r>
                    </a:p>
                  </a:txBody>
                  <a:tcPr marL="5204" marR="5204" marT="5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表</a:t>
                      </a:r>
                      <a:r>
                        <a:rPr lang="en-US" altLang="zh-CN" sz="1200" b="1" i="0" u="none" strike="noStrike">
                          <a:solidFill>
                            <a:srgbClr val="000000"/>
                          </a:solidFill>
                          <a:latin typeface="宋体"/>
                        </a:rPr>
                        <a:t>2</a:t>
                      </a:r>
                    </a:p>
                  </a:txBody>
                  <a:tcPr marL="5204" marR="5204" marT="5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200" b="1" i="0" u="none" strike="noStrike">
                          <a:solidFill>
                            <a:srgbClr val="000000"/>
                          </a:solidFill>
                          <a:latin typeface="宋体"/>
                        </a:rPr>
                        <a:t>从业总人数</a:t>
                      </a:r>
                    </a:p>
                  </a:txBody>
                  <a:tcPr marL="5204" marR="5204" marT="5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200" b="1" i="0" u="none" strike="noStrike">
                          <a:solidFill>
                            <a:srgbClr val="000000"/>
                          </a:solidFill>
                          <a:latin typeface="宋体"/>
                        </a:rPr>
                        <a:t>4279</a:t>
                      </a:r>
                    </a:p>
                  </a:txBody>
                  <a:tcPr marL="5204" marR="5204" marT="5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200" b="1" i="0" u="none" strike="noStrike" dirty="0" smtClean="0">
                          <a:solidFill>
                            <a:srgbClr val="000000"/>
                          </a:solidFill>
                          <a:latin typeface="宋体"/>
                        </a:rPr>
                        <a:t>4279-4279=0</a:t>
                      </a:r>
                      <a:endParaRPr lang="zh-CN" altLang="en-US" sz="1200" b="1" i="0" u="none" strike="noStrike" dirty="0">
                        <a:solidFill>
                          <a:srgbClr val="000000"/>
                        </a:solidFill>
                        <a:latin typeface="宋体"/>
                      </a:endParaRPr>
                    </a:p>
                  </a:txBody>
                  <a:tcPr marL="5204" marR="5204" marT="5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4728">
                <a:tc>
                  <a:txBody>
                    <a:bodyPr/>
                    <a:lstStyle/>
                    <a:p>
                      <a:pPr algn="l" fontAlgn="ctr"/>
                      <a:r>
                        <a:rPr lang="zh-CN" altLang="en-US" sz="1200" b="1" i="0" u="none" strike="noStrike" dirty="0">
                          <a:solidFill>
                            <a:srgbClr val="000000"/>
                          </a:solidFill>
                          <a:latin typeface="宋体"/>
                        </a:rPr>
                        <a:t>电子科技大学</a:t>
                      </a:r>
                      <a:r>
                        <a:rPr lang="en-US" altLang="zh-CN" sz="1200" b="1" i="0" u="none" strike="noStrike" dirty="0">
                          <a:solidFill>
                            <a:srgbClr val="000000"/>
                          </a:solidFill>
                          <a:latin typeface="宋体"/>
                        </a:rPr>
                        <a:t>10614</a:t>
                      </a:r>
                    </a:p>
                  </a:txBody>
                  <a:tcPr marL="5204" marR="5204" marT="5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表</a:t>
                      </a:r>
                      <a:r>
                        <a:rPr lang="en-US" altLang="zh-CN" sz="1200" b="1" i="0" u="none" strike="noStrike">
                          <a:solidFill>
                            <a:srgbClr val="000000"/>
                          </a:solidFill>
                          <a:latin typeface="宋体"/>
                        </a:rPr>
                        <a:t>1</a:t>
                      </a:r>
                    </a:p>
                  </a:txBody>
                  <a:tcPr marL="5204" marR="5204" marT="5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200" b="1" i="0" u="none" strike="noStrike" dirty="0">
                          <a:solidFill>
                            <a:srgbClr val="000000"/>
                          </a:solidFill>
                          <a:latin typeface="宋体"/>
                        </a:rPr>
                        <a:t>总人数</a:t>
                      </a:r>
                    </a:p>
                  </a:txBody>
                  <a:tcPr marL="5204" marR="5204" marT="5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200" b="1" i="0" u="none" strike="noStrike">
                          <a:solidFill>
                            <a:srgbClr val="000000"/>
                          </a:solidFill>
                          <a:latin typeface="宋体"/>
                        </a:rPr>
                        <a:t>2623</a:t>
                      </a:r>
                    </a:p>
                  </a:txBody>
                  <a:tcPr marL="5204" marR="5204" marT="5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200" b="1" i="0" u="none" strike="noStrike" dirty="0">
                          <a:solidFill>
                            <a:srgbClr val="000000"/>
                          </a:solidFill>
                          <a:latin typeface="宋体"/>
                        </a:rPr>
                        <a:t>　</a:t>
                      </a:r>
                    </a:p>
                  </a:txBody>
                  <a:tcPr marL="5204" marR="5204" marT="5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4657">
                <a:tc>
                  <a:txBody>
                    <a:bodyPr/>
                    <a:lstStyle/>
                    <a:p>
                      <a:pPr algn="l" fontAlgn="ctr"/>
                      <a:r>
                        <a:rPr lang="zh-CN" altLang="en-US" sz="1200" b="1" i="0" u="none" strike="noStrike">
                          <a:solidFill>
                            <a:srgbClr val="000000"/>
                          </a:solidFill>
                          <a:latin typeface="宋体"/>
                        </a:rPr>
                        <a:t>　</a:t>
                      </a:r>
                    </a:p>
                  </a:txBody>
                  <a:tcPr marL="5204" marR="5204" marT="5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表</a:t>
                      </a:r>
                      <a:r>
                        <a:rPr lang="en-US" altLang="zh-CN" sz="1200" b="1" i="0" u="none" strike="noStrike">
                          <a:solidFill>
                            <a:srgbClr val="000000"/>
                          </a:solidFill>
                          <a:latin typeface="宋体"/>
                        </a:rPr>
                        <a:t>2</a:t>
                      </a:r>
                    </a:p>
                  </a:txBody>
                  <a:tcPr marL="5204" marR="5204" marT="5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200" b="1" i="0" u="none" strike="noStrike">
                          <a:solidFill>
                            <a:srgbClr val="000000"/>
                          </a:solidFill>
                          <a:latin typeface="宋体"/>
                        </a:rPr>
                        <a:t>从业总人数</a:t>
                      </a:r>
                    </a:p>
                  </a:txBody>
                  <a:tcPr marL="5204" marR="5204" marT="5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200" b="1" i="0" u="none" strike="noStrike">
                          <a:solidFill>
                            <a:srgbClr val="000000"/>
                          </a:solidFill>
                          <a:latin typeface="宋体"/>
                        </a:rPr>
                        <a:t>2885</a:t>
                      </a:r>
                    </a:p>
                  </a:txBody>
                  <a:tcPr marL="5204" marR="5204" marT="5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200" b="1" i="0" u="none" strike="noStrike" dirty="0">
                          <a:solidFill>
                            <a:srgbClr val="000000"/>
                          </a:solidFill>
                          <a:latin typeface="宋体"/>
                        </a:rPr>
                        <a:t>2885-2623=262</a:t>
                      </a:r>
                      <a:r>
                        <a:rPr lang="zh-CN" altLang="en-US" sz="1200" b="1" i="0" u="none" strike="noStrike" dirty="0">
                          <a:solidFill>
                            <a:srgbClr val="000000"/>
                          </a:solidFill>
                          <a:latin typeface="宋体"/>
                        </a:rPr>
                        <a:t>，难道没有人文社科人员吗？</a:t>
                      </a:r>
                    </a:p>
                  </a:txBody>
                  <a:tcPr marL="5204" marR="5204" marT="5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审核后</a:t>
            </a:r>
          </a:p>
        </p:txBody>
      </p:sp>
      <p:graphicFrame>
        <p:nvGraphicFramePr>
          <p:cNvPr id="6" name="表格 5"/>
          <p:cNvGraphicFramePr>
            <a:graphicFrameLocks noGrp="1"/>
          </p:cNvGraphicFramePr>
          <p:nvPr/>
        </p:nvGraphicFramePr>
        <p:xfrm>
          <a:off x="785786" y="1142984"/>
          <a:ext cx="7643866" cy="3714776"/>
        </p:xfrm>
        <a:graphic>
          <a:graphicData uri="http://schemas.openxmlformats.org/drawingml/2006/table">
            <a:tbl>
              <a:tblPr/>
              <a:tblGrid>
                <a:gridCol w="706893"/>
                <a:gridCol w="438670"/>
                <a:gridCol w="4179694"/>
                <a:gridCol w="508963"/>
                <a:gridCol w="377010"/>
                <a:gridCol w="503942"/>
                <a:gridCol w="500066"/>
                <a:gridCol w="428628"/>
              </a:tblGrid>
              <a:tr h="266576">
                <a:tc>
                  <a:txBody>
                    <a:bodyPr/>
                    <a:lstStyle/>
                    <a:p>
                      <a:pPr algn="l" fontAlgn="b"/>
                      <a:r>
                        <a:rPr lang="zh-CN" altLang="en-US" sz="1200" b="1" i="0" u="none" strike="noStrike" dirty="0">
                          <a:solidFill>
                            <a:srgbClr val="000000"/>
                          </a:solidFill>
                          <a:latin typeface="宋体"/>
                        </a:rPr>
                        <a:t>四川大学</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1539</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丁苯酞前体化合物专利权转让</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202012</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3000</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2850</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2</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10</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8830">
                <a:tc>
                  <a:txBody>
                    <a:bodyPr/>
                    <a:lstStyle/>
                    <a:p>
                      <a:pPr algn="l" fontAlgn="b"/>
                      <a:r>
                        <a:rPr lang="zh-CN" altLang="en-US" sz="1200" b="1" i="0" u="none" strike="noStrike">
                          <a:solidFill>
                            <a:srgbClr val="000000"/>
                          </a:solidFill>
                          <a:latin typeface="宋体"/>
                        </a:rPr>
                        <a:t>四川大学</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1904</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高级氧化反应器和有毒难降解废水处理装置及处理方法等六项专利权转让合同书</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202101</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500</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475</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4</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10</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6576">
                <a:tc>
                  <a:txBody>
                    <a:bodyPr/>
                    <a:lstStyle/>
                    <a:p>
                      <a:pPr algn="l" fontAlgn="b"/>
                      <a:r>
                        <a:rPr lang="zh-CN" altLang="en-US" sz="1200" b="1" i="0" u="none" strike="noStrike">
                          <a:solidFill>
                            <a:srgbClr val="000000"/>
                          </a:solidFill>
                          <a:latin typeface="宋体"/>
                        </a:rPr>
                        <a:t>四川大学</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1926</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高浓度有机废水处理专利权合同转让书</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201908</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90</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86</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4</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10</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6576">
                <a:tc>
                  <a:txBody>
                    <a:bodyPr/>
                    <a:lstStyle/>
                    <a:p>
                      <a:pPr algn="l" fontAlgn="b"/>
                      <a:r>
                        <a:rPr lang="zh-CN" altLang="en-US" sz="1200" b="1" i="0" u="none" strike="noStrike">
                          <a:solidFill>
                            <a:srgbClr val="000000"/>
                          </a:solidFill>
                          <a:latin typeface="宋体"/>
                        </a:rPr>
                        <a:t>四川大学</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2959</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技术转让（专利权）合同</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202101</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250</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238</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4</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10</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6576">
                <a:tc>
                  <a:txBody>
                    <a:bodyPr/>
                    <a:lstStyle/>
                    <a:p>
                      <a:pPr algn="l" fontAlgn="b"/>
                      <a:r>
                        <a:rPr lang="zh-CN" altLang="en-US" sz="1200" b="1" i="0" u="none" strike="noStrike">
                          <a:solidFill>
                            <a:srgbClr val="000000"/>
                          </a:solidFill>
                          <a:latin typeface="宋体"/>
                        </a:rPr>
                        <a:t>四川大学</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2960</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技术转让（专利申请权） 合同</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202103</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40</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38</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4</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10</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8830">
                <a:tc>
                  <a:txBody>
                    <a:bodyPr/>
                    <a:lstStyle/>
                    <a:p>
                      <a:pPr algn="l" fontAlgn="b"/>
                      <a:r>
                        <a:rPr lang="zh-CN" altLang="en-US" sz="1200" b="1" i="0" u="none" strike="noStrike">
                          <a:solidFill>
                            <a:srgbClr val="000000"/>
                          </a:solidFill>
                          <a:latin typeface="宋体"/>
                        </a:rPr>
                        <a:t>四川大学</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3234</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抗高温氧化</a:t>
                      </a:r>
                      <a:r>
                        <a:rPr lang="en-US" altLang="zh-CN" sz="1200" b="1" i="0" u="none" strike="noStrike">
                          <a:solidFill>
                            <a:srgbClr val="000000"/>
                          </a:solidFill>
                          <a:latin typeface="宋体"/>
                        </a:rPr>
                        <a:t>ZrNx/(ZrAlFe)Nx/(ZrA lFeM)Nx</a:t>
                      </a:r>
                      <a:r>
                        <a:rPr lang="zh-CN" altLang="en-US" sz="1200" b="1" i="0" u="none" strike="noStrike">
                          <a:solidFill>
                            <a:srgbClr val="000000"/>
                          </a:solidFill>
                          <a:latin typeface="宋体"/>
                        </a:rPr>
                        <a:t>复合梯度涂层制备工艺技术转让合同</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202111</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80</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76</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FF0000"/>
                          </a:solidFill>
                          <a:latin typeface="宋体"/>
                        </a:rPr>
                        <a:t>4</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10</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6576">
                <a:tc>
                  <a:txBody>
                    <a:bodyPr/>
                    <a:lstStyle/>
                    <a:p>
                      <a:pPr algn="l" fontAlgn="b"/>
                      <a:r>
                        <a:rPr lang="zh-CN" altLang="en-US" sz="1200" b="1" i="0" u="none" strike="noStrike">
                          <a:solidFill>
                            <a:srgbClr val="000000"/>
                          </a:solidFill>
                          <a:latin typeface="宋体"/>
                        </a:rPr>
                        <a:t>四川大学</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3245</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抗心衰一类新药（中乌宁）的技术转让</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201711</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2500</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2375</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2</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10</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6576">
                <a:tc>
                  <a:txBody>
                    <a:bodyPr/>
                    <a:lstStyle/>
                    <a:p>
                      <a:pPr algn="l" fontAlgn="b"/>
                      <a:r>
                        <a:rPr lang="zh-CN" altLang="en-US" sz="1200" b="1" i="0" u="none" strike="noStrike">
                          <a:solidFill>
                            <a:srgbClr val="000000"/>
                          </a:solidFill>
                          <a:latin typeface="宋体"/>
                        </a:rPr>
                        <a:t>四川大学</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5245</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一种高功率因数混合结构多输出开关变换器专利权转让</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202102</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1000</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950</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4</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10</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8830">
                <a:tc>
                  <a:txBody>
                    <a:bodyPr/>
                    <a:lstStyle/>
                    <a:p>
                      <a:pPr algn="l" fontAlgn="b"/>
                      <a:r>
                        <a:rPr lang="zh-CN" altLang="en-US" sz="1200" b="1" i="0" u="none" strike="noStrike">
                          <a:solidFill>
                            <a:srgbClr val="000000"/>
                          </a:solidFill>
                          <a:latin typeface="宋体"/>
                        </a:rPr>
                        <a:t>四川大学</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5272</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一种用于锆合金表面抗高温氧化</a:t>
                      </a:r>
                      <a:r>
                        <a:rPr lang="en-US" altLang="zh-CN" sz="1200" b="1" i="0" u="none" strike="noStrike">
                          <a:solidFill>
                            <a:srgbClr val="000000"/>
                          </a:solidFill>
                          <a:latin typeface="宋体"/>
                        </a:rPr>
                        <a:t>ZrCrFe/AlCrFeTiZr</a:t>
                      </a:r>
                      <a:r>
                        <a:rPr lang="zh-CN" altLang="en-US" sz="1200" b="1" i="0" u="none" strike="noStrike">
                          <a:solidFill>
                            <a:srgbClr val="000000"/>
                          </a:solidFill>
                          <a:latin typeface="宋体"/>
                        </a:rPr>
                        <a:t>复合梯度合金涂层制备工艺技术转让合同</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202111</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80</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76</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4</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10</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8830">
                <a:tc>
                  <a:txBody>
                    <a:bodyPr/>
                    <a:lstStyle/>
                    <a:p>
                      <a:pPr algn="l" fontAlgn="b"/>
                      <a:r>
                        <a:rPr lang="zh-CN" altLang="en-US" sz="1200" b="1" i="0" u="none" strike="noStrike">
                          <a:solidFill>
                            <a:srgbClr val="000000"/>
                          </a:solidFill>
                          <a:latin typeface="宋体"/>
                        </a:rPr>
                        <a:t>四川大学</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5273</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一种遮挡电梯轿厢地坎与楼层踏板间缝隙的电梯装置专利申请技术实施许可</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202105</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33</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31</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FF0000"/>
                          </a:solidFill>
                          <a:latin typeface="宋体"/>
                        </a:rPr>
                        <a:t>4</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10</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椭圆 6"/>
          <p:cNvSpPr/>
          <p:nvPr/>
        </p:nvSpPr>
        <p:spPr>
          <a:xfrm>
            <a:off x="785786" y="5000636"/>
            <a:ext cx="7643866" cy="121444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专利转让本就不应该在此填报，且研究类别还不相同。</a:t>
            </a:r>
            <a:endParaRPr lang="zh-CN" altLang="en-US" sz="2800" b="1" dirty="0">
              <a:solidFill>
                <a:srgbClr val="FF0000"/>
              </a:solidFill>
            </a:endParaRP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审核后</a:t>
            </a:r>
          </a:p>
        </p:txBody>
      </p:sp>
      <p:sp>
        <p:nvSpPr>
          <p:cNvPr id="7" name="椭圆 6"/>
          <p:cNvSpPr/>
          <p:nvPr/>
        </p:nvSpPr>
        <p:spPr>
          <a:xfrm>
            <a:off x="857224" y="5286388"/>
            <a:ext cx="7643866" cy="121444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专利转让本就不应该在此填报，且研究类别还不相同。</a:t>
            </a:r>
            <a:endParaRPr lang="zh-CN" altLang="en-US" sz="2800" b="1" dirty="0">
              <a:solidFill>
                <a:srgbClr val="FF0000"/>
              </a:solidFill>
            </a:endParaRPr>
          </a:p>
        </p:txBody>
      </p:sp>
      <p:graphicFrame>
        <p:nvGraphicFramePr>
          <p:cNvPr id="8" name="表格 7"/>
          <p:cNvGraphicFramePr>
            <a:graphicFrameLocks noGrp="1"/>
          </p:cNvGraphicFramePr>
          <p:nvPr/>
        </p:nvGraphicFramePr>
        <p:xfrm>
          <a:off x="785786" y="1142984"/>
          <a:ext cx="7643866" cy="4000528"/>
        </p:xfrm>
        <a:graphic>
          <a:graphicData uri="http://schemas.openxmlformats.org/drawingml/2006/table">
            <a:tbl>
              <a:tblPr/>
              <a:tblGrid>
                <a:gridCol w="706893"/>
                <a:gridCol w="438670"/>
                <a:gridCol w="4179694"/>
                <a:gridCol w="508963"/>
                <a:gridCol w="377010"/>
                <a:gridCol w="377010"/>
                <a:gridCol w="527813"/>
                <a:gridCol w="527813"/>
              </a:tblGrid>
              <a:tr h="371478">
                <a:tc>
                  <a:txBody>
                    <a:bodyPr/>
                    <a:lstStyle/>
                    <a:p>
                      <a:pPr algn="l" fontAlgn="b"/>
                      <a:r>
                        <a:rPr lang="zh-CN" altLang="en-US" sz="1200" b="1" i="0" u="none" strike="noStrike">
                          <a:solidFill>
                            <a:srgbClr val="000000"/>
                          </a:solidFill>
                          <a:latin typeface="宋体"/>
                        </a:rPr>
                        <a:t>四川大学华西医院</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1544</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“用于单开门手术中确定开槽位置的椎板测量仪”专利普通许可</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202104</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100</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46</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solidFill>
                            <a:srgbClr val="FF0000"/>
                          </a:solidFill>
                          <a:latin typeface="宋体"/>
                        </a:rPr>
                        <a:t>2</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10</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1478">
                <a:tc>
                  <a:txBody>
                    <a:bodyPr/>
                    <a:lstStyle/>
                    <a:p>
                      <a:pPr algn="l" fontAlgn="b"/>
                      <a:r>
                        <a:rPr lang="zh-CN" altLang="en-US" sz="1200" b="1" i="0" u="none" strike="noStrike">
                          <a:solidFill>
                            <a:srgbClr val="000000"/>
                          </a:solidFill>
                          <a:latin typeface="宋体"/>
                        </a:rPr>
                        <a:t>四川大学华西医院</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1545</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“一种颈椎椎间融合器”专利普通许可</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202104</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100</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46</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solidFill>
                            <a:srgbClr val="FF0000"/>
                          </a:solidFill>
                          <a:latin typeface="宋体"/>
                        </a:rPr>
                        <a:t>2</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10</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1478">
                <a:tc>
                  <a:txBody>
                    <a:bodyPr/>
                    <a:lstStyle/>
                    <a:p>
                      <a:pPr algn="l" fontAlgn="b"/>
                      <a:r>
                        <a:rPr lang="zh-CN" altLang="en-US" sz="1200" b="1" i="0" u="none" strike="noStrike">
                          <a:solidFill>
                            <a:srgbClr val="000000"/>
                          </a:solidFill>
                          <a:latin typeface="宋体"/>
                        </a:rPr>
                        <a:t>四川大学华西医院</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1546</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“骨间隙精确止血装置”专利普通许可</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202104</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100</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46</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solidFill>
                            <a:srgbClr val="FF0000"/>
                          </a:solidFill>
                          <a:latin typeface="宋体"/>
                        </a:rPr>
                        <a:t>2</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10</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1478">
                <a:tc>
                  <a:txBody>
                    <a:bodyPr/>
                    <a:lstStyle/>
                    <a:p>
                      <a:pPr algn="l" fontAlgn="b"/>
                      <a:r>
                        <a:rPr lang="zh-CN" altLang="en-US" sz="1200" b="1" i="0" u="none" strike="noStrike">
                          <a:solidFill>
                            <a:srgbClr val="000000"/>
                          </a:solidFill>
                          <a:latin typeface="宋体"/>
                        </a:rPr>
                        <a:t>四川大学华西医院</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1547</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“医学影像学技师管理及培训系统</a:t>
                      </a:r>
                      <a:r>
                        <a:rPr lang="en-US" altLang="zh-CN" sz="1200" b="1" i="0" u="none" strike="noStrike">
                          <a:solidFill>
                            <a:srgbClr val="000000"/>
                          </a:solidFill>
                          <a:latin typeface="宋体"/>
                        </a:rPr>
                        <a:t>V1.0”</a:t>
                      </a:r>
                      <a:r>
                        <a:rPr lang="zh-CN" altLang="en-US" sz="1200" b="1" i="0" u="none" strike="noStrike">
                          <a:solidFill>
                            <a:srgbClr val="000000"/>
                          </a:solidFill>
                          <a:latin typeface="宋体"/>
                        </a:rPr>
                        <a:t>软件著作权转让</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202104</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100</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46</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solidFill>
                            <a:srgbClr val="FF0000"/>
                          </a:solidFill>
                          <a:latin typeface="宋体"/>
                        </a:rPr>
                        <a:t>2</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10</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1478">
                <a:tc>
                  <a:txBody>
                    <a:bodyPr/>
                    <a:lstStyle/>
                    <a:p>
                      <a:pPr algn="l" fontAlgn="b"/>
                      <a:r>
                        <a:rPr lang="zh-CN" altLang="en-US" sz="1200" b="1" i="0" u="none" strike="noStrike">
                          <a:solidFill>
                            <a:srgbClr val="000000"/>
                          </a:solidFill>
                          <a:latin typeface="宋体"/>
                        </a:rPr>
                        <a:t>四川大学华西医院</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1548</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“原代肝细胞的分离制备方法”专利排他许可</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202104</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100</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44</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solidFill>
                            <a:srgbClr val="FF0000"/>
                          </a:solidFill>
                          <a:latin typeface="宋体"/>
                        </a:rPr>
                        <a:t>2</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10</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1478">
                <a:tc>
                  <a:txBody>
                    <a:bodyPr/>
                    <a:lstStyle/>
                    <a:p>
                      <a:pPr algn="l" fontAlgn="b"/>
                      <a:r>
                        <a:rPr lang="zh-CN" altLang="en-US" sz="1200" b="1" i="0" u="none" strike="noStrike">
                          <a:solidFill>
                            <a:srgbClr val="000000"/>
                          </a:solidFill>
                          <a:latin typeface="宋体"/>
                        </a:rPr>
                        <a:t>四川大学华西医院</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1549</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“用于分离原代肝细胞的联合用试剂”专利排他许可</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202104</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100</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44</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2</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10</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1478">
                <a:tc>
                  <a:txBody>
                    <a:bodyPr/>
                    <a:lstStyle/>
                    <a:p>
                      <a:pPr algn="l" fontAlgn="b"/>
                      <a:r>
                        <a:rPr lang="zh-CN" altLang="en-US" sz="1200" b="1" i="0" u="none" strike="noStrike">
                          <a:solidFill>
                            <a:srgbClr val="000000"/>
                          </a:solidFill>
                          <a:latin typeface="宋体"/>
                        </a:rPr>
                        <a:t>四川大学华西医院</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1550</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“一种无血清肝细胞培养基”专利排他许可</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202104</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100</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43</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solidFill>
                            <a:srgbClr val="FF0000"/>
                          </a:solidFill>
                          <a:latin typeface="宋体"/>
                        </a:rPr>
                        <a:t>2</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10</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1478">
                <a:tc>
                  <a:txBody>
                    <a:bodyPr/>
                    <a:lstStyle/>
                    <a:p>
                      <a:pPr algn="l" fontAlgn="b"/>
                      <a:r>
                        <a:rPr lang="zh-CN" altLang="en-US" sz="1200" b="1" i="0" u="none" strike="noStrike">
                          <a:solidFill>
                            <a:srgbClr val="000000"/>
                          </a:solidFill>
                          <a:latin typeface="宋体"/>
                        </a:rPr>
                        <a:t>四川大学华西医院</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1551</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“一种体外肝灌流装置及其用途”专利排他许可</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202104</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100</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43</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solidFill>
                            <a:srgbClr val="FF0000"/>
                          </a:solidFill>
                          <a:latin typeface="宋体"/>
                        </a:rPr>
                        <a:t>2</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10</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1478">
                <a:tc>
                  <a:txBody>
                    <a:bodyPr/>
                    <a:lstStyle/>
                    <a:p>
                      <a:pPr algn="l" fontAlgn="b"/>
                      <a:r>
                        <a:rPr lang="zh-CN" altLang="en-US" sz="1200" b="1" i="0" u="none" strike="noStrike">
                          <a:solidFill>
                            <a:srgbClr val="000000"/>
                          </a:solidFill>
                          <a:latin typeface="宋体"/>
                        </a:rPr>
                        <a:t>四川大学华西医院</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1552</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“一种治疗骨质疏松的智能脉冲电磁装置及系统”专利排他许可</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202104</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100</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43</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solidFill>
                            <a:srgbClr val="FF0000"/>
                          </a:solidFill>
                          <a:latin typeface="宋体"/>
                        </a:rPr>
                        <a:t>2</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10</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7226">
                <a:tc>
                  <a:txBody>
                    <a:bodyPr/>
                    <a:lstStyle/>
                    <a:p>
                      <a:pPr algn="l" fontAlgn="b"/>
                      <a:r>
                        <a:rPr lang="zh-CN" altLang="en-US" sz="1200" b="1" i="0" u="none" strike="noStrike">
                          <a:solidFill>
                            <a:srgbClr val="000000"/>
                          </a:solidFill>
                          <a:latin typeface="宋体"/>
                        </a:rPr>
                        <a:t>四川大学华西医院</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1553</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“四川大学华西医院呼吸治疗临床操作教学视频”著作权专有使用权许可</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202104</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100</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43</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solidFill>
                            <a:srgbClr val="FF0000"/>
                          </a:solidFill>
                          <a:latin typeface="宋体"/>
                        </a:rPr>
                        <a:t>2</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10</a:t>
                      </a:r>
                    </a:p>
                  </a:txBody>
                  <a:tcPr marL="3013" marR="3013" marT="3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审核后</a:t>
            </a:r>
          </a:p>
        </p:txBody>
      </p:sp>
      <p:sp>
        <p:nvSpPr>
          <p:cNvPr id="7" name="椭圆 6"/>
          <p:cNvSpPr/>
          <p:nvPr/>
        </p:nvSpPr>
        <p:spPr>
          <a:xfrm>
            <a:off x="857224" y="5072074"/>
            <a:ext cx="7643866" cy="121444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专利转让本就不应该在此填报，且研究类别还不相同。</a:t>
            </a:r>
            <a:endParaRPr lang="zh-CN" altLang="en-US" sz="2800" b="1" dirty="0">
              <a:solidFill>
                <a:srgbClr val="FF0000"/>
              </a:solidFill>
            </a:endParaRPr>
          </a:p>
        </p:txBody>
      </p:sp>
      <p:graphicFrame>
        <p:nvGraphicFramePr>
          <p:cNvPr id="9" name="表格 8"/>
          <p:cNvGraphicFramePr>
            <a:graphicFrameLocks noGrp="1"/>
          </p:cNvGraphicFramePr>
          <p:nvPr/>
        </p:nvGraphicFramePr>
        <p:xfrm>
          <a:off x="785786" y="1142984"/>
          <a:ext cx="7643867" cy="3714780"/>
        </p:xfrm>
        <a:graphic>
          <a:graphicData uri="http://schemas.openxmlformats.org/drawingml/2006/table">
            <a:tbl>
              <a:tblPr/>
              <a:tblGrid>
                <a:gridCol w="997577"/>
                <a:gridCol w="460420"/>
                <a:gridCol w="4042729"/>
                <a:gridCol w="571504"/>
                <a:gridCol w="357190"/>
                <a:gridCol w="428628"/>
                <a:gridCol w="785819"/>
              </a:tblGrid>
              <a:tr h="371478">
                <a:tc>
                  <a:txBody>
                    <a:bodyPr/>
                    <a:lstStyle/>
                    <a:p>
                      <a:pPr algn="l" fontAlgn="b"/>
                      <a:r>
                        <a:rPr lang="zh-CN" altLang="en-US" sz="1200" b="1" i="0" u="none" strike="noStrike">
                          <a:solidFill>
                            <a:srgbClr val="000000"/>
                          </a:solidFill>
                          <a:latin typeface="宋体"/>
                        </a:rPr>
                        <a:t>电子科技大学</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521</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“一种虹膜图像清晰度判别方法”等</a:t>
                      </a:r>
                      <a:r>
                        <a:rPr lang="en-US" altLang="zh-CN" sz="1200" b="1" i="0" u="none" strike="noStrike">
                          <a:solidFill>
                            <a:srgbClr val="000000"/>
                          </a:solidFill>
                          <a:latin typeface="宋体"/>
                        </a:rPr>
                        <a:t>65</a:t>
                      </a:r>
                      <a:r>
                        <a:rPr lang="zh-CN" altLang="en-US" sz="1200" b="1" i="0" u="none" strike="noStrike">
                          <a:solidFill>
                            <a:srgbClr val="000000"/>
                          </a:solidFill>
                          <a:latin typeface="宋体"/>
                        </a:rPr>
                        <a:t>项专利权转让</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202012</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1969</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2008</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1478">
                <a:tc>
                  <a:txBody>
                    <a:bodyPr/>
                    <a:lstStyle/>
                    <a:p>
                      <a:pPr algn="l" fontAlgn="b"/>
                      <a:r>
                        <a:rPr lang="zh-CN" altLang="en-US" sz="1200" b="1" i="0" u="none" strike="noStrike">
                          <a:solidFill>
                            <a:srgbClr val="000000"/>
                          </a:solidFill>
                          <a:latin typeface="宋体"/>
                        </a:rPr>
                        <a:t>电子科技大学</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549</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基于零电压启动的</a:t>
                      </a:r>
                      <a:r>
                        <a:rPr lang="en-US" altLang="zh-CN" sz="1200" b="1" i="0" u="none" strike="noStrike">
                          <a:solidFill>
                            <a:srgbClr val="000000"/>
                          </a:solidFill>
                          <a:latin typeface="宋体"/>
                        </a:rPr>
                        <a:t>DC-DC</a:t>
                      </a:r>
                      <a:r>
                        <a:rPr lang="zh-CN" altLang="en-US" sz="1200" b="1" i="0" u="none" strike="noStrike">
                          <a:solidFill>
                            <a:srgbClr val="000000"/>
                          </a:solidFill>
                          <a:latin typeface="宋体"/>
                        </a:rPr>
                        <a:t>变换器自适应死区产生电路等两项专利转让</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202101</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131</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134</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1478">
                <a:tc>
                  <a:txBody>
                    <a:bodyPr/>
                    <a:lstStyle/>
                    <a:p>
                      <a:pPr algn="l" fontAlgn="b"/>
                      <a:r>
                        <a:rPr lang="zh-CN" altLang="en-US" sz="1200" b="1" i="0" u="none" strike="noStrike">
                          <a:solidFill>
                            <a:srgbClr val="000000"/>
                          </a:solidFill>
                          <a:latin typeface="宋体"/>
                        </a:rPr>
                        <a:t>电子科技大学</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689</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一种</a:t>
                      </a:r>
                      <a:r>
                        <a:rPr lang="en-US" altLang="zh-CN" sz="1200" b="1" i="0" u="none" strike="noStrike">
                          <a:solidFill>
                            <a:srgbClr val="000000"/>
                          </a:solidFill>
                          <a:latin typeface="宋体"/>
                        </a:rPr>
                        <a:t>Bi2O3</a:t>
                      </a:r>
                      <a:r>
                        <a:rPr lang="zh-CN" altLang="en-US" sz="1200" b="1" i="0" u="none" strike="noStrike">
                          <a:solidFill>
                            <a:srgbClr val="000000"/>
                          </a:solidFill>
                          <a:latin typeface="宋体"/>
                        </a:rPr>
                        <a:t>光催化薄膜的制备方法和一种自带旋转桶的紫外消毒柜两项专利转让</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202104</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131</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134</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1478">
                <a:tc>
                  <a:txBody>
                    <a:bodyPr/>
                    <a:lstStyle/>
                    <a:p>
                      <a:pPr algn="l" fontAlgn="b"/>
                      <a:r>
                        <a:rPr lang="zh-CN" altLang="en-US" sz="1200" b="1" i="0" u="none" strike="noStrike">
                          <a:solidFill>
                            <a:srgbClr val="000000"/>
                          </a:solidFill>
                          <a:latin typeface="宋体"/>
                        </a:rPr>
                        <a:t>电子科技大学</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695</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“一种基于显著性区域的图像检索方法”和“一种基于</a:t>
                      </a:r>
                      <a:r>
                        <a:rPr lang="en-US" altLang="zh-CN" sz="1200" b="1" i="0" u="none" strike="noStrike">
                          <a:solidFill>
                            <a:srgbClr val="000000"/>
                          </a:solidFill>
                          <a:latin typeface="宋体"/>
                        </a:rPr>
                        <a:t>SURF</a:t>
                      </a:r>
                      <a:r>
                        <a:rPr lang="zh-CN" altLang="en-US" sz="1200" b="1" i="0" u="none" strike="noStrike">
                          <a:solidFill>
                            <a:srgbClr val="000000"/>
                          </a:solidFill>
                          <a:latin typeface="宋体"/>
                        </a:rPr>
                        <a:t>算法的视频指纹提取方法”专利权转让</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202104</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79</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81</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1478">
                <a:tc>
                  <a:txBody>
                    <a:bodyPr/>
                    <a:lstStyle/>
                    <a:p>
                      <a:pPr algn="l" fontAlgn="b"/>
                      <a:r>
                        <a:rPr lang="zh-CN" altLang="en-US" sz="1200" b="1" i="0" u="none" strike="noStrike">
                          <a:solidFill>
                            <a:srgbClr val="000000"/>
                          </a:solidFill>
                          <a:latin typeface="宋体"/>
                        </a:rPr>
                        <a:t>电子科技大学</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700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一种基于边缘检测的视频去隔行方法等</a:t>
                      </a:r>
                      <a:r>
                        <a:rPr lang="en-US" altLang="zh-CN" sz="1200" b="1" i="0" u="none" strike="noStrike">
                          <a:solidFill>
                            <a:srgbClr val="000000"/>
                          </a:solidFill>
                          <a:latin typeface="宋体"/>
                        </a:rPr>
                        <a:t>2</a:t>
                      </a:r>
                      <a:r>
                        <a:rPr lang="zh-CN" altLang="en-US" sz="1200" b="1" i="0" u="none" strike="noStrike">
                          <a:solidFill>
                            <a:srgbClr val="000000"/>
                          </a:solidFill>
                          <a:latin typeface="宋体"/>
                        </a:rPr>
                        <a:t>项专利转让</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202104</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52</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53</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1478">
                <a:tc>
                  <a:txBody>
                    <a:bodyPr/>
                    <a:lstStyle/>
                    <a:p>
                      <a:pPr algn="l" fontAlgn="b"/>
                      <a:r>
                        <a:rPr lang="zh-CN" altLang="en-US" sz="1200" b="1" i="0" u="none" strike="noStrike">
                          <a:solidFill>
                            <a:srgbClr val="000000"/>
                          </a:solidFill>
                          <a:latin typeface="宋体"/>
                        </a:rPr>
                        <a:t>电子科技大学</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713</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一种利用信号非圆特性的波束形成方法 专利权转让</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202104</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262</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267</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1478">
                <a:tc>
                  <a:txBody>
                    <a:bodyPr/>
                    <a:lstStyle/>
                    <a:p>
                      <a:pPr algn="l" fontAlgn="b"/>
                      <a:r>
                        <a:rPr lang="zh-CN" altLang="en-US" sz="1200" b="1" i="0" u="none" strike="noStrike">
                          <a:solidFill>
                            <a:srgbClr val="000000"/>
                          </a:solidFill>
                          <a:latin typeface="宋体"/>
                        </a:rPr>
                        <a:t>电子科技大学</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720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“一种大容量梯度板式阵列电容芯片及其制备方法”等专利权转让</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202104</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171</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174</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1478">
                <a:tc>
                  <a:txBody>
                    <a:bodyPr/>
                    <a:lstStyle/>
                    <a:p>
                      <a:pPr algn="l" fontAlgn="b"/>
                      <a:r>
                        <a:rPr lang="zh-CN" altLang="en-US" sz="1200" b="1" i="0" u="none" strike="noStrike">
                          <a:solidFill>
                            <a:srgbClr val="000000"/>
                          </a:solidFill>
                          <a:latin typeface="宋体"/>
                        </a:rPr>
                        <a:t>电子科技大学</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734</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a:t>
                      </a:r>
                      <a:r>
                        <a:rPr lang="zh-CN" altLang="en-US" sz="1200" b="1" i="0" u="none" strike="noStrike">
                          <a:solidFill>
                            <a:srgbClr val="000000"/>
                          </a:solidFill>
                          <a:latin typeface="宋体"/>
                        </a:rPr>
                        <a:t>一种超结</a:t>
                      </a:r>
                      <a:r>
                        <a:rPr lang="en-US" altLang="zh-CN" sz="1200" b="1" i="0" u="none" strike="noStrike">
                          <a:solidFill>
                            <a:srgbClr val="000000"/>
                          </a:solidFill>
                          <a:latin typeface="宋体"/>
                        </a:rPr>
                        <a:t>LDMOS</a:t>
                      </a:r>
                      <a:r>
                        <a:rPr lang="zh-CN" altLang="en-US" sz="1200" b="1" i="0" u="none" strike="noStrike">
                          <a:solidFill>
                            <a:srgbClr val="000000"/>
                          </a:solidFill>
                          <a:latin typeface="宋体"/>
                        </a:rPr>
                        <a:t>器件</a:t>
                      </a:r>
                      <a:r>
                        <a:rPr lang="en-US" altLang="zh-CN" sz="1200" b="1" i="0" u="none" strike="noStrike">
                          <a:solidFill>
                            <a:srgbClr val="000000"/>
                          </a:solidFill>
                          <a:latin typeface="宋体"/>
                        </a:rPr>
                        <a:t>》</a:t>
                      </a:r>
                      <a:r>
                        <a:rPr lang="zh-CN" altLang="en-US" sz="1200" b="1" i="0" u="none" strike="noStrike">
                          <a:solidFill>
                            <a:srgbClr val="000000"/>
                          </a:solidFill>
                          <a:latin typeface="宋体"/>
                        </a:rPr>
                        <a:t>等</a:t>
                      </a:r>
                      <a:r>
                        <a:rPr lang="en-US" altLang="zh-CN" sz="1200" b="1" i="0" u="none" strike="noStrike">
                          <a:solidFill>
                            <a:srgbClr val="000000"/>
                          </a:solidFill>
                          <a:latin typeface="宋体"/>
                        </a:rPr>
                        <a:t>4</a:t>
                      </a:r>
                      <a:r>
                        <a:rPr lang="zh-CN" altLang="en-US" sz="1200" b="1" i="0" u="none" strike="noStrike">
                          <a:solidFill>
                            <a:srgbClr val="000000"/>
                          </a:solidFill>
                          <a:latin typeface="宋体"/>
                        </a:rPr>
                        <a:t>项发明专利转让</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202104</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129</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132</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1478">
                <a:tc>
                  <a:txBody>
                    <a:bodyPr/>
                    <a:lstStyle/>
                    <a:p>
                      <a:pPr algn="l" fontAlgn="b"/>
                      <a:r>
                        <a:rPr lang="zh-CN" altLang="en-US" sz="1200" b="1" i="0" u="none" strike="noStrike">
                          <a:solidFill>
                            <a:srgbClr val="000000"/>
                          </a:solidFill>
                          <a:latin typeface="宋体"/>
                        </a:rPr>
                        <a:t>电子科技大学</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739</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专利权转让（基于</a:t>
                      </a:r>
                      <a:r>
                        <a:rPr lang="en-US" altLang="zh-CN" sz="1200" b="1" i="0" u="none" strike="noStrike">
                          <a:solidFill>
                            <a:srgbClr val="000000"/>
                          </a:solidFill>
                          <a:latin typeface="宋体"/>
                        </a:rPr>
                        <a:t>DDR2SDRAM</a:t>
                      </a:r>
                      <a:r>
                        <a:rPr lang="zh-CN" altLang="en-US" sz="1200" b="1" i="0" u="none" strike="noStrike">
                          <a:solidFill>
                            <a:srgbClr val="000000"/>
                          </a:solidFill>
                          <a:latin typeface="宋体"/>
                        </a:rPr>
                        <a:t>阵列分段存储的无缝采集方法）</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202104</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46</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47</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1478">
                <a:tc>
                  <a:txBody>
                    <a:bodyPr/>
                    <a:lstStyle/>
                    <a:p>
                      <a:pPr algn="l" fontAlgn="b"/>
                      <a:r>
                        <a:rPr lang="zh-CN" altLang="en-US" sz="1200" b="1" i="0" u="none" strike="noStrike">
                          <a:solidFill>
                            <a:srgbClr val="000000"/>
                          </a:solidFill>
                          <a:latin typeface="宋体"/>
                        </a:rPr>
                        <a:t>电子科技大学</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740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专利权转让（一种多</a:t>
                      </a:r>
                      <a:r>
                        <a:rPr lang="en-US" altLang="zh-CN" sz="1200" b="1" i="0" u="none" strike="noStrike">
                          <a:solidFill>
                            <a:srgbClr val="000000"/>
                          </a:solidFill>
                          <a:latin typeface="宋体"/>
                        </a:rPr>
                        <a:t>ADC</a:t>
                      </a:r>
                      <a:r>
                        <a:rPr lang="zh-CN" altLang="en-US" sz="1200" b="1" i="0" u="none" strike="noStrike">
                          <a:solidFill>
                            <a:srgbClr val="000000"/>
                          </a:solidFill>
                          <a:latin typeface="宋体"/>
                        </a:rPr>
                        <a:t>数据采集系统的数据同步识别装置）</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202104</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52</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53</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审核后</a:t>
            </a:r>
          </a:p>
        </p:txBody>
      </p:sp>
      <p:graphicFrame>
        <p:nvGraphicFramePr>
          <p:cNvPr id="6" name="表格 5"/>
          <p:cNvGraphicFramePr>
            <a:graphicFrameLocks noGrp="1"/>
          </p:cNvGraphicFramePr>
          <p:nvPr/>
        </p:nvGraphicFramePr>
        <p:xfrm>
          <a:off x="785786" y="1142984"/>
          <a:ext cx="7643866" cy="3781521"/>
        </p:xfrm>
        <a:graphic>
          <a:graphicData uri="http://schemas.openxmlformats.org/drawingml/2006/table">
            <a:tbl>
              <a:tblPr/>
              <a:tblGrid>
                <a:gridCol w="981275"/>
                <a:gridCol w="452896"/>
                <a:gridCol w="3566489"/>
                <a:gridCol w="500066"/>
                <a:gridCol w="357190"/>
                <a:gridCol w="357190"/>
                <a:gridCol w="1071570"/>
                <a:gridCol w="357190"/>
              </a:tblGrid>
              <a:tr h="420169">
                <a:tc>
                  <a:txBody>
                    <a:bodyPr/>
                    <a:lstStyle/>
                    <a:p>
                      <a:pPr algn="l" fontAlgn="b"/>
                      <a:r>
                        <a:rPr lang="zh-CN" altLang="en-US" sz="1200" b="1" i="0" u="none" strike="noStrike" dirty="0">
                          <a:solidFill>
                            <a:srgbClr val="000000"/>
                          </a:solidFill>
                          <a:latin typeface="宋体"/>
                        </a:rPr>
                        <a:t>四川大学</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2962</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际华集团功能鞋靴国家重点</a:t>
                      </a:r>
                      <a:r>
                        <a:rPr lang="zh-CN" altLang="en-US" sz="1200" b="1" i="0" u="none" strike="noStrike" dirty="0">
                          <a:solidFill>
                            <a:srgbClr val="FF0000"/>
                          </a:solidFill>
                          <a:latin typeface="宋体"/>
                        </a:rPr>
                        <a:t>实验室建设</a:t>
                      </a:r>
                      <a:r>
                        <a:rPr lang="zh-CN" altLang="en-US" sz="1200" b="1" i="0" u="none" strike="noStrike" dirty="0">
                          <a:solidFill>
                            <a:srgbClr val="000000"/>
                          </a:solidFill>
                          <a:latin typeface="宋体"/>
                        </a:rPr>
                        <a:t>技术服务项目</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202111</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1140</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1083</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5</a:t>
                      </a:r>
                      <a:r>
                        <a:rPr lang="zh-CN" altLang="en-US" sz="1200" b="1" i="0" u="none" strike="noStrike" dirty="0">
                          <a:solidFill>
                            <a:srgbClr val="000000"/>
                          </a:solidFill>
                          <a:latin typeface="宋体"/>
                        </a:rPr>
                        <a:t>其他科技服务</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10</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0169">
                <a:tc>
                  <a:txBody>
                    <a:bodyPr/>
                    <a:lstStyle/>
                    <a:p>
                      <a:pPr algn="l" fontAlgn="b"/>
                      <a:r>
                        <a:rPr lang="zh-CN" altLang="en-US" sz="1200" b="1" i="0" u="none" strike="noStrike">
                          <a:solidFill>
                            <a:srgbClr val="000000"/>
                          </a:solidFill>
                          <a:latin typeface="宋体"/>
                        </a:rPr>
                        <a:t>四川大学</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2963</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际华集团综合场景</a:t>
                      </a:r>
                      <a:r>
                        <a:rPr lang="zh-CN" altLang="en-US" sz="1200" b="1" i="0" u="none" strike="noStrike" dirty="0">
                          <a:solidFill>
                            <a:srgbClr val="FF0000"/>
                          </a:solidFill>
                          <a:latin typeface="宋体"/>
                        </a:rPr>
                        <a:t>模拟实验室建设</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202104</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1140</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1083</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5</a:t>
                      </a:r>
                      <a:r>
                        <a:rPr lang="zh-CN" altLang="en-US" sz="1200" b="1" i="0" u="none" strike="noStrike">
                          <a:solidFill>
                            <a:srgbClr val="000000"/>
                          </a:solidFill>
                          <a:latin typeface="宋体"/>
                        </a:rPr>
                        <a:t>其他科技服务</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10</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0169">
                <a:tc>
                  <a:txBody>
                    <a:bodyPr/>
                    <a:lstStyle/>
                    <a:p>
                      <a:pPr algn="l" fontAlgn="b"/>
                      <a:r>
                        <a:rPr lang="zh-CN" altLang="en-US" sz="1200" b="1" i="0" u="none" strike="noStrike">
                          <a:solidFill>
                            <a:srgbClr val="000000"/>
                          </a:solidFill>
                          <a:latin typeface="宋体"/>
                        </a:rPr>
                        <a:t>四川大学</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3246</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抗氧化及抗菌纳米制剂及支架材料的开发</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202109</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300</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285</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5</a:t>
                      </a:r>
                      <a:r>
                        <a:rPr lang="zh-CN" altLang="en-US" sz="1200" b="1" i="0" u="none" strike="noStrike">
                          <a:solidFill>
                            <a:srgbClr val="000000"/>
                          </a:solidFill>
                          <a:latin typeface="宋体"/>
                        </a:rPr>
                        <a:t>其他科技服务</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10</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0169">
                <a:tc>
                  <a:txBody>
                    <a:bodyPr/>
                    <a:lstStyle/>
                    <a:p>
                      <a:pPr algn="l" fontAlgn="b"/>
                      <a:r>
                        <a:rPr lang="zh-CN" altLang="en-US" sz="1200" b="1" i="0" u="none" strike="noStrike">
                          <a:solidFill>
                            <a:srgbClr val="000000"/>
                          </a:solidFill>
                          <a:latin typeface="宋体"/>
                        </a:rPr>
                        <a:t>四川大学</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3247</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抗震支架及其衍生产品研究与开发</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202101</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30</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29</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3</a:t>
                      </a:r>
                      <a:r>
                        <a:rPr lang="zh-CN" altLang="en-US" sz="1200" b="1" i="0" u="none" strike="noStrike">
                          <a:solidFill>
                            <a:srgbClr val="000000"/>
                          </a:solidFill>
                          <a:latin typeface="宋体"/>
                        </a:rPr>
                        <a:t>实验发展</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10</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0169">
                <a:tc>
                  <a:txBody>
                    <a:bodyPr/>
                    <a:lstStyle/>
                    <a:p>
                      <a:pPr algn="l" fontAlgn="b"/>
                      <a:r>
                        <a:rPr lang="zh-CN" altLang="en-US" sz="1200" b="1" i="0" u="none" strike="noStrike">
                          <a:solidFill>
                            <a:srgbClr val="000000"/>
                          </a:solidFill>
                          <a:latin typeface="宋体"/>
                        </a:rPr>
                        <a:t>四川大学</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3248</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抗肿瘤</a:t>
                      </a:r>
                      <a:r>
                        <a:rPr lang="en-US" altLang="zh-CN" sz="1200" b="1" i="0" u="none" strike="noStrike">
                          <a:solidFill>
                            <a:srgbClr val="000000"/>
                          </a:solidFill>
                          <a:latin typeface="宋体"/>
                        </a:rPr>
                        <a:t>/</a:t>
                      </a:r>
                      <a:r>
                        <a:rPr lang="zh-CN" altLang="en-US" sz="1200" b="1" i="0" u="none" strike="noStrike">
                          <a:solidFill>
                            <a:srgbClr val="000000"/>
                          </a:solidFill>
                          <a:latin typeface="宋体"/>
                        </a:rPr>
                        <a:t>组织再生纳米生物材料的研发</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202007</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280</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266</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a:t>
                      </a:r>
                      <a:r>
                        <a:rPr lang="zh-CN" altLang="en-US" sz="1200" b="1" i="0" u="none" strike="noStrike">
                          <a:solidFill>
                            <a:srgbClr val="000000"/>
                          </a:solidFill>
                          <a:latin typeface="宋体"/>
                        </a:rPr>
                        <a:t>应用研究</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12</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0169">
                <a:tc>
                  <a:txBody>
                    <a:bodyPr/>
                    <a:lstStyle/>
                    <a:p>
                      <a:pPr algn="l" fontAlgn="b"/>
                      <a:r>
                        <a:rPr lang="zh-CN" altLang="en-US" sz="1200" b="1" i="0" u="none" strike="noStrike">
                          <a:solidFill>
                            <a:srgbClr val="000000"/>
                          </a:solidFill>
                          <a:latin typeface="宋体"/>
                        </a:rPr>
                        <a:t>电子科技大学</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550</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xxx</a:t>
                      </a:r>
                      <a:r>
                        <a:rPr lang="zh-CN" altLang="en-US" sz="1200" b="1" i="0" u="none" strike="noStrike" dirty="0">
                          <a:solidFill>
                            <a:srgbClr val="000000"/>
                          </a:solidFill>
                          <a:latin typeface="宋体"/>
                        </a:rPr>
                        <a:t>技术科研咨询服务</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202101</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13</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13</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5</a:t>
                      </a:r>
                      <a:r>
                        <a:rPr lang="zh-CN" altLang="en-US" sz="1200" b="1" i="0" u="none" strike="noStrike">
                          <a:solidFill>
                            <a:srgbClr val="000000"/>
                          </a:solidFill>
                          <a:latin typeface="宋体"/>
                        </a:rPr>
                        <a:t>其他科技服务</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10</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0169">
                <a:tc>
                  <a:txBody>
                    <a:bodyPr/>
                    <a:lstStyle/>
                    <a:p>
                      <a:pPr algn="l" fontAlgn="b"/>
                      <a:r>
                        <a:rPr lang="zh-CN" altLang="en-US" sz="1200" b="1" i="0" u="none" strike="noStrike">
                          <a:solidFill>
                            <a:srgbClr val="000000"/>
                          </a:solidFill>
                          <a:latin typeface="宋体"/>
                        </a:rPr>
                        <a:t>电子科技大学</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551</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射频收发一体多功能芯片</a:t>
                      </a:r>
                      <a:r>
                        <a:rPr lang="en-US" altLang="zh-CN" sz="1200" b="1" i="0" u="none" strike="noStrike">
                          <a:solidFill>
                            <a:srgbClr val="000000"/>
                          </a:solidFill>
                          <a:latin typeface="宋体"/>
                        </a:rPr>
                        <a:t>-</a:t>
                      </a:r>
                      <a:r>
                        <a:rPr lang="zh-CN" altLang="en-US" sz="1200" b="1" i="0" u="none" strike="noStrike">
                          <a:solidFill>
                            <a:srgbClr val="000000"/>
                          </a:solidFill>
                          <a:latin typeface="宋体"/>
                        </a:rPr>
                        <a:t>微系统联合实验室</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202101</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197</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201</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a:t>
                      </a:r>
                      <a:r>
                        <a:rPr lang="zh-CN" altLang="en-US" sz="1200" b="1" i="0" u="none" strike="noStrike">
                          <a:solidFill>
                            <a:srgbClr val="000000"/>
                          </a:solidFill>
                          <a:latin typeface="宋体"/>
                        </a:rPr>
                        <a:t>应用研究</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10</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0169">
                <a:tc>
                  <a:txBody>
                    <a:bodyPr/>
                    <a:lstStyle/>
                    <a:p>
                      <a:pPr algn="l" fontAlgn="b"/>
                      <a:r>
                        <a:rPr lang="zh-CN" altLang="en-US" sz="1200" b="1" i="0" u="none" strike="noStrike">
                          <a:solidFill>
                            <a:srgbClr val="000000"/>
                          </a:solidFill>
                          <a:latin typeface="宋体"/>
                        </a:rPr>
                        <a:t>电子科技大学</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552</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KLT</a:t>
                      </a:r>
                      <a:r>
                        <a:rPr lang="zh-CN" altLang="en-US" sz="1200" b="1" i="0" u="none" strike="noStrike">
                          <a:solidFill>
                            <a:srgbClr val="000000"/>
                          </a:solidFill>
                          <a:latin typeface="宋体"/>
                        </a:rPr>
                        <a:t>管理体系咨询</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202101</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262</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267</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smtClean="0">
                          <a:solidFill>
                            <a:srgbClr val="FF0000"/>
                          </a:solidFill>
                          <a:latin typeface="宋体"/>
                        </a:rPr>
                        <a:t>2</a:t>
                      </a:r>
                      <a:r>
                        <a:rPr lang="zh-CN" altLang="en-US" sz="1200" b="1" i="0" u="none" strike="noStrike" dirty="0" smtClean="0">
                          <a:solidFill>
                            <a:srgbClr val="FF0000"/>
                          </a:solidFill>
                          <a:latin typeface="宋体"/>
                        </a:rPr>
                        <a:t>应用研究</a:t>
                      </a:r>
                      <a:endParaRPr lang="zh-CN" altLang="en-US" sz="1200" b="1" i="0" u="none" strike="noStrike" dirty="0">
                        <a:solidFill>
                          <a:srgbClr val="FF0000"/>
                        </a:solidFill>
                        <a:latin typeface="宋体"/>
                      </a:endParaRP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10</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0169">
                <a:tc>
                  <a:txBody>
                    <a:bodyPr/>
                    <a:lstStyle/>
                    <a:p>
                      <a:pPr algn="l" fontAlgn="b"/>
                      <a:r>
                        <a:rPr lang="zh-CN" altLang="en-US" sz="1200" b="1" i="0" u="none" strike="noStrike">
                          <a:solidFill>
                            <a:srgbClr val="000000"/>
                          </a:solidFill>
                          <a:latin typeface="宋体"/>
                        </a:rPr>
                        <a:t>电子科技大学</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985</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信道算法智囊顾问咨询技术咨询</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202109</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197</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201</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FF0000"/>
                          </a:solidFill>
                          <a:latin typeface="宋体"/>
                        </a:rPr>
                        <a:t>3</a:t>
                      </a:r>
                      <a:r>
                        <a:rPr lang="zh-CN" altLang="en-US" sz="1200" b="1" i="0" u="none" strike="noStrike" dirty="0">
                          <a:solidFill>
                            <a:srgbClr val="FF0000"/>
                          </a:solidFill>
                          <a:latin typeface="宋体"/>
                        </a:rPr>
                        <a:t>实验发展</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10</a:t>
                      </a:r>
                    </a:p>
                  </a:txBody>
                  <a:tcPr marL="3013" marR="3013" marT="30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椭圆 6"/>
          <p:cNvSpPr/>
          <p:nvPr/>
        </p:nvSpPr>
        <p:spPr>
          <a:xfrm>
            <a:off x="857224" y="5072074"/>
            <a:ext cx="7643866" cy="150019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同样是咨询或研发，研究类别却不相同。</a:t>
            </a:r>
            <a:r>
              <a:rPr lang="zh-CN" altLang="en-US" sz="2800" b="1" dirty="0" smtClean="0">
                <a:solidFill>
                  <a:srgbClr val="00B0F0"/>
                </a:solidFill>
              </a:rPr>
              <a:t>实验室建设是为科技活动服务的，而不应是科技项目。</a:t>
            </a:r>
            <a:endParaRPr lang="zh-CN" altLang="en-US" sz="2800" b="1" dirty="0">
              <a:solidFill>
                <a:srgbClr val="00B0F0"/>
              </a:solidFill>
            </a:endParaRP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审核后</a:t>
            </a:r>
          </a:p>
        </p:txBody>
      </p:sp>
      <p:graphicFrame>
        <p:nvGraphicFramePr>
          <p:cNvPr id="6" name="表格 5"/>
          <p:cNvGraphicFramePr>
            <a:graphicFrameLocks noGrp="1"/>
          </p:cNvGraphicFramePr>
          <p:nvPr/>
        </p:nvGraphicFramePr>
        <p:xfrm>
          <a:off x="785786" y="1214422"/>
          <a:ext cx="7643864" cy="371203"/>
        </p:xfrm>
        <a:graphic>
          <a:graphicData uri="http://schemas.openxmlformats.org/drawingml/2006/table">
            <a:tbl>
              <a:tblPr/>
              <a:tblGrid>
                <a:gridCol w="1214446"/>
                <a:gridCol w="500066"/>
                <a:gridCol w="2214578"/>
                <a:gridCol w="714380"/>
                <a:gridCol w="857256"/>
                <a:gridCol w="642942"/>
                <a:gridCol w="544713"/>
                <a:gridCol w="955483"/>
              </a:tblGrid>
              <a:tr h="179705">
                <a:tc>
                  <a:txBody>
                    <a:bodyPr/>
                    <a:lstStyle/>
                    <a:p>
                      <a:pPr algn="l" fontAlgn="b"/>
                      <a:r>
                        <a:rPr lang="zh-CN" altLang="en-US" sz="1200" b="1" i="0" u="none" strike="noStrike" dirty="0">
                          <a:solidFill>
                            <a:srgbClr val="000000"/>
                          </a:solidFill>
                          <a:latin typeface="宋体"/>
                        </a:rPr>
                        <a:t>成都医学院第一附属医院</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03</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挑战疑难病</a:t>
                      </a:r>
                      <a:r>
                        <a:rPr lang="en-US" altLang="zh-CN" sz="1200" b="1" i="0" u="none" strike="noStrike" dirty="0">
                          <a:solidFill>
                            <a:srgbClr val="000000"/>
                          </a:solidFill>
                          <a:latin typeface="宋体"/>
                        </a:rPr>
                        <a:t>-SCI</a:t>
                      </a:r>
                      <a:r>
                        <a:rPr lang="zh-CN" altLang="en-US" sz="1200" b="1" i="0" u="none" strike="noStrike" dirty="0">
                          <a:solidFill>
                            <a:srgbClr val="000000"/>
                          </a:solidFill>
                          <a:latin typeface="宋体"/>
                        </a:rPr>
                        <a:t>论文背后的故事</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zh-CN" altLang="en-US" sz="1200" b="1" i="0" u="none" strike="noStrike" dirty="0">
                          <a:solidFill>
                            <a:srgbClr val="000000"/>
                          </a:solidFill>
                          <a:latin typeface="宋体"/>
                        </a:rPr>
                        <a:t>陆茂</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FF0000"/>
                          </a:solidFill>
                          <a:latin typeface="宋体"/>
                        </a:rPr>
                        <a:t>13</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22</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FF0000"/>
                          </a:solidFill>
                          <a:latin typeface="宋体"/>
                        </a:rPr>
                        <a:t>7</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1 </a:t>
                      </a:r>
                      <a:r>
                        <a:rPr lang="zh-CN" altLang="en-US" sz="1200" b="1" i="0" u="none" strike="noStrike" dirty="0">
                          <a:solidFill>
                            <a:srgbClr val="000000"/>
                          </a:solidFill>
                          <a:latin typeface="宋体"/>
                        </a:rPr>
                        <a:t>专著</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椭圆 6"/>
          <p:cNvSpPr/>
          <p:nvPr/>
        </p:nvSpPr>
        <p:spPr>
          <a:xfrm>
            <a:off x="571472" y="1928802"/>
            <a:ext cx="7858180" cy="14287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一部专著</a:t>
            </a:r>
            <a:r>
              <a:rPr lang="en-US" altLang="zh-CN" sz="2800" b="1" dirty="0" smtClean="0">
                <a:solidFill>
                  <a:srgbClr val="FF0000"/>
                </a:solidFill>
              </a:rPr>
              <a:t>22</a:t>
            </a:r>
            <a:r>
              <a:rPr lang="zh-CN" altLang="en-US" sz="2800" b="1" dirty="0" smtClean="0">
                <a:solidFill>
                  <a:srgbClr val="FF0000"/>
                </a:solidFill>
              </a:rPr>
              <a:t>千字，作者排名第</a:t>
            </a:r>
            <a:r>
              <a:rPr lang="en-US" altLang="zh-CN" sz="2800" b="1" dirty="0" smtClean="0">
                <a:solidFill>
                  <a:srgbClr val="FF0000"/>
                </a:solidFill>
              </a:rPr>
              <a:t>13</a:t>
            </a:r>
            <a:r>
              <a:rPr lang="zh-CN" altLang="en-US" sz="2800" b="1" dirty="0" smtClean="0">
                <a:solidFill>
                  <a:srgbClr val="FF0000"/>
                </a:solidFill>
              </a:rPr>
              <a:t>，撰写字数却达到了近</a:t>
            </a:r>
            <a:r>
              <a:rPr lang="en-US" altLang="zh-CN" sz="2800" b="1" dirty="0" smtClean="0">
                <a:solidFill>
                  <a:srgbClr val="FF0000"/>
                </a:solidFill>
              </a:rPr>
              <a:t>1/3</a:t>
            </a:r>
            <a:r>
              <a:rPr lang="zh-CN" altLang="en-US" sz="2800" b="1" dirty="0" smtClean="0">
                <a:solidFill>
                  <a:srgbClr val="FF0000"/>
                </a:solidFill>
              </a:rPr>
              <a:t>。</a:t>
            </a:r>
            <a:endParaRPr lang="zh-CN" altLang="en-US" sz="2800" b="1"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785786" y="1357298"/>
            <a:ext cx="7572428" cy="4807470"/>
          </a:xfrm>
          <a:prstGeom prst="rect">
            <a:avLst/>
          </a:prstGeom>
        </p:spPr>
        <p:txBody>
          <a:bodyPr wrap="square">
            <a:spAutoFit/>
          </a:bodyPr>
          <a:lstStyle/>
          <a:p>
            <a:pPr indent="355600">
              <a:lnSpc>
                <a:spcPct val="150000"/>
              </a:lnSpc>
            </a:pPr>
            <a:r>
              <a:rPr lang="en-US" altLang="zh-CN" sz="2400" b="1" dirty="0" smtClean="0">
                <a:solidFill>
                  <a:srgbClr val="C00000"/>
                </a:solidFill>
              </a:rPr>
              <a:t>  ③ </a:t>
            </a:r>
            <a:r>
              <a:rPr lang="zh-CN" altLang="en-US" sz="2400" b="1" dirty="0" smtClean="0">
                <a:solidFill>
                  <a:srgbClr val="C00000"/>
                </a:solidFill>
              </a:rPr>
              <a:t>试验发展</a:t>
            </a:r>
            <a:endParaRPr lang="en-US" altLang="zh-CN" sz="2400" b="1" dirty="0" smtClean="0">
              <a:solidFill>
                <a:srgbClr val="C00000"/>
              </a:solidFill>
            </a:endParaRPr>
          </a:p>
          <a:p>
            <a:pPr indent="355600">
              <a:lnSpc>
                <a:spcPct val="140000"/>
              </a:lnSpc>
            </a:pPr>
            <a:r>
              <a:rPr lang="zh-CN" altLang="en-US" sz="2400" b="1" dirty="0" smtClean="0"/>
              <a:t>  是指利用从基础研究、应用研究和实际经验所获得的现有知识，为产生</a:t>
            </a:r>
            <a:r>
              <a:rPr lang="zh-CN" altLang="en-US" sz="2400" b="1" dirty="0" smtClean="0">
                <a:solidFill>
                  <a:srgbClr val="C00000"/>
                </a:solidFill>
              </a:rPr>
              <a:t>新的产品、材料和装置</a:t>
            </a:r>
            <a:r>
              <a:rPr lang="zh-CN" altLang="en-US" sz="2400" b="1" dirty="0" smtClean="0"/>
              <a:t>，建立新</a:t>
            </a:r>
            <a:r>
              <a:rPr lang="zh-CN" altLang="en-US" sz="2400" b="1" dirty="0" smtClean="0">
                <a:solidFill>
                  <a:srgbClr val="C00000"/>
                </a:solidFill>
              </a:rPr>
              <a:t>的工艺、系统和服务</a:t>
            </a:r>
            <a:r>
              <a:rPr lang="zh-CN" altLang="en-US" sz="2400" b="1" dirty="0" smtClean="0"/>
              <a:t>，以及对己产生和建立的上述各项做实质性的改进而进行的系统性工作。</a:t>
            </a:r>
            <a:endParaRPr lang="en-US" altLang="zh-CN" sz="2400" b="1" dirty="0" smtClean="0"/>
          </a:p>
          <a:p>
            <a:pPr indent="355600">
              <a:lnSpc>
                <a:spcPct val="140000"/>
              </a:lnSpc>
              <a:spcBef>
                <a:spcPts val="1200"/>
              </a:spcBef>
            </a:pPr>
            <a:r>
              <a:rPr lang="zh-CN" altLang="en-US" sz="2400" b="1" dirty="0" smtClean="0"/>
              <a:t>  区分</a:t>
            </a:r>
            <a:r>
              <a:rPr lang="zh-CN" altLang="en-US" sz="2400" b="1" dirty="0" smtClean="0">
                <a:solidFill>
                  <a:srgbClr val="C00000"/>
                </a:solidFill>
              </a:rPr>
              <a:t>科学研究</a:t>
            </a:r>
            <a:r>
              <a:rPr lang="zh-CN" altLang="en-US" sz="2400" b="1" dirty="0" smtClean="0"/>
              <a:t>与</a:t>
            </a:r>
            <a:r>
              <a:rPr lang="zh-CN" altLang="en-US" sz="2400" b="1" dirty="0" smtClean="0">
                <a:solidFill>
                  <a:srgbClr val="C00000"/>
                </a:solidFill>
              </a:rPr>
              <a:t>试验发展</a:t>
            </a:r>
            <a:r>
              <a:rPr lang="zh-CN" altLang="en-US" sz="2400" b="1" dirty="0" smtClean="0"/>
              <a:t>的主要标志</a:t>
            </a:r>
          </a:p>
          <a:p>
            <a:pPr indent="355600">
              <a:lnSpc>
                <a:spcPct val="140000"/>
              </a:lnSpc>
            </a:pPr>
            <a:r>
              <a:rPr lang="zh-CN" altLang="en-US" sz="2400" b="1" dirty="0" smtClean="0"/>
              <a:t> </a:t>
            </a:r>
            <a:r>
              <a:rPr lang="zh-CN" altLang="en-US" sz="2400" b="1" dirty="0" smtClean="0">
                <a:solidFill>
                  <a:schemeClr val="tx1">
                    <a:lumMod val="95000"/>
                    <a:lumOff val="5000"/>
                  </a:schemeClr>
                </a:solidFill>
              </a:rPr>
              <a:t>① 前者主要是为了</a:t>
            </a:r>
            <a:r>
              <a:rPr lang="zh-CN" altLang="en-US" sz="2400" b="1" dirty="0" smtClean="0">
                <a:solidFill>
                  <a:srgbClr val="C00000"/>
                </a:solidFill>
              </a:rPr>
              <a:t>增加科学技术知识</a:t>
            </a:r>
            <a:r>
              <a:rPr lang="zh-CN" altLang="en-US" sz="2400" b="1" dirty="0" smtClean="0">
                <a:solidFill>
                  <a:schemeClr val="tx1">
                    <a:lumMod val="95000"/>
                    <a:lumOff val="5000"/>
                  </a:schemeClr>
                </a:solidFill>
              </a:rPr>
              <a:t>；</a:t>
            </a:r>
          </a:p>
          <a:p>
            <a:pPr indent="355600">
              <a:lnSpc>
                <a:spcPct val="140000"/>
              </a:lnSpc>
            </a:pPr>
            <a:r>
              <a:rPr lang="zh-CN" altLang="en-US" sz="2400" b="1" dirty="0" smtClean="0">
                <a:solidFill>
                  <a:schemeClr val="tx1">
                    <a:lumMod val="95000"/>
                    <a:lumOff val="5000"/>
                  </a:schemeClr>
                </a:solidFill>
              </a:rPr>
              <a:t> ② 后者则是为了</a:t>
            </a:r>
            <a:r>
              <a:rPr lang="zh-CN" altLang="en-US" sz="2400" b="1" dirty="0" smtClean="0">
                <a:solidFill>
                  <a:srgbClr val="C00000"/>
                </a:solidFill>
              </a:rPr>
              <a:t>开辟新的应用</a:t>
            </a:r>
            <a:r>
              <a:rPr lang="en-US" altLang="zh-CN" sz="2400" b="1" dirty="0" smtClean="0">
                <a:solidFill>
                  <a:srgbClr val="C00000"/>
                </a:solidFill>
              </a:rPr>
              <a:t>(</a:t>
            </a:r>
            <a:r>
              <a:rPr lang="zh-CN" altLang="en-US" sz="2400" b="1" dirty="0" smtClean="0">
                <a:solidFill>
                  <a:srgbClr val="C00000"/>
                </a:solidFill>
              </a:rPr>
              <a:t>如新材料或新技术</a:t>
            </a:r>
            <a:r>
              <a:rPr lang="en-US" altLang="zh-CN" sz="2400" b="1" dirty="0" smtClean="0">
                <a:solidFill>
                  <a:srgbClr val="C00000"/>
                </a:solidFill>
              </a:rPr>
              <a:t>)</a:t>
            </a:r>
            <a:r>
              <a:rPr lang="zh-CN" altLang="en-US" sz="2400" b="1" dirty="0" smtClean="0">
                <a:solidFill>
                  <a:schemeClr val="tx1">
                    <a:lumMod val="95000"/>
                    <a:lumOff val="5000"/>
                  </a:schemeClr>
                </a:solidFill>
              </a:rPr>
              <a:t>。</a:t>
            </a:r>
            <a:endParaRPr lang="en-US" altLang="zh-CN" sz="2400" b="1" dirty="0" smtClean="0">
              <a:solidFill>
                <a:schemeClr val="tx1">
                  <a:lumMod val="95000"/>
                  <a:lumOff val="5000"/>
                </a:schemeClr>
              </a:solidFill>
            </a:endParaRPr>
          </a:p>
          <a:p>
            <a:pPr indent="355600">
              <a:lnSpc>
                <a:spcPct val="140000"/>
              </a:lnSpc>
            </a:pPr>
            <a:endParaRPr lang="zh-CN" altLang="en-US" dirty="0"/>
          </a:p>
        </p:txBody>
      </p:sp>
      <p:sp>
        <p:nvSpPr>
          <p:cNvPr id="8" name="矩形 7"/>
          <p:cNvSpPr/>
          <p:nvPr/>
        </p:nvSpPr>
        <p:spPr>
          <a:xfrm>
            <a:off x="857224" y="285728"/>
            <a:ext cx="2686954" cy="584775"/>
          </a:xfrm>
          <a:prstGeom prst="rect">
            <a:avLst/>
          </a:prstGeom>
        </p:spPr>
        <p:txBody>
          <a:bodyPr wrap="none">
            <a:spAutoFit/>
          </a:bodyPr>
          <a:lstStyle/>
          <a:p>
            <a:r>
              <a:rPr lang="en-US" altLang="zh-CN" sz="3200" b="1" dirty="0" smtClean="0">
                <a:solidFill>
                  <a:srgbClr val="004D86"/>
                </a:solidFill>
              </a:rPr>
              <a:t>R&amp;D</a:t>
            </a:r>
            <a:r>
              <a:rPr lang="zh-CN" altLang="en-US" sz="3200" b="1" dirty="0" smtClean="0">
                <a:solidFill>
                  <a:srgbClr val="004D86"/>
                </a:solidFill>
              </a:rPr>
              <a:t>基本概念</a:t>
            </a:r>
            <a:endParaRPr lang="zh-CN" altLang="en-US" sz="3200" b="1" dirty="0" smtClean="0">
              <a:solidFill>
                <a:srgbClr val="00B050"/>
              </a:solidFill>
              <a:latin typeface="+mj-lt"/>
              <a:ea typeface="+mj-ea"/>
              <a:cs typeface="+mj-cs"/>
            </a:endParaRPr>
          </a:p>
        </p:txBody>
      </p:sp>
      <p:sp>
        <p:nvSpPr>
          <p:cNvPr id="7" name="Rectangle 5"/>
          <p:cNvSpPr>
            <a:spLocks noChangeArrowheads="1"/>
          </p:cNvSpPr>
          <p:nvPr/>
        </p:nvSpPr>
        <p:spPr bwMode="auto">
          <a:xfrm>
            <a:off x="928662" y="1071546"/>
            <a:ext cx="3429024" cy="427038"/>
          </a:xfrm>
          <a:prstGeom prst="rect">
            <a:avLst/>
          </a:prstGeom>
          <a:noFill/>
          <a:ln w="28575" algn="ctr">
            <a:noFill/>
            <a:miter lim="800000"/>
            <a:headEnd/>
            <a:tailEnd/>
          </a:ln>
        </p:spPr>
        <p:txBody>
          <a:bodyPr wrap="square" lIns="0" tIns="0" rIns="0" bIns="0">
            <a:spAutoFit/>
          </a:bodyPr>
          <a:lstStyle/>
          <a:p>
            <a:pPr indent="-228600"/>
            <a:r>
              <a:rPr lang="zh-CN" altLang="en-US" sz="2800" b="1" dirty="0" smtClean="0">
                <a:solidFill>
                  <a:srgbClr val="004D86"/>
                </a:solidFill>
              </a:rPr>
              <a:t>对</a:t>
            </a:r>
            <a:r>
              <a:rPr lang="zh-CN" altLang="en-US" sz="2800" b="1" dirty="0">
                <a:solidFill>
                  <a:srgbClr val="004D86"/>
                </a:solidFill>
              </a:rPr>
              <a:t>科技活动的</a:t>
            </a:r>
            <a:r>
              <a:rPr lang="zh-CN" altLang="en-US" sz="2800" b="1" dirty="0" smtClean="0">
                <a:solidFill>
                  <a:srgbClr val="004D86"/>
                </a:solidFill>
              </a:rPr>
              <a:t>解释</a:t>
            </a:r>
            <a:endParaRPr lang="zh-CN" altLang="en-US" b="1" dirty="0">
              <a:solidFill>
                <a:srgbClr val="004D86"/>
              </a:solidFill>
            </a:endParaRP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审核后</a:t>
            </a:r>
          </a:p>
        </p:txBody>
      </p:sp>
      <p:graphicFrame>
        <p:nvGraphicFramePr>
          <p:cNvPr id="6" name="表格 5"/>
          <p:cNvGraphicFramePr>
            <a:graphicFrameLocks noGrp="1"/>
          </p:cNvGraphicFramePr>
          <p:nvPr/>
        </p:nvGraphicFramePr>
        <p:xfrm>
          <a:off x="785786" y="1142984"/>
          <a:ext cx="7643864" cy="500066"/>
        </p:xfrm>
        <a:graphic>
          <a:graphicData uri="http://schemas.openxmlformats.org/drawingml/2006/table">
            <a:tbl>
              <a:tblPr/>
              <a:tblGrid>
                <a:gridCol w="1143008"/>
                <a:gridCol w="428628"/>
                <a:gridCol w="2286016"/>
                <a:gridCol w="714380"/>
                <a:gridCol w="767958"/>
                <a:gridCol w="767958"/>
                <a:gridCol w="767958"/>
                <a:gridCol w="767958"/>
              </a:tblGrid>
              <a:tr h="500066">
                <a:tc>
                  <a:txBody>
                    <a:bodyPr/>
                    <a:lstStyle/>
                    <a:p>
                      <a:pPr algn="l" fontAlgn="b"/>
                      <a:r>
                        <a:rPr lang="zh-CN" altLang="en-US" sz="1200" b="1" i="0" u="none" strike="noStrike" dirty="0">
                          <a:solidFill>
                            <a:srgbClr val="000000"/>
                          </a:solidFill>
                          <a:latin typeface="宋体"/>
                        </a:rPr>
                        <a:t>成都师范学院</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6</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高校学生管理工作模式创新研究</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杨晓芳</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01</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170</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170</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1</a:t>
                      </a:r>
                      <a:r>
                        <a:rPr lang="zh-CN" altLang="en-US" sz="1200" b="1" i="0" u="none" strike="noStrike" dirty="0">
                          <a:solidFill>
                            <a:srgbClr val="000000"/>
                          </a:solidFill>
                          <a:latin typeface="宋体"/>
                        </a:rPr>
                        <a:t>专著</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椭圆 6"/>
          <p:cNvSpPr/>
          <p:nvPr/>
        </p:nvSpPr>
        <p:spPr>
          <a:xfrm>
            <a:off x="571472" y="1928802"/>
            <a:ext cx="7858180" cy="10001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这是一部好著作，但应放在</a:t>
            </a:r>
            <a:endParaRPr lang="en-US" altLang="zh-CN" sz="2800" b="1" dirty="0" smtClean="0">
              <a:solidFill>
                <a:srgbClr val="FF0000"/>
              </a:solidFill>
            </a:endParaRPr>
          </a:p>
          <a:p>
            <a:pPr algn="ctr"/>
            <a:r>
              <a:rPr lang="zh-CN" altLang="en-US" sz="2800" b="1" dirty="0" smtClean="0">
                <a:solidFill>
                  <a:srgbClr val="FF0000"/>
                </a:solidFill>
              </a:rPr>
              <a:t>人文社科统计之中。</a:t>
            </a:r>
            <a:endParaRPr lang="zh-CN" altLang="en-US" sz="2800" b="1" dirty="0">
              <a:solidFill>
                <a:srgbClr val="FF0000"/>
              </a:solidFill>
            </a:endParaRP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审核后</a:t>
            </a:r>
          </a:p>
        </p:txBody>
      </p:sp>
      <p:graphicFrame>
        <p:nvGraphicFramePr>
          <p:cNvPr id="6" name="表格 5"/>
          <p:cNvGraphicFramePr>
            <a:graphicFrameLocks noGrp="1"/>
          </p:cNvGraphicFramePr>
          <p:nvPr/>
        </p:nvGraphicFramePr>
        <p:xfrm>
          <a:off x="785786" y="1285860"/>
          <a:ext cx="7643865" cy="369171"/>
        </p:xfrm>
        <a:graphic>
          <a:graphicData uri="http://schemas.openxmlformats.org/drawingml/2006/table">
            <a:tbl>
              <a:tblPr/>
              <a:tblGrid>
                <a:gridCol w="1696419"/>
                <a:gridCol w="409136"/>
                <a:gridCol w="2466477"/>
                <a:gridCol w="916383"/>
                <a:gridCol w="1441071"/>
                <a:gridCol w="714379"/>
              </a:tblGrid>
              <a:tr h="232608">
                <a:tc>
                  <a:txBody>
                    <a:bodyPr/>
                    <a:lstStyle/>
                    <a:p>
                      <a:pPr algn="l" fontAlgn="b"/>
                      <a:r>
                        <a:rPr lang="zh-CN" altLang="en-US" sz="1200" b="1" i="0" u="none" strike="noStrike" dirty="0">
                          <a:latin typeface="宋体"/>
                        </a:rPr>
                        <a:t>成都航空职业技术学院</a:t>
                      </a:r>
                    </a:p>
                  </a:txBody>
                  <a:tcPr marL="3411" marR="3411" marT="34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latin typeface="宋体"/>
                        </a:rPr>
                        <a:t>01</a:t>
                      </a:r>
                    </a:p>
                  </a:txBody>
                  <a:tcPr marL="3411" marR="3411" marT="34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FF0000"/>
                          </a:solidFill>
                          <a:latin typeface="宋体"/>
                        </a:rPr>
                        <a:t>福建省科技进步奖</a:t>
                      </a:r>
                    </a:p>
                  </a:txBody>
                  <a:tcPr marL="3411" marR="3411" marT="34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02</a:t>
                      </a:r>
                      <a:r>
                        <a:rPr lang="zh-CN" altLang="en-US" sz="1200" b="1" i="0" u="none" strike="noStrike">
                          <a:latin typeface="宋体"/>
                        </a:rPr>
                        <a:t>第二单位</a:t>
                      </a:r>
                    </a:p>
                  </a:txBody>
                  <a:tcPr marL="3411" marR="3411" marT="34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latin typeface="宋体"/>
                        </a:rPr>
                        <a:t>05</a:t>
                      </a:r>
                      <a:r>
                        <a:rPr lang="zh-CN" altLang="en-US" sz="1200" b="1" i="0" u="none" strike="noStrike" dirty="0">
                          <a:latin typeface="宋体"/>
                        </a:rPr>
                        <a:t>省、自治区、直辖市科技进步奖</a:t>
                      </a:r>
                    </a:p>
                  </a:txBody>
                  <a:tcPr marL="3411" marR="3411" marT="34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latin typeface="宋体"/>
                        </a:rPr>
                        <a:t>2</a:t>
                      </a:r>
                      <a:r>
                        <a:rPr lang="zh-CN" altLang="en-US" sz="1200" b="1" i="0" u="none" strike="noStrike" dirty="0">
                          <a:latin typeface="宋体"/>
                        </a:rPr>
                        <a:t>二等奖</a:t>
                      </a:r>
                    </a:p>
                  </a:txBody>
                  <a:tcPr marL="3411" marR="3411" marT="34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椭圆 6"/>
          <p:cNvSpPr/>
          <p:nvPr/>
        </p:nvSpPr>
        <p:spPr>
          <a:xfrm>
            <a:off x="785786" y="1857364"/>
            <a:ext cx="7572428" cy="150019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smtClean="0">
                <a:solidFill>
                  <a:srgbClr val="FF0000"/>
                </a:solidFill>
              </a:rPr>
              <a:t>此问题是审核时发现并提出的。</a:t>
            </a:r>
            <a:endParaRPr lang="en-US" altLang="zh-CN" sz="2400" b="1" dirty="0" smtClean="0">
              <a:solidFill>
                <a:srgbClr val="FF0000"/>
              </a:solidFill>
            </a:endParaRPr>
          </a:p>
          <a:p>
            <a:r>
              <a:rPr lang="en-US" altLang="zh-CN" sz="2400" b="1" dirty="0" smtClean="0">
                <a:solidFill>
                  <a:srgbClr val="FF0000"/>
                </a:solidFill>
              </a:rPr>
              <a:t>4</a:t>
            </a:r>
            <a:r>
              <a:rPr lang="zh-CN" altLang="en-US" sz="2400" b="1" dirty="0" smtClean="0">
                <a:solidFill>
                  <a:srgbClr val="FF0000"/>
                </a:solidFill>
              </a:rPr>
              <a:t>月</a:t>
            </a:r>
            <a:r>
              <a:rPr lang="en-US" altLang="zh-CN" sz="2400" b="1" dirty="0" smtClean="0">
                <a:solidFill>
                  <a:srgbClr val="FF0000"/>
                </a:solidFill>
              </a:rPr>
              <a:t>8</a:t>
            </a:r>
            <a:r>
              <a:rPr lang="zh-CN" altLang="en-US" sz="2400" b="1" dirty="0" smtClean="0">
                <a:solidFill>
                  <a:srgbClr val="FF0000"/>
                </a:solidFill>
              </a:rPr>
              <a:t>日正式提交上报时的回复：</a:t>
            </a:r>
            <a:r>
              <a:rPr lang="zh-CN" altLang="en-US" sz="2400" b="1" dirty="0" smtClean="0">
                <a:solidFill>
                  <a:srgbClr val="00B050"/>
                </a:solidFill>
              </a:rPr>
              <a:t>已修改为“无人机控制变频关键技术研究”</a:t>
            </a:r>
            <a:endParaRPr lang="zh-CN" altLang="en-US" sz="2400" b="1" dirty="0">
              <a:solidFill>
                <a:srgbClr val="00B050"/>
              </a:solidFill>
            </a:endParaRPr>
          </a:p>
        </p:txBody>
      </p:sp>
      <p:graphicFrame>
        <p:nvGraphicFramePr>
          <p:cNvPr id="9" name="表格 8"/>
          <p:cNvGraphicFramePr>
            <a:graphicFrameLocks noGrp="1"/>
          </p:cNvGraphicFramePr>
          <p:nvPr/>
        </p:nvGraphicFramePr>
        <p:xfrm>
          <a:off x="785786" y="3643314"/>
          <a:ext cx="7643865" cy="369171"/>
        </p:xfrm>
        <a:graphic>
          <a:graphicData uri="http://schemas.openxmlformats.org/drawingml/2006/table">
            <a:tbl>
              <a:tblPr/>
              <a:tblGrid>
                <a:gridCol w="1696419"/>
                <a:gridCol w="409136"/>
                <a:gridCol w="2466477"/>
                <a:gridCol w="916383"/>
                <a:gridCol w="1441071"/>
                <a:gridCol w="714379"/>
              </a:tblGrid>
              <a:tr h="232608">
                <a:tc>
                  <a:txBody>
                    <a:bodyPr/>
                    <a:lstStyle/>
                    <a:p>
                      <a:pPr algn="l" fontAlgn="b"/>
                      <a:r>
                        <a:rPr lang="zh-CN" altLang="en-US" sz="1200" b="1" i="0" u="none" strike="noStrike" dirty="0">
                          <a:latin typeface="宋体"/>
                        </a:rPr>
                        <a:t>成都航空职业技术学院</a:t>
                      </a:r>
                    </a:p>
                  </a:txBody>
                  <a:tcPr marL="3411" marR="3411" marT="34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latin typeface="宋体"/>
                        </a:rPr>
                        <a:t>01</a:t>
                      </a:r>
                    </a:p>
                  </a:txBody>
                  <a:tcPr marL="3411" marR="3411" marT="34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FF0000"/>
                          </a:solidFill>
                          <a:latin typeface="宋体"/>
                        </a:rPr>
                        <a:t>福建省科技进步奖</a:t>
                      </a:r>
                    </a:p>
                  </a:txBody>
                  <a:tcPr marL="3411" marR="3411" marT="34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02</a:t>
                      </a:r>
                      <a:r>
                        <a:rPr lang="zh-CN" altLang="en-US" sz="1200" b="1" i="0" u="none" strike="noStrike">
                          <a:latin typeface="宋体"/>
                        </a:rPr>
                        <a:t>第二单位</a:t>
                      </a:r>
                    </a:p>
                  </a:txBody>
                  <a:tcPr marL="3411" marR="3411" marT="34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05</a:t>
                      </a:r>
                      <a:r>
                        <a:rPr lang="zh-CN" altLang="en-US" sz="1200" b="1" i="0" u="none" strike="noStrike">
                          <a:latin typeface="宋体"/>
                        </a:rPr>
                        <a:t>省、自治区、直辖市科技进步奖</a:t>
                      </a:r>
                    </a:p>
                  </a:txBody>
                  <a:tcPr marL="3411" marR="3411" marT="34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latin typeface="宋体"/>
                        </a:rPr>
                        <a:t>2</a:t>
                      </a:r>
                      <a:r>
                        <a:rPr lang="zh-CN" altLang="en-US" sz="1200" b="1" i="0" u="none" strike="noStrike" dirty="0">
                          <a:latin typeface="宋体"/>
                        </a:rPr>
                        <a:t>二等奖</a:t>
                      </a:r>
                    </a:p>
                  </a:txBody>
                  <a:tcPr marL="3411" marR="3411" marT="34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椭圆 10"/>
          <p:cNvSpPr/>
          <p:nvPr/>
        </p:nvSpPr>
        <p:spPr>
          <a:xfrm>
            <a:off x="642910" y="4286256"/>
            <a:ext cx="7858180" cy="10001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rgbClr val="FF0000"/>
                </a:solidFill>
              </a:rPr>
              <a:t>4</a:t>
            </a:r>
            <a:r>
              <a:rPr lang="zh-CN" altLang="en-US" sz="2800" b="1" dirty="0" smtClean="0">
                <a:solidFill>
                  <a:srgbClr val="FF0000"/>
                </a:solidFill>
              </a:rPr>
              <a:t>月</a:t>
            </a:r>
            <a:r>
              <a:rPr lang="en-US" altLang="zh-CN" sz="2800" b="1" dirty="0" smtClean="0">
                <a:solidFill>
                  <a:srgbClr val="FF0000"/>
                </a:solidFill>
              </a:rPr>
              <a:t>11</a:t>
            </a:r>
            <a:r>
              <a:rPr lang="zh-CN" altLang="en-US" sz="2800" b="1" dirty="0" smtClean="0">
                <a:solidFill>
                  <a:srgbClr val="FF0000"/>
                </a:solidFill>
              </a:rPr>
              <a:t>日晚，复审时问题依旧存在。</a:t>
            </a:r>
            <a:endParaRPr lang="zh-CN" altLang="en-US" sz="2800" b="1" dirty="0">
              <a:solidFill>
                <a:srgbClr val="FF0000"/>
              </a:solidFill>
            </a:endParaRP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审核后</a:t>
            </a:r>
          </a:p>
        </p:txBody>
      </p:sp>
      <p:graphicFrame>
        <p:nvGraphicFramePr>
          <p:cNvPr id="6" name="表格 5"/>
          <p:cNvGraphicFramePr>
            <a:graphicFrameLocks noGrp="1"/>
          </p:cNvGraphicFramePr>
          <p:nvPr/>
        </p:nvGraphicFramePr>
        <p:xfrm>
          <a:off x="785786" y="1285860"/>
          <a:ext cx="7572427" cy="428628"/>
        </p:xfrm>
        <a:graphic>
          <a:graphicData uri="http://schemas.openxmlformats.org/drawingml/2006/table">
            <a:tbl>
              <a:tblPr/>
              <a:tblGrid>
                <a:gridCol w="1285884"/>
                <a:gridCol w="500066"/>
                <a:gridCol w="2500330"/>
                <a:gridCol w="928694"/>
                <a:gridCol w="2357453"/>
              </a:tblGrid>
              <a:tr h="428628">
                <a:tc>
                  <a:txBody>
                    <a:bodyPr/>
                    <a:lstStyle/>
                    <a:p>
                      <a:pPr algn="l" fontAlgn="b"/>
                      <a:r>
                        <a:rPr lang="zh-CN" altLang="en-US" sz="1200" b="1" i="0" u="none" strike="noStrike" dirty="0">
                          <a:solidFill>
                            <a:srgbClr val="000000"/>
                          </a:solidFill>
                          <a:latin typeface="宋体"/>
                        </a:rPr>
                        <a:t>成都理工大学</a:t>
                      </a:r>
                    </a:p>
                  </a:txBody>
                  <a:tcPr marL="4520" marR="4520" marT="4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04</a:t>
                      </a:r>
                    </a:p>
                  </a:txBody>
                  <a:tcPr marL="4520" marR="4520" marT="4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FF0000"/>
                          </a:solidFill>
                          <a:latin typeface="宋体"/>
                        </a:rPr>
                        <a:t>四川省国际科学技术合作奖</a:t>
                      </a:r>
                    </a:p>
                  </a:txBody>
                  <a:tcPr marL="4520" marR="4520" marT="4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smtClean="0">
                          <a:solidFill>
                            <a:srgbClr val="000000"/>
                          </a:solidFill>
                          <a:latin typeface="宋体"/>
                        </a:rPr>
                        <a:t>01</a:t>
                      </a:r>
                      <a:r>
                        <a:rPr lang="zh-CN" altLang="en-US" sz="1200" b="1" i="0" u="none" strike="noStrike" dirty="0" smtClean="0">
                          <a:solidFill>
                            <a:srgbClr val="000000"/>
                          </a:solidFill>
                          <a:latin typeface="宋体"/>
                        </a:rPr>
                        <a:t>第一单位</a:t>
                      </a:r>
                      <a:endParaRPr lang="en-US" altLang="zh-CN" sz="1200" b="1" i="0" u="none" strike="noStrike" dirty="0">
                        <a:solidFill>
                          <a:srgbClr val="000000"/>
                        </a:solidFill>
                        <a:latin typeface="宋体"/>
                      </a:endParaRPr>
                    </a:p>
                  </a:txBody>
                  <a:tcPr marL="4520" marR="4520" marT="4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smtClean="0">
                          <a:solidFill>
                            <a:srgbClr val="000000"/>
                          </a:solidFill>
                          <a:latin typeface="宋体"/>
                        </a:rPr>
                        <a:t>05</a:t>
                      </a:r>
                      <a:r>
                        <a:rPr lang="zh-CN" altLang="en-US" sz="1200" b="1" i="0" u="none" strike="noStrike" dirty="0" smtClean="0">
                          <a:latin typeface="宋体"/>
                        </a:rPr>
                        <a:t>省、自治区、直辖市科技进步奖</a:t>
                      </a:r>
                      <a:endParaRPr lang="en-US" altLang="zh-CN" sz="1200" b="1" i="0" u="none" strike="noStrike" dirty="0">
                        <a:solidFill>
                          <a:srgbClr val="000000"/>
                        </a:solidFill>
                        <a:latin typeface="宋体"/>
                      </a:endParaRPr>
                    </a:p>
                  </a:txBody>
                  <a:tcPr marL="4520" marR="4520" marT="45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椭圆 6"/>
          <p:cNvSpPr/>
          <p:nvPr/>
        </p:nvSpPr>
        <p:spPr>
          <a:xfrm>
            <a:off x="571472" y="1928802"/>
            <a:ext cx="7858180" cy="64294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这是审核时没有发现的问题。</a:t>
            </a:r>
            <a:endParaRPr lang="zh-CN" altLang="en-US" sz="2800" b="1" dirty="0">
              <a:solidFill>
                <a:srgbClr val="FF0000"/>
              </a:solidFill>
            </a:endParaRP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审核后</a:t>
            </a:r>
          </a:p>
        </p:txBody>
      </p:sp>
      <p:sp>
        <p:nvSpPr>
          <p:cNvPr id="6" name="流程图: 过程 5"/>
          <p:cNvSpPr/>
          <p:nvPr/>
        </p:nvSpPr>
        <p:spPr>
          <a:xfrm>
            <a:off x="928662" y="2143116"/>
            <a:ext cx="7429552" cy="150019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b="1" dirty="0" smtClean="0">
                <a:solidFill>
                  <a:srgbClr val="FF0000"/>
                </a:solidFill>
              </a:rPr>
              <a:t>华中地区</a:t>
            </a:r>
            <a:endParaRPr lang="zh-CN" altLang="en-US" sz="6000" b="1" dirty="0">
              <a:solidFill>
                <a:srgbClr val="FF0000"/>
              </a:solidFill>
            </a:endParaRP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审核后</a:t>
            </a:r>
          </a:p>
        </p:txBody>
      </p:sp>
      <p:graphicFrame>
        <p:nvGraphicFramePr>
          <p:cNvPr id="8" name="表格 7"/>
          <p:cNvGraphicFramePr>
            <a:graphicFrameLocks noGrp="1"/>
          </p:cNvGraphicFramePr>
          <p:nvPr/>
        </p:nvGraphicFramePr>
        <p:xfrm>
          <a:off x="785786" y="1071546"/>
          <a:ext cx="7643866" cy="3929090"/>
        </p:xfrm>
        <a:graphic>
          <a:graphicData uri="http://schemas.openxmlformats.org/drawingml/2006/table">
            <a:tbl>
              <a:tblPr/>
              <a:tblGrid>
                <a:gridCol w="1357322"/>
                <a:gridCol w="428628"/>
                <a:gridCol w="2648337"/>
                <a:gridCol w="549007"/>
                <a:gridCol w="464544"/>
                <a:gridCol w="549007"/>
                <a:gridCol w="549007"/>
                <a:gridCol w="549007"/>
                <a:gridCol w="549007"/>
              </a:tblGrid>
              <a:tr h="392909">
                <a:tc>
                  <a:txBody>
                    <a:bodyPr/>
                    <a:lstStyle/>
                    <a:p>
                      <a:pPr algn="l" fontAlgn="b"/>
                      <a:r>
                        <a:rPr lang="zh-CN" altLang="en-US" sz="1200" b="1" i="0" u="none" strike="noStrike">
                          <a:solidFill>
                            <a:srgbClr val="000000"/>
                          </a:solidFill>
                          <a:latin typeface="宋体"/>
                        </a:rPr>
                        <a:t>武汉大学</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12</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细胞稳态湖北省重点实验室</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35</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8096</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5730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1680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909">
                <a:tc>
                  <a:txBody>
                    <a:bodyPr/>
                    <a:lstStyle/>
                    <a:p>
                      <a:pPr algn="l" fontAlgn="b"/>
                      <a:r>
                        <a:rPr lang="zh-CN" altLang="en-US" sz="1200" b="1" i="0" u="none" strike="noStrike">
                          <a:solidFill>
                            <a:srgbClr val="000000"/>
                          </a:solidFill>
                          <a:latin typeface="宋体"/>
                        </a:rPr>
                        <a:t>武汉大学中南医院</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02</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湖北省医学临床试验工程技术研究中心</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909">
                <a:tc>
                  <a:txBody>
                    <a:bodyPr/>
                    <a:lstStyle/>
                    <a:p>
                      <a:pPr algn="l" fontAlgn="b"/>
                      <a:r>
                        <a:rPr lang="zh-CN" altLang="en-US" sz="1200" b="1" i="0" u="none" strike="noStrike">
                          <a:solidFill>
                            <a:srgbClr val="000000"/>
                          </a:solidFill>
                          <a:latin typeface="宋体"/>
                        </a:rPr>
                        <a:t>武汉大学中南医院</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03</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湖北省技术转移机构</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909">
                <a:tc>
                  <a:txBody>
                    <a:bodyPr/>
                    <a:lstStyle/>
                    <a:p>
                      <a:pPr algn="l" fontAlgn="b"/>
                      <a:r>
                        <a:rPr lang="zh-CN" altLang="en-US" sz="1200" b="1" i="0" u="none" strike="noStrike">
                          <a:solidFill>
                            <a:srgbClr val="000000"/>
                          </a:solidFill>
                          <a:latin typeface="宋体"/>
                        </a:rPr>
                        <a:t>武汉大学中南医院</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07</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肿瘤精准诊疗技术与转化医学湖北省工程研究中心</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909">
                <a:tc>
                  <a:txBody>
                    <a:bodyPr/>
                    <a:lstStyle/>
                    <a:p>
                      <a:pPr algn="l" fontAlgn="b"/>
                      <a:r>
                        <a:rPr lang="zh-CN" altLang="en-US" sz="1200" b="1" i="0" u="none" strike="noStrike">
                          <a:solidFill>
                            <a:srgbClr val="000000"/>
                          </a:solidFill>
                          <a:latin typeface="宋体"/>
                        </a:rPr>
                        <a:t>武汉大学中南医院</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09</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移植医学技术湖北省重点实验室</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909">
                <a:tc>
                  <a:txBody>
                    <a:bodyPr/>
                    <a:lstStyle/>
                    <a:p>
                      <a:pPr algn="l" fontAlgn="b"/>
                      <a:r>
                        <a:rPr lang="zh-CN" altLang="en-US" sz="1200" b="1" i="0" u="none" strike="noStrike">
                          <a:solidFill>
                            <a:srgbClr val="000000"/>
                          </a:solidFill>
                          <a:latin typeface="宋体"/>
                        </a:rPr>
                        <a:t>武汉大学中南医院</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湖北省天然高分子生物肝临床医学研究中心</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909">
                <a:tc>
                  <a:txBody>
                    <a:bodyPr/>
                    <a:lstStyle/>
                    <a:p>
                      <a:pPr algn="l" fontAlgn="b"/>
                      <a:r>
                        <a:rPr lang="zh-CN" altLang="en-US" sz="1200" b="1" i="0" u="none" strike="noStrike">
                          <a:solidFill>
                            <a:srgbClr val="000000"/>
                          </a:solidFill>
                          <a:latin typeface="宋体"/>
                        </a:rPr>
                        <a:t>武汉大学中南医院</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12</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湖北省肿瘤临床医学研究中心</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909">
                <a:tc>
                  <a:txBody>
                    <a:bodyPr/>
                    <a:lstStyle/>
                    <a:p>
                      <a:pPr algn="l" fontAlgn="b"/>
                      <a:r>
                        <a:rPr lang="zh-CN" altLang="en-US" sz="1200" b="1" i="0" u="none" strike="noStrike">
                          <a:solidFill>
                            <a:srgbClr val="000000"/>
                          </a:solidFill>
                          <a:latin typeface="宋体"/>
                        </a:rPr>
                        <a:t>武汉大学中南医院</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14</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湖北省肠病临床医学研究中心</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909">
                <a:tc>
                  <a:txBody>
                    <a:bodyPr/>
                    <a:lstStyle/>
                    <a:p>
                      <a:pPr algn="l" fontAlgn="b"/>
                      <a:r>
                        <a:rPr lang="zh-CN" altLang="en-US" sz="1200" b="1" i="0" u="none" strike="noStrike">
                          <a:solidFill>
                            <a:srgbClr val="000000"/>
                          </a:solidFill>
                          <a:latin typeface="宋体"/>
                        </a:rPr>
                        <a:t>武汉大学中南医院</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18</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湖北省脑血管外科（烟雾病）国际科技合作基地</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909">
                <a:tc>
                  <a:txBody>
                    <a:bodyPr/>
                    <a:lstStyle/>
                    <a:p>
                      <a:pPr algn="l" fontAlgn="b"/>
                      <a:r>
                        <a:rPr lang="zh-CN" altLang="en-US" sz="1200" b="1" i="0" u="none" strike="noStrike">
                          <a:solidFill>
                            <a:srgbClr val="000000"/>
                          </a:solidFill>
                          <a:latin typeface="宋体"/>
                        </a:rPr>
                        <a:t>武汉大学中南医院</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23</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感染性疾病精准防控与诊治湖北省工程研究中心</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椭圆 8"/>
          <p:cNvSpPr/>
          <p:nvPr/>
        </p:nvSpPr>
        <p:spPr>
          <a:xfrm>
            <a:off x="642910" y="5143512"/>
            <a:ext cx="7858180" cy="10001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统计的基本原则就是从实。</a:t>
            </a:r>
            <a:endParaRPr lang="en-US" altLang="zh-CN" sz="2800" b="1" dirty="0" smtClean="0">
              <a:solidFill>
                <a:srgbClr val="FF0000"/>
              </a:solidFill>
            </a:endParaRPr>
          </a:p>
          <a:p>
            <a:pPr algn="ctr"/>
            <a:r>
              <a:rPr lang="zh-CN" altLang="en-US" sz="2800" b="1" dirty="0" smtClean="0">
                <a:solidFill>
                  <a:srgbClr val="FF0000"/>
                </a:solidFill>
              </a:rPr>
              <a:t>凡当年没有科技活动的是不统计的。</a:t>
            </a:r>
            <a:endParaRPr lang="zh-CN" altLang="en-US" sz="2800" b="1" dirty="0">
              <a:solidFill>
                <a:srgbClr val="FF0000"/>
              </a:solidFill>
            </a:endParaRP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审核后</a:t>
            </a:r>
          </a:p>
        </p:txBody>
      </p:sp>
      <p:sp>
        <p:nvSpPr>
          <p:cNvPr id="9" name="椭圆 8"/>
          <p:cNvSpPr/>
          <p:nvPr/>
        </p:nvSpPr>
        <p:spPr>
          <a:xfrm>
            <a:off x="714348" y="3857628"/>
            <a:ext cx="7858180" cy="10001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和武汉大学的问题一样，</a:t>
            </a:r>
            <a:endParaRPr lang="en-US" altLang="zh-CN" sz="2800" b="1" dirty="0" smtClean="0">
              <a:solidFill>
                <a:srgbClr val="FF0000"/>
              </a:solidFill>
            </a:endParaRPr>
          </a:p>
          <a:p>
            <a:pPr algn="ctr"/>
            <a:r>
              <a:rPr lang="zh-CN" altLang="en-US" sz="2800" b="1" dirty="0" smtClean="0">
                <a:solidFill>
                  <a:srgbClr val="FF0000"/>
                </a:solidFill>
              </a:rPr>
              <a:t>凡当年没有科技活动的是不统计的。</a:t>
            </a:r>
            <a:endParaRPr lang="zh-CN" altLang="en-US" sz="2800" b="1" dirty="0">
              <a:solidFill>
                <a:srgbClr val="FF0000"/>
              </a:solidFill>
            </a:endParaRPr>
          </a:p>
        </p:txBody>
      </p:sp>
      <p:graphicFrame>
        <p:nvGraphicFramePr>
          <p:cNvPr id="7" name="表格 6"/>
          <p:cNvGraphicFramePr>
            <a:graphicFrameLocks noGrp="1"/>
          </p:cNvGraphicFramePr>
          <p:nvPr/>
        </p:nvGraphicFramePr>
        <p:xfrm>
          <a:off x="785786" y="1142984"/>
          <a:ext cx="7643864" cy="2357455"/>
        </p:xfrm>
        <a:graphic>
          <a:graphicData uri="http://schemas.openxmlformats.org/drawingml/2006/table">
            <a:tbl>
              <a:tblPr/>
              <a:tblGrid>
                <a:gridCol w="1143008"/>
                <a:gridCol w="500066"/>
                <a:gridCol w="2928958"/>
                <a:gridCol w="511972"/>
                <a:gridCol w="511972"/>
                <a:gridCol w="511972"/>
                <a:gridCol w="511972"/>
                <a:gridCol w="511972"/>
                <a:gridCol w="511972"/>
              </a:tblGrid>
              <a:tr h="471491">
                <a:tc>
                  <a:txBody>
                    <a:bodyPr/>
                    <a:lstStyle/>
                    <a:p>
                      <a:pPr algn="l" fontAlgn="b"/>
                      <a:r>
                        <a:rPr lang="zh-CN" altLang="en-US" sz="1200" b="1" i="0" u="none" strike="noStrike">
                          <a:solidFill>
                            <a:srgbClr val="000000"/>
                          </a:solidFill>
                          <a:latin typeface="宋体"/>
                        </a:rPr>
                        <a:t>华中科技大学</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001</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引力与量子物理湖北省重点实验室</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1491">
                <a:tc>
                  <a:txBody>
                    <a:bodyPr/>
                    <a:lstStyle/>
                    <a:p>
                      <a:pPr algn="l" fontAlgn="b"/>
                      <a:r>
                        <a:rPr lang="zh-CN" altLang="en-US" sz="1200" b="1" i="0" u="none" strike="noStrike">
                          <a:solidFill>
                            <a:srgbClr val="000000"/>
                          </a:solidFill>
                          <a:latin typeface="宋体"/>
                        </a:rPr>
                        <a:t>华中科技大学</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003</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重力导航教育部重点实验室（</a:t>
                      </a:r>
                      <a:r>
                        <a:rPr lang="en-US" altLang="zh-CN" sz="1200" b="1" i="0" u="none" strike="noStrike">
                          <a:solidFill>
                            <a:srgbClr val="000000"/>
                          </a:solidFill>
                          <a:latin typeface="宋体"/>
                        </a:rPr>
                        <a:t>B</a:t>
                      </a:r>
                      <a:r>
                        <a:rPr lang="zh-CN" altLang="en-US" sz="1200" b="1" i="0" u="none" strike="noStrike">
                          <a:solidFill>
                            <a:srgbClr val="000000"/>
                          </a:solidFill>
                          <a:latin typeface="宋体"/>
                        </a:rPr>
                        <a:t>类）</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1491">
                <a:tc>
                  <a:txBody>
                    <a:bodyPr/>
                    <a:lstStyle/>
                    <a:p>
                      <a:pPr algn="l" fontAlgn="b"/>
                      <a:r>
                        <a:rPr lang="zh-CN" altLang="en-US" sz="1200" b="1" i="0" u="none" strike="noStrike">
                          <a:solidFill>
                            <a:srgbClr val="000000"/>
                          </a:solidFill>
                          <a:latin typeface="宋体"/>
                        </a:rPr>
                        <a:t>华中科技大学</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004</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武汉引力与固体潮国家野外科学观测研究站</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1491">
                <a:tc>
                  <a:txBody>
                    <a:bodyPr/>
                    <a:lstStyle/>
                    <a:p>
                      <a:pPr algn="l" fontAlgn="b"/>
                      <a:r>
                        <a:rPr lang="zh-CN" altLang="en-US" sz="1200" b="1" i="0" u="none" strike="noStrike">
                          <a:solidFill>
                            <a:srgbClr val="000000"/>
                          </a:solidFill>
                          <a:latin typeface="宋体"/>
                        </a:rPr>
                        <a:t>华中科技大学</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006</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国家环境保护环境与健康重点实验室（武汉）</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1491">
                <a:tc>
                  <a:txBody>
                    <a:bodyPr/>
                    <a:lstStyle/>
                    <a:p>
                      <a:pPr algn="l" fontAlgn="b"/>
                      <a:r>
                        <a:rPr lang="zh-CN" altLang="en-US" sz="1200" b="1" i="0" u="none" strike="noStrike">
                          <a:solidFill>
                            <a:srgbClr val="000000"/>
                          </a:solidFill>
                          <a:latin typeface="宋体"/>
                        </a:rPr>
                        <a:t>华中科技大学</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007</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湖北省环境卫生学国家重点实验室培育基地</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sp>
        <p:nvSpPr>
          <p:cNvPr id="7" name="流程图: 过程 6"/>
          <p:cNvSpPr/>
          <p:nvPr/>
        </p:nvSpPr>
        <p:spPr>
          <a:xfrm>
            <a:off x="857224" y="1357298"/>
            <a:ext cx="7429552" cy="3357586"/>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zh-CN" altLang="en-US" sz="2400" b="1" dirty="0" smtClean="0">
                <a:solidFill>
                  <a:srgbClr val="FF0000"/>
                </a:solidFill>
              </a:rPr>
              <a:t>什么是间接费用？</a:t>
            </a:r>
            <a:r>
              <a:rPr lang="zh-CN" altLang="en-US" sz="2400" b="1" dirty="0" smtClean="0">
                <a:solidFill>
                  <a:schemeClr val="tx1"/>
                </a:solidFill>
              </a:rPr>
              <a:t/>
            </a:r>
            <a:br>
              <a:rPr lang="zh-CN" altLang="en-US" sz="2400" b="1" dirty="0" smtClean="0">
                <a:solidFill>
                  <a:schemeClr val="tx1"/>
                </a:solidFill>
              </a:rPr>
            </a:br>
            <a:r>
              <a:rPr lang="zh-CN" altLang="en-US" sz="2400" b="1" dirty="0" smtClean="0">
                <a:solidFill>
                  <a:schemeClr val="tx1"/>
                </a:solidFill>
              </a:rPr>
              <a:t>　　间接费用是指依托单位在组织实施项目过程中发生的无法在直接费用中列支的相关费用，主要用于补偿依托单位为了项目研究提供的现有仪器设备及房屋，水、电、气、暖消耗，有关管理费用，以及绩效支出等。</a:t>
            </a:r>
            <a:endParaRPr lang="zh-CN" altLang="en-US" sz="2400" b="1" dirty="0">
              <a:solidFill>
                <a:schemeClr val="tx1"/>
              </a:solidFill>
            </a:endParaRP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审核后</a:t>
            </a:r>
          </a:p>
        </p:txBody>
      </p:sp>
      <p:graphicFrame>
        <p:nvGraphicFramePr>
          <p:cNvPr id="6" name="表格 5"/>
          <p:cNvGraphicFramePr>
            <a:graphicFrameLocks noGrp="1"/>
          </p:cNvGraphicFramePr>
          <p:nvPr/>
        </p:nvGraphicFramePr>
        <p:xfrm>
          <a:off x="642910" y="1142984"/>
          <a:ext cx="7786743" cy="3071831"/>
        </p:xfrm>
        <a:graphic>
          <a:graphicData uri="http://schemas.openxmlformats.org/drawingml/2006/table">
            <a:tbl>
              <a:tblPr/>
              <a:tblGrid>
                <a:gridCol w="814844"/>
                <a:gridCol w="488906"/>
                <a:gridCol w="2839654"/>
                <a:gridCol w="714380"/>
                <a:gridCol w="571504"/>
                <a:gridCol w="571504"/>
                <a:gridCol w="785818"/>
                <a:gridCol w="1000133"/>
              </a:tblGrid>
              <a:tr h="438833">
                <a:tc>
                  <a:txBody>
                    <a:bodyPr/>
                    <a:lstStyle/>
                    <a:p>
                      <a:pPr algn="l" fontAlgn="b"/>
                      <a:r>
                        <a:rPr lang="zh-CN" altLang="en-US" sz="1200" b="1" i="0" u="none" strike="noStrike" dirty="0">
                          <a:solidFill>
                            <a:srgbClr val="000000"/>
                          </a:solidFill>
                          <a:latin typeface="宋体"/>
                        </a:rPr>
                        <a:t>武汉大学</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0746</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李俊娥重点研发间接费</a:t>
                      </a:r>
                      <a:r>
                        <a:rPr lang="en-US" altLang="zh-CN" sz="1200" b="1" i="0" u="none" strike="noStrike">
                          <a:solidFill>
                            <a:srgbClr val="000000"/>
                          </a:solidFill>
                          <a:latin typeface="宋体"/>
                        </a:rPr>
                        <a:t>2017YFB0903004</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202103</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20</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21</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15</a:t>
                      </a:r>
                      <a:r>
                        <a:rPr lang="zh-CN" altLang="en-US" sz="1200" b="1" i="0" u="none" strike="noStrike" dirty="0">
                          <a:solidFill>
                            <a:srgbClr val="000000"/>
                          </a:solidFill>
                          <a:latin typeface="宋体"/>
                        </a:rPr>
                        <a:t>国家重点研发计划</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8833">
                <a:tc>
                  <a:txBody>
                    <a:bodyPr/>
                    <a:lstStyle/>
                    <a:p>
                      <a:pPr algn="l" fontAlgn="b"/>
                      <a:r>
                        <a:rPr lang="zh-CN" altLang="en-US" sz="1200" b="1" i="0" u="none" strike="noStrike">
                          <a:solidFill>
                            <a:srgbClr val="000000"/>
                          </a:solidFill>
                          <a:latin typeface="宋体"/>
                        </a:rPr>
                        <a:t>武汉大学</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2678</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孙建军自科基金间接费</a:t>
                      </a:r>
                      <a:r>
                        <a:rPr lang="en-US" altLang="zh-CN" sz="1200" b="1" i="0" u="none" strike="noStrike" dirty="0">
                          <a:solidFill>
                            <a:srgbClr val="000000"/>
                          </a:solidFill>
                          <a:latin typeface="宋体"/>
                        </a:rPr>
                        <a:t>51777145</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202105</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31</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31</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a:t>
                      </a:r>
                      <a:r>
                        <a:rPr lang="zh-CN" altLang="en-US" sz="1200" b="1" i="0" u="none" strike="noStrike">
                          <a:solidFill>
                            <a:srgbClr val="000000"/>
                          </a:solidFill>
                          <a:latin typeface="宋体"/>
                        </a:rPr>
                        <a:t>应用研究</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04</a:t>
                      </a:r>
                      <a:r>
                        <a:rPr lang="zh-CN" altLang="en-US" sz="1200" b="1" i="0" u="none" strike="noStrike" dirty="0">
                          <a:solidFill>
                            <a:srgbClr val="000000"/>
                          </a:solidFill>
                          <a:latin typeface="宋体"/>
                        </a:rPr>
                        <a:t>国家自然科学基金项目</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8833">
                <a:tc>
                  <a:txBody>
                    <a:bodyPr/>
                    <a:lstStyle/>
                    <a:p>
                      <a:pPr algn="l" fontAlgn="b"/>
                      <a:r>
                        <a:rPr lang="zh-CN" altLang="en-US" sz="1200" b="1" i="0" u="none" strike="noStrike">
                          <a:solidFill>
                            <a:srgbClr val="000000"/>
                          </a:solidFill>
                          <a:latin typeface="宋体"/>
                        </a:rPr>
                        <a:t>武汉大学</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2679</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唐飞自科基金间接费</a:t>
                      </a:r>
                      <a:r>
                        <a:rPr lang="en-US" altLang="zh-CN" sz="1200" b="1" i="0" u="none" strike="noStrike">
                          <a:solidFill>
                            <a:srgbClr val="000000"/>
                          </a:solidFill>
                          <a:latin typeface="宋体"/>
                        </a:rPr>
                        <a:t>51977157</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202105</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29</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11</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a:t>
                      </a:r>
                      <a:r>
                        <a:rPr lang="zh-CN" altLang="en-US" sz="1200" b="1" i="0" u="none" strike="noStrike">
                          <a:solidFill>
                            <a:srgbClr val="000000"/>
                          </a:solidFill>
                          <a:latin typeface="宋体"/>
                        </a:rPr>
                        <a:t>应用研究</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04</a:t>
                      </a:r>
                      <a:r>
                        <a:rPr lang="zh-CN" altLang="en-US" sz="1200" b="1" i="0" u="none" strike="noStrike" dirty="0">
                          <a:solidFill>
                            <a:srgbClr val="000000"/>
                          </a:solidFill>
                          <a:latin typeface="宋体"/>
                        </a:rPr>
                        <a:t>国家自然科学基金项目</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8833">
                <a:tc>
                  <a:txBody>
                    <a:bodyPr/>
                    <a:lstStyle/>
                    <a:p>
                      <a:pPr algn="l" fontAlgn="b"/>
                      <a:r>
                        <a:rPr lang="zh-CN" altLang="en-US" sz="1200" b="1" i="0" u="none" strike="noStrike">
                          <a:solidFill>
                            <a:srgbClr val="000000"/>
                          </a:solidFill>
                          <a:latin typeface="宋体"/>
                        </a:rPr>
                        <a:t>武汉大学</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2680</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唐炬自科基金间接费</a:t>
                      </a:r>
                      <a:r>
                        <a:rPr lang="en-US" altLang="zh-CN" sz="1200" b="1" i="0" u="none" strike="noStrike" dirty="0">
                          <a:solidFill>
                            <a:srgbClr val="000000"/>
                          </a:solidFill>
                          <a:latin typeface="宋体"/>
                        </a:rPr>
                        <a:t>51877156</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202105</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32</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69</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a:t>
                      </a:r>
                      <a:r>
                        <a:rPr lang="zh-CN" altLang="en-US" sz="1200" b="1" i="0" u="none" strike="noStrike">
                          <a:solidFill>
                            <a:srgbClr val="000000"/>
                          </a:solidFill>
                          <a:latin typeface="宋体"/>
                        </a:rPr>
                        <a:t>应用研究</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04</a:t>
                      </a:r>
                      <a:r>
                        <a:rPr lang="zh-CN" altLang="en-US" sz="1200" b="1" i="0" u="none" strike="noStrike" dirty="0">
                          <a:solidFill>
                            <a:srgbClr val="000000"/>
                          </a:solidFill>
                          <a:latin typeface="宋体"/>
                        </a:rPr>
                        <a:t>国家自然科学基金项目</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8833">
                <a:tc>
                  <a:txBody>
                    <a:bodyPr/>
                    <a:lstStyle/>
                    <a:p>
                      <a:pPr algn="l" fontAlgn="b"/>
                      <a:r>
                        <a:rPr lang="zh-CN" altLang="en-US" sz="1200" b="1" i="0" u="none" strike="noStrike">
                          <a:solidFill>
                            <a:srgbClr val="000000"/>
                          </a:solidFill>
                          <a:latin typeface="宋体"/>
                        </a:rPr>
                        <a:t>武汉大学</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2681</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王波自科基金间接费</a:t>
                      </a:r>
                      <a:r>
                        <a:rPr lang="en-US" altLang="zh-CN" sz="1200" b="1" i="0" u="none" strike="noStrike">
                          <a:solidFill>
                            <a:srgbClr val="000000"/>
                          </a:solidFill>
                          <a:latin typeface="宋体"/>
                        </a:rPr>
                        <a:t>51777142</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202105</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27</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11</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a:t>
                      </a:r>
                      <a:r>
                        <a:rPr lang="zh-CN" altLang="en-US" sz="1200" b="1" i="0" u="none" strike="noStrike">
                          <a:solidFill>
                            <a:srgbClr val="000000"/>
                          </a:solidFill>
                          <a:latin typeface="宋体"/>
                        </a:rPr>
                        <a:t>应用研究</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04</a:t>
                      </a:r>
                      <a:r>
                        <a:rPr lang="zh-CN" altLang="en-US" sz="1200" b="1" i="0" u="none" strike="noStrike" dirty="0">
                          <a:solidFill>
                            <a:srgbClr val="000000"/>
                          </a:solidFill>
                          <a:latin typeface="宋体"/>
                        </a:rPr>
                        <a:t>国家自然科学基金项目</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8833">
                <a:tc>
                  <a:txBody>
                    <a:bodyPr/>
                    <a:lstStyle/>
                    <a:p>
                      <a:pPr algn="l" fontAlgn="b"/>
                      <a:r>
                        <a:rPr lang="zh-CN" altLang="en-US" sz="1200" b="1" i="0" u="none" strike="noStrike">
                          <a:solidFill>
                            <a:srgbClr val="000000"/>
                          </a:solidFill>
                          <a:latin typeface="宋体"/>
                        </a:rPr>
                        <a:t>武汉大学</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2682</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王羽自科基金间接费</a:t>
                      </a:r>
                      <a:r>
                        <a:rPr lang="en-US" altLang="zh-CN" sz="1200" b="1" i="0" u="none" strike="noStrike">
                          <a:solidFill>
                            <a:srgbClr val="000000"/>
                          </a:solidFill>
                          <a:latin typeface="宋体"/>
                        </a:rPr>
                        <a:t>51977162</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202105</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31</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12</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a:t>
                      </a:r>
                      <a:r>
                        <a:rPr lang="zh-CN" altLang="en-US" sz="1200" b="1" i="0" u="none" strike="noStrike">
                          <a:solidFill>
                            <a:srgbClr val="000000"/>
                          </a:solidFill>
                          <a:latin typeface="宋体"/>
                        </a:rPr>
                        <a:t>应用研究</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04</a:t>
                      </a:r>
                      <a:r>
                        <a:rPr lang="zh-CN" altLang="en-US" sz="1200" b="1" i="0" u="none" strike="noStrike" dirty="0">
                          <a:solidFill>
                            <a:srgbClr val="000000"/>
                          </a:solidFill>
                          <a:latin typeface="宋体"/>
                        </a:rPr>
                        <a:t>国家自然科学基金项目</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8833">
                <a:tc>
                  <a:txBody>
                    <a:bodyPr/>
                    <a:lstStyle/>
                    <a:p>
                      <a:pPr algn="l" fontAlgn="b"/>
                      <a:r>
                        <a:rPr lang="zh-CN" altLang="en-US" sz="1200" b="1" i="0" u="none" strike="noStrike">
                          <a:solidFill>
                            <a:srgbClr val="000000"/>
                          </a:solidFill>
                          <a:latin typeface="宋体"/>
                        </a:rPr>
                        <a:t>武汉大学</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2766</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季梦遥自科基金间接费</a:t>
                      </a:r>
                      <a:r>
                        <a:rPr lang="en-US" altLang="zh-CN" sz="1200" b="1" i="0" u="none" strike="noStrike">
                          <a:solidFill>
                            <a:srgbClr val="000000"/>
                          </a:solidFill>
                          <a:latin typeface="宋体"/>
                        </a:rPr>
                        <a:t>81901817</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202105</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13</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5</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a:t>
                      </a:r>
                      <a:r>
                        <a:rPr lang="zh-CN" altLang="en-US" sz="1200" b="1" i="0" u="none" strike="noStrike">
                          <a:solidFill>
                            <a:srgbClr val="000000"/>
                          </a:solidFill>
                          <a:latin typeface="宋体"/>
                        </a:rPr>
                        <a:t>基础研究</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04</a:t>
                      </a:r>
                      <a:r>
                        <a:rPr lang="zh-CN" altLang="en-US" sz="1200" b="1" i="0" u="none" strike="noStrike" dirty="0">
                          <a:solidFill>
                            <a:srgbClr val="000000"/>
                          </a:solidFill>
                          <a:latin typeface="宋体"/>
                        </a:rPr>
                        <a:t>国家自然科学基金项目</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椭圆 6"/>
          <p:cNvSpPr/>
          <p:nvPr/>
        </p:nvSpPr>
        <p:spPr>
          <a:xfrm>
            <a:off x="500034" y="4500570"/>
            <a:ext cx="7858180" cy="10001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这样的问题仅武汉大学</a:t>
            </a:r>
            <a:endParaRPr lang="en-US" altLang="zh-CN" sz="2800" b="1" dirty="0" smtClean="0">
              <a:solidFill>
                <a:srgbClr val="FF0000"/>
              </a:solidFill>
            </a:endParaRPr>
          </a:p>
          <a:p>
            <a:pPr algn="ctr"/>
            <a:r>
              <a:rPr lang="zh-CN" altLang="en-US" sz="2800" b="1" dirty="0" smtClean="0">
                <a:solidFill>
                  <a:srgbClr val="FF0000"/>
                </a:solidFill>
              </a:rPr>
              <a:t>至少有</a:t>
            </a:r>
            <a:r>
              <a:rPr lang="en-US" altLang="zh-CN" sz="2800" b="1" dirty="0" smtClean="0">
                <a:solidFill>
                  <a:srgbClr val="FF0000"/>
                </a:solidFill>
              </a:rPr>
              <a:t>69</a:t>
            </a:r>
            <a:r>
              <a:rPr lang="zh-CN" altLang="en-US" sz="2800" b="1" dirty="0" smtClean="0">
                <a:solidFill>
                  <a:srgbClr val="FF0000"/>
                </a:solidFill>
              </a:rPr>
              <a:t>项。</a:t>
            </a:r>
            <a:endParaRPr lang="zh-CN" altLang="en-US" sz="2800" b="1" dirty="0">
              <a:solidFill>
                <a:srgbClr val="FF0000"/>
              </a:solidFill>
            </a:endParaRP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审核后</a:t>
            </a:r>
          </a:p>
        </p:txBody>
      </p:sp>
      <p:graphicFrame>
        <p:nvGraphicFramePr>
          <p:cNvPr id="6" name="表格 5"/>
          <p:cNvGraphicFramePr>
            <a:graphicFrameLocks noGrp="1"/>
          </p:cNvGraphicFramePr>
          <p:nvPr/>
        </p:nvGraphicFramePr>
        <p:xfrm>
          <a:off x="785786" y="1071546"/>
          <a:ext cx="7643866" cy="4000530"/>
        </p:xfrm>
        <a:graphic>
          <a:graphicData uri="http://schemas.openxmlformats.org/drawingml/2006/table">
            <a:tbl>
              <a:tblPr/>
              <a:tblGrid>
                <a:gridCol w="773163"/>
                <a:gridCol w="500815"/>
                <a:gridCol w="3869558"/>
                <a:gridCol w="642942"/>
                <a:gridCol w="464347"/>
                <a:gridCol w="464347"/>
                <a:gridCol w="928694"/>
              </a:tblGrid>
              <a:tr h="400053">
                <a:tc>
                  <a:txBody>
                    <a:bodyPr/>
                    <a:lstStyle/>
                    <a:p>
                      <a:pPr algn="l" fontAlgn="b"/>
                      <a:r>
                        <a:rPr lang="zh-CN" altLang="en-US" sz="1200" b="1" i="0" u="none" strike="noStrike" dirty="0">
                          <a:solidFill>
                            <a:srgbClr val="000000"/>
                          </a:solidFill>
                          <a:latin typeface="宋体"/>
                        </a:rPr>
                        <a:t>武汉大学</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0338</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数字水务方案编制咨询服务</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202102</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237</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441</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b="1" i="0" u="none" strike="noStrike" dirty="0">
                          <a:solidFill>
                            <a:srgbClr val="000000"/>
                          </a:solidFill>
                          <a:latin typeface="宋体"/>
                        </a:rPr>
                        <a:t>4R&amp;D</a:t>
                      </a:r>
                      <a:r>
                        <a:rPr lang="zh-CN" altLang="en-US" sz="1200" b="1" i="0" u="none" strike="noStrike" dirty="0">
                          <a:solidFill>
                            <a:srgbClr val="000000"/>
                          </a:solidFill>
                          <a:latin typeface="宋体"/>
                        </a:rPr>
                        <a:t>成果应用</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0053">
                <a:tc>
                  <a:txBody>
                    <a:bodyPr/>
                    <a:lstStyle/>
                    <a:p>
                      <a:pPr algn="l" fontAlgn="b"/>
                      <a:r>
                        <a:rPr lang="zh-CN" altLang="en-US" sz="1200" b="1" i="0" u="none" strike="noStrike" dirty="0">
                          <a:solidFill>
                            <a:srgbClr val="000000"/>
                          </a:solidFill>
                          <a:latin typeface="宋体"/>
                        </a:rPr>
                        <a:t>武汉大学</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0501</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网络安全技术咨询服务</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202103</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240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34</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b="1" i="0" u="none" strike="noStrike" dirty="0">
                          <a:solidFill>
                            <a:srgbClr val="000000"/>
                          </a:solidFill>
                          <a:latin typeface="宋体"/>
                        </a:rPr>
                        <a:t>4R&amp;D</a:t>
                      </a:r>
                      <a:r>
                        <a:rPr lang="zh-CN" altLang="en-US" sz="1200" b="1" i="0" u="none" strike="noStrike" dirty="0">
                          <a:solidFill>
                            <a:srgbClr val="000000"/>
                          </a:solidFill>
                          <a:latin typeface="宋体"/>
                        </a:rPr>
                        <a:t>成果应用</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0053">
                <a:tc>
                  <a:txBody>
                    <a:bodyPr/>
                    <a:lstStyle/>
                    <a:p>
                      <a:pPr algn="l" fontAlgn="b"/>
                      <a:r>
                        <a:rPr lang="zh-CN" altLang="en-US" sz="1200" b="1" i="0" u="none" strike="noStrike">
                          <a:solidFill>
                            <a:srgbClr val="000000"/>
                          </a:solidFill>
                          <a:latin typeface="宋体"/>
                        </a:rPr>
                        <a:t>武汉大学</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0502</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卫星影像数据技术服务</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202103</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195</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128</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0053">
                <a:tc>
                  <a:txBody>
                    <a:bodyPr/>
                    <a:lstStyle/>
                    <a:p>
                      <a:pPr algn="l" fontAlgn="b"/>
                      <a:r>
                        <a:rPr lang="zh-CN" altLang="en-US" sz="1200" b="1" i="0" u="none" strike="noStrike">
                          <a:solidFill>
                            <a:srgbClr val="000000"/>
                          </a:solidFill>
                          <a:latin typeface="宋体"/>
                        </a:rPr>
                        <a:t>武汉大学</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0747</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面向道路工程的激光点云数据处理技术服务与咨询</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202103</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320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46</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b="1" i="0" u="none" strike="noStrike" dirty="0">
                          <a:solidFill>
                            <a:srgbClr val="000000"/>
                          </a:solidFill>
                          <a:latin typeface="宋体"/>
                        </a:rPr>
                        <a:t>4R&amp;D</a:t>
                      </a:r>
                      <a:r>
                        <a:rPr lang="zh-CN" altLang="en-US" sz="1200" b="1" i="0" u="none" strike="noStrike" dirty="0">
                          <a:solidFill>
                            <a:srgbClr val="000000"/>
                          </a:solidFill>
                          <a:latin typeface="宋体"/>
                        </a:rPr>
                        <a:t>成果应用</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0053">
                <a:tc>
                  <a:txBody>
                    <a:bodyPr/>
                    <a:lstStyle/>
                    <a:p>
                      <a:pPr algn="l" fontAlgn="b"/>
                      <a:r>
                        <a:rPr lang="zh-CN" altLang="en-US" sz="1200" b="1" i="0" u="none" strike="noStrike">
                          <a:solidFill>
                            <a:srgbClr val="000000"/>
                          </a:solidFill>
                          <a:latin typeface="宋体"/>
                        </a:rPr>
                        <a:t>武汉大学</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0960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南水北调中线河南分局叶县管理处</a:t>
                      </a:r>
                      <a:r>
                        <a:rPr lang="en-US" altLang="zh-CN" sz="1200" b="1" i="0" u="none" strike="noStrike">
                          <a:solidFill>
                            <a:srgbClr val="000000"/>
                          </a:solidFill>
                          <a:latin typeface="宋体"/>
                        </a:rPr>
                        <a:t>~</a:t>
                      </a:r>
                      <a:r>
                        <a:rPr lang="zh-CN" altLang="en-US" sz="1200" b="1" i="0" u="none" strike="noStrike">
                          <a:solidFill>
                            <a:srgbClr val="000000"/>
                          </a:solidFill>
                          <a:latin typeface="宋体"/>
                        </a:rPr>
                        <a:t>荥阳管理处区段安全监测月报与年报编写技术咨询补充协议</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202104</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1050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757</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FF0000"/>
                          </a:solidFill>
                          <a:latin typeface="宋体"/>
                        </a:rPr>
                        <a:t>3</a:t>
                      </a:r>
                      <a:r>
                        <a:rPr lang="zh-CN" altLang="en-US" sz="1200" b="1" i="0" u="none" strike="noStrike" dirty="0">
                          <a:solidFill>
                            <a:srgbClr val="FF0000"/>
                          </a:solidFill>
                          <a:latin typeface="宋体"/>
                        </a:rPr>
                        <a:t>试验与发展</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0053">
                <a:tc>
                  <a:txBody>
                    <a:bodyPr/>
                    <a:lstStyle/>
                    <a:p>
                      <a:pPr algn="l" fontAlgn="b"/>
                      <a:r>
                        <a:rPr lang="zh-CN" altLang="en-US" sz="1200" b="1" i="0" u="none" strike="noStrike">
                          <a:solidFill>
                            <a:srgbClr val="000000"/>
                          </a:solidFill>
                          <a:latin typeface="宋体"/>
                        </a:rPr>
                        <a:t>武汉大学</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1484</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黄冈供电公司中部石材园供电咨询服务</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202104</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243</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128</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b="1" i="0" u="none" strike="noStrike" dirty="0">
                          <a:solidFill>
                            <a:srgbClr val="000000"/>
                          </a:solidFill>
                          <a:latin typeface="宋体"/>
                        </a:rPr>
                        <a:t>4R&amp;D</a:t>
                      </a:r>
                      <a:r>
                        <a:rPr lang="zh-CN" altLang="en-US" sz="1200" b="1" i="0" u="none" strike="noStrike" dirty="0">
                          <a:solidFill>
                            <a:srgbClr val="000000"/>
                          </a:solidFill>
                          <a:latin typeface="宋体"/>
                        </a:rPr>
                        <a:t>成果应用</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0053">
                <a:tc>
                  <a:txBody>
                    <a:bodyPr/>
                    <a:lstStyle/>
                    <a:p>
                      <a:pPr algn="l" fontAlgn="b"/>
                      <a:r>
                        <a:rPr lang="zh-CN" altLang="en-US" sz="1200" b="1" i="0" u="none" strike="noStrike">
                          <a:solidFill>
                            <a:srgbClr val="000000"/>
                          </a:solidFill>
                          <a:latin typeface="宋体"/>
                        </a:rPr>
                        <a:t>武汉大学</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2677</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全过程咨询及建筑师负责制模式研究</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202105</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30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4</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5</a:t>
                      </a:r>
                      <a:r>
                        <a:rPr lang="zh-CN" altLang="en-US" sz="1200" b="1" i="0" u="none" strike="noStrike" dirty="0">
                          <a:solidFill>
                            <a:srgbClr val="000000"/>
                          </a:solidFill>
                          <a:latin typeface="宋体"/>
                        </a:rPr>
                        <a:t>其他科技服务</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0053">
                <a:tc>
                  <a:txBody>
                    <a:bodyPr/>
                    <a:lstStyle/>
                    <a:p>
                      <a:pPr algn="l" fontAlgn="b"/>
                      <a:r>
                        <a:rPr lang="zh-CN" altLang="en-US" sz="1200" b="1" i="0" u="none" strike="noStrike">
                          <a:solidFill>
                            <a:srgbClr val="000000"/>
                          </a:solidFill>
                          <a:latin typeface="宋体"/>
                        </a:rPr>
                        <a:t>武汉大学</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4001</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庐北圩区农业面源特征研究及典型圩口治理方案设计咨询合同</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202106</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460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149</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b="1" i="0" u="none" strike="noStrike" dirty="0">
                          <a:solidFill>
                            <a:srgbClr val="000000"/>
                          </a:solidFill>
                          <a:latin typeface="宋体"/>
                        </a:rPr>
                        <a:t>4R&amp;D</a:t>
                      </a:r>
                      <a:r>
                        <a:rPr lang="zh-CN" altLang="en-US" sz="1200" b="1" i="0" u="none" strike="noStrike" dirty="0">
                          <a:solidFill>
                            <a:srgbClr val="000000"/>
                          </a:solidFill>
                          <a:latin typeface="宋体"/>
                        </a:rPr>
                        <a:t>成果应用</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0053">
                <a:tc>
                  <a:txBody>
                    <a:bodyPr/>
                    <a:lstStyle/>
                    <a:p>
                      <a:pPr algn="l" fontAlgn="b"/>
                      <a:r>
                        <a:rPr lang="zh-CN" altLang="en-US" sz="1200" b="1" i="0" u="none" strike="noStrike">
                          <a:solidFill>
                            <a:srgbClr val="000000"/>
                          </a:solidFill>
                          <a:latin typeface="宋体"/>
                        </a:rPr>
                        <a:t>武汉大学</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4445</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水利卫星星座项目可研与申报咨询</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202108</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500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126</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b="1" i="0" u="none" strike="noStrike" dirty="0">
                          <a:solidFill>
                            <a:srgbClr val="000000"/>
                          </a:solidFill>
                          <a:latin typeface="宋体"/>
                        </a:rPr>
                        <a:t>4R&amp;D</a:t>
                      </a:r>
                      <a:r>
                        <a:rPr lang="zh-CN" altLang="en-US" sz="1200" b="1" i="0" u="none" strike="noStrike" dirty="0">
                          <a:solidFill>
                            <a:srgbClr val="000000"/>
                          </a:solidFill>
                          <a:latin typeface="宋体"/>
                        </a:rPr>
                        <a:t>成果应用</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0053">
                <a:tc>
                  <a:txBody>
                    <a:bodyPr/>
                    <a:lstStyle/>
                    <a:p>
                      <a:pPr algn="l" fontAlgn="b"/>
                      <a:r>
                        <a:rPr lang="zh-CN" altLang="en-US" sz="1200" b="1" i="0" u="none" strike="noStrike">
                          <a:solidFill>
                            <a:srgbClr val="000000"/>
                          </a:solidFill>
                          <a:latin typeface="宋体"/>
                        </a:rPr>
                        <a:t>武汉大学</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4739</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预拌混凝土校企产学研合作技术咨询</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202109</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1000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522</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FF0000"/>
                          </a:solidFill>
                          <a:latin typeface="宋体"/>
                        </a:rPr>
                        <a:t>3</a:t>
                      </a:r>
                      <a:r>
                        <a:rPr lang="zh-CN" altLang="en-US" sz="1200" b="1" i="0" u="none" strike="noStrike" dirty="0">
                          <a:solidFill>
                            <a:srgbClr val="FF0000"/>
                          </a:solidFill>
                          <a:latin typeface="宋体"/>
                        </a:rPr>
                        <a:t>试验与发展</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椭圆 6"/>
          <p:cNvSpPr/>
          <p:nvPr/>
        </p:nvSpPr>
        <p:spPr>
          <a:xfrm>
            <a:off x="571472" y="5286388"/>
            <a:ext cx="7858180" cy="10001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同样是咨询或服务，研究类别却不相同，甚至还有试验发展的。</a:t>
            </a:r>
            <a:endParaRPr lang="zh-CN" altLang="en-US" sz="2800" b="1" dirty="0">
              <a:solidFill>
                <a:srgbClr val="FF0000"/>
              </a:solidFill>
            </a:endParaRP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审核后</a:t>
            </a:r>
          </a:p>
        </p:txBody>
      </p:sp>
      <p:graphicFrame>
        <p:nvGraphicFramePr>
          <p:cNvPr id="6" name="表格 5"/>
          <p:cNvGraphicFramePr>
            <a:graphicFrameLocks noGrp="1"/>
          </p:cNvGraphicFramePr>
          <p:nvPr/>
        </p:nvGraphicFramePr>
        <p:xfrm>
          <a:off x="785786" y="1214422"/>
          <a:ext cx="7643867" cy="1428760"/>
        </p:xfrm>
        <a:graphic>
          <a:graphicData uri="http://schemas.openxmlformats.org/drawingml/2006/table">
            <a:tbl>
              <a:tblPr/>
              <a:tblGrid>
                <a:gridCol w="784715"/>
                <a:gridCol w="563432"/>
                <a:gridCol w="3223885"/>
                <a:gridCol w="714380"/>
                <a:gridCol w="607223"/>
                <a:gridCol w="607223"/>
                <a:gridCol w="1143009"/>
              </a:tblGrid>
              <a:tr h="342858">
                <a:tc>
                  <a:txBody>
                    <a:bodyPr/>
                    <a:lstStyle/>
                    <a:p>
                      <a:pPr algn="l" fontAlgn="b"/>
                      <a:r>
                        <a:rPr lang="zh-CN" altLang="en-US" sz="1200" b="1" i="0" u="none" strike="noStrike" dirty="0">
                          <a:solidFill>
                            <a:srgbClr val="000000"/>
                          </a:solidFill>
                          <a:latin typeface="宋体"/>
                        </a:rPr>
                        <a:t>武汉大学</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4850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国家财政部专利资助</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202109</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30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9</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2858">
                <a:tc>
                  <a:txBody>
                    <a:bodyPr/>
                    <a:lstStyle/>
                    <a:p>
                      <a:pPr algn="l" fontAlgn="b"/>
                      <a:r>
                        <a:rPr lang="zh-CN" altLang="en-US" sz="1200" b="1" i="0" u="none" strike="noStrike" dirty="0">
                          <a:solidFill>
                            <a:srgbClr val="000000"/>
                          </a:solidFill>
                          <a:latin typeface="宋体"/>
                        </a:rPr>
                        <a:t>武汉大学</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5740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中国专利奖资助</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202112</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100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1522">
                <a:tc>
                  <a:txBody>
                    <a:bodyPr/>
                    <a:lstStyle/>
                    <a:p>
                      <a:pPr algn="l" fontAlgn="b"/>
                      <a:r>
                        <a:rPr lang="zh-CN" altLang="en-US" sz="1200" b="1" i="0" u="none" strike="noStrike">
                          <a:solidFill>
                            <a:srgbClr val="000000"/>
                          </a:solidFill>
                          <a:latin typeface="宋体"/>
                        </a:rPr>
                        <a:t>武汉大学</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0500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通讯及驱动板卡采购合同</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202103</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262</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258</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b="1" i="0" u="none" strike="noStrike" dirty="0">
                          <a:solidFill>
                            <a:srgbClr val="000000"/>
                          </a:solidFill>
                          <a:latin typeface="宋体"/>
                        </a:rPr>
                        <a:t>4R&amp;D</a:t>
                      </a:r>
                      <a:r>
                        <a:rPr lang="zh-CN" altLang="en-US" sz="1200" b="1" i="0" u="none" strike="noStrike" dirty="0">
                          <a:solidFill>
                            <a:srgbClr val="000000"/>
                          </a:solidFill>
                          <a:latin typeface="宋体"/>
                        </a:rPr>
                        <a:t>成果应用</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1522">
                <a:tc>
                  <a:txBody>
                    <a:bodyPr/>
                    <a:lstStyle/>
                    <a:p>
                      <a:pPr algn="l" fontAlgn="b"/>
                      <a:r>
                        <a:rPr lang="zh-CN" altLang="en-US" sz="1200" b="1" i="0" u="none" strike="noStrike">
                          <a:solidFill>
                            <a:srgbClr val="000000"/>
                          </a:solidFill>
                          <a:latin typeface="宋体"/>
                        </a:rPr>
                        <a:t>武汉大学</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0753</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智能终端设备采购项目</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202103</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27</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25</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5</a:t>
                      </a:r>
                      <a:r>
                        <a:rPr lang="zh-CN" altLang="en-US" sz="1200" b="1" i="0" u="none" strike="noStrike" dirty="0">
                          <a:solidFill>
                            <a:srgbClr val="000000"/>
                          </a:solidFill>
                          <a:latin typeface="宋体"/>
                        </a:rPr>
                        <a:t>其他科技服务</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椭圆 6"/>
          <p:cNvSpPr/>
          <p:nvPr/>
        </p:nvSpPr>
        <p:spPr>
          <a:xfrm>
            <a:off x="642910" y="2786058"/>
            <a:ext cx="7858180" cy="10001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这些是为科技项目运行服务的，</a:t>
            </a:r>
            <a:endParaRPr lang="en-US" altLang="zh-CN" sz="2800" b="1" dirty="0" smtClean="0">
              <a:solidFill>
                <a:srgbClr val="FF0000"/>
              </a:solidFill>
            </a:endParaRPr>
          </a:p>
          <a:p>
            <a:pPr algn="ctr"/>
            <a:r>
              <a:rPr lang="zh-CN" altLang="en-US" sz="2800" b="1" dirty="0" smtClean="0">
                <a:solidFill>
                  <a:srgbClr val="FF0000"/>
                </a:solidFill>
              </a:rPr>
              <a:t>属于科技活动，应该在表</a:t>
            </a:r>
            <a:r>
              <a:rPr lang="en-US" altLang="zh-CN" sz="2800" b="1" dirty="0" smtClean="0">
                <a:solidFill>
                  <a:srgbClr val="FF0000"/>
                </a:solidFill>
              </a:rPr>
              <a:t>2</a:t>
            </a:r>
            <a:r>
              <a:rPr lang="zh-CN" altLang="en-US" sz="2800" b="1" dirty="0" smtClean="0">
                <a:solidFill>
                  <a:srgbClr val="FF0000"/>
                </a:solidFill>
              </a:rPr>
              <a:t>中体现。</a:t>
            </a:r>
            <a:endParaRPr lang="zh-CN" altLang="en-US" sz="2800" b="1" dirty="0">
              <a:solidFill>
                <a:srgbClr val="FF0000"/>
              </a:solidFill>
            </a:endParaRPr>
          </a:p>
        </p:txBody>
      </p:sp>
      <p:graphicFrame>
        <p:nvGraphicFramePr>
          <p:cNvPr id="8" name="表格 7"/>
          <p:cNvGraphicFramePr>
            <a:graphicFrameLocks noGrp="1"/>
          </p:cNvGraphicFramePr>
          <p:nvPr/>
        </p:nvGraphicFramePr>
        <p:xfrm>
          <a:off x="714348" y="3929066"/>
          <a:ext cx="7715304" cy="1357323"/>
        </p:xfrm>
        <a:graphic>
          <a:graphicData uri="http://schemas.openxmlformats.org/drawingml/2006/table">
            <a:tbl>
              <a:tblPr/>
              <a:tblGrid>
                <a:gridCol w="798518"/>
                <a:gridCol w="399259"/>
                <a:gridCol w="3017065"/>
                <a:gridCol w="642942"/>
                <a:gridCol w="535785"/>
                <a:gridCol w="535785"/>
                <a:gridCol w="857256"/>
                <a:gridCol w="928694"/>
              </a:tblGrid>
              <a:tr h="452441">
                <a:tc>
                  <a:txBody>
                    <a:bodyPr/>
                    <a:lstStyle/>
                    <a:p>
                      <a:pPr algn="l" fontAlgn="b"/>
                      <a:r>
                        <a:rPr lang="zh-CN" altLang="en-US" sz="1200" b="1" i="0" u="none" strike="noStrike" dirty="0">
                          <a:solidFill>
                            <a:srgbClr val="000000"/>
                          </a:solidFill>
                          <a:latin typeface="宋体"/>
                        </a:rPr>
                        <a:t>武汉大学</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7446</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b="1" i="0" u="none" strike="noStrike" dirty="0">
                          <a:solidFill>
                            <a:srgbClr val="000000"/>
                          </a:solidFill>
                          <a:latin typeface="宋体"/>
                        </a:rPr>
                        <a:t>XX</a:t>
                      </a:r>
                      <a:r>
                        <a:rPr lang="zh-CN" altLang="en-US" sz="1200" b="1" i="0" u="none" strike="noStrike" dirty="0">
                          <a:solidFill>
                            <a:srgbClr val="000000"/>
                          </a:solidFill>
                          <a:latin typeface="宋体"/>
                        </a:rPr>
                        <a:t>识别软件</a:t>
                      </a:r>
                      <a:r>
                        <a:rPr lang="en-US" altLang="zh-CN" sz="1200" b="1" i="0" u="none" strike="noStrike" dirty="0">
                          <a:solidFill>
                            <a:srgbClr val="000000"/>
                          </a:solidFill>
                          <a:latin typeface="宋体"/>
                        </a:rPr>
                        <a:t>-92</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202111</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0</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680</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15</a:t>
                      </a:r>
                      <a:r>
                        <a:rPr lang="zh-CN" altLang="en-US" sz="1200" b="1" i="0" u="none" strike="noStrike" dirty="0">
                          <a:solidFill>
                            <a:srgbClr val="000000"/>
                          </a:solidFill>
                          <a:latin typeface="宋体"/>
                        </a:rPr>
                        <a:t>国家重点研发计划</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2441">
                <a:tc>
                  <a:txBody>
                    <a:bodyPr/>
                    <a:lstStyle/>
                    <a:p>
                      <a:pPr algn="l" fontAlgn="b"/>
                      <a:r>
                        <a:rPr lang="zh-CN" altLang="en-US" sz="1200" b="1" i="0" u="none" strike="noStrike">
                          <a:solidFill>
                            <a:srgbClr val="000000"/>
                          </a:solidFill>
                          <a:latin typeface="宋体"/>
                        </a:rPr>
                        <a:t>武汉大学</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7447</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物院项目</a:t>
                      </a:r>
                      <a:r>
                        <a:rPr lang="zh-CN" altLang="en-US" sz="1200" b="1" i="0" u="none" strike="noStrike" dirty="0">
                          <a:solidFill>
                            <a:srgbClr val="FF0000"/>
                          </a:solidFill>
                          <a:latin typeface="宋体"/>
                        </a:rPr>
                        <a:t>汇总</a:t>
                      </a:r>
                      <a:r>
                        <a:rPr lang="en-US" altLang="zh-CN" sz="1200" b="1" i="0" u="none" strike="noStrike" dirty="0">
                          <a:solidFill>
                            <a:srgbClr val="FF0000"/>
                          </a:solidFill>
                          <a:latin typeface="宋体"/>
                        </a:rPr>
                        <a:t>1</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202111</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678</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FF0000"/>
                          </a:solidFill>
                          <a:latin typeface="宋体"/>
                        </a:rPr>
                        <a:t>1</a:t>
                      </a:r>
                      <a:r>
                        <a:rPr lang="zh-CN" altLang="en-US" sz="1200" b="1" i="0" u="none" strike="noStrike">
                          <a:solidFill>
                            <a:srgbClr val="FF0000"/>
                          </a:solidFill>
                          <a:latin typeface="宋体"/>
                        </a:rPr>
                        <a:t>基础研究</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15</a:t>
                      </a:r>
                      <a:r>
                        <a:rPr lang="zh-CN" altLang="en-US" sz="1200" b="1" i="0" u="none" strike="noStrike" dirty="0">
                          <a:solidFill>
                            <a:srgbClr val="000000"/>
                          </a:solidFill>
                          <a:latin typeface="宋体"/>
                        </a:rPr>
                        <a:t>国家重点研发计划</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2441">
                <a:tc>
                  <a:txBody>
                    <a:bodyPr/>
                    <a:lstStyle/>
                    <a:p>
                      <a:pPr algn="l" fontAlgn="b"/>
                      <a:r>
                        <a:rPr lang="zh-CN" altLang="en-US" sz="1200" b="1" i="0" u="none" strike="noStrike">
                          <a:solidFill>
                            <a:srgbClr val="000000"/>
                          </a:solidFill>
                          <a:latin typeface="宋体"/>
                        </a:rPr>
                        <a:t>武汉大学</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7448</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化院往年项目</a:t>
                      </a:r>
                      <a:r>
                        <a:rPr lang="zh-CN" altLang="en-US" sz="1200" b="1" i="0" u="none" strike="noStrike" dirty="0">
                          <a:solidFill>
                            <a:srgbClr val="FF0000"/>
                          </a:solidFill>
                          <a:latin typeface="宋体"/>
                        </a:rPr>
                        <a:t>汇总</a:t>
                      </a:r>
                      <a:r>
                        <a:rPr lang="en-US" altLang="zh-CN" sz="1200" b="1" i="0" u="none" strike="noStrike" dirty="0">
                          <a:solidFill>
                            <a:srgbClr val="FF0000"/>
                          </a:solidFill>
                          <a:latin typeface="宋体"/>
                        </a:rPr>
                        <a:t>1</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202111</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0</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676</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FF0000"/>
                          </a:solidFill>
                          <a:latin typeface="宋体"/>
                        </a:rPr>
                        <a:t>1</a:t>
                      </a:r>
                      <a:r>
                        <a:rPr lang="zh-CN" altLang="en-US" sz="1200" b="1" i="0" u="none" strike="noStrike" dirty="0">
                          <a:solidFill>
                            <a:srgbClr val="FF0000"/>
                          </a:solidFill>
                          <a:latin typeface="宋体"/>
                        </a:rPr>
                        <a:t>基础研究</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15</a:t>
                      </a:r>
                      <a:r>
                        <a:rPr lang="zh-CN" altLang="en-US" sz="1200" b="1" i="0" u="none" strike="noStrike" dirty="0">
                          <a:solidFill>
                            <a:srgbClr val="000000"/>
                          </a:solidFill>
                          <a:latin typeface="宋体"/>
                        </a:rPr>
                        <a:t>国家重点研发计划</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椭圆 8"/>
          <p:cNvSpPr/>
          <p:nvPr/>
        </p:nvSpPr>
        <p:spPr>
          <a:xfrm>
            <a:off x="571472" y="5286388"/>
            <a:ext cx="7858180" cy="10001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将往年项目汇总起来，竟然当作新的项目对待，况且还是基础研究。</a:t>
            </a:r>
            <a:endParaRPr lang="zh-CN" altLang="en-US" sz="2800" b="1"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5" name="Group 122"/>
          <p:cNvGraphicFramePr>
            <a:graphicFrameLocks/>
          </p:cNvGraphicFramePr>
          <p:nvPr/>
        </p:nvGraphicFramePr>
        <p:xfrm>
          <a:off x="714348" y="1357298"/>
          <a:ext cx="7705725" cy="5005389"/>
        </p:xfrm>
        <a:graphic>
          <a:graphicData uri="http://schemas.openxmlformats.org/drawingml/2006/table">
            <a:tbl>
              <a:tblPr/>
              <a:tblGrid>
                <a:gridCol w="2592387"/>
                <a:gridCol w="2544763"/>
                <a:gridCol w="2568575"/>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800" b="1" i="0" u="none" strike="noStrike" cap="none" normalizeH="0" baseline="0" dirty="0" smtClean="0">
                          <a:ln>
                            <a:noFill/>
                          </a:ln>
                          <a:solidFill>
                            <a:schemeClr val="tx1"/>
                          </a:solidFill>
                          <a:effectLst/>
                          <a:latin typeface="Times New Roman" pitchFamily="18" charset="0"/>
                          <a:ea typeface="宋体" pitchFamily="2" charset="-122"/>
                        </a:rPr>
                        <a:t>基础研究</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800" b="1" i="0" u="none" strike="noStrike" cap="none" normalizeH="0" baseline="0" smtClean="0">
                          <a:ln>
                            <a:noFill/>
                          </a:ln>
                          <a:solidFill>
                            <a:schemeClr val="tx1"/>
                          </a:solidFill>
                          <a:effectLst/>
                          <a:latin typeface="Times New Roman" pitchFamily="18" charset="0"/>
                          <a:ea typeface="宋体" pitchFamily="2" charset="-122"/>
                        </a:rPr>
                        <a:t>应用研究</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800" b="1" i="0" u="none" strike="noStrike" cap="none" normalizeH="0" baseline="0" smtClean="0">
                          <a:ln>
                            <a:noFill/>
                          </a:ln>
                          <a:solidFill>
                            <a:schemeClr val="tx1"/>
                          </a:solidFill>
                          <a:effectLst/>
                          <a:latin typeface="Times New Roman" pitchFamily="18" charset="0"/>
                          <a:ea typeface="宋体" pitchFamily="2" charset="-122"/>
                        </a:rPr>
                        <a:t>试验发展</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3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1600" b="1" i="0" u="none" strike="noStrike" cap="none" normalizeH="0" baseline="0" dirty="0" smtClean="0">
                          <a:ln>
                            <a:noFill/>
                          </a:ln>
                          <a:solidFill>
                            <a:schemeClr val="tx1"/>
                          </a:solidFill>
                          <a:effectLst/>
                          <a:latin typeface="Times New Roman" pitchFamily="18" charset="0"/>
                          <a:ea typeface="宋体" pitchFamily="2" charset="-122"/>
                        </a:rPr>
                        <a:t>  1</a:t>
                      </a:r>
                      <a:r>
                        <a:rPr kumimoji="1" lang="zh-CN" altLang="en-US" sz="1600" b="1" i="0" u="none" strike="noStrike" cap="none" normalizeH="0" baseline="0" dirty="0" smtClean="0">
                          <a:ln>
                            <a:noFill/>
                          </a:ln>
                          <a:solidFill>
                            <a:schemeClr val="tx1"/>
                          </a:solidFill>
                          <a:effectLst/>
                          <a:latin typeface="Times New Roman" pitchFamily="18" charset="0"/>
                          <a:ea typeface="宋体" pitchFamily="2" charset="-122"/>
                        </a:rPr>
                        <a:t>、微分方程数值解研究 </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1600" b="1" i="0" u="none" strike="noStrike" cap="none" normalizeH="0" baseline="0" smtClean="0">
                          <a:ln>
                            <a:noFill/>
                          </a:ln>
                          <a:solidFill>
                            <a:schemeClr val="tx1"/>
                          </a:solidFill>
                          <a:effectLst/>
                          <a:latin typeface="Times New Roman" pitchFamily="18" charset="0"/>
                          <a:ea typeface="宋体" pitchFamily="2" charset="-122"/>
                        </a:rPr>
                        <a:t> </a:t>
                      </a: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rPr>
                        <a:t>用于说明波动</a:t>
                      </a:r>
                      <a:r>
                        <a:rPr kumimoji="1" lang="en-US" altLang="zh-CN" sz="1600" b="1" i="0" u="none" strike="noStrike" cap="none" normalizeH="0" baseline="0" smtClean="0">
                          <a:ln>
                            <a:noFill/>
                          </a:ln>
                          <a:solidFill>
                            <a:schemeClr val="tx1"/>
                          </a:solidFill>
                          <a:effectLst/>
                          <a:latin typeface="Times New Roman" pitchFamily="18" charset="0"/>
                          <a:ea typeface="宋体" pitchFamily="2" charset="-122"/>
                        </a:rPr>
                        <a:t>(</a:t>
                      </a: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rPr>
                        <a:t>如说明无线</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rPr>
                        <a:t> 电波传送的强度和速度</a:t>
                      </a:r>
                      <a:r>
                        <a:rPr kumimoji="1" lang="en-US" altLang="zh-CN" sz="1600" b="1" i="0" u="none" strike="noStrike" cap="none" normalizeH="0" baseline="0" smtClean="0">
                          <a:ln>
                            <a:noFill/>
                          </a:ln>
                          <a:solidFill>
                            <a:schemeClr val="tx1"/>
                          </a:solidFill>
                          <a:effectLst/>
                          <a:latin typeface="Times New Roman" pitchFamily="18" charset="0"/>
                          <a:ea typeface="宋体" pitchFamily="2" charset="-122"/>
                        </a:rPr>
                        <a:t>)</a:t>
                      </a: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rPr>
                        <a:t>的</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rPr>
                        <a:t> 微分方程数值解研究</a:t>
                      </a:r>
                      <a:endParaRPr kumimoji="1" lang="zh-CN" altLang="en-US" sz="16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1600" b="1" i="0" u="none" strike="noStrike" cap="none" normalizeH="0" baseline="0" smtClean="0">
                          <a:ln>
                            <a:noFill/>
                          </a:ln>
                          <a:solidFill>
                            <a:schemeClr val="tx1"/>
                          </a:solidFill>
                          <a:effectLst/>
                          <a:latin typeface="Times New Roman" pitchFamily="18" charset="0"/>
                          <a:ea typeface="宋体" pitchFamily="2" charset="-122"/>
                        </a:rPr>
                        <a:t> </a:t>
                      </a: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rPr>
                        <a:t>为说明波动的微分方程数</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rPr>
                        <a:t> 值解设计开发计算机程序</a:t>
                      </a:r>
                      <a:r>
                        <a:rPr kumimoji="1" lang="zh-CN" altLang="en-US" sz="1600" b="0" i="0" u="none" strike="noStrike" cap="none" normalizeH="0" baseline="0" smtClean="0">
                          <a:ln>
                            <a:noFill/>
                          </a:ln>
                          <a:solidFill>
                            <a:schemeClr val="tx1"/>
                          </a:solidFill>
                          <a:effectLst/>
                          <a:latin typeface="Times New Roman" pitchFamily="18" charset="0"/>
                          <a:ea typeface="宋体" pitchFamily="2" charset="-122"/>
                        </a:rPr>
                        <a:t> </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39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1600" b="1" i="0" u="none" strike="noStrike" cap="none" normalizeH="0" baseline="0" smtClean="0">
                          <a:ln>
                            <a:noFill/>
                          </a:ln>
                          <a:solidFill>
                            <a:schemeClr val="tx1"/>
                          </a:solidFill>
                          <a:effectLst/>
                          <a:latin typeface="Times New Roman" pitchFamily="18" charset="0"/>
                          <a:ea typeface="宋体" pitchFamily="2" charset="-122"/>
                        </a:rPr>
                        <a:t>  2</a:t>
                      </a: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rPr>
                        <a:t>、微生物抗辐射性的生物</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rPr>
                        <a:t>        化学和生物物理的机构</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rPr>
                        <a:t>        研究 </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1600" b="1" i="0" u="none" strike="noStrike" cap="none" normalizeH="0" baseline="0" smtClean="0">
                          <a:ln>
                            <a:noFill/>
                          </a:ln>
                          <a:solidFill>
                            <a:schemeClr val="tx1"/>
                          </a:solidFill>
                          <a:effectLst/>
                          <a:latin typeface="Times New Roman" pitchFamily="18" charset="0"/>
                          <a:ea typeface="宋体" pitchFamily="2" charset="-122"/>
                        </a:rPr>
                        <a:t> </a:t>
                      </a: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rPr>
                        <a:t>关于热和放射的联合过程</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rPr>
                        <a:t> 对酵母生存的影响的微生</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rPr>
                        <a:t> 物学研究，以获得制定一</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rPr>
                        <a:t> 种储存水果法所需要的方</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rPr>
                        <a:t> 法的资料</a:t>
                      </a:r>
                      <a:r>
                        <a:rPr kumimoji="1" lang="zh-CN" altLang="en-US" sz="1600" b="0" i="0" u="none" strike="noStrike" cap="none" normalizeH="0" baseline="0" smtClean="0">
                          <a:ln>
                            <a:noFill/>
                          </a:ln>
                          <a:solidFill>
                            <a:schemeClr val="tx1"/>
                          </a:solidFill>
                          <a:effectLst/>
                          <a:latin typeface="Times New Roman" pitchFamily="18" charset="0"/>
                          <a:ea typeface="宋体" pitchFamily="2" charset="-122"/>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1600" b="1" i="0" u="none" strike="noStrike" cap="none" normalizeH="0" baseline="0" smtClean="0">
                          <a:ln>
                            <a:noFill/>
                          </a:ln>
                          <a:solidFill>
                            <a:schemeClr val="tx1"/>
                          </a:solidFill>
                          <a:effectLst/>
                          <a:latin typeface="Times New Roman" pitchFamily="18" charset="0"/>
                          <a:ea typeface="宋体" pitchFamily="2" charset="-122"/>
                        </a:rPr>
                        <a:t> </a:t>
                      </a: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rPr>
                        <a:t>发展利用伽马射线研制储</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rPr>
                        <a:t> 存水果方法的工艺</a:t>
                      </a:r>
                      <a:r>
                        <a:rPr kumimoji="1" lang="zh-CN" altLang="en-US" sz="1600" b="0" i="0" u="none" strike="noStrike" cap="none" normalizeH="0" baseline="0" smtClean="0">
                          <a:ln>
                            <a:noFill/>
                          </a:ln>
                          <a:solidFill>
                            <a:schemeClr val="tx1"/>
                          </a:solidFill>
                          <a:effectLst/>
                          <a:latin typeface="Times New Roman" pitchFamily="18" charset="0"/>
                          <a:ea typeface="宋体" pitchFamily="2" charset="-122"/>
                        </a:rPr>
                        <a:t> </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2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1600" b="1" i="0" u="none" strike="noStrike" cap="none" normalizeH="0" baseline="0" smtClean="0">
                          <a:ln>
                            <a:noFill/>
                          </a:ln>
                          <a:solidFill>
                            <a:schemeClr val="tx1"/>
                          </a:solidFill>
                          <a:effectLst/>
                          <a:latin typeface="Times New Roman" pitchFamily="18" charset="0"/>
                          <a:ea typeface="宋体" pitchFamily="2" charset="-122"/>
                        </a:rPr>
                        <a:t>  3</a:t>
                      </a: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rPr>
                        <a:t>、空气中的污染物的化学</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rPr>
                        <a:t>        变化的研究 </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1600" b="1" i="0" u="none" strike="noStrike" cap="none" normalizeH="0" baseline="0" smtClean="0">
                          <a:ln>
                            <a:noFill/>
                          </a:ln>
                          <a:solidFill>
                            <a:schemeClr val="tx1"/>
                          </a:solidFill>
                          <a:effectLst/>
                          <a:latin typeface="Times New Roman" pitchFamily="18" charset="0"/>
                          <a:ea typeface="宋体" pitchFamily="2" charset="-122"/>
                        </a:rPr>
                        <a:t> </a:t>
                      </a: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rPr>
                        <a:t>分析方法的研究，以确定</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rPr>
                        <a:t> 和测量空气中的二氧化硫</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rPr>
                        <a:t> 为目标</a:t>
                      </a:r>
                      <a:r>
                        <a:rPr kumimoji="1" lang="zh-CN" altLang="en-US" sz="1400" b="0" i="0" u="none" strike="noStrike" cap="none" normalizeH="0" baseline="0" smtClean="0">
                          <a:ln>
                            <a:noFill/>
                          </a:ln>
                          <a:solidFill>
                            <a:schemeClr val="tx1"/>
                          </a:solidFill>
                          <a:effectLst/>
                          <a:latin typeface="Times New Roman" pitchFamily="18" charset="0"/>
                          <a:ea typeface="宋体" pitchFamily="2" charset="-122"/>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1600" b="1" i="0" u="none" strike="noStrike" cap="none" normalizeH="0" baseline="0" smtClean="0">
                          <a:ln>
                            <a:noFill/>
                          </a:ln>
                          <a:solidFill>
                            <a:schemeClr val="tx1"/>
                          </a:solidFill>
                          <a:effectLst/>
                          <a:latin typeface="Times New Roman" pitchFamily="18" charset="0"/>
                          <a:ea typeface="宋体" pitchFamily="2" charset="-122"/>
                        </a:rPr>
                        <a:t> </a:t>
                      </a: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rPr>
                        <a:t>发展物理化学技术，减少</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rPr>
                        <a:t> 燃烧程中</a:t>
                      </a:r>
                      <a:r>
                        <a:rPr kumimoji="1" lang="en-US" altLang="zh-CN" sz="1600" b="1" i="0" u="none" strike="noStrike" cap="none" normalizeH="0" baseline="0" smtClean="0">
                          <a:ln>
                            <a:noFill/>
                          </a:ln>
                          <a:solidFill>
                            <a:schemeClr val="tx1"/>
                          </a:solidFill>
                          <a:effectLst/>
                          <a:latin typeface="Times New Roman" pitchFamily="18" charset="0"/>
                          <a:ea typeface="宋体" pitchFamily="2" charset="-122"/>
                        </a:rPr>
                        <a:t>(</a:t>
                      </a: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rPr>
                        <a:t>如供热工厂</a:t>
                      </a:r>
                      <a:r>
                        <a:rPr kumimoji="1" lang="en-US" altLang="zh-CN" sz="1600" b="1" i="0" u="none" strike="noStrike" cap="none" normalizeH="0" baseline="0" smtClean="0">
                          <a:ln>
                            <a:noFill/>
                          </a:ln>
                          <a:solidFill>
                            <a:schemeClr val="tx1"/>
                          </a:solidFill>
                          <a:effectLst/>
                          <a:latin typeface="Times New Roman" pitchFamily="18" charset="0"/>
                          <a:ea typeface="宋体" pitchFamily="2" charset="-122"/>
                        </a:rPr>
                        <a:t>)</a:t>
                      </a: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rPr>
                        <a:t>二</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1600" b="1" i="0" u="none" strike="noStrike" cap="none" normalizeH="0" baseline="0" smtClean="0">
                          <a:ln>
                            <a:noFill/>
                          </a:ln>
                          <a:solidFill>
                            <a:schemeClr val="tx1"/>
                          </a:solidFill>
                          <a:effectLst/>
                          <a:latin typeface="Times New Roman" pitchFamily="18" charset="0"/>
                          <a:ea typeface="宋体" pitchFamily="2" charset="-122"/>
                        </a:rPr>
                        <a:t> 氧化硫的发散过程</a:t>
                      </a:r>
                      <a:r>
                        <a:rPr kumimoji="1" lang="zh-CN" altLang="en-US" sz="1600" b="0" i="0" u="none" strike="noStrike" cap="none" normalizeH="0" baseline="0" smtClean="0">
                          <a:ln>
                            <a:noFill/>
                          </a:ln>
                          <a:solidFill>
                            <a:schemeClr val="tx1"/>
                          </a:solidFill>
                          <a:effectLst/>
                          <a:latin typeface="Times New Roman" pitchFamily="18" charset="0"/>
                          <a:ea typeface="宋体" pitchFamily="2" charset="-122"/>
                        </a:rPr>
                        <a:t> </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7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1600" b="1" i="0" u="none" strike="noStrike" cap="none" normalizeH="0" baseline="0" dirty="0" smtClean="0">
                          <a:ln>
                            <a:noFill/>
                          </a:ln>
                          <a:solidFill>
                            <a:schemeClr val="tx1"/>
                          </a:solidFill>
                          <a:effectLst/>
                          <a:latin typeface="Times New Roman" pitchFamily="18" charset="0"/>
                          <a:ea typeface="宋体" pitchFamily="2" charset="-122"/>
                        </a:rPr>
                        <a:t>  4</a:t>
                      </a:r>
                      <a:r>
                        <a:rPr kumimoji="1" lang="zh-CN" altLang="en-US" sz="1600" b="1" i="0" u="none" strike="noStrike" cap="none" normalizeH="0" baseline="0" dirty="0" smtClean="0">
                          <a:ln>
                            <a:noFill/>
                          </a:ln>
                          <a:solidFill>
                            <a:schemeClr val="tx1"/>
                          </a:solidFill>
                          <a:effectLst/>
                          <a:latin typeface="Times New Roman" pitchFamily="18" charset="0"/>
                          <a:ea typeface="宋体" pitchFamily="2" charset="-122"/>
                        </a:rPr>
                        <a:t>、相变与扩散理论研究</a:t>
                      </a:r>
                      <a:r>
                        <a:rPr kumimoji="1" lang="zh-CN" altLang="en-US" sz="2800" b="1" i="0" u="none" strike="noStrike" cap="none" normalizeH="0" baseline="0" dirty="0" smtClean="0">
                          <a:ln>
                            <a:noFill/>
                          </a:ln>
                          <a:solidFill>
                            <a:schemeClr val="tx1"/>
                          </a:solidFill>
                          <a:effectLst/>
                          <a:latin typeface="Times New Roman" pitchFamily="18" charset="0"/>
                          <a:ea typeface="宋体" pitchFamily="2" charset="-122"/>
                        </a:rPr>
                        <a:t> </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1600" b="1" i="0" u="none" strike="noStrike" cap="none" normalizeH="0" baseline="0" dirty="0" smtClean="0">
                          <a:ln>
                            <a:noFill/>
                          </a:ln>
                          <a:solidFill>
                            <a:schemeClr val="tx1"/>
                          </a:solidFill>
                          <a:effectLst/>
                          <a:latin typeface="Times New Roman" pitchFamily="18" charset="0"/>
                          <a:ea typeface="宋体" pitchFamily="2" charset="-122"/>
                        </a:rPr>
                        <a:t> </a:t>
                      </a:r>
                      <a:r>
                        <a:rPr kumimoji="1" lang="zh-CN" altLang="en-US" sz="1600" b="1" i="0" u="none" strike="noStrike" cap="none" normalizeH="0" baseline="0" dirty="0" smtClean="0">
                          <a:ln>
                            <a:noFill/>
                          </a:ln>
                          <a:solidFill>
                            <a:schemeClr val="tx1"/>
                          </a:solidFill>
                          <a:effectLst/>
                          <a:latin typeface="Times New Roman" pitchFamily="18" charset="0"/>
                          <a:ea typeface="宋体" pitchFamily="2" charset="-122"/>
                        </a:rPr>
                        <a:t>钢在热处理中组织与结构</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1600" b="1" i="0" u="none" strike="noStrike" cap="none" normalizeH="0" baseline="0" dirty="0" smtClean="0">
                          <a:ln>
                            <a:noFill/>
                          </a:ln>
                          <a:solidFill>
                            <a:schemeClr val="tx1"/>
                          </a:solidFill>
                          <a:effectLst/>
                          <a:latin typeface="Times New Roman" pitchFamily="18" charset="0"/>
                          <a:ea typeface="宋体" pitchFamily="2" charset="-122"/>
                        </a:rPr>
                        <a:t> 变化及性能的研究</a:t>
                      </a:r>
                      <a:r>
                        <a:rPr kumimoji="1" lang="zh-CN" altLang="en-US" sz="1600" b="0" i="0" u="none" strike="noStrike" cap="none" normalizeH="0" baseline="0" dirty="0" smtClean="0">
                          <a:ln>
                            <a:noFill/>
                          </a:ln>
                          <a:solidFill>
                            <a:schemeClr val="tx1"/>
                          </a:solidFill>
                          <a:effectLst/>
                          <a:latin typeface="Times New Roman" pitchFamily="18" charset="0"/>
                          <a:ea typeface="宋体" pitchFamily="2" charset="-122"/>
                        </a:rPr>
                        <a:t>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1600" b="1" i="0" u="none" strike="noStrike" cap="none" normalizeH="0" baseline="0" dirty="0" smtClean="0">
                          <a:ln>
                            <a:noFill/>
                          </a:ln>
                          <a:solidFill>
                            <a:schemeClr val="tx1"/>
                          </a:solidFill>
                          <a:effectLst/>
                          <a:latin typeface="Times New Roman" pitchFamily="18" charset="0"/>
                          <a:ea typeface="宋体" pitchFamily="2" charset="-122"/>
                        </a:rPr>
                        <a:t> </a:t>
                      </a:r>
                      <a:r>
                        <a:rPr kumimoji="1" lang="zh-CN" altLang="en-US" sz="1600" b="1" i="0" u="none" strike="noStrike" cap="none" normalizeH="0" baseline="0" dirty="0" smtClean="0">
                          <a:ln>
                            <a:noFill/>
                          </a:ln>
                          <a:solidFill>
                            <a:schemeClr val="tx1"/>
                          </a:solidFill>
                          <a:effectLst/>
                          <a:latin typeface="Times New Roman" pitchFamily="18" charset="0"/>
                          <a:ea typeface="宋体" pitchFamily="2" charset="-122"/>
                        </a:rPr>
                        <a:t>确定得到了综合性能的热</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1600" b="1" i="0" u="none" strike="noStrike" cap="none" normalizeH="0" baseline="0" dirty="0" smtClean="0">
                          <a:ln>
                            <a:noFill/>
                          </a:ln>
                          <a:solidFill>
                            <a:schemeClr val="tx1"/>
                          </a:solidFill>
                          <a:effectLst/>
                          <a:latin typeface="Times New Roman" pitchFamily="18" charset="0"/>
                          <a:ea typeface="宋体" pitchFamily="2" charset="-122"/>
                        </a:rPr>
                        <a:t> 处理工艺</a:t>
                      </a:r>
                      <a:r>
                        <a:rPr kumimoji="1" lang="zh-CN" altLang="en-US" sz="1600" b="0" i="0" u="none" strike="noStrike" cap="none" normalizeH="0" baseline="0" dirty="0" smtClean="0">
                          <a:ln>
                            <a:noFill/>
                          </a:ln>
                          <a:solidFill>
                            <a:schemeClr val="tx1"/>
                          </a:solidFill>
                          <a:effectLst/>
                          <a:latin typeface="Times New Roman" pitchFamily="18" charset="0"/>
                          <a:ea typeface="宋体" pitchFamily="2" charset="-122"/>
                        </a:rPr>
                        <a:t> </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Rectangle 4"/>
          <p:cNvSpPr>
            <a:spLocks noChangeArrowheads="1"/>
          </p:cNvSpPr>
          <p:nvPr/>
        </p:nvSpPr>
        <p:spPr bwMode="auto">
          <a:xfrm>
            <a:off x="714348" y="1000108"/>
            <a:ext cx="5400675" cy="369332"/>
          </a:xfrm>
          <a:prstGeom prst="rect">
            <a:avLst/>
          </a:prstGeom>
          <a:noFill/>
          <a:ln w="28575" algn="ctr">
            <a:noFill/>
            <a:miter lim="800000"/>
            <a:headEnd/>
            <a:tailEnd/>
          </a:ln>
        </p:spPr>
        <p:txBody>
          <a:bodyPr lIns="0" tIns="0" rIns="0" bIns="0">
            <a:spAutoFit/>
          </a:bodyPr>
          <a:lstStyle/>
          <a:p>
            <a:pPr indent="-228600" algn="l"/>
            <a:r>
              <a:rPr lang="en-US" altLang="zh-CN" dirty="0">
                <a:solidFill>
                  <a:srgbClr val="0033CC"/>
                </a:solidFill>
              </a:rPr>
              <a:t>  </a:t>
            </a:r>
            <a:r>
              <a:rPr lang="zh-CN" altLang="en-US" sz="2400" b="1" dirty="0">
                <a:solidFill>
                  <a:srgbClr val="0033CC"/>
                </a:solidFill>
              </a:rPr>
              <a:t>表</a:t>
            </a:r>
            <a:r>
              <a:rPr lang="en-US" altLang="zh-CN" sz="2400" b="1" dirty="0">
                <a:solidFill>
                  <a:srgbClr val="0033CC"/>
                </a:solidFill>
              </a:rPr>
              <a:t>4 </a:t>
            </a:r>
            <a:r>
              <a:rPr lang="zh-CN" altLang="en-US" sz="2400" b="1" dirty="0">
                <a:solidFill>
                  <a:srgbClr val="0033CC"/>
                </a:solidFill>
              </a:rPr>
              <a:t>对活动类型的准确</a:t>
            </a:r>
            <a:r>
              <a:rPr lang="zh-CN" altLang="en-US" sz="2400" b="1" dirty="0" smtClean="0">
                <a:solidFill>
                  <a:srgbClr val="0033CC"/>
                </a:solidFill>
              </a:rPr>
              <a:t>划分</a:t>
            </a:r>
            <a:r>
              <a:rPr lang="en-US" altLang="zh-CN" sz="2400" b="1" dirty="0" smtClean="0">
                <a:solidFill>
                  <a:srgbClr val="FD0903"/>
                </a:solidFill>
              </a:rPr>
              <a:t> </a:t>
            </a:r>
            <a:endParaRPr lang="zh-CN" altLang="en-US" sz="2400" b="1" dirty="0">
              <a:solidFill>
                <a:srgbClr val="FD0903"/>
              </a:solidFill>
            </a:endParaRPr>
          </a:p>
        </p:txBody>
      </p:sp>
      <p:sp>
        <p:nvSpPr>
          <p:cNvPr id="8" name="矩形 7"/>
          <p:cNvSpPr/>
          <p:nvPr/>
        </p:nvSpPr>
        <p:spPr>
          <a:xfrm>
            <a:off x="857224" y="285728"/>
            <a:ext cx="2686954" cy="584775"/>
          </a:xfrm>
          <a:prstGeom prst="rect">
            <a:avLst/>
          </a:prstGeom>
        </p:spPr>
        <p:txBody>
          <a:bodyPr wrap="none">
            <a:spAutoFit/>
          </a:bodyPr>
          <a:lstStyle/>
          <a:p>
            <a:r>
              <a:rPr lang="en-US" altLang="zh-CN" sz="3200" b="1" dirty="0" smtClean="0">
                <a:solidFill>
                  <a:srgbClr val="004D86"/>
                </a:solidFill>
              </a:rPr>
              <a:t>R&amp;D</a:t>
            </a:r>
            <a:r>
              <a:rPr lang="zh-CN" altLang="en-US" sz="3200" b="1" dirty="0" smtClean="0">
                <a:solidFill>
                  <a:srgbClr val="004D86"/>
                </a:solidFill>
              </a:rPr>
              <a:t>基本概念</a:t>
            </a:r>
            <a:endParaRPr lang="zh-CN" altLang="en-US" sz="3200" b="1" dirty="0" smtClean="0">
              <a:solidFill>
                <a:srgbClr val="00B050"/>
              </a:solidFill>
              <a:latin typeface="+mj-lt"/>
              <a:ea typeface="+mj-ea"/>
              <a:cs typeface="+mj-cs"/>
            </a:endParaRP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审核后</a:t>
            </a:r>
          </a:p>
        </p:txBody>
      </p:sp>
      <p:pic>
        <p:nvPicPr>
          <p:cNvPr id="76801" name="Picture 1" descr="C:\Users\admin\Desktop\20220413武大表41.jpg"/>
          <p:cNvPicPr>
            <a:picLocks noChangeAspect="1" noChangeArrowheads="1"/>
          </p:cNvPicPr>
          <p:nvPr/>
        </p:nvPicPr>
        <p:blipFill>
          <a:blip r:embed="rId2" cstate="print"/>
          <a:srcRect/>
          <a:stretch>
            <a:fillRect/>
          </a:stretch>
        </p:blipFill>
        <p:spPr bwMode="auto">
          <a:xfrm>
            <a:off x="1214413" y="1232344"/>
            <a:ext cx="6786611" cy="5091947"/>
          </a:xfrm>
          <a:prstGeom prst="rect">
            <a:avLst/>
          </a:prstGeom>
          <a:noFill/>
        </p:spPr>
      </p:pic>
      <p:sp>
        <p:nvSpPr>
          <p:cNvPr id="6" name="椭圆 5"/>
          <p:cNvSpPr/>
          <p:nvPr/>
        </p:nvSpPr>
        <p:spPr>
          <a:xfrm>
            <a:off x="571472" y="5286388"/>
            <a:ext cx="7858180" cy="10001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武汉大学就是这样做统计的吗？</a:t>
            </a:r>
            <a:endParaRPr lang="zh-CN" altLang="en-US" sz="2800" b="1" dirty="0">
              <a:solidFill>
                <a:srgbClr val="FF0000"/>
              </a:solidFill>
            </a:endParaRP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审核后</a:t>
            </a:r>
          </a:p>
        </p:txBody>
      </p:sp>
      <p:pic>
        <p:nvPicPr>
          <p:cNvPr id="232453" name="Picture 5" descr="C:\Users\admin\Desktop\20220413武大表42.jpg"/>
          <p:cNvPicPr>
            <a:picLocks noChangeAspect="1" noChangeArrowheads="1"/>
          </p:cNvPicPr>
          <p:nvPr/>
        </p:nvPicPr>
        <p:blipFill>
          <a:blip r:embed="rId2" cstate="print"/>
          <a:srcRect/>
          <a:stretch>
            <a:fillRect/>
          </a:stretch>
        </p:blipFill>
        <p:spPr bwMode="auto">
          <a:xfrm>
            <a:off x="1285852" y="1000108"/>
            <a:ext cx="6858048" cy="5143536"/>
          </a:xfrm>
          <a:prstGeom prst="rect">
            <a:avLst/>
          </a:prstGeom>
          <a:noFill/>
        </p:spPr>
      </p:pic>
      <p:sp>
        <p:nvSpPr>
          <p:cNvPr id="11" name="椭圆 10"/>
          <p:cNvSpPr/>
          <p:nvPr/>
        </p:nvSpPr>
        <p:spPr>
          <a:xfrm>
            <a:off x="571472" y="5286388"/>
            <a:ext cx="7858180" cy="10001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武汉大学就是这样做统计的吗？</a:t>
            </a:r>
            <a:endParaRPr lang="zh-CN" altLang="en-US" sz="2800" b="1" dirty="0">
              <a:solidFill>
                <a:srgbClr val="FF0000"/>
              </a:solidFill>
            </a:endParaRP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审核后</a:t>
            </a:r>
          </a:p>
        </p:txBody>
      </p:sp>
      <p:sp>
        <p:nvSpPr>
          <p:cNvPr id="6" name="流程图: 过程 5"/>
          <p:cNvSpPr/>
          <p:nvPr/>
        </p:nvSpPr>
        <p:spPr>
          <a:xfrm>
            <a:off x="928662" y="2143116"/>
            <a:ext cx="7429552" cy="150019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b="1" dirty="0" smtClean="0">
                <a:solidFill>
                  <a:srgbClr val="FF0000"/>
                </a:solidFill>
              </a:rPr>
              <a:t>华北地区</a:t>
            </a:r>
            <a:endParaRPr lang="zh-CN" altLang="en-US" sz="6000" b="1" dirty="0">
              <a:solidFill>
                <a:srgbClr val="FF0000"/>
              </a:solidFill>
            </a:endParaRP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审核后</a:t>
            </a:r>
          </a:p>
        </p:txBody>
      </p:sp>
      <p:graphicFrame>
        <p:nvGraphicFramePr>
          <p:cNvPr id="6" name="表格 5"/>
          <p:cNvGraphicFramePr>
            <a:graphicFrameLocks noGrp="1"/>
          </p:cNvGraphicFramePr>
          <p:nvPr/>
        </p:nvGraphicFramePr>
        <p:xfrm>
          <a:off x="785786" y="1142984"/>
          <a:ext cx="7643867" cy="3071830"/>
        </p:xfrm>
        <a:graphic>
          <a:graphicData uri="http://schemas.openxmlformats.org/drawingml/2006/table">
            <a:tbl>
              <a:tblPr/>
              <a:tblGrid>
                <a:gridCol w="1038972"/>
                <a:gridCol w="445274"/>
                <a:gridCol w="3859039"/>
                <a:gridCol w="593698"/>
                <a:gridCol w="424814"/>
                <a:gridCol w="424814"/>
                <a:gridCol w="857256"/>
              </a:tblGrid>
              <a:tr h="307183">
                <a:tc>
                  <a:txBody>
                    <a:bodyPr/>
                    <a:lstStyle/>
                    <a:p>
                      <a:pPr algn="l" fontAlgn="b"/>
                      <a:r>
                        <a:rPr lang="zh-CN" altLang="en-US" sz="1200" b="1" i="0" u="none" strike="noStrike">
                          <a:solidFill>
                            <a:srgbClr val="000000"/>
                          </a:solidFill>
                          <a:latin typeface="宋体"/>
                        </a:rPr>
                        <a:t>河北科技大学</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altLang="zh-CN" sz="1200" b="1" i="0" u="none" strike="noStrike">
                          <a:solidFill>
                            <a:srgbClr val="000000"/>
                          </a:solidFill>
                          <a:latin typeface="宋体"/>
                        </a:rPr>
                        <a:t>395</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zh-CN" altLang="en-US" sz="1200" b="1" i="0" u="none" strike="noStrike" dirty="0">
                          <a:solidFill>
                            <a:srgbClr val="000000"/>
                          </a:solidFill>
                          <a:latin typeface="宋体"/>
                        </a:rPr>
                        <a:t>中药固废发酵降解</a:t>
                      </a:r>
                      <a:r>
                        <a:rPr lang="zh-CN" altLang="en-US" sz="1200" b="1" i="0" u="none" strike="noStrike" dirty="0">
                          <a:solidFill>
                            <a:srgbClr val="FF0000"/>
                          </a:solidFill>
                          <a:latin typeface="宋体"/>
                        </a:rPr>
                        <a:t>技术咨询服务</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altLang="zh-CN" sz="1200" b="1" i="0" u="none" strike="noStrike">
                          <a:solidFill>
                            <a:srgbClr val="000000"/>
                          </a:solidFill>
                          <a:latin typeface="宋体"/>
                        </a:rPr>
                        <a:t>202003</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b="1" i="0" u="none" strike="noStrike">
                          <a:solidFill>
                            <a:srgbClr val="000000"/>
                          </a:solidFill>
                          <a:latin typeface="宋体"/>
                        </a:rPr>
                        <a:t>50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b="1" i="0" u="none" strike="noStrike">
                          <a:solidFill>
                            <a:srgbClr val="000000"/>
                          </a:solidFill>
                          <a:latin typeface="宋体"/>
                        </a:rPr>
                        <a:t>38</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7183">
                <a:tc>
                  <a:txBody>
                    <a:bodyPr/>
                    <a:lstStyle/>
                    <a:p>
                      <a:pPr algn="l" fontAlgn="b"/>
                      <a:r>
                        <a:rPr lang="zh-CN" altLang="en-US" sz="1200" b="1" i="0" u="none" strike="noStrike">
                          <a:solidFill>
                            <a:srgbClr val="000000"/>
                          </a:solidFill>
                          <a:latin typeface="宋体"/>
                        </a:rPr>
                        <a:t>河北科技大学</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altLang="zh-CN" sz="1200" b="1" i="0" u="none" strike="noStrike">
                          <a:solidFill>
                            <a:srgbClr val="000000"/>
                          </a:solidFill>
                          <a:latin typeface="宋体"/>
                        </a:rPr>
                        <a:t>477</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zh-CN" altLang="en-US" sz="1200" b="1" i="0" u="none" strike="noStrike">
                          <a:solidFill>
                            <a:srgbClr val="000000"/>
                          </a:solidFill>
                          <a:latin typeface="宋体"/>
                        </a:rPr>
                        <a:t>生物农药技术咨询服务</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altLang="zh-CN" sz="1200" b="1" i="0" u="none" strike="noStrike">
                          <a:solidFill>
                            <a:srgbClr val="000000"/>
                          </a:solidFill>
                          <a:latin typeface="宋体"/>
                        </a:rPr>
                        <a:t>202012</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b="1" i="0" u="none" strike="noStrike">
                          <a:solidFill>
                            <a:srgbClr val="000000"/>
                          </a:solidFill>
                          <a:latin typeface="宋体"/>
                        </a:rPr>
                        <a:t>16</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b="1" i="0" u="none" strike="noStrike">
                          <a:solidFill>
                            <a:srgbClr val="000000"/>
                          </a:solidFill>
                          <a:latin typeface="宋体"/>
                        </a:rPr>
                        <a:t>13</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7183">
                <a:tc>
                  <a:txBody>
                    <a:bodyPr/>
                    <a:lstStyle/>
                    <a:p>
                      <a:pPr algn="l" fontAlgn="b"/>
                      <a:r>
                        <a:rPr lang="zh-CN" altLang="en-US" sz="1200" b="1" i="0" u="none" strike="noStrike">
                          <a:solidFill>
                            <a:srgbClr val="000000"/>
                          </a:solidFill>
                          <a:latin typeface="宋体"/>
                        </a:rPr>
                        <a:t>河北科技大学</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altLang="zh-CN" sz="1200" b="1" i="0" u="none" strike="noStrike">
                          <a:solidFill>
                            <a:srgbClr val="000000"/>
                          </a:solidFill>
                          <a:latin typeface="宋体"/>
                        </a:rPr>
                        <a:t>567</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zh-CN" altLang="en-US" sz="1200" b="1" i="0" u="none" strike="noStrike" dirty="0">
                          <a:solidFill>
                            <a:srgbClr val="000000"/>
                          </a:solidFill>
                          <a:latin typeface="宋体"/>
                        </a:rPr>
                        <a:t>环境咨询类业务委托合作项目</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altLang="zh-CN" sz="1200" b="1" i="0" u="none" strike="noStrike">
                          <a:solidFill>
                            <a:srgbClr val="000000"/>
                          </a:solidFill>
                          <a:latin typeface="宋体"/>
                        </a:rPr>
                        <a:t>202101</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b="1" i="0" u="none" strike="noStrike">
                          <a:solidFill>
                            <a:srgbClr val="000000"/>
                          </a:solidFill>
                          <a:latin typeface="宋体"/>
                        </a:rPr>
                        <a:t>300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b="1" i="0" u="none" strike="noStrike">
                          <a:solidFill>
                            <a:srgbClr val="000000"/>
                          </a:solidFill>
                          <a:latin typeface="宋体"/>
                        </a:rPr>
                        <a:t>244</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7183">
                <a:tc>
                  <a:txBody>
                    <a:bodyPr/>
                    <a:lstStyle/>
                    <a:p>
                      <a:pPr algn="l" fontAlgn="b"/>
                      <a:r>
                        <a:rPr lang="zh-CN" altLang="en-US" sz="1200" b="1" i="0" u="none" strike="noStrike">
                          <a:solidFill>
                            <a:srgbClr val="000000"/>
                          </a:solidFill>
                          <a:latin typeface="宋体"/>
                        </a:rPr>
                        <a:t>河北科技大学</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altLang="zh-CN" sz="1200" b="1" i="0" u="none" strike="noStrike">
                          <a:solidFill>
                            <a:srgbClr val="000000"/>
                          </a:solidFill>
                          <a:latin typeface="宋体"/>
                        </a:rPr>
                        <a:t>588</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zh-CN" altLang="en-US" sz="1200" b="1" i="0" u="none" strike="noStrike">
                          <a:solidFill>
                            <a:srgbClr val="000000"/>
                          </a:solidFill>
                          <a:latin typeface="宋体"/>
                        </a:rPr>
                        <a:t>在役管道环焊缝缺陷新型修复技术咨询（续）</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altLang="zh-CN" sz="1200" b="1" i="0" u="none" strike="noStrike">
                          <a:solidFill>
                            <a:srgbClr val="000000"/>
                          </a:solidFill>
                          <a:latin typeface="宋体"/>
                        </a:rPr>
                        <a:t>201912</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b="1" i="0" u="none" strike="noStrike">
                          <a:solidFill>
                            <a:srgbClr val="000000"/>
                          </a:solidFill>
                          <a:latin typeface="宋体"/>
                        </a:rPr>
                        <a:t>54</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b="1" i="0" u="none" strike="noStrike">
                          <a:solidFill>
                            <a:srgbClr val="000000"/>
                          </a:solidFill>
                          <a:latin typeface="宋体"/>
                        </a:rPr>
                        <a:t>43</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7183">
                <a:tc>
                  <a:txBody>
                    <a:bodyPr/>
                    <a:lstStyle/>
                    <a:p>
                      <a:pPr algn="l" fontAlgn="b"/>
                      <a:r>
                        <a:rPr lang="zh-CN" altLang="en-US" sz="1200" b="1" i="0" u="none" strike="noStrike">
                          <a:solidFill>
                            <a:srgbClr val="000000"/>
                          </a:solidFill>
                          <a:latin typeface="宋体"/>
                        </a:rPr>
                        <a:t>河北医科大学</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altLang="zh-CN" sz="1200" b="1" i="0" u="none" strike="noStrike">
                          <a:solidFill>
                            <a:srgbClr val="000000"/>
                          </a:solidFill>
                          <a:latin typeface="宋体"/>
                        </a:rPr>
                        <a:t>195</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zh-CN" altLang="en-US" sz="1200" b="1" i="0" u="none" strike="noStrike" dirty="0">
                          <a:solidFill>
                            <a:srgbClr val="000000"/>
                          </a:solidFill>
                          <a:latin typeface="宋体"/>
                        </a:rPr>
                        <a:t>河北省委建委健康河北行动系列文件编制</a:t>
                      </a:r>
                      <a:r>
                        <a:rPr lang="zh-CN" altLang="en-US" sz="1200" b="1" i="0" u="none" strike="noStrike" dirty="0">
                          <a:solidFill>
                            <a:srgbClr val="FF0000"/>
                          </a:solidFill>
                          <a:latin typeface="宋体"/>
                        </a:rPr>
                        <a:t>专家咨询</a:t>
                      </a:r>
                      <a:r>
                        <a:rPr lang="zh-CN" altLang="en-US" sz="1200" b="1" i="0" u="none" strike="noStrike" dirty="0">
                          <a:solidFill>
                            <a:srgbClr val="000000"/>
                          </a:solidFill>
                          <a:latin typeface="宋体"/>
                        </a:rPr>
                        <a:t>工作</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altLang="zh-CN" sz="1200" b="1" i="0" u="none" strike="noStrike">
                          <a:solidFill>
                            <a:srgbClr val="000000"/>
                          </a:solidFill>
                          <a:latin typeface="宋体"/>
                        </a:rPr>
                        <a:t>201901</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b="1" i="0" u="none" strike="noStrike">
                          <a:solidFill>
                            <a:srgbClr val="000000"/>
                          </a:solidFill>
                          <a:latin typeface="宋体"/>
                        </a:rPr>
                        <a:t>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b="1" i="0" u="none" strike="noStrike">
                          <a:solidFill>
                            <a:srgbClr val="000000"/>
                          </a:solidFill>
                          <a:latin typeface="宋体"/>
                        </a:rPr>
                        <a:t>30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altLang="zh-CN" sz="1200" b="1" i="0" u="none" strike="noStrike" dirty="0">
                          <a:solidFill>
                            <a:srgbClr val="FF0000"/>
                          </a:solidFill>
                          <a:latin typeface="宋体"/>
                        </a:rPr>
                        <a:t>3</a:t>
                      </a:r>
                      <a:r>
                        <a:rPr lang="zh-CN" altLang="en-US" sz="1200" b="1" i="0" u="none" strike="noStrike" dirty="0">
                          <a:solidFill>
                            <a:srgbClr val="FF0000"/>
                          </a:solidFill>
                          <a:latin typeface="宋体"/>
                        </a:rPr>
                        <a:t>实验发展</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7183">
                <a:tc>
                  <a:txBody>
                    <a:bodyPr/>
                    <a:lstStyle/>
                    <a:p>
                      <a:pPr algn="l" fontAlgn="b"/>
                      <a:r>
                        <a:rPr lang="zh-CN" altLang="en-US" sz="1200" b="1" i="0" u="none" strike="noStrike">
                          <a:solidFill>
                            <a:srgbClr val="000000"/>
                          </a:solidFill>
                          <a:latin typeface="宋体"/>
                        </a:rPr>
                        <a:t>石家庄学院</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altLang="zh-CN" sz="1200" b="1" i="0" u="none" strike="noStrike">
                          <a:solidFill>
                            <a:srgbClr val="000000"/>
                          </a:solidFill>
                          <a:latin typeface="宋体"/>
                        </a:rPr>
                        <a:t>66</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zh-CN" altLang="en-US" sz="1200" b="1" i="0" u="none" strike="noStrike" dirty="0">
                          <a:solidFill>
                            <a:srgbClr val="000000"/>
                          </a:solidFill>
                          <a:latin typeface="宋体"/>
                        </a:rPr>
                        <a:t>住宅物业管理</a:t>
                      </a:r>
                      <a:r>
                        <a:rPr lang="zh-CN" altLang="en-US" sz="1200" b="1" i="0" u="none" strike="noStrike" dirty="0">
                          <a:solidFill>
                            <a:srgbClr val="FF0000"/>
                          </a:solidFill>
                          <a:latin typeface="宋体"/>
                        </a:rPr>
                        <a:t>咨询服务</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altLang="zh-CN" sz="1200" b="1" i="0" u="none" strike="noStrike">
                          <a:solidFill>
                            <a:srgbClr val="000000"/>
                          </a:solidFill>
                          <a:latin typeface="宋体"/>
                        </a:rPr>
                        <a:t>202105</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b="1" i="0" u="none" strike="noStrike">
                          <a:solidFill>
                            <a:srgbClr val="000000"/>
                          </a:solidFill>
                          <a:latin typeface="宋体"/>
                        </a:rPr>
                        <a:t>73</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b="1" i="0" u="none" strike="noStrike">
                          <a:solidFill>
                            <a:srgbClr val="000000"/>
                          </a:solidFill>
                          <a:latin typeface="宋体"/>
                        </a:rPr>
                        <a:t>73</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7183">
                <a:tc>
                  <a:txBody>
                    <a:bodyPr/>
                    <a:lstStyle/>
                    <a:p>
                      <a:pPr algn="l" fontAlgn="b"/>
                      <a:r>
                        <a:rPr lang="zh-CN" altLang="en-US" sz="1200" b="1" i="0" u="none" strike="noStrike">
                          <a:solidFill>
                            <a:srgbClr val="000000"/>
                          </a:solidFill>
                          <a:latin typeface="宋体"/>
                        </a:rPr>
                        <a:t>石家庄学院</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altLang="zh-CN" sz="1200" b="1" i="0" u="none" strike="noStrike">
                          <a:solidFill>
                            <a:srgbClr val="000000"/>
                          </a:solidFill>
                          <a:latin typeface="宋体"/>
                        </a:rPr>
                        <a:t>69</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zh-CN" altLang="en-US" sz="1200" b="1" i="0" u="none" strike="noStrike">
                          <a:solidFill>
                            <a:srgbClr val="000000"/>
                          </a:solidFill>
                          <a:latin typeface="宋体"/>
                        </a:rPr>
                        <a:t>会展服务管理与咨询</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altLang="zh-CN" sz="1200" b="1" i="0" u="none" strike="noStrike">
                          <a:solidFill>
                            <a:srgbClr val="000000"/>
                          </a:solidFill>
                          <a:latin typeface="宋体"/>
                        </a:rPr>
                        <a:t>202105</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b="1" i="0" u="none" strike="noStrike">
                          <a:solidFill>
                            <a:srgbClr val="000000"/>
                          </a:solidFill>
                          <a:latin typeface="宋体"/>
                        </a:rPr>
                        <a:t>48</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b="1" i="0" u="none" strike="noStrike">
                          <a:solidFill>
                            <a:srgbClr val="000000"/>
                          </a:solidFill>
                          <a:latin typeface="宋体"/>
                        </a:rPr>
                        <a:t>48</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7183">
                <a:tc>
                  <a:txBody>
                    <a:bodyPr/>
                    <a:lstStyle/>
                    <a:p>
                      <a:pPr algn="l" fontAlgn="b"/>
                      <a:r>
                        <a:rPr lang="zh-CN" altLang="en-US" sz="1200" b="1" i="0" u="none" strike="noStrike">
                          <a:solidFill>
                            <a:srgbClr val="000000"/>
                          </a:solidFill>
                          <a:latin typeface="宋体"/>
                        </a:rPr>
                        <a:t>石家庄学院</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altLang="zh-CN" sz="1200" b="1" i="0" u="none" strike="noStrike">
                          <a:solidFill>
                            <a:srgbClr val="000000"/>
                          </a:solidFill>
                          <a:latin typeface="宋体"/>
                        </a:rPr>
                        <a:t>72</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zh-CN" altLang="en-US" sz="1200" b="1" i="0" u="none" strike="noStrike">
                          <a:solidFill>
                            <a:srgbClr val="000000"/>
                          </a:solidFill>
                          <a:latin typeface="宋体"/>
                        </a:rPr>
                        <a:t>高新区中小学班主任活动咨询</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altLang="zh-CN" sz="1200" b="1" i="0" u="none" strike="noStrike">
                          <a:solidFill>
                            <a:srgbClr val="000000"/>
                          </a:solidFill>
                          <a:latin typeface="宋体"/>
                        </a:rPr>
                        <a:t>202105</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b="1" i="0" u="none" strike="noStrike">
                          <a:solidFill>
                            <a:srgbClr val="000000"/>
                          </a:solidFill>
                          <a:latin typeface="宋体"/>
                        </a:rPr>
                        <a:t>55</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b="1" i="0" u="none" strike="noStrike">
                          <a:solidFill>
                            <a:srgbClr val="000000"/>
                          </a:solidFill>
                          <a:latin typeface="宋体"/>
                        </a:rPr>
                        <a:t>55</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7183">
                <a:tc>
                  <a:txBody>
                    <a:bodyPr/>
                    <a:lstStyle/>
                    <a:p>
                      <a:pPr algn="l" fontAlgn="b"/>
                      <a:r>
                        <a:rPr lang="zh-CN" altLang="en-US" sz="1200" b="1" i="0" u="none" strike="noStrike">
                          <a:solidFill>
                            <a:srgbClr val="000000"/>
                          </a:solidFill>
                          <a:latin typeface="宋体"/>
                        </a:rPr>
                        <a:t>石家庄学院</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altLang="zh-CN" sz="1200" b="1" i="0" u="none" strike="noStrike">
                          <a:solidFill>
                            <a:srgbClr val="000000"/>
                          </a:solidFill>
                          <a:latin typeface="宋体"/>
                        </a:rPr>
                        <a:t>74</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zh-CN" altLang="en-US" sz="1200" b="1" i="0" u="none" strike="noStrike">
                          <a:solidFill>
                            <a:srgbClr val="000000"/>
                          </a:solidFill>
                          <a:latin typeface="宋体"/>
                        </a:rPr>
                        <a:t>旅游度假村管理咨询服务</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altLang="zh-CN" sz="1200" b="1" i="0" u="none" strike="noStrike">
                          <a:solidFill>
                            <a:srgbClr val="000000"/>
                          </a:solidFill>
                          <a:latin typeface="宋体"/>
                        </a:rPr>
                        <a:t>202105</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b="1" i="0" u="none" strike="noStrike">
                          <a:solidFill>
                            <a:srgbClr val="000000"/>
                          </a:solidFill>
                          <a:latin typeface="宋体"/>
                        </a:rPr>
                        <a:t>4114</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b="1" i="0" u="none" strike="noStrike">
                          <a:solidFill>
                            <a:srgbClr val="000000"/>
                          </a:solidFill>
                          <a:latin typeface="宋体"/>
                        </a:rPr>
                        <a:t>4043</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7183">
                <a:tc>
                  <a:txBody>
                    <a:bodyPr/>
                    <a:lstStyle/>
                    <a:p>
                      <a:pPr algn="l" fontAlgn="b"/>
                      <a:r>
                        <a:rPr lang="zh-CN" altLang="en-US" sz="1200" b="1" i="0" u="none" strike="noStrike">
                          <a:solidFill>
                            <a:srgbClr val="000000"/>
                          </a:solidFill>
                          <a:latin typeface="宋体"/>
                        </a:rPr>
                        <a:t>石家庄学院</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altLang="zh-CN" sz="1200" b="1" i="0" u="none" strike="noStrike">
                          <a:solidFill>
                            <a:srgbClr val="000000"/>
                          </a:solidFill>
                          <a:latin typeface="宋体"/>
                        </a:rPr>
                        <a:t>122</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zh-CN" altLang="en-US" sz="1200" b="1" i="0" u="none" strike="noStrike" dirty="0">
                          <a:solidFill>
                            <a:srgbClr val="000000"/>
                          </a:solidFill>
                          <a:latin typeface="宋体"/>
                        </a:rPr>
                        <a:t>旅游项目技术服务咨询</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altLang="zh-CN" sz="1200" b="1" i="0" u="none" strike="noStrike">
                          <a:solidFill>
                            <a:srgbClr val="000000"/>
                          </a:solidFill>
                          <a:latin typeface="宋体"/>
                        </a:rPr>
                        <a:t>202005</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b="1" i="0" u="none" strike="noStrike" dirty="0">
                          <a:solidFill>
                            <a:srgbClr val="000000"/>
                          </a:solidFill>
                          <a:latin typeface="宋体"/>
                        </a:rPr>
                        <a:t>209</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b="1" i="0" u="none" strike="noStrike" dirty="0">
                          <a:solidFill>
                            <a:srgbClr val="000000"/>
                          </a:solidFill>
                          <a:latin typeface="宋体"/>
                        </a:rPr>
                        <a:t>209</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 name="椭圆 6"/>
          <p:cNvSpPr/>
          <p:nvPr/>
        </p:nvSpPr>
        <p:spPr>
          <a:xfrm>
            <a:off x="571472" y="4429132"/>
            <a:ext cx="7858180" cy="10001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咨询服务的研究类别竟然是</a:t>
            </a:r>
            <a:endParaRPr lang="en-US" altLang="zh-CN" sz="2800" b="1" dirty="0" smtClean="0">
              <a:solidFill>
                <a:srgbClr val="FF0000"/>
              </a:solidFill>
            </a:endParaRPr>
          </a:p>
          <a:p>
            <a:pPr algn="ctr"/>
            <a:r>
              <a:rPr lang="zh-CN" altLang="en-US" sz="2800" b="1" dirty="0" smtClean="0">
                <a:solidFill>
                  <a:srgbClr val="FF0000"/>
                </a:solidFill>
              </a:rPr>
              <a:t>应用研究，</a:t>
            </a:r>
            <a:r>
              <a:rPr lang="zh-CN" altLang="en-US" sz="2800" b="1" dirty="0" smtClean="0">
                <a:solidFill>
                  <a:srgbClr val="00B0F0"/>
                </a:solidFill>
              </a:rPr>
              <a:t>甚至是试验发展</a:t>
            </a:r>
            <a:r>
              <a:rPr lang="zh-CN" altLang="en-US" sz="2800" b="1" dirty="0" smtClean="0">
                <a:solidFill>
                  <a:srgbClr val="FF0000"/>
                </a:solidFill>
              </a:rPr>
              <a:t>。</a:t>
            </a:r>
            <a:endParaRPr lang="zh-CN" altLang="en-US" sz="2800" b="1" dirty="0">
              <a:solidFill>
                <a:srgbClr val="FF0000"/>
              </a:solidFill>
            </a:endParaRPr>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审核后</a:t>
            </a:r>
          </a:p>
        </p:txBody>
      </p:sp>
      <p:graphicFrame>
        <p:nvGraphicFramePr>
          <p:cNvPr id="6" name="表格 5"/>
          <p:cNvGraphicFramePr>
            <a:graphicFrameLocks noGrp="1"/>
          </p:cNvGraphicFramePr>
          <p:nvPr/>
        </p:nvGraphicFramePr>
        <p:xfrm>
          <a:off x="785786" y="1071546"/>
          <a:ext cx="7643868" cy="4286284"/>
        </p:xfrm>
        <a:graphic>
          <a:graphicData uri="http://schemas.openxmlformats.org/drawingml/2006/table">
            <a:tbl>
              <a:tblPr/>
              <a:tblGrid>
                <a:gridCol w="1357322"/>
                <a:gridCol w="428628"/>
                <a:gridCol w="3643338"/>
                <a:gridCol w="571504"/>
                <a:gridCol w="428628"/>
                <a:gridCol w="428628"/>
                <a:gridCol w="785820"/>
              </a:tblGrid>
              <a:tr h="225835">
                <a:tc>
                  <a:txBody>
                    <a:bodyPr/>
                    <a:lstStyle/>
                    <a:p>
                      <a:pPr algn="l" fontAlgn="b"/>
                      <a:r>
                        <a:rPr lang="zh-CN" altLang="en-US" sz="1200" b="1" i="0" u="none" strike="noStrike">
                          <a:solidFill>
                            <a:srgbClr val="000000"/>
                          </a:solidFill>
                          <a:latin typeface="宋体"/>
                        </a:rPr>
                        <a:t>河北地质大学</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504</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专利转让</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202111</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30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30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7760">
                <a:tc>
                  <a:txBody>
                    <a:bodyPr/>
                    <a:lstStyle/>
                    <a:p>
                      <a:pPr algn="l" fontAlgn="b"/>
                      <a:r>
                        <a:rPr lang="zh-CN" altLang="en-US" sz="1200" b="1" i="0" u="none" strike="noStrike">
                          <a:solidFill>
                            <a:srgbClr val="000000"/>
                          </a:solidFill>
                          <a:latin typeface="宋体"/>
                        </a:rPr>
                        <a:t>河北科技大学</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302</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用于快速检测阪崎肠杆菌的纳米免疫传感器的制备方法专利转让</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202009</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30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25</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835">
                <a:tc>
                  <a:txBody>
                    <a:bodyPr/>
                    <a:lstStyle/>
                    <a:p>
                      <a:pPr algn="l" fontAlgn="b"/>
                      <a:r>
                        <a:rPr lang="zh-CN" altLang="en-US" sz="1200" b="1" i="0" u="none" strike="noStrike">
                          <a:solidFill>
                            <a:srgbClr val="000000"/>
                          </a:solidFill>
                          <a:latin typeface="宋体"/>
                        </a:rPr>
                        <a:t>河北科技大学</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310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氯乙酸生产方法及设备专利权转让</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202005</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400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284</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3</a:t>
                      </a:r>
                      <a:r>
                        <a:rPr lang="zh-CN" altLang="en-US" sz="1200" b="1" i="0" u="none" strike="noStrike" dirty="0">
                          <a:solidFill>
                            <a:srgbClr val="000000"/>
                          </a:solidFill>
                          <a:latin typeface="宋体"/>
                        </a:rPr>
                        <a:t>实验发展</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9684">
                <a:tc>
                  <a:txBody>
                    <a:bodyPr/>
                    <a:lstStyle/>
                    <a:p>
                      <a:pPr algn="l" fontAlgn="b"/>
                      <a:r>
                        <a:rPr lang="zh-CN" altLang="en-US" sz="1200" b="1" i="0" u="none" strike="noStrike">
                          <a:solidFill>
                            <a:srgbClr val="000000"/>
                          </a:solidFill>
                          <a:latin typeface="宋体"/>
                        </a:rPr>
                        <a:t>河北科技大学</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405</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专利转让合同</a:t>
                      </a:r>
                      <a:r>
                        <a:rPr lang="en-US" altLang="zh-CN" sz="1200" b="1" i="0" u="none" strike="noStrike">
                          <a:solidFill>
                            <a:srgbClr val="000000"/>
                          </a:solidFill>
                          <a:latin typeface="宋体"/>
                        </a:rPr>
                        <a:t>-</a:t>
                      </a:r>
                      <a:r>
                        <a:rPr lang="zh-CN" altLang="en-US" sz="1200" b="1" i="0" u="none" strike="noStrike">
                          <a:solidFill>
                            <a:srgbClr val="000000"/>
                          </a:solidFill>
                          <a:latin typeface="宋体"/>
                        </a:rPr>
                        <a:t>一种化工用物料投料装置、一种可调节长度和大小的药匙、一种可进行污染处理的移动环保设备</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202005</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30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26</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835">
                <a:tc>
                  <a:txBody>
                    <a:bodyPr/>
                    <a:lstStyle/>
                    <a:p>
                      <a:pPr algn="l" fontAlgn="b"/>
                      <a:r>
                        <a:rPr lang="zh-CN" altLang="en-US" sz="1200" b="1" i="0" u="none" strike="noStrike">
                          <a:solidFill>
                            <a:srgbClr val="000000"/>
                          </a:solidFill>
                          <a:latin typeface="宋体"/>
                        </a:rPr>
                        <a:t>河北科技大学</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411</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a:t>
                      </a:r>
                      <a:r>
                        <a:rPr lang="zh-CN" altLang="en-US" sz="1200" b="1" i="0" u="none" strike="noStrike">
                          <a:solidFill>
                            <a:srgbClr val="000000"/>
                          </a:solidFill>
                          <a:latin typeface="宋体"/>
                        </a:rPr>
                        <a:t>一种环氧化异戊橡胶的制备方法</a:t>
                      </a:r>
                      <a:r>
                        <a:rPr lang="en-US" altLang="zh-CN" sz="1200" b="1" i="0" u="none" strike="noStrike">
                          <a:solidFill>
                            <a:srgbClr val="000000"/>
                          </a:solidFill>
                          <a:latin typeface="宋体"/>
                        </a:rPr>
                        <a:t>》</a:t>
                      </a:r>
                      <a:r>
                        <a:rPr lang="zh-CN" altLang="en-US" sz="1200" b="1" i="0" u="none" strike="noStrike">
                          <a:solidFill>
                            <a:srgbClr val="000000"/>
                          </a:solidFill>
                          <a:latin typeface="宋体"/>
                        </a:rPr>
                        <a:t>专利权转让合同</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202005</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100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87</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7760">
                <a:tc>
                  <a:txBody>
                    <a:bodyPr/>
                    <a:lstStyle/>
                    <a:p>
                      <a:pPr algn="l" fontAlgn="b"/>
                      <a:r>
                        <a:rPr lang="zh-CN" altLang="en-US" sz="1200" b="1" i="0" u="none" strike="noStrike">
                          <a:solidFill>
                            <a:srgbClr val="000000"/>
                          </a:solidFill>
                          <a:latin typeface="宋体"/>
                        </a:rPr>
                        <a:t>河北科技大学</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422</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一种氮氧自由基聚合物刷阻聚剂的制备方法及其应用（专利转让）</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201906</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30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28</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7760">
                <a:tc>
                  <a:txBody>
                    <a:bodyPr/>
                    <a:lstStyle/>
                    <a:p>
                      <a:pPr algn="l" fontAlgn="b"/>
                      <a:r>
                        <a:rPr lang="zh-CN" altLang="en-US" sz="1200" b="1" i="0" u="none" strike="noStrike">
                          <a:solidFill>
                            <a:srgbClr val="000000"/>
                          </a:solidFill>
                          <a:latin typeface="宋体"/>
                        </a:rPr>
                        <a:t>河北科技大学</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476</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专利转让合同</a:t>
                      </a:r>
                      <a:r>
                        <a:rPr lang="en-US" altLang="zh-CN" sz="1200" b="1" i="0" u="none" strike="noStrike">
                          <a:solidFill>
                            <a:srgbClr val="000000"/>
                          </a:solidFill>
                          <a:latin typeface="宋体"/>
                        </a:rPr>
                        <a:t>-</a:t>
                      </a:r>
                      <a:r>
                        <a:rPr lang="zh-CN" altLang="en-US" sz="1200" b="1" i="0" u="none" strike="noStrike">
                          <a:solidFill>
                            <a:srgbClr val="000000"/>
                          </a:solidFill>
                          <a:latin typeface="宋体"/>
                        </a:rPr>
                        <a:t>一种搓卷设备、一种高精度舵机锁定装置、一种新型自动冲孔机</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202012</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60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57</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835">
                <a:tc>
                  <a:txBody>
                    <a:bodyPr/>
                    <a:lstStyle/>
                    <a:p>
                      <a:pPr algn="l" fontAlgn="b"/>
                      <a:r>
                        <a:rPr lang="zh-CN" altLang="en-US" sz="1200" b="1" i="0" u="none" strike="noStrike">
                          <a:solidFill>
                            <a:srgbClr val="000000"/>
                          </a:solidFill>
                          <a:latin typeface="宋体"/>
                        </a:rPr>
                        <a:t>河北科技大学</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640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一种合金钢等温磁致硬化的方法 （专利权转让合同）</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202005</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300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228</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835">
                <a:tc>
                  <a:txBody>
                    <a:bodyPr/>
                    <a:lstStyle/>
                    <a:p>
                      <a:pPr algn="l" fontAlgn="b"/>
                      <a:r>
                        <a:rPr lang="zh-CN" altLang="en-US" sz="1200" b="1" i="0" u="none" strike="noStrike">
                          <a:solidFill>
                            <a:srgbClr val="000000"/>
                          </a:solidFill>
                          <a:latin typeface="宋体"/>
                        </a:rPr>
                        <a:t>河北科技大学</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674</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码垛机械手及码垛机器人等专利转让</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202106</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160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147</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7760">
                <a:tc>
                  <a:txBody>
                    <a:bodyPr/>
                    <a:lstStyle/>
                    <a:p>
                      <a:pPr algn="l" fontAlgn="b"/>
                      <a:r>
                        <a:rPr lang="zh-CN" altLang="en-US" sz="1200" b="1" i="0" u="none" strike="noStrike">
                          <a:solidFill>
                            <a:srgbClr val="000000"/>
                          </a:solidFill>
                          <a:latin typeface="宋体"/>
                        </a:rPr>
                        <a:t>石家庄铁道大学</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411</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发明专利转让成果转化合同</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202010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900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1500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5</a:t>
                      </a:r>
                      <a:r>
                        <a:rPr lang="zh-CN" altLang="en-US" sz="1200" b="1" i="0" u="none" strike="noStrike" dirty="0">
                          <a:solidFill>
                            <a:srgbClr val="000000"/>
                          </a:solidFill>
                          <a:latin typeface="宋体"/>
                        </a:rPr>
                        <a:t>其他科技服务</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4715">
                <a:tc>
                  <a:txBody>
                    <a:bodyPr/>
                    <a:lstStyle/>
                    <a:p>
                      <a:pPr algn="l" fontAlgn="b"/>
                      <a:r>
                        <a:rPr lang="zh-CN" altLang="en-US" sz="1200" b="1" i="0" u="none" strike="noStrike">
                          <a:solidFill>
                            <a:srgbClr val="000000"/>
                          </a:solidFill>
                          <a:latin typeface="宋体"/>
                        </a:rPr>
                        <a:t>河北科技师范学院</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274</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滨海翠柽柳品种权转让</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202103</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300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250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835">
                <a:tc>
                  <a:txBody>
                    <a:bodyPr/>
                    <a:lstStyle/>
                    <a:p>
                      <a:pPr algn="l" fontAlgn="b"/>
                      <a:r>
                        <a:rPr lang="zh-CN" altLang="en-US" sz="1200" b="1" i="0" u="none" strike="noStrike">
                          <a:solidFill>
                            <a:srgbClr val="000000"/>
                          </a:solidFill>
                          <a:latin typeface="宋体"/>
                        </a:rPr>
                        <a:t>唐山学院</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105</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一种机器人控制装置防护结构技术转让</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202107</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5</a:t>
                      </a:r>
                      <a:r>
                        <a:rPr lang="zh-CN" altLang="en-US" sz="1200" b="1" i="0" u="none" strike="noStrike" dirty="0">
                          <a:solidFill>
                            <a:srgbClr val="000000"/>
                          </a:solidFill>
                          <a:latin typeface="宋体"/>
                        </a:rPr>
                        <a:t>科技服务</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835">
                <a:tc>
                  <a:txBody>
                    <a:bodyPr/>
                    <a:lstStyle/>
                    <a:p>
                      <a:pPr algn="l" fontAlgn="b"/>
                      <a:r>
                        <a:rPr lang="zh-CN" altLang="en-US" sz="1200" b="1" i="0" u="none" strike="noStrike">
                          <a:solidFill>
                            <a:srgbClr val="000000"/>
                          </a:solidFill>
                          <a:latin typeface="宋体"/>
                        </a:rPr>
                        <a:t>唐山学院</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131</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全自动一线式电焊机电缆剥皮机转让</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202112</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10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10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5</a:t>
                      </a:r>
                      <a:r>
                        <a:rPr lang="zh-CN" altLang="en-US" sz="1200" b="1" i="0" u="none" strike="noStrike" dirty="0">
                          <a:solidFill>
                            <a:srgbClr val="000000"/>
                          </a:solidFill>
                          <a:latin typeface="宋体"/>
                        </a:rPr>
                        <a:t>科技服务</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椭圆 6"/>
          <p:cNvSpPr/>
          <p:nvPr/>
        </p:nvSpPr>
        <p:spPr>
          <a:xfrm>
            <a:off x="571472" y="5500702"/>
            <a:ext cx="7858180" cy="10001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这类错误讲过很多次了，</a:t>
            </a:r>
            <a:endParaRPr lang="en-US" altLang="zh-CN" sz="2800" b="1" dirty="0" smtClean="0">
              <a:solidFill>
                <a:srgbClr val="FF0000"/>
              </a:solidFill>
            </a:endParaRPr>
          </a:p>
          <a:p>
            <a:pPr algn="ctr"/>
            <a:r>
              <a:rPr lang="zh-CN" altLang="en-US" sz="2800" b="1" dirty="0" smtClean="0">
                <a:solidFill>
                  <a:srgbClr val="FF0000"/>
                </a:solidFill>
              </a:rPr>
              <a:t>依然我行我素。</a:t>
            </a:r>
            <a:endParaRPr lang="zh-CN" altLang="en-US" sz="2800" b="1" dirty="0">
              <a:solidFill>
                <a:srgbClr val="FF0000"/>
              </a:solidFill>
            </a:endParaRP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审核后</a:t>
            </a:r>
          </a:p>
        </p:txBody>
      </p:sp>
      <p:graphicFrame>
        <p:nvGraphicFramePr>
          <p:cNvPr id="6" name="表格 5"/>
          <p:cNvGraphicFramePr>
            <a:graphicFrameLocks noGrp="1"/>
          </p:cNvGraphicFramePr>
          <p:nvPr/>
        </p:nvGraphicFramePr>
        <p:xfrm>
          <a:off x="785786" y="1071546"/>
          <a:ext cx="7643866" cy="1888575"/>
        </p:xfrm>
        <a:graphic>
          <a:graphicData uri="http://schemas.openxmlformats.org/drawingml/2006/table">
            <a:tbl>
              <a:tblPr/>
              <a:tblGrid>
                <a:gridCol w="1848282"/>
                <a:gridCol w="680094"/>
                <a:gridCol w="2232483"/>
                <a:gridCol w="1079279"/>
                <a:gridCol w="1803728"/>
              </a:tblGrid>
              <a:tr h="377715">
                <a:tc>
                  <a:txBody>
                    <a:bodyPr/>
                    <a:lstStyle/>
                    <a:p>
                      <a:pPr algn="l" fontAlgn="ctr"/>
                      <a:r>
                        <a:rPr lang="zh-CN" altLang="en-US" sz="1200" b="1" i="0" u="none" strike="noStrike" dirty="0">
                          <a:solidFill>
                            <a:srgbClr val="000000"/>
                          </a:solidFill>
                          <a:latin typeface="宋体"/>
                        </a:rPr>
                        <a:t>河北工程大学</a:t>
                      </a:r>
                      <a:r>
                        <a:rPr lang="en-US" altLang="zh-CN" sz="1200" b="1" i="0" u="none" strike="noStrike" dirty="0">
                          <a:solidFill>
                            <a:srgbClr val="000000"/>
                          </a:solidFill>
                          <a:latin typeface="宋体"/>
                        </a:rPr>
                        <a:t>10076</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表</a:t>
                      </a:r>
                      <a:r>
                        <a:rPr lang="en-US" altLang="zh-CN" sz="1200" b="1" i="0" u="none" strike="noStrike">
                          <a:solidFill>
                            <a:srgbClr val="000000"/>
                          </a:solidFill>
                          <a:latin typeface="宋体"/>
                        </a:rPr>
                        <a:t>1</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200" b="1" i="0" u="none" strike="noStrike">
                          <a:solidFill>
                            <a:srgbClr val="000000"/>
                          </a:solidFill>
                          <a:latin typeface="宋体"/>
                        </a:rPr>
                        <a:t>总人数</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200" b="1" i="0" u="none" strike="noStrike">
                          <a:solidFill>
                            <a:srgbClr val="000000"/>
                          </a:solidFill>
                          <a:latin typeface="宋体"/>
                        </a:rPr>
                        <a:t>1856</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200" b="1" i="0" u="none" strike="noStrike" dirty="0">
                          <a:solidFill>
                            <a:srgbClr val="000000"/>
                          </a:solidFill>
                          <a:latin typeface="宋体"/>
                        </a:rPr>
                        <a:t>1879-1856=23</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7715">
                <a:tc>
                  <a:txBody>
                    <a:bodyPr/>
                    <a:lstStyle/>
                    <a:p>
                      <a:pPr algn="l" fontAlgn="ctr"/>
                      <a:r>
                        <a:rPr lang="zh-CN" altLang="en-US" sz="1200" b="1" i="0" u="none" strike="noStrike" dirty="0">
                          <a:solidFill>
                            <a:srgbClr val="000000"/>
                          </a:solidFill>
                          <a:latin typeface="宋体"/>
                        </a:rPr>
                        <a:t>　</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表</a:t>
                      </a:r>
                      <a:r>
                        <a:rPr lang="en-US" altLang="zh-CN" sz="1200" b="1" i="0" u="none" strike="noStrike">
                          <a:solidFill>
                            <a:srgbClr val="000000"/>
                          </a:solidFill>
                          <a:latin typeface="宋体"/>
                        </a:rPr>
                        <a:t>2</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200" b="1" i="0" u="none" strike="noStrike">
                          <a:solidFill>
                            <a:srgbClr val="000000"/>
                          </a:solidFill>
                          <a:latin typeface="宋体"/>
                        </a:rPr>
                        <a:t>从业总人数</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200" b="1" i="0" u="none" strike="noStrike">
                          <a:solidFill>
                            <a:srgbClr val="000000"/>
                          </a:solidFill>
                          <a:latin typeface="宋体"/>
                        </a:rPr>
                        <a:t>1879</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200" b="1" i="0" u="none" strike="noStrike" dirty="0">
                          <a:solidFill>
                            <a:srgbClr val="000000"/>
                          </a:solidFill>
                          <a:latin typeface="宋体"/>
                        </a:rPr>
                        <a:t>这种概念已经不是第一次使用了。</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7715">
                <a:tc>
                  <a:txBody>
                    <a:bodyPr/>
                    <a:lstStyle/>
                    <a:p>
                      <a:pPr algn="l" fontAlgn="ctr"/>
                      <a:r>
                        <a:rPr lang="zh-CN" altLang="en-US" sz="1200" b="1" i="0" u="none" strike="noStrike">
                          <a:solidFill>
                            <a:srgbClr val="000000"/>
                          </a:solidFill>
                          <a:latin typeface="宋体"/>
                        </a:rPr>
                        <a:t>　</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　</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200" b="1" i="0" u="none" strike="noStrike">
                          <a:solidFill>
                            <a:srgbClr val="000000"/>
                          </a:solidFill>
                          <a:latin typeface="宋体"/>
                        </a:rPr>
                        <a:t>　</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　</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200" b="1" i="0" u="none" strike="noStrike" dirty="0">
                          <a:solidFill>
                            <a:srgbClr val="000000"/>
                          </a:solidFill>
                          <a:latin typeface="宋体"/>
                        </a:rPr>
                        <a:t>　</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7715">
                <a:tc>
                  <a:txBody>
                    <a:bodyPr/>
                    <a:lstStyle/>
                    <a:p>
                      <a:pPr algn="l" fontAlgn="ctr"/>
                      <a:r>
                        <a:rPr lang="zh-CN" altLang="en-US" sz="1200" b="1" i="0" u="none" strike="noStrike">
                          <a:solidFill>
                            <a:srgbClr val="000000"/>
                          </a:solidFill>
                          <a:latin typeface="宋体"/>
                        </a:rPr>
                        <a:t>河北工业大学</a:t>
                      </a:r>
                      <a:r>
                        <a:rPr lang="en-US" altLang="zh-CN" sz="1200" b="1" i="0" u="none" strike="noStrike">
                          <a:solidFill>
                            <a:srgbClr val="000000"/>
                          </a:solidFill>
                          <a:latin typeface="宋体"/>
                        </a:rPr>
                        <a:t>10080</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表</a:t>
                      </a:r>
                      <a:r>
                        <a:rPr lang="en-US" altLang="zh-CN" sz="1200" b="1" i="0" u="none" strike="noStrike">
                          <a:solidFill>
                            <a:srgbClr val="000000"/>
                          </a:solidFill>
                          <a:latin typeface="宋体"/>
                        </a:rPr>
                        <a:t>1</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200" b="1" i="0" u="none" strike="noStrike" dirty="0">
                          <a:solidFill>
                            <a:srgbClr val="000000"/>
                          </a:solidFill>
                          <a:latin typeface="宋体"/>
                        </a:rPr>
                        <a:t>总人数</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200" b="1" i="0" u="none" strike="noStrike">
                          <a:solidFill>
                            <a:srgbClr val="000000"/>
                          </a:solidFill>
                          <a:latin typeface="宋体"/>
                        </a:rPr>
                        <a:t>2032</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200" b="1" i="0" u="none" strike="noStrike" dirty="0">
                          <a:solidFill>
                            <a:srgbClr val="000000"/>
                          </a:solidFill>
                          <a:latin typeface="宋体"/>
                        </a:rPr>
                        <a:t>　</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7715">
                <a:tc>
                  <a:txBody>
                    <a:bodyPr/>
                    <a:lstStyle/>
                    <a:p>
                      <a:pPr algn="l" fontAlgn="ctr"/>
                      <a:r>
                        <a:rPr lang="zh-CN" altLang="en-US" sz="1200" b="1" i="0" u="none" strike="noStrike">
                          <a:solidFill>
                            <a:srgbClr val="000000"/>
                          </a:solidFill>
                          <a:latin typeface="宋体"/>
                        </a:rPr>
                        <a:t>　</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表</a:t>
                      </a:r>
                      <a:r>
                        <a:rPr lang="en-US" altLang="zh-CN" sz="1200" b="1" i="0" u="none" strike="noStrike">
                          <a:solidFill>
                            <a:srgbClr val="000000"/>
                          </a:solidFill>
                          <a:latin typeface="宋体"/>
                        </a:rPr>
                        <a:t>2</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200" b="1" i="0" u="none" strike="noStrike" dirty="0">
                          <a:solidFill>
                            <a:srgbClr val="000000"/>
                          </a:solidFill>
                          <a:latin typeface="宋体"/>
                        </a:rPr>
                        <a:t>从业总人数</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200" b="1" i="0" u="none" strike="noStrike">
                          <a:solidFill>
                            <a:srgbClr val="000000"/>
                          </a:solidFill>
                          <a:latin typeface="宋体"/>
                        </a:rPr>
                        <a:t>2178</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200" b="1" i="0" u="none" strike="noStrike" dirty="0">
                          <a:solidFill>
                            <a:srgbClr val="000000"/>
                          </a:solidFill>
                          <a:latin typeface="宋体"/>
                        </a:rPr>
                        <a:t>2178-2032=146</a:t>
                      </a:r>
                      <a:r>
                        <a:rPr lang="zh-CN" altLang="en-US" sz="1200" b="1" i="0" u="none" strike="noStrike" dirty="0">
                          <a:solidFill>
                            <a:srgbClr val="000000"/>
                          </a:solidFill>
                          <a:latin typeface="宋体"/>
                        </a:rPr>
                        <a:t>，难道没有人文社科人员吗？</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椭圆 6"/>
          <p:cNvSpPr/>
          <p:nvPr/>
        </p:nvSpPr>
        <p:spPr>
          <a:xfrm>
            <a:off x="714348" y="3143248"/>
            <a:ext cx="7786742" cy="78581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试问：学校没有人文社科人员吗？</a:t>
            </a:r>
            <a:endParaRPr lang="zh-CN" altLang="en-US" sz="2800" b="1" dirty="0">
              <a:solidFill>
                <a:srgbClr val="FF0000"/>
              </a:solidFill>
            </a:endParaRP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审核后</a:t>
            </a:r>
          </a:p>
        </p:txBody>
      </p:sp>
      <p:graphicFrame>
        <p:nvGraphicFramePr>
          <p:cNvPr id="6" name="表格 5"/>
          <p:cNvGraphicFramePr>
            <a:graphicFrameLocks noGrp="1"/>
          </p:cNvGraphicFramePr>
          <p:nvPr/>
        </p:nvGraphicFramePr>
        <p:xfrm>
          <a:off x="857224" y="1142984"/>
          <a:ext cx="7572428" cy="3897630"/>
        </p:xfrm>
        <a:graphic>
          <a:graphicData uri="http://schemas.openxmlformats.org/drawingml/2006/table">
            <a:tbl>
              <a:tblPr/>
              <a:tblGrid>
                <a:gridCol w="1857388"/>
                <a:gridCol w="857256"/>
                <a:gridCol w="3451201"/>
                <a:gridCol w="1406583"/>
              </a:tblGrid>
              <a:tr h="314325">
                <a:tc>
                  <a:txBody>
                    <a:bodyPr/>
                    <a:lstStyle/>
                    <a:p>
                      <a:pPr algn="l" fontAlgn="ctr"/>
                      <a:r>
                        <a:rPr lang="zh-CN" altLang="en-US" sz="1200" b="1" i="0" u="none" strike="noStrike" dirty="0">
                          <a:solidFill>
                            <a:srgbClr val="000000"/>
                          </a:solidFill>
                          <a:latin typeface="宋体"/>
                        </a:rPr>
                        <a:t>河北工业大学</a:t>
                      </a:r>
                      <a:r>
                        <a:rPr lang="en-US" altLang="zh-CN" sz="1200" b="1" i="0" u="none" strike="noStrike" dirty="0">
                          <a:solidFill>
                            <a:srgbClr val="000000"/>
                          </a:solidFill>
                          <a:latin typeface="宋体"/>
                        </a:rPr>
                        <a:t>10080</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表</a:t>
                      </a:r>
                      <a:r>
                        <a:rPr lang="en-US" altLang="zh-CN" sz="1200" b="1" i="0" u="none" strike="noStrike">
                          <a:solidFill>
                            <a:srgbClr val="000000"/>
                          </a:solidFill>
                          <a:latin typeface="宋体"/>
                        </a:rPr>
                        <a:t>41</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1" i="0" u="none" strike="noStrike">
                          <a:solidFill>
                            <a:srgbClr val="000000"/>
                          </a:solidFill>
                          <a:latin typeface="宋体"/>
                        </a:rPr>
                        <a:t>试验发展项目</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dirty="0">
                          <a:solidFill>
                            <a:srgbClr val="FF0000"/>
                          </a:solidFill>
                          <a:latin typeface="宋体"/>
                        </a:rPr>
                        <a:t>12</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295">
                <a:tc>
                  <a:txBody>
                    <a:bodyPr/>
                    <a:lstStyle/>
                    <a:p>
                      <a:pPr algn="l" fontAlgn="ctr"/>
                      <a:r>
                        <a:rPr lang="zh-CN" altLang="en-US" sz="1200" b="1" i="0" u="none" strike="noStrike">
                          <a:solidFill>
                            <a:srgbClr val="000000"/>
                          </a:solidFill>
                          <a:latin typeface="宋体"/>
                        </a:rPr>
                        <a:t>　</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　</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1" i="0" u="none" strike="noStrike">
                          <a:solidFill>
                            <a:srgbClr val="000000"/>
                          </a:solidFill>
                          <a:latin typeface="宋体"/>
                        </a:rPr>
                        <a:t>试验发展新立项目</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dirty="0">
                          <a:solidFill>
                            <a:srgbClr val="FF0000"/>
                          </a:solidFill>
                          <a:latin typeface="宋体"/>
                        </a:rPr>
                        <a:t>12</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295">
                <a:tc>
                  <a:txBody>
                    <a:bodyPr/>
                    <a:lstStyle/>
                    <a:p>
                      <a:pPr algn="l" fontAlgn="ctr"/>
                      <a:r>
                        <a:rPr lang="zh-CN" altLang="en-US" sz="1200" b="1" i="0" u="none" strike="noStrike">
                          <a:solidFill>
                            <a:srgbClr val="000000"/>
                          </a:solidFill>
                          <a:latin typeface="宋体"/>
                        </a:rPr>
                        <a:t>　</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　</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1" i="0" u="none" strike="noStrike">
                          <a:solidFill>
                            <a:srgbClr val="000000"/>
                          </a:solidFill>
                          <a:latin typeface="宋体"/>
                        </a:rPr>
                        <a:t>试验发展项目经费</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dirty="0">
                          <a:solidFill>
                            <a:srgbClr val="FF0000"/>
                          </a:solidFill>
                          <a:latin typeface="宋体"/>
                        </a:rPr>
                        <a:t>9900</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295">
                <a:tc>
                  <a:txBody>
                    <a:bodyPr/>
                    <a:lstStyle/>
                    <a:p>
                      <a:pPr algn="l" fontAlgn="ctr"/>
                      <a:r>
                        <a:rPr lang="zh-CN" altLang="en-US" sz="1200" b="1" i="0" u="none" strike="noStrike">
                          <a:solidFill>
                            <a:srgbClr val="000000"/>
                          </a:solidFill>
                          <a:latin typeface="宋体"/>
                        </a:rPr>
                        <a:t>　</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　</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1" i="0" u="none" strike="noStrike">
                          <a:solidFill>
                            <a:srgbClr val="000000"/>
                          </a:solidFill>
                          <a:latin typeface="宋体"/>
                        </a:rPr>
                        <a:t>试验发展新立项目经费</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dirty="0">
                          <a:solidFill>
                            <a:srgbClr val="FF0000"/>
                          </a:solidFill>
                          <a:latin typeface="宋体"/>
                        </a:rPr>
                        <a:t>8041</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325">
                <a:tc>
                  <a:txBody>
                    <a:bodyPr/>
                    <a:lstStyle/>
                    <a:p>
                      <a:pPr algn="l" fontAlgn="ctr"/>
                      <a:r>
                        <a:rPr lang="zh-CN" altLang="en-US" sz="1200" b="1" i="0" u="none" strike="noStrike">
                          <a:solidFill>
                            <a:srgbClr val="000000"/>
                          </a:solidFill>
                          <a:latin typeface="宋体"/>
                        </a:rPr>
                        <a:t>　</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表</a:t>
                      </a:r>
                      <a:r>
                        <a:rPr lang="en-US" altLang="zh-CN" sz="1200" b="1" i="0" u="none" strike="noStrike">
                          <a:solidFill>
                            <a:srgbClr val="000000"/>
                          </a:solidFill>
                          <a:latin typeface="宋体"/>
                        </a:rPr>
                        <a:t>41</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1" i="0" u="none" strike="noStrike">
                          <a:solidFill>
                            <a:srgbClr val="000000"/>
                          </a:solidFill>
                          <a:latin typeface="宋体"/>
                        </a:rPr>
                        <a:t>成果应用项目</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dirty="0">
                          <a:solidFill>
                            <a:srgbClr val="FF0000"/>
                          </a:solidFill>
                          <a:latin typeface="宋体"/>
                        </a:rPr>
                        <a:t>102</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295">
                <a:tc>
                  <a:txBody>
                    <a:bodyPr/>
                    <a:lstStyle/>
                    <a:p>
                      <a:pPr algn="l" fontAlgn="ctr"/>
                      <a:r>
                        <a:rPr lang="zh-CN" altLang="en-US" sz="1200" b="1" i="0" u="none" strike="noStrike">
                          <a:solidFill>
                            <a:srgbClr val="000000"/>
                          </a:solidFill>
                          <a:latin typeface="宋体"/>
                        </a:rPr>
                        <a:t>　</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　</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1" i="0" u="none" strike="noStrike">
                          <a:solidFill>
                            <a:srgbClr val="000000"/>
                          </a:solidFill>
                          <a:latin typeface="宋体"/>
                        </a:rPr>
                        <a:t>成果应用新立项目</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dirty="0">
                          <a:solidFill>
                            <a:srgbClr val="FF0000"/>
                          </a:solidFill>
                          <a:latin typeface="宋体"/>
                        </a:rPr>
                        <a:t>102</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295">
                <a:tc>
                  <a:txBody>
                    <a:bodyPr/>
                    <a:lstStyle/>
                    <a:p>
                      <a:pPr algn="l" fontAlgn="ctr"/>
                      <a:r>
                        <a:rPr lang="zh-CN" altLang="en-US" sz="1200" b="1" i="0" u="none" strike="noStrike">
                          <a:solidFill>
                            <a:srgbClr val="000000"/>
                          </a:solidFill>
                          <a:latin typeface="宋体"/>
                        </a:rPr>
                        <a:t>　</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　</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1" i="0" u="none" strike="noStrike" dirty="0">
                          <a:solidFill>
                            <a:srgbClr val="000000"/>
                          </a:solidFill>
                          <a:latin typeface="宋体"/>
                        </a:rPr>
                        <a:t>成果应用项目拨入经费</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a:solidFill>
                            <a:srgbClr val="FF0000"/>
                          </a:solidFill>
                          <a:latin typeface="宋体"/>
                        </a:rPr>
                        <a:t>73403</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295">
                <a:tc>
                  <a:txBody>
                    <a:bodyPr/>
                    <a:lstStyle/>
                    <a:p>
                      <a:pPr algn="l" fontAlgn="ctr"/>
                      <a:r>
                        <a:rPr lang="zh-CN" altLang="en-US" sz="1200" b="1" i="0" u="none" strike="noStrike">
                          <a:solidFill>
                            <a:srgbClr val="000000"/>
                          </a:solidFill>
                          <a:latin typeface="宋体"/>
                        </a:rPr>
                        <a:t>　</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　</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1" i="0" u="none" strike="noStrike">
                          <a:solidFill>
                            <a:srgbClr val="000000"/>
                          </a:solidFill>
                          <a:latin typeface="宋体"/>
                        </a:rPr>
                        <a:t>成果应用项目支出经费</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dirty="0">
                          <a:solidFill>
                            <a:srgbClr val="FF0000"/>
                          </a:solidFill>
                          <a:latin typeface="宋体"/>
                        </a:rPr>
                        <a:t>59993</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325">
                <a:tc>
                  <a:txBody>
                    <a:bodyPr/>
                    <a:lstStyle/>
                    <a:p>
                      <a:pPr algn="l" fontAlgn="ctr"/>
                      <a:r>
                        <a:rPr lang="zh-CN" altLang="en-US" sz="1200" b="1" i="0" u="none" strike="noStrike">
                          <a:solidFill>
                            <a:srgbClr val="000000"/>
                          </a:solidFill>
                          <a:latin typeface="宋体"/>
                        </a:rPr>
                        <a:t>　</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表</a:t>
                      </a:r>
                      <a:r>
                        <a:rPr lang="en-US" altLang="zh-CN" sz="1200" b="1" i="0" u="none" strike="noStrike">
                          <a:solidFill>
                            <a:srgbClr val="000000"/>
                          </a:solidFill>
                          <a:latin typeface="宋体"/>
                        </a:rPr>
                        <a:t>41</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1" i="0" u="none" strike="noStrike">
                          <a:solidFill>
                            <a:srgbClr val="000000"/>
                          </a:solidFill>
                          <a:latin typeface="宋体"/>
                        </a:rPr>
                        <a:t>技术服务项目</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dirty="0">
                          <a:solidFill>
                            <a:srgbClr val="FF0000"/>
                          </a:solidFill>
                          <a:latin typeface="宋体"/>
                        </a:rPr>
                        <a:t>62</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295">
                <a:tc>
                  <a:txBody>
                    <a:bodyPr/>
                    <a:lstStyle/>
                    <a:p>
                      <a:pPr algn="l" fontAlgn="ctr"/>
                      <a:r>
                        <a:rPr lang="zh-CN" altLang="en-US" sz="1200" b="1" i="0" u="none" strike="noStrike">
                          <a:solidFill>
                            <a:srgbClr val="000000"/>
                          </a:solidFill>
                          <a:latin typeface="宋体"/>
                        </a:rPr>
                        <a:t>　</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　</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1" i="0" u="none" strike="noStrike">
                          <a:solidFill>
                            <a:srgbClr val="000000"/>
                          </a:solidFill>
                          <a:latin typeface="宋体"/>
                        </a:rPr>
                        <a:t>技术服务新立项目</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dirty="0">
                          <a:solidFill>
                            <a:srgbClr val="FF0000"/>
                          </a:solidFill>
                          <a:latin typeface="宋体"/>
                        </a:rPr>
                        <a:t>62</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295">
                <a:tc>
                  <a:txBody>
                    <a:bodyPr/>
                    <a:lstStyle/>
                    <a:p>
                      <a:pPr algn="l" fontAlgn="ctr"/>
                      <a:r>
                        <a:rPr lang="zh-CN" altLang="en-US" sz="1200" b="1" i="0" u="none" strike="noStrike">
                          <a:solidFill>
                            <a:srgbClr val="000000"/>
                          </a:solidFill>
                          <a:latin typeface="宋体"/>
                        </a:rPr>
                        <a:t>　</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　</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1" i="0" u="none" strike="noStrike">
                          <a:solidFill>
                            <a:srgbClr val="000000"/>
                          </a:solidFill>
                          <a:latin typeface="宋体"/>
                        </a:rPr>
                        <a:t>技术服务项目拨入经费</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dirty="0">
                          <a:solidFill>
                            <a:srgbClr val="FF0000"/>
                          </a:solidFill>
                          <a:latin typeface="宋体"/>
                        </a:rPr>
                        <a:t>56971</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295">
                <a:tc>
                  <a:txBody>
                    <a:bodyPr/>
                    <a:lstStyle/>
                    <a:p>
                      <a:pPr algn="l" fontAlgn="ctr"/>
                      <a:r>
                        <a:rPr lang="zh-CN" altLang="en-US" sz="1200" b="1" i="0" u="none" strike="noStrike">
                          <a:solidFill>
                            <a:srgbClr val="000000"/>
                          </a:solidFill>
                          <a:latin typeface="宋体"/>
                        </a:rPr>
                        <a:t>　</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　</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1" i="0" u="none" strike="noStrike">
                          <a:solidFill>
                            <a:srgbClr val="000000"/>
                          </a:solidFill>
                          <a:latin typeface="宋体"/>
                        </a:rPr>
                        <a:t>技术服务项目支出经费</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dirty="0">
                          <a:solidFill>
                            <a:srgbClr val="FF0000"/>
                          </a:solidFill>
                          <a:latin typeface="宋体"/>
                        </a:rPr>
                        <a:t>50123</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椭圆 6"/>
          <p:cNvSpPr/>
          <p:nvPr/>
        </p:nvSpPr>
        <p:spPr>
          <a:xfrm>
            <a:off x="2071670" y="5214950"/>
            <a:ext cx="5429288" cy="78581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全部是新立项的吗？</a:t>
            </a:r>
            <a:endParaRPr lang="zh-CN" altLang="en-US" sz="2800" b="1" dirty="0">
              <a:solidFill>
                <a:srgbClr val="FF0000"/>
              </a:solidFill>
            </a:endParaRP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审核后</a:t>
            </a:r>
          </a:p>
        </p:txBody>
      </p:sp>
      <p:sp>
        <p:nvSpPr>
          <p:cNvPr id="7" name="椭圆 6"/>
          <p:cNvSpPr/>
          <p:nvPr/>
        </p:nvSpPr>
        <p:spPr>
          <a:xfrm>
            <a:off x="642910" y="3929066"/>
            <a:ext cx="7786742" cy="78581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同样，全部是新立项的吗？</a:t>
            </a:r>
            <a:endParaRPr lang="zh-CN" altLang="en-US" sz="2800" b="1" dirty="0">
              <a:solidFill>
                <a:srgbClr val="FF0000"/>
              </a:solidFill>
            </a:endParaRPr>
          </a:p>
        </p:txBody>
      </p:sp>
      <p:graphicFrame>
        <p:nvGraphicFramePr>
          <p:cNvPr id="8" name="表格 7"/>
          <p:cNvGraphicFramePr>
            <a:graphicFrameLocks noGrp="1"/>
          </p:cNvGraphicFramePr>
          <p:nvPr/>
        </p:nvGraphicFramePr>
        <p:xfrm>
          <a:off x="785786" y="1071546"/>
          <a:ext cx="7643866" cy="2598420"/>
        </p:xfrm>
        <a:graphic>
          <a:graphicData uri="http://schemas.openxmlformats.org/drawingml/2006/table">
            <a:tbl>
              <a:tblPr/>
              <a:tblGrid>
                <a:gridCol w="1785950"/>
                <a:gridCol w="857256"/>
                <a:gridCol w="3286148"/>
                <a:gridCol w="1714512"/>
              </a:tblGrid>
              <a:tr h="314325">
                <a:tc>
                  <a:txBody>
                    <a:bodyPr/>
                    <a:lstStyle/>
                    <a:p>
                      <a:pPr algn="l" fontAlgn="ctr"/>
                      <a:r>
                        <a:rPr lang="zh-CN" altLang="en-US" sz="1200" b="1" i="0" u="none" strike="noStrike">
                          <a:solidFill>
                            <a:srgbClr val="000000"/>
                          </a:solidFill>
                          <a:latin typeface="宋体"/>
                        </a:rPr>
                        <a:t>河北工业大学</a:t>
                      </a:r>
                      <a:r>
                        <a:rPr lang="en-US" altLang="zh-CN" sz="1200" b="1" i="0" u="none" strike="noStrike">
                          <a:solidFill>
                            <a:srgbClr val="000000"/>
                          </a:solidFill>
                          <a:latin typeface="宋体"/>
                        </a:rPr>
                        <a:t>10080</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表</a:t>
                      </a:r>
                      <a:r>
                        <a:rPr lang="en-US" altLang="zh-CN" sz="1200" b="1" i="0" u="none" strike="noStrike">
                          <a:solidFill>
                            <a:srgbClr val="000000"/>
                          </a:solidFill>
                          <a:latin typeface="宋体"/>
                        </a:rPr>
                        <a:t>42</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200" b="1" i="0" u="none" strike="noStrike">
                          <a:solidFill>
                            <a:srgbClr val="000000"/>
                          </a:solidFill>
                          <a:latin typeface="宋体"/>
                        </a:rPr>
                        <a:t>企业委托项目</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200" b="1" i="0" u="none" strike="noStrike" dirty="0">
                          <a:solidFill>
                            <a:srgbClr val="FF0000"/>
                          </a:solidFill>
                          <a:latin typeface="宋体"/>
                        </a:rPr>
                        <a:t>152</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295">
                <a:tc>
                  <a:txBody>
                    <a:bodyPr/>
                    <a:lstStyle/>
                    <a:p>
                      <a:pPr algn="l" fontAlgn="ctr"/>
                      <a:r>
                        <a:rPr lang="zh-CN" altLang="en-US" sz="1200" b="1" i="0" u="none" strike="noStrike">
                          <a:solidFill>
                            <a:srgbClr val="000000"/>
                          </a:solidFill>
                          <a:latin typeface="宋体"/>
                        </a:rPr>
                        <a:t>　</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　</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200" b="1" i="0" u="none" strike="noStrike">
                          <a:solidFill>
                            <a:srgbClr val="000000"/>
                          </a:solidFill>
                          <a:latin typeface="宋体"/>
                        </a:rPr>
                        <a:t>企业委托新立项目</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200" b="1" i="0" u="none" strike="noStrike" dirty="0">
                          <a:solidFill>
                            <a:srgbClr val="FF0000"/>
                          </a:solidFill>
                          <a:latin typeface="宋体"/>
                        </a:rPr>
                        <a:t>152</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295">
                <a:tc>
                  <a:txBody>
                    <a:bodyPr/>
                    <a:lstStyle/>
                    <a:p>
                      <a:pPr algn="l" fontAlgn="ctr"/>
                      <a:r>
                        <a:rPr lang="zh-CN" altLang="en-US" sz="1200" b="1" i="0" u="none" strike="noStrike">
                          <a:solidFill>
                            <a:srgbClr val="000000"/>
                          </a:solidFill>
                          <a:latin typeface="宋体"/>
                        </a:rPr>
                        <a:t>　</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　</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200" b="1" i="0" u="none" strike="noStrike">
                          <a:solidFill>
                            <a:srgbClr val="000000"/>
                          </a:solidFill>
                          <a:latin typeface="宋体"/>
                        </a:rPr>
                        <a:t>企业委托项目拨入经费</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200" b="1" i="0" u="none" strike="noStrike" dirty="0">
                          <a:solidFill>
                            <a:srgbClr val="000000"/>
                          </a:solidFill>
                          <a:latin typeface="宋体"/>
                        </a:rPr>
                        <a:t>111657</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295">
                <a:tc>
                  <a:txBody>
                    <a:bodyPr/>
                    <a:lstStyle/>
                    <a:p>
                      <a:pPr algn="l" fontAlgn="ctr"/>
                      <a:r>
                        <a:rPr lang="zh-CN" altLang="en-US" sz="1200" b="1" i="0" u="none" strike="noStrike">
                          <a:solidFill>
                            <a:srgbClr val="000000"/>
                          </a:solidFill>
                          <a:latin typeface="宋体"/>
                        </a:rPr>
                        <a:t>　</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　</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200" b="1" i="0" u="none" strike="noStrike">
                          <a:solidFill>
                            <a:srgbClr val="000000"/>
                          </a:solidFill>
                          <a:latin typeface="宋体"/>
                        </a:rPr>
                        <a:t>企业委托项目支出经费</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200" b="1" i="0" u="none" strike="noStrike" dirty="0">
                          <a:solidFill>
                            <a:srgbClr val="000000"/>
                          </a:solidFill>
                          <a:latin typeface="宋体"/>
                        </a:rPr>
                        <a:t>91172</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4325">
                <a:tc>
                  <a:txBody>
                    <a:bodyPr/>
                    <a:lstStyle/>
                    <a:p>
                      <a:pPr algn="l" fontAlgn="ctr"/>
                      <a:r>
                        <a:rPr lang="zh-CN" altLang="en-US" sz="1200" b="1" i="0" u="none" strike="noStrike">
                          <a:solidFill>
                            <a:srgbClr val="000000"/>
                          </a:solidFill>
                          <a:latin typeface="宋体"/>
                        </a:rPr>
                        <a:t>　</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表</a:t>
                      </a:r>
                      <a:r>
                        <a:rPr lang="en-US" altLang="zh-CN" sz="1200" b="1" i="0" u="none" strike="noStrike">
                          <a:solidFill>
                            <a:srgbClr val="000000"/>
                          </a:solidFill>
                          <a:latin typeface="宋体"/>
                        </a:rPr>
                        <a:t>42</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200" b="1" i="0" u="none" strike="noStrike">
                          <a:solidFill>
                            <a:srgbClr val="000000"/>
                          </a:solidFill>
                          <a:latin typeface="宋体"/>
                        </a:rPr>
                        <a:t>事业委托项目</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200" b="1" i="0" u="none" strike="noStrike" dirty="0">
                          <a:solidFill>
                            <a:srgbClr val="FF0000"/>
                          </a:solidFill>
                          <a:latin typeface="宋体"/>
                        </a:rPr>
                        <a:t>51</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295">
                <a:tc>
                  <a:txBody>
                    <a:bodyPr/>
                    <a:lstStyle/>
                    <a:p>
                      <a:pPr algn="l" fontAlgn="ctr"/>
                      <a:r>
                        <a:rPr lang="zh-CN" altLang="en-US" sz="1200" b="1" i="0" u="none" strike="noStrike">
                          <a:solidFill>
                            <a:srgbClr val="000000"/>
                          </a:solidFill>
                          <a:latin typeface="宋体"/>
                        </a:rPr>
                        <a:t>　</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200" b="1" i="0" u="none" strike="noStrike" dirty="0">
                          <a:solidFill>
                            <a:srgbClr val="000000"/>
                          </a:solidFill>
                          <a:latin typeface="宋体"/>
                        </a:rPr>
                        <a:t>　</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200" b="1" i="0" u="none" strike="noStrike">
                          <a:solidFill>
                            <a:srgbClr val="000000"/>
                          </a:solidFill>
                          <a:latin typeface="宋体"/>
                        </a:rPr>
                        <a:t>事业委托新立项目</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200" b="1" i="0" u="none" strike="noStrike" dirty="0">
                          <a:solidFill>
                            <a:srgbClr val="FF0000"/>
                          </a:solidFill>
                          <a:latin typeface="宋体"/>
                        </a:rPr>
                        <a:t>50</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295">
                <a:tc>
                  <a:txBody>
                    <a:bodyPr/>
                    <a:lstStyle/>
                    <a:p>
                      <a:pPr algn="l" fontAlgn="ctr"/>
                      <a:r>
                        <a:rPr lang="zh-CN" altLang="en-US" sz="1200" b="1" i="0" u="none" strike="noStrike">
                          <a:solidFill>
                            <a:srgbClr val="000000"/>
                          </a:solidFill>
                          <a:latin typeface="宋体"/>
                        </a:rPr>
                        <a:t>　</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　</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200" b="1" i="0" u="none" strike="noStrike">
                          <a:solidFill>
                            <a:srgbClr val="000000"/>
                          </a:solidFill>
                          <a:latin typeface="宋体"/>
                        </a:rPr>
                        <a:t>事业委托项目拨入经费</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200" b="1" i="0" u="none" strike="noStrike" dirty="0">
                          <a:solidFill>
                            <a:srgbClr val="000000"/>
                          </a:solidFill>
                          <a:latin typeface="宋体"/>
                        </a:rPr>
                        <a:t>30754</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295">
                <a:tc>
                  <a:txBody>
                    <a:bodyPr/>
                    <a:lstStyle/>
                    <a:p>
                      <a:pPr algn="l" fontAlgn="ctr"/>
                      <a:r>
                        <a:rPr lang="zh-CN" altLang="en-US" sz="1200" b="1" i="0" u="none" strike="noStrike">
                          <a:solidFill>
                            <a:srgbClr val="000000"/>
                          </a:solidFill>
                          <a:latin typeface="宋体"/>
                        </a:rPr>
                        <a:t>　</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　</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200" b="1" i="0" u="none" strike="noStrike">
                          <a:solidFill>
                            <a:srgbClr val="000000"/>
                          </a:solidFill>
                          <a:latin typeface="宋体"/>
                        </a:rPr>
                        <a:t>事业委托项目支出经费</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200" b="1" i="0" u="none" strike="noStrike" dirty="0">
                          <a:solidFill>
                            <a:srgbClr val="000000"/>
                          </a:solidFill>
                          <a:latin typeface="宋体"/>
                        </a:rPr>
                        <a:t>28287</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审核后</a:t>
            </a:r>
          </a:p>
        </p:txBody>
      </p:sp>
      <p:sp>
        <p:nvSpPr>
          <p:cNvPr id="7" name="椭圆 6"/>
          <p:cNvSpPr/>
          <p:nvPr/>
        </p:nvSpPr>
        <p:spPr>
          <a:xfrm>
            <a:off x="785786" y="2500306"/>
            <a:ext cx="7786742" cy="64294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一个项目投入如此之大。</a:t>
            </a:r>
            <a:endParaRPr lang="zh-CN" altLang="en-US" sz="2800" b="1" dirty="0">
              <a:solidFill>
                <a:srgbClr val="FF0000"/>
              </a:solidFill>
            </a:endParaRPr>
          </a:p>
        </p:txBody>
      </p:sp>
      <p:graphicFrame>
        <p:nvGraphicFramePr>
          <p:cNvPr id="9" name="表格 8"/>
          <p:cNvGraphicFramePr>
            <a:graphicFrameLocks noGrp="1"/>
          </p:cNvGraphicFramePr>
          <p:nvPr/>
        </p:nvGraphicFramePr>
        <p:xfrm>
          <a:off x="785786" y="1071546"/>
          <a:ext cx="7643866" cy="1223936"/>
        </p:xfrm>
        <a:graphic>
          <a:graphicData uri="http://schemas.openxmlformats.org/drawingml/2006/table">
            <a:tbl>
              <a:tblPr/>
              <a:tblGrid>
                <a:gridCol w="1643074"/>
                <a:gridCol w="714380"/>
                <a:gridCol w="2392133"/>
                <a:gridCol w="1083499"/>
                <a:gridCol w="1810780"/>
              </a:tblGrid>
              <a:tr h="305984">
                <a:tc>
                  <a:txBody>
                    <a:bodyPr/>
                    <a:lstStyle/>
                    <a:p>
                      <a:pPr algn="l" fontAlgn="ctr"/>
                      <a:r>
                        <a:rPr lang="zh-CN" altLang="en-US" sz="1200" b="1" i="0" u="none" strike="noStrike" dirty="0">
                          <a:solidFill>
                            <a:srgbClr val="000000"/>
                          </a:solidFill>
                          <a:latin typeface="宋体"/>
                        </a:rPr>
                        <a:t>河北工业大学</a:t>
                      </a:r>
                      <a:r>
                        <a:rPr lang="en-US" altLang="zh-CN" sz="1200" b="1" i="0" u="none" strike="noStrike" dirty="0">
                          <a:solidFill>
                            <a:srgbClr val="000000"/>
                          </a:solidFill>
                          <a:latin typeface="宋体"/>
                        </a:rPr>
                        <a:t>10080</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表</a:t>
                      </a:r>
                      <a:r>
                        <a:rPr lang="en-US" altLang="zh-CN" sz="1200" b="1" i="0" u="none" strike="noStrike">
                          <a:solidFill>
                            <a:srgbClr val="000000"/>
                          </a:solidFill>
                          <a:latin typeface="宋体"/>
                        </a:rPr>
                        <a:t>42</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200" b="1" i="0" u="none" strike="noStrike" dirty="0">
                          <a:solidFill>
                            <a:srgbClr val="000000"/>
                          </a:solidFill>
                          <a:latin typeface="宋体"/>
                        </a:rPr>
                        <a:t>自选项目</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200" b="1" i="0" u="none" strike="noStrike">
                          <a:solidFill>
                            <a:srgbClr val="000000"/>
                          </a:solidFill>
                          <a:latin typeface="宋体"/>
                        </a:rPr>
                        <a:t>1</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200" b="1" i="0" u="none" strike="noStrike" dirty="0">
                          <a:solidFill>
                            <a:srgbClr val="000000"/>
                          </a:solidFill>
                          <a:latin typeface="宋体"/>
                        </a:rPr>
                        <a:t>　</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984">
                <a:tc>
                  <a:txBody>
                    <a:bodyPr/>
                    <a:lstStyle/>
                    <a:p>
                      <a:pPr algn="l" fontAlgn="ctr"/>
                      <a:r>
                        <a:rPr lang="zh-CN" altLang="en-US" sz="1200" b="1" i="0" u="none" strike="noStrike">
                          <a:solidFill>
                            <a:srgbClr val="000000"/>
                          </a:solidFill>
                          <a:latin typeface="宋体"/>
                        </a:rPr>
                        <a:t>　</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200" b="1" i="0" u="none" strike="noStrike" dirty="0">
                          <a:solidFill>
                            <a:srgbClr val="000000"/>
                          </a:solidFill>
                          <a:latin typeface="宋体"/>
                        </a:rPr>
                        <a:t>　</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200" b="1" i="0" u="none" strike="noStrike" dirty="0">
                          <a:solidFill>
                            <a:srgbClr val="000000"/>
                          </a:solidFill>
                          <a:latin typeface="宋体"/>
                        </a:rPr>
                        <a:t>自选新立项目</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200" b="1" i="0" u="none" strike="noStrike">
                          <a:solidFill>
                            <a:srgbClr val="000000"/>
                          </a:solidFill>
                          <a:latin typeface="宋体"/>
                        </a:rPr>
                        <a:t>1</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200" b="1" i="0" u="none" strike="noStrike" dirty="0">
                          <a:solidFill>
                            <a:srgbClr val="000000"/>
                          </a:solidFill>
                          <a:latin typeface="宋体"/>
                        </a:rPr>
                        <a:t>什么项目？</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984">
                <a:tc>
                  <a:txBody>
                    <a:bodyPr/>
                    <a:lstStyle/>
                    <a:p>
                      <a:pPr algn="l" fontAlgn="ctr"/>
                      <a:r>
                        <a:rPr lang="zh-CN" altLang="en-US" sz="1200" b="1" i="0" u="none" strike="noStrike">
                          <a:solidFill>
                            <a:srgbClr val="000000"/>
                          </a:solidFill>
                          <a:latin typeface="宋体"/>
                        </a:rPr>
                        <a:t>　</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　</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200" b="1" i="0" u="none" strike="noStrike" dirty="0">
                          <a:solidFill>
                            <a:srgbClr val="000000"/>
                          </a:solidFill>
                          <a:latin typeface="宋体"/>
                        </a:rPr>
                        <a:t>自选项目</a:t>
                      </a:r>
                      <a:r>
                        <a:rPr lang="zh-CN" altLang="en-US" sz="1200" b="1" i="0" u="none" strike="noStrike" dirty="0" smtClean="0">
                          <a:solidFill>
                            <a:srgbClr val="000000"/>
                          </a:solidFill>
                          <a:latin typeface="宋体"/>
                        </a:rPr>
                        <a:t>经费拨入</a:t>
                      </a:r>
                      <a:endParaRPr lang="zh-CN" altLang="en-US" sz="1200" b="1" i="0" u="none" strike="noStrike" dirty="0">
                        <a:solidFill>
                          <a:srgbClr val="000000"/>
                        </a:solidFill>
                        <a:latin typeface="宋体"/>
                      </a:endParaRP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200" b="1" i="0" u="none" strike="noStrike">
                          <a:solidFill>
                            <a:srgbClr val="000000"/>
                          </a:solidFill>
                          <a:latin typeface="宋体"/>
                        </a:rPr>
                        <a:t>5900</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200" b="1" i="0" u="none" strike="noStrike" dirty="0">
                          <a:solidFill>
                            <a:srgbClr val="000000"/>
                          </a:solidFill>
                          <a:latin typeface="宋体"/>
                        </a:rPr>
                        <a:t>　</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984">
                <a:tc>
                  <a:txBody>
                    <a:bodyPr/>
                    <a:lstStyle/>
                    <a:p>
                      <a:pPr algn="l" fontAlgn="ctr"/>
                      <a:r>
                        <a:rPr lang="zh-CN" altLang="en-US" sz="1200" b="1" i="0" u="none" strike="noStrike">
                          <a:solidFill>
                            <a:srgbClr val="000000"/>
                          </a:solidFill>
                          <a:latin typeface="宋体"/>
                        </a:rPr>
                        <a:t>　</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　</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200" b="1" i="0" u="none" strike="noStrike" dirty="0" smtClean="0">
                          <a:solidFill>
                            <a:srgbClr val="000000"/>
                          </a:solidFill>
                          <a:latin typeface="宋体"/>
                        </a:rPr>
                        <a:t>自选项目经费支出</a:t>
                      </a:r>
                      <a:endParaRPr lang="zh-CN" altLang="en-US" sz="1200" b="1" i="0" u="none" strike="noStrike" dirty="0">
                        <a:solidFill>
                          <a:srgbClr val="000000"/>
                        </a:solidFill>
                        <a:latin typeface="宋体"/>
                      </a:endParaRP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200" b="1" i="0" u="none" strike="noStrike">
                          <a:solidFill>
                            <a:srgbClr val="000000"/>
                          </a:solidFill>
                          <a:latin typeface="宋体"/>
                        </a:rPr>
                        <a:t>5900</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200" b="1" i="0" u="none" strike="noStrike" dirty="0">
                          <a:solidFill>
                            <a:srgbClr val="000000"/>
                          </a:solidFill>
                          <a:latin typeface="宋体"/>
                        </a:rPr>
                        <a:t>　</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0" name="表格 9"/>
          <p:cNvGraphicFramePr>
            <a:graphicFrameLocks noGrp="1"/>
          </p:cNvGraphicFramePr>
          <p:nvPr/>
        </p:nvGraphicFramePr>
        <p:xfrm>
          <a:off x="785786" y="3571876"/>
          <a:ext cx="7572428" cy="1377207"/>
        </p:xfrm>
        <a:graphic>
          <a:graphicData uri="http://schemas.openxmlformats.org/drawingml/2006/table">
            <a:tbl>
              <a:tblPr/>
              <a:tblGrid>
                <a:gridCol w="1808561"/>
                <a:gridCol w="676372"/>
                <a:gridCol w="2220265"/>
                <a:gridCol w="866966"/>
                <a:gridCol w="2000264"/>
              </a:tblGrid>
              <a:tr h="459069">
                <a:tc>
                  <a:txBody>
                    <a:bodyPr/>
                    <a:lstStyle/>
                    <a:p>
                      <a:pPr algn="l" fontAlgn="ctr"/>
                      <a:r>
                        <a:rPr lang="zh-CN" altLang="en-US" sz="1200" b="1" i="0" u="none" strike="noStrike" dirty="0">
                          <a:solidFill>
                            <a:srgbClr val="000000"/>
                          </a:solidFill>
                          <a:latin typeface="宋体"/>
                        </a:rPr>
                        <a:t>河北工业大学</a:t>
                      </a:r>
                      <a:r>
                        <a:rPr lang="en-US" altLang="zh-CN" sz="1200" b="1" i="0" u="none" strike="noStrike" dirty="0">
                          <a:solidFill>
                            <a:srgbClr val="000000"/>
                          </a:solidFill>
                          <a:latin typeface="宋体"/>
                        </a:rPr>
                        <a:t>10080</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表</a:t>
                      </a:r>
                      <a:r>
                        <a:rPr lang="en-US" altLang="zh-CN" sz="1200" b="1" i="0" u="none" strike="noStrike">
                          <a:solidFill>
                            <a:srgbClr val="000000"/>
                          </a:solidFill>
                          <a:latin typeface="宋体"/>
                        </a:rPr>
                        <a:t>6</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1" i="0" u="none" strike="noStrike" dirty="0">
                          <a:solidFill>
                            <a:srgbClr val="000000"/>
                          </a:solidFill>
                          <a:latin typeface="宋体"/>
                        </a:rPr>
                        <a:t>拥有专利</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a:solidFill>
                            <a:srgbClr val="000000"/>
                          </a:solidFill>
                          <a:latin typeface="宋体"/>
                        </a:rPr>
                        <a:t>3630</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200" b="1" i="0" u="none" strike="noStrike" dirty="0">
                          <a:solidFill>
                            <a:srgbClr val="000000"/>
                          </a:solidFill>
                          <a:latin typeface="宋体"/>
                        </a:rPr>
                        <a:t>3630-2815=815</a:t>
                      </a:r>
                      <a:r>
                        <a:rPr lang="zh-CN" altLang="en-US" sz="1200" b="1" i="0" u="none" strike="noStrike" dirty="0">
                          <a:solidFill>
                            <a:srgbClr val="000000"/>
                          </a:solidFill>
                          <a:latin typeface="宋体"/>
                        </a:rPr>
                        <a:t>，这多出来的部分是新冠疫情繁殖的吧。</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9069">
                <a:tc>
                  <a:txBody>
                    <a:bodyPr/>
                    <a:lstStyle/>
                    <a:p>
                      <a:pPr algn="l" fontAlgn="ctr"/>
                      <a:r>
                        <a:rPr lang="zh-CN" altLang="en-US" sz="1200" b="1" i="0" u="none" strike="noStrike">
                          <a:solidFill>
                            <a:srgbClr val="000000"/>
                          </a:solidFill>
                          <a:latin typeface="宋体"/>
                        </a:rPr>
                        <a:t>　</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　</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1" i="0" u="none" strike="noStrike">
                          <a:solidFill>
                            <a:srgbClr val="000000"/>
                          </a:solidFill>
                          <a:latin typeface="宋体"/>
                        </a:rPr>
                        <a:t>授权专利</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a:solidFill>
                            <a:srgbClr val="000000"/>
                          </a:solidFill>
                          <a:latin typeface="宋体"/>
                        </a:rPr>
                        <a:t>561</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1" i="0" u="none" strike="noStrike" dirty="0">
                          <a:solidFill>
                            <a:srgbClr val="000000"/>
                          </a:solidFill>
                          <a:latin typeface="宋体"/>
                        </a:rPr>
                        <a:t>　</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9069">
                <a:tc>
                  <a:txBody>
                    <a:bodyPr/>
                    <a:lstStyle/>
                    <a:p>
                      <a:pPr algn="l" fontAlgn="ctr"/>
                      <a:r>
                        <a:rPr lang="zh-CN" altLang="en-US" sz="1200" b="1" i="0" u="none" strike="noStrike">
                          <a:solidFill>
                            <a:srgbClr val="000000"/>
                          </a:solidFill>
                          <a:latin typeface="宋体"/>
                        </a:rPr>
                        <a:t>　</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　</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1" i="0" u="none" strike="noStrike">
                          <a:solidFill>
                            <a:srgbClr val="000000"/>
                          </a:solidFill>
                          <a:latin typeface="宋体"/>
                        </a:rPr>
                        <a:t>上年（</a:t>
                      </a:r>
                      <a:r>
                        <a:rPr lang="en-US" altLang="zh-CN" sz="1200" b="1" i="0" u="none" strike="noStrike">
                          <a:solidFill>
                            <a:srgbClr val="000000"/>
                          </a:solidFill>
                          <a:latin typeface="宋体"/>
                        </a:rPr>
                        <a:t>2020</a:t>
                      </a:r>
                      <a:r>
                        <a:rPr lang="zh-CN" altLang="en-US" sz="1200" b="1" i="0" u="none" strike="noStrike">
                          <a:solidFill>
                            <a:srgbClr val="000000"/>
                          </a:solidFill>
                          <a:latin typeface="宋体"/>
                        </a:rPr>
                        <a:t>年）拥有专利</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a:solidFill>
                            <a:srgbClr val="000000"/>
                          </a:solidFill>
                          <a:latin typeface="宋体"/>
                        </a:rPr>
                        <a:t>2254</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200" b="1" i="0" u="none" strike="noStrike" dirty="0">
                          <a:solidFill>
                            <a:srgbClr val="000000"/>
                          </a:solidFill>
                          <a:latin typeface="宋体"/>
                        </a:rPr>
                        <a:t>2254+561=2815</a:t>
                      </a:r>
                    </a:p>
                  </a:txBody>
                  <a:tcPr marL="5073" marR="5073" marT="5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1" name="椭圆 10"/>
          <p:cNvSpPr/>
          <p:nvPr/>
        </p:nvSpPr>
        <p:spPr>
          <a:xfrm>
            <a:off x="714348" y="5143512"/>
            <a:ext cx="7786742" cy="10001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latin typeface="宋体"/>
              </a:rPr>
              <a:t>这多出来的部分难道是</a:t>
            </a:r>
            <a:endParaRPr lang="en-US" altLang="zh-CN" sz="2800" b="1" dirty="0" smtClean="0">
              <a:solidFill>
                <a:srgbClr val="FF0000"/>
              </a:solidFill>
              <a:latin typeface="宋体"/>
            </a:endParaRPr>
          </a:p>
          <a:p>
            <a:pPr algn="ctr"/>
            <a:r>
              <a:rPr lang="zh-CN" altLang="en-US" sz="2800" b="1" dirty="0" smtClean="0">
                <a:solidFill>
                  <a:srgbClr val="FF0000"/>
                </a:solidFill>
                <a:latin typeface="宋体"/>
              </a:rPr>
              <a:t>新冠疫情繁殖的吗？</a:t>
            </a:r>
            <a:endParaRPr lang="zh-CN" altLang="en-US" sz="2800" b="1" dirty="0">
              <a:solidFill>
                <a:srgbClr val="FF0000"/>
              </a:solidFill>
            </a:endParaRP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审核后</a:t>
            </a:r>
          </a:p>
        </p:txBody>
      </p:sp>
      <p:graphicFrame>
        <p:nvGraphicFramePr>
          <p:cNvPr id="6" name="表格 5"/>
          <p:cNvGraphicFramePr>
            <a:graphicFrameLocks noGrp="1"/>
          </p:cNvGraphicFramePr>
          <p:nvPr/>
        </p:nvGraphicFramePr>
        <p:xfrm>
          <a:off x="785786" y="1071546"/>
          <a:ext cx="7643867" cy="467460"/>
        </p:xfrm>
        <a:graphic>
          <a:graphicData uri="http://schemas.openxmlformats.org/drawingml/2006/table">
            <a:tbl>
              <a:tblPr/>
              <a:tblGrid>
                <a:gridCol w="1332552"/>
                <a:gridCol w="524836"/>
                <a:gridCol w="2571768"/>
                <a:gridCol w="857256"/>
                <a:gridCol w="1464206"/>
                <a:gridCol w="893249"/>
              </a:tblGrid>
              <a:tr h="467460">
                <a:tc>
                  <a:txBody>
                    <a:bodyPr/>
                    <a:lstStyle/>
                    <a:p>
                      <a:pPr algn="l" fontAlgn="b"/>
                      <a:r>
                        <a:rPr lang="zh-CN" altLang="en-US" sz="1200" b="1" i="0" u="none" strike="noStrike" dirty="0">
                          <a:solidFill>
                            <a:srgbClr val="000000"/>
                          </a:solidFill>
                          <a:latin typeface="宋体"/>
                        </a:rPr>
                        <a:t>燕山大学</a:t>
                      </a:r>
                    </a:p>
                  </a:txBody>
                  <a:tcPr marL="5005" marR="5005" marT="50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a:t>
                      </a:r>
                    </a:p>
                  </a:txBody>
                  <a:tcPr marL="5005" marR="5005" marT="50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河北省突出贡献奖刘日平</a:t>
                      </a:r>
                    </a:p>
                  </a:txBody>
                  <a:tcPr marL="5005" marR="5005" marT="50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01</a:t>
                      </a:r>
                      <a:r>
                        <a:rPr lang="zh-CN" altLang="en-US" sz="1200" b="1" i="0" u="none" strike="noStrike">
                          <a:solidFill>
                            <a:srgbClr val="000000"/>
                          </a:solidFill>
                          <a:latin typeface="宋体"/>
                        </a:rPr>
                        <a:t>第一单位</a:t>
                      </a:r>
                    </a:p>
                  </a:txBody>
                  <a:tcPr marL="5005" marR="5005" marT="50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05</a:t>
                      </a:r>
                      <a:r>
                        <a:rPr lang="zh-CN" altLang="en-US" sz="1200" b="1" i="0" u="none" strike="noStrike">
                          <a:solidFill>
                            <a:srgbClr val="000000"/>
                          </a:solidFill>
                          <a:latin typeface="宋体"/>
                        </a:rPr>
                        <a:t>省、自治区、直辖市科技进步奖</a:t>
                      </a:r>
                    </a:p>
                  </a:txBody>
                  <a:tcPr marL="5005" marR="5005" marT="50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0</a:t>
                      </a:r>
                      <a:r>
                        <a:rPr lang="zh-CN" altLang="en-US" sz="1200" b="1" i="0" u="none" strike="noStrike" dirty="0">
                          <a:solidFill>
                            <a:srgbClr val="000000"/>
                          </a:solidFill>
                          <a:latin typeface="宋体"/>
                        </a:rPr>
                        <a:t>特等奖</a:t>
                      </a:r>
                    </a:p>
                  </a:txBody>
                  <a:tcPr marL="5005" marR="5005" marT="50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椭圆 6"/>
          <p:cNvSpPr/>
          <p:nvPr/>
        </p:nvSpPr>
        <p:spPr>
          <a:xfrm>
            <a:off x="714348" y="1714488"/>
            <a:ext cx="7786742" cy="64294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奖项很好，但不属于统计范畴。</a:t>
            </a:r>
            <a:endParaRPr lang="zh-CN" altLang="en-US" sz="2800" b="1"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5" name="Group 122"/>
          <p:cNvGraphicFramePr>
            <a:graphicFrameLocks/>
          </p:cNvGraphicFramePr>
          <p:nvPr/>
        </p:nvGraphicFramePr>
        <p:xfrm>
          <a:off x="714348" y="1785926"/>
          <a:ext cx="7705725" cy="3095626"/>
        </p:xfrm>
        <a:graphic>
          <a:graphicData uri="http://schemas.openxmlformats.org/drawingml/2006/table">
            <a:tbl>
              <a:tblPr/>
              <a:tblGrid>
                <a:gridCol w="2592387"/>
                <a:gridCol w="2544763"/>
                <a:gridCol w="2568575"/>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800" b="1" i="0" u="none" strike="noStrike" cap="none" normalizeH="0" baseline="0" dirty="0" smtClean="0">
                          <a:ln>
                            <a:noFill/>
                          </a:ln>
                          <a:solidFill>
                            <a:schemeClr val="tx1"/>
                          </a:solidFill>
                          <a:effectLst/>
                          <a:latin typeface="Times New Roman" pitchFamily="18" charset="0"/>
                          <a:ea typeface="宋体" pitchFamily="2" charset="-122"/>
                        </a:rPr>
                        <a:t>基础研究</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800" b="1" i="0" u="none" strike="noStrike" cap="none" normalizeH="0" baseline="0" smtClean="0">
                          <a:ln>
                            <a:noFill/>
                          </a:ln>
                          <a:solidFill>
                            <a:schemeClr val="tx1"/>
                          </a:solidFill>
                          <a:effectLst/>
                          <a:latin typeface="Times New Roman" pitchFamily="18" charset="0"/>
                          <a:ea typeface="宋体" pitchFamily="2" charset="-122"/>
                        </a:rPr>
                        <a:t>应用研究</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800" b="1" i="0" u="none" strike="noStrike" cap="none" normalizeH="0" baseline="0" smtClean="0">
                          <a:ln>
                            <a:noFill/>
                          </a:ln>
                          <a:solidFill>
                            <a:schemeClr val="tx1"/>
                          </a:solidFill>
                          <a:effectLst/>
                          <a:latin typeface="Times New Roman" pitchFamily="18" charset="0"/>
                          <a:ea typeface="宋体" pitchFamily="2" charset="-122"/>
                        </a:rPr>
                        <a:t>试验发展</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3963">
                <a:tc>
                  <a:txBody>
                    <a:bodyPr/>
                    <a:lstStyle/>
                    <a:p>
                      <a:r>
                        <a:rPr lang="zh-CN" altLang="en-US" b="1" dirty="0" smtClean="0">
                          <a:solidFill>
                            <a:schemeClr val="tx1"/>
                          </a:solidFill>
                        </a:rPr>
                        <a:t>    以增减幅度过大分析</a:t>
                      </a:r>
                      <a:endParaRPr lang="en-US" altLang="zh-CN" b="1" dirty="0" smtClean="0">
                        <a:solidFill>
                          <a:schemeClr val="tx1"/>
                        </a:solidFill>
                      </a:endParaRPr>
                    </a:p>
                    <a:p>
                      <a:r>
                        <a:rPr lang="zh-CN" altLang="en-US" b="1" dirty="0" smtClean="0">
                          <a:solidFill>
                            <a:schemeClr val="tx1"/>
                          </a:solidFill>
                        </a:rPr>
                        <a:t>    报告为例：</a:t>
                      </a:r>
                      <a:endParaRPr lang="zh-CN" altLang="en-US" b="1" dirty="0">
                        <a:solidFill>
                          <a:schemeClr val="tx1"/>
                        </a:solidFill>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zh-CN" altLang="en-US" sz="1800" b="1" i="0" u="none" strike="noStrike" cap="none" normalizeH="0" baseline="0" dirty="0" smtClean="0">
                          <a:ln>
                            <a:noFill/>
                          </a:ln>
                          <a:solidFill>
                            <a:schemeClr val="tx1"/>
                          </a:solidFill>
                          <a:effectLst/>
                          <a:latin typeface="Times New Roman" pitchFamily="18" charset="0"/>
                          <a:ea typeface="宋体" pitchFamily="2" charset="-122"/>
                        </a:rPr>
                        <a:t>    以培训教材为例</a:t>
                      </a:r>
                      <a:endParaRPr lang="zh-CN" altLang="en-US" dirty="0"/>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dirty="0" smtClean="0"/>
                        <a:t>    </a:t>
                      </a:r>
                      <a:r>
                        <a:rPr lang="zh-CN" altLang="en-US" b="1" dirty="0" smtClean="0">
                          <a:solidFill>
                            <a:schemeClr val="tx1"/>
                          </a:solidFill>
                        </a:rPr>
                        <a:t>以应用软件为例</a:t>
                      </a:r>
                      <a:endParaRPr lang="zh-CN" altLang="en-US" b="1" dirty="0">
                        <a:solidFill>
                          <a:schemeClr val="tx1"/>
                        </a:solidFill>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39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1600" b="1" i="0" u="none" strike="noStrike" cap="none" normalizeH="0" baseline="0" dirty="0" smtClean="0">
                          <a:ln>
                            <a:noFill/>
                          </a:ln>
                          <a:solidFill>
                            <a:schemeClr val="tx1"/>
                          </a:solidFill>
                          <a:effectLst/>
                          <a:latin typeface="Times New Roman" pitchFamily="18" charset="0"/>
                          <a:ea typeface="宋体" pitchFamily="2" charset="-122"/>
                        </a:rPr>
                        <a:t>  </a:t>
                      </a:r>
                      <a:r>
                        <a:rPr kumimoji="1" lang="zh-CN" altLang="en-US" sz="1600" b="1" i="0" u="none" strike="noStrike" cap="none" normalizeH="0" baseline="0" dirty="0" smtClean="0">
                          <a:ln>
                            <a:noFill/>
                          </a:ln>
                          <a:solidFill>
                            <a:schemeClr val="tx1"/>
                          </a:solidFill>
                          <a:effectLst/>
                          <a:latin typeface="Times New Roman" pitchFamily="18" charset="0"/>
                          <a:ea typeface="宋体" pitchFamily="2" charset="-122"/>
                        </a:rPr>
                        <a:t>湖北省提供的报告就是用</a:t>
                      </a:r>
                      <a:endParaRPr kumimoji="1" lang="en-US" altLang="zh-CN" sz="1600" b="1" i="0" u="none" strike="noStrike" cap="none" normalizeH="0" baseline="0" dirty="0" smtClean="0">
                        <a:ln>
                          <a:noFill/>
                        </a:ln>
                        <a:solidFill>
                          <a:schemeClr val="tx1"/>
                        </a:solidFill>
                        <a:effectLst/>
                        <a:latin typeface="Times New Roman" pitchFamily="18" charset="0"/>
                        <a:ea typeface="宋体" pitchFamily="2" charset="-122"/>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1600" b="1" i="0" u="none" strike="noStrike" cap="none" normalizeH="0" baseline="0" dirty="0" smtClean="0">
                          <a:ln>
                            <a:noFill/>
                          </a:ln>
                          <a:solidFill>
                            <a:schemeClr val="tx1"/>
                          </a:solidFill>
                          <a:effectLst/>
                          <a:latin typeface="Times New Roman" pitchFamily="18" charset="0"/>
                          <a:ea typeface="宋体" pitchFamily="2" charset="-122"/>
                        </a:rPr>
                        <a:t>  </a:t>
                      </a:r>
                      <a:r>
                        <a:rPr kumimoji="1" lang="zh-CN" altLang="en-US" sz="1600" b="1" i="0" u="none" strike="noStrike" cap="none" normalizeH="0" baseline="0" dirty="0" smtClean="0">
                          <a:ln>
                            <a:noFill/>
                          </a:ln>
                          <a:solidFill>
                            <a:schemeClr val="tx1"/>
                          </a:solidFill>
                          <a:effectLst/>
                          <a:latin typeface="Times New Roman" pitchFamily="18" charset="0"/>
                          <a:ea typeface="宋体" pitchFamily="2" charset="-122"/>
                        </a:rPr>
                        <a:t>统计学原理对数据增幅进</a:t>
                      </a:r>
                      <a:endParaRPr kumimoji="1" lang="en-US" altLang="zh-CN" sz="1600" b="1" i="0" u="none" strike="noStrike" cap="none" normalizeH="0" baseline="0" dirty="0" smtClean="0">
                        <a:ln>
                          <a:noFill/>
                        </a:ln>
                        <a:solidFill>
                          <a:schemeClr val="tx1"/>
                        </a:solidFill>
                        <a:effectLst/>
                        <a:latin typeface="Times New Roman" pitchFamily="18" charset="0"/>
                        <a:ea typeface="宋体" pitchFamily="2" charset="-122"/>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1600" b="1" i="0" u="none" strike="noStrike" cap="none" normalizeH="0" baseline="0" dirty="0" smtClean="0">
                          <a:ln>
                            <a:noFill/>
                          </a:ln>
                          <a:solidFill>
                            <a:schemeClr val="tx1"/>
                          </a:solidFill>
                          <a:effectLst/>
                          <a:latin typeface="Times New Roman" pitchFamily="18" charset="0"/>
                          <a:ea typeface="宋体" pitchFamily="2" charset="-122"/>
                        </a:rPr>
                        <a:t>  </a:t>
                      </a:r>
                      <a:r>
                        <a:rPr kumimoji="1" lang="zh-CN" altLang="en-US" sz="1600" b="1" i="0" u="none" strike="noStrike" cap="none" normalizeH="0" baseline="0" dirty="0" smtClean="0">
                          <a:ln>
                            <a:noFill/>
                          </a:ln>
                          <a:solidFill>
                            <a:schemeClr val="tx1"/>
                          </a:solidFill>
                          <a:effectLst/>
                          <a:latin typeface="Times New Roman" pitchFamily="18" charset="0"/>
                          <a:ea typeface="宋体" pitchFamily="2" charset="-122"/>
                        </a:rPr>
                        <a:t>行了系统的分析</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1600" b="1" i="0" u="none" strike="noStrike" cap="none" normalizeH="0" baseline="0" dirty="0" smtClean="0">
                          <a:ln>
                            <a:noFill/>
                          </a:ln>
                          <a:solidFill>
                            <a:schemeClr val="tx1"/>
                          </a:solidFill>
                          <a:effectLst/>
                          <a:latin typeface="Times New Roman" pitchFamily="18" charset="0"/>
                          <a:ea typeface="宋体" pitchFamily="2" charset="-122"/>
                        </a:rPr>
                        <a:t>  对指标解释、报表形成的</a:t>
                      </a:r>
                      <a:endParaRPr kumimoji="1" lang="en-US" altLang="zh-CN" sz="1600" b="1" i="0" u="none" strike="noStrike" cap="none" normalizeH="0" baseline="0" dirty="0" smtClean="0">
                        <a:ln>
                          <a:noFill/>
                        </a:ln>
                        <a:solidFill>
                          <a:schemeClr val="tx1"/>
                        </a:solidFill>
                        <a:effectLst/>
                        <a:latin typeface="Times New Roman" pitchFamily="18" charset="0"/>
                        <a:ea typeface="宋体" pitchFamily="2" charset="-122"/>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1600" b="1" i="0" u="none" strike="noStrike" cap="none" normalizeH="0" baseline="0" dirty="0" smtClean="0">
                          <a:ln>
                            <a:noFill/>
                          </a:ln>
                          <a:solidFill>
                            <a:schemeClr val="tx1"/>
                          </a:solidFill>
                          <a:effectLst/>
                          <a:latin typeface="Times New Roman" pitchFamily="18" charset="0"/>
                          <a:ea typeface="宋体" pitchFamily="2" charset="-122"/>
                        </a:rPr>
                        <a:t>  </a:t>
                      </a:r>
                      <a:r>
                        <a:rPr kumimoji="1" lang="zh-CN" altLang="en-US" sz="1600" b="1" i="0" u="none" strike="noStrike" cap="none" normalizeH="0" baseline="0" dirty="0" smtClean="0">
                          <a:ln>
                            <a:noFill/>
                          </a:ln>
                          <a:solidFill>
                            <a:schemeClr val="tx1"/>
                          </a:solidFill>
                          <a:effectLst/>
                          <a:latin typeface="Times New Roman" pitchFamily="18" charset="0"/>
                          <a:ea typeface="宋体" pitchFamily="2" charset="-122"/>
                        </a:rPr>
                        <a:t>顺序及遇见问题时的处理</a:t>
                      </a:r>
                      <a:endParaRPr kumimoji="1" lang="en-US" altLang="zh-CN" sz="1600" b="1" i="0" u="none" strike="noStrike" cap="none" normalizeH="0" baseline="0" dirty="0" smtClean="0">
                        <a:ln>
                          <a:noFill/>
                        </a:ln>
                        <a:solidFill>
                          <a:schemeClr val="tx1"/>
                        </a:solidFill>
                        <a:effectLst/>
                        <a:latin typeface="Times New Roman" pitchFamily="18" charset="0"/>
                        <a:ea typeface="宋体" pitchFamily="2" charset="-122"/>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1600" b="1" i="0" u="none" strike="noStrike" cap="none" normalizeH="0" baseline="0" dirty="0" smtClean="0">
                          <a:ln>
                            <a:noFill/>
                          </a:ln>
                          <a:solidFill>
                            <a:schemeClr val="tx1"/>
                          </a:solidFill>
                          <a:effectLst/>
                          <a:latin typeface="Times New Roman" pitchFamily="18" charset="0"/>
                          <a:ea typeface="宋体" pitchFamily="2" charset="-122"/>
                        </a:rPr>
                        <a:t>  </a:t>
                      </a:r>
                      <a:r>
                        <a:rPr kumimoji="1" lang="zh-CN" altLang="en-US" sz="1600" b="1" i="0" u="none" strike="noStrike" cap="none" normalizeH="0" baseline="0" dirty="0" smtClean="0">
                          <a:ln>
                            <a:noFill/>
                          </a:ln>
                          <a:solidFill>
                            <a:schemeClr val="tx1"/>
                          </a:solidFill>
                          <a:effectLst/>
                          <a:latin typeface="Times New Roman" pitchFamily="18" charset="0"/>
                          <a:ea typeface="宋体" pitchFamily="2" charset="-122"/>
                        </a:rPr>
                        <a:t>和解决方法</a:t>
                      </a:r>
                      <a:endParaRPr kumimoji="1" lang="zh-CN" altLang="en-US" sz="1600" b="0" i="0" u="none" strike="noStrike" cap="none" normalizeH="0" baseline="0" dirty="0" smtClean="0">
                        <a:ln>
                          <a:noFill/>
                        </a:ln>
                        <a:solidFill>
                          <a:schemeClr val="tx1"/>
                        </a:solidFill>
                        <a:effectLst/>
                        <a:latin typeface="Times New Roman" pitchFamily="18" charset="0"/>
                        <a:ea typeface="宋体" pitchFamily="2"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1600" b="1" i="0" u="none" strike="noStrike" cap="none" normalizeH="0" baseline="0" dirty="0" smtClean="0">
                          <a:ln>
                            <a:noFill/>
                          </a:ln>
                          <a:solidFill>
                            <a:schemeClr val="tx1"/>
                          </a:solidFill>
                          <a:effectLst/>
                          <a:latin typeface="Times New Roman" pitchFamily="18" charset="0"/>
                          <a:ea typeface="宋体" pitchFamily="2" charset="-122"/>
                        </a:rPr>
                        <a:t>  </a:t>
                      </a:r>
                      <a:r>
                        <a:rPr kumimoji="1" lang="zh-CN" altLang="en-US" sz="1600" b="1" i="0" u="none" strike="noStrike" cap="none" normalizeH="0" baseline="0" dirty="0" smtClean="0">
                          <a:ln>
                            <a:noFill/>
                          </a:ln>
                          <a:solidFill>
                            <a:schemeClr val="tx1"/>
                          </a:solidFill>
                          <a:effectLst/>
                          <a:latin typeface="Times New Roman" pitchFamily="18" charset="0"/>
                          <a:ea typeface="宋体" pitchFamily="2" charset="-122"/>
                        </a:rPr>
                        <a:t>广东外语外贸大学针对年</a:t>
                      </a:r>
                      <a:endParaRPr kumimoji="1" lang="en-US" altLang="zh-CN" sz="1600" b="1" i="0" u="none" strike="noStrike" cap="none" normalizeH="0" baseline="0" dirty="0" smtClean="0">
                        <a:ln>
                          <a:noFill/>
                        </a:ln>
                        <a:solidFill>
                          <a:schemeClr val="tx1"/>
                        </a:solidFill>
                        <a:effectLst/>
                        <a:latin typeface="Times New Roman" pitchFamily="18" charset="0"/>
                        <a:ea typeface="宋体" pitchFamily="2" charset="-122"/>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1600" b="1" i="0" u="none" strike="noStrike" cap="none" normalizeH="0" baseline="0" dirty="0" smtClean="0">
                          <a:ln>
                            <a:noFill/>
                          </a:ln>
                          <a:solidFill>
                            <a:schemeClr val="tx1"/>
                          </a:solidFill>
                          <a:effectLst/>
                          <a:latin typeface="Times New Roman" pitchFamily="18" charset="0"/>
                          <a:ea typeface="宋体" pitchFamily="2" charset="-122"/>
                        </a:rPr>
                        <a:t>  </a:t>
                      </a:r>
                      <a:r>
                        <a:rPr kumimoji="1" lang="zh-CN" altLang="en-US" sz="1600" b="1" i="0" u="none" strike="noStrike" cap="none" normalizeH="0" baseline="0" dirty="0" smtClean="0">
                          <a:ln>
                            <a:noFill/>
                          </a:ln>
                          <a:solidFill>
                            <a:schemeClr val="tx1"/>
                          </a:solidFill>
                          <a:effectLst/>
                          <a:latin typeface="Times New Roman" pitchFamily="18" charset="0"/>
                          <a:ea typeface="宋体" pitchFamily="2" charset="-122"/>
                        </a:rPr>
                        <a:t>报数据审核所开发的计算</a:t>
                      </a:r>
                      <a:endParaRPr kumimoji="1" lang="en-US" altLang="zh-CN" sz="1600" b="1" i="0" u="none" strike="noStrike" cap="none" normalizeH="0" baseline="0" dirty="0" smtClean="0">
                        <a:ln>
                          <a:noFill/>
                        </a:ln>
                        <a:solidFill>
                          <a:schemeClr val="tx1"/>
                        </a:solidFill>
                        <a:effectLst/>
                        <a:latin typeface="Times New Roman" pitchFamily="18" charset="0"/>
                        <a:ea typeface="宋体" pitchFamily="2" charset="-122"/>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1600" b="1" i="0" u="none" strike="noStrike" cap="none" normalizeH="0" baseline="0" dirty="0" smtClean="0">
                          <a:ln>
                            <a:noFill/>
                          </a:ln>
                          <a:solidFill>
                            <a:schemeClr val="tx1"/>
                          </a:solidFill>
                          <a:effectLst/>
                          <a:latin typeface="Times New Roman" pitchFamily="18" charset="0"/>
                          <a:ea typeface="宋体" pitchFamily="2" charset="-122"/>
                        </a:rPr>
                        <a:t>  </a:t>
                      </a:r>
                      <a:r>
                        <a:rPr kumimoji="1" lang="zh-CN" altLang="en-US" sz="1600" b="1" i="0" u="none" strike="noStrike" cap="none" normalizeH="0" baseline="0" dirty="0" smtClean="0">
                          <a:ln>
                            <a:noFill/>
                          </a:ln>
                          <a:solidFill>
                            <a:schemeClr val="tx1"/>
                          </a:solidFill>
                          <a:effectLst/>
                          <a:latin typeface="Times New Roman" pitchFamily="18" charset="0"/>
                          <a:ea typeface="宋体" pitchFamily="2" charset="-122"/>
                        </a:rPr>
                        <a:t>机软件</a:t>
                      </a:r>
                      <a:endParaRPr kumimoji="1" lang="zh-CN" altLang="en-US" sz="1600" b="0" i="0" u="none" strike="noStrike" cap="none" normalizeH="0" baseline="0" dirty="0" smtClean="0">
                        <a:ln>
                          <a:noFill/>
                        </a:ln>
                        <a:solidFill>
                          <a:schemeClr val="tx1"/>
                        </a:solidFill>
                        <a:effectLst/>
                        <a:latin typeface="Times New Roman" pitchFamily="18" charset="0"/>
                        <a:ea typeface="宋体" pitchFamily="2" charset="-122"/>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矩形 7"/>
          <p:cNvSpPr/>
          <p:nvPr/>
        </p:nvSpPr>
        <p:spPr>
          <a:xfrm>
            <a:off x="857224" y="285728"/>
            <a:ext cx="2686954" cy="584775"/>
          </a:xfrm>
          <a:prstGeom prst="rect">
            <a:avLst/>
          </a:prstGeom>
        </p:spPr>
        <p:txBody>
          <a:bodyPr wrap="none">
            <a:spAutoFit/>
          </a:bodyPr>
          <a:lstStyle/>
          <a:p>
            <a:r>
              <a:rPr lang="en-US" altLang="zh-CN" sz="3200" b="1" dirty="0" smtClean="0">
                <a:solidFill>
                  <a:srgbClr val="004D86"/>
                </a:solidFill>
              </a:rPr>
              <a:t>R&amp;D</a:t>
            </a:r>
            <a:r>
              <a:rPr lang="zh-CN" altLang="en-US" sz="3200" b="1" dirty="0" smtClean="0">
                <a:solidFill>
                  <a:srgbClr val="004D86"/>
                </a:solidFill>
              </a:rPr>
              <a:t>基本概念</a:t>
            </a:r>
            <a:endParaRPr lang="zh-CN" altLang="en-US" sz="3200" b="1" dirty="0" smtClean="0">
              <a:solidFill>
                <a:srgbClr val="00B050"/>
              </a:solidFill>
              <a:latin typeface="+mj-lt"/>
              <a:ea typeface="+mj-ea"/>
              <a:cs typeface="+mj-cs"/>
            </a:endParaRPr>
          </a:p>
        </p:txBody>
      </p:sp>
      <p:sp>
        <p:nvSpPr>
          <p:cNvPr id="7" name="Rectangle 4"/>
          <p:cNvSpPr>
            <a:spLocks noChangeArrowheads="1"/>
          </p:cNvSpPr>
          <p:nvPr/>
        </p:nvSpPr>
        <p:spPr bwMode="auto">
          <a:xfrm>
            <a:off x="714348" y="1000108"/>
            <a:ext cx="5400675" cy="369332"/>
          </a:xfrm>
          <a:prstGeom prst="rect">
            <a:avLst/>
          </a:prstGeom>
          <a:noFill/>
          <a:ln w="28575" algn="ctr">
            <a:noFill/>
            <a:miter lim="800000"/>
            <a:headEnd/>
            <a:tailEnd/>
          </a:ln>
        </p:spPr>
        <p:txBody>
          <a:bodyPr lIns="0" tIns="0" rIns="0" bIns="0">
            <a:spAutoFit/>
          </a:bodyPr>
          <a:lstStyle/>
          <a:p>
            <a:pPr indent="-228600" algn="l"/>
            <a:r>
              <a:rPr lang="en-US" altLang="zh-CN" dirty="0">
                <a:solidFill>
                  <a:srgbClr val="0033CC"/>
                </a:solidFill>
              </a:rPr>
              <a:t>  </a:t>
            </a:r>
            <a:r>
              <a:rPr lang="zh-CN" altLang="en-US" sz="2400" b="1" dirty="0">
                <a:solidFill>
                  <a:srgbClr val="0033CC"/>
                </a:solidFill>
              </a:rPr>
              <a:t>表</a:t>
            </a:r>
            <a:r>
              <a:rPr lang="en-US" altLang="zh-CN" sz="2400" b="1" dirty="0">
                <a:solidFill>
                  <a:srgbClr val="0033CC"/>
                </a:solidFill>
              </a:rPr>
              <a:t>4 </a:t>
            </a:r>
            <a:r>
              <a:rPr lang="zh-CN" altLang="en-US" sz="2400" b="1" dirty="0">
                <a:solidFill>
                  <a:srgbClr val="0033CC"/>
                </a:solidFill>
              </a:rPr>
              <a:t>对活动类型的准确</a:t>
            </a:r>
            <a:r>
              <a:rPr lang="zh-CN" altLang="en-US" sz="2400" b="1" dirty="0" smtClean="0">
                <a:solidFill>
                  <a:srgbClr val="0033CC"/>
                </a:solidFill>
              </a:rPr>
              <a:t>划分</a:t>
            </a:r>
            <a:r>
              <a:rPr lang="en-US" altLang="zh-CN" sz="2400" b="1" dirty="0" smtClean="0">
                <a:solidFill>
                  <a:srgbClr val="FD0903"/>
                </a:solidFill>
              </a:rPr>
              <a:t> </a:t>
            </a:r>
            <a:endParaRPr lang="zh-CN" altLang="en-US" sz="2400" b="1" dirty="0">
              <a:solidFill>
                <a:srgbClr val="FD0903"/>
              </a:solidFill>
            </a:endParaRPr>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审核后</a:t>
            </a:r>
          </a:p>
        </p:txBody>
      </p:sp>
      <p:graphicFrame>
        <p:nvGraphicFramePr>
          <p:cNvPr id="6" name="表格 5"/>
          <p:cNvGraphicFramePr>
            <a:graphicFrameLocks noGrp="1"/>
          </p:cNvGraphicFramePr>
          <p:nvPr/>
        </p:nvGraphicFramePr>
        <p:xfrm>
          <a:off x="785786" y="1142984"/>
          <a:ext cx="7643866" cy="2000265"/>
        </p:xfrm>
        <a:graphic>
          <a:graphicData uri="http://schemas.openxmlformats.org/drawingml/2006/table">
            <a:tbl>
              <a:tblPr/>
              <a:tblGrid>
                <a:gridCol w="1435865"/>
                <a:gridCol w="464544"/>
                <a:gridCol w="2533878"/>
                <a:gridCol w="549007"/>
                <a:gridCol w="464544"/>
                <a:gridCol w="549007"/>
                <a:gridCol w="549007"/>
                <a:gridCol w="549007"/>
                <a:gridCol w="549007"/>
              </a:tblGrid>
              <a:tr h="400053">
                <a:tc>
                  <a:txBody>
                    <a:bodyPr/>
                    <a:lstStyle/>
                    <a:p>
                      <a:pPr algn="l" fontAlgn="b"/>
                      <a:r>
                        <a:rPr lang="zh-CN" altLang="en-US" sz="1200" b="0" i="0" u="none" strike="noStrike">
                          <a:solidFill>
                            <a:srgbClr val="000000"/>
                          </a:solidFill>
                          <a:latin typeface="宋体"/>
                        </a:rPr>
                        <a:t>内蒙古科技大学</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0" i="0" u="none" strike="noStrike">
                          <a:solidFill>
                            <a:srgbClr val="000000"/>
                          </a:solidFill>
                          <a:latin typeface="宋体"/>
                        </a:rPr>
                        <a:t>21</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0" i="0" u="none" strike="noStrike">
                          <a:solidFill>
                            <a:srgbClr val="000000"/>
                          </a:solidFill>
                          <a:latin typeface="宋体"/>
                        </a:rPr>
                        <a:t>内蒙古科技大学矿山安全与地下工程院士专家工作站</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0" i="0" u="none" strike="noStrike">
                          <a:solidFill>
                            <a:srgbClr val="000000"/>
                          </a:solidFill>
                          <a:latin typeface="宋体"/>
                        </a:rPr>
                        <a:t>61</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0" i="0" u="none" strike="noStrike">
                          <a:solidFill>
                            <a:srgbClr val="000000"/>
                          </a:solidFill>
                          <a:latin typeface="宋体"/>
                        </a:rPr>
                        <a:t>61</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0" i="0" u="none" strike="noStrike">
                          <a:solidFill>
                            <a:srgbClr val="000000"/>
                          </a:solidFill>
                          <a:latin typeface="宋体"/>
                        </a:rPr>
                        <a:t>5</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0" i="0" u="none" strike="noStrike">
                          <a:solidFill>
                            <a:srgbClr val="000000"/>
                          </a:solidFill>
                          <a:latin typeface="宋体"/>
                        </a:rPr>
                        <a:t>9058</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0" i="0" u="none" strike="noStrike">
                          <a:solidFill>
                            <a:srgbClr val="000000"/>
                          </a:solidFill>
                          <a:latin typeface="宋体"/>
                        </a:rPr>
                        <a:t>8947</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0" i="0" u="none" strike="noStrike" dirty="0">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0053">
                <a:tc>
                  <a:txBody>
                    <a:bodyPr/>
                    <a:lstStyle/>
                    <a:p>
                      <a:pPr algn="l" fontAlgn="b"/>
                      <a:r>
                        <a:rPr lang="zh-CN" altLang="en-US" sz="1200" b="0" i="0" u="none" strike="noStrike">
                          <a:solidFill>
                            <a:srgbClr val="000000"/>
                          </a:solidFill>
                          <a:latin typeface="宋体"/>
                        </a:rPr>
                        <a:t>内蒙古师范大学</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0" i="0" u="none" strike="noStrike">
                          <a:solidFill>
                            <a:srgbClr val="000000"/>
                          </a:solidFill>
                          <a:latin typeface="宋体"/>
                        </a:rPr>
                        <a:t>16</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0" i="0" u="none" strike="noStrike">
                          <a:solidFill>
                            <a:srgbClr val="000000"/>
                          </a:solidFill>
                          <a:latin typeface="宋体"/>
                        </a:rPr>
                        <a:t>内蒙古绿色催化院士工作站</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0" i="0" u="none" strike="noStrike">
                          <a:solidFill>
                            <a:srgbClr val="000000"/>
                          </a:solidFill>
                          <a:latin typeface="宋体"/>
                        </a:rPr>
                        <a:t>50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0" i="0" u="none" strike="noStrike">
                          <a:solidFill>
                            <a:srgbClr val="000000"/>
                          </a:solidFill>
                          <a:latin typeface="宋体"/>
                        </a:rPr>
                        <a:t>42</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0" i="0" u="none" strike="noStrike">
                          <a:solidFill>
                            <a:srgbClr val="000000"/>
                          </a:solidFill>
                          <a:latin typeface="宋体"/>
                        </a:rPr>
                        <a:t>5</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0" i="0" u="none" strike="noStrike">
                          <a:solidFill>
                            <a:srgbClr val="000000"/>
                          </a:solidFill>
                          <a:latin typeface="宋体"/>
                        </a:rPr>
                        <a:t>8090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0" i="0" u="none" strike="noStrike">
                          <a:solidFill>
                            <a:srgbClr val="000000"/>
                          </a:solidFill>
                          <a:latin typeface="宋体"/>
                        </a:rPr>
                        <a:t>7550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0" i="0" u="none" strike="noStrike" dirty="0">
                          <a:solidFill>
                            <a:srgbClr val="000000"/>
                          </a:solidFill>
                          <a:latin typeface="宋体"/>
                        </a:rPr>
                        <a:t>330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0053">
                <a:tc>
                  <a:txBody>
                    <a:bodyPr/>
                    <a:lstStyle/>
                    <a:p>
                      <a:pPr algn="l" fontAlgn="b"/>
                      <a:r>
                        <a:rPr lang="zh-CN" altLang="en-US" sz="1200" b="0" i="0" u="none" strike="noStrike">
                          <a:solidFill>
                            <a:srgbClr val="000000"/>
                          </a:solidFill>
                          <a:latin typeface="宋体"/>
                        </a:rPr>
                        <a:t>内蒙古师范大学</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0" i="0" u="none" strike="noStrike">
                          <a:solidFill>
                            <a:srgbClr val="000000"/>
                          </a:solidFill>
                          <a:latin typeface="宋体"/>
                        </a:rPr>
                        <a:t>17</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0" i="0" u="none" strike="noStrike">
                          <a:solidFill>
                            <a:srgbClr val="000000"/>
                          </a:solidFill>
                          <a:latin typeface="宋体"/>
                        </a:rPr>
                        <a:t>内蒙古师范大学生态安全与防灾减灾院士专家工作站</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0" i="0" u="none" strike="noStrike">
                          <a:solidFill>
                            <a:srgbClr val="000000"/>
                          </a:solidFill>
                          <a:latin typeface="宋体"/>
                        </a:rPr>
                        <a:t>172</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0" i="0" u="none" strike="noStrike">
                          <a:solidFill>
                            <a:srgbClr val="000000"/>
                          </a:solidFill>
                          <a:latin typeface="宋体"/>
                        </a:rPr>
                        <a:t>160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0" i="0" u="none" strike="noStrike">
                          <a:solidFill>
                            <a:srgbClr val="000000"/>
                          </a:solidFill>
                          <a:latin typeface="宋体"/>
                        </a:rPr>
                        <a:t>12</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0" i="0" u="none" strike="noStrike">
                          <a:solidFill>
                            <a:srgbClr val="000000"/>
                          </a:solidFill>
                          <a:latin typeface="宋体"/>
                        </a:rPr>
                        <a:t>5200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0" i="0" u="none" strike="noStrike">
                          <a:solidFill>
                            <a:srgbClr val="000000"/>
                          </a:solidFill>
                          <a:latin typeface="宋体"/>
                        </a:rPr>
                        <a:t>5080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0" i="0" u="none" strike="noStrike" dirty="0">
                          <a:solidFill>
                            <a:srgbClr val="000000"/>
                          </a:solidFill>
                          <a:latin typeface="宋体"/>
                        </a:rPr>
                        <a:t>4050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0053">
                <a:tc>
                  <a:txBody>
                    <a:bodyPr/>
                    <a:lstStyle/>
                    <a:p>
                      <a:pPr algn="l" fontAlgn="b"/>
                      <a:r>
                        <a:rPr lang="zh-CN" altLang="en-US" sz="1200" b="0" i="0" u="none" strike="noStrike">
                          <a:solidFill>
                            <a:srgbClr val="000000"/>
                          </a:solidFill>
                          <a:latin typeface="宋体"/>
                        </a:rPr>
                        <a:t>河套学院</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0" i="0" u="none" strike="noStrike">
                          <a:solidFill>
                            <a:srgbClr val="000000"/>
                          </a:solidFill>
                          <a:latin typeface="宋体"/>
                        </a:rPr>
                        <a:t>02</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0" i="0" u="none" strike="noStrike">
                          <a:solidFill>
                            <a:srgbClr val="000000"/>
                          </a:solidFill>
                          <a:latin typeface="宋体"/>
                        </a:rPr>
                        <a:t>河套学院巴彦淖尔市生态治理与绿色发展院士专家工作站</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0" i="0" u="none" strike="noStrike">
                          <a:solidFill>
                            <a:srgbClr val="000000"/>
                          </a:solidFill>
                          <a:latin typeface="宋体"/>
                        </a:rPr>
                        <a:t>1350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0" i="0" u="none" strike="noStrike">
                          <a:solidFill>
                            <a:srgbClr val="000000"/>
                          </a:solidFill>
                          <a:latin typeface="宋体"/>
                        </a:rPr>
                        <a:t>620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0" i="0" u="none" strike="noStrike">
                          <a:solidFill>
                            <a:srgbClr val="000000"/>
                          </a:solidFill>
                          <a:latin typeface="宋体"/>
                        </a:rPr>
                        <a:t>24</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0" i="0" u="none" strike="noStrike">
                          <a:solidFill>
                            <a:srgbClr val="000000"/>
                          </a:solidFill>
                          <a:latin typeface="宋体"/>
                        </a:rPr>
                        <a:t>900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0" i="0" u="none" strike="noStrike">
                          <a:solidFill>
                            <a:srgbClr val="000000"/>
                          </a:solidFill>
                          <a:latin typeface="宋体"/>
                        </a:rPr>
                        <a:t>470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0" i="0" u="none" strike="noStrike" dirty="0">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0053">
                <a:tc>
                  <a:txBody>
                    <a:bodyPr/>
                    <a:lstStyle/>
                    <a:p>
                      <a:pPr algn="l" fontAlgn="b"/>
                      <a:r>
                        <a:rPr lang="zh-CN" altLang="en-US" sz="1200" b="0" i="0" u="none" strike="noStrike">
                          <a:solidFill>
                            <a:srgbClr val="000000"/>
                          </a:solidFill>
                          <a:latin typeface="宋体"/>
                        </a:rPr>
                        <a:t>兴安职业技术学院</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0" i="0" u="none" strike="noStrike">
                          <a:solidFill>
                            <a:srgbClr val="000000"/>
                          </a:solidFill>
                          <a:latin typeface="宋体"/>
                        </a:rPr>
                        <a:t>3</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0" i="0" u="none" strike="noStrike">
                          <a:solidFill>
                            <a:srgbClr val="000000"/>
                          </a:solidFill>
                          <a:latin typeface="宋体"/>
                        </a:rPr>
                        <a:t>水资源环境康养院士专家工作站</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0" i="0" u="none" strike="noStrike">
                          <a:solidFill>
                            <a:srgbClr val="000000"/>
                          </a:solidFill>
                          <a:latin typeface="宋体"/>
                        </a:rPr>
                        <a:t>1380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0" i="0" u="none" strike="noStrike">
                          <a:solidFill>
                            <a:srgbClr val="000000"/>
                          </a:solidFill>
                          <a:latin typeface="宋体"/>
                        </a:rPr>
                        <a:t>100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0" i="0" u="none" strike="noStrike">
                          <a:solidFill>
                            <a:srgbClr val="000000"/>
                          </a:solidFill>
                          <a:latin typeface="宋体"/>
                        </a:rPr>
                        <a:t>1</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0" i="0" u="none" strike="noStrike">
                          <a:solidFill>
                            <a:srgbClr val="000000"/>
                          </a:solidFill>
                          <a:latin typeface="宋体"/>
                        </a:rPr>
                        <a:t>20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0" i="0" u="none" strike="noStrike">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0" i="0" u="none" strike="noStrike" dirty="0">
                          <a:solidFill>
                            <a:srgbClr val="000000"/>
                          </a:solidFill>
                          <a:latin typeface="宋体"/>
                        </a:rPr>
                        <a:t>0</a:t>
                      </a:r>
                    </a:p>
                  </a:txBody>
                  <a:tcPr marL="4811" marR="4811" marT="48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椭圆 6"/>
          <p:cNvSpPr/>
          <p:nvPr/>
        </p:nvSpPr>
        <p:spPr>
          <a:xfrm>
            <a:off x="785786" y="3286124"/>
            <a:ext cx="7786742" cy="64294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工作站很好，但不是科技机构。</a:t>
            </a:r>
            <a:endParaRPr lang="zh-CN" altLang="en-US" sz="2800" b="1" dirty="0">
              <a:solidFill>
                <a:srgbClr val="FF0000"/>
              </a:solidFill>
            </a:endParaRPr>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审核后</a:t>
            </a:r>
          </a:p>
        </p:txBody>
      </p:sp>
      <p:graphicFrame>
        <p:nvGraphicFramePr>
          <p:cNvPr id="8" name="表格 7"/>
          <p:cNvGraphicFramePr>
            <a:graphicFrameLocks noGrp="1"/>
          </p:cNvGraphicFramePr>
          <p:nvPr/>
        </p:nvGraphicFramePr>
        <p:xfrm>
          <a:off x="785786" y="1142984"/>
          <a:ext cx="7643866" cy="3929092"/>
        </p:xfrm>
        <a:graphic>
          <a:graphicData uri="http://schemas.openxmlformats.org/drawingml/2006/table">
            <a:tbl>
              <a:tblPr/>
              <a:tblGrid>
                <a:gridCol w="1435865"/>
                <a:gridCol w="464544"/>
                <a:gridCol w="2533878"/>
                <a:gridCol w="549007"/>
                <a:gridCol w="464544"/>
                <a:gridCol w="549007"/>
                <a:gridCol w="549007"/>
                <a:gridCol w="549007"/>
                <a:gridCol w="549007"/>
              </a:tblGrid>
              <a:tr h="435937">
                <a:tc>
                  <a:txBody>
                    <a:bodyPr/>
                    <a:lstStyle/>
                    <a:p>
                      <a:pPr algn="l" fontAlgn="b"/>
                      <a:r>
                        <a:rPr lang="zh-CN" altLang="en-US" sz="1200" b="1" i="0" u="none" strike="noStrike">
                          <a:solidFill>
                            <a:srgbClr val="000000"/>
                          </a:solidFill>
                          <a:latin typeface="宋体"/>
                        </a:rPr>
                        <a:t>内蒙古科技大学</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5</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白云鄂博共伴生矿资源高效综合利用协同创新中心（</a:t>
                      </a:r>
                      <a:r>
                        <a:rPr lang="en-US" altLang="zh-CN" sz="1200" b="1" i="0" u="none" strike="noStrike">
                          <a:solidFill>
                            <a:srgbClr val="000000"/>
                          </a:solidFill>
                          <a:latin typeface="宋体"/>
                        </a:rPr>
                        <a:t>2011</a:t>
                      </a:r>
                      <a:r>
                        <a:rPr lang="zh-CN" altLang="en-US" sz="1200" b="1" i="0" u="none" strike="noStrike">
                          <a:solidFill>
                            <a:srgbClr val="000000"/>
                          </a:solidFill>
                          <a:latin typeface="宋体"/>
                        </a:rPr>
                        <a:t>计划）</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5937">
                <a:tc>
                  <a:txBody>
                    <a:bodyPr/>
                    <a:lstStyle/>
                    <a:p>
                      <a:pPr algn="l" fontAlgn="b"/>
                      <a:r>
                        <a:rPr lang="zh-CN" altLang="en-US" sz="1200" b="1" i="0" u="none" strike="noStrike">
                          <a:solidFill>
                            <a:srgbClr val="000000"/>
                          </a:solidFill>
                          <a:latin typeface="宋体"/>
                        </a:rPr>
                        <a:t>内蒙古科技大学</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9</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内蒙古自治区白云鄂博共伴生矿采选冶废弃物资源综合利用工程研究中心</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5937">
                <a:tc>
                  <a:txBody>
                    <a:bodyPr/>
                    <a:lstStyle/>
                    <a:p>
                      <a:pPr algn="l" fontAlgn="b"/>
                      <a:r>
                        <a:rPr lang="zh-CN" altLang="en-US" sz="1200" b="1" i="0" u="none" strike="noStrike">
                          <a:solidFill>
                            <a:srgbClr val="000000"/>
                          </a:solidFill>
                          <a:latin typeface="宋体"/>
                        </a:rPr>
                        <a:t>内蒙古科技大学</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11</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内蒙古自治区白云鄂博矿多金属资源综合利用重点实验室</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5937">
                <a:tc>
                  <a:txBody>
                    <a:bodyPr/>
                    <a:lstStyle/>
                    <a:p>
                      <a:pPr algn="l" fontAlgn="b"/>
                      <a:r>
                        <a:rPr lang="zh-CN" altLang="en-US" sz="1200" b="1" i="0" u="none" strike="noStrike">
                          <a:solidFill>
                            <a:srgbClr val="000000"/>
                          </a:solidFill>
                          <a:latin typeface="宋体"/>
                        </a:rPr>
                        <a:t>内蒙古工业大学</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02</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内蒙古自治区新材料工程技术研究中心</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798">
                <a:tc>
                  <a:txBody>
                    <a:bodyPr/>
                    <a:lstStyle/>
                    <a:p>
                      <a:pPr algn="l" fontAlgn="b"/>
                      <a:r>
                        <a:rPr lang="zh-CN" altLang="en-US" sz="1200" b="1" i="0" u="none" strike="noStrike">
                          <a:solidFill>
                            <a:srgbClr val="000000"/>
                          </a:solidFill>
                          <a:latin typeface="宋体"/>
                        </a:rPr>
                        <a:t>内蒙古工业大学</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03</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内蒙古自治区轻金属材料重点实验室</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5937">
                <a:tc>
                  <a:txBody>
                    <a:bodyPr/>
                    <a:lstStyle/>
                    <a:p>
                      <a:pPr algn="l" fontAlgn="b"/>
                      <a:r>
                        <a:rPr lang="zh-CN" altLang="en-US" sz="1200" b="1" i="0" u="none" strike="noStrike">
                          <a:solidFill>
                            <a:srgbClr val="000000"/>
                          </a:solidFill>
                          <a:latin typeface="宋体"/>
                        </a:rPr>
                        <a:t>内蒙古工业大学</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13</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内蒙古自治区煤基固废高效循环利用重点实验室</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5937">
                <a:tc>
                  <a:txBody>
                    <a:bodyPr/>
                    <a:lstStyle/>
                    <a:p>
                      <a:pPr algn="l" fontAlgn="b"/>
                      <a:r>
                        <a:rPr lang="zh-CN" altLang="en-US" sz="1200" b="1" i="0" u="none" strike="noStrike">
                          <a:solidFill>
                            <a:srgbClr val="000000"/>
                          </a:solidFill>
                          <a:latin typeface="宋体"/>
                        </a:rPr>
                        <a:t>内蒙古工业大学</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14</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内蒙古自治区煤基固废高值化利用工程研究中心</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5937">
                <a:tc>
                  <a:txBody>
                    <a:bodyPr/>
                    <a:lstStyle/>
                    <a:p>
                      <a:pPr algn="l" fontAlgn="b"/>
                      <a:r>
                        <a:rPr lang="zh-CN" altLang="en-US" sz="1200" b="1" i="0" u="none" strike="noStrike">
                          <a:solidFill>
                            <a:srgbClr val="000000"/>
                          </a:solidFill>
                          <a:latin typeface="宋体"/>
                        </a:rPr>
                        <a:t>内蒙古工业大学</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15</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内蒙古自治区煤基固废高值化利用工程技术研究中心</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5937">
                <a:tc>
                  <a:txBody>
                    <a:bodyPr/>
                    <a:lstStyle/>
                    <a:p>
                      <a:pPr algn="l" fontAlgn="b"/>
                      <a:r>
                        <a:rPr lang="zh-CN" altLang="en-US" sz="1200" b="1" i="0" u="none" strike="noStrike">
                          <a:solidFill>
                            <a:srgbClr val="000000"/>
                          </a:solidFill>
                          <a:latin typeface="宋体"/>
                        </a:rPr>
                        <a:t>内蒙古工业大学</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21</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生物发酵绿色制造内蒙古自治区工程研究中心</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798">
                <a:tc>
                  <a:txBody>
                    <a:bodyPr/>
                    <a:lstStyle/>
                    <a:p>
                      <a:pPr algn="l" fontAlgn="b"/>
                      <a:r>
                        <a:rPr lang="zh-CN" altLang="en-US" sz="1200" b="1" i="0" u="none" strike="noStrike">
                          <a:solidFill>
                            <a:srgbClr val="000000"/>
                          </a:solidFill>
                          <a:latin typeface="宋体"/>
                        </a:rPr>
                        <a:t>内蒙古工业大学</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29</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内蒙古自治区绿色建筑重点实验室</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0</a:t>
                      </a:r>
                    </a:p>
                  </a:txBody>
                  <a:tcPr marL="4811" marR="4811" marT="48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9" name="椭圆 8"/>
          <p:cNvSpPr/>
          <p:nvPr/>
        </p:nvSpPr>
        <p:spPr>
          <a:xfrm>
            <a:off x="642910" y="5143512"/>
            <a:ext cx="7858180" cy="135732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统计的基本原则就是从实。</a:t>
            </a:r>
            <a:endParaRPr lang="en-US" altLang="zh-CN" sz="2800" b="1" dirty="0" smtClean="0">
              <a:solidFill>
                <a:srgbClr val="FF0000"/>
              </a:solidFill>
            </a:endParaRPr>
          </a:p>
          <a:p>
            <a:pPr algn="ctr"/>
            <a:r>
              <a:rPr lang="zh-CN" altLang="en-US" sz="2800" b="1" dirty="0" smtClean="0">
                <a:solidFill>
                  <a:srgbClr val="FF0000"/>
                </a:solidFill>
              </a:rPr>
              <a:t>凡当年没有科技活动的是不统计的。</a:t>
            </a:r>
            <a:r>
              <a:rPr lang="zh-CN" altLang="en-US" sz="2800" b="1" dirty="0" smtClean="0">
                <a:solidFill>
                  <a:srgbClr val="00B0F0"/>
                </a:solidFill>
              </a:rPr>
              <a:t>这样的机构至少有</a:t>
            </a:r>
            <a:r>
              <a:rPr lang="en-US" altLang="zh-CN" sz="2800" b="1" dirty="0" smtClean="0">
                <a:solidFill>
                  <a:srgbClr val="00B0F0"/>
                </a:solidFill>
              </a:rPr>
              <a:t>43</a:t>
            </a:r>
            <a:r>
              <a:rPr lang="zh-CN" altLang="en-US" sz="2800" b="1" dirty="0" smtClean="0">
                <a:solidFill>
                  <a:srgbClr val="00B0F0"/>
                </a:solidFill>
              </a:rPr>
              <a:t>个。</a:t>
            </a:r>
            <a:endParaRPr lang="zh-CN" altLang="en-US" sz="2800" b="1" dirty="0">
              <a:solidFill>
                <a:srgbClr val="00B0F0"/>
              </a:solidFill>
            </a:endParaRPr>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审核后</a:t>
            </a:r>
          </a:p>
        </p:txBody>
      </p:sp>
      <p:sp>
        <p:nvSpPr>
          <p:cNvPr id="9" name="椭圆 8"/>
          <p:cNvSpPr/>
          <p:nvPr/>
        </p:nvSpPr>
        <p:spPr>
          <a:xfrm>
            <a:off x="642910" y="4929198"/>
            <a:ext cx="7858180" cy="10715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咨询服务类项目竟然是应用研究。</a:t>
            </a:r>
            <a:endParaRPr lang="en-US" altLang="zh-CN" sz="2800" b="1" dirty="0" smtClean="0">
              <a:solidFill>
                <a:srgbClr val="FF0000"/>
              </a:solidFill>
            </a:endParaRPr>
          </a:p>
          <a:p>
            <a:pPr algn="ctr"/>
            <a:r>
              <a:rPr lang="zh-CN" altLang="en-US" sz="2800" b="1" dirty="0" smtClean="0">
                <a:solidFill>
                  <a:srgbClr val="00B050"/>
                </a:solidFill>
              </a:rPr>
              <a:t>委托试验合同也成了试验发展。</a:t>
            </a:r>
            <a:endParaRPr lang="en-US" altLang="zh-CN" sz="2800" b="1" dirty="0" smtClean="0">
              <a:solidFill>
                <a:srgbClr val="00B050"/>
              </a:solidFill>
            </a:endParaRPr>
          </a:p>
        </p:txBody>
      </p:sp>
      <p:graphicFrame>
        <p:nvGraphicFramePr>
          <p:cNvPr id="7" name="表格 6"/>
          <p:cNvGraphicFramePr>
            <a:graphicFrameLocks noGrp="1"/>
          </p:cNvGraphicFramePr>
          <p:nvPr/>
        </p:nvGraphicFramePr>
        <p:xfrm>
          <a:off x="785786" y="1142984"/>
          <a:ext cx="7643866" cy="3571900"/>
        </p:xfrm>
        <a:graphic>
          <a:graphicData uri="http://schemas.openxmlformats.org/drawingml/2006/table">
            <a:tbl>
              <a:tblPr/>
              <a:tblGrid>
                <a:gridCol w="1286591"/>
                <a:gridCol w="378409"/>
                <a:gridCol w="3632728"/>
                <a:gridCol w="605455"/>
                <a:gridCol w="454091"/>
                <a:gridCol w="454091"/>
                <a:gridCol w="832501"/>
              </a:tblGrid>
              <a:tr h="306353">
                <a:tc>
                  <a:txBody>
                    <a:bodyPr/>
                    <a:lstStyle/>
                    <a:p>
                      <a:pPr algn="l" fontAlgn="b"/>
                      <a:r>
                        <a:rPr lang="zh-CN" altLang="en-US" sz="1200" b="1" i="0" u="none" strike="noStrike" dirty="0">
                          <a:solidFill>
                            <a:srgbClr val="000000"/>
                          </a:solidFill>
                          <a:latin typeface="宋体"/>
                        </a:rPr>
                        <a:t>内蒙古科技大学</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734</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雷达涡旋成像算法咨询服务</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202108</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34</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25</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6353">
                <a:tc>
                  <a:txBody>
                    <a:bodyPr/>
                    <a:lstStyle/>
                    <a:p>
                      <a:pPr algn="l" fontAlgn="b"/>
                      <a:r>
                        <a:rPr lang="zh-CN" altLang="en-US" sz="1200" b="1" i="0" u="none" strike="noStrike">
                          <a:solidFill>
                            <a:srgbClr val="000000"/>
                          </a:solidFill>
                          <a:latin typeface="宋体"/>
                        </a:rPr>
                        <a:t>内蒙古科技大学</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735</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李家壕煤矿电工、机械设备检修工培训</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202001</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58</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48</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0538">
                <a:tc>
                  <a:txBody>
                    <a:bodyPr/>
                    <a:lstStyle/>
                    <a:p>
                      <a:pPr algn="l" fontAlgn="b"/>
                      <a:r>
                        <a:rPr lang="zh-CN" altLang="en-US" sz="1200" b="1" i="0" u="none" strike="noStrike" dirty="0">
                          <a:solidFill>
                            <a:srgbClr val="000000"/>
                          </a:solidFill>
                          <a:latin typeface="宋体"/>
                        </a:rPr>
                        <a:t>内蒙古科技大学</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758</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内蒙古鹿辰生物技术有限公司年产</a:t>
                      </a:r>
                      <a:r>
                        <a:rPr lang="en-US" altLang="zh-CN" sz="1200" b="1" i="0" u="none" strike="noStrike">
                          <a:solidFill>
                            <a:srgbClr val="000000"/>
                          </a:solidFill>
                          <a:latin typeface="宋体"/>
                        </a:rPr>
                        <a:t>10</a:t>
                      </a:r>
                      <a:r>
                        <a:rPr lang="zh-CN" altLang="en-US" sz="1200" b="1" i="0" u="none" strike="noStrike">
                          <a:solidFill>
                            <a:srgbClr val="000000"/>
                          </a:solidFill>
                          <a:latin typeface="宋体"/>
                        </a:rPr>
                        <a:t>万吨绿色饲料项目技术咨询合同</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202110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60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48</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6353">
                <a:tc>
                  <a:txBody>
                    <a:bodyPr/>
                    <a:lstStyle/>
                    <a:p>
                      <a:pPr algn="l" fontAlgn="b"/>
                      <a:r>
                        <a:rPr lang="zh-CN" altLang="en-US" sz="1200" b="1" i="0" u="none" strike="noStrike">
                          <a:solidFill>
                            <a:srgbClr val="000000"/>
                          </a:solidFill>
                          <a:latin typeface="宋体"/>
                        </a:rPr>
                        <a:t>内蒙古工业大学</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586</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引嫩济锡项目</a:t>
                      </a:r>
                      <a:r>
                        <a:rPr lang="en-US" altLang="zh-CN" sz="1200" b="1" i="0" u="none" strike="noStrike">
                          <a:solidFill>
                            <a:srgbClr val="000000"/>
                          </a:solidFill>
                          <a:latin typeface="宋体"/>
                        </a:rPr>
                        <a:t>BIM</a:t>
                      </a:r>
                      <a:r>
                        <a:rPr lang="zh-CN" altLang="en-US" sz="1200" b="1" i="0" u="none" strike="noStrike">
                          <a:solidFill>
                            <a:srgbClr val="000000"/>
                          </a:solidFill>
                          <a:latin typeface="宋体"/>
                        </a:rPr>
                        <a:t>技术咨询</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202012</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136</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3</a:t>
                      </a:r>
                      <a:r>
                        <a:rPr lang="zh-CN" altLang="en-US" sz="1200" b="1" i="0" u="none" strike="noStrike" dirty="0">
                          <a:solidFill>
                            <a:srgbClr val="000000"/>
                          </a:solidFill>
                          <a:latin typeface="宋体"/>
                        </a:rPr>
                        <a:t>实验发展</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0538">
                <a:tc>
                  <a:txBody>
                    <a:bodyPr/>
                    <a:lstStyle/>
                    <a:p>
                      <a:pPr algn="l" fontAlgn="b"/>
                      <a:r>
                        <a:rPr lang="zh-CN" altLang="en-US" sz="1200" b="1" i="0" u="none" strike="noStrike">
                          <a:solidFill>
                            <a:srgbClr val="000000"/>
                          </a:solidFill>
                          <a:latin typeface="宋体"/>
                        </a:rPr>
                        <a:t>内蒙古工业大学</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985</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察右后旗建材化工园区土牧尔台化工产业园高质量发展技术咨询</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202110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50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27</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6353">
                <a:tc>
                  <a:txBody>
                    <a:bodyPr/>
                    <a:lstStyle/>
                    <a:p>
                      <a:pPr algn="l" fontAlgn="b"/>
                      <a:r>
                        <a:rPr lang="zh-CN" altLang="en-US" sz="1200" b="1" i="0" u="none" strike="noStrike">
                          <a:solidFill>
                            <a:srgbClr val="000000"/>
                          </a:solidFill>
                          <a:latin typeface="宋体"/>
                        </a:rPr>
                        <a:t>内蒙古工业大学</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1000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废旧轮胎综合利用技术研究咨询服务</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202101</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90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41</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6353">
                <a:tc>
                  <a:txBody>
                    <a:bodyPr/>
                    <a:lstStyle/>
                    <a:p>
                      <a:pPr algn="l" fontAlgn="b"/>
                      <a:r>
                        <a:rPr lang="zh-CN" altLang="en-US" sz="1200" b="1" i="0" u="none" strike="noStrike">
                          <a:solidFill>
                            <a:srgbClr val="000000"/>
                          </a:solidFill>
                          <a:latin typeface="宋体"/>
                        </a:rPr>
                        <a:t>内蒙古工业大学</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1002</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风电场运行维护技术咨询</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202103</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4</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4</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6353">
                <a:tc>
                  <a:txBody>
                    <a:bodyPr/>
                    <a:lstStyle/>
                    <a:p>
                      <a:pPr algn="l" fontAlgn="b"/>
                      <a:r>
                        <a:rPr lang="zh-CN" altLang="en-US" sz="1200" b="1" i="0" u="none" strike="noStrike">
                          <a:solidFill>
                            <a:srgbClr val="000000"/>
                          </a:solidFill>
                          <a:latin typeface="宋体"/>
                        </a:rPr>
                        <a:t>内蒙古工业大学</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1003</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复合材料</a:t>
                      </a:r>
                      <a:r>
                        <a:rPr lang="zh-CN" altLang="en-US" sz="1200" b="1" i="0" u="none" strike="noStrike" dirty="0">
                          <a:solidFill>
                            <a:srgbClr val="FF0000"/>
                          </a:solidFill>
                          <a:latin typeface="宋体"/>
                        </a:rPr>
                        <a:t>性能试验委托合同</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202105</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60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30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FF0000"/>
                          </a:solidFill>
                          <a:latin typeface="宋体"/>
                        </a:rPr>
                        <a:t>3</a:t>
                      </a:r>
                      <a:r>
                        <a:rPr lang="zh-CN" altLang="en-US" sz="1200" b="1" i="0" u="none" strike="noStrike" dirty="0">
                          <a:solidFill>
                            <a:srgbClr val="FF0000"/>
                          </a:solidFill>
                          <a:latin typeface="宋体"/>
                        </a:rPr>
                        <a:t>实验发展</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6353">
                <a:tc>
                  <a:txBody>
                    <a:bodyPr/>
                    <a:lstStyle/>
                    <a:p>
                      <a:pPr algn="l" fontAlgn="b"/>
                      <a:r>
                        <a:rPr lang="zh-CN" altLang="en-US" sz="1200" b="1" i="0" u="none" strike="noStrike">
                          <a:solidFill>
                            <a:srgbClr val="000000"/>
                          </a:solidFill>
                          <a:latin typeface="宋体"/>
                        </a:rPr>
                        <a:t>内蒙古工业大学</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1010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国内外战略型号技术咨询服务</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202112</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100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35</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6353">
                <a:tc>
                  <a:txBody>
                    <a:bodyPr/>
                    <a:lstStyle/>
                    <a:p>
                      <a:pPr algn="l" fontAlgn="b"/>
                      <a:r>
                        <a:rPr lang="zh-CN" altLang="en-US" sz="1200" b="1" i="0" u="none" strike="noStrike">
                          <a:solidFill>
                            <a:srgbClr val="000000"/>
                          </a:solidFill>
                          <a:latin typeface="宋体"/>
                        </a:rPr>
                        <a:t>内蒙古工业大学</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1011</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国税察右后期农村校舍安全鉴定</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202101</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18</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16</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审核后</a:t>
            </a:r>
          </a:p>
        </p:txBody>
      </p:sp>
      <p:sp>
        <p:nvSpPr>
          <p:cNvPr id="9" name="椭圆 8"/>
          <p:cNvSpPr/>
          <p:nvPr/>
        </p:nvSpPr>
        <p:spPr>
          <a:xfrm>
            <a:off x="642910" y="5000636"/>
            <a:ext cx="7858180" cy="135732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开发类本应选择试验发展，</a:t>
            </a:r>
            <a:endParaRPr lang="en-US" altLang="zh-CN" sz="2800" b="1" dirty="0" smtClean="0">
              <a:solidFill>
                <a:srgbClr val="FF0000"/>
              </a:solidFill>
            </a:endParaRPr>
          </a:p>
          <a:p>
            <a:pPr algn="ctr"/>
            <a:r>
              <a:rPr lang="zh-CN" altLang="en-US" sz="2800" b="1" dirty="0" smtClean="0">
                <a:solidFill>
                  <a:srgbClr val="FF0000"/>
                </a:solidFill>
              </a:rPr>
              <a:t>竟然选择了成果应用或</a:t>
            </a:r>
            <a:endParaRPr lang="en-US" altLang="zh-CN" sz="2800" b="1" dirty="0" smtClean="0">
              <a:solidFill>
                <a:srgbClr val="FF0000"/>
              </a:solidFill>
            </a:endParaRPr>
          </a:p>
          <a:p>
            <a:pPr algn="ctr"/>
            <a:r>
              <a:rPr lang="zh-CN" altLang="en-US" sz="2800" b="1" dirty="0" smtClean="0">
                <a:solidFill>
                  <a:srgbClr val="FF0000"/>
                </a:solidFill>
              </a:rPr>
              <a:t>其他技术服务。</a:t>
            </a:r>
            <a:endParaRPr lang="en-US" altLang="zh-CN" sz="2800" b="1" dirty="0" smtClean="0">
              <a:solidFill>
                <a:srgbClr val="FF0000"/>
              </a:solidFill>
            </a:endParaRPr>
          </a:p>
        </p:txBody>
      </p:sp>
      <p:graphicFrame>
        <p:nvGraphicFramePr>
          <p:cNvPr id="8" name="表格 7"/>
          <p:cNvGraphicFramePr>
            <a:graphicFrameLocks noGrp="1"/>
          </p:cNvGraphicFramePr>
          <p:nvPr/>
        </p:nvGraphicFramePr>
        <p:xfrm>
          <a:off x="785786" y="1071546"/>
          <a:ext cx="7643867" cy="3689820"/>
        </p:xfrm>
        <a:graphic>
          <a:graphicData uri="http://schemas.openxmlformats.org/drawingml/2006/table">
            <a:tbl>
              <a:tblPr/>
              <a:tblGrid>
                <a:gridCol w="1143008"/>
                <a:gridCol w="314989"/>
                <a:gridCol w="3899853"/>
                <a:gridCol w="571504"/>
                <a:gridCol w="428628"/>
                <a:gridCol w="428628"/>
                <a:gridCol w="857257"/>
              </a:tblGrid>
              <a:tr h="368982">
                <a:tc>
                  <a:txBody>
                    <a:bodyPr/>
                    <a:lstStyle/>
                    <a:p>
                      <a:pPr algn="l" fontAlgn="b"/>
                      <a:r>
                        <a:rPr lang="zh-CN" altLang="en-US" sz="1200" b="1" i="0" u="none" strike="noStrike" dirty="0">
                          <a:solidFill>
                            <a:srgbClr val="000000"/>
                          </a:solidFill>
                          <a:latin typeface="宋体"/>
                        </a:rPr>
                        <a:t>内蒙古大学</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8</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CO2</a:t>
                      </a:r>
                      <a:r>
                        <a:rPr lang="zh-CN" altLang="en-US" sz="1200" b="1" i="0" u="none" strike="noStrike">
                          <a:solidFill>
                            <a:srgbClr val="000000"/>
                          </a:solidFill>
                          <a:latin typeface="宋体"/>
                        </a:rPr>
                        <a:t>甲烷化高性能催化剂开发及反应工艺研究</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201911</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129</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982">
                <a:tc>
                  <a:txBody>
                    <a:bodyPr/>
                    <a:lstStyle/>
                    <a:p>
                      <a:pPr algn="l" fontAlgn="b"/>
                      <a:r>
                        <a:rPr lang="zh-CN" altLang="en-US" sz="1200" b="1" i="0" u="none" strike="noStrike">
                          <a:solidFill>
                            <a:srgbClr val="000000"/>
                          </a:solidFill>
                          <a:latin typeface="宋体"/>
                        </a:rPr>
                        <a:t>内蒙古大学</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58</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聚乙烯醇特种纤维的研制与开发</a:t>
                      </a:r>
                      <a:r>
                        <a:rPr lang="en-US" altLang="zh-CN" sz="1200" b="1" i="0" u="none" strike="noStrike">
                          <a:solidFill>
                            <a:srgbClr val="000000"/>
                          </a:solidFill>
                          <a:latin typeface="宋体"/>
                        </a:rPr>
                        <a:t>(</a:t>
                      </a:r>
                      <a:r>
                        <a:rPr lang="zh-CN" altLang="en-US" sz="1200" b="1" i="0" u="none" strike="noStrike">
                          <a:solidFill>
                            <a:srgbClr val="000000"/>
                          </a:solidFill>
                          <a:latin typeface="宋体"/>
                        </a:rPr>
                        <a:t>张浩</a:t>
                      </a:r>
                      <a:r>
                        <a:rPr lang="en-US" altLang="zh-CN" sz="1200" b="1" i="0" u="none" strike="noStrike">
                          <a:solidFill>
                            <a:srgbClr val="000000"/>
                          </a:solidFill>
                          <a:latin typeface="宋体"/>
                        </a:rPr>
                        <a:t>)</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202001</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94</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982">
                <a:tc>
                  <a:txBody>
                    <a:bodyPr/>
                    <a:lstStyle/>
                    <a:p>
                      <a:pPr algn="l" fontAlgn="b"/>
                      <a:r>
                        <a:rPr lang="zh-CN" altLang="en-US" sz="1200" b="1" i="0" u="none" strike="noStrike" dirty="0">
                          <a:solidFill>
                            <a:srgbClr val="000000"/>
                          </a:solidFill>
                          <a:latin typeface="宋体"/>
                        </a:rPr>
                        <a:t>内蒙古大学</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59</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高稳定性稀土合金和铁氧体高频高性能吸波复合材料技术攻关</a:t>
                      </a:r>
                      <a:r>
                        <a:rPr lang="en-US" altLang="zh-CN" sz="1200" b="1" i="0" u="none" strike="noStrike">
                          <a:solidFill>
                            <a:srgbClr val="000000"/>
                          </a:solidFill>
                          <a:latin typeface="宋体"/>
                        </a:rPr>
                        <a:t>(</a:t>
                      </a:r>
                      <a:r>
                        <a:rPr lang="zh-CN" altLang="en-US" sz="1200" b="1" i="0" u="none" strike="noStrike">
                          <a:solidFill>
                            <a:srgbClr val="000000"/>
                          </a:solidFill>
                          <a:latin typeface="宋体"/>
                        </a:rPr>
                        <a:t>常虹</a:t>
                      </a:r>
                      <a:r>
                        <a:rPr lang="en-US" altLang="zh-CN" sz="1200" b="1" i="0" u="none" strike="noStrike">
                          <a:solidFill>
                            <a:srgbClr val="000000"/>
                          </a:solidFill>
                          <a:latin typeface="宋体"/>
                        </a:rPr>
                        <a:t>)</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202001</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276</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982">
                <a:tc>
                  <a:txBody>
                    <a:bodyPr/>
                    <a:lstStyle/>
                    <a:p>
                      <a:pPr algn="l" fontAlgn="b"/>
                      <a:r>
                        <a:rPr lang="zh-CN" altLang="en-US" sz="1200" b="1" i="0" u="none" strike="noStrike">
                          <a:solidFill>
                            <a:srgbClr val="000000"/>
                          </a:solidFill>
                          <a:latin typeface="宋体"/>
                        </a:rPr>
                        <a:t>内蒙古大学</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60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燃料电池汽车的高性能车载气体传感器的研制</a:t>
                      </a:r>
                      <a:r>
                        <a:rPr lang="en-US" altLang="zh-CN" sz="1200" b="1" i="0" u="none" strike="noStrike">
                          <a:solidFill>
                            <a:srgbClr val="000000"/>
                          </a:solidFill>
                          <a:latin typeface="宋体"/>
                        </a:rPr>
                        <a:t>(</a:t>
                      </a:r>
                      <a:r>
                        <a:rPr lang="zh-CN" altLang="en-US" sz="1200" b="1" i="0" u="none" strike="noStrike">
                          <a:solidFill>
                            <a:srgbClr val="000000"/>
                          </a:solidFill>
                          <a:latin typeface="宋体"/>
                        </a:rPr>
                        <a:t>翁智</a:t>
                      </a:r>
                      <a:r>
                        <a:rPr lang="en-US" altLang="zh-CN" sz="1200" b="1" i="0" u="none" strike="noStrike">
                          <a:solidFill>
                            <a:srgbClr val="000000"/>
                          </a:solidFill>
                          <a:latin typeface="宋体"/>
                        </a:rPr>
                        <a:t>)</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202001</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231</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982">
                <a:tc>
                  <a:txBody>
                    <a:bodyPr/>
                    <a:lstStyle/>
                    <a:p>
                      <a:pPr algn="l" fontAlgn="b"/>
                      <a:r>
                        <a:rPr lang="zh-CN" altLang="en-US" sz="1200" b="1" i="0" u="none" strike="noStrike">
                          <a:solidFill>
                            <a:srgbClr val="000000"/>
                          </a:solidFill>
                          <a:latin typeface="宋体"/>
                        </a:rPr>
                        <a:t>内蒙古大学</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75</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煤化工浓盐水低温分盐关键技术开发</a:t>
                      </a:r>
                      <a:r>
                        <a:rPr lang="en-US" altLang="zh-CN" sz="1200" b="1" i="0" u="none" strike="noStrike">
                          <a:solidFill>
                            <a:srgbClr val="000000"/>
                          </a:solidFill>
                          <a:latin typeface="宋体"/>
                        </a:rPr>
                        <a:t>(</a:t>
                      </a:r>
                      <a:r>
                        <a:rPr lang="zh-CN" altLang="en-US" sz="1200" b="1" i="0" u="none" strike="noStrike">
                          <a:solidFill>
                            <a:srgbClr val="000000"/>
                          </a:solidFill>
                          <a:latin typeface="宋体"/>
                        </a:rPr>
                        <a:t>张浩</a:t>
                      </a:r>
                      <a:r>
                        <a:rPr lang="en-US" altLang="zh-CN" sz="1200" b="1" i="0" u="none" strike="noStrike">
                          <a:solidFill>
                            <a:srgbClr val="000000"/>
                          </a:solidFill>
                          <a:latin typeface="宋体"/>
                        </a:rPr>
                        <a:t>)</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202001</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166</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982">
                <a:tc>
                  <a:txBody>
                    <a:bodyPr/>
                    <a:lstStyle/>
                    <a:p>
                      <a:pPr algn="l" fontAlgn="b"/>
                      <a:r>
                        <a:rPr lang="zh-CN" altLang="en-US" sz="1200" b="1" i="0" u="none" strike="noStrike">
                          <a:solidFill>
                            <a:srgbClr val="000000"/>
                          </a:solidFill>
                          <a:latin typeface="宋体"/>
                        </a:rPr>
                        <a:t>内蒙古大学</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125</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内蒙古兴和高岭土高值化利用研究与中试工艺开发</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201805</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982">
                <a:tc>
                  <a:txBody>
                    <a:bodyPr/>
                    <a:lstStyle/>
                    <a:p>
                      <a:pPr algn="l" fontAlgn="b"/>
                      <a:r>
                        <a:rPr lang="zh-CN" altLang="en-US" sz="1200" b="1" i="0" u="none" strike="noStrike">
                          <a:solidFill>
                            <a:srgbClr val="000000"/>
                          </a:solidFill>
                          <a:latin typeface="宋体"/>
                        </a:rPr>
                        <a:t>内蒙古大学</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126</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基于钽酸盐的光催化</a:t>
                      </a:r>
                      <a:r>
                        <a:rPr lang="en-US" altLang="zh-CN" sz="1200" b="1" i="0" u="none" strike="noStrike">
                          <a:solidFill>
                            <a:srgbClr val="000000"/>
                          </a:solidFill>
                          <a:latin typeface="宋体"/>
                        </a:rPr>
                        <a:t>-</a:t>
                      </a:r>
                      <a:r>
                        <a:rPr lang="zh-CN" altLang="en-US" sz="1200" b="1" i="0" u="none" strike="noStrike">
                          <a:solidFill>
                            <a:srgbClr val="000000"/>
                          </a:solidFill>
                          <a:latin typeface="宋体"/>
                        </a:rPr>
                        <a:t>硫酸根自由基协同氧化体系深度处理煤气化废水的研究与示范</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201805</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238</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982">
                <a:tc>
                  <a:txBody>
                    <a:bodyPr/>
                    <a:lstStyle/>
                    <a:p>
                      <a:pPr algn="l" fontAlgn="b"/>
                      <a:r>
                        <a:rPr lang="zh-CN" altLang="en-US" sz="1200" b="1" i="0" u="none" strike="noStrike">
                          <a:solidFill>
                            <a:srgbClr val="000000"/>
                          </a:solidFill>
                          <a:latin typeface="宋体"/>
                        </a:rPr>
                        <a:t>内蒙古大学</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127</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优质内蒙古绒山羊现代生物技术育种及快速扩繁技术体系的建立</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201805</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a:t>
                      </a:r>
                      <a:r>
                        <a:rPr lang="zh-CN" altLang="en-US" sz="1200" b="1" i="0" u="none" strike="noStrike" dirty="0">
                          <a:solidFill>
                            <a:srgbClr val="000000"/>
                          </a:solidFill>
                          <a:latin typeface="宋体"/>
                        </a:rPr>
                        <a:t>基础研究</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982">
                <a:tc>
                  <a:txBody>
                    <a:bodyPr/>
                    <a:lstStyle/>
                    <a:p>
                      <a:pPr algn="l" fontAlgn="b"/>
                      <a:r>
                        <a:rPr lang="zh-CN" altLang="en-US" sz="1200" b="1" i="0" u="none" strike="noStrike">
                          <a:solidFill>
                            <a:srgbClr val="000000"/>
                          </a:solidFill>
                          <a:latin typeface="宋体"/>
                        </a:rPr>
                        <a:t>内蒙古工业大学</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1031</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红外线温度可燃气检测系统</a:t>
                      </a:r>
                      <a:r>
                        <a:rPr lang="zh-CN" altLang="en-US" sz="1200" b="1" i="0" u="none" strike="noStrike" dirty="0">
                          <a:solidFill>
                            <a:srgbClr val="FF0000"/>
                          </a:solidFill>
                          <a:latin typeface="宋体"/>
                        </a:rPr>
                        <a:t>技术开发</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202111</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25</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18</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FF0000"/>
                          </a:solidFill>
                          <a:latin typeface="宋体"/>
                        </a:rPr>
                        <a:t>4</a:t>
                      </a:r>
                      <a:r>
                        <a:rPr lang="zh-CN" altLang="en-US" sz="1200" b="1" i="0" u="none" strike="noStrike" dirty="0">
                          <a:solidFill>
                            <a:srgbClr val="FF0000"/>
                          </a:solidFill>
                          <a:latin typeface="宋体"/>
                        </a:rPr>
                        <a:t>研究与发展成果应用</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982">
                <a:tc>
                  <a:txBody>
                    <a:bodyPr/>
                    <a:lstStyle/>
                    <a:p>
                      <a:pPr algn="l" fontAlgn="b"/>
                      <a:r>
                        <a:rPr lang="zh-CN" altLang="en-US" sz="1200" b="1" i="0" u="none" strike="noStrike">
                          <a:solidFill>
                            <a:srgbClr val="000000"/>
                          </a:solidFill>
                          <a:latin typeface="宋体"/>
                        </a:rPr>
                        <a:t>呼伦贝尔学院</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12</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植物营养微肥</a:t>
                      </a:r>
                      <a:r>
                        <a:rPr lang="zh-CN" altLang="en-US" sz="1200" b="1" i="0" u="none" strike="noStrike" dirty="0">
                          <a:solidFill>
                            <a:srgbClr val="FF0000"/>
                          </a:solidFill>
                          <a:latin typeface="宋体"/>
                        </a:rPr>
                        <a:t>研究与开发</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201911</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FF0000"/>
                          </a:solidFill>
                          <a:latin typeface="宋体"/>
                        </a:rPr>
                        <a:t>5</a:t>
                      </a:r>
                      <a:r>
                        <a:rPr lang="zh-CN" altLang="en-US" sz="1200" b="1" i="0" u="none" strike="noStrike" dirty="0">
                          <a:solidFill>
                            <a:srgbClr val="FF0000"/>
                          </a:solidFill>
                          <a:latin typeface="宋体"/>
                        </a:rPr>
                        <a:t>其他科技服务</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审核后</a:t>
            </a:r>
          </a:p>
        </p:txBody>
      </p:sp>
      <p:graphicFrame>
        <p:nvGraphicFramePr>
          <p:cNvPr id="6" name="表格 5"/>
          <p:cNvGraphicFramePr>
            <a:graphicFrameLocks noGrp="1"/>
          </p:cNvGraphicFramePr>
          <p:nvPr/>
        </p:nvGraphicFramePr>
        <p:xfrm>
          <a:off x="785786" y="1214422"/>
          <a:ext cx="7572427" cy="428628"/>
        </p:xfrm>
        <a:graphic>
          <a:graphicData uri="http://schemas.openxmlformats.org/drawingml/2006/table">
            <a:tbl>
              <a:tblPr/>
              <a:tblGrid>
                <a:gridCol w="928694"/>
                <a:gridCol w="500066"/>
                <a:gridCol w="3571900"/>
                <a:gridCol w="642942"/>
                <a:gridCol w="509579"/>
                <a:gridCol w="373486"/>
                <a:gridCol w="1045760"/>
              </a:tblGrid>
              <a:tr h="428628">
                <a:tc>
                  <a:txBody>
                    <a:bodyPr/>
                    <a:lstStyle/>
                    <a:p>
                      <a:pPr algn="l" fontAlgn="b"/>
                      <a:r>
                        <a:rPr lang="zh-CN" altLang="en-US" sz="1200" b="1" i="0" u="none" strike="noStrike" dirty="0">
                          <a:solidFill>
                            <a:srgbClr val="000000"/>
                          </a:solidFill>
                          <a:latin typeface="宋体"/>
                        </a:rPr>
                        <a:t>内蒙古大学</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128</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紫苏的抗性选育及新品种的</a:t>
                      </a:r>
                      <a:r>
                        <a:rPr lang="zh-CN" altLang="en-US" sz="1200" b="1" i="0" u="none" strike="noStrike" dirty="0">
                          <a:solidFill>
                            <a:srgbClr val="FF0000"/>
                          </a:solidFill>
                          <a:latin typeface="宋体"/>
                        </a:rPr>
                        <a:t>推广应用</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201805</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0</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FF0000"/>
                          </a:solidFill>
                          <a:latin typeface="宋体"/>
                        </a:rPr>
                        <a:t>3</a:t>
                      </a:r>
                      <a:r>
                        <a:rPr lang="zh-CN" altLang="en-US" sz="1200" b="1" i="0" u="none" strike="noStrike" dirty="0">
                          <a:solidFill>
                            <a:srgbClr val="FF0000"/>
                          </a:solidFill>
                          <a:latin typeface="宋体"/>
                        </a:rPr>
                        <a:t>实验发展</a:t>
                      </a:r>
                    </a:p>
                  </a:txBody>
                  <a:tcPr marL="3222" marR="3222" marT="3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椭圆 6"/>
          <p:cNvSpPr/>
          <p:nvPr/>
        </p:nvSpPr>
        <p:spPr>
          <a:xfrm>
            <a:off x="1857356" y="1785926"/>
            <a:ext cx="5857916" cy="10715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难得的成果应用项目</a:t>
            </a:r>
            <a:endParaRPr lang="en-US" altLang="zh-CN" sz="2800" b="1" dirty="0" smtClean="0">
              <a:solidFill>
                <a:srgbClr val="FF0000"/>
              </a:solidFill>
            </a:endParaRPr>
          </a:p>
          <a:p>
            <a:pPr algn="ctr"/>
            <a:r>
              <a:rPr lang="zh-CN" altLang="en-US" sz="2800" b="1" dirty="0" smtClean="0">
                <a:solidFill>
                  <a:srgbClr val="FF0000"/>
                </a:solidFill>
              </a:rPr>
              <a:t>却选择了试验发展。</a:t>
            </a:r>
            <a:endParaRPr lang="en-US" altLang="zh-CN" sz="2800" b="1" dirty="0" smtClean="0">
              <a:solidFill>
                <a:srgbClr val="FF0000"/>
              </a:solidFill>
            </a:endParaRPr>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审核后</a:t>
            </a:r>
          </a:p>
        </p:txBody>
      </p:sp>
      <p:sp>
        <p:nvSpPr>
          <p:cNvPr id="6" name="流程图: 过程 5"/>
          <p:cNvSpPr/>
          <p:nvPr/>
        </p:nvSpPr>
        <p:spPr>
          <a:xfrm>
            <a:off x="928662" y="2143116"/>
            <a:ext cx="7429552" cy="150019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b="1" dirty="0" smtClean="0">
                <a:solidFill>
                  <a:srgbClr val="FF0000"/>
                </a:solidFill>
              </a:rPr>
              <a:t>华东地区</a:t>
            </a:r>
            <a:endParaRPr lang="zh-CN" altLang="en-US" sz="6000" b="1" dirty="0">
              <a:solidFill>
                <a:srgbClr val="FF0000"/>
              </a:solidFill>
            </a:endParaRPr>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审核后</a:t>
            </a:r>
          </a:p>
        </p:txBody>
      </p:sp>
      <p:sp>
        <p:nvSpPr>
          <p:cNvPr id="7" name="椭圆 6"/>
          <p:cNvSpPr/>
          <p:nvPr/>
        </p:nvSpPr>
        <p:spPr>
          <a:xfrm>
            <a:off x="1500166" y="4143380"/>
            <a:ext cx="5857916" cy="7143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教师系列如此之高。</a:t>
            </a:r>
            <a:endParaRPr lang="en-US" altLang="zh-CN" sz="2800" b="1" dirty="0" smtClean="0">
              <a:solidFill>
                <a:srgbClr val="FF0000"/>
              </a:solidFill>
            </a:endParaRPr>
          </a:p>
        </p:txBody>
      </p:sp>
      <p:graphicFrame>
        <p:nvGraphicFramePr>
          <p:cNvPr id="8" name="表格 7"/>
          <p:cNvGraphicFramePr>
            <a:graphicFrameLocks noGrp="1"/>
          </p:cNvGraphicFramePr>
          <p:nvPr/>
        </p:nvGraphicFramePr>
        <p:xfrm>
          <a:off x="785786" y="1071546"/>
          <a:ext cx="7643866" cy="2621872"/>
        </p:xfrm>
        <a:graphic>
          <a:graphicData uri="http://schemas.openxmlformats.org/drawingml/2006/table">
            <a:tbl>
              <a:tblPr/>
              <a:tblGrid>
                <a:gridCol w="1643074"/>
                <a:gridCol w="642942"/>
                <a:gridCol w="2143140"/>
                <a:gridCol w="1143008"/>
                <a:gridCol w="2071702"/>
              </a:tblGrid>
              <a:tr h="327734">
                <a:tc>
                  <a:txBody>
                    <a:bodyPr/>
                    <a:lstStyle/>
                    <a:p>
                      <a:pPr algn="l" fontAlgn="ctr"/>
                      <a:r>
                        <a:rPr lang="zh-CN" altLang="en-US" sz="1200" b="1" i="0" u="none" strike="noStrike" dirty="0">
                          <a:solidFill>
                            <a:srgbClr val="000000"/>
                          </a:solidFill>
                          <a:latin typeface="宋体"/>
                        </a:rPr>
                        <a:t>南昌大学</a:t>
                      </a:r>
                      <a:r>
                        <a:rPr lang="en-US" altLang="zh-CN" sz="1200" b="1" i="0" u="none" strike="noStrike" dirty="0">
                          <a:solidFill>
                            <a:srgbClr val="000000"/>
                          </a:solidFill>
                          <a:latin typeface="宋体"/>
                        </a:rPr>
                        <a:t>10403</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表</a:t>
                      </a:r>
                      <a:r>
                        <a:rPr lang="en-US" altLang="zh-CN" sz="1200" b="1" i="0" u="none" strike="noStrike">
                          <a:solidFill>
                            <a:srgbClr val="000000"/>
                          </a:solidFill>
                          <a:latin typeface="宋体"/>
                        </a:rPr>
                        <a:t>1</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200" b="1" i="0" u="none" strike="noStrike">
                          <a:solidFill>
                            <a:srgbClr val="000000"/>
                          </a:solidFill>
                          <a:latin typeface="宋体"/>
                        </a:rPr>
                        <a:t>总人数</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200" b="1" i="0" u="none" strike="noStrike">
                          <a:solidFill>
                            <a:srgbClr val="000000"/>
                          </a:solidFill>
                          <a:latin typeface="宋体"/>
                        </a:rPr>
                        <a:t>1584</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200" b="1" i="0" u="none" strike="noStrike" dirty="0">
                          <a:solidFill>
                            <a:srgbClr val="000000"/>
                          </a:solidFill>
                          <a:latin typeface="宋体"/>
                        </a:rPr>
                        <a:t>　</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7734">
                <a:tc>
                  <a:txBody>
                    <a:bodyPr/>
                    <a:lstStyle/>
                    <a:p>
                      <a:pPr algn="l" fontAlgn="ctr"/>
                      <a:endParaRPr lang="zh-CN" altLang="en-US" sz="1200" b="1" i="0" u="none" strike="noStrike">
                        <a:solidFill>
                          <a:srgbClr val="000000"/>
                        </a:solidFill>
                        <a:latin typeface="宋体"/>
                      </a:endParaRP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200" b="1" i="0" u="none" strike="noStrike" dirty="0">
                          <a:solidFill>
                            <a:srgbClr val="000000"/>
                          </a:solidFill>
                          <a:latin typeface="宋体"/>
                        </a:rPr>
                        <a:t>　</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200" b="1" i="0" u="none" strike="noStrike" dirty="0">
                          <a:solidFill>
                            <a:srgbClr val="000000"/>
                          </a:solidFill>
                          <a:latin typeface="宋体"/>
                        </a:rPr>
                        <a:t>其中：其他技术系列</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2000" b="1" i="0" u="none" strike="noStrike" dirty="0">
                          <a:solidFill>
                            <a:srgbClr val="FF0000"/>
                          </a:solidFill>
                          <a:latin typeface="宋体"/>
                        </a:rPr>
                        <a:t>65</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200" b="1" i="0" u="none" strike="noStrike" dirty="0">
                          <a:solidFill>
                            <a:srgbClr val="000000"/>
                          </a:solidFill>
                          <a:latin typeface="宋体"/>
                        </a:rPr>
                        <a:t>8/18/39</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7734">
                <a:tc>
                  <a:txBody>
                    <a:bodyPr/>
                    <a:lstStyle/>
                    <a:p>
                      <a:pPr algn="l" fontAlgn="ctr"/>
                      <a:r>
                        <a:rPr lang="zh-CN" altLang="en-US" sz="1200" b="1" i="0" u="none" strike="noStrike">
                          <a:solidFill>
                            <a:srgbClr val="000000"/>
                          </a:solidFill>
                          <a:latin typeface="宋体"/>
                        </a:rPr>
                        <a:t>　</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表</a:t>
                      </a:r>
                      <a:r>
                        <a:rPr lang="en-US" altLang="zh-CN" sz="1200" b="1" i="0" u="none" strike="noStrike">
                          <a:solidFill>
                            <a:srgbClr val="000000"/>
                          </a:solidFill>
                          <a:latin typeface="宋体"/>
                        </a:rPr>
                        <a:t>2</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200" b="1" i="0" u="none" strike="noStrike">
                          <a:solidFill>
                            <a:srgbClr val="000000"/>
                          </a:solidFill>
                          <a:latin typeface="宋体"/>
                        </a:rPr>
                        <a:t>从业总人数</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200" b="1" i="0" u="none" strike="noStrike">
                          <a:solidFill>
                            <a:srgbClr val="000000"/>
                          </a:solidFill>
                          <a:latin typeface="宋体"/>
                        </a:rPr>
                        <a:t>4740</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200" b="1" i="0" u="none" strike="noStrike" dirty="0">
                          <a:solidFill>
                            <a:srgbClr val="000000"/>
                          </a:solidFill>
                          <a:latin typeface="宋体"/>
                        </a:rPr>
                        <a:t>差距如此之大。</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7734">
                <a:tc>
                  <a:txBody>
                    <a:bodyPr/>
                    <a:lstStyle/>
                    <a:p>
                      <a:pPr algn="l" fontAlgn="ctr"/>
                      <a:endParaRPr lang="zh-CN" altLang="en-US" sz="1200" b="1" i="0" u="none" strike="noStrike">
                        <a:solidFill>
                          <a:srgbClr val="000000"/>
                        </a:solidFill>
                        <a:latin typeface="宋体"/>
                      </a:endParaRP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200" b="1" i="0" u="none" strike="noStrike">
                        <a:solidFill>
                          <a:srgbClr val="000000"/>
                        </a:solidFill>
                        <a:latin typeface="宋体"/>
                      </a:endParaRP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200" b="1" i="0" u="none" strike="noStrike">
                          <a:solidFill>
                            <a:srgbClr val="000000"/>
                          </a:solidFill>
                          <a:latin typeface="宋体"/>
                        </a:rPr>
                        <a:t>企事业委托经费</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200" b="1" i="0" u="none" strike="noStrike">
                          <a:solidFill>
                            <a:srgbClr val="000000"/>
                          </a:solidFill>
                          <a:latin typeface="宋体"/>
                        </a:rPr>
                        <a:t>697</a:t>
                      </a:r>
                      <a:r>
                        <a:rPr lang="en-US" altLang="zh-CN" sz="1200" b="1" i="0" u="none" strike="noStrike">
                          <a:solidFill>
                            <a:srgbClr val="FF0000"/>
                          </a:solidFill>
                          <a:latin typeface="宋体"/>
                        </a:rPr>
                        <a:t>94</a:t>
                      </a:r>
                      <a:endParaRPr lang="zh-CN" altLang="en-US" sz="1200" b="1" i="0" u="none" strike="noStrike">
                        <a:solidFill>
                          <a:srgbClr val="000000"/>
                        </a:solidFill>
                        <a:latin typeface="宋体"/>
                      </a:endParaRP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200" b="1" i="0" u="none" strike="noStrike" dirty="0" smtClean="0">
                          <a:solidFill>
                            <a:srgbClr val="000000"/>
                          </a:solidFill>
                          <a:latin typeface="宋体"/>
                        </a:rPr>
                        <a:t>69794-69744=</a:t>
                      </a:r>
                      <a:r>
                        <a:rPr lang="en-US" altLang="zh-CN" sz="1200" b="1" i="0" u="none" strike="noStrike" dirty="0" smtClean="0">
                          <a:solidFill>
                            <a:srgbClr val="FF0000"/>
                          </a:solidFill>
                          <a:latin typeface="宋体"/>
                        </a:rPr>
                        <a:t>50</a:t>
                      </a:r>
                      <a:r>
                        <a:rPr lang="zh-CN" altLang="en-US" sz="1200" b="1" i="0" u="none" strike="noStrike" dirty="0" smtClean="0">
                          <a:solidFill>
                            <a:srgbClr val="FF0000"/>
                          </a:solidFill>
                          <a:latin typeface="宋体"/>
                        </a:rPr>
                        <a:t>，差在哪。</a:t>
                      </a:r>
                      <a:endParaRPr lang="en-US" altLang="zh-CN" sz="1200" b="1" i="0" u="none" strike="noStrike" dirty="0">
                        <a:solidFill>
                          <a:srgbClr val="FF0000"/>
                        </a:solidFill>
                        <a:latin typeface="宋体"/>
                      </a:endParaRP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7734">
                <a:tc>
                  <a:txBody>
                    <a:bodyPr/>
                    <a:lstStyle/>
                    <a:p>
                      <a:pPr algn="l" fontAlgn="ctr"/>
                      <a:r>
                        <a:rPr lang="zh-CN" altLang="en-US" sz="1200" b="1" i="0" u="none" strike="noStrike">
                          <a:solidFill>
                            <a:srgbClr val="000000"/>
                          </a:solidFill>
                          <a:latin typeface="宋体"/>
                        </a:rPr>
                        <a:t>　</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表</a:t>
                      </a:r>
                      <a:r>
                        <a:rPr lang="en-US" altLang="zh-CN" sz="1200" b="1" i="0" u="none" strike="noStrike">
                          <a:solidFill>
                            <a:srgbClr val="000000"/>
                          </a:solidFill>
                          <a:latin typeface="宋体"/>
                        </a:rPr>
                        <a:t>42</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200" b="1" i="0" u="none" strike="noStrike">
                          <a:solidFill>
                            <a:srgbClr val="000000"/>
                          </a:solidFill>
                          <a:latin typeface="宋体"/>
                        </a:rPr>
                        <a:t>企业委托项目</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200" b="1" i="0" u="none" strike="noStrike">
                          <a:solidFill>
                            <a:srgbClr val="000000"/>
                          </a:solidFill>
                          <a:latin typeface="宋体"/>
                        </a:rPr>
                        <a:t>406</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200" b="1" i="0" u="none" strike="noStrike" dirty="0">
                          <a:solidFill>
                            <a:srgbClr val="000000"/>
                          </a:solidFill>
                          <a:latin typeface="宋体"/>
                        </a:rPr>
                        <a:t>　</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7734">
                <a:tc>
                  <a:txBody>
                    <a:bodyPr/>
                    <a:lstStyle/>
                    <a:p>
                      <a:pPr algn="l" fontAlgn="ctr"/>
                      <a:r>
                        <a:rPr lang="zh-CN" altLang="en-US" sz="1200" b="1" i="0" u="none" strike="noStrike">
                          <a:solidFill>
                            <a:srgbClr val="000000"/>
                          </a:solidFill>
                          <a:latin typeface="宋体"/>
                        </a:rPr>
                        <a:t>　</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　</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200" b="1" i="0" u="none" strike="noStrike">
                          <a:solidFill>
                            <a:srgbClr val="000000"/>
                          </a:solidFill>
                          <a:latin typeface="宋体"/>
                        </a:rPr>
                        <a:t>企业委托新立项目</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200" b="1" i="0" u="none" strike="noStrike">
                          <a:solidFill>
                            <a:srgbClr val="000000"/>
                          </a:solidFill>
                          <a:latin typeface="宋体"/>
                        </a:rPr>
                        <a:t>284</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200" b="1" i="0" u="none" strike="noStrike" dirty="0">
                          <a:solidFill>
                            <a:srgbClr val="000000"/>
                          </a:solidFill>
                          <a:latin typeface="宋体"/>
                        </a:rPr>
                        <a:t>　</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7734">
                <a:tc>
                  <a:txBody>
                    <a:bodyPr/>
                    <a:lstStyle/>
                    <a:p>
                      <a:pPr algn="l" fontAlgn="ctr"/>
                      <a:r>
                        <a:rPr lang="zh-CN" altLang="en-US" sz="1200" b="1" i="0" u="none" strike="noStrike">
                          <a:solidFill>
                            <a:srgbClr val="000000"/>
                          </a:solidFill>
                          <a:latin typeface="宋体"/>
                        </a:rPr>
                        <a:t>　</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　</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200" b="1" i="0" u="none" strike="noStrike">
                          <a:solidFill>
                            <a:srgbClr val="000000"/>
                          </a:solidFill>
                          <a:latin typeface="宋体"/>
                        </a:rPr>
                        <a:t>企业委托项目拨入经费</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200" b="1" i="0" u="none" strike="noStrike">
                          <a:solidFill>
                            <a:srgbClr val="000000"/>
                          </a:solidFill>
                          <a:latin typeface="宋体"/>
                        </a:rPr>
                        <a:t>697</a:t>
                      </a:r>
                      <a:r>
                        <a:rPr lang="en-US" altLang="zh-CN" sz="1200" b="1" i="0" u="none" strike="noStrike">
                          <a:solidFill>
                            <a:srgbClr val="FF0000"/>
                          </a:solidFill>
                          <a:latin typeface="宋体"/>
                        </a:rPr>
                        <a:t>44</a:t>
                      </a:r>
                      <a:endParaRPr lang="zh-CN" altLang="en-US" sz="1200" b="1" i="0" u="none" strike="noStrike">
                        <a:solidFill>
                          <a:srgbClr val="000000"/>
                        </a:solidFill>
                        <a:latin typeface="宋体"/>
                      </a:endParaRP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200" b="1" i="0" u="none" strike="noStrike" dirty="0">
                          <a:solidFill>
                            <a:srgbClr val="000000"/>
                          </a:solidFill>
                          <a:latin typeface="宋体"/>
                        </a:rPr>
                        <a:t>　</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7734">
                <a:tc>
                  <a:txBody>
                    <a:bodyPr/>
                    <a:lstStyle/>
                    <a:p>
                      <a:pPr algn="l" fontAlgn="ctr"/>
                      <a:r>
                        <a:rPr lang="zh-CN" altLang="en-US" sz="1200" b="1" i="0" u="none" strike="noStrike">
                          <a:solidFill>
                            <a:srgbClr val="000000"/>
                          </a:solidFill>
                          <a:latin typeface="宋体"/>
                        </a:rPr>
                        <a:t>　</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200" b="1" i="0" u="none" strike="noStrike">
                          <a:solidFill>
                            <a:srgbClr val="000000"/>
                          </a:solidFill>
                          <a:latin typeface="宋体"/>
                        </a:rPr>
                        <a:t>　</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200" b="1" i="0" u="none" strike="noStrike">
                          <a:solidFill>
                            <a:srgbClr val="000000"/>
                          </a:solidFill>
                          <a:latin typeface="宋体"/>
                        </a:rPr>
                        <a:t>企业委托项目支出经费</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200" b="1" i="0" u="none" strike="noStrike">
                          <a:solidFill>
                            <a:srgbClr val="000000"/>
                          </a:solidFill>
                          <a:latin typeface="宋体"/>
                        </a:rPr>
                        <a:t>41758</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200" b="1" i="0" u="none" strike="noStrike" dirty="0">
                          <a:solidFill>
                            <a:srgbClr val="000000"/>
                          </a:solidFill>
                          <a:latin typeface="宋体"/>
                        </a:rPr>
                        <a:t>　</a:t>
                      </a:r>
                    </a:p>
                  </a:txBody>
                  <a:tcPr marL="5073" marR="5073" marT="50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审核后</a:t>
            </a:r>
          </a:p>
        </p:txBody>
      </p:sp>
      <p:sp>
        <p:nvSpPr>
          <p:cNvPr id="7" name="椭圆 6"/>
          <p:cNvSpPr/>
          <p:nvPr/>
        </p:nvSpPr>
        <p:spPr>
          <a:xfrm>
            <a:off x="1500166" y="5214950"/>
            <a:ext cx="6429420" cy="7143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国家基金资助范围的</a:t>
            </a:r>
            <a:r>
              <a:rPr lang="zh-CN" altLang="en-US" sz="2800" b="1" dirty="0" smtClean="0">
                <a:solidFill>
                  <a:srgbClr val="00B0F0"/>
                </a:solidFill>
              </a:rPr>
              <a:t>再扩展</a:t>
            </a:r>
            <a:r>
              <a:rPr lang="zh-CN" altLang="en-US" sz="2800" b="1" dirty="0" smtClean="0">
                <a:solidFill>
                  <a:srgbClr val="FF0000"/>
                </a:solidFill>
              </a:rPr>
              <a:t>。</a:t>
            </a:r>
            <a:endParaRPr lang="en-US" altLang="zh-CN" sz="2800" b="1" dirty="0" smtClean="0">
              <a:solidFill>
                <a:srgbClr val="00B0F0"/>
              </a:solidFill>
            </a:endParaRPr>
          </a:p>
        </p:txBody>
      </p:sp>
      <p:graphicFrame>
        <p:nvGraphicFramePr>
          <p:cNvPr id="8" name="表格 7"/>
          <p:cNvGraphicFramePr>
            <a:graphicFrameLocks noGrp="1"/>
          </p:cNvGraphicFramePr>
          <p:nvPr/>
        </p:nvGraphicFramePr>
        <p:xfrm>
          <a:off x="785786" y="1142984"/>
          <a:ext cx="7643867" cy="3859772"/>
        </p:xfrm>
        <a:graphic>
          <a:graphicData uri="http://schemas.openxmlformats.org/drawingml/2006/table">
            <a:tbl>
              <a:tblPr/>
              <a:tblGrid>
                <a:gridCol w="1134121"/>
                <a:gridCol w="486052"/>
                <a:gridCol w="3237611"/>
                <a:gridCol w="500066"/>
                <a:gridCol w="392909"/>
                <a:gridCol w="392909"/>
                <a:gridCol w="759584"/>
                <a:gridCol w="740615"/>
              </a:tblGrid>
              <a:tr h="172518">
                <a:tc>
                  <a:txBody>
                    <a:bodyPr/>
                    <a:lstStyle/>
                    <a:p>
                      <a:pPr algn="l" fontAlgn="b"/>
                      <a:r>
                        <a:rPr lang="zh-CN" altLang="en-US" sz="1200" b="1" i="0" u="none" strike="noStrike" dirty="0">
                          <a:solidFill>
                            <a:srgbClr val="000000"/>
                          </a:solidFill>
                          <a:latin typeface="宋体"/>
                        </a:rPr>
                        <a:t>华东交通大学</a:t>
                      </a:r>
                    </a:p>
                  </a:txBody>
                  <a:tcPr marL="2756" marR="2756" marT="2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510</a:t>
                      </a:r>
                    </a:p>
                  </a:txBody>
                  <a:tcPr marL="2756" marR="2756" marT="2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基于可靠度理论的桥梁荷载试验设计及评价方法研究</a:t>
                      </a:r>
                    </a:p>
                  </a:txBody>
                  <a:tcPr marL="2756" marR="2756" marT="2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202010</a:t>
                      </a:r>
                    </a:p>
                  </a:txBody>
                  <a:tcPr marL="2756" marR="2756" marT="2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18</a:t>
                      </a:r>
                    </a:p>
                  </a:txBody>
                  <a:tcPr marL="2756" marR="2756" marT="2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176</a:t>
                      </a:r>
                    </a:p>
                  </a:txBody>
                  <a:tcPr marL="2756" marR="2756" marT="2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solidFill>
                            <a:srgbClr val="FF0000"/>
                          </a:solidFill>
                          <a:latin typeface="宋体"/>
                        </a:rPr>
                        <a:t>3</a:t>
                      </a:r>
                      <a:r>
                        <a:rPr lang="zh-CN" altLang="en-US" sz="1200" b="1" i="0" u="none" strike="noStrike" dirty="0">
                          <a:solidFill>
                            <a:srgbClr val="FF0000"/>
                          </a:solidFill>
                          <a:latin typeface="宋体"/>
                        </a:rPr>
                        <a:t>实验发展</a:t>
                      </a:r>
                    </a:p>
                  </a:txBody>
                  <a:tcPr marL="2756" marR="2756" marT="2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04</a:t>
                      </a:r>
                      <a:r>
                        <a:rPr lang="zh-CN" altLang="en-US" sz="1200" b="1" i="0" u="none" strike="noStrike" dirty="0">
                          <a:solidFill>
                            <a:srgbClr val="000000"/>
                          </a:solidFill>
                          <a:latin typeface="宋体"/>
                        </a:rPr>
                        <a:t>国家自然科学基金项目</a:t>
                      </a:r>
                    </a:p>
                  </a:txBody>
                  <a:tcPr marL="2756" marR="2756" marT="2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0174">
                <a:tc>
                  <a:txBody>
                    <a:bodyPr/>
                    <a:lstStyle/>
                    <a:p>
                      <a:pPr algn="l" fontAlgn="b"/>
                      <a:r>
                        <a:rPr lang="zh-CN" altLang="en-US" sz="1200" b="1" i="0" u="none" strike="noStrike" dirty="0">
                          <a:solidFill>
                            <a:srgbClr val="000000"/>
                          </a:solidFill>
                          <a:latin typeface="宋体"/>
                        </a:rPr>
                        <a:t>华东交通大学</a:t>
                      </a:r>
                    </a:p>
                  </a:txBody>
                  <a:tcPr marL="2756" marR="2756" marT="2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532</a:t>
                      </a:r>
                    </a:p>
                  </a:txBody>
                  <a:tcPr marL="2756" marR="2756" marT="2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考虑打桩效应海上风电桩基循环演化特性大比尺模型试验与数值模拟</a:t>
                      </a:r>
                    </a:p>
                  </a:txBody>
                  <a:tcPr marL="2756" marR="2756" marT="2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202010</a:t>
                      </a:r>
                    </a:p>
                  </a:txBody>
                  <a:tcPr marL="2756" marR="2756" marT="2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686</a:t>
                      </a:r>
                    </a:p>
                  </a:txBody>
                  <a:tcPr marL="2756" marR="2756" marT="2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253</a:t>
                      </a:r>
                    </a:p>
                  </a:txBody>
                  <a:tcPr marL="2756" marR="2756" marT="2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solidFill>
                            <a:srgbClr val="FF0000"/>
                          </a:solidFill>
                          <a:latin typeface="宋体"/>
                        </a:rPr>
                        <a:t>3</a:t>
                      </a:r>
                      <a:r>
                        <a:rPr lang="zh-CN" altLang="en-US" sz="1200" b="1" i="0" u="none" strike="noStrike" dirty="0">
                          <a:solidFill>
                            <a:srgbClr val="FF0000"/>
                          </a:solidFill>
                          <a:latin typeface="宋体"/>
                        </a:rPr>
                        <a:t>实验发展</a:t>
                      </a:r>
                    </a:p>
                  </a:txBody>
                  <a:tcPr marL="2756" marR="2756" marT="2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04</a:t>
                      </a:r>
                      <a:r>
                        <a:rPr lang="zh-CN" altLang="en-US" sz="1200" b="1" i="0" u="none" strike="noStrike" dirty="0">
                          <a:solidFill>
                            <a:srgbClr val="000000"/>
                          </a:solidFill>
                          <a:latin typeface="宋体"/>
                        </a:rPr>
                        <a:t>国家自然科学基金项目</a:t>
                      </a:r>
                    </a:p>
                  </a:txBody>
                  <a:tcPr marL="2756" marR="2756" marT="2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518">
                <a:tc>
                  <a:txBody>
                    <a:bodyPr/>
                    <a:lstStyle/>
                    <a:p>
                      <a:pPr algn="l" fontAlgn="b"/>
                      <a:r>
                        <a:rPr lang="zh-CN" altLang="en-US" sz="1200" b="1" i="0" u="none" strike="noStrike">
                          <a:solidFill>
                            <a:srgbClr val="000000"/>
                          </a:solidFill>
                          <a:latin typeface="宋体"/>
                        </a:rPr>
                        <a:t>华东交通大学</a:t>
                      </a:r>
                    </a:p>
                  </a:txBody>
                  <a:tcPr marL="2756" marR="2756" marT="2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962</a:t>
                      </a:r>
                    </a:p>
                  </a:txBody>
                  <a:tcPr marL="2756" marR="2756" marT="2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基于模型试验和</a:t>
                      </a:r>
                      <a:r>
                        <a:rPr lang="en-US" altLang="zh-CN" sz="1200" b="1" i="0" u="none" strike="noStrike" dirty="0">
                          <a:solidFill>
                            <a:srgbClr val="000000"/>
                          </a:solidFill>
                          <a:latin typeface="宋体"/>
                        </a:rPr>
                        <a:t>FE-SEA</a:t>
                      </a:r>
                      <a:r>
                        <a:rPr lang="zh-CN" altLang="en-US" sz="1200" b="1" i="0" u="none" strike="noStrike" dirty="0">
                          <a:solidFill>
                            <a:srgbClr val="000000"/>
                          </a:solidFill>
                          <a:latin typeface="宋体"/>
                        </a:rPr>
                        <a:t>混合法的高架轨道结构振动噪声预测及控制</a:t>
                      </a:r>
                    </a:p>
                  </a:txBody>
                  <a:tcPr marL="2756" marR="2756" marT="2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201908</a:t>
                      </a:r>
                    </a:p>
                  </a:txBody>
                  <a:tcPr marL="2756" marR="2756" marT="2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208</a:t>
                      </a:r>
                    </a:p>
                  </a:txBody>
                  <a:tcPr marL="2756" marR="2756" marT="2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56</a:t>
                      </a:r>
                    </a:p>
                  </a:txBody>
                  <a:tcPr marL="2756" marR="2756" marT="2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FF0000"/>
                          </a:solidFill>
                          <a:latin typeface="宋体"/>
                        </a:rPr>
                        <a:t>3</a:t>
                      </a:r>
                      <a:r>
                        <a:rPr lang="zh-CN" altLang="en-US" sz="1200" b="1" i="0" u="none" strike="noStrike">
                          <a:solidFill>
                            <a:srgbClr val="FF0000"/>
                          </a:solidFill>
                          <a:latin typeface="宋体"/>
                        </a:rPr>
                        <a:t>实验发展</a:t>
                      </a:r>
                    </a:p>
                  </a:txBody>
                  <a:tcPr marL="2756" marR="2756" marT="2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04</a:t>
                      </a:r>
                      <a:r>
                        <a:rPr lang="zh-CN" altLang="en-US" sz="1200" b="1" i="0" u="none" strike="noStrike" dirty="0">
                          <a:solidFill>
                            <a:srgbClr val="000000"/>
                          </a:solidFill>
                          <a:latin typeface="宋体"/>
                        </a:rPr>
                        <a:t>国家自然科学基金项目</a:t>
                      </a:r>
                    </a:p>
                  </a:txBody>
                  <a:tcPr marL="2756" marR="2756" marT="2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518">
                <a:tc>
                  <a:txBody>
                    <a:bodyPr/>
                    <a:lstStyle/>
                    <a:p>
                      <a:pPr algn="l" fontAlgn="b"/>
                      <a:r>
                        <a:rPr lang="zh-CN" altLang="en-US" sz="1200" b="1" i="0" u="none" strike="noStrike">
                          <a:solidFill>
                            <a:srgbClr val="000000"/>
                          </a:solidFill>
                          <a:latin typeface="宋体"/>
                        </a:rPr>
                        <a:t>华东交通大学</a:t>
                      </a:r>
                    </a:p>
                  </a:txBody>
                  <a:tcPr marL="2756" marR="2756" marT="2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1633</a:t>
                      </a:r>
                    </a:p>
                  </a:txBody>
                  <a:tcPr marL="2756" marR="2756" marT="2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基于模型试验的车致箱梁振动噪声反演方法研究</a:t>
                      </a:r>
                    </a:p>
                  </a:txBody>
                  <a:tcPr marL="2756" marR="2756" marT="2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201901</a:t>
                      </a:r>
                    </a:p>
                  </a:txBody>
                  <a:tcPr marL="2756" marR="2756" marT="2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21</a:t>
                      </a:r>
                    </a:p>
                  </a:txBody>
                  <a:tcPr marL="2756" marR="2756" marT="2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119</a:t>
                      </a:r>
                    </a:p>
                  </a:txBody>
                  <a:tcPr marL="2756" marR="2756" marT="2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FF0000"/>
                          </a:solidFill>
                          <a:latin typeface="宋体"/>
                        </a:rPr>
                        <a:t>3</a:t>
                      </a:r>
                      <a:r>
                        <a:rPr lang="zh-CN" altLang="en-US" sz="1200" b="1" i="0" u="none" strike="noStrike">
                          <a:solidFill>
                            <a:srgbClr val="FF0000"/>
                          </a:solidFill>
                          <a:latin typeface="宋体"/>
                        </a:rPr>
                        <a:t>实验发展</a:t>
                      </a:r>
                    </a:p>
                  </a:txBody>
                  <a:tcPr marL="2756" marR="2756" marT="2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04</a:t>
                      </a:r>
                      <a:r>
                        <a:rPr lang="zh-CN" altLang="en-US" sz="1200" b="1" i="0" u="none" strike="noStrike" dirty="0">
                          <a:solidFill>
                            <a:srgbClr val="000000"/>
                          </a:solidFill>
                          <a:latin typeface="宋体"/>
                        </a:rPr>
                        <a:t>国家自然科学基金项目</a:t>
                      </a:r>
                    </a:p>
                  </a:txBody>
                  <a:tcPr marL="2756" marR="2756" marT="2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518">
                <a:tc>
                  <a:txBody>
                    <a:bodyPr/>
                    <a:lstStyle/>
                    <a:p>
                      <a:pPr algn="l" fontAlgn="b"/>
                      <a:r>
                        <a:rPr lang="zh-CN" altLang="en-US" sz="1200" b="1" i="0" u="none" strike="noStrike">
                          <a:solidFill>
                            <a:srgbClr val="000000"/>
                          </a:solidFill>
                          <a:latin typeface="宋体"/>
                        </a:rPr>
                        <a:t>华东交通大学</a:t>
                      </a:r>
                    </a:p>
                  </a:txBody>
                  <a:tcPr marL="2756" marR="2756" marT="2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1720</a:t>
                      </a:r>
                    </a:p>
                  </a:txBody>
                  <a:tcPr marL="2756" marR="2756" marT="2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往复荷载下道岔区轨道结构形态的演化模式及试验研究</a:t>
                      </a:r>
                    </a:p>
                  </a:txBody>
                  <a:tcPr marL="2756" marR="2756" marT="2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201701</a:t>
                      </a:r>
                    </a:p>
                  </a:txBody>
                  <a:tcPr marL="2756" marR="2756" marT="2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2756" marR="2756" marT="2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12</a:t>
                      </a:r>
                    </a:p>
                  </a:txBody>
                  <a:tcPr marL="2756" marR="2756" marT="2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FF0000"/>
                          </a:solidFill>
                          <a:latin typeface="宋体"/>
                        </a:rPr>
                        <a:t>3</a:t>
                      </a:r>
                      <a:r>
                        <a:rPr lang="zh-CN" altLang="en-US" sz="1200" b="1" i="0" u="none" strike="noStrike">
                          <a:solidFill>
                            <a:srgbClr val="FF0000"/>
                          </a:solidFill>
                          <a:latin typeface="宋体"/>
                        </a:rPr>
                        <a:t>实验发展</a:t>
                      </a:r>
                    </a:p>
                  </a:txBody>
                  <a:tcPr marL="2756" marR="2756" marT="2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04</a:t>
                      </a:r>
                      <a:r>
                        <a:rPr lang="zh-CN" altLang="en-US" sz="1200" b="1" i="0" u="none" strike="noStrike" dirty="0">
                          <a:solidFill>
                            <a:srgbClr val="000000"/>
                          </a:solidFill>
                          <a:latin typeface="宋体"/>
                        </a:rPr>
                        <a:t>国家自然科学基金项目</a:t>
                      </a:r>
                    </a:p>
                  </a:txBody>
                  <a:tcPr marL="2756" marR="2756" marT="2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518">
                <a:tc>
                  <a:txBody>
                    <a:bodyPr/>
                    <a:lstStyle/>
                    <a:p>
                      <a:pPr algn="l" fontAlgn="b"/>
                      <a:r>
                        <a:rPr lang="zh-CN" altLang="en-US" sz="1200" b="1" i="0" u="none" strike="noStrike">
                          <a:solidFill>
                            <a:srgbClr val="000000"/>
                          </a:solidFill>
                          <a:latin typeface="宋体"/>
                        </a:rPr>
                        <a:t>华东交通大学</a:t>
                      </a:r>
                    </a:p>
                  </a:txBody>
                  <a:tcPr marL="2756" marR="2756" marT="2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1746</a:t>
                      </a:r>
                    </a:p>
                  </a:txBody>
                  <a:tcPr marL="2756" marR="2756" marT="2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风险规避及公平关切双行为因素下的闭环供应链契约及实验研究</a:t>
                      </a:r>
                    </a:p>
                  </a:txBody>
                  <a:tcPr marL="2756" marR="2756" marT="2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201701</a:t>
                      </a:r>
                    </a:p>
                  </a:txBody>
                  <a:tcPr marL="2756" marR="2756" marT="2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a:t>
                      </a:r>
                    </a:p>
                  </a:txBody>
                  <a:tcPr marL="2756" marR="2756" marT="2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8</a:t>
                      </a:r>
                    </a:p>
                  </a:txBody>
                  <a:tcPr marL="2756" marR="2756" marT="2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FF0000"/>
                          </a:solidFill>
                          <a:latin typeface="宋体"/>
                        </a:rPr>
                        <a:t>3</a:t>
                      </a:r>
                      <a:r>
                        <a:rPr lang="zh-CN" altLang="en-US" sz="1200" b="1" i="0" u="none" strike="noStrike">
                          <a:solidFill>
                            <a:srgbClr val="FF0000"/>
                          </a:solidFill>
                          <a:latin typeface="宋体"/>
                        </a:rPr>
                        <a:t>实验发展</a:t>
                      </a:r>
                    </a:p>
                  </a:txBody>
                  <a:tcPr marL="2756" marR="2756" marT="2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04</a:t>
                      </a:r>
                      <a:r>
                        <a:rPr lang="zh-CN" altLang="en-US" sz="1200" b="1" i="0" u="none" strike="noStrike" dirty="0">
                          <a:solidFill>
                            <a:srgbClr val="000000"/>
                          </a:solidFill>
                          <a:latin typeface="宋体"/>
                        </a:rPr>
                        <a:t>国家自然科学基金项目</a:t>
                      </a:r>
                    </a:p>
                  </a:txBody>
                  <a:tcPr marL="2756" marR="2756" marT="2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518">
                <a:tc>
                  <a:txBody>
                    <a:bodyPr/>
                    <a:lstStyle/>
                    <a:p>
                      <a:pPr algn="l" fontAlgn="b"/>
                      <a:r>
                        <a:rPr lang="zh-CN" altLang="en-US" sz="1200" b="1" i="0" u="none" strike="noStrike">
                          <a:solidFill>
                            <a:srgbClr val="000000"/>
                          </a:solidFill>
                          <a:latin typeface="宋体"/>
                        </a:rPr>
                        <a:t>东华理工大学</a:t>
                      </a:r>
                    </a:p>
                  </a:txBody>
                  <a:tcPr marL="2756" marR="2756" marT="2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33</a:t>
                      </a:r>
                    </a:p>
                  </a:txBody>
                  <a:tcPr marL="2756" marR="2756" marT="2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基于内滤效应的比率型荧光传感体系的构建及对痕量铀酰离子的可视化检测研究</a:t>
                      </a:r>
                    </a:p>
                  </a:txBody>
                  <a:tcPr marL="2756" marR="2756" marT="2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202110</a:t>
                      </a:r>
                    </a:p>
                  </a:txBody>
                  <a:tcPr marL="2756" marR="2756" marT="2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350</a:t>
                      </a:r>
                    </a:p>
                  </a:txBody>
                  <a:tcPr marL="2756" marR="2756" marT="2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343</a:t>
                      </a:r>
                    </a:p>
                  </a:txBody>
                  <a:tcPr marL="2756" marR="2756" marT="2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solidFill>
                            <a:srgbClr val="FF0000"/>
                          </a:solidFill>
                          <a:latin typeface="宋体"/>
                        </a:rPr>
                        <a:t>3</a:t>
                      </a:r>
                      <a:r>
                        <a:rPr lang="zh-CN" altLang="en-US" sz="1200" b="1" i="0" u="none" strike="noStrike" dirty="0">
                          <a:solidFill>
                            <a:srgbClr val="FF0000"/>
                          </a:solidFill>
                          <a:latin typeface="宋体"/>
                        </a:rPr>
                        <a:t>实验发展</a:t>
                      </a:r>
                    </a:p>
                  </a:txBody>
                  <a:tcPr marL="2756" marR="2756" marT="2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04</a:t>
                      </a:r>
                      <a:r>
                        <a:rPr lang="zh-CN" altLang="en-US" sz="1200" b="1" i="0" u="none" strike="noStrike" dirty="0">
                          <a:solidFill>
                            <a:srgbClr val="000000"/>
                          </a:solidFill>
                          <a:latin typeface="宋体"/>
                        </a:rPr>
                        <a:t>国家自然科学基金项目</a:t>
                      </a:r>
                    </a:p>
                  </a:txBody>
                  <a:tcPr marL="2756" marR="2756" marT="2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审核后</a:t>
            </a:r>
          </a:p>
        </p:txBody>
      </p:sp>
      <p:graphicFrame>
        <p:nvGraphicFramePr>
          <p:cNvPr id="6" name="表格 5"/>
          <p:cNvGraphicFramePr>
            <a:graphicFrameLocks noGrp="1"/>
          </p:cNvGraphicFramePr>
          <p:nvPr/>
        </p:nvGraphicFramePr>
        <p:xfrm>
          <a:off x="785786" y="1071546"/>
          <a:ext cx="7643864" cy="4283083"/>
        </p:xfrm>
        <a:graphic>
          <a:graphicData uri="http://schemas.openxmlformats.org/drawingml/2006/table">
            <a:tbl>
              <a:tblPr/>
              <a:tblGrid>
                <a:gridCol w="726603"/>
                <a:gridCol w="416405"/>
                <a:gridCol w="2141238"/>
                <a:gridCol w="644844"/>
                <a:gridCol w="500066"/>
                <a:gridCol w="642942"/>
                <a:gridCol w="642942"/>
                <a:gridCol w="571504"/>
                <a:gridCol w="1357320"/>
              </a:tblGrid>
              <a:tr h="338667">
                <a:tc>
                  <a:txBody>
                    <a:bodyPr/>
                    <a:lstStyle/>
                    <a:p>
                      <a:pPr algn="l" fontAlgn="b"/>
                      <a:r>
                        <a:rPr lang="zh-CN" altLang="en-US" sz="1200" b="1" i="0" u="none" strike="noStrike" dirty="0">
                          <a:solidFill>
                            <a:srgbClr val="000000"/>
                          </a:solidFill>
                          <a:latin typeface="宋体"/>
                        </a:rPr>
                        <a:t>九江学院</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01</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医学检验仪器学</a:t>
                      </a:r>
                      <a:r>
                        <a:rPr lang="zh-CN" altLang="en-US" sz="1200" b="1" i="0" u="none" strike="noStrike" dirty="0">
                          <a:solidFill>
                            <a:srgbClr val="FF0000"/>
                          </a:solidFill>
                          <a:latin typeface="宋体"/>
                        </a:rPr>
                        <a:t>实验指导</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zh-CN" altLang="en-US" sz="1200" b="1" i="0" u="none" strike="noStrike">
                          <a:solidFill>
                            <a:srgbClr val="000000"/>
                          </a:solidFill>
                          <a:latin typeface="宋体"/>
                        </a:rPr>
                        <a:t>胡志坚</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01</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FF0000"/>
                          </a:solidFill>
                          <a:latin typeface="宋体"/>
                        </a:rPr>
                        <a:t>200</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200</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 </a:t>
                      </a:r>
                      <a:r>
                        <a:rPr lang="zh-CN" altLang="en-US" sz="1200" b="1" i="0" u="none" strike="noStrike">
                          <a:solidFill>
                            <a:srgbClr val="000000"/>
                          </a:solidFill>
                          <a:latin typeface="宋体"/>
                        </a:rPr>
                        <a:t>专著</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华中科技大学出版社</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pPr algn="l" fontAlgn="b"/>
                      <a:r>
                        <a:rPr lang="zh-CN" altLang="en-US" sz="1200" b="1" i="0" u="none" strike="noStrike">
                          <a:solidFill>
                            <a:srgbClr val="000000"/>
                          </a:solidFill>
                          <a:latin typeface="宋体"/>
                        </a:rPr>
                        <a:t>九江学院</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02</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医学检验仪器学</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zh-CN" altLang="en-US" sz="1200" b="1" i="0" u="none" strike="noStrike">
                          <a:solidFill>
                            <a:srgbClr val="000000"/>
                          </a:solidFill>
                          <a:latin typeface="宋体"/>
                        </a:rPr>
                        <a:t>胡志坚</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01</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FF0000"/>
                          </a:solidFill>
                          <a:latin typeface="宋体"/>
                        </a:rPr>
                        <a:t>200</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200</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 </a:t>
                      </a:r>
                      <a:r>
                        <a:rPr lang="zh-CN" altLang="en-US" sz="1200" b="1" i="0" u="none" strike="noStrike">
                          <a:solidFill>
                            <a:srgbClr val="000000"/>
                          </a:solidFill>
                          <a:latin typeface="宋体"/>
                        </a:rPr>
                        <a:t>专著</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华中科技大学出版社</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pPr algn="l" fontAlgn="b"/>
                      <a:r>
                        <a:rPr lang="zh-CN" altLang="en-US" sz="1200" b="1" i="0" u="none" strike="noStrike">
                          <a:solidFill>
                            <a:srgbClr val="000000"/>
                          </a:solidFill>
                          <a:latin typeface="宋体"/>
                        </a:rPr>
                        <a:t>九江学院</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03</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土木工程施工与管理</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zh-CN" altLang="en-US" sz="1200" b="1" i="0" u="none" strike="noStrike">
                          <a:solidFill>
                            <a:srgbClr val="000000"/>
                          </a:solidFill>
                          <a:latin typeface="宋体"/>
                        </a:rPr>
                        <a:t>徐芸</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01</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FF0000"/>
                          </a:solidFill>
                          <a:latin typeface="宋体"/>
                        </a:rPr>
                        <a:t>200</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200</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 </a:t>
                      </a:r>
                      <a:r>
                        <a:rPr lang="zh-CN" altLang="en-US" sz="1200" b="1" i="0" u="none" strike="noStrike">
                          <a:solidFill>
                            <a:srgbClr val="000000"/>
                          </a:solidFill>
                          <a:latin typeface="宋体"/>
                        </a:rPr>
                        <a:t>专著</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北京大学出版社</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pPr algn="l" fontAlgn="b"/>
                      <a:r>
                        <a:rPr lang="zh-CN" altLang="en-US" sz="1200" b="1" i="0" u="none" strike="noStrike">
                          <a:solidFill>
                            <a:srgbClr val="000000"/>
                          </a:solidFill>
                          <a:latin typeface="宋体"/>
                        </a:rPr>
                        <a:t>九江学院</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04</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概率论与数理统计</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zh-CN" altLang="en-US" sz="1200" b="1" i="0" u="none" strike="noStrike">
                          <a:solidFill>
                            <a:srgbClr val="000000"/>
                          </a:solidFill>
                          <a:latin typeface="宋体"/>
                        </a:rPr>
                        <a:t>马舰</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01</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FF0000"/>
                          </a:solidFill>
                          <a:latin typeface="宋体"/>
                        </a:rPr>
                        <a:t>200</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200</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 </a:t>
                      </a:r>
                      <a:r>
                        <a:rPr lang="zh-CN" altLang="en-US" sz="1200" b="1" i="0" u="none" strike="noStrike">
                          <a:solidFill>
                            <a:srgbClr val="000000"/>
                          </a:solidFill>
                          <a:latin typeface="宋体"/>
                        </a:rPr>
                        <a:t>专著</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北京航空航天大学出版</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pPr algn="l" fontAlgn="b"/>
                      <a:r>
                        <a:rPr lang="zh-CN" altLang="en-US" sz="1200" b="1" i="0" u="none" strike="noStrike">
                          <a:solidFill>
                            <a:srgbClr val="000000"/>
                          </a:solidFill>
                          <a:latin typeface="宋体"/>
                        </a:rPr>
                        <a:t>九江学院</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05</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微积分</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zh-CN" altLang="en-US" sz="1200" b="1" i="0" u="none" strike="noStrike">
                          <a:solidFill>
                            <a:srgbClr val="000000"/>
                          </a:solidFill>
                          <a:latin typeface="宋体"/>
                        </a:rPr>
                        <a:t>许成锋</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01</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200</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200</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 </a:t>
                      </a:r>
                      <a:r>
                        <a:rPr lang="zh-CN" altLang="en-US" sz="1200" b="1" i="0" u="none" strike="noStrike">
                          <a:solidFill>
                            <a:srgbClr val="000000"/>
                          </a:solidFill>
                          <a:latin typeface="宋体"/>
                        </a:rPr>
                        <a:t>专著</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北京航空航天大学出版</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pPr algn="l" fontAlgn="b"/>
                      <a:r>
                        <a:rPr lang="zh-CN" altLang="en-US" sz="1200" b="1" i="0" u="none" strike="noStrike">
                          <a:solidFill>
                            <a:srgbClr val="000000"/>
                          </a:solidFill>
                          <a:latin typeface="宋体"/>
                        </a:rPr>
                        <a:t>九江学院</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06</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家畜环境卫生学</a:t>
                      </a:r>
                      <a:r>
                        <a:rPr lang="zh-CN" altLang="en-US" sz="1200" b="1" i="0" u="none" strike="noStrike" dirty="0">
                          <a:solidFill>
                            <a:srgbClr val="FF0000"/>
                          </a:solidFill>
                          <a:latin typeface="宋体"/>
                        </a:rPr>
                        <a:t>实验教程</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zh-CN" altLang="en-US" sz="1200" b="1" i="0" u="none" strike="noStrike">
                          <a:solidFill>
                            <a:srgbClr val="000000"/>
                          </a:solidFill>
                          <a:latin typeface="宋体"/>
                        </a:rPr>
                        <a:t>戴四发</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01</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FF0000"/>
                          </a:solidFill>
                          <a:latin typeface="宋体"/>
                        </a:rPr>
                        <a:t>200</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200</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 </a:t>
                      </a:r>
                      <a:r>
                        <a:rPr lang="zh-CN" altLang="en-US" sz="1200" b="1" i="0" u="none" strike="noStrike">
                          <a:solidFill>
                            <a:srgbClr val="000000"/>
                          </a:solidFill>
                          <a:latin typeface="宋体"/>
                        </a:rPr>
                        <a:t>专著</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中国农业大学出版社</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pPr algn="l" fontAlgn="b"/>
                      <a:r>
                        <a:rPr lang="zh-CN" altLang="en-US" sz="1200" b="1" i="0" u="none" strike="noStrike">
                          <a:solidFill>
                            <a:srgbClr val="000000"/>
                          </a:solidFill>
                          <a:latin typeface="宋体"/>
                        </a:rPr>
                        <a:t>九江学院</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07</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网络协议安全与</a:t>
                      </a:r>
                      <a:r>
                        <a:rPr lang="zh-CN" altLang="en-US" sz="1200" b="1" i="0" u="none" strike="noStrike" dirty="0">
                          <a:solidFill>
                            <a:srgbClr val="FF0000"/>
                          </a:solidFill>
                          <a:latin typeface="宋体"/>
                        </a:rPr>
                        <a:t>实操</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zh-CN" altLang="en-US" sz="1200" b="1" i="0" u="none" strike="noStrike">
                          <a:solidFill>
                            <a:srgbClr val="000000"/>
                          </a:solidFill>
                          <a:latin typeface="宋体"/>
                        </a:rPr>
                        <a:t>李涛</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01</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FF0000"/>
                          </a:solidFill>
                          <a:latin typeface="宋体"/>
                        </a:rPr>
                        <a:t>200</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200</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 </a:t>
                      </a:r>
                      <a:r>
                        <a:rPr lang="zh-CN" altLang="en-US" sz="1200" b="1" i="0" u="none" strike="noStrike">
                          <a:solidFill>
                            <a:srgbClr val="000000"/>
                          </a:solidFill>
                          <a:latin typeface="宋体"/>
                        </a:rPr>
                        <a:t>专著</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中国铁道出版社</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pPr algn="l" fontAlgn="b"/>
                      <a:r>
                        <a:rPr lang="zh-CN" altLang="en-US" sz="1200" b="1" i="0" u="none" strike="noStrike">
                          <a:solidFill>
                            <a:srgbClr val="000000"/>
                          </a:solidFill>
                          <a:latin typeface="宋体"/>
                        </a:rPr>
                        <a:t>九江学院</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08</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临床微生物检验技术</a:t>
                      </a:r>
                      <a:r>
                        <a:rPr lang="zh-CN" altLang="en-US" sz="1200" b="1" i="0" u="none" strike="noStrike" dirty="0">
                          <a:solidFill>
                            <a:srgbClr val="FF0000"/>
                          </a:solidFill>
                          <a:latin typeface="宋体"/>
                        </a:rPr>
                        <a:t>实验指导</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zh-CN" altLang="en-US" sz="1200" b="1" i="0" u="none" strike="noStrike">
                          <a:solidFill>
                            <a:srgbClr val="000000"/>
                          </a:solidFill>
                          <a:latin typeface="宋体"/>
                        </a:rPr>
                        <a:t>帅丽华</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02</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FF0000"/>
                          </a:solidFill>
                          <a:latin typeface="宋体"/>
                        </a:rPr>
                        <a:t>200</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100</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 </a:t>
                      </a:r>
                      <a:r>
                        <a:rPr lang="zh-CN" altLang="en-US" sz="1200" b="1" i="0" u="none" strike="noStrike">
                          <a:solidFill>
                            <a:srgbClr val="000000"/>
                          </a:solidFill>
                          <a:latin typeface="宋体"/>
                        </a:rPr>
                        <a:t>专著</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华中科技大学出版社</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pPr algn="l" fontAlgn="b"/>
                      <a:r>
                        <a:rPr lang="zh-CN" altLang="en-US" sz="1200" b="1" i="0" u="none" strike="noStrike">
                          <a:solidFill>
                            <a:srgbClr val="000000"/>
                          </a:solidFill>
                          <a:latin typeface="宋体"/>
                        </a:rPr>
                        <a:t>九江学院</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09</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中医学概要</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zh-CN" altLang="en-US" sz="1200" b="1" i="0" u="none" strike="noStrike">
                          <a:solidFill>
                            <a:srgbClr val="000000"/>
                          </a:solidFill>
                          <a:latin typeface="宋体"/>
                        </a:rPr>
                        <a:t>危玲</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02</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FF0000"/>
                          </a:solidFill>
                          <a:latin typeface="宋体"/>
                        </a:rPr>
                        <a:t>200</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100</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 </a:t>
                      </a:r>
                      <a:r>
                        <a:rPr lang="zh-CN" altLang="en-US" sz="1200" b="1" i="0" u="none" strike="noStrike">
                          <a:solidFill>
                            <a:srgbClr val="000000"/>
                          </a:solidFill>
                          <a:latin typeface="宋体"/>
                        </a:rPr>
                        <a:t>专著</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人民卫生出版社</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pPr algn="l" fontAlgn="b"/>
                      <a:r>
                        <a:rPr lang="zh-CN" altLang="en-US" sz="1200" b="1" i="0" u="none" strike="noStrike">
                          <a:solidFill>
                            <a:srgbClr val="000000"/>
                          </a:solidFill>
                          <a:latin typeface="宋体"/>
                        </a:rPr>
                        <a:t>九江学院</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10</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生理学</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zh-CN" altLang="en-US" sz="1200" b="1" i="0" u="none" strike="noStrike">
                          <a:solidFill>
                            <a:srgbClr val="000000"/>
                          </a:solidFill>
                          <a:latin typeface="宋体"/>
                        </a:rPr>
                        <a:t>何巍</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02</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FF0000"/>
                          </a:solidFill>
                          <a:latin typeface="宋体"/>
                        </a:rPr>
                        <a:t>200</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100</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 </a:t>
                      </a:r>
                      <a:r>
                        <a:rPr lang="zh-CN" altLang="en-US" sz="1200" b="1" i="0" u="none" strike="noStrike">
                          <a:solidFill>
                            <a:srgbClr val="000000"/>
                          </a:solidFill>
                          <a:latin typeface="宋体"/>
                        </a:rPr>
                        <a:t>专著</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天津科学技术出版社</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pPr algn="l" fontAlgn="b"/>
                      <a:r>
                        <a:rPr lang="zh-CN" altLang="en-US" sz="1200" b="1" i="0" u="none" strike="noStrike">
                          <a:solidFill>
                            <a:srgbClr val="000000"/>
                          </a:solidFill>
                          <a:latin typeface="宋体"/>
                        </a:rPr>
                        <a:t>九江学院</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12</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实用中医药学</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zh-CN" altLang="en-US" sz="1200" b="1" i="0" u="none" strike="noStrike">
                          <a:solidFill>
                            <a:srgbClr val="000000"/>
                          </a:solidFill>
                          <a:latin typeface="宋体"/>
                        </a:rPr>
                        <a:t>危玲</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02</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FF0000"/>
                          </a:solidFill>
                          <a:latin typeface="宋体"/>
                        </a:rPr>
                        <a:t>200</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100</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 </a:t>
                      </a:r>
                      <a:r>
                        <a:rPr lang="zh-CN" altLang="en-US" sz="1200" b="1" i="0" u="none" strike="noStrike">
                          <a:solidFill>
                            <a:srgbClr val="000000"/>
                          </a:solidFill>
                          <a:latin typeface="宋体"/>
                        </a:rPr>
                        <a:t>专著</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人民卫生出版社</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pPr algn="l" fontAlgn="b"/>
                      <a:r>
                        <a:rPr lang="zh-CN" altLang="en-US" sz="1200" b="1" i="0" u="none" strike="noStrike">
                          <a:solidFill>
                            <a:srgbClr val="000000"/>
                          </a:solidFill>
                          <a:latin typeface="宋体"/>
                        </a:rPr>
                        <a:t>九江学院</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13</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微生物学</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zh-CN" altLang="en-US" sz="1200" b="1" i="0" u="none" strike="noStrike" dirty="0">
                          <a:solidFill>
                            <a:srgbClr val="000000"/>
                          </a:solidFill>
                          <a:latin typeface="宋体"/>
                        </a:rPr>
                        <a:t>何刚</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02</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FF0000"/>
                          </a:solidFill>
                          <a:latin typeface="宋体"/>
                        </a:rPr>
                        <a:t>200</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100</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1 </a:t>
                      </a:r>
                      <a:r>
                        <a:rPr lang="zh-CN" altLang="en-US" sz="1200" b="1" i="0" u="none" strike="noStrike" dirty="0">
                          <a:solidFill>
                            <a:srgbClr val="000000"/>
                          </a:solidFill>
                          <a:latin typeface="宋体"/>
                        </a:rPr>
                        <a:t>专著</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中国轻工业出版社</a:t>
                      </a:r>
                    </a:p>
                  </a:txBody>
                  <a:tcPr marL="4204" marR="4204" marT="42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椭圆 6"/>
          <p:cNvSpPr/>
          <p:nvPr/>
        </p:nvSpPr>
        <p:spPr>
          <a:xfrm>
            <a:off x="1500166" y="5429264"/>
            <a:ext cx="5857916" cy="7143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整齐如一。</a:t>
            </a:r>
            <a:r>
              <a:rPr lang="zh-CN" altLang="en-US" sz="2800" b="1" dirty="0" smtClean="0">
                <a:solidFill>
                  <a:srgbClr val="00B0F0"/>
                </a:solidFill>
              </a:rPr>
              <a:t>专著随意化。</a:t>
            </a:r>
            <a:endParaRPr lang="en-US" altLang="zh-CN" sz="2800" b="1" dirty="0" smtClean="0">
              <a:solidFill>
                <a:srgbClr val="00B0F0"/>
              </a:solidFill>
            </a:endParaRPr>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审核后</a:t>
            </a:r>
          </a:p>
        </p:txBody>
      </p:sp>
      <p:graphicFrame>
        <p:nvGraphicFramePr>
          <p:cNvPr id="6" name="表格 5"/>
          <p:cNvGraphicFramePr>
            <a:graphicFrameLocks noGrp="1"/>
          </p:cNvGraphicFramePr>
          <p:nvPr/>
        </p:nvGraphicFramePr>
        <p:xfrm>
          <a:off x="785786" y="1071546"/>
          <a:ext cx="7643865" cy="4064000"/>
        </p:xfrm>
        <a:graphic>
          <a:graphicData uri="http://schemas.openxmlformats.org/drawingml/2006/table">
            <a:tbl>
              <a:tblPr/>
              <a:tblGrid>
                <a:gridCol w="1000132"/>
                <a:gridCol w="500066"/>
                <a:gridCol w="2000264"/>
                <a:gridCol w="928694"/>
                <a:gridCol w="2500330"/>
                <a:gridCol w="714379"/>
              </a:tblGrid>
              <a:tr h="406400">
                <a:tc>
                  <a:txBody>
                    <a:bodyPr/>
                    <a:lstStyle/>
                    <a:p>
                      <a:pPr algn="l" fontAlgn="b"/>
                      <a:r>
                        <a:rPr lang="zh-CN" altLang="en-US" sz="1200" b="1" i="0" u="none" strike="noStrike">
                          <a:solidFill>
                            <a:srgbClr val="000000"/>
                          </a:solidFill>
                          <a:latin typeface="宋体"/>
                        </a:rPr>
                        <a:t>江西师范大学</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FF0000"/>
                          </a:solidFill>
                          <a:latin typeface="宋体"/>
                        </a:rPr>
                        <a:t>江西省自然科学奖</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01</a:t>
                      </a:r>
                      <a:r>
                        <a:rPr lang="zh-CN" altLang="en-US" sz="1200" b="1" i="0" u="none" strike="noStrike">
                          <a:solidFill>
                            <a:srgbClr val="000000"/>
                          </a:solidFill>
                          <a:latin typeface="宋体"/>
                        </a:rPr>
                        <a:t>第一单位</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05</a:t>
                      </a:r>
                      <a:r>
                        <a:rPr lang="zh-CN" altLang="en-US" sz="1200" b="1" i="0" u="none" strike="noStrike">
                          <a:solidFill>
                            <a:srgbClr val="000000"/>
                          </a:solidFill>
                          <a:latin typeface="宋体"/>
                        </a:rPr>
                        <a:t>省、自治区、直辖市科技进步奖</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二等奖</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6400">
                <a:tc>
                  <a:txBody>
                    <a:bodyPr/>
                    <a:lstStyle/>
                    <a:p>
                      <a:pPr algn="l" fontAlgn="b"/>
                      <a:r>
                        <a:rPr lang="zh-CN" altLang="en-US" sz="1200" b="1" i="0" u="none" strike="noStrike">
                          <a:solidFill>
                            <a:srgbClr val="000000"/>
                          </a:solidFill>
                          <a:latin typeface="宋体"/>
                        </a:rPr>
                        <a:t>江西师范大学</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FF0000"/>
                          </a:solidFill>
                          <a:latin typeface="宋体"/>
                        </a:rPr>
                        <a:t>江西省自然科学奖</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01</a:t>
                      </a:r>
                      <a:r>
                        <a:rPr lang="zh-CN" altLang="en-US" sz="1200" b="1" i="0" u="none" strike="noStrike">
                          <a:solidFill>
                            <a:srgbClr val="000000"/>
                          </a:solidFill>
                          <a:latin typeface="宋体"/>
                        </a:rPr>
                        <a:t>第一单位</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05</a:t>
                      </a:r>
                      <a:r>
                        <a:rPr lang="zh-CN" altLang="en-US" sz="1200" b="1" i="0" u="none" strike="noStrike">
                          <a:solidFill>
                            <a:srgbClr val="000000"/>
                          </a:solidFill>
                          <a:latin typeface="宋体"/>
                        </a:rPr>
                        <a:t>省、自治区、直辖市科技进步奖</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3</a:t>
                      </a:r>
                      <a:r>
                        <a:rPr lang="zh-CN" altLang="en-US" sz="1200" b="1" i="0" u="none" strike="noStrike" dirty="0">
                          <a:solidFill>
                            <a:srgbClr val="000000"/>
                          </a:solidFill>
                          <a:latin typeface="宋体"/>
                        </a:rPr>
                        <a:t>三等奖</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6400">
                <a:tc>
                  <a:txBody>
                    <a:bodyPr/>
                    <a:lstStyle/>
                    <a:p>
                      <a:pPr algn="l" fontAlgn="b"/>
                      <a:r>
                        <a:rPr lang="zh-CN" altLang="en-US" sz="1200" b="1" i="0" u="none" strike="noStrike">
                          <a:solidFill>
                            <a:srgbClr val="000000"/>
                          </a:solidFill>
                          <a:latin typeface="宋体"/>
                        </a:rPr>
                        <a:t>江西师范大学</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3</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FF0000"/>
                          </a:solidFill>
                          <a:latin typeface="宋体"/>
                        </a:rPr>
                        <a:t>江西省自然科学奖</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01</a:t>
                      </a:r>
                      <a:r>
                        <a:rPr lang="zh-CN" altLang="en-US" sz="1200" b="1" i="0" u="none" strike="noStrike">
                          <a:solidFill>
                            <a:srgbClr val="000000"/>
                          </a:solidFill>
                          <a:latin typeface="宋体"/>
                        </a:rPr>
                        <a:t>第一单位</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05</a:t>
                      </a:r>
                      <a:r>
                        <a:rPr lang="zh-CN" altLang="en-US" sz="1200" b="1" i="0" u="none" strike="noStrike">
                          <a:solidFill>
                            <a:srgbClr val="000000"/>
                          </a:solidFill>
                          <a:latin typeface="宋体"/>
                        </a:rPr>
                        <a:t>省、自治区、直辖市科技进步奖</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3</a:t>
                      </a:r>
                      <a:r>
                        <a:rPr lang="zh-CN" altLang="en-US" sz="1200" b="1" i="0" u="none" strike="noStrike" dirty="0">
                          <a:solidFill>
                            <a:srgbClr val="000000"/>
                          </a:solidFill>
                          <a:latin typeface="宋体"/>
                        </a:rPr>
                        <a:t>三等奖</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6400">
                <a:tc>
                  <a:txBody>
                    <a:bodyPr/>
                    <a:lstStyle/>
                    <a:p>
                      <a:pPr algn="l" fontAlgn="b"/>
                      <a:r>
                        <a:rPr lang="zh-CN" altLang="en-US" sz="1200" b="1" i="0" u="none" strike="noStrike">
                          <a:solidFill>
                            <a:srgbClr val="000000"/>
                          </a:solidFill>
                          <a:latin typeface="宋体"/>
                        </a:rPr>
                        <a:t>江西师范大学</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4</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FF0000"/>
                          </a:solidFill>
                          <a:latin typeface="宋体"/>
                        </a:rPr>
                        <a:t>江西省自然科学奖</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01</a:t>
                      </a:r>
                      <a:r>
                        <a:rPr lang="zh-CN" altLang="en-US" sz="1200" b="1" i="0" u="none" strike="noStrike">
                          <a:solidFill>
                            <a:srgbClr val="000000"/>
                          </a:solidFill>
                          <a:latin typeface="宋体"/>
                        </a:rPr>
                        <a:t>第一单位</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05</a:t>
                      </a:r>
                      <a:r>
                        <a:rPr lang="zh-CN" altLang="en-US" sz="1200" b="1" i="0" u="none" strike="noStrike">
                          <a:solidFill>
                            <a:srgbClr val="000000"/>
                          </a:solidFill>
                          <a:latin typeface="宋体"/>
                        </a:rPr>
                        <a:t>省、自治区、直辖市科技进步奖</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3</a:t>
                      </a:r>
                      <a:r>
                        <a:rPr lang="zh-CN" altLang="en-US" sz="1200" b="1" i="0" u="none" strike="noStrike" dirty="0">
                          <a:solidFill>
                            <a:srgbClr val="000000"/>
                          </a:solidFill>
                          <a:latin typeface="宋体"/>
                        </a:rPr>
                        <a:t>三等奖</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6400">
                <a:tc>
                  <a:txBody>
                    <a:bodyPr/>
                    <a:lstStyle/>
                    <a:p>
                      <a:pPr algn="l" fontAlgn="b"/>
                      <a:r>
                        <a:rPr lang="zh-CN" altLang="en-US" sz="1200" b="1" i="0" u="none" strike="noStrike">
                          <a:solidFill>
                            <a:srgbClr val="000000"/>
                          </a:solidFill>
                          <a:latin typeface="宋体"/>
                        </a:rPr>
                        <a:t>江西师范大学</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5</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FF0000"/>
                          </a:solidFill>
                          <a:latin typeface="宋体"/>
                        </a:rPr>
                        <a:t>江西省科学技术进步奖</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01</a:t>
                      </a:r>
                      <a:r>
                        <a:rPr lang="zh-CN" altLang="en-US" sz="1200" b="1" i="0" u="none" strike="noStrike">
                          <a:solidFill>
                            <a:srgbClr val="000000"/>
                          </a:solidFill>
                          <a:latin typeface="宋体"/>
                        </a:rPr>
                        <a:t>第一单位</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05</a:t>
                      </a:r>
                      <a:r>
                        <a:rPr lang="zh-CN" altLang="en-US" sz="1200" b="1" i="0" u="none" strike="noStrike">
                          <a:solidFill>
                            <a:srgbClr val="000000"/>
                          </a:solidFill>
                          <a:latin typeface="宋体"/>
                        </a:rPr>
                        <a:t>省、自治区、直辖市科技进步奖</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3</a:t>
                      </a:r>
                      <a:r>
                        <a:rPr lang="zh-CN" altLang="en-US" sz="1200" b="1" i="0" u="none" strike="noStrike" dirty="0">
                          <a:solidFill>
                            <a:srgbClr val="000000"/>
                          </a:solidFill>
                          <a:latin typeface="宋体"/>
                        </a:rPr>
                        <a:t>三等奖</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6400">
                <a:tc>
                  <a:txBody>
                    <a:bodyPr/>
                    <a:lstStyle/>
                    <a:p>
                      <a:pPr algn="l" fontAlgn="b"/>
                      <a:r>
                        <a:rPr lang="zh-CN" altLang="en-US" sz="1200" b="1" i="0" u="none" strike="noStrike">
                          <a:solidFill>
                            <a:srgbClr val="000000"/>
                          </a:solidFill>
                          <a:latin typeface="宋体"/>
                        </a:rPr>
                        <a:t>江西师范大学</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6</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FF0000"/>
                          </a:solidFill>
                          <a:latin typeface="宋体"/>
                        </a:rPr>
                        <a:t>江西省自然科学奖</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02</a:t>
                      </a:r>
                      <a:r>
                        <a:rPr lang="zh-CN" altLang="en-US" sz="1200" b="1" i="0" u="none" strike="noStrike">
                          <a:solidFill>
                            <a:srgbClr val="000000"/>
                          </a:solidFill>
                          <a:latin typeface="宋体"/>
                        </a:rPr>
                        <a:t>第二单位</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05</a:t>
                      </a:r>
                      <a:r>
                        <a:rPr lang="zh-CN" altLang="en-US" sz="1200" b="1" i="0" u="none" strike="noStrike">
                          <a:solidFill>
                            <a:srgbClr val="000000"/>
                          </a:solidFill>
                          <a:latin typeface="宋体"/>
                        </a:rPr>
                        <a:t>省、自治区、直辖市科技进步奖</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a:t>
                      </a:r>
                      <a:r>
                        <a:rPr lang="zh-CN" altLang="en-US" sz="1200" b="1" i="0" u="none" strike="noStrike" dirty="0">
                          <a:solidFill>
                            <a:srgbClr val="000000"/>
                          </a:solidFill>
                          <a:latin typeface="宋体"/>
                        </a:rPr>
                        <a:t>一等奖</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6400">
                <a:tc>
                  <a:txBody>
                    <a:bodyPr/>
                    <a:lstStyle/>
                    <a:p>
                      <a:pPr algn="l" fontAlgn="b"/>
                      <a:r>
                        <a:rPr lang="zh-CN" altLang="en-US" sz="1200" b="1" i="0" u="none" strike="noStrike">
                          <a:solidFill>
                            <a:srgbClr val="000000"/>
                          </a:solidFill>
                          <a:latin typeface="宋体"/>
                        </a:rPr>
                        <a:t>江西师范大学</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7</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FF0000"/>
                          </a:solidFill>
                          <a:latin typeface="宋体"/>
                        </a:rPr>
                        <a:t>江西省自然科学奖</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06</a:t>
                      </a:r>
                      <a:r>
                        <a:rPr lang="zh-CN" altLang="en-US" sz="1200" b="1" i="0" u="none" strike="noStrike">
                          <a:solidFill>
                            <a:srgbClr val="000000"/>
                          </a:solidFill>
                          <a:latin typeface="宋体"/>
                        </a:rPr>
                        <a:t>第六单位</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05</a:t>
                      </a:r>
                      <a:r>
                        <a:rPr lang="zh-CN" altLang="en-US" sz="1200" b="1" i="0" u="none" strike="noStrike">
                          <a:solidFill>
                            <a:srgbClr val="000000"/>
                          </a:solidFill>
                          <a:latin typeface="宋体"/>
                        </a:rPr>
                        <a:t>省、自治区、直辖市科技进步奖</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a:t>
                      </a:r>
                      <a:r>
                        <a:rPr lang="zh-CN" altLang="en-US" sz="1200" b="1" i="0" u="none" strike="noStrike" dirty="0">
                          <a:solidFill>
                            <a:srgbClr val="000000"/>
                          </a:solidFill>
                          <a:latin typeface="宋体"/>
                        </a:rPr>
                        <a:t>一等奖</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6400">
                <a:tc>
                  <a:txBody>
                    <a:bodyPr/>
                    <a:lstStyle/>
                    <a:p>
                      <a:pPr algn="l" fontAlgn="b"/>
                      <a:r>
                        <a:rPr lang="zh-CN" altLang="en-US" sz="1200" b="1" i="0" u="none" strike="noStrike">
                          <a:solidFill>
                            <a:srgbClr val="000000"/>
                          </a:solidFill>
                          <a:latin typeface="宋体"/>
                        </a:rPr>
                        <a:t>江西师范大学</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8</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FF0000"/>
                          </a:solidFill>
                          <a:latin typeface="宋体"/>
                        </a:rPr>
                        <a:t>江西省科学技术进步奖</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06</a:t>
                      </a:r>
                      <a:r>
                        <a:rPr lang="zh-CN" altLang="en-US" sz="1200" b="1" i="0" u="none" strike="noStrike">
                          <a:solidFill>
                            <a:srgbClr val="000000"/>
                          </a:solidFill>
                          <a:latin typeface="宋体"/>
                        </a:rPr>
                        <a:t>第六单位</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05</a:t>
                      </a:r>
                      <a:r>
                        <a:rPr lang="zh-CN" altLang="en-US" sz="1200" b="1" i="0" u="none" strike="noStrike">
                          <a:solidFill>
                            <a:srgbClr val="000000"/>
                          </a:solidFill>
                          <a:latin typeface="宋体"/>
                        </a:rPr>
                        <a:t>省、自治区、直辖市科技进步奖</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a:t>
                      </a:r>
                      <a:r>
                        <a:rPr lang="zh-CN" altLang="en-US" sz="1200" b="1" i="0" u="none" strike="noStrike" dirty="0">
                          <a:solidFill>
                            <a:srgbClr val="000000"/>
                          </a:solidFill>
                          <a:latin typeface="宋体"/>
                        </a:rPr>
                        <a:t>一等奖</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6400">
                <a:tc>
                  <a:txBody>
                    <a:bodyPr/>
                    <a:lstStyle/>
                    <a:p>
                      <a:pPr algn="l" fontAlgn="b"/>
                      <a:r>
                        <a:rPr lang="zh-CN" altLang="en-US" sz="1200" b="1" i="0" u="none" strike="noStrike">
                          <a:solidFill>
                            <a:srgbClr val="000000"/>
                          </a:solidFill>
                          <a:latin typeface="宋体"/>
                        </a:rPr>
                        <a:t>江西师范大学</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9</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FF0000"/>
                          </a:solidFill>
                          <a:latin typeface="宋体"/>
                        </a:rPr>
                        <a:t>江西省自然科学奖</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04</a:t>
                      </a:r>
                      <a:r>
                        <a:rPr lang="zh-CN" altLang="en-US" sz="1200" b="1" i="0" u="none" strike="noStrike">
                          <a:solidFill>
                            <a:srgbClr val="000000"/>
                          </a:solidFill>
                          <a:latin typeface="宋体"/>
                        </a:rPr>
                        <a:t>第四单位</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05</a:t>
                      </a:r>
                      <a:r>
                        <a:rPr lang="zh-CN" altLang="en-US" sz="1200" b="1" i="0" u="none" strike="noStrike">
                          <a:solidFill>
                            <a:srgbClr val="000000"/>
                          </a:solidFill>
                          <a:latin typeface="宋体"/>
                        </a:rPr>
                        <a:t>省、自治区、直辖市科技进步奖</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3</a:t>
                      </a:r>
                      <a:r>
                        <a:rPr lang="zh-CN" altLang="en-US" sz="1200" b="1" i="0" u="none" strike="noStrike" dirty="0">
                          <a:solidFill>
                            <a:srgbClr val="000000"/>
                          </a:solidFill>
                          <a:latin typeface="宋体"/>
                        </a:rPr>
                        <a:t>三等奖</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6400">
                <a:tc>
                  <a:txBody>
                    <a:bodyPr/>
                    <a:lstStyle/>
                    <a:p>
                      <a:pPr algn="l" fontAlgn="b"/>
                      <a:r>
                        <a:rPr lang="zh-CN" altLang="en-US" sz="1200" b="1" i="0" u="none" strike="noStrike">
                          <a:solidFill>
                            <a:srgbClr val="000000"/>
                          </a:solidFill>
                          <a:latin typeface="宋体"/>
                        </a:rPr>
                        <a:t>江西财经大学</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FF0000"/>
                          </a:solidFill>
                          <a:latin typeface="宋体"/>
                        </a:rPr>
                        <a:t>江西省科学技术奖</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01</a:t>
                      </a:r>
                      <a:r>
                        <a:rPr lang="zh-CN" altLang="en-US" sz="1200" b="1" i="0" u="none" strike="noStrike">
                          <a:solidFill>
                            <a:srgbClr val="000000"/>
                          </a:solidFill>
                          <a:latin typeface="宋体"/>
                        </a:rPr>
                        <a:t>第一单位</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05</a:t>
                      </a:r>
                      <a:r>
                        <a:rPr lang="zh-CN" altLang="en-US" sz="1200" b="1" i="0" u="none" strike="noStrike">
                          <a:solidFill>
                            <a:srgbClr val="000000"/>
                          </a:solidFill>
                          <a:latin typeface="宋体"/>
                        </a:rPr>
                        <a:t>省、自治区、直辖市科技进步奖</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3</a:t>
                      </a:r>
                      <a:r>
                        <a:rPr lang="zh-CN" altLang="en-US" sz="1200" b="1" i="0" u="none" strike="noStrike" dirty="0">
                          <a:solidFill>
                            <a:srgbClr val="000000"/>
                          </a:solidFill>
                          <a:latin typeface="宋体"/>
                        </a:rPr>
                        <a:t>三等奖</a:t>
                      </a:r>
                    </a:p>
                  </a:txBody>
                  <a:tcPr marL="4351" marR="4351" marT="43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椭圆 6"/>
          <p:cNvSpPr/>
          <p:nvPr/>
        </p:nvSpPr>
        <p:spPr>
          <a:xfrm>
            <a:off x="1500166" y="5429264"/>
            <a:ext cx="5857916" cy="7143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如此的奖励项目名称。</a:t>
            </a:r>
            <a:endParaRPr lang="en-US" altLang="zh-CN" sz="2800" b="1" dirty="0" smtClean="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14348" y="857232"/>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928662" y="357166"/>
            <a:ext cx="621510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年科技统计交流资料</a:t>
            </a:r>
          </a:p>
        </p:txBody>
      </p:sp>
      <p:sp>
        <p:nvSpPr>
          <p:cNvPr id="8" name="流程图: 过程 7"/>
          <p:cNvSpPr/>
          <p:nvPr/>
        </p:nvSpPr>
        <p:spPr>
          <a:xfrm>
            <a:off x="857224" y="2000240"/>
            <a:ext cx="7429552" cy="150019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b="1" dirty="0" smtClean="0">
                <a:solidFill>
                  <a:srgbClr val="FF0000"/>
                </a:solidFill>
              </a:rPr>
              <a:t>第一部分：统什么</a:t>
            </a:r>
            <a:endParaRPr lang="zh-CN" altLang="en-US" sz="6000" b="1"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928662" y="357166"/>
            <a:ext cx="657229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统什么</a:t>
            </a:r>
            <a:endParaRPr lang="zh-CN" altLang="en-US" sz="3200" b="1" dirty="0" smtClean="0">
              <a:solidFill>
                <a:srgbClr val="004D86"/>
              </a:solidFill>
            </a:endParaRPr>
          </a:p>
        </p:txBody>
      </p:sp>
      <p:sp>
        <p:nvSpPr>
          <p:cNvPr id="7" name="流程图: 过程 6"/>
          <p:cNvSpPr/>
          <p:nvPr/>
        </p:nvSpPr>
        <p:spPr>
          <a:xfrm>
            <a:off x="928662" y="2000240"/>
            <a:ext cx="7429552" cy="1928826"/>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b="1" dirty="0">
              <a:solidFill>
                <a:srgbClr val="FF0000"/>
              </a:solidFill>
            </a:endParaRPr>
          </a:p>
        </p:txBody>
      </p:sp>
      <p:sp>
        <p:nvSpPr>
          <p:cNvPr id="6" name="矩形 5"/>
          <p:cNvSpPr/>
          <p:nvPr/>
        </p:nvSpPr>
        <p:spPr>
          <a:xfrm>
            <a:off x="2071670" y="2928934"/>
            <a:ext cx="4006226" cy="707822"/>
          </a:xfrm>
          <a:prstGeom prst="rect">
            <a:avLst/>
          </a:prstGeom>
        </p:spPr>
        <p:txBody>
          <a:bodyPr wrap="none">
            <a:spAutoFit/>
          </a:bodyPr>
          <a:lstStyle/>
          <a:p>
            <a:pPr algn="ctr">
              <a:lnSpc>
                <a:spcPts val="4000"/>
              </a:lnSpc>
            </a:pPr>
            <a:r>
              <a:rPr lang="zh-CN" altLang="en-US" sz="6000" b="1" dirty="0" smtClean="0">
                <a:solidFill>
                  <a:srgbClr val="FF0000"/>
                </a:solidFill>
              </a:rPr>
              <a:t>   基础研究</a:t>
            </a:r>
            <a:endParaRPr lang="zh-CN" altLang="en-US" sz="6000" b="1" dirty="0">
              <a:solidFill>
                <a:srgbClr val="FF0000"/>
              </a:solidFill>
            </a:endParaRPr>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审核后</a:t>
            </a:r>
          </a:p>
        </p:txBody>
      </p:sp>
      <p:sp>
        <p:nvSpPr>
          <p:cNvPr id="7" name="椭圆 6"/>
          <p:cNvSpPr/>
          <p:nvPr/>
        </p:nvSpPr>
        <p:spPr>
          <a:xfrm>
            <a:off x="642910" y="3357562"/>
            <a:ext cx="7786742" cy="207170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不同高校获奖均可以填报，但是排位是要清晰的。</a:t>
            </a:r>
            <a:endParaRPr lang="en-US" altLang="zh-CN" sz="2800" b="1" dirty="0" smtClean="0">
              <a:solidFill>
                <a:srgbClr val="FF0000"/>
              </a:solidFill>
            </a:endParaRPr>
          </a:p>
          <a:p>
            <a:pPr algn="ctr"/>
            <a:r>
              <a:rPr lang="zh-CN" altLang="en-US" sz="2800" b="1" dirty="0" smtClean="0">
                <a:solidFill>
                  <a:srgbClr val="00B0F0"/>
                </a:solidFill>
              </a:rPr>
              <a:t>即使是主附单位也要如实填报，怎么可能都是第一。</a:t>
            </a:r>
            <a:endParaRPr lang="en-US" altLang="zh-CN" sz="2800" b="1" dirty="0" smtClean="0">
              <a:solidFill>
                <a:srgbClr val="00B0F0"/>
              </a:solidFill>
            </a:endParaRPr>
          </a:p>
        </p:txBody>
      </p:sp>
      <p:graphicFrame>
        <p:nvGraphicFramePr>
          <p:cNvPr id="8" name="表格 7"/>
          <p:cNvGraphicFramePr>
            <a:graphicFrameLocks noGrp="1"/>
          </p:cNvGraphicFramePr>
          <p:nvPr/>
        </p:nvGraphicFramePr>
        <p:xfrm>
          <a:off x="785786" y="1142984"/>
          <a:ext cx="7643867" cy="1869840"/>
        </p:xfrm>
        <a:graphic>
          <a:graphicData uri="http://schemas.openxmlformats.org/drawingml/2006/table">
            <a:tbl>
              <a:tblPr/>
              <a:tblGrid>
                <a:gridCol w="1332552"/>
                <a:gridCol w="453398"/>
                <a:gridCol w="2841372"/>
                <a:gridCol w="873404"/>
                <a:gridCol w="1357322"/>
                <a:gridCol w="785819"/>
              </a:tblGrid>
              <a:tr h="467460">
                <a:tc>
                  <a:txBody>
                    <a:bodyPr/>
                    <a:lstStyle/>
                    <a:p>
                      <a:pPr algn="l" fontAlgn="b"/>
                      <a:r>
                        <a:rPr lang="zh-CN" altLang="en-US" sz="1200" b="1" i="0" u="none" strike="noStrike" dirty="0">
                          <a:solidFill>
                            <a:srgbClr val="000000"/>
                          </a:solidFill>
                          <a:latin typeface="宋体"/>
                        </a:rPr>
                        <a:t>赣南医学院</a:t>
                      </a:r>
                    </a:p>
                  </a:txBody>
                  <a:tcPr marL="5005" marR="5005" marT="50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002</a:t>
                      </a:r>
                    </a:p>
                  </a:txBody>
                  <a:tcPr marL="5005" marR="5005" marT="50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复杂疾病个体化分子标志识别及血液诊疗标志探索</a:t>
                      </a:r>
                    </a:p>
                  </a:txBody>
                  <a:tcPr marL="5005" marR="5005" marT="50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01</a:t>
                      </a:r>
                      <a:r>
                        <a:rPr lang="zh-CN" altLang="en-US" sz="1200" b="1" i="0" u="none" strike="noStrike">
                          <a:solidFill>
                            <a:srgbClr val="000000"/>
                          </a:solidFill>
                          <a:latin typeface="宋体"/>
                        </a:rPr>
                        <a:t>第一单位</a:t>
                      </a:r>
                    </a:p>
                  </a:txBody>
                  <a:tcPr marL="5005" marR="5005" marT="50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05</a:t>
                      </a:r>
                      <a:r>
                        <a:rPr lang="zh-CN" altLang="en-US" sz="1200" b="1" i="0" u="none" strike="noStrike">
                          <a:solidFill>
                            <a:srgbClr val="000000"/>
                          </a:solidFill>
                          <a:latin typeface="宋体"/>
                        </a:rPr>
                        <a:t>省、自治区、直辖市科技进步奖</a:t>
                      </a:r>
                    </a:p>
                  </a:txBody>
                  <a:tcPr marL="5005" marR="5005" marT="50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3</a:t>
                      </a:r>
                      <a:r>
                        <a:rPr lang="zh-CN" altLang="en-US" sz="1200" b="1" i="0" u="none" strike="noStrike" dirty="0">
                          <a:solidFill>
                            <a:srgbClr val="000000"/>
                          </a:solidFill>
                          <a:latin typeface="宋体"/>
                        </a:rPr>
                        <a:t>三等奖</a:t>
                      </a:r>
                    </a:p>
                  </a:txBody>
                  <a:tcPr marL="5005" marR="5005" marT="50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7460">
                <a:tc>
                  <a:txBody>
                    <a:bodyPr/>
                    <a:lstStyle/>
                    <a:p>
                      <a:pPr algn="l" fontAlgn="b"/>
                      <a:r>
                        <a:rPr lang="zh-CN" altLang="en-US" sz="1200" b="1" i="0" u="none" strike="noStrike">
                          <a:solidFill>
                            <a:srgbClr val="000000"/>
                          </a:solidFill>
                          <a:latin typeface="宋体"/>
                        </a:rPr>
                        <a:t>赣南医学院</a:t>
                      </a:r>
                    </a:p>
                  </a:txBody>
                  <a:tcPr marL="5005" marR="5005" marT="50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003</a:t>
                      </a:r>
                    </a:p>
                  </a:txBody>
                  <a:tcPr marL="5005" marR="5005" marT="50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非接触式可视化新冠肺炎智能筛查、诊断与监控系统的创建与应用</a:t>
                      </a:r>
                    </a:p>
                  </a:txBody>
                  <a:tcPr marL="5005" marR="5005" marT="50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FF0000"/>
                          </a:solidFill>
                          <a:latin typeface="宋体"/>
                        </a:rPr>
                        <a:t>01</a:t>
                      </a:r>
                      <a:r>
                        <a:rPr lang="zh-CN" altLang="en-US" sz="1200" b="1" i="0" u="none" strike="noStrike" dirty="0">
                          <a:solidFill>
                            <a:srgbClr val="FF0000"/>
                          </a:solidFill>
                          <a:latin typeface="宋体"/>
                        </a:rPr>
                        <a:t>第一单位</a:t>
                      </a:r>
                    </a:p>
                  </a:txBody>
                  <a:tcPr marL="5005" marR="5005" marT="50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05</a:t>
                      </a:r>
                      <a:r>
                        <a:rPr lang="zh-CN" altLang="en-US" sz="1200" b="1" i="0" u="none" strike="noStrike">
                          <a:solidFill>
                            <a:srgbClr val="000000"/>
                          </a:solidFill>
                          <a:latin typeface="宋体"/>
                        </a:rPr>
                        <a:t>省、自治区、直辖市科技进步奖</a:t>
                      </a:r>
                    </a:p>
                  </a:txBody>
                  <a:tcPr marL="5005" marR="5005" marT="50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3</a:t>
                      </a:r>
                      <a:r>
                        <a:rPr lang="zh-CN" altLang="en-US" sz="1200" b="1" i="0" u="none" strike="noStrike" dirty="0">
                          <a:solidFill>
                            <a:srgbClr val="000000"/>
                          </a:solidFill>
                          <a:latin typeface="宋体"/>
                        </a:rPr>
                        <a:t>三等奖</a:t>
                      </a:r>
                    </a:p>
                  </a:txBody>
                  <a:tcPr marL="5005" marR="5005" marT="50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7460">
                <a:tc>
                  <a:txBody>
                    <a:bodyPr/>
                    <a:lstStyle/>
                    <a:p>
                      <a:pPr algn="l" fontAlgn="b"/>
                      <a:r>
                        <a:rPr lang="zh-CN" altLang="en-US" sz="1200" b="1" i="0" u="none" strike="noStrike">
                          <a:solidFill>
                            <a:srgbClr val="000000"/>
                          </a:solidFill>
                          <a:latin typeface="宋体"/>
                        </a:rPr>
                        <a:t>赣南医学院附院</a:t>
                      </a:r>
                    </a:p>
                  </a:txBody>
                  <a:tcPr marL="5005" marR="5005" marT="50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a:t>
                      </a:r>
                    </a:p>
                  </a:txBody>
                  <a:tcPr marL="5005" marR="5005" marT="50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非接触式可视化新冠肺炎智能筛查、诊断与监控系统的创建与应用</a:t>
                      </a:r>
                    </a:p>
                  </a:txBody>
                  <a:tcPr marL="5005" marR="5005" marT="50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FF0000"/>
                          </a:solidFill>
                          <a:latin typeface="宋体"/>
                        </a:rPr>
                        <a:t>01</a:t>
                      </a:r>
                      <a:r>
                        <a:rPr lang="zh-CN" altLang="en-US" sz="1200" b="1" i="0" u="none" strike="noStrike" dirty="0">
                          <a:solidFill>
                            <a:srgbClr val="FF0000"/>
                          </a:solidFill>
                          <a:latin typeface="宋体"/>
                        </a:rPr>
                        <a:t>第一单位</a:t>
                      </a:r>
                    </a:p>
                  </a:txBody>
                  <a:tcPr marL="5005" marR="5005" marT="50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05</a:t>
                      </a:r>
                      <a:r>
                        <a:rPr lang="zh-CN" altLang="en-US" sz="1200" b="1" i="0" u="none" strike="noStrike">
                          <a:solidFill>
                            <a:srgbClr val="000000"/>
                          </a:solidFill>
                          <a:latin typeface="宋体"/>
                        </a:rPr>
                        <a:t>省、自治区、直辖市科技进步奖</a:t>
                      </a:r>
                    </a:p>
                  </a:txBody>
                  <a:tcPr marL="5005" marR="5005" marT="50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3</a:t>
                      </a:r>
                      <a:r>
                        <a:rPr lang="zh-CN" altLang="en-US" sz="1200" b="1" i="0" u="none" strike="noStrike" dirty="0">
                          <a:solidFill>
                            <a:srgbClr val="000000"/>
                          </a:solidFill>
                          <a:latin typeface="宋体"/>
                        </a:rPr>
                        <a:t>三等奖</a:t>
                      </a:r>
                    </a:p>
                  </a:txBody>
                  <a:tcPr marL="5005" marR="5005" marT="50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7460">
                <a:tc>
                  <a:txBody>
                    <a:bodyPr/>
                    <a:lstStyle/>
                    <a:p>
                      <a:pPr algn="l" fontAlgn="b"/>
                      <a:r>
                        <a:rPr lang="zh-CN" altLang="en-US" sz="1200" b="1" i="0" u="none" strike="noStrike">
                          <a:solidFill>
                            <a:srgbClr val="000000"/>
                          </a:solidFill>
                          <a:latin typeface="宋体"/>
                        </a:rPr>
                        <a:t>赣南医学院附院</a:t>
                      </a:r>
                    </a:p>
                  </a:txBody>
                  <a:tcPr marL="5005" marR="5005" marT="50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a:t>
                      </a:r>
                    </a:p>
                  </a:txBody>
                  <a:tcPr marL="5005" marR="5005" marT="50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复杂疾病个体化分子标志识别及血液诊疗标志探索</a:t>
                      </a:r>
                    </a:p>
                  </a:txBody>
                  <a:tcPr marL="5005" marR="5005" marT="50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03</a:t>
                      </a:r>
                      <a:r>
                        <a:rPr lang="zh-CN" altLang="en-US" sz="1200" b="1" i="0" u="none" strike="noStrike">
                          <a:solidFill>
                            <a:srgbClr val="000000"/>
                          </a:solidFill>
                          <a:latin typeface="宋体"/>
                        </a:rPr>
                        <a:t>第三单位</a:t>
                      </a:r>
                    </a:p>
                  </a:txBody>
                  <a:tcPr marL="5005" marR="5005" marT="50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05</a:t>
                      </a:r>
                      <a:r>
                        <a:rPr lang="zh-CN" altLang="en-US" sz="1200" b="1" i="0" u="none" strike="noStrike">
                          <a:solidFill>
                            <a:srgbClr val="000000"/>
                          </a:solidFill>
                          <a:latin typeface="宋体"/>
                        </a:rPr>
                        <a:t>省、自治区、直辖市科技进步奖</a:t>
                      </a:r>
                    </a:p>
                  </a:txBody>
                  <a:tcPr marL="5005" marR="5005" marT="50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3</a:t>
                      </a:r>
                      <a:r>
                        <a:rPr lang="zh-CN" altLang="en-US" sz="1200" b="1" i="0" u="none" strike="noStrike" dirty="0">
                          <a:solidFill>
                            <a:srgbClr val="000000"/>
                          </a:solidFill>
                          <a:latin typeface="宋体"/>
                        </a:rPr>
                        <a:t>三等奖</a:t>
                      </a:r>
                    </a:p>
                  </a:txBody>
                  <a:tcPr marL="5005" marR="5005" marT="50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审核后</a:t>
            </a:r>
          </a:p>
        </p:txBody>
      </p:sp>
      <p:sp>
        <p:nvSpPr>
          <p:cNvPr id="6" name="流程图: 过程 5"/>
          <p:cNvSpPr/>
          <p:nvPr/>
        </p:nvSpPr>
        <p:spPr>
          <a:xfrm>
            <a:off x="928662" y="2143116"/>
            <a:ext cx="7429552" cy="150019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b="1" dirty="0" smtClean="0">
                <a:solidFill>
                  <a:srgbClr val="FF0000"/>
                </a:solidFill>
              </a:rPr>
              <a:t>西北地区</a:t>
            </a:r>
            <a:endParaRPr lang="zh-CN" altLang="en-US" sz="6000" b="1" dirty="0">
              <a:solidFill>
                <a:srgbClr val="FF0000"/>
              </a:solidFill>
            </a:endParaRPr>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审核后</a:t>
            </a:r>
          </a:p>
        </p:txBody>
      </p:sp>
      <p:graphicFrame>
        <p:nvGraphicFramePr>
          <p:cNvPr id="6" name="表格 5"/>
          <p:cNvGraphicFramePr>
            <a:graphicFrameLocks noGrp="1"/>
          </p:cNvGraphicFramePr>
          <p:nvPr/>
        </p:nvGraphicFramePr>
        <p:xfrm>
          <a:off x="785786" y="1071546"/>
          <a:ext cx="7643866" cy="4714908"/>
        </p:xfrm>
        <a:graphic>
          <a:graphicData uri="http://schemas.openxmlformats.org/drawingml/2006/table">
            <a:tbl>
              <a:tblPr/>
              <a:tblGrid>
                <a:gridCol w="1000132"/>
                <a:gridCol w="428628"/>
                <a:gridCol w="2857520"/>
                <a:gridCol w="571504"/>
                <a:gridCol w="500066"/>
                <a:gridCol w="500066"/>
                <a:gridCol w="785818"/>
                <a:gridCol w="1000132"/>
              </a:tblGrid>
              <a:tr h="392909">
                <a:tc>
                  <a:txBody>
                    <a:bodyPr/>
                    <a:lstStyle/>
                    <a:p>
                      <a:pPr algn="l" fontAlgn="b"/>
                      <a:r>
                        <a:rPr lang="zh-CN" altLang="en-US" sz="1200" b="1" i="0" u="none" strike="noStrike" dirty="0">
                          <a:solidFill>
                            <a:srgbClr val="000000"/>
                          </a:solidFill>
                          <a:latin typeface="宋体"/>
                        </a:rPr>
                        <a:t>兰州大学</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0862</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信息系统建设</a:t>
                      </a:r>
                      <a:r>
                        <a:rPr lang="zh-CN" altLang="en-US" sz="1200" b="1" i="0" u="none" strike="noStrike" dirty="0">
                          <a:solidFill>
                            <a:srgbClr val="FF0000"/>
                          </a:solidFill>
                          <a:latin typeface="宋体"/>
                        </a:rPr>
                        <a:t>咨询服务</a:t>
                      </a:r>
                      <a:r>
                        <a:rPr lang="zh-CN" altLang="en-US" sz="1200" b="1" i="0" u="none" strike="noStrike" dirty="0">
                          <a:solidFill>
                            <a:srgbClr val="000000"/>
                          </a:solidFill>
                          <a:latin typeface="宋体"/>
                        </a:rPr>
                        <a:t>合作协议</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202011</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50</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37</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FF0000"/>
                          </a:solidFill>
                          <a:latin typeface="宋体"/>
                        </a:rPr>
                        <a:t>2</a:t>
                      </a:r>
                      <a:r>
                        <a:rPr lang="zh-CN" altLang="en-US" sz="1200" b="1" i="0" u="none" strike="noStrike" dirty="0">
                          <a:solidFill>
                            <a:srgbClr val="FF0000"/>
                          </a:solidFill>
                          <a:latin typeface="宋体"/>
                        </a:rPr>
                        <a:t>应用研究</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10</a:t>
                      </a:r>
                      <a:r>
                        <a:rPr lang="zh-CN" altLang="en-US" sz="1200" b="1" i="0" u="none" strike="noStrike" dirty="0">
                          <a:solidFill>
                            <a:srgbClr val="000000"/>
                          </a:solidFill>
                          <a:latin typeface="宋体"/>
                        </a:rPr>
                        <a:t>企业单位委托科技项目</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909">
                <a:tc>
                  <a:txBody>
                    <a:bodyPr/>
                    <a:lstStyle/>
                    <a:p>
                      <a:pPr algn="l" fontAlgn="b"/>
                      <a:r>
                        <a:rPr lang="zh-CN" altLang="en-US" sz="1200" b="1" i="0" u="none" strike="noStrike">
                          <a:solidFill>
                            <a:srgbClr val="000000"/>
                          </a:solidFill>
                          <a:latin typeface="宋体"/>
                        </a:rPr>
                        <a:t>兰州大学</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0864</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液态金属腐蚀样品扫描</a:t>
                      </a:r>
                      <a:r>
                        <a:rPr lang="zh-CN" altLang="en-US" sz="1200" b="1" i="0" u="none" strike="noStrike" dirty="0">
                          <a:solidFill>
                            <a:srgbClr val="FF0000"/>
                          </a:solidFill>
                          <a:latin typeface="宋体"/>
                        </a:rPr>
                        <a:t>分析服务</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202011</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100</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73</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FF0000"/>
                          </a:solidFill>
                          <a:latin typeface="宋体"/>
                        </a:rPr>
                        <a:t>1</a:t>
                      </a:r>
                      <a:r>
                        <a:rPr lang="zh-CN" altLang="en-US" sz="1200" b="1" i="0" u="none" strike="noStrike">
                          <a:solidFill>
                            <a:srgbClr val="FF0000"/>
                          </a:solidFill>
                          <a:latin typeface="宋体"/>
                        </a:rPr>
                        <a:t>基础研究</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17</a:t>
                      </a:r>
                      <a:r>
                        <a:rPr lang="zh-CN" altLang="en-US" sz="1200" b="1" i="0" u="none" strike="noStrike" dirty="0">
                          <a:solidFill>
                            <a:srgbClr val="000000"/>
                          </a:solidFill>
                          <a:latin typeface="宋体"/>
                        </a:rPr>
                        <a:t>事业单位委托科技项目</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909">
                <a:tc>
                  <a:txBody>
                    <a:bodyPr/>
                    <a:lstStyle/>
                    <a:p>
                      <a:pPr algn="l" fontAlgn="b"/>
                      <a:r>
                        <a:rPr lang="zh-CN" altLang="en-US" sz="1200" b="1" i="0" u="none" strike="noStrike">
                          <a:solidFill>
                            <a:srgbClr val="000000"/>
                          </a:solidFill>
                          <a:latin typeface="宋体"/>
                        </a:rPr>
                        <a:t>兰州大学</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0865</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液态金属腐蚀样品球差分析</a:t>
                      </a:r>
                      <a:r>
                        <a:rPr lang="zh-CN" altLang="en-US" sz="1200" b="1" i="0" u="none" strike="noStrike" dirty="0">
                          <a:solidFill>
                            <a:srgbClr val="FF0000"/>
                          </a:solidFill>
                          <a:latin typeface="宋体"/>
                        </a:rPr>
                        <a:t>服务</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202011</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60</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44</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FF0000"/>
                          </a:solidFill>
                          <a:latin typeface="宋体"/>
                        </a:rPr>
                        <a:t>1</a:t>
                      </a:r>
                      <a:r>
                        <a:rPr lang="zh-CN" altLang="en-US" sz="1200" b="1" i="0" u="none" strike="noStrike">
                          <a:solidFill>
                            <a:srgbClr val="FF0000"/>
                          </a:solidFill>
                          <a:latin typeface="宋体"/>
                        </a:rPr>
                        <a:t>基础研究</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17</a:t>
                      </a:r>
                      <a:r>
                        <a:rPr lang="zh-CN" altLang="en-US" sz="1200" b="1" i="0" u="none" strike="noStrike" dirty="0">
                          <a:solidFill>
                            <a:srgbClr val="000000"/>
                          </a:solidFill>
                          <a:latin typeface="宋体"/>
                        </a:rPr>
                        <a:t>事业单位委托科技项目</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909">
                <a:tc>
                  <a:txBody>
                    <a:bodyPr/>
                    <a:lstStyle/>
                    <a:p>
                      <a:pPr algn="l" fontAlgn="b"/>
                      <a:r>
                        <a:rPr lang="zh-CN" altLang="en-US" sz="1200" b="1" i="0" u="none" strike="noStrike">
                          <a:solidFill>
                            <a:srgbClr val="000000"/>
                          </a:solidFill>
                          <a:latin typeface="宋体"/>
                        </a:rPr>
                        <a:t>兰州大学</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0976</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甘肃省陇南市宕昌县地质灾害风险调查</a:t>
                      </a:r>
                      <a:r>
                        <a:rPr lang="zh-CN" altLang="en-US" sz="1200" b="1" i="0" u="none" strike="noStrike" dirty="0">
                          <a:solidFill>
                            <a:srgbClr val="FF0000"/>
                          </a:solidFill>
                          <a:latin typeface="宋体"/>
                        </a:rPr>
                        <a:t>技术咨询</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202012</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180</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112</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FF0000"/>
                          </a:solidFill>
                          <a:latin typeface="宋体"/>
                        </a:rPr>
                        <a:t>2</a:t>
                      </a:r>
                      <a:r>
                        <a:rPr lang="zh-CN" altLang="en-US" sz="1200" b="1" i="0" u="none" strike="noStrike">
                          <a:solidFill>
                            <a:srgbClr val="FF0000"/>
                          </a:solidFill>
                          <a:latin typeface="宋体"/>
                        </a:rPr>
                        <a:t>应用研究</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17</a:t>
                      </a:r>
                      <a:r>
                        <a:rPr lang="zh-CN" altLang="en-US" sz="1200" b="1" i="0" u="none" strike="noStrike" dirty="0">
                          <a:solidFill>
                            <a:srgbClr val="000000"/>
                          </a:solidFill>
                          <a:latin typeface="宋体"/>
                        </a:rPr>
                        <a:t>事业单位委托科技项目</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909">
                <a:tc>
                  <a:txBody>
                    <a:bodyPr/>
                    <a:lstStyle/>
                    <a:p>
                      <a:pPr algn="l" fontAlgn="b"/>
                      <a:r>
                        <a:rPr lang="zh-CN" altLang="en-US" sz="1200" b="1" i="0" u="none" strike="noStrike">
                          <a:solidFill>
                            <a:srgbClr val="000000"/>
                          </a:solidFill>
                          <a:latin typeface="宋体"/>
                        </a:rPr>
                        <a:t>兰州大学</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0977</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甘肃省白银市靖远县地质灾害风险调查</a:t>
                      </a:r>
                      <a:r>
                        <a:rPr lang="zh-CN" altLang="en-US" sz="1200" b="1" i="0" u="none" strike="noStrike" dirty="0">
                          <a:solidFill>
                            <a:srgbClr val="FF0000"/>
                          </a:solidFill>
                          <a:latin typeface="宋体"/>
                        </a:rPr>
                        <a:t>技术咨询</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202012</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220</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137</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FF0000"/>
                          </a:solidFill>
                          <a:latin typeface="宋体"/>
                        </a:rPr>
                        <a:t>2</a:t>
                      </a:r>
                      <a:r>
                        <a:rPr lang="zh-CN" altLang="en-US" sz="1200" b="1" i="0" u="none" strike="noStrike">
                          <a:solidFill>
                            <a:srgbClr val="FF0000"/>
                          </a:solidFill>
                          <a:latin typeface="宋体"/>
                        </a:rPr>
                        <a:t>应用研究</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17</a:t>
                      </a:r>
                      <a:r>
                        <a:rPr lang="zh-CN" altLang="en-US" sz="1200" b="1" i="0" u="none" strike="noStrike" dirty="0">
                          <a:solidFill>
                            <a:srgbClr val="000000"/>
                          </a:solidFill>
                          <a:latin typeface="宋体"/>
                        </a:rPr>
                        <a:t>事业单位委托科技项目</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909">
                <a:tc>
                  <a:txBody>
                    <a:bodyPr/>
                    <a:lstStyle/>
                    <a:p>
                      <a:pPr algn="l" fontAlgn="b"/>
                      <a:r>
                        <a:rPr lang="zh-CN" altLang="en-US" sz="1200" b="1" i="0" u="none" strike="noStrike">
                          <a:solidFill>
                            <a:srgbClr val="000000"/>
                          </a:solidFill>
                          <a:latin typeface="宋体"/>
                        </a:rPr>
                        <a:t>兰州大学</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1289</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耐盐转基因牧草遗传转化</a:t>
                      </a:r>
                      <a:r>
                        <a:rPr lang="zh-CN" altLang="en-US" sz="1200" b="1" i="0" u="none" strike="noStrike" dirty="0">
                          <a:solidFill>
                            <a:srgbClr val="FF0000"/>
                          </a:solidFill>
                          <a:latin typeface="宋体"/>
                        </a:rPr>
                        <a:t>技术咨询</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202104</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70</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59</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FF0000"/>
                          </a:solidFill>
                          <a:latin typeface="宋体"/>
                        </a:rPr>
                        <a:t>4</a:t>
                      </a:r>
                      <a:r>
                        <a:rPr lang="zh-CN" altLang="en-US" sz="1200" b="1" i="0" u="none" strike="noStrike">
                          <a:solidFill>
                            <a:srgbClr val="FF0000"/>
                          </a:solidFill>
                          <a:latin typeface="宋体"/>
                        </a:rPr>
                        <a:t>成果应用</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10</a:t>
                      </a:r>
                      <a:r>
                        <a:rPr lang="zh-CN" altLang="en-US" sz="1200" b="1" i="0" u="none" strike="noStrike" dirty="0">
                          <a:solidFill>
                            <a:srgbClr val="000000"/>
                          </a:solidFill>
                          <a:latin typeface="宋体"/>
                        </a:rPr>
                        <a:t>企业单位委托科技项目</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909">
                <a:tc>
                  <a:txBody>
                    <a:bodyPr/>
                    <a:lstStyle/>
                    <a:p>
                      <a:pPr algn="l" fontAlgn="b"/>
                      <a:r>
                        <a:rPr lang="zh-CN" altLang="en-US" sz="1200" b="1" i="0" u="none" strike="noStrike">
                          <a:solidFill>
                            <a:srgbClr val="000000"/>
                          </a:solidFill>
                          <a:latin typeface="宋体"/>
                        </a:rPr>
                        <a:t>兰州大学</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1324</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临床实践指南方法学培训项目</a:t>
                      </a:r>
                      <a:r>
                        <a:rPr lang="zh-CN" altLang="en-US" sz="1200" b="1" i="0" u="none" strike="noStrike" dirty="0">
                          <a:solidFill>
                            <a:srgbClr val="FF0000"/>
                          </a:solidFill>
                          <a:latin typeface="宋体"/>
                        </a:rPr>
                        <a:t>技术咨询</a:t>
                      </a:r>
                      <a:r>
                        <a:rPr lang="zh-CN" altLang="en-US" sz="1200" b="1" i="0" u="none" strike="noStrike" dirty="0">
                          <a:solidFill>
                            <a:srgbClr val="000000"/>
                          </a:solidFill>
                          <a:latin typeface="宋体"/>
                        </a:rPr>
                        <a:t>及服务</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202105</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82</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70</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FF0000"/>
                          </a:solidFill>
                          <a:latin typeface="宋体"/>
                        </a:rPr>
                        <a:t>2</a:t>
                      </a:r>
                      <a:r>
                        <a:rPr lang="zh-CN" altLang="en-US" sz="1200" b="1" i="0" u="none" strike="noStrike">
                          <a:solidFill>
                            <a:srgbClr val="FF0000"/>
                          </a:solidFill>
                          <a:latin typeface="宋体"/>
                        </a:rPr>
                        <a:t>应用研究</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10</a:t>
                      </a:r>
                      <a:r>
                        <a:rPr lang="zh-CN" altLang="en-US" sz="1200" b="1" i="0" u="none" strike="noStrike" dirty="0">
                          <a:solidFill>
                            <a:srgbClr val="000000"/>
                          </a:solidFill>
                          <a:latin typeface="宋体"/>
                        </a:rPr>
                        <a:t>企业单位委托科技项目</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909">
                <a:tc>
                  <a:txBody>
                    <a:bodyPr/>
                    <a:lstStyle/>
                    <a:p>
                      <a:pPr algn="l" fontAlgn="b"/>
                      <a:r>
                        <a:rPr lang="zh-CN" altLang="en-US" sz="1200" b="1" i="0" u="none" strike="noStrike">
                          <a:solidFill>
                            <a:srgbClr val="000000"/>
                          </a:solidFill>
                          <a:latin typeface="宋体"/>
                        </a:rPr>
                        <a:t>兰州大学</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1381</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临床病例</a:t>
                      </a:r>
                      <a:r>
                        <a:rPr lang="zh-CN" altLang="en-US" sz="1200" b="1" i="0" u="none" strike="noStrike" dirty="0">
                          <a:solidFill>
                            <a:srgbClr val="FF0000"/>
                          </a:solidFill>
                          <a:latin typeface="宋体"/>
                        </a:rPr>
                        <a:t>撰写咨询</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202105</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240</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203</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FF0000"/>
                          </a:solidFill>
                          <a:latin typeface="宋体"/>
                        </a:rPr>
                        <a:t>2</a:t>
                      </a:r>
                      <a:r>
                        <a:rPr lang="zh-CN" altLang="en-US" sz="1200" b="1" i="0" u="none" strike="noStrike">
                          <a:solidFill>
                            <a:srgbClr val="FF0000"/>
                          </a:solidFill>
                          <a:latin typeface="宋体"/>
                        </a:rPr>
                        <a:t>应用研究</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10</a:t>
                      </a:r>
                      <a:r>
                        <a:rPr lang="zh-CN" altLang="en-US" sz="1200" b="1" i="0" u="none" strike="noStrike" dirty="0">
                          <a:solidFill>
                            <a:srgbClr val="000000"/>
                          </a:solidFill>
                          <a:latin typeface="宋体"/>
                        </a:rPr>
                        <a:t>企业单位委托科技项目</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909">
                <a:tc>
                  <a:txBody>
                    <a:bodyPr/>
                    <a:lstStyle/>
                    <a:p>
                      <a:pPr algn="l" fontAlgn="b"/>
                      <a:r>
                        <a:rPr lang="zh-CN" altLang="en-US" sz="1200" b="1" i="0" u="none" strike="noStrike">
                          <a:solidFill>
                            <a:srgbClr val="000000"/>
                          </a:solidFill>
                          <a:latin typeface="宋体"/>
                        </a:rPr>
                        <a:t>兰州大学</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1493</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优良草品种的种子扩繁和生态治理技术咨询合同</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202106</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80</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68</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FF0000"/>
                          </a:solidFill>
                          <a:latin typeface="宋体"/>
                        </a:rPr>
                        <a:t>2</a:t>
                      </a:r>
                      <a:r>
                        <a:rPr lang="zh-CN" altLang="en-US" sz="1200" b="1" i="0" u="none" strike="noStrike">
                          <a:solidFill>
                            <a:srgbClr val="FF0000"/>
                          </a:solidFill>
                          <a:latin typeface="宋体"/>
                        </a:rPr>
                        <a:t>应用研究</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17</a:t>
                      </a:r>
                      <a:r>
                        <a:rPr lang="zh-CN" altLang="en-US" sz="1200" b="1" i="0" u="none" strike="noStrike" dirty="0">
                          <a:solidFill>
                            <a:srgbClr val="000000"/>
                          </a:solidFill>
                          <a:latin typeface="宋体"/>
                        </a:rPr>
                        <a:t>事业单位委托科技项目</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909">
                <a:tc>
                  <a:txBody>
                    <a:bodyPr/>
                    <a:lstStyle/>
                    <a:p>
                      <a:pPr algn="l" fontAlgn="b"/>
                      <a:r>
                        <a:rPr lang="zh-CN" altLang="en-US" sz="1200" b="1" i="0" u="none" strike="noStrike">
                          <a:solidFill>
                            <a:srgbClr val="000000"/>
                          </a:solidFill>
                          <a:latin typeface="宋体"/>
                        </a:rPr>
                        <a:t>兰州交通大学</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448</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兰州九州通医药供应链体系建设技术咨询服务</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201810</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200</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57</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FF0000"/>
                          </a:solidFill>
                          <a:latin typeface="宋体"/>
                        </a:rPr>
                        <a:t>2</a:t>
                      </a:r>
                      <a:r>
                        <a:rPr lang="zh-CN" altLang="en-US" sz="1200" b="1" i="0" u="none" strike="noStrike">
                          <a:solidFill>
                            <a:srgbClr val="FF0000"/>
                          </a:solidFill>
                          <a:latin typeface="宋体"/>
                        </a:rPr>
                        <a:t>应用研究</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10</a:t>
                      </a:r>
                      <a:r>
                        <a:rPr lang="zh-CN" altLang="en-US" sz="1200" b="1" i="0" u="none" strike="noStrike" dirty="0">
                          <a:solidFill>
                            <a:srgbClr val="000000"/>
                          </a:solidFill>
                          <a:latin typeface="宋体"/>
                        </a:rPr>
                        <a:t>企业单位委托科技项目</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909">
                <a:tc>
                  <a:txBody>
                    <a:bodyPr/>
                    <a:lstStyle/>
                    <a:p>
                      <a:pPr algn="l" fontAlgn="b"/>
                      <a:r>
                        <a:rPr lang="zh-CN" altLang="en-US" sz="1200" b="1" i="0" u="none" strike="noStrike">
                          <a:solidFill>
                            <a:srgbClr val="000000"/>
                          </a:solidFill>
                          <a:latin typeface="宋体"/>
                        </a:rPr>
                        <a:t>兰州交通大学</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463</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甘肃莱美医药供应链体系建设技术咨询服务项目</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201910</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50</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16</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FF0000"/>
                          </a:solidFill>
                          <a:latin typeface="宋体"/>
                        </a:rPr>
                        <a:t>2</a:t>
                      </a:r>
                      <a:r>
                        <a:rPr lang="zh-CN" altLang="en-US" sz="1200" b="1" i="0" u="none" strike="noStrike" dirty="0">
                          <a:solidFill>
                            <a:srgbClr val="FF0000"/>
                          </a:solidFill>
                          <a:latin typeface="宋体"/>
                        </a:rPr>
                        <a:t>应用研究</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10</a:t>
                      </a:r>
                      <a:r>
                        <a:rPr lang="zh-CN" altLang="en-US" sz="1200" b="1" i="0" u="none" strike="noStrike" dirty="0">
                          <a:solidFill>
                            <a:srgbClr val="000000"/>
                          </a:solidFill>
                          <a:latin typeface="宋体"/>
                        </a:rPr>
                        <a:t>企业单位委托科技项目</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909">
                <a:tc>
                  <a:txBody>
                    <a:bodyPr/>
                    <a:lstStyle/>
                    <a:p>
                      <a:pPr algn="l" fontAlgn="b"/>
                      <a:r>
                        <a:rPr lang="zh-CN" altLang="en-US" sz="1200" b="1" i="0" u="none" strike="noStrike">
                          <a:solidFill>
                            <a:srgbClr val="000000"/>
                          </a:solidFill>
                          <a:latin typeface="宋体"/>
                        </a:rPr>
                        <a:t>兰州交通大学</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487</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兰州陆港国际商贸有限公司国际冷链物流供应链项目咨询服务</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202003</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72</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22</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FF0000"/>
                          </a:solidFill>
                          <a:latin typeface="宋体"/>
                        </a:rPr>
                        <a:t>2</a:t>
                      </a:r>
                      <a:r>
                        <a:rPr lang="zh-CN" altLang="en-US" sz="1200" b="1" i="0" u="none" strike="noStrike" dirty="0">
                          <a:solidFill>
                            <a:srgbClr val="FF0000"/>
                          </a:solidFill>
                          <a:latin typeface="宋体"/>
                        </a:rPr>
                        <a:t>应用研究</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10</a:t>
                      </a:r>
                      <a:r>
                        <a:rPr lang="zh-CN" altLang="en-US" sz="1200" b="1" i="0" u="none" strike="noStrike" dirty="0">
                          <a:solidFill>
                            <a:srgbClr val="000000"/>
                          </a:solidFill>
                          <a:latin typeface="宋体"/>
                        </a:rPr>
                        <a:t>企业单位委托科技项目</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椭圆 6"/>
          <p:cNvSpPr/>
          <p:nvPr/>
        </p:nvSpPr>
        <p:spPr>
          <a:xfrm>
            <a:off x="1357290" y="5929330"/>
            <a:ext cx="7000924" cy="7143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研究类别选择如此草率。</a:t>
            </a:r>
            <a:endParaRPr lang="en-US" altLang="zh-CN" sz="2800" b="1" dirty="0" smtClean="0">
              <a:solidFill>
                <a:srgbClr val="FF0000"/>
              </a:solidFill>
            </a:endParaRPr>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审核后</a:t>
            </a:r>
          </a:p>
        </p:txBody>
      </p:sp>
      <p:graphicFrame>
        <p:nvGraphicFramePr>
          <p:cNvPr id="6" name="表格 5"/>
          <p:cNvGraphicFramePr>
            <a:graphicFrameLocks noGrp="1"/>
          </p:cNvGraphicFramePr>
          <p:nvPr/>
        </p:nvGraphicFramePr>
        <p:xfrm>
          <a:off x="785786" y="1142984"/>
          <a:ext cx="7643866" cy="2786084"/>
        </p:xfrm>
        <a:graphic>
          <a:graphicData uri="http://schemas.openxmlformats.org/drawingml/2006/table">
            <a:tbl>
              <a:tblPr/>
              <a:tblGrid>
                <a:gridCol w="929468"/>
                <a:gridCol w="506982"/>
                <a:gridCol w="2703906"/>
                <a:gridCol w="645990"/>
                <a:gridCol w="642942"/>
                <a:gridCol w="571504"/>
                <a:gridCol w="714380"/>
                <a:gridCol w="928694"/>
              </a:tblGrid>
              <a:tr h="398012">
                <a:tc>
                  <a:txBody>
                    <a:bodyPr/>
                    <a:lstStyle/>
                    <a:p>
                      <a:pPr algn="l" fontAlgn="b"/>
                      <a:r>
                        <a:rPr lang="zh-CN" altLang="en-US" sz="1200" b="1" i="0" u="none" strike="noStrike">
                          <a:solidFill>
                            <a:srgbClr val="000000"/>
                          </a:solidFill>
                          <a:latin typeface="宋体"/>
                        </a:rPr>
                        <a:t>兰州大学</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0019</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秦勇预研项目</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201612</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270</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230</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2</a:t>
                      </a:r>
                      <a:r>
                        <a:rPr lang="zh-CN" altLang="en-US" sz="1200" b="1" i="0" u="none" strike="noStrike" dirty="0">
                          <a:solidFill>
                            <a:srgbClr val="000000"/>
                          </a:solidFill>
                          <a:latin typeface="宋体"/>
                        </a:rPr>
                        <a:t>应用研究</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05</a:t>
                      </a:r>
                      <a:r>
                        <a:rPr lang="zh-CN" altLang="en-US" sz="1200" b="1" i="0" u="none" strike="noStrike" dirty="0">
                          <a:solidFill>
                            <a:srgbClr val="000000"/>
                          </a:solidFill>
                          <a:latin typeface="宋体"/>
                        </a:rPr>
                        <a:t>教育部项目</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8012">
                <a:tc>
                  <a:txBody>
                    <a:bodyPr/>
                    <a:lstStyle/>
                    <a:p>
                      <a:pPr algn="l" fontAlgn="b"/>
                      <a:r>
                        <a:rPr lang="zh-CN" altLang="en-US" sz="1200" b="1" i="0" u="none" strike="noStrike">
                          <a:solidFill>
                            <a:srgbClr val="000000"/>
                          </a:solidFill>
                          <a:latin typeface="宋体"/>
                        </a:rPr>
                        <a:t>兰州大学</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0257</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李吉均学术成长资料采集</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201906</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150</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82</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a:t>
                      </a:r>
                      <a:r>
                        <a:rPr lang="zh-CN" altLang="en-US" sz="1200" b="1" i="0" u="none" strike="noStrike">
                          <a:solidFill>
                            <a:srgbClr val="000000"/>
                          </a:solidFill>
                          <a:latin typeface="宋体"/>
                        </a:rPr>
                        <a:t>基础研究</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08</a:t>
                      </a:r>
                      <a:r>
                        <a:rPr lang="zh-CN" altLang="en-US" sz="1200" b="1" i="0" u="none" strike="noStrike" dirty="0">
                          <a:solidFill>
                            <a:srgbClr val="000000"/>
                          </a:solidFill>
                          <a:latin typeface="宋体"/>
                        </a:rPr>
                        <a:t>国家部委其他科技项目</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8012">
                <a:tc>
                  <a:txBody>
                    <a:bodyPr/>
                    <a:lstStyle/>
                    <a:p>
                      <a:pPr algn="l" fontAlgn="b"/>
                      <a:r>
                        <a:rPr lang="zh-CN" altLang="en-US" sz="1200" b="1" i="0" u="none" strike="noStrike">
                          <a:solidFill>
                            <a:srgbClr val="000000"/>
                          </a:solidFill>
                          <a:latin typeface="宋体"/>
                        </a:rPr>
                        <a:t>兰州大学</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2013</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省级科技计划项目王省哲</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202111</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2000</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1690</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a:t>
                      </a:r>
                      <a:r>
                        <a:rPr lang="zh-CN" altLang="en-US" sz="1200" b="1" i="0" u="none" strike="noStrike">
                          <a:solidFill>
                            <a:srgbClr val="000000"/>
                          </a:solidFill>
                          <a:latin typeface="宋体"/>
                        </a:rPr>
                        <a:t>基础研究</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09</a:t>
                      </a:r>
                      <a:r>
                        <a:rPr lang="zh-CN" altLang="en-US" sz="1200" b="1" i="0" u="none" strike="noStrike" dirty="0">
                          <a:solidFill>
                            <a:srgbClr val="000000"/>
                          </a:solidFill>
                          <a:latin typeface="宋体"/>
                        </a:rPr>
                        <a:t>省、自治区、直辖市科技</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8012">
                <a:tc>
                  <a:txBody>
                    <a:bodyPr/>
                    <a:lstStyle/>
                    <a:p>
                      <a:pPr algn="l" fontAlgn="b"/>
                      <a:r>
                        <a:rPr lang="zh-CN" altLang="en-US" sz="1200" b="1" i="0" u="none" strike="noStrike">
                          <a:solidFill>
                            <a:srgbClr val="000000"/>
                          </a:solidFill>
                          <a:latin typeface="宋体"/>
                        </a:rPr>
                        <a:t>兰州大学</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2014</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省级科技计划项目苟小平</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202111</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2000</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1690</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a:t>
                      </a:r>
                      <a:r>
                        <a:rPr lang="zh-CN" altLang="en-US" sz="1200" b="1" i="0" u="none" strike="noStrike">
                          <a:solidFill>
                            <a:srgbClr val="000000"/>
                          </a:solidFill>
                          <a:latin typeface="宋体"/>
                        </a:rPr>
                        <a:t>基础研究</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09</a:t>
                      </a:r>
                      <a:r>
                        <a:rPr lang="zh-CN" altLang="en-US" sz="1200" b="1" i="0" u="none" strike="noStrike" dirty="0">
                          <a:solidFill>
                            <a:srgbClr val="000000"/>
                          </a:solidFill>
                          <a:latin typeface="宋体"/>
                        </a:rPr>
                        <a:t>省、自治区、直辖市科技</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8012">
                <a:tc>
                  <a:txBody>
                    <a:bodyPr/>
                    <a:lstStyle/>
                    <a:p>
                      <a:pPr algn="l" fontAlgn="b"/>
                      <a:r>
                        <a:rPr lang="zh-CN" altLang="en-US" sz="1200" b="1" i="0" u="none" strike="noStrike">
                          <a:solidFill>
                            <a:srgbClr val="000000"/>
                          </a:solidFill>
                          <a:latin typeface="宋体"/>
                        </a:rPr>
                        <a:t>兰州大学</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2015</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省级科技计划项目王鑫</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202111</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2000</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1690</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a:t>
                      </a:r>
                      <a:r>
                        <a:rPr lang="zh-CN" altLang="en-US" sz="1200" b="1" i="0" u="none" strike="noStrike">
                          <a:solidFill>
                            <a:srgbClr val="000000"/>
                          </a:solidFill>
                          <a:latin typeface="宋体"/>
                        </a:rPr>
                        <a:t>基础研究</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09</a:t>
                      </a:r>
                      <a:r>
                        <a:rPr lang="zh-CN" altLang="en-US" sz="1200" b="1" i="0" u="none" strike="noStrike" dirty="0">
                          <a:solidFill>
                            <a:srgbClr val="000000"/>
                          </a:solidFill>
                          <a:latin typeface="宋体"/>
                        </a:rPr>
                        <a:t>省、自治区、直辖市科技</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8012">
                <a:tc>
                  <a:txBody>
                    <a:bodyPr/>
                    <a:lstStyle/>
                    <a:p>
                      <a:pPr algn="l" fontAlgn="b"/>
                      <a:r>
                        <a:rPr lang="zh-CN" altLang="en-US" sz="1200" b="1" i="0" u="none" strike="noStrike">
                          <a:solidFill>
                            <a:srgbClr val="000000"/>
                          </a:solidFill>
                          <a:latin typeface="宋体"/>
                        </a:rPr>
                        <a:t>兰州大学</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2019</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省级科技计划项目刘志毅</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202111</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2000</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1690</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a:t>
                      </a:r>
                      <a:r>
                        <a:rPr lang="zh-CN" altLang="en-US" sz="1200" b="1" i="0" u="none" strike="noStrike">
                          <a:solidFill>
                            <a:srgbClr val="000000"/>
                          </a:solidFill>
                          <a:latin typeface="宋体"/>
                        </a:rPr>
                        <a:t>基础研究</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09</a:t>
                      </a:r>
                      <a:r>
                        <a:rPr lang="zh-CN" altLang="en-US" sz="1200" b="1" i="0" u="none" strike="noStrike" dirty="0">
                          <a:solidFill>
                            <a:srgbClr val="000000"/>
                          </a:solidFill>
                          <a:latin typeface="宋体"/>
                        </a:rPr>
                        <a:t>省、自治区、直辖市科技</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8012">
                <a:tc>
                  <a:txBody>
                    <a:bodyPr/>
                    <a:lstStyle/>
                    <a:p>
                      <a:pPr algn="l" fontAlgn="b"/>
                      <a:r>
                        <a:rPr lang="zh-CN" altLang="en-US" sz="1200" b="1" i="0" u="none" strike="noStrike">
                          <a:solidFill>
                            <a:srgbClr val="000000"/>
                          </a:solidFill>
                          <a:latin typeface="宋体"/>
                        </a:rPr>
                        <a:t>兰州大学</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2020</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省级科技计划项目刘玉孝</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202111</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2000</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solidFill>
                            <a:srgbClr val="000000"/>
                          </a:solidFill>
                          <a:latin typeface="宋体"/>
                        </a:rPr>
                        <a:t>1690</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a:t>
                      </a:r>
                      <a:r>
                        <a:rPr lang="zh-CN" altLang="en-US" sz="1200" b="1" i="0" u="none" strike="noStrike">
                          <a:solidFill>
                            <a:srgbClr val="000000"/>
                          </a:solidFill>
                          <a:latin typeface="宋体"/>
                        </a:rPr>
                        <a:t>基础研究</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09</a:t>
                      </a:r>
                      <a:r>
                        <a:rPr lang="zh-CN" altLang="en-US" sz="1200" b="1" i="0" u="none" strike="noStrike" dirty="0">
                          <a:solidFill>
                            <a:srgbClr val="000000"/>
                          </a:solidFill>
                          <a:latin typeface="宋体"/>
                        </a:rPr>
                        <a:t>省、自治区、直辖市科技</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椭圆 6"/>
          <p:cNvSpPr/>
          <p:nvPr/>
        </p:nvSpPr>
        <p:spPr>
          <a:xfrm>
            <a:off x="1071538" y="4357694"/>
            <a:ext cx="7500990" cy="7143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00B050"/>
                </a:solidFill>
              </a:rPr>
              <a:t>非军工项目，</a:t>
            </a:r>
            <a:r>
              <a:rPr lang="zh-CN" altLang="en-US" sz="2800" b="1" dirty="0" smtClean="0">
                <a:solidFill>
                  <a:srgbClr val="FF0000"/>
                </a:solidFill>
              </a:rPr>
              <a:t>不规范的项目名称。</a:t>
            </a:r>
            <a:endParaRPr lang="en-US" altLang="zh-CN" sz="2800" b="1" dirty="0" smtClean="0">
              <a:solidFill>
                <a:srgbClr val="FF0000"/>
              </a:solidFill>
            </a:endParaRPr>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审核后</a:t>
            </a:r>
          </a:p>
        </p:txBody>
      </p:sp>
      <p:sp>
        <p:nvSpPr>
          <p:cNvPr id="7" name="椭圆 6"/>
          <p:cNvSpPr/>
          <p:nvPr/>
        </p:nvSpPr>
        <p:spPr>
          <a:xfrm>
            <a:off x="857224" y="4143380"/>
            <a:ext cx="7572428" cy="10001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完全相同的项目名称，如何鉴别是否重复，</a:t>
            </a:r>
            <a:r>
              <a:rPr lang="zh-CN" altLang="en-US" sz="2800" b="1" dirty="0" smtClean="0">
                <a:solidFill>
                  <a:srgbClr val="00B050"/>
                </a:solidFill>
              </a:rPr>
              <a:t>且研究类别不相同。</a:t>
            </a:r>
            <a:endParaRPr lang="en-US" altLang="zh-CN" sz="2800" b="1" dirty="0" smtClean="0">
              <a:solidFill>
                <a:srgbClr val="00B050"/>
              </a:solidFill>
            </a:endParaRPr>
          </a:p>
        </p:txBody>
      </p:sp>
      <p:graphicFrame>
        <p:nvGraphicFramePr>
          <p:cNvPr id="8" name="表格 7"/>
          <p:cNvGraphicFramePr>
            <a:graphicFrameLocks noGrp="1"/>
          </p:cNvGraphicFramePr>
          <p:nvPr/>
        </p:nvGraphicFramePr>
        <p:xfrm>
          <a:off x="785786" y="1142984"/>
          <a:ext cx="7643866" cy="2571768"/>
        </p:xfrm>
        <a:graphic>
          <a:graphicData uri="http://schemas.openxmlformats.org/drawingml/2006/table">
            <a:tbl>
              <a:tblPr/>
              <a:tblGrid>
                <a:gridCol w="899634"/>
                <a:gridCol w="572494"/>
                <a:gridCol w="2885590"/>
                <a:gridCol w="571504"/>
                <a:gridCol w="464347"/>
                <a:gridCol w="464347"/>
                <a:gridCol w="714380"/>
                <a:gridCol w="1071570"/>
              </a:tblGrid>
              <a:tr h="428628">
                <a:tc>
                  <a:txBody>
                    <a:bodyPr/>
                    <a:lstStyle/>
                    <a:p>
                      <a:pPr algn="l" fontAlgn="b"/>
                      <a:r>
                        <a:rPr lang="zh-CN" altLang="en-US" sz="1200" b="1" i="0" u="none" strike="noStrike" dirty="0">
                          <a:solidFill>
                            <a:srgbClr val="000000"/>
                          </a:solidFill>
                          <a:latin typeface="宋体"/>
                        </a:rPr>
                        <a:t>兰州大学</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0514</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装发中核联合基金项目</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201912</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88</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48</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FF0000"/>
                          </a:solidFill>
                          <a:latin typeface="宋体"/>
                        </a:rPr>
                        <a:t>1</a:t>
                      </a:r>
                      <a:r>
                        <a:rPr lang="zh-CN" altLang="en-US" sz="1200" b="1" i="0" u="none" strike="noStrike" dirty="0">
                          <a:solidFill>
                            <a:srgbClr val="FF0000"/>
                          </a:solidFill>
                          <a:latin typeface="宋体"/>
                        </a:rPr>
                        <a:t>基础研究</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10</a:t>
                      </a:r>
                      <a:r>
                        <a:rPr lang="zh-CN" altLang="en-US" sz="1200" b="1" i="0" u="none" strike="noStrike" dirty="0">
                          <a:solidFill>
                            <a:srgbClr val="000000"/>
                          </a:solidFill>
                          <a:latin typeface="宋体"/>
                        </a:rPr>
                        <a:t>企业单位委托科技项目</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8628">
                <a:tc>
                  <a:txBody>
                    <a:bodyPr/>
                    <a:lstStyle/>
                    <a:p>
                      <a:pPr algn="l" fontAlgn="b"/>
                      <a:r>
                        <a:rPr lang="zh-CN" altLang="en-US" sz="1200" b="1" i="0" u="none" strike="noStrike">
                          <a:solidFill>
                            <a:srgbClr val="000000"/>
                          </a:solidFill>
                          <a:latin typeface="宋体"/>
                        </a:rPr>
                        <a:t>兰州大学</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0515</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装发中核联合基金项目</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201912</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100</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55</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FF0000"/>
                          </a:solidFill>
                          <a:latin typeface="宋体"/>
                        </a:rPr>
                        <a:t>2</a:t>
                      </a:r>
                      <a:r>
                        <a:rPr lang="zh-CN" altLang="en-US" sz="1200" b="1" i="0" u="none" strike="noStrike" dirty="0">
                          <a:solidFill>
                            <a:srgbClr val="FF0000"/>
                          </a:solidFill>
                          <a:latin typeface="宋体"/>
                        </a:rPr>
                        <a:t>应用研究</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10</a:t>
                      </a:r>
                      <a:r>
                        <a:rPr lang="zh-CN" altLang="en-US" sz="1200" b="1" i="0" u="none" strike="noStrike" dirty="0">
                          <a:solidFill>
                            <a:srgbClr val="000000"/>
                          </a:solidFill>
                          <a:latin typeface="宋体"/>
                        </a:rPr>
                        <a:t>企业单位委托科技项目</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8628">
                <a:tc>
                  <a:txBody>
                    <a:bodyPr/>
                    <a:lstStyle/>
                    <a:p>
                      <a:pPr algn="l" fontAlgn="b"/>
                      <a:r>
                        <a:rPr lang="zh-CN" altLang="en-US" sz="1200" b="1" i="0" u="none" strike="noStrike">
                          <a:solidFill>
                            <a:srgbClr val="000000"/>
                          </a:solidFill>
                          <a:latin typeface="宋体"/>
                        </a:rPr>
                        <a:t>兰州大学</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0558</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装发中核联合基金项目</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202001</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95</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52</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a:t>
                      </a:r>
                      <a:r>
                        <a:rPr lang="zh-CN" altLang="en-US" sz="1200" b="1" i="0" u="none" strike="noStrike" dirty="0">
                          <a:solidFill>
                            <a:srgbClr val="000000"/>
                          </a:solidFill>
                          <a:latin typeface="宋体"/>
                        </a:rPr>
                        <a:t>基础研究</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05</a:t>
                      </a:r>
                      <a:r>
                        <a:rPr lang="zh-CN" altLang="en-US" sz="1200" b="1" i="0" u="none" strike="noStrike" dirty="0">
                          <a:solidFill>
                            <a:srgbClr val="000000"/>
                          </a:solidFill>
                          <a:latin typeface="宋体"/>
                        </a:rPr>
                        <a:t>教育部项目</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8628">
                <a:tc>
                  <a:txBody>
                    <a:bodyPr/>
                    <a:lstStyle/>
                    <a:p>
                      <a:pPr algn="l" fontAlgn="b"/>
                      <a:r>
                        <a:rPr lang="zh-CN" altLang="en-US" sz="1200" b="1" i="0" u="none" strike="noStrike">
                          <a:solidFill>
                            <a:srgbClr val="000000"/>
                          </a:solidFill>
                          <a:latin typeface="宋体"/>
                        </a:rPr>
                        <a:t>兰州大学</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0559</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装发中核联合基金项目</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202001</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75</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41</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1</a:t>
                      </a:r>
                      <a:r>
                        <a:rPr lang="zh-CN" altLang="en-US" sz="1200" b="1" i="0" u="none" strike="noStrike">
                          <a:solidFill>
                            <a:srgbClr val="000000"/>
                          </a:solidFill>
                          <a:latin typeface="宋体"/>
                        </a:rPr>
                        <a:t>基础研究</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10</a:t>
                      </a:r>
                      <a:r>
                        <a:rPr lang="zh-CN" altLang="en-US" sz="1200" b="1" i="0" u="none" strike="noStrike" dirty="0">
                          <a:solidFill>
                            <a:srgbClr val="000000"/>
                          </a:solidFill>
                          <a:latin typeface="宋体"/>
                        </a:rPr>
                        <a:t>企业单位委托科技项目</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8628">
                <a:tc>
                  <a:txBody>
                    <a:bodyPr/>
                    <a:lstStyle/>
                    <a:p>
                      <a:pPr algn="l" fontAlgn="b"/>
                      <a:r>
                        <a:rPr lang="zh-CN" altLang="en-US" sz="1200" b="1" i="0" u="none" strike="noStrike">
                          <a:solidFill>
                            <a:srgbClr val="000000"/>
                          </a:solidFill>
                          <a:latin typeface="宋体"/>
                        </a:rPr>
                        <a:t>兰州大学</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0825</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土壤细菌扩增子测序及分析服务</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202010</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43</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000000"/>
                          </a:solidFill>
                          <a:latin typeface="宋体"/>
                        </a:rPr>
                        <a:t>31</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a:t>
                      </a:r>
                      <a:r>
                        <a:rPr lang="zh-CN" altLang="en-US" sz="1200" b="1" i="0" u="none" strike="noStrike">
                          <a:solidFill>
                            <a:srgbClr val="000000"/>
                          </a:solidFill>
                          <a:latin typeface="宋体"/>
                        </a:rPr>
                        <a:t>应用研究</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17</a:t>
                      </a:r>
                      <a:r>
                        <a:rPr lang="zh-CN" altLang="en-US" sz="1200" b="1" i="0" u="none" strike="noStrike" dirty="0">
                          <a:solidFill>
                            <a:srgbClr val="000000"/>
                          </a:solidFill>
                          <a:latin typeface="宋体"/>
                        </a:rPr>
                        <a:t>事业单位委托科技项目</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8628">
                <a:tc>
                  <a:txBody>
                    <a:bodyPr/>
                    <a:lstStyle/>
                    <a:p>
                      <a:pPr algn="l" fontAlgn="b"/>
                      <a:r>
                        <a:rPr lang="zh-CN" altLang="en-US" sz="1200" b="1" i="0" u="none" strike="noStrike" dirty="0">
                          <a:solidFill>
                            <a:srgbClr val="000000"/>
                          </a:solidFill>
                          <a:latin typeface="宋体"/>
                        </a:rPr>
                        <a:t>兰州大学</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0826</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土壤真菌扩增子测序及分析服务</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202010</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41</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latin typeface="宋体"/>
                        </a:rPr>
                        <a:t>30</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solidFill>
                            <a:srgbClr val="000000"/>
                          </a:solidFill>
                          <a:latin typeface="宋体"/>
                        </a:rPr>
                        <a:t>2</a:t>
                      </a:r>
                      <a:r>
                        <a:rPr lang="zh-CN" altLang="en-US" sz="1200" b="1" i="0" u="none" strike="noStrike">
                          <a:solidFill>
                            <a:srgbClr val="000000"/>
                          </a:solidFill>
                          <a:latin typeface="宋体"/>
                        </a:rPr>
                        <a:t>应用研究</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000000"/>
                          </a:solidFill>
                          <a:latin typeface="宋体"/>
                        </a:rPr>
                        <a:t>17</a:t>
                      </a:r>
                      <a:r>
                        <a:rPr lang="zh-CN" altLang="en-US" sz="1200" b="1" i="0" u="none" strike="noStrike" dirty="0">
                          <a:solidFill>
                            <a:srgbClr val="000000"/>
                          </a:solidFill>
                          <a:latin typeface="宋体"/>
                        </a:rPr>
                        <a:t>事业单位委托科技项目</a:t>
                      </a:r>
                    </a:p>
                  </a:txBody>
                  <a:tcPr marL="2756" marR="2756" marT="2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142976" y="285728"/>
            <a:ext cx="3286148" cy="584775"/>
          </a:xfrm>
          <a:prstGeom prst="rect">
            <a:avLst/>
          </a:prstGeom>
        </p:spPr>
        <p:txBody>
          <a:bodyPr wrap="square">
            <a:spAutoFit/>
          </a:bodyPr>
          <a:lstStyle/>
          <a:p>
            <a:r>
              <a:rPr lang="zh-CN" altLang="en-US" sz="3200" b="1" dirty="0" smtClean="0">
                <a:solidFill>
                  <a:srgbClr val="FF0000"/>
                </a:solidFill>
              </a:rPr>
              <a:t>国家最高荣誉</a:t>
            </a:r>
          </a:p>
        </p:txBody>
      </p:sp>
      <p:pic>
        <p:nvPicPr>
          <p:cNvPr id="103426" name="Picture 2" descr="C:\Users\admin\Desktop\2019年国家最高奖.jpg"/>
          <p:cNvPicPr>
            <a:picLocks noChangeAspect="1" noChangeArrowheads="1"/>
          </p:cNvPicPr>
          <p:nvPr/>
        </p:nvPicPr>
        <p:blipFill>
          <a:blip r:embed="rId2"/>
          <a:srcRect/>
          <a:stretch>
            <a:fillRect/>
          </a:stretch>
        </p:blipFill>
        <p:spPr bwMode="auto">
          <a:xfrm>
            <a:off x="1285852" y="1007412"/>
            <a:ext cx="6778312" cy="4993356"/>
          </a:xfrm>
          <a:prstGeom prst="rect">
            <a:avLst/>
          </a:prstGeom>
          <a:noFill/>
        </p:spPr>
      </p:pic>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0" name="标题 1"/>
          <p:cNvSpPr txBox="1">
            <a:spLocks/>
          </p:cNvSpPr>
          <p:nvPr/>
        </p:nvSpPr>
        <p:spPr>
          <a:xfrm>
            <a:off x="785786" y="214290"/>
            <a:ext cx="7000924" cy="655633"/>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3200" b="1" i="0" u="none" strike="noStrike" kern="1200" cap="none" spc="0" normalizeH="0" baseline="0" noProof="0" dirty="0">
              <a:ln>
                <a:noFill/>
              </a:ln>
              <a:solidFill>
                <a:srgbClr val="004D86"/>
              </a:solidFill>
              <a:effectLst/>
              <a:uLnTx/>
              <a:uFillTx/>
              <a:latin typeface="+mj-lt"/>
              <a:ea typeface="+mj-ea"/>
              <a:cs typeface="+mj-cs"/>
            </a:endParaRPr>
          </a:p>
        </p:txBody>
      </p:sp>
      <p:sp>
        <p:nvSpPr>
          <p:cNvPr id="7" name="TextBox 6"/>
          <p:cNvSpPr txBox="1"/>
          <p:nvPr/>
        </p:nvSpPr>
        <p:spPr>
          <a:xfrm>
            <a:off x="1071538" y="2214554"/>
            <a:ext cx="7143800" cy="2208105"/>
          </a:xfrm>
          <a:prstGeom prst="rect">
            <a:avLst/>
          </a:prstGeom>
          <a:solidFill>
            <a:schemeClr val="bg1">
              <a:lumMod val="85000"/>
            </a:schemeClr>
          </a:solidFill>
          <a:ln>
            <a:noFill/>
          </a:ln>
          <a:effectLst>
            <a:outerShdw blurRad="107950" dist="12700" dir="5400000" algn="ctr">
              <a:srgbClr val="000000"/>
            </a:outerShdw>
            <a:softEdge rad="12700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lnSpc>
                <a:spcPct val="150000"/>
              </a:lnSpc>
              <a:spcBef>
                <a:spcPts val="1200"/>
              </a:spcBef>
            </a:pPr>
            <a:r>
              <a:rPr lang="en-US" altLang="zh-CN" sz="10000" b="1" dirty="0" smtClean="0">
                <a:solidFill>
                  <a:srgbClr val="002060"/>
                </a:solidFill>
              </a:rPr>
              <a:t>《</a:t>
            </a:r>
            <a:r>
              <a:rPr lang="zh-CN" altLang="en-US" sz="10000" b="1" dirty="0" smtClean="0">
                <a:solidFill>
                  <a:srgbClr val="002060"/>
                </a:solidFill>
              </a:rPr>
              <a:t>何时了</a:t>
            </a:r>
            <a:r>
              <a:rPr lang="en-US" altLang="zh-CN" sz="10000" b="1" dirty="0" smtClean="0">
                <a:solidFill>
                  <a:srgbClr val="002060"/>
                </a:solidFill>
              </a:rPr>
              <a:t>》</a:t>
            </a:r>
            <a:r>
              <a:rPr lang="zh-CN" altLang="en-US" sz="10000" b="1" dirty="0" smtClean="0">
                <a:solidFill>
                  <a:srgbClr val="002060"/>
                </a:solidFill>
              </a:rPr>
              <a:t> </a:t>
            </a:r>
            <a:endParaRPr lang="en-US" altLang="zh-CN" sz="10000" b="1" dirty="0" smtClean="0">
              <a:solidFill>
                <a:srgbClr val="002060"/>
              </a:solidFill>
            </a:endParaRPr>
          </a:p>
        </p:txBody>
      </p:sp>
      <p:graphicFrame>
        <p:nvGraphicFramePr>
          <p:cNvPr id="6" name="表格 5"/>
          <p:cNvGraphicFramePr>
            <a:graphicFrameLocks noGrp="1"/>
          </p:cNvGraphicFramePr>
          <p:nvPr/>
        </p:nvGraphicFramePr>
        <p:xfrm>
          <a:off x="1000100" y="857232"/>
          <a:ext cx="7500990" cy="615906"/>
        </p:xfrm>
        <a:graphic>
          <a:graphicData uri="http://schemas.openxmlformats.org/drawingml/2006/table">
            <a:tbl>
              <a:tblPr/>
              <a:tblGrid>
                <a:gridCol w="7500990"/>
              </a:tblGrid>
              <a:tr h="571504">
                <a:tc>
                  <a:txBody>
                    <a:bodyPr/>
                    <a:lstStyle/>
                    <a:p>
                      <a:pPr algn="ctr" fontAlgn="ctr"/>
                      <a:r>
                        <a:rPr lang="zh-CN" altLang="en-US" sz="4000" b="0" i="0" u="none" strike="noStrike" dirty="0" smtClean="0">
                          <a:solidFill>
                            <a:srgbClr val="FF0000"/>
                          </a:solidFill>
                          <a:latin typeface="宋体"/>
                        </a:rPr>
                        <a:t>感叹句</a:t>
                      </a:r>
                      <a:endParaRPr lang="en-US" altLang="zh-CN" sz="4000" b="0" i="0" u="none" strike="noStrike" dirty="0">
                        <a:solidFill>
                          <a:srgbClr val="FF0000"/>
                        </a:solidFill>
                        <a:latin typeface="宋体"/>
                      </a:endParaRP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0" name="标题 1"/>
          <p:cNvSpPr txBox="1">
            <a:spLocks/>
          </p:cNvSpPr>
          <p:nvPr/>
        </p:nvSpPr>
        <p:spPr>
          <a:xfrm>
            <a:off x="785786" y="214290"/>
            <a:ext cx="7000924" cy="655633"/>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3200" b="1" i="0" u="none" strike="noStrike" kern="1200" cap="none" spc="0" normalizeH="0" baseline="0" noProof="0" dirty="0">
              <a:ln>
                <a:noFill/>
              </a:ln>
              <a:solidFill>
                <a:srgbClr val="004D86"/>
              </a:solidFill>
              <a:effectLst/>
              <a:uLnTx/>
              <a:uFillTx/>
              <a:latin typeface="+mj-lt"/>
              <a:ea typeface="+mj-ea"/>
              <a:cs typeface="+mj-cs"/>
            </a:endParaRPr>
          </a:p>
        </p:txBody>
      </p:sp>
      <p:sp>
        <p:nvSpPr>
          <p:cNvPr id="7" name="TextBox 6"/>
          <p:cNvSpPr txBox="1"/>
          <p:nvPr/>
        </p:nvSpPr>
        <p:spPr>
          <a:xfrm>
            <a:off x="1071538" y="714356"/>
            <a:ext cx="7143800" cy="1650452"/>
          </a:xfrm>
          <a:prstGeom prst="rect">
            <a:avLst/>
          </a:prstGeom>
          <a:solidFill>
            <a:schemeClr val="bg1">
              <a:lumMod val="85000"/>
            </a:schemeClr>
          </a:solidFill>
          <a:ln>
            <a:noFill/>
          </a:ln>
          <a:effectLst>
            <a:outerShdw blurRad="107950" dist="12700" dir="5400000" algn="ctr">
              <a:srgbClr val="000000"/>
            </a:outerShdw>
            <a:softEdge rad="12700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lnSpc>
                <a:spcPct val="150000"/>
              </a:lnSpc>
              <a:spcBef>
                <a:spcPts val="1200"/>
              </a:spcBef>
            </a:pPr>
            <a:r>
              <a:rPr lang="en-US" altLang="zh-CN" sz="8000" b="1" dirty="0" smtClean="0">
                <a:solidFill>
                  <a:srgbClr val="002060"/>
                </a:solidFill>
              </a:rPr>
              <a:t>《</a:t>
            </a:r>
            <a:r>
              <a:rPr lang="zh-CN" altLang="en-US" sz="8000" b="1" dirty="0" smtClean="0">
                <a:solidFill>
                  <a:srgbClr val="002060"/>
                </a:solidFill>
              </a:rPr>
              <a:t>何时了</a:t>
            </a:r>
            <a:r>
              <a:rPr lang="en-US" altLang="zh-CN" sz="8000" b="1" dirty="0" smtClean="0">
                <a:solidFill>
                  <a:srgbClr val="002060"/>
                </a:solidFill>
              </a:rPr>
              <a:t>》</a:t>
            </a:r>
            <a:r>
              <a:rPr lang="zh-CN" altLang="en-US" sz="3200" b="1" dirty="0" smtClean="0">
                <a:solidFill>
                  <a:srgbClr val="002060"/>
                </a:solidFill>
              </a:rPr>
              <a:t> </a:t>
            </a:r>
            <a:endParaRPr lang="en-US" altLang="zh-CN" sz="2400" b="1" dirty="0" smtClean="0">
              <a:solidFill>
                <a:srgbClr val="002060"/>
              </a:solidFill>
            </a:endParaRPr>
          </a:p>
        </p:txBody>
      </p:sp>
      <p:sp>
        <p:nvSpPr>
          <p:cNvPr id="5" name="TextBox 4"/>
          <p:cNvSpPr txBox="1"/>
          <p:nvPr/>
        </p:nvSpPr>
        <p:spPr>
          <a:xfrm>
            <a:off x="1071538" y="2428868"/>
            <a:ext cx="7143800" cy="3785652"/>
          </a:xfrm>
          <a:prstGeom prst="rect">
            <a:avLst/>
          </a:prstGeom>
          <a:solidFill>
            <a:schemeClr val="bg1">
              <a:lumMod val="85000"/>
            </a:schemeClr>
          </a:solidFill>
          <a:ln>
            <a:noFill/>
          </a:ln>
          <a:effectLst>
            <a:outerShdw blurRad="107950" dist="12700" dir="5400000" algn="ctr">
              <a:srgbClr val="000000"/>
            </a:outerShdw>
            <a:softEdge rad="12700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nSpc>
                <a:spcPct val="150000"/>
              </a:lnSpc>
            </a:pPr>
            <a:r>
              <a:rPr lang="zh-CN" altLang="en-US" sz="4000" b="1" dirty="0" smtClean="0">
                <a:solidFill>
                  <a:srgbClr val="002060"/>
                </a:solidFill>
              </a:rPr>
              <a:t>           </a:t>
            </a:r>
            <a:r>
              <a:rPr lang="zh-CN" altLang="en-US" sz="4000" b="1" dirty="0" smtClean="0">
                <a:solidFill>
                  <a:srgbClr val="002060"/>
                </a:solidFill>
              </a:rPr>
              <a:t>疫情三年何时了，</a:t>
            </a:r>
            <a:endParaRPr lang="en-US" altLang="zh-CN" sz="4000" b="1" dirty="0" smtClean="0">
              <a:solidFill>
                <a:srgbClr val="002060"/>
              </a:solidFill>
            </a:endParaRPr>
          </a:p>
          <a:p>
            <a:pPr>
              <a:lnSpc>
                <a:spcPct val="150000"/>
              </a:lnSpc>
            </a:pPr>
            <a:r>
              <a:rPr lang="zh-CN" altLang="en-US" sz="4000" b="1" dirty="0" smtClean="0">
                <a:solidFill>
                  <a:srgbClr val="002060"/>
                </a:solidFill>
              </a:rPr>
              <a:t>           </a:t>
            </a:r>
            <a:r>
              <a:rPr lang="zh-CN" altLang="en-US" sz="4000" b="1" dirty="0" smtClean="0">
                <a:solidFill>
                  <a:srgbClr val="002060"/>
                </a:solidFill>
              </a:rPr>
              <a:t>核酸检测没完了。</a:t>
            </a:r>
            <a:endParaRPr lang="en-US" altLang="zh-CN" sz="4000" b="1" dirty="0" smtClean="0">
              <a:solidFill>
                <a:srgbClr val="002060"/>
              </a:solidFill>
            </a:endParaRPr>
          </a:p>
          <a:p>
            <a:pPr>
              <a:lnSpc>
                <a:spcPct val="150000"/>
              </a:lnSpc>
            </a:pPr>
            <a:r>
              <a:rPr lang="zh-CN" altLang="en-US" sz="4000" b="1" dirty="0" smtClean="0">
                <a:solidFill>
                  <a:srgbClr val="002060"/>
                </a:solidFill>
              </a:rPr>
              <a:t>           </a:t>
            </a:r>
            <a:r>
              <a:rPr lang="zh-CN" altLang="en-US" sz="4000" b="1" dirty="0" smtClean="0">
                <a:solidFill>
                  <a:srgbClr val="002060"/>
                </a:solidFill>
              </a:rPr>
              <a:t>年报问题多年了，</a:t>
            </a:r>
            <a:endParaRPr lang="en-US" altLang="zh-CN" sz="4000" b="1" dirty="0" smtClean="0">
              <a:solidFill>
                <a:srgbClr val="002060"/>
              </a:solidFill>
            </a:endParaRPr>
          </a:p>
          <a:p>
            <a:pPr>
              <a:lnSpc>
                <a:spcPct val="150000"/>
              </a:lnSpc>
            </a:pPr>
            <a:r>
              <a:rPr lang="zh-CN" altLang="en-US" sz="4000" b="1" dirty="0" smtClean="0">
                <a:solidFill>
                  <a:srgbClr val="002060"/>
                </a:solidFill>
              </a:rPr>
              <a:t>           </a:t>
            </a:r>
            <a:r>
              <a:rPr lang="zh-CN" altLang="en-US" sz="4000" b="1" dirty="0" smtClean="0">
                <a:solidFill>
                  <a:srgbClr val="002060"/>
                </a:solidFill>
              </a:rPr>
              <a:t>何时能够消灭掉。</a:t>
            </a:r>
            <a:endParaRPr lang="en-US" altLang="zh-CN" sz="4000" b="1" dirty="0" smtClean="0">
              <a:solidFill>
                <a:srgbClr val="002060"/>
              </a:solidFill>
            </a:endParaRPr>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1026" name="Picture 2" descr="E:\全国科技年报培训专用\2020年科技年报培训资料\2020年培训辅助资料\20200520婚纱照片.jpg"/>
          <p:cNvPicPr>
            <a:picLocks noChangeAspect="1" noChangeArrowheads="1"/>
          </p:cNvPicPr>
          <p:nvPr/>
        </p:nvPicPr>
        <p:blipFill>
          <a:blip r:embed="rId2"/>
          <a:srcRect/>
          <a:stretch>
            <a:fillRect/>
          </a:stretch>
        </p:blipFill>
        <p:spPr bwMode="auto">
          <a:xfrm>
            <a:off x="2285984" y="1357298"/>
            <a:ext cx="4071966" cy="4786345"/>
          </a:xfrm>
          <a:prstGeom prst="rect">
            <a:avLst/>
          </a:prstGeom>
          <a:noFill/>
        </p:spPr>
      </p:pic>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3214678" y="2071678"/>
            <a:ext cx="2714644" cy="2357454"/>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0" b="1" dirty="0" smtClean="0">
                <a:solidFill>
                  <a:srgbClr val="FF0000"/>
                </a:solidFill>
              </a:rPr>
              <a:t>完</a:t>
            </a:r>
            <a:endParaRPr lang="zh-CN" altLang="en-US" sz="8000" b="1" dirty="0">
              <a:solidFill>
                <a:srgbClr val="FF0000"/>
              </a:solidFill>
            </a:endParaRPr>
          </a:p>
        </p:txBody>
      </p:sp>
      <p:sp>
        <p:nvSpPr>
          <p:cNvPr id="7" name="圆角矩形 6"/>
          <p:cNvSpPr/>
          <p:nvPr/>
        </p:nvSpPr>
        <p:spPr>
          <a:xfrm>
            <a:off x="1142976" y="1071546"/>
            <a:ext cx="7000924" cy="464347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5000"/>
              </a:lnSpc>
            </a:pPr>
            <a:r>
              <a:rPr lang="zh-CN" altLang="en-US" sz="4000" b="1" dirty="0" smtClean="0">
                <a:solidFill>
                  <a:srgbClr val="FF0000"/>
                </a:solidFill>
              </a:rPr>
              <a:t>问题结束语</a:t>
            </a:r>
            <a:r>
              <a:rPr lang="en-US" altLang="zh-CN" sz="4000" b="1" dirty="0" smtClean="0">
                <a:solidFill>
                  <a:srgbClr val="FF0000"/>
                </a:solidFill>
              </a:rPr>
              <a:t>:</a:t>
            </a:r>
          </a:p>
          <a:p>
            <a:pPr>
              <a:lnSpc>
                <a:spcPts val="5000"/>
              </a:lnSpc>
            </a:pPr>
            <a:r>
              <a:rPr lang="zh-CN" altLang="en-US" sz="2800" b="1" dirty="0" smtClean="0">
                <a:solidFill>
                  <a:srgbClr val="002060"/>
                </a:solidFill>
              </a:rPr>
              <a:t>年报好比新娘在婚礼时穿的美丽婚纱，非常漂亮，格外动人。</a:t>
            </a:r>
            <a:endParaRPr lang="en-US" altLang="zh-CN" sz="2800" b="1" dirty="0" smtClean="0">
              <a:solidFill>
                <a:srgbClr val="002060"/>
              </a:solidFill>
            </a:endParaRPr>
          </a:p>
          <a:p>
            <a:pPr>
              <a:lnSpc>
                <a:spcPts val="5000"/>
              </a:lnSpc>
            </a:pPr>
            <a:r>
              <a:rPr lang="zh-CN" altLang="en-US" sz="2800" b="1" dirty="0" smtClean="0">
                <a:solidFill>
                  <a:srgbClr val="002060"/>
                </a:solidFill>
              </a:rPr>
              <a:t>但是，如果内在的质量太差了，与靓丽的婚纱就会极不相配。</a:t>
            </a:r>
            <a:endParaRPr lang="en-US" altLang="zh-CN" sz="2800" b="1" dirty="0" smtClean="0">
              <a:solidFill>
                <a:srgbClr val="002060"/>
              </a:solidFill>
            </a:endParaRPr>
          </a:p>
          <a:p>
            <a:pPr>
              <a:lnSpc>
                <a:spcPts val="5000"/>
              </a:lnSpc>
            </a:pPr>
            <a:r>
              <a:rPr lang="zh-CN" altLang="en-US" sz="2800" b="1" dirty="0" smtClean="0">
                <a:solidFill>
                  <a:srgbClr val="002060"/>
                </a:solidFill>
              </a:rPr>
              <a:t>做年报要像抓疫情防控那样，联防联控，从基层做起，从我做</a:t>
            </a:r>
            <a:r>
              <a:rPr lang="zh-CN" altLang="en-US" sz="2800" b="1" dirty="0" smtClean="0">
                <a:solidFill>
                  <a:srgbClr val="002060"/>
                </a:solidFill>
              </a:rPr>
              <a:t>起，常抓不懈。</a:t>
            </a:r>
            <a:endParaRPr lang="en-US" altLang="zh-CN" sz="2800" b="1" dirty="0" smtClean="0">
              <a:solidFill>
                <a:srgbClr val="00206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81250" name="Picture 2" descr="https://p1.ssl.qhimg.com/dr/270_500_/t0111cc1b7a2fd45c48.jpg?size=500x329"/>
          <p:cNvPicPr>
            <a:picLocks noChangeAspect="1" noChangeArrowheads="1"/>
          </p:cNvPicPr>
          <p:nvPr/>
        </p:nvPicPr>
        <p:blipFill>
          <a:blip r:embed="rId2"/>
          <a:srcRect/>
          <a:stretch>
            <a:fillRect/>
          </a:stretch>
        </p:blipFill>
        <p:spPr bwMode="auto">
          <a:xfrm>
            <a:off x="1071538" y="1071546"/>
            <a:ext cx="7215238" cy="3929090"/>
          </a:xfrm>
          <a:prstGeom prst="rect">
            <a:avLst/>
          </a:prstGeom>
          <a:noFill/>
        </p:spPr>
      </p:pic>
      <p:sp>
        <p:nvSpPr>
          <p:cNvPr id="9" name="椭圆 8"/>
          <p:cNvSpPr/>
          <p:nvPr/>
        </p:nvSpPr>
        <p:spPr>
          <a:xfrm>
            <a:off x="1214414" y="5072074"/>
            <a:ext cx="7286676" cy="121444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solidFill>
                  <a:srgbClr val="FF0000"/>
                </a:solidFill>
              </a:rPr>
              <a:t>为了揭示客观事物的本质、运动规律，获得新发现、新学说而进行的实验性或理论性研究，它不以任何专门或特定的应用或使用为目的。</a:t>
            </a:r>
            <a:endParaRPr lang="zh-CN" altLang="en-US" b="1" dirty="0">
              <a:solidFill>
                <a:srgbClr val="FF0000"/>
              </a:solidFill>
            </a:endParaRPr>
          </a:p>
        </p:txBody>
      </p:sp>
      <p:sp>
        <p:nvSpPr>
          <p:cNvPr id="10" name="矩形 9"/>
          <p:cNvSpPr/>
          <p:nvPr/>
        </p:nvSpPr>
        <p:spPr>
          <a:xfrm>
            <a:off x="928662" y="357166"/>
            <a:ext cx="6572296" cy="584775"/>
          </a:xfrm>
          <a:prstGeom prst="rect">
            <a:avLst/>
          </a:prstGeom>
        </p:spPr>
        <p:txBody>
          <a:bodyPr wrap="square">
            <a:spAutoFit/>
          </a:bodyPr>
          <a:lstStyle/>
          <a:p>
            <a:r>
              <a:rPr lang="zh-CN" altLang="en-US" sz="3200" b="1" smtClean="0">
                <a:solidFill>
                  <a:srgbClr val="004D86"/>
                </a:solidFill>
              </a:rPr>
              <a:t>基础研究</a:t>
            </a:r>
            <a:endParaRPr lang="zh-CN" altLang="en-US" sz="3200" b="1" dirty="0" smtClean="0">
              <a:solidFill>
                <a:srgbClr val="004D86"/>
              </a:solidFill>
            </a:endParaRPr>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928662" y="357166"/>
            <a:ext cx="657229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p>
        </p:txBody>
      </p:sp>
      <p:sp>
        <p:nvSpPr>
          <p:cNvPr id="7" name="流程图: 过程 6"/>
          <p:cNvSpPr/>
          <p:nvPr/>
        </p:nvSpPr>
        <p:spPr>
          <a:xfrm>
            <a:off x="857224" y="2000240"/>
            <a:ext cx="7429552" cy="150019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b="1" dirty="0" smtClean="0">
                <a:solidFill>
                  <a:srgbClr val="FF0000"/>
                </a:solidFill>
              </a:rPr>
              <a:t>药方</a:t>
            </a:r>
            <a:endParaRPr lang="zh-CN" altLang="en-US" sz="6000" b="1" dirty="0">
              <a:solidFill>
                <a:srgbClr val="FF0000"/>
              </a:solidFill>
            </a:endParaRPr>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928662" y="357166"/>
            <a:ext cx="657229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药方</a:t>
            </a:r>
          </a:p>
        </p:txBody>
      </p:sp>
      <p:sp>
        <p:nvSpPr>
          <p:cNvPr id="7" name="流程图: 过程 6"/>
          <p:cNvSpPr/>
          <p:nvPr/>
        </p:nvSpPr>
        <p:spPr>
          <a:xfrm>
            <a:off x="857224" y="2000240"/>
            <a:ext cx="7429552" cy="150019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b="1" dirty="0" smtClean="0">
                <a:solidFill>
                  <a:srgbClr val="FF0000"/>
                </a:solidFill>
              </a:rPr>
              <a:t>法律无情面</a:t>
            </a:r>
            <a:endParaRPr lang="zh-CN" altLang="en-US" sz="6000" b="1" dirty="0">
              <a:solidFill>
                <a:srgbClr val="FF0000"/>
              </a:solidFill>
            </a:endParaRPr>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928662" y="357166"/>
            <a:ext cx="7143800"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法律无情面</a:t>
            </a:r>
          </a:p>
        </p:txBody>
      </p:sp>
      <p:sp>
        <p:nvSpPr>
          <p:cNvPr id="9" name="流程图: 过程 8"/>
          <p:cNvSpPr/>
          <p:nvPr/>
        </p:nvSpPr>
        <p:spPr>
          <a:xfrm>
            <a:off x="857224" y="1214422"/>
            <a:ext cx="7429552" cy="4786346"/>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b="1" dirty="0">
              <a:solidFill>
                <a:srgbClr val="FF0000"/>
              </a:solidFill>
            </a:endParaRPr>
          </a:p>
        </p:txBody>
      </p:sp>
      <p:sp>
        <p:nvSpPr>
          <p:cNvPr id="11" name="矩形 10"/>
          <p:cNvSpPr/>
          <p:nvPr/>
        </p:nvSpPr>
        <p:spPr>
          <a:xfrm>
            <a:off x="928662" y="1357298"/>
            <a:ext cx="7358114" cy="4196020"/>
          </a:xfrm>
          <a:prstGeom prst="rect">
            <a:avLst/>
          </a:prstGeom>
        </p:spPr>
        <p:txBody>
          <a:bodyPr wrap="square">
            <a:spAutoFit/>
          </a:bodyPr>
          <a:lstStyle/>
          <a:p>
            <a:pPr lvl="0" fontAlgn="base">
              <a:lnSpc>
                <a:spcPts val="4000"/>
              </a:lnSpc>
              <a:spcBef>
                <a:spcPct val="0"/>
              </a:spcBef>
              <a:spcAft>
                <a:spcPct val="0"/>
              </a:spcAft>
            </a:pPr>
            <a:r>
              <a:rPr lang="zh-CN" altLang="en-US" b="1" dirty="0" smtClean="0">
                <a:solidFill>
                  <a:srgbClr val="FF0000"/>
                </a:solidFill>
                <a:latin typeface="+mn-ea"/>
                <a:cs typeface="宋体" pitchFamily="2" charset="-122"/>
              </a:rPr>
              <a:t>问：对统计违法行为，实施条例作了哪些规定？</a:t>
            </a:r>
            <a:endParaRPr lang="zh-CN" altLang="en-US" b="1" dirty="0" smtClean="0">
              <a:solidFill>
                <a:srgbClr val="FF0000"/>
              </a:solidFill>
              <a:latin typeface="+mn-ea"/>
            </a:endParaRPr>
          </a:p>
          <a:p>
            <a:pPr lvl="0" eaLnBrk="0" fontAlgn="base" hangingPunct="0">
              <a:lnSpc>
                <a:spcPts val="4000"/>
              </a:lnSpc>
              <a:spcBef>
                <a:spcPct val="0"/>
              </a:spcBef>
              <a:spcAft>
                <a:spcPct val="0"/>
              </a:spcAft>
            </a:pPr>
            <a:r>
              <a:rPr lang="zh-CN" altLang="en-US" b="1" dirty="0" smtClean="0">
                <a:solidFill>
                  <a:srgbClr val="222222"/>
                </a:solidFill>
                <a:latin typeface="+mn-ea"/>
                <a:cs typeface="宋体" pitchFamily="2" charset="-122"/>
              </a:rPr>
              <a:t>答：实施条例依据统计法，进一步充实细化了统计违法行为法律责任的规定。针对一些方面对严重统计违法行为监督不到位，甚至为了所谓“政绩”，侵犯统计机构、统计人员独立行使统计调查、统计报告、统计监督职权，指使统计调查对象或者其他机构、人员编造虚假统计资料，既造成统计数据失真又严重败坏政府形象的问题，为依法严惩、坚决遏制统计数据造假行为，实施条例列举了对严重统计违法行为失察的具体情形和统计造假行为的典型做法，明确了法律责任：</a:t>
            </a:r>
            <a:endParaRPr lang="zh-CN" altLang="en-US" sz="1400" b="1" dirty="0" smtClean="0">
              <a:latin typeface="Arial" pitchFamily="34" charset="0"/>
              <a:ea typeface="宋体" pitchFamily="2" charset="-122"/>
            </a:endParaRPr>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928662" y="357166"/>
            <a:ext cx="728667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法律无情面</a:t>
            </a:r>
            <a:endParaRPr lang="zh-CN" altLang="en-US" sz="3200" b="1" dirty="0" smtClean="0">
              <a:solidFill>
                <a:srgbClr val="004D86"/>
              </a:solidFill>
            </a:endParaRPr>
          </a:p>
        </p:txBody>
      </p:sp>
      <p:sp>
        <p:nvSpPr>
          <p:cNvPr id="9" name="流程图: 过程 8"/>
          <p:cNvSpPr/>
          <p:nvPr/>
        </p:nvSpPr>
        <p:spPr>
          <a:xfrm>
            <a:off x="857224" y="1214422"/>
            <a:ext cx="7429552" cy="4786346"/>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b="1" dirty="0">
              <a:solidFill>
                <a:srgbClr val="FF0000"/>
              </a:solidFill>
            </a:endParaRPr>
          </a:p>
        </p:txBody>
      </p:sp>
      <p:sp>
        <p:nvSpPr>
          <p:cNvPr id="7" name="Rectangle 1"/>
          <p:cNvSpPr>
            <a:spLocks noChangeArrowheads="1"/>
          </p:cNvSpPr>
          <p:nvPr/>
        </p:nvSpPr>
        <p:spPr bwMode="auto">
          <a:xfrm>
            <a:off x="928662" y="1357298"/>
            <a:ext cx="7286676"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l" defTabSz="914400" rtl="0" eaLnBrk="0" fontAlgn="base" latinLnBrk="0" hangingPunct="0">
              <a:lnSpc>
                <a:spcPts val="4000"/>
              </a:lnSpc>
              <a:spcBef>
                <a:spcPct val="0"/>
              </a:spcBef>
              <a:spcAft>
                <a:spcPct val="0"/>
              </a:spcAft>
              <a:buClrTx/>
              <a:buSzTx/>
              <a:buFontTx/>
              <a:buNone/>
              <a:tabLst/>
            </a:pPr>
            <a:r>
              <a:rPr kumimoji="0" lang="zh-CN" sz="2400" b="1" i="0" u="none" strike="noStrike" cap="none" normalizeH="0" baseline="0" dirty="0" smtClean="0">
                <a:ln>
                  <a:noFill/>
                </a:ln>
                <a:solidFill>
                  <a:srgbClr val="222222"/>
                </a:solidFill>
                <a:effectLst/>
                <a:latin typeface="+mn-ea"/>
                <a:cs typeface="宋体" pitchFamily="2" charset="-122"/>
              </a:rPr>
              <a:t>一是大面积发生或者连续发生统计造假、弄虚作假，统计数据严重失实应当发现而未发现，发现统计数据严重失实不予纠正的，对相关的地方人民政府、政府统计机构或者有关部门、单位的负责人，由任免机关或者监察机关依法给予处分，并由县级以上人民政府统计机构予以通报。</a:t>
            </a:r>
            <a:endParaRPr kumimoji="0" lang="zh-CN" sz="2400" b="1" i="0" u="none" strike="noStrike" cap="none" normalizeH="0" baseline="0" dirty="0" smtClean="0">
              <a:ln>
                <a:noFill/>
              </a:ln>
              <a:solidFill>
                <a:schemeClr val="tx1"/>
              </a:solidFill>
              <a:effectLst/>
              <a:latin typeface="+mn-ea"/>
            </a:endParaRPr>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928662" y="357166"/>
            <a:ext cx="7215238"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法律无情面</a:t>
            </a:r>
            <a:endParaRPr lang="zh-CN" altLang="en-US" sz="3200" b="1" dirty="0" smtClean="0">
              <a:solidFill>
                <a:srgbClr val="004D86"/>
              </a:solidFill>
            </a:endParaRPr>
          </a:p>
        </p:txBody>
      </p:sp>
      <p:sp>
        <p:nvSpPr>
          <p:cNvPr id="9" name="流程图: 过程 8"/>
          <p:cNvSpPr/>
          <p:nvPr/>
        </p:nvSpPr>
        <p:spPr>
          <a:xfrm>
            <a:off x="857224" y="1214422"/>
            <a:ext cx="7429552" cy="4786346"/>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b="1" dirty="0">
              <a:solidFill>
                <a:srgbClr val="FF0000"/>
              </a:solidFill>
            </a:endParaRPr>
          </a:p>
        </p:txBody>
      </p:sp>
      <p:sp>
        <p:nvSpPr>
          <p:cNvPr id="10" name="Rectangle 1"/>
          <p:cNvSpPr>
            <a:spLocks noChangeArrowheads="1"/>
          </p:cNvSpPr>
          <p:nvPr/>
        </p:nvSpPr>
        <p:spPr bwMode="auto">
          <a:xfrm>
            <a:off x="928662" y="1214422"/>
            <a:ext cx="7286676" cy="36830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l" defTabSz="914400" rtl="0" eaLnBrk="0" fontAlgn="base" latinLnBrk="0" hangingPunct="0">
              <a:lnSpc>
                <a:spcPts val="4000"/>
              </a:lnSpc>
              <a:spcBef>
                <a:spcPct val="0"/>
              </a:spcBef>
              <a:spcAft>
                <a:spcPct val="0"/>
              </a:spcAft>
              <a:buClrTx/>
              <a:buSzTx/>
              <a:buFontTx/>
              <a:buNone/>
              <a:tabLst/>
            </a:pPr>
            <a:r>
              <a:rPr kumimoji="0" lang="zh-CN" sz="2400" b="1" i="0" u="none" strike="noStrike" cap="none" normalizeH="0" baseline="0" dirty="0" smtClean="0">
                <a:ln>
                  <a:noFill/>
                </a:ln>
                <a:solidFill>
                  <a:srgbClr val="222222"/>
                </a:solidFill>
                <a:effectLst/>
                <a:latin typeface="+mn-ea"/>
                <a:cs typeface="宋体" pitchFamily="2" charset="-122"/>
              </a:rPr>
              <a:t>二是侵犯统计机构、统计人员独立行使统计调查、统计报告、统计监督职权，或者采用下发文件、会议布置以及其他方式授意、指使、强令统计调查对象或者其他机构、人员编造虚假统计资料的，责令改正，予以通报；对直接负责的主管人员和其他直接责任人员，由任免机关或者监察机关依法给予处分；涉嫌犯罪的，移送司法机关处理。</a:t>
            </a:r>
            <a:endParaRPr kumimoji="0" lang="zh-CN" sz="1800" b="0" i="0" u="none" strike="noStrike" cap="none" normalizeH="0" baseline="0" dirty="0" smtClean="0">
              <a:ln>
                <a:noFill/>
              </a:ln>
              <a:solidFill>
                <a:schemeClr val="tx1"/>
              </a:solidFill>
              <a:effectLst/>
              <a:latin typeface="Arial" pitchFamily="34" charset="0"/>
              <a:ea typeface="宋体" pitchFamily="2" charset="-122"/>
            </a:endParaRPr>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928662" y="357166"/>
            <a:ext cx="7215238"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法律无情面</a:t>
            </a:r>
            <a:endParaRPr lang="zh-CN" altLang="en-US" sz="3200" b="1" dirty="0" smtClean="0">
              <a:solidFill>
                <a:srgbClr val="004D86"/>
              </a:solidFill>
            </a:endParaRPr>
          </a:p>
        </p:txBody>
      </p:sp>
      <p:sp>
        <p:nvSpPr>
          <p:cNvPr id="9" name="流程图: 过程 8"/>
          <p:cNvSpPr/>
          <p:nvPr/>
        </p:nvSpPr>
        <p:spPr>
          <a:xfrm>
            <a:off x="857224" y="1214422"/>
            <a:ext cx="7429552" cy="4786346"/>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b="1" dirty="0">
              <a:solidFill>
                <a:srgbClr val="FF0000"/>
              </a:solidFill>
            </a:endParaRPr>
          </a:p>
        </p:txBody>
      </p:sp>
      <p:sp>
        <p:nvSpPr>
          <p:cNvPr id="7" name="矩形 6"/>
          <p:cNvSpPr/>
          <p:nvPr/>
        </p:nvSpPr>
        <p:spPr>
          <a:xfrm>
            <a:off x="1000100" y="928670"/>
            <a:ext cx="7500990" cy="4524315"/>
          </a:xfrm>
          <a:prstGeom prst="rect">
            <a:avLst/>
          </a:prstGeom>
        </p:spPr>
        <p:txBody>
          <a:bodyPr wrap="square">
            <a:spAutoFit/>
          </a:bodyPr>
          <a:lstStyle/>
          <a:p>
            <a:pPr>
              <a:lnSpc>
                <a:spcPts val="3200"/>
              </a:lnSpc>
            </a:pPr>
            <a:endParaRPr lang="en-US" altLang="zh-CN" sz="2800" b="1" dirty="0" smtClean="0">
              <a:solidFill>
                <a:srgbClr val="FF0000"/>
              </a:solidFill>
            </a:endParaRPr>
          </a:p>
          <a:p>
            <a:pPr>
              <a:lnSpc>
                <a:spcPts val="3200"/>
              </a:lnSpc>
            </a:pPr>
            <a:r>
              <a:rPr lang="en-US" altLang="zh-CN" sz="2400" b="1" dirty="0" smtClean="0">
                <a:solidFill>
                  <a:srgbClr val="FF0000"/>
                </a:solidFill>
              </a:rPr>
              <a:t>《</a:t>
            </a:r>
            <a:r>
              <a:rPr lang="zh-CN" altLang="en-US" sz="2400" b="1" dirty="0" smtClean="0">
                <a:solidFill>
                  <a:srgbClr val="FF0000"/>
                </a:solidFill>
              </a:rPr>
              <a:t>五地统计数据造假！     国家统计局怒了：</a:t>
            </a:r>
            <a:endParaRPr lang="en-US" altLang="zh-CN" sz="2400" b="1" dirty="0" smtClean="0">
              <a:solidFill>
                <a:srgbClr val="FF0000"/>
              </a:solidFill>
            </a:endParaRPr>
          </a:p>
          <a:p>
            <a:pPr>
              <a:lnSpc>
                <a:spcPts val="3200"/>
              </a:lnSpc>
            </a:pPr>
            <a:r>
              <a:rPr lang="zh-CN" altLang="en-US" sz="2400" b="1" dirty="0" smtClean="0">
                <a:solidFill>
                  <a:srgbClr val="FF0000"/>
                </a:solidFill>
              </a:rPr>
              <a:t>     对统计造假曝光将常态化、制度化</a:t>
            </a:r>
            <a:r>
              <a:rPr lang="en-US" altLang="zh-CN" sz="2400" b="1" dirty="0" smtClean="0">
                <a:solidFill>
                  <a:srgbClr val="FF0000"/>
                </a:solidFill>
              </a:rPr>
              <a:t>》</a:t>
            </a:r>
          </a:p>
          <a:p>
            <a:r>
              <a:rPr lang="zh-CN" altLang="en-US" sz="2400" b="1" dirty="0" smtClean="0"/>
              <a:t>这些统计造假案件涉及地区分别为：</a:t>
            </a:r>
          </a:p>
          <a:p>
            <a:r>
              <a:rPr lang="en-US" sz="2400" b="1" dirty="0" smtClean="0"/>
              <a:t>1.</a:t>
            </a:r>
            <a:r>
              <a:rPr lang="zh-CN" altLang="en-US" sz="2400" b="1" dirty="0" smtClean="0"/>
              <a:t>天津市滨海新区临港经济区</a:t>
            </a:r>
          </a:p>
          <a:p>
            <a:r>
              <a:rPr lang="en-US" sz="2400" b="1" dirty="0" smtClean="0"/>
              <a:t>2.</a:t>
            </a:r>
            <a:r>
              <a:rPr lang="zh-CN" altLang="en-US" sz="2400" b="1" dirty="0" smtClean="0"/>
              <a:t>内蒙古自治区通辽市开鲁县</a:t>
            </a:r>
          </a:p>
          <a:p>
            <a:r>
              <a:rPr lang="en-US" sz="2400" b="1" dirty="0" smtClean="0"/>
              <a:t>3.</a:t>
            </a:r>
            <a:r>
              <a:rPr lang="zh-CN" altLang="en-US" sz="2400" b="1" dirty="0" smtClean="0"/>
              <a:t>辽宁省铁岭市西丰县</a:t>
            </a:r>
          </a:p>
          <a:p>
            <a:r>
              <a:rPr lang="en-US" sz="2400" b="1" dirty="0" smtClean="0"/>
              <a:t>4.</a:t>
            </a:r>
            <a:r>
              <a:rPr lang="zh-CN" altLang="en-US" sz="2400" b="1" dirty="0" smtClean="0"/>
              <a:t>山东省潍坊市高密市</a:t>
            </a:r>
          </a:p>
          <a:p>
            <a:r>
              <a:rPr lang="en-US" sz="2400" b="1" dirty="0" smtClean="0"/>
              <a:t>5.</a:t>
            </a:r>
            <a:r>
              <a:rPr lang="zh-CN" altLang="en-US" sz="2400" b="1" dirty="0" smtClean="0"/>
              <a:t>宁夏回族自治区银川市灵武市。</a:t>
            </a:r>
          </a:p>
          <a:p>
            <a:r>
              <a:rPr lang="zh-CN" altLang="en-US" sz="2400" b="1" dirty="0" smtClean="0"/>
              <a:t>在通报中对于上述地区的有关专业统计数据均使用了</a:t>
            </a:r>
            <a:endParaRPr lang="en-US" altLang="zh-CN" sz="2400" b="1" dirty="0" smtClean="0"/>
          </a:p>
          <a:p>
            <a:r>
              <a:rPr lang="zh-CN" altLang="en-US" sz="4000" b="1" dirty="0" smtClean="0">
                <a:solidFill>
                  <a:srgbClr val="FF0000"/>
                </a:solidFill>
              </a:rPr>
              <a:t>“严重失实”</a:t>
            </a:r>
            <a:r>
              <a:rPr lang="zh-CN" altLang="en-US" sz="2400" b="1" dirty="0" smtClean="0"/>
              <a:t>的表述。</a:t>
            </a:r>
            <a:r>
              <a:rPr lang="zh-CN" altLang="en-US" sz="2000" b="1" dirty="0" smtClean="0"/>
              <a:t>    </a:t>
            </a:r>
            <a:endParaRPr lang="en-US" altLang="zh-CN" sz="2000" b="1" dirty="0" smtClean="0"/>
          </a:p>
        </p:txBody>
      </p:sp>
      <p:sp>
        <p:nvSpPr>
          <p:cNvPr id="11" name="椭圆 10"/>
          <p:cNvSpPr/>
          <p:nvPr/>
        </p:nvSpPr>
        <p:spPr>
          <a:xfrm>
            <a:off x="4071934" y="2714620"/>
            <a:ext cx="3929090" cy="128588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b="1" dirty="0" smtClean="0">
                <a:solidFill>
                  <a:srgbClr val="FF0000"/>
                </a:solidFill>
              </a:rPr>
              <a:t>2018</a:t>
            </a:r>
            <a:endParaRPr lang="zh-CN" altLang="en-US" sz="8000" b="1" dirty="0">
              <a:solidFill>
                <a:srgbClr val="FF0000"/>
              </a:solidFill>
            </a:endParaRPr>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928662" y="357166"/>
            <a:ext cx="7215238"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法律无情面</a:t>
            </a:r>
            <a:endParaRPr lang="zh-CN" altLang="en-US" sz="3200" b="1" dirty="0" smtClean="0">
              <a:solidFill>
                <a:srgbClr val="004D86"/>
              </a:solidFill>
            </a:endParaRPr>
          </a:p>
        </p:txBody>
      </p:sp>
      <p:sp>
        <p:nvSpPr>
          <p:cNvPr id="9" name="流程图: 过程 8"/>
          <p:cNvSpPr/>
          <p:nvPr/>
        </p:nvSpPr>
        <p:spPr>
          <a:xfrm>
            <a:off x="857224" y="1142984"/>
            <a:ext cx="7429552" cy="5286412"/>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b="1" dirty="0">
              <a:solidFill>
                <a:srgbClr val="FF0000"/>
              </a:solidFill>
            </a:endParaRPr>
          </a:p>
        </p:txBody>
      </p:sp>
      <p:sp>
        <p:nvSpPr>
          <p:cNvPr id="10" name="Rectangle 3"/>
          <p:cNvSpPr txBox="1">
            <a:spLocks noChangeArrowheads="1"/>
          </p:cNvSpPr>
          <p:nvPr/>
        </p:nvSpPr>
        <p:spPr>
          <a:xfrm>
            <a:off x="714348" y="1785926"/>
            <a:ext cx="7715304" cy="4500594"/>
          </a:xfrm>
          <a:prstGeom prst="rect">
            <a:avLst/>
          </a:prstGeom>
        </p:spPr>
        <p:txBody>
          <a:bodyPr vert="horz" lIns="91440" tIns="45720" rIns="91440" bIns="45720" rtlCol="0">
            <a:normAutofit/>
          </a:bodyPr>
          <a:lstStyle/>
          <a:p>
            <a:pPr marL="812800" marR="0" lvl="0" indent="-812800" defTabSz="914400" rtl="0" eaLnBrk="1" fontAlgn="auto" latinLnBrk="0" hangingPunct="1">
              <a:lnSpc>
                <a:spcPct val="150000"/>
              </a:lnSpc>
              <a:spcBef>
                <a:spcPct val="20000"/>
              </a:spcBef>
              <a:spcAft>
                <a:spcPts val="0"/>
              </a:spcAft>
              <a:buClrTx/>
              <a:buSzTx/>
              <a:buFontTx/>
              <a:buNone/>
              <a:tabLst/>
              <a:defRPr/>
            </a:pPr>
            <a:endParaRPr kumimoji="0" lang="en-US" altLang="zh-CN" sz="2400" b="1" i="0" u="none" strike="noStrike" kern="1200" cap="none" spc="0" normalizeH="0" baseline="0" noProof="0" dirty="0" smtClean="0">
              <a:ln>
                <a:noFill/>
              </a:ln>
              <a:solidFill>
                <a:srgbClr val="000066"/>
              </a:solidFill>
              <a:effectLst/>
              <a:uLnTx/>
              <a:uFillTx/>
              <a:latin typeface="+mn-lt"/>
              <a:ea typeface="+mn-ea"/>
              <a:cs typeface="+mn-cs"/>
            </a:endParaRPr>
          </a:p>
          <a:p>
            <a:pPr marL="812800" marR="0" lvl="0" indent="-812800" defTabSz="914400" rtl="0" eaLnBrk="1" fontAlgn="auto" latinLnBrk="0" hangingPunct="1">
              <a:lnSpc>
                <a:spcPct val="150000"/>
              </a:lnSpc>
              <a:spcBef>
                <a:spcPct val="20000"/>
              </a:spcBef>
              <a:spcAft>
                <a:spcPts val="0"/>
              </a:spcAft>
              <a:buClrTx/>
              <a:buSzTx/>
              <a:buFontTx/>
              <a:buNone/>
              <a:tabLst/>
              <a:defRPr/>
            </a:pPr>
            <a:endParaRPr kumimoji="0" lang="zh-CN" altLang="en-US" sz="2400" b="1" i="0" u="none" strike="noStrike" kern="1200" cap="none" spc="0" normalizeH="0" baseline="0" noProof="0" dirty="0" smtClean="0">
              <a:ln>
                <a:noFill/>
              </a:ln>
              <a:solidFill>
                <a:srgbClr val="000066"/>
              </a:solidFill>
              <a:effectLst/>
              <a:uLnTx/>
              <a:uFillTx/>
              <a:latin typeface="+mn-lt"/>
              <a:ea typeface="+mn-ea"/>
              <a:cs typeface="+mn-cs"/>
            </a:endParaRPr>
          </a:p>
        </p:txBody>
      </p:sp>
      <p:sp>
        <p:nvSpPr>
          <p:cNvPr id="12" name="矩形 11"/>
          <p:cNvSpPr/>
          <p:nvPr/>
        </p:nvSpPr>
        <p:spPr>
          <a:xfrm>
            <a:off x="1000100" y="1142984"/>
            <a:ext cx="7358114" cy="4606389"/>
          </a:xfrm>
          <a:prstGeom prst="rect">
            <a:avLst/>
          </a:prstGeom>
        </p:spPr>
        <p:txBody>
          <a:bodyPr wrap="square">
            <a:spAutoFit/>
          </a:bodyPr>
          <a:lstStyle/>
          <a:p>
            <a:pPr>
              <a:lnSpc>
                <a:spcPts val="3200"/>
              </a:lnSpc>
            </a:pPr>
            <a:r>
              <a:rPr lang="zh-CN" altLang="en-US" sz="2400" b="1" dirty="0" smtClean="0">
                <a:solidFill>
                  <a:srgbClr val="FF0000"/>
                </a:solidFill>
              </a:rPr>
              <a:t>举例：</a:t>
            </a:r>
            <a:endParaRPr lang="en-US" altLang="zh-CN" sz="2400" b="1" dirty="0" smtClean="0">
              <a:solidFill>
                <a:srgbClr val="FF0000"/>
              </a:solidFill>
            </a:endParaRPr>
          </a:p>
          <a:p>
            <a:pPr>
              <a:lnSpc>
                <a:spcPts val="4000"/>
              </a:lnSpc>
            </a:pPr>
            <a:r>
              <a:rPr lang="en-US" sz="2400" b="1" dirty="0" smtClean="0"/>
              <a:t>       2018</a:t>
            </a:r>
            <a:r>
              <a:rPr lang="zh-CN" altLang="en-US" sz="2400" b="1" dirty="0" smtClean="0"/>
              <a:t>年 </a:t>
            </a:r>
            <a:r>
              <a:rPr lang="en-US" sz="2400" b="1" dirty="0" smtClean="0"/>
              <a:t>1</a:t>
            </a:r>
            <a:r>
              <a:rPr lang="zh-CN" altLang="en-US" sz="2400" b="1" dirty="0" smtClean="0"/>
              <a:t>月统计执法检查中，根据有关线索调查发现，天津市滨海新区临港经济区  </a:t>
            </a:r>
            <a:r>
              <a:rPr lang="en-US" sz="2400" b="1" dirty="0" smtClean="0"/>
              <a:t>6 </a:t>
            </a:r>
            <a:r>
              <a:rPr lang="zh-CN" altLang="en-US" sz="2400" b="1" dirty="0" smtClean="0"/>
              <a:t>家规模以上工业企业虚报统计数据，</a:t>
            </a:r>
            <a:r>
              <a:rPr lang="zh-CN" altLang="en-US" sz="2400" b="1" dirty="0" smtClean="0">
                <a:solidFill>
                  <a:srgbClr val="FF0000"/>
                </a:solidFill>
              </a:rPr>
              <a:t>违法数额占应报数额比例特别高。</a:t>
            </a:r>
            <a:r>
              <a:rPr lang="zh-CN" altLang="en-US" sz="2400" b="1" dirty="0" smtClean="0"/>
              <a:t>临港经济区工作人员编造并代填代报企业统计数据，指令报送、要求打捆重复报送、要求停产不达规企业继续虚报统计数据，严重干扰企业独立报送。</a:t>
            </a:r>
            <a:endParaRPr lang="en-US" altLang="zh-CN" sz="2400" b="1" dirty="0" smtClean="0"/>
          </a:p>
          <a:p>
            <a:pPr>
              <a:lnSpc>
                <a:spcPts val="4000"/>
              </a:lnSpc>
            </a:pPr>
            <a:r>
              <a:rPr lang="en-US" altLang="zh-CN" sz="2400" b="1" dirty="0" smtClean="0"/>
              <a:t>      </a:t>
            </a:r>
            <a:r>
              <a:rPr lang="zh-CN" altLang="en-US" sz="2400" b="1" dirty="0" smtClean="0"/>
              <a:t>在对另外 </a:t>
            </a:r>
            <a:r>
              <a:rPr lang="en-US" altLang="zh-CN" sz="2400" b="1" dirty="0" smtClean="0"/>
              <a:t>4  </a:t>
            </a:r>
            <a:r>
              <a:rPr lang="zh-CN" altLang="en-US" sz="2400" b="1" dirty="0" smtClean="0"/>
              <a:t>家的通报中都用了</a:t>
            </a:r>
            <a:r>
              <a:rPr lang="zh-CN" altLang="en-US" sz="2400" b="1" dirty="0" smtClean="0">
                <a:solidFill>
                  <a:srgbClr val="FF0000"/>
                </a:solidFill>
              </a:rPr>
              <a:t>“违法数额占应报数额比例特别高。”</a:t>
            </a:r>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928662" y="357166"/>
            <a:ext cx="7215238"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法律无情面</a:t>
            </a:r>
            <a:endParaRPr lang="zh-CN" altLang="en-US" sz="3200" b="1" dirty="0" smtClean="0">
              <a:solidFill>
                <a:srgbClr val="004D86"/>
              </a:solidFill>
            </a:endParaRPr>
          </a:p>
        </p:txBody>
      </p:sp>
      <p:sp>
        <p:nvSpPr>
          <p:cNvPr id="9" name="流程图: 过程 8"/>
          <p:cNvSpPr/>
          <p:nvPr/>
        </p:nvSpPr>
        <p:spPr>
          <a:xfrm>
            <a:off x="857224" y="1071546"/>
            <a:ext cx="7429552" cy="5214974"/>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b="1" dirty="0">
              <a:solidFill>
                <a:srgbClr val="FF0000"/>
              </a:solidFill>
            </a:endParaRPr>
          </a:p>
        </p:txBody>
      </p:sp>
      <p:sp>
        <p:nvSpPr>
          <p:cNvPr id="7" name="矩形 6"/>
          <p:cNvSpPr/>
          <p:nvPr/>
        </p:nvSpPr>
        <p:spPr>
          <a:xfrm>
            <a:off x="857224" y="1142984"/>
            <a:ext cx="7500990" cy="5029582"/>
          </a:xfrm>
          <a:prstGeom prst="rect">
            <a:avLst/>
          </a:prstGeom>
        </p:spPr>
        <p:txBody>
          <a:bodyPr wrap="square">
            <a:spAutoFit/>
          </a:bodyPr>
          <a:lstStyle/>
          <a:p>
            <a:pPr lvl="0" fontAlgn="base">
              <a:lnSpc>
                <a:spcPts val="3500"/>
              </a:lnSpc>
              <a:spcBef>
                <a:spcPct val="0"/>
              </a:spcBef>
              <a:spcAft>
                <a:spcPct val="0"/>
              </a:spcAft>
            </a:pPr>
            <a:r>
              <a:rPr lang="zh-CN" altLang="en-US" sz="2000" b="1" dirty="0" smtClean="0"/>
              <a:t>      法制日报 </a:t>
            </a:r>
            <a:r>
              <a:rPr lang="en-US" altLang="zh-CN" sz="2000" b="1" dirty="0" smtClean="0"/>
              <a:t>2019</a:t>
            </a:r>
            <a:r>
              <a:rPr lang="zh-CN" altLang="en-US" sz="2000" b="1" dirty="0" smtClean="0"/>
              <a:t>年  </a:t>
            </a:r>
            <a:r>
              <a:rPr lang="en-US" altLang="zh-CN" sz="2000" b="1" dirty="0" smtClean="0"/>
              <a:t>8</a:t>
            </a:r>
            <a:r>
              <a:rPr lang="zh-CN" altLang="en-US" sz="2000" b="1" dirty="0" smtClean="0"/>
              <a:t>月 </a:t>
            </a:r>
            <a:r>
              <a:rPr lang="en-US" altLang="zh-CN" sz="2000" b="1" dirty="0" smtClean="0"/>
              <a:t>6</a:t>
            </a:r>
            <a:r>
              <a:rPr lang="zh-CN" altLang="en-US" sz="2000" b="1" dirty="0" smtClean="0">
                <a:latin typeface="宋体" pitchFamily="2" charset="-122"/>
                <a:ea typeface="宋体" pitchFamily="2" charset="-122"/>
                <a:cs typeface="宋体" pitchFamily="2" charset="-122"/>
              </a:rPr>
              <a:t>日报道，国家统计局通报了对山西省朔州市应县重大统计违纪违法案件的责任追究情况。因数据造假，对此案中</a:t>
            </a:r>
            <a:r>
              <a:rPr lang="en-US" altLang="zh-CN" sz="2000" b="1" dirty="0" smtClean="0">
                <a:solidFill>
                  <a:srgbClr val="FF0000"/>
                </a:solidFill>
                <a:latin typeface="宋体" pitchFamily="2" charset="-122"/>
                <a:ea typeface="宋体" pitchFamily="2" charset="-122"/>
                <a:cs typeface="宋体" pitchFamily="2" charset="-122"/>
              </a:rPr>
              <a:t>17</a:t>
            </a:r>
            <a:r>
              <a:rPr lang="zh-CN" altLang="en-US" sz="2000" b="1" dirty="0" smtClean="0">
                <a:solidFill>
                  <a:srgbClr val="FF0000"/>
                </a:solidFill>
                <a:latin typeface="宋体" pitchFamily="2" charset="-122"/>
                <a:ea typeface="宋体" pitchFamily="2" charset="-122"/>
                <a:cs typeface="宋体" pitchFamily="2" charset="-122"/>
              </a:rPr>
              <a:t>名</a:t>
            </a:r>
            <a:r>
              <a:rPr lang="zh-CN" altLang="en-US" sz="2000" b="1" dirty="0" smtClean="0">
                <a:latin typeface="宋体" pitchFamily="2" charset="-122"/>
                <a:ea typeface="宋体" pitchFamily="2" charset="-122"/>
                <a:cs typeface="宋体" pitchFamily="2" charset="-122"/>
              </a:rPr>
              <a:t>违纪违法责任人进行了处分处理。其中，</a:t>
            </a:r>
            <a:r>
              <a:rPr lang="zh-CN" altLang="en-US" sz="2000" b="1" dirty="0" smtClean="0">
                <a:solidFill>
                  <a:srgbClr val="FF0000"/>
                </a:solidFill>
                <a:latin typeface="宋体" pitchFamily="2" charset="-122"/>
                <a:ea typeface="宋体" pitchFamily="2" charset="-122"/>
                <a:cs typeface="宋体" pitchFamily="2" charset="-122"/>
              </a:rPr>
              <a:t>厅级干部</a:t>
            </a:r>
            <a:r>
              <a:rPr lang="en-US" altLang="zh-CN" sz="2000" b="1" dirty="0" smtClean="0">
                <a:solidFill>
                  <a:srgbClr val="FF0000"/>
                </a:solidFill>
                <a:latin typeface="宋体" pitchFamily="2" charset="-122"/>
                <a:ea typeface="宋体" pitchFamily="2" charset="-122"/>
                <a:cs typeface="宋体" pitchFamily="2" charset="-122"/>
              </a:rPr>
              <a:t>1</a:t>
            </a:r>
            <a:r>
              <a:rPr lang="zh-CN" altLang="en-US" sz="2000" b="1" dirty="0" smtClean="0">
                <a:solidFill>
                  <a:srgbClr val="FF0000"/>
                </a:solidFill>
                <a:latin typeface="宋体" pitchFamily="2" charset="-122"/>
                <a:ea typeface="宋体" pitchFamily="2" charset="-122"/>
                <a:cs typeface="宋体" pitchFamily="2" charset="-122"/>
              </a:rPr>
              <a:t>人</a:t>
            </a:r>
            <a:r>
              <a:rPr lang="en-US" altLang="zh-CN" sz="2000" b="1" dirty="0" smtClean="0">
                <a:solidFill>
                  <a:srgbClr val="FF0000"/>
                </a:solidFill>
                <a:latin typeface="宋体" pitchFamily="2" charset="-122"/>
                <a:ea typeface="宋体" pitchFamily="2" charset="-122"/>
                <a:cs typeface="宋体" pitchFamily="2" charset="-122"/>
              </a:rPr>
              <a:t>,</a:t>
            </a:r>
            <a:r>
              <a:rPr lang="zh-CN" altLang="en-US" sz="2000" b="1" dirty="0" smtClean="0">
                <a:solidFill>
                  <a:srgbClr val="FF0000"/>
                </a:solidFill>
                <a:latin typeface="宋体" pitchFamily="2" charset="-122"/>
                <a:ea typeface="宋体" pitchFamily="2" charset="-122"/>
                <a:cs typeface="宋体" pitchFamily="2" charset="-122"/>
              </a:rPr>
              <a:t>处级干部</a:t>
            </a:r>
            <a:r>
              <a:rPr lang="en-US" altLang="zh-CN" sz="2000" b="1" dirty="0" smtClean="0">
                <a:solidFill>
                  <a:srgbClr val="FF0000"/>
                </a:solidFill>
                <a:latin typeface="宋体" pitchFamily="2" charset="-122"/>
                <a:ea typeface="宋体" pitchFamily="2" charset="-122"/>
                <a:cs typeface="宋体" pitchFamily="2" charset="-122"/>
              </a:rPr>
              <a:t>7</a:t>
            </a:r>
            <a:r>
              <a:rPr lang="zh-CN" altLang="en-US" sz="2000" b="1" dirty="0" smtClean="0">
                <a:solidFill>
                  <a:srgbClr val="FF0000"/>
                </a:solidFill>
                <a:latin typeface="宋体" pitchFamily="2" charset="-122"/>
                <a:ea typeface="宋体" pitchFamily="2" charset="-122"/>
                <a:cs typeface="宋体" pitchFamily="2" charset="-122"/>
              </a:rPr>
              <a:t>人</a:t>
            </a:r>
            <a:r>
              <a:rPr lang="zh-CN" altLang="en-US" sz="2000" b="1" dirty="0" smtClean="0">
                <a:latin typeface="宋体" pitchFamily="2" charset="-122"/>
                <a:ea typeface="宋体" pitchFamily="2" charset="-122"/>
                <a:cs typeface="宋体" pitchFamily="2" charset="-122"/>
              </a:rPr>
              <a:t>。</a:t>
            </a:r>
            <a:r>
              <a:rPr lang="zh-CN" altLang="en-US" sz="2000" b="1" dirty="0" smtClean="0">
                <a:solidFill>
                  <a:srgbClr val="FF0000"/>
                </a:solidFill>
                <a:latin typeface="宋体" pitchFamily="2" charset="-122"/>
                <a:ea typeface="宋体" pitchFamily="2" charset="-122"/>
                <a:cs typeface="宋体" pitchFamily="2" charset="-122"/>
              </a:rPr>
              <a:t>县委书记、县长、两名副县长同时被处分</a:t>
            </a:r>
            <a:r>
              <a:rPr lang="en-US" altLang="zh-CN" sz="2000" b="1" dirty="0" smtClean="0">
                <a:solidFill>
                  <a:srgbClr val="FF0000"/>
                </a:solidFill>
                <a:latin typeface="宋体" pitchFamily="2" charset="-122"/>
                <a:ea typeface="宋体" pitchFamily="2" charset="-122"/>
                <a:cs typeface="宋体" pitchFamily="2" charset="-122"/>
              </a:rPr>
              <a:t>,</a:t>
            </a:r>
            <a:r>
              <a:rPr lang="zh-CN" altLang="en-US" sz="2000" b="1" dirty="0" smtClean="0">
                <a:solidFill>
                  <a:srgbClr val="FF0000"/>
                </a:solidFill>
                <a:latin typeface="宋体" pitchFamily="2" charset="-122"/>
                <a:ea typeface="宋体" pitchFamily="2" charset="-122"/>
                <a:cs typeface="宋体" pitchFamily="2" charset="-122"/>
              </a:rPr>
              <a:t>这在全国尚属首次。</a:t>
            </a:r>
            <a:endParaRPr lang="en-US" altLang="zh-CN" sz="2000" b="1" dirty="0" smtClean="0">
              <a:solidFill>
                <a:srgbClr val="FF0000"/>
              </a:solidFill>
              <a:latin typeface="宋体" pitchFamily="2" charset="-122"/>
              <a:ea typeface="宋体" pitchFamily="2" charset="-122"/>
              <a:cs typeface="宋体" pitchFamily="2" charset="-122"/>
            </a:endParaRPr>
          </a:p>
          <a:p>
            <a:pPr lvl="0" fontAlgn="base">
              <a:lnSpc>
                <a:spcPts val="3500"/>
              </a:lnSpc>
              <a:spcBef>
                <a:spcPct val="0"/>
              </a:spcBef>
              <a:spcAft>
                <a:spcPct val="0"/>
              </a:spcAft>
            </a:pPr>
            <a:r>
              <a:rPr lang="zh-CN" altLang="en-US" sz="2000" b="1" dirty="0" smtClean="0"/>
              <a:t>       </a:t>
            </a:r>
            <a:r>
              <a:rPr lang="zh-CN" altLang="en-US" sz="2000" b="1" dirty="0" smtClean="0">
                <a:solidFill>
                  <a:srgbClr val="FF0000"/>
                </a:solidFill>
              </a:rPr>
              <a:t>统计造假危害严重，政府决策大受影响。</a:t>
            </a:r>
            <a:endParaRPr lang="en-US" altLang="zh-CN" sz="2000" b="1" dirty="0" smtClean="0">
              <a:solidFill>
                <a:srgbClr val="FF0000"/>
              </a:solidFill>
            </a:endParaRPr>
          </a:p>
          <a:p>
            <a:pPr lvl="0" fontAlgn="base">
              <a:lnSpc>
                <a:spcPts val="3500"/>
              </a:lnSpc>
              <a:spcBef>
                <a:spcPct val="0"/>
              </a:spcBef>
              <a:spcAft>
                <a:spcPct val="0"/>
              </a:spcAft>
            </a:pPr>
            <a:r>
              <a:rPr lang="zh-CN" altLang="en-US" sz="2000" b="1" dirty="0" smtClean="0">
                <a:latin typeface="宋体" pitchFamily="2" charset="-122"/>
                <a:ea typeface="宋体" pitchFamily="2" charset="-122"/>
                <a:cs typeface="宋体" pitchFamily="2" charset="-122"/>
              </a:rPr>
              <a:t>    有媒体发表评论员文章称，对统计中违纪违法行为的追责力</a:t>
            </a:r>
            <a:endParaRPr lang="en-US" altLang="zh-CN" sz="2000" b="1" dirty="0" smtClean="0">
              <a:latin typeface="宋体" pitchFamily="2" charset="-122"/>
              <a:ea typeface="宋体" pitchFamily="2" charset="-122"/>
              <a:cs typeface="宋体" pitchFamily="2" charset="-122"/>
            </a:endParaRPr>
          </a:p>
          <a:p>
            <a:pPr lvl="0" fontAlgn="base">
              <a:lnSpc>
                <a:spcPts val="3500"/>
              </a:lnSpc>
              <a:spcBef>
                <a:spcPct val="0"/>
              </a:spcBef>
              <a:spcAft>
                <a:spcPct val="0"/>
              </a:spcAft>
            </a:pPr>
            <a:r>
              <a:rPr lang="zh-CN" altLang="en-US" sz="2000" b="1" dirty="0" smtClean="0">
                <a:latin typeface="宋体" pitchFamily="2" charset="-122"/>
                <a:ea typeface="宋体" pitchFamily="2" charset="-122"/>
                <a:cs typeface="宋体" pitchFamily="2" charset="-122"/>
              </a:rPr>
              <a:t>度，应该与统计该有的严肃性和</a:t>
            </a:r>
            <a:r>
              <a:rPr lang="zh-CN" altLang="en-US" sz="2000" b="1" dirty="0" smtClean="0"/>
              <a:t>权威性</a:t>
            </a:r>
            <a:r>
              <a:rPr lang="zh-CN" altLang="en-US" sz="2000" b="1" dirty="0" smtClean="0">
                <a:latin typeface="宋体" pitchFamily="2" charset="-122"/>
                <a:ea typeface="宋体" pitchFamily="2" charset="-122"/>
                <a:cs typeface="宋体" pitchFamily="2" charset="-122"/>
              </a:rPr>
              <a:t>相匹配。此次处理结果将</a:t>
            </a:r>
            <a:endParaRPr lang="en-US" altLang="zh-CN" sz="2000" b="1" dirty="0" smtClean="0">
              <a:latin typeface="宋体" pitchFamily="2" charset="-122"/>
              <a:ea typeface="宋体" pitchFamily="2" charset="-122"/>
              <a:cs typeface="宋体" pitchFamily="2" charset="-122"/>
            </a:endParaRPr>
          </a:p>
          <a:p>
            <a:pPr lvl="0" fontAlgn="base">
              <a:lnSpc>
                <a:spcPts val="3500"/>
              </a:lnSpc>
              <a:spcBef>
                <a:spcPct val="0"/>
              </a:spcBef>
              <a:spcAft>
                <a:spcPct val="0"/>
              </a:spcAft>
            </a:pPr>
            <a:r>
              <a:rPr lang="zh-CN" altLang="en-US" sz="2000" b="1" dirty="0" smtClean="0">
                <a:latin typeface="宋体" pitchFamily="2" charset="-122"/>
                <a:ea typeface="宋体" pitchFamily="2" charset="-122"/>
                <a:cs typeface="宋体" pitchFamily="2" charset="-122"/>
              </a:rPr>
              <a:t>对填补现有追责问责力度与</a:t>
            </a:r>
            <a:r>
              <a:rPr lang="en-US" altLang="zh-CN" sz="2000" b="1" dirty="0" smtClean="0">
                <a:latin typeface="宋体" pitchFamily="2" charset="-122"/>
                <a:ea typeface="宋体" pitchFamily="2" charset="-122"/>
                <a:cs typeface="宋体" pitchFamily="2" charset="-122"/>
              </a:rPr>
              <a:t>《</a:t>
            </a:r>
            <a:r>
              <a:rPr lang="zh-CN" altLang="en-US" sz="2000" b="1" dirty="0" smtClean="0">
                <a:latin typeface="宋体" pitchFamily="2" charset="-122"/>
                <a:ea typeface="宋体" pitchFamily="2" charset="-122"/>
                <a:cs typeface="宋体" pitchFamily="2" charset="-122"/>
              </a:rPr>
              <a:t>中华人民共和国统计法</a:t>
            </a:r>
            <a:r>
              <a:rPr lang="en-US" altLang="zh-CN" sz="2000" b="1" dirty="0" smtClean="0">
                <a:latin typeface="宋体" pitchFamily="2" charset="-122"/>
                <a:ea typeface="宋体" pitchFamily="2" charset="-122"/>
                <a:cs typeface="宋体" pitchFamily="2" charset="-122"/>
              </a:rPr>
              <a:t>》《</a:t>
            </a:r>
            <a:r>
              <a:rPr lang="zh-CN" altLang="en-US" sz="2000" b="1" dirty="0" smtClean="0">
                <a:latin typeface="宋体" pitchFamily="2" charset="-122"/>
                <a:ea typeface="宋体" pitchFamily="2" charset="-122"/>
                <a:cs typeface="宋体" pitchFamily="2" charset="-122"/>
              </a:rPr>
              <a:t>行政机</a:t>
            </a:r>
            <a:endParaRPr lang="en-US" altLang="zh-CN" sz="2000" b="1" dirty="0" smtClean="0">
              <a:latin typeface="宋体" pitchFamily="2" charset="-122"/>
              <a:ea typeface="宋体" pitchFamily="2" charset="-122"/>
              <a:cs typeface="宋体" pitchFamily="2" charset="-122"/>
            </a:endParaRPr>
          </a:p>
          <a:p>
            <a:pPr lvl="0" fontAlgn="base">
              <a:lnSpc>
                <a:spcPts val="3500"/>
              </a:lnSpc>
              <a:spcBef>
                <a:spcPct val="0"/>
              </a:spcBef>
              <a:spcAft>
                <a:spcPct val="0"/>
              </a:spcAft>
            </a:pPr>
            <a:r>
              <a:rPr lang="zh-CN" altLang="en-US" sz="2000" b="1" dirty="0" smtClean="0">
                <a:latin typeface="宋体" pitchFamily="2" charset="-122"/>
                <a:ea typeface="宋体" pitchFamily="2" charset="-122"/>
                <a:cs typeface="宋体" pitchFamily="2" charset="-122"/>
              </a:rPr>
              <a:t>关公务员处分条例</a:t>
            </a:r>
            <a:r>
              <a:rPr lang="en-US" altLang="zh-CN" sz="2000" b="1" dirty="0" smtClean="0">
                <a:latin typeface="宋体" pitchFamily="2" charset="-122"/>
                <a:ea typeface="宋体" pitchFamily="2" charset="-122"/>
                <a:cs typeface="宋体" pitchFamily="2" charset="-122"/>
              </a:rPr>
              <a:t>》《</a:t>
            </a:r>
            <a:r>
              <a:rPr lang="zh-CN" altLang="en-US" sz="2000" b="1" dirty="0" smtClean="0">
                <a:latin typeface="宋体" pitchFamily="2" charset="-122"/>
                <a:ea typeface="宋体" pitchFamily="2" charset="-122"/>
                <a:cs typeface="宋体" pitchFamily="2" charset="-122"/>
              </a:rPr>
              <a:t>统计违法违纪行为处分规定</a:t>
            </a:r>
            <a:r>
              <a:rPr lang="en-US" altLang="zh-CN" sz="2000" b="1" dirty="0" smtClean="0">
                <a:latin typeface="宋体" pitchFamily="2" charset="-122"/>
                <a:ea typeface="宋体" pitchFamily="2" charset="-122"/>
                <a:cs typeface="宋体" pitchFamily="2" charset="-122"/>
              </a:rPr>
              <a:t>》</a:t>
            </a:r>
            <a:r>
              <a:rPr lang="zh-CN" altLang="en-US" sz="2000" b="1" dirty="0" smtClean="0">
                <a:latin typeface="宋体" pitchFamily="2" charset="-122"/>
                <a:ea typeface="宋体" pitchFamily="2" charset="-122"/>
                <a:cs typeface="宋体" pitchFamily="2" charset="-122"/>
              </a:rPr>
              <a:t>等法律法规</a:t>
            </a:r>
            <a:endParaRPr lang="en-US" altLang="zh-CN" sz="2000" b="1" dirty="0" smtClean="0">
              <a:latin typeface="宋体" pitchFamily="2" charset="-122"/>
              <a:ea typeface="宋体" pitchFamily="2" charset="-122"/>
              <a:cs typeface="宋体" pitchFamily="2" charset="-122"/>
            </a:endParaRPr>
          </a:p>
          <a:p>
            <a:pPr lvl="0" fontAlgn="base">
              <a:lnSpc>
                <a:spcPts val="3500"/>
              </a:lnSpc>
              <a:spcBef>
                <a:spcPct val="0"/>
              </a:spcBef>
              <a:spcAft>
                <a:spcPct val="0"/>
              </a:spcAft>
            </a:pPr>
            <a:r>
              <a:rPr lang="zh-CN" altLang="en-US" sz="2000" b="1" dirty="0" smtClean="0">
                <a:latin typeface="宋体" pitchFamily="2" charset="-122"/>
                <a:ea typeface="宋体" pitchFamily="2" charset="-122"/>
                <a:cs typeface="宋体" pitchFamily="2" charset="-122"/>
              </a:rPr>
              <a:t>要求之间较大“落差”的现实</a:t>
            </a:r>
            <a:r>
              <a:rPr lang="en-US" altLang="zh-CN" sz="2000" b="1" dirty="0" smtClean="0">
                <a:latin typeface="宋体" pitchFamily="2" charset="-122"/>
                <a:ea typeface="宋体" pitchFamily="2" charset="-122"/>
                <a:cs typeface="宋体" pitchFamily="2" charset="-122"/>
              </a:rPr>
              <a:t>,</a:t>
            </a:r>
            <a:r>
              <a:rPr lang="zh-CN" altLang="en-US" sz="2000" b="1" dirty="0" smtClean="0">
                <a:latin typeface="宋体" pitchFamily="2" charset="-122"/>
                <a:ea typeface="宋体" pitchFamily="2" charset="-122"/>
                <a:cs typeface="宋体" pitchFamily="2" charset="-122"/>
              </a:rPr>
              <a:t>具有标杆作用。</a:t>
            </a:r>
            <a:endParaRPr lang="zh-CN" altLang="en-US" sz="2000" b="1" dirty="0"/>
          </a:p>
        </p:txBody>
      </p:sp>
      <p:sp>
        <p:nvSpPr>
          <p:cNvPr id="11" name="椭圆 10"/>
          <p:cNvSpPr/>
          <p:nvPr/>
        </p:nvSpPr>
        <p:spPr>
          <a:xfrm>
            <a:off x="4214810" y="2786058"/>
            <a:ext cx="3929090" cy="128588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b="1" dirty="0" smtClean="0">
                <a:solidFill>
                  <a:srgbClr val="FF0000"/>
                </a:solidFill>
              </a:rPr>
              <a:t>2019</a:t>
            </a:r>
            <a:endParaRPr lang="zh-CN" altLang="en-US" sz="8000" b="1" dirty="0">
              <a:solidFill>
                <a:srgbClr val="FF0000"/>
              </a:solidFill>
            </a:endParaRPr>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928662" y="357166"/>
            <a:ext cx="7215238"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法律无情面</a:t>
            </a:r>
            <a:endParaRPr lang="zh-CN" altLang="en-US" sz="3200" b="1" dirty="0" smtClean="0">
              <a:solidFill>
                <a:srgbClr val="004D86"/>
              </a:solidFill>
            </a:endParaRPr>
          </a:p>
        </p:txBody>
      </p:sp>
      <p:sp>
        <p:nvSpPr>
          <p:cNvPr id="9" name="流程图: 过程 8"/>
          <p:cNvSpPr/>
          <p:nvPr/>
        </p:nvSpPr>
        <p:spPr>
          <a:xfrm>
            <a:off x="857224" y="1071546"/>
            <a:ext cx="7429552" cy="5214974"/>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b="1" dirty="0">
              <a:solidFill>
                <a:srgbClr val="FF0000"/>
              </a:solidFill>
            </a:endParaRPr>
          </a:p>
        </p:txBody>
      </p:sp>
      <p:sp>
        <p:nvSpPr>
          <p:cNvPr id="10" name="Rectangle 1"/>
          <p:cNvSpPr>
            <a:spLocks noChangeArrowheads="1"/>
          </p:cNvSpPr>
          <p:nvPr/>
        </p:nvSpPr>
        <p:spPr bwMode="auto">
          <a:xfrm>
            <a:off x="857224" y="1214422"/>
            <a:ext cx="7358114" cy="4372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2400" b="1" i="0" u="none" strike="noStrike" cap="none" normalizeH="0" baseline="0" dirty="0" smtClean="0">
                <a:ln>
                  <a:noFill/>
                </a:ln>
                <a:solidFill>
                  <a:srgbClr val="222222"/>
                </a:solidFill>
                <a:effectLst/>
                <a:latin typeface="Microsoft Yahei"/>
                <a:ea typeface="宋体" pitchFamily="2" charset="-122"/>
                <a:cs typeface="宋体" pitchFamily="2" charset="-122"/>
              </a:rPr>
              <a:t>国家统计局再次通报统计违法案件</a:t>
            </a:r>
            <a:endParaRPr kumimoji="0" lang="zh-CN" sz="800" b="1" i="0" u="none" strike="noStrike" cap="none" normalizeH="0" baseline="0" dirty="0" smtClean="0">
              <a:ln>
                <a:noFill/>
              </a:ln>
              <a:solidFill>
                <a:schemeClr val="tx1"/>
              </a:solidFill>
              <a:effectLst/>
              <a:latin typeface="Arial" pitchFamily="34" charset="0"/>
              <a:ea typeface="宋体" pitchFamily="2" charset="-12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666666"/>
                </a:solidFill>
                <a:effectLst/>
                <a:latin typeface="Calibri" pitchFamily="34" charset="0"/>
                <a:ea typeface="Microsoft Yahei"/>
                <a:cs typeface="宋体" pitchFamily="2" charset="-122"/>
              </a:rPr>
              <a:t>2019</a:t>
            </a:r>
            <a:r>
              <a:rPr kumimoji="0" lang="zh-CN" altLang="en-US" sz="1600" b="1" i="0" u="none" strike="noStrike" cap="none" normalizeH="0" baseline="0" dirty="0" smtClean="0">
                <a:ln>
                  <a:noFill/>
                </a:ln>
                <a:solidFill>
                  <a:srgbClr val="666666"/>
                </a:solidFill>
                <a:effectLst/>
                <a:latin typeface="Microsoft Yahei"/>
                <a:ea typeface="宋体" pitchFamily="2" charset="-122"/>
                <a:cs typeface="宋体" pitchFamily="2" charset="-122"/>
              </a:rPr>
              <a:t>年</a:t>
            </a:r>
            <a:r>
              <a:rPr kumimoji="0" lang="en-US" altLang="zh-CN" sz="1600" b="1" i="0" u="none" strike="noStrike" cap="none" normalizeH="0" baseline="0" dirty="0" smtClean="0">
                <a:ln>
                  <a:noFill/>
                </a:ln>
                <a:solidFill>
                  <a:srgbClr val="666666"/>
                </a:solidFill>
                <a:effectLst/>
                <a:latin typeface="Calibri" pitchFamily="34" charset="0"/>
                <a:ea typeface="Microsoft Yahei"/>
                <a:cs typeface="宋体" pitchFamily="2" charset="-122"/>
              </a:rPr>
              <a:t>04</a:t>
            </a:r>
            <a:r>
              <a:rPr kumimoji="0" lang="zh-CN" altLang="en-US" sz="1600" b="1" i="0" u="none" strike="noStrike" cap="none" normalizeH="0" baseline="0" dirty="0" smtClean="0">
                <a:ln>
                  <a:noFill/>
                </a:ln>
                <a:solidFill>
                  <a:srgbClr val="666666"/>
                </a:solidFill>
                <a:effectLst/>
                <a:latin typeface="Microsoft Yahei"/>
                <a:ea typeface="宋体" pitchFamily="2" charset="-122"/>
                <a:cs typeface="宋体" pitchFamily="2" charset="-122"/>
              </a:rPr>
              <a:t>月</a:t>
            </a:r>
            <a:r>
              <a:rPr kumimoji="0" lang="en-US" altLang="zh-CN" sz="1600" b="1" i="0" u="none" strike="noStrike" cap="none" normalizeH="0" baseline="0" dirty="0" smtClean="0">
                <a:ln>
                  <a:noFill/>
                </a:ln>
                <a:solidFill>
                  <a:srgbClr val="666666"/>
                </a:solidFill>
                <a:effectLst/>
                <a:latin typeface="Calibri" pitchFamily="34" charset="0"/>
                <a:ea typeface="Microsoft Yahei"/>
                <a:cs typeface="宋体" pitchFamily="2" charset="-122"/>
              </a:rPr>
              <a:t>23</a:t>
            </a:r>
            <a:r>
              <a:rPr kumimoji="0" lang="zh-CN" altLang="en-US" sz="1600" b="1" i="0" u="none" strike="noStrike" cap="none" normalizeH="0" baseline="0" dirty="0" smtClean="0">
                <a:ln>
                  <a:noFill/>
                </a:ln>
                <a:solidFill>
                  <a:srgbClr val="666666"/>
                </a:solidFill>
                <a:effectLst/>
                <a:latin typeface="Microsoft Yahei"/>
                <a:ea typeface="宋体" pitchFamily="2" charset="-122"/>
                <a:cs typeface="宋体" pitchFamily="2" charset="-122"/>
              </a:rPr>
              <a:t>日</a:t>
            </a:r>
            <a:endParaRPr kumimoji="0" lang="en-US" altLang="zh-CN" sz="1600" b="1" i="0" u="none" strike="noStrike" cap="none" normalizeH="0" baseline="0" dirty="0" smtClean="0">
              <a:ln>
                <a:noFill/>
              </a:ln>
              <a:solidFill>
                <a:srgbClr val="666666"/>
              </a:solidFill>
              <a:effectLst/>
              <a:latin typeface="Microsoft Yahei"/>
              <a:ea typeface="宋体" pitchFamily="2" charset="-122"/>
              <a:cs typeface="宋体" pitchFamily="2" charset="-122"/>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zh-CN" altLang="en-US" sz="1600" b="0" i="0" u="none" strike="noStrike" cap="none" normalizeH="0" baseline="0" dirty="0" smtClean="0">
              <a:ln>
                <a:noFill/>
              </a:ln>
              <a:solidFill>
                <a:schemeClr val="tx1"/>
              </a:solidFill>
              <a:effectLst/>
              <a:latin typeface="Arial" pitchFamily="34" charset="0"/>
              <a:ea typeface="宋体" pitchFamily="2" charset="-122"/>
            </a:endParaRPr>
          </a:p>
          <a:p>
            <a:pPr marL="0" marR="0" lvl="0" indent="0" algn="l" defTabSz="914400" rtl="0" eaLnBrk="0" fontAlgn="base" latinLnBrk="0" hangingPunct="0">
              <a:lnSpc>
                <a:spcPts val="3500"/>
              </a:lnSpc>
              <a:spcBef>
                <a:spcPct val="0"/>
              </a:spcBef>
              <a:spcAft>
                <a:spcPct val="0"/>
              </a:spcAft>
              <a:buClrTx/>
              <a:buSzTx/>
              <a:buFontTx/>
              <a:buNone/>
              <a:tabLst/>
            </a:pPr>
            <a:r>
              <a:rPr kumimoji="0" lang="zh-CN" altLang="en-US" sz="1100" b="0" i="0" u="none" strike="noStrike" cap="none" normalizeH="0" baseline="0" dirty="0" smtClean="0">
                <a:ln>
                  <a:noFill/>
                </a:ln>
                <a:solidFill>
                  <a:srgbClr val="222222"/>
                </a:solidFill>
                <a:effectLst/>
                <a:latin typeface="Microsoft Yahei"/>
                <a:ea typeface="宋体" pitchFamily="2" charset="-122"/>
                <a:cs typeface="宋体" pitchFamily="2" charset="-122"/>
              </a:rPr>
              <a:t>　　    </a:t>
            </a:r>
            <a:r>
              <a:rPr kumimoji="0" lang="zh-CN" altLang="en-US" sz="2000" b="1" i="0" u="none" strike="noStrike" cap="none" normalizeH="0" baseline="0" dirty="0" smtClean="0">
                <a:ln>
                  <a:noFill/>
                </a:ln>
                <a:solidFill>
                  <a:srgbClr val="222222"/>
                </a:solidFill>
                <a:effectLst/>
                <a:latin typeface="Microsoft Yahei"/>
                <a:ea typeface="宋体" pitchFamily="2" charset="-122"/>
                <a:cs typeface="宋体" pitchFamily="2" charset="-122"/>
              </a:rPr>
              <a:t>本报讯上周四和本周一，国家统计局连续通报多起统计违法案件，包括吉林省白城市、青海省海东市平安区、西宁市城东区、西宁经济技术开发区甘河工业园区。其中青海省的统计违法案件，国家统计局在移交地方处理后迟迟未收到责任人处分处理书面结果。</a:t>
            </a:r>
            <a:endParaRPr kumimoji="0" lang="en-US" altLang="zh-CN" sz="2000" b="1" i="0" u="none" strike="noStrike" cap="none" normalizeH="0" baseline="0" dirty="0" smtClean="0">
              <a:ln>
                <a:noFill/>
              </a:ln>
              <a:solidFill>
                <a:srgbClr val="222222"/>
              </a:solidFill>
              <a:effectLst/>
              <a:latin typeface="Microsoft Yahei"/>
              <a:ea typeface="宋体" pitchFamily="2" charset="-122"/>
              <a:cs typeface="宋体" pitchFamily="2" charset="-122"/>
            </a:endParaRPr>
          </a:p>
          <a:p>
            <a:pPr marL="0" marR="0" lvl="0" indent="0" algn="l" defTabSz="914400" rtl="0" eaLnBrk="0" fontAlgn="base" latinLnBrk="0" hangingPunct="0">
              <a:lnSpc>
                <a:spcPts val="3500"/>
              </a:lnSpc>
              <a:spcBef>
                <a:spcPct val="0"/>
              </a:spcBef>
              <a:spcAft>
                <a:spcPct val="0"/>
              </a:spcAft>
              <a:buClrTx/>
              <a:buSzTx/>
              <a:buFontTx/>
              <a:buNone/>
              <a:tabLst/>
            </a:pPr>
            <a:r>
              <a:rPr kumimoji="0" lang="zh-CN" altLang="en-US" sz="2000" b="1" i="0" u="none" strike="noStrike" cap="none" normalizeH="0" baseline="0" dirty="0" smtClean="0">
                <a:ln>
                  <a:noFill/>
                </a:ln>
                <a:solidFill>
                  <a:srgbClr val="222222"/>
                </a:solidFill>
                <a:effectLst/>
                <a:latin typeface="Microsoft Yahei"/>
                <a:ea typeface="宋体" pitchFamily="2" charset="-122"/>
                <a:cs typeface="宋体" pitchFamily="2" charset="-122"/>
              </a:rPr>
              <a:t>    </a:t>
            </a:r>
            <a:r>
              <a:rPr kumimoji="0" lang="en-US" altLang="zh-CN" sz="2000" b="1" i="0" u="none" strike="noStrike" cap="none" normalizeH="0" baseline="0" dirty="0" smtClean="0">
                <a:ln>
                  <a:noFill/>
                </a:ln>
                <a:solidFill>
                  <a:srgbClr val="222222"/>
                </a:solidFill>
                <a:effectLst/>
                <a:latin typeface="Calibri" pitchFamily="34" charset="0"/>
                <a:ea typeface="Microsoft Yahei"/>
                <a:cs typeface="宋体" pitchFamily="2" charset="-122"/>
              </a:rPr>
              <a:t>4</a:t>
            </a:r>
            <a:r>
              <a:rPr kumimoji="0" lang="zh-CN" altLang="en-US" sz="2000" b="1" i="0" u="none" strike="noStrike" cap="none" normalizeH="0" baseline="0" dirty="0" smtClean="0">
                <a:ln>
                  <a:noFill/>
                </a:ln>
                <a:solidFill>
                  <a:srgbClr val="222222"/>
                </a:solidFill>
                <a:effectLst/>
                <a:latin typeface="Microsoft Yahei"/>
                <a:ea typeface="宋体" pitchFamily="2" charset="-122"/>
                <a:cs typeface="宋体" pitchFamily="2" charset="-122"/>
              </a:rPr>
              <a:t>月</a:t>
            </a:r>
            <a:r>
              <a:rPr kumimoji="0" lang="en-US" altLang="zh-CN" sz="2000" b="1" i="0" u="none" strike="noStrike" cap="none" normalizeH="0" baseline="0" dirty="0" smtClean="0">
                <a:ln>
                  <a:noFill/>
                </a:ln>
                <a:solidFill>
                  <a:srgbClr val="222222"/>
                </a:solidFill>
                <a:effectLst/>
                <a:latin typeface="Calibri" pitchFamily="34" charset="0"/>
                <a:ea typeface="Microsoft Yahei"/>
                <a:cs typeface="宋体" pitchFamily="2" charset="-122"/>
              </a:rPr>
              <a:t>18 </a:t>
            </a:r>
            <a:r>
              <a:rPr kumimoji="0" lang="zh-CN" altLang="en-US" sz="2000" b="1" i="0" u="none" strike="noStrike" cap="none" normalizeH="0" baseline="0" dirty="0" smtClean="0">
                <a:ln>
                  <a:noFill/>
                </a:ln>
                <a:solidFill>
                  <a:srgbClr val="222222"/>
                </a:solidFill>
                <a:effectLst/>
                <a:latin typeface="Microsoft Yahei"/>
                <a:ea typeface="宋体" pitchFamily="2" charset="-122"/>
                <a:cs typeface="宋体" pitchFamily="2" charset="-122"/>
              </a:rPr>
              <a:t>日，国家统计局通报了吉林省白城市经济普查违法案件</a:t>
            </a:r>
            <a:endParaRPr kumimoji="0" lang="en-US" altLang="zh-CN" sz="2000" b="1" i="0" u="none" strike="noStrike" cap="none" normalizeH="0" baseline="0" dirty="0" smtClean="0">
              <a:ln>
                <a:noFill/>
              </a:ln>
              <a:solidFill>
                <a:srgbClr val="222222"/>
              </a:solidFill>
              <a:effectLst/>
              <a:latin typeface="Microsoft Yahei"/>
              <a:ea typeface="宋体" pitchFamily="2" charset="-122"/>
              <a:cs typeface="宋体" pitchFamily="2" charset="-122"/>
            </a:endParaRPr>
          </a:p>
          <a:p>
            <a:pPr marL="0" marR="0" lvl="0" indent="0" algn="l" defTabSz="914400" rtl="0" eaLnBrk="0" fontAlgn="base" latinLnBrk="0" hangingPunct="0">
              <a:lnSpc>
                <a:spcPts val="3500"/>
              </a:lnSpc>
              <a:spcBef>
                <a:spcPct val="0"/>
              </a:spcBef>
              <a:spcAft>
                <a:spcPct val="0"/>
              </a:spcAft>
              <a:buClrTx/>
              <a:buSzTx/>
              <a:buFontTx/>
              <a:buNone/>
              <a:tabLst/>
            </a:pPr>
            <a:r>
              <a:rPr lang="zh-CN" altLang="en-US" sz="2000" b="1" dirty="0" smtClean="0">
                <a:solidFill>
                  <a:srgbClr val="222222"/>
                </a:solidFill>
                <a:latin typeface="Microsoft Yahei"/>
                <a:ea typeface="宋体" pitchFamily="2" charset="-122"/>
                <a:cs typeface="宋体" pitchFamily="2" charset="-122"/>
              </a:rPr>
              <a:t>。</a:t>
            </a:r>
            <a:r>
              <a:rPr kumimoji="0" lang="zh-CN" altLang="en-US" sz="2000" b="1" i="0" u="none" strike="noStrike" cap="none" normalizeH="0" baseline="0" dirty="0" smtClean="0">
                <a:ln>
                  <a:noFill/>
                </a:ln>
                <a:solidFill>
                  <a:srgbClr val="222222"/>
                </a:solidFill>
                <a:effectLst/>
                <a:latin typeface="Microsoft Yahei"/>
                <a:ea typeface="宋体" pitchFamily="2" charset="-122"/>
                <a:cs typeface="宋体" pitchFamily="2" charset="-122"/>
              </a:rPr>
              <a:t>据悉，</a:t>
            </a:r>
            <a:r>
              <a:rPr kumimoji="0" lang="zh-CN" altLang="en-US" sz="2000" b="1" i="0" u="none" strike="noStrike" cap="none" normalizeH="0" baseline="0" dirty="0" smtClean="0">
                <a:ln>
                  <a:noFill/>
                </a:ln>
                <a:solidFill>
                  <a:srgbClr val="FF0000"/>
                </a:solidFill>
                <a:effectLst/>
                <a:latin typeface="Microsoft Yahei"/>
                <a:ea typeface="宋体" pitchFamily="2" charset="-122"/>
                <a:cs typeface="宋体" pitchFamily="2" charset="-122"/>
              </a:rPr>
              <a:t>此案件是根据群众举报线索进行的立案调查。</a:t>
            </a:r>
            <a:endParaRPr lang="en-US" altLang="zh-CN" sz="1100" dirty="0" smtClean="0">
              <a:solidFill>
                <a:srgbClr val="222222"/>
              </a:solidFill>
              <a:latin typeface="Microsoft Yahei"/>
              <a:ea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chemeClr val="tx1"/>
              </a:solidFill>
              <a:effectLst/>
              <a:latin typeface="Arial" pitchFamily="34" charset="0"/>
              <a:ea typeface="宋体" pitchFamily="2" charset="-122"/>
            </a:endParaRPr>
          </a:p>
        </p:txBody>
      </p:sp>
      <p:sp>
        <p:nvSpPr>
          <p:cNvPr id="11" name="椭圆 10"/>
          <p:cNvSpPr/>
          <p:nvPr/>
        </p:nvSpPr>
        <p:spPr>
          <a:xfrm>
            <a:off x="2214546" y="5143512"/>
            <a:ext cx="5143536" cy="114300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群众法律意识增强了！</a:t>
            </a:r>
            <a:endParaRPr lang="zh-CN" altLang="en-US" sz="2800" b="1" dirty="0">
              <a:solidFill>
                <a:srgbClr val="FF0000"/>
              </a:solidFill>
            </a:endParaRPr>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928662" y="357166"/>
            <a:ext cx="657229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药方</a:t>
            </a:r>
          </a:p>
        </p:txBody>
      </p:sp>
      <p:sp>
        <p:nvSpPr>
          <p:cNvPr id="7" name="流程图: 过程 6"/>
          <p:cNvSpPr/>
          <p:nvPr/>
        </p:nvSpPr>
        <p:spPr>
          <a:xfrm>
            <a:off x="857224" y="2000240"/>
            <a:ext cx="7429552" cy="150019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b="1" dirty="0" smtClean="0">
                <a:solidFill>
                  <a:srgbClr val="FF0000"/>
                </a:solidFill>
              </a:rPr>
              <a:t>审核无情面</a:t>
            </a:r>
            <a:endParaRPr lang="zh-CN" altLang="en-US" sz="6000" b="1"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84322" name="Picture 2" descr="http://news.sciencenet.cn/paper/upload/2008326141749484.jpg"/>
          <p:cNvPicPr>
            <a:picLocks noChangeAspect="1" noChangeArrowheads="1"/>
          </p:cNvPicPr>
          <p:nvPr/>
        </p:nvPicPr>
        <p:blipFill>
          <a:blip r:embed="rId2"/>
          <a:srcRect/>
          <a:stretch>
            <a:fillRect/>
          </a:stretch>
        </p:blipFill>
        <p:spPr bwMode="auto">
          <a:xfrm>
            <a:off x="785786" y="1142984"/>
            <a:ext cx="7500990" cy="3643338"/>
          </a:xfrm>
          <a:prstGeom prst="rect">
            <a:avLst/>
          </a:prstGeom>
          <a:noFill/>
        </p:spPr>
      </p:pic>
      <p:sp>
        <p:nvSpPr>
          <p:cNvPr id="7" name="椭圆 6"/>
          <p:cNvSpPr/>
          <p:nvPr/>
        </p:nvSpPr>
        <p:spPr>
          <a:xfrm>
            <a:off x="1714480" y="5072074"/>
            <a:ext cx="6215106" cy="121444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4000" b="1" dirty="0" smtClean="0">
                <a:solidFill>
                  <a:srgbClr val="FF0000"/>
                </a:solidFill>
              </a:rPr>
              <a:t>甲烷活化基础研究</a:t>
            </a:r>
            <a:endParaRPr lang="zh-CN" altLang="en-US" sz="4000" b="1" dirty="0">
              <a:solidFill>
                <a:srgbClr val="FF0000"/>
              </a:solidFill>
            </a:endParaRPr>
          </a:p>
        </p:txBody>
      </p:sp>
      <p:sp>
        <p:nvSpPr>
          <p:cNvPr id="10" name="矩形 9"/>
          <p:cNvSpPr/>
          <p:nvPr/>
        </p:nvSpPr>
        <p:spPr>
          <a:xfrm>
            <a:off x="928662" y="357166"/>
            <a:ext cx="6572296" cy="584775"/>
          </a:xfrm>
          <a:prstGeom prst="rect">
            <a:avLst/>
          </a:prstGeom>
        </p:spPr>
        <p:txBody>
          <a:bodyPr wrap="square">
            <a:spAutoFit/>
          </a:bodyPr>
          <a:lstStyle/>
          <a:p>
            <a:r>
              <a:rPr lang="zh-CN" altLang="en-US" sz="3200" b="1" dirty="0" smtClean="0">
                <a:solidFill>
                  <a:srgbClr val="004D86"/>
                </a:solidFill>
              </a:rPr>
              <a:t>基础研究</a:t>
            </a:r>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00100" y="1214422"/>
            <a:ext cx="7143800" cy="4196020"/>
          </a:xfrm>
          <a:prstGeom prst="rect">
            <a:avLst/>
          </a:prstGeom>
          <a:noFill/>
          <a:ln>
            <a:solidFill>
              <a:schemeClr val="tx1"/>
            </a:solidFill>
            <a:prstDash val="sysDot"/>
          </a:ln>
        </p:spPr>
        <p:txBody>
          <a:bodyPr wrap="square" rtlCol="0">
            <a:spAutoFit/>
          </a:bodyPr>
          <a:lstStyle/>
          <a:p>
            <a:pPr>
              <a:lnSpc>
                <a:spcPts val="4000"/>
              </a:lnSpc>
            </a:pPr>
            <a:r>
              <a:rPr lang="zh-CN" altLang="en-US" sz="2800" b="1" dirty="0" smtClean="0">
                <a:solidFill>
                  <a:srgbClr val="C00000"/>
                </a:solidFill>
              </a:rPr>
              <a:t>发现以下情况：</a:t>
            </a:r>
            <a:endParaRPr lang="en-US" altLang="zh-CN" sz="2800" b="1" dirty="0" smtClean="0">
              <a:solidFill>
                <a:srgbClr val="C00000"/>
              </a:solidFill>
            </a:endParaRPr>
          </a:p>
          <a:p>
            <a:pPr>
              <a:lnSpc>
                <a:spcPts val="4000"/>
              </a:lnSpc>
            </a:pPr>
            <a:endParaRPr lang="en-US" altLang="zh-CN" sz="2400" b="1" dirty="0" smtClean="0">
              <a:solidFill>
                <a:srgbClr val="FF0000"/>
              </a:solidFill>
            </a:endParaRPr>
          </a:p>
          <a:p>
            <a:pPr>
              <a:lnSpc>
                <a:spcPts val="8000"/>
              </a:lnSpc>
            </a:pPr>
            <a:r>
              <a:rPr lang="zh-CN" altLang="en-US" sz="6000" b="1" dirty="0" smtClean="0">
                <a:solidFill>
                  <a:srgbClr val="FF0000"/>
                </a:solidFill>
              </a:rPr>
              <a:t>   </a:t>
            </a:r>
            <a:r>
              <a:rPr lang="zh-CN" altLang="en-US" sz="6000" b="1" dirty="0" smtClean="0">
                <a:solidFill>
                  <a:srgbClr val="C00000"/>
                </a:solidFill>
              </a:rPr>
              <a:t>假</a:t>
            </a:r>
            <a:r>
              <a:rPr lang="en-US" altLang="zh-CN" sz="6000" b="1" dirty="0" smtClean="0">
                <a:solidFill>
                  <a:schemeClr val="accent6">
                    <a:lumMod val="60000"/>
                    <a:lumOff val="40000"/>
                  </a:schemeClr>
                </a:solidFill>
              </a:rPr>
              <a:t>—</a:t>
            </a:r>
            <a:r>
              <a:rPr lang="zh-CN" altLang="en-US" sz="4000" b="1" dirty="0" smtClean="0">
                <a:solidFill>
                  <a:srgbClr val="00B0F0"/>
                </a:solidFill>
              </a:rPr>
              <a:t>解决办法</a:t>
            </a:r>
            <a:r>
              <a:rPr lang="en-US" altLang="zh-CN" sz="6000" b="1" dirty="0" smtClean="0">
                <a:solidFill>
                  <a:schemeClr val="accent6">
                    <a:lumMod val="60000"/>
                    <a:lumOff val="40000"/>
                  </a:schemeClr>
                </a:solidFill>
              </a:rPr>
              <a:t>--</a:t>
            </a:r>
            <a:r>
              <a:rPr lang="zh-CN" altLang="en-US" sz="6000" b="1" dirty="0" smtClean="0"/>
              <a:t>狠打</a:t>
            </a:r>
            <a:endParaRPr lang="en-US" altLang="zh-CN" sz="6000" b="1" dirty="0" smtClean="0"/>
          </a:p>
          <a:p>
            <a:pPr>
              <a:lnSpc>
                <a:spcPts val="8000"/>
              </a:lnSpc>
            </a:pPr>
            <a:r>
              <a:rPr lang="zh-CN" altLang="en-US" sz="6000" b="1" dirty="0" smtClean="0">
                <a:solidFill>
                  <a:srgbClr val="FF0000"/>
                </a:solidFill>
              </a:rPr>
              <a:t>   </a:t>
            </a:r>
            <a:r>
              <a:rPr lang="zh-CN" altLang="en-US" sz="6000" b="1" dirty="0" smtClean="0">
                <a:solidFill>
                  <a:srgbClr val="C00000"/>
                </a:solidFill>
              </a:rPr>
              <a:t>重</a:t>
            </a:r>
            <a:r>
              <a:rPr lang="en-US" altLang="zh-CN" sz="6000" b="1" dirty="0" smtClean="0">
                <a:solidFill>
                  <a:schemeClr val="accent6">
                    <a:lumMod val="60000"/>
                    <a:lumOff val="40000"/>
                  </a:schemeClr>
                </a:solidFill>
              </a:rPr>
              <a:t>—</a:t>
            </a:r>
            <a:r>
              <a:rPr lang="zh-CN" altLang="en-US" sz="4000" b="1" dirty="0" smtClean="0">
                <a:solidFill>
                  <a:srgbClr val="00B0F0"/>
                </a:solidFill>
              </a:rPr>
              <a:t>解决办法</a:t>
            </a:r>
            <a:r>
              <a:rPr lang="en-US" altLang="zh-CN" sz="6000" b="1" dirty="0" smtClean="0">
                <a:solidFill>
                  <a:schemeClr val="accent6">
                    <a:lumMod val="60000"/>
                    <a:lumOff val="40000"/>
                  </a:schemeClr>
                </a:solidFill>
              </a:rPr>
              <a:t>--</a:t>
            </a:r>
            <a:r>
              <a:rPr lang="zh-CN" altLang="en-US" sz="6000" b="1" dirty="0" smtClean="0"/>
              <a:t>删尽</a:t>
            </a:r>
            <a:endParaRPr lang="en-US" altLang="zh-CN" sz="6000" b="1" dirty="0" smtClean="0"/>
          </a:p>
          <a:p>
            <a:pPr>
              <a:lnSpc>
                <a:spcPts val="8000"/>
              </a:lnSpc>
            </a:pPr>
            <a:r>
              <a:rPr lang="zh-CN" altLang="en-US" sz="6000" b="1" smtClean="0">
                <a:solidFill>
                  <a:srgbClr val="FF0000"/>
                </a:solidFill>
              </a:rPr>
              <a:t>   </a:t>
            </a:r>
            <a:r>
              <a:rPr lang="zh-CN" altLang="en-US" sz="6000" b="1" smtClean="0">
                <a:solidFill>
                  <a:srgbClr val="C00000"/>
                </a:solidFill>
              </a:rPr>
              <a:t>混</a:t>
            </a:r>
            <a:r>
              <a:rPr lang="en-US" altLang="zh-CN" sz="6000" b="1" dirty="0" smtClean="0">
                <a:solidFill>
                  <a:schemeClr val="accent6">
                    <a:lumMod val="60000"/>
                    <a:lumOff val="40000"/>
                  </a:schemeClr>
                </a:solidFill>
              </a:rPr>
              <a:t>—</a:t>
            </a:r>
            <a:r>
              <a:rPr lang="zh-CN" altLang="en-US" sz="4000" b="1" dirty="0" smtClean="0">
                <a:solidFill>
                  <a:srgbClr val="00B0F0"/>
                </a:solidFill>
              </a:rPr>
              <a:t>解决办法</a:t>
            </a:r>
            <a:r>
              <a:rPr lang="en-US" altLang="zh-CN" sz="6000" b="1" dirty="0" smtClean="0">
                <a:solidFill>
                  <a:schemeClr val="accent6">
                    <a:lumMod val="60000"/>
                    <a:lumOff val="40000"/>
                  </a:schemeClr>
                </a:solidFill>
              </a:rPr>
              <a:t>--</a:t>
            </a:r>
            <a:r>
              <a:rPr lang="zh-CN" altLang="en-US" sz="6000" b="1" dirty="0" smtClean="0"/>
              <a:t>必清</a:t>
            </a:r>
            <a:endParaRPr lang="zh-CN" altLang="en-US" sz="2400" b="1" dirty="0"/>
          </a:p>
        </p:txBody>
      </p:sp>
      <p:sp>
        <p:nvSpPr>
          <p:cNvPr id="8" name="矩形 7"/>
          <p:cNvSpPr/>
          <p:nvPr/>
        </p:nvSpPr>
        <p:spPr>
          <a:xfrm>
            <a:off x="928662" y="357166"/>
            <a:ext cx="7143800"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审核无情面</a:t>
            </a:r>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928662" y="357166"/>
            <a:ext cx="657229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药方</a:t>
            </a:r>
          </a:p>
        </p:txBody>
      </p:sp>
      <p:sp>
        <p:nvSpPr>
          <p:cNvPr id="7" name="流程图: 过程 6"/>
          <p:cNvSpPr/>
          <p:nvPr/>
        </p:nvSpPr>
        <p:spPr>
          <a:xfrm>
            <a:off x="857224" y="1357298"/>
            <a:ext cx="7429552" cy="4572032"/>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6000" b="1" dirty="0" smtClean="0">
              <a:solidFill>
                <a:srgbClr val="FF0000"/>
              </a:solidFill>
            </a:endParaRPr>
          </a:p>
          <a:p>
            <a:pPr>
              <a:lnSpc>
                <a:spcPts val="8000"/>
              </a:lnSpc>
            </a:pPr>
            <a:r>
              <a:rPr lang="zh-CN" altLang="en-US" sz="6000" b="1" dirty="0" smtClean="0">
                <a:solidFill>
                  <a:srgbClr val="FF0000"/>
                </a:solidFill>
              </a:rPr>
              <a:t>树立三心：</a:t>
            </a:r>
            <a:endParaRPr lang="en-US" altLang="zh-CN" sz="6000" b="1" dirty="0" smtClean="0">
              <a:solidFill>
                <a:srgbClr val="FF0000"/>
              </a:solidFill>
            </a:endParaRPr>
          </a:p>
          <a:p>
            <a:pPr>
              <a:lnSpc>
                <a:spcPts val="8000"/>
              </a:lnSpc>
            </a:pPr>
            <a:r>
              <a:rPr lang="zh-CN" altLang="en-US" sz="5400" b="1" dirty="0" smtClean="0">
                <a:solidFill>
                  <a:schemeClr val="tx1"/>
                </a:solidFill>
              </a:rPr>
              <a:t>一、事业心</a:t>
            </a:r>
            <a:endParaRPr lang="en-US" altLang="zh-CN" sz="5400" b="1" dirty="0" smtClean="0">
              <a:solidFill>
                <a:schemeClr val="tx1"/>
              </a:solidFill>
            </a:endParaRPr>
          </a:p>
          <a:p>
            <a:pPr>
              <a:lnSpc>
                <a:spcPts val="8000"/>
              </a:lnSpc>
            </a:pPr>
            <a:r>
              <a:rPr lang="zh-CN" altLang="en-US" sz="5400" b="1" dirty="0" smtClean="0">
                <a:solidFill>
                  <a:schemeClr val="tx1"/>
                </a:solidFill>
              </a:rPr>
              <a:t>二、责任心</a:t>
            </a:r>
            <a:endParaRPr lang="en-US" altLang="zh-CN" sz="5400" b="1" dirty="0" smtClean="0">
              <a:solidFill>
                <a:schemeClr val="tx1"/>
              </a:solidFill>
            </a:endParaRPr>
          </a:p>
          <a:p>
            <a:pPr>
              <a:lnSpc>
                <a:spcPts val="8000"/>
              </a:lnSpc>
            </a:pPr>
            <a:r>
              <a:rPr lang="zh-CN" altLang="en-US" sz="5400" b="1" dirty="0" smtClean="0">
                <a:solidFill>
                  <a:schemeClr val="tx1"/>
                </a:solidFill>
              </a:rPr>
              <a:t>三、兴趣心</a:t>
            </a:r>
            <a:endParaRPr lang="en-US" altLang="zh-CN" sz="5400" b="1" dirty="0" smtClean="0">
              <a:solidFill>
                <a:schemeClr val="tx1"/>
              </a:solidFill>
            </a:endParaRPr>
          </a:p>
          <a:p>
            <a:pPr algn="ctr"/>
            <a:endParaRPr lang="zh-CN" altLang="en-US" sz="6000" b="1" dirty="0">
              <a:solidFill>
                <a:srgbClr val="FF0000"/>
              </a:solidFill>
            </a:endParaRPr>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928662" y="357166"/>
            <a:ext cx="657229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药方</a:t>
            </a:r>
          </a:p>
        </p:txBody>
      </p:sp>
      <p:sp>
        <p:nvSpPr>
          <p:cNvPr id="7" name="流程图: 过程 6"/>
          <p:cNvSpPr/>
          <p:nvPr/>
        </p:nvSpPr>
        <p:spPr>
          <a:xfrm>
            <a:off x="857224" y="2000240"/>
            <a:ext cx="7429552" cy="150019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b="1" dirty="0" smtClean="0">
                <a:solidFill>
                  <a:srgbClr val="FF0000"/>
                </a:solidFill>
              </a:rPr>
              <a:t>认真</a:t>
            </a:r>
            <a:r>
              <a:rPr lang="en-US" altLang="zh-CN" sz="6000" b="1" dirty="0" smtClean="0">
                <a:solidFill>
                  <a:srgbClr val="FF0000"/>
                </a:solidFill>
              </a:rPr>
              <a:t>1211</a:t>
            </a:r>
            <a:endParaRPr lang="zh-CN" altLang="en-US" sz="6000" b="1" dirty="0">
              <a:solidFill>
                <a:srgbClr val="FF0000"/>
              </a:solidFill>
            </a:endParaRPr>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928662" y="357166"/>
            <a:ext cx="657229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药方</a:t>
            </a:r>
          </a:p>
        </p:txBody>
      </p:sp>
      <p:sp>
        <p:nvSpPr>
          <p:cNvPr id="6" name="流程图: 过程 5"/>
          <p:cNvSpPr/>
          <p:nvPr/>
        </p:nvSpPr>
        <p:spPr>
          <a:xfrm>
            <a:off x="785786" y="1071546"/>
            <a:ext cx="7429552" cy="4929222"/>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7200"/>
              </a:lnSpc>
            </a:pPr>
            <a:r>
              <a:rPr lang="zh-CN" altLang="en-US" sz="6000" b="1" dirty="0" smtClean="0">
                <a:solidFill>
                  <a:srgbClr val="FF0000"/>
                </a:solidFill>
              </a:rPr>
              <a:t>认真</a:t>
            </a:r>
            <a:r>
              <a:rPr lang="en-US" altLang="zh-CN" sz="6000" b="1" dirty="0" smtClean="0">
                <a:solidFill>
                  <a:srgbClr val="FF0000"/>
                </a:solidFill>
              </a:rPr>
              <a:t>1211</a:t>
            </a:r>
            <a:r>
              <a:rPr lang="zh-CN" altLang="en-US" sz="6000" b="1" dirty="0" smtClean="0">
                <a:solidFill>
                  <a:srgbClr val="FF0000"/>
                </a:solidFill>
              </a:rPr>
              <a:t>：</a:t>
            </a:r>
            <a:endParaRPr lang="en-US" altLang="zh-CN" sz="6000" b="1" dirty="0" smtClean="0">
              <a:solidFill>
                <a:srgbClr val="FF0000"/>
              </a:solidFill>
            </a:endParaRPr>
          </a:p>
          <a:p>
            <a:pPr>
              <a:lnSpc>
                <a:spcPts val="7200"/>
              </a:lnSpc>
            </a:pPr>
            <a:r>
              <a:rPr lang="en-US" altLang="zh-CN" sz="5000" b="1" dirty="0" smtClean="0">
                <a:solidFill>
                  <a:schemeClr val="tx1"/>
                </a:solidFill>
              </a:rPr>
              <a:t>1.</a:t>
            </a:r>
            <a:r>
              <a:rPr lang="zh-CN" altLang="en-US" sz="5000" b="1" dirty="0" smtClean="0">
                <a:solidFill>
                  <a:schemeClr val="tx1"/>
                </a:solidFill>
              </a:rPr>
              <a:t>培训时认真听 </a:t>
            </a:r>
            <a:r>
              <a:rPr lang="en-US" altLang="zh-CN" sz="5000" b="1" dirty="0" smtClean="0">
                <a:solidFill>
                  <a:srgbClr val="FF0000"/>
                </a:solidFill>
              </a:rPr>
              <a:t>1</a:t>
            </a:r>
            <a:r>
              <a:rPr lang="en-US" altLang="zh-CN" sz="5000" b="1" dirty="0" smtClean="0">
                <a:solidFill>
                  <a:schemeClr val="tx1"/>
                </a:solidFill>
              </a:rPr>
              <a:t> </a:t>
            </a:r>
            <a:r>
              <a:rPr lang="zh-CN" altLang="en-US" sz="5000" b="1" dirty="0" smtClean="0">
                <a:solidFill>
                  <a:schemeClr val="tx1"/>
                </a:solidFill>
              </a:rPr>
              <a:t>遍；</a:t>
            </a:r>
            <a:endParaRPr lang="en-US" altLang="zh-CN" sz="5000" b="1" dirty="0" smtClean="0">
              <a:solidFill>
                <a:schemeClr val="tx1"/>
              </a:solidFill>
            </a:endParaRPr>
          </a:p>
          <a:p>
            <a:pPr>
              <a:lnSpc>
                <a:spcPts val="7200"/>
              </a:lnSpc>
            </a:pPr>
            <a:r>
              <a:rPr lang="en-US" altLang="zh-CN" sz="5000" b="1" dirty="0" smtClean="0">
                <a:solidFill>
                  <a:schemeClr val="tx1"/>
                </a:solidFill>
              </a:rPr>
              <a:t>2.</a:t>
            </a:r>
            <a:r>
              <a:rPr lang="zh-CN" altLang="en-US" sz="5000" b="1" dirty="0" smtClean="0">
                <a:solidFill>
                  <a:schemeClr val="tx1"/>
                </a:solidFill>
              </a:rPr>
              <a:t>培训后认真学 </a:t>
            </a:r>
            <a:r>
              <a:rPr lang="en-US" altLang="zh-CN" sz="5000" b="1" dirty="0" smtClean="0">
                <a:solidFill>
                  <a:srgbClr val="FF0000"/>
                </a:solidFill>
              </a:rPr>
              <a:t>2</a:t>
            </a:r>
            <a:r>
              <a:rPr lang="en-US" altLang="zh-CN" sz="5000" b="1" dirty="0" smtClean="0">
                <a:solidFill>
                  <a:schemeClr val="tx1"/>
                </a:solidFill>
              </a:rPr>
              <a:t> </a:t>
            </a:r>
            <a:r>
              <a:rPr lang="zh-CN" altLang="en-US" sz="5000" b="1" dirty="0" smtClean="0">
                <a:solidFill>
                  <a:schemeClr val="tx1"/>
                </a:solidFill>
              </a:rPr>
              <a:t>遍；</a:t>
            </a:r>
            <a:endParaRPr lang="en-US" altLang="zh-CN" sz="5000" b="1" dirty="0" smtClean="0">
              <a:solidFill>
                <a:schemeClr val="tx1"/>
              </a:solidFill>
            </a:endParaRPr>
          </a:p>
          <a:p>
            <a:pPr>
              <a:lnSpc>
                <a:spcPts val="7200"/>
              </a:lnSpc>
            </a:pPr>
            <a:r>
              <a:rPr lang="en-US" altLang="zh-CN" sz="5000" b="1" dirty="0" smtClean="0">
                <a:solidFill>
                  <a:schemeClr val="tx1"/>
                </a:solidFill>
              </a:rPr>
              <a:t>3.</a:t>
            </a:r>
            <a:r>
              <a:rPr lang="zh-CN" altLang="en-US" sz="5000" b="1" dirty="0" smtClean="0">
                <a:solidFill>
                  <a:schemeClr val="tx1"/>
                </a:solidFill>
              </a:rPr>
              <a:t>统计时认真做 </a:t>
            </a:r>
            <a:r>
              <a:rPr lang="en-US" altLang="zh-CN" sz="5000" b="1" dirty="0" smtClean="0">
                <a:solidFill>
                  <a:srgbClr val="FF0000"/>
                </a:solidFill>
              </a:rPr>
              <a:t>1</a:t>
            </a:r>
            <a:r>
              <a:rPr lang="en-US" altLang="zh-CN" sz="5000" b="1" dirty="0" smtClean="0">
                <a:solidFill>
                  <a:schemeClr val="tx1"/>
                </a:solidFill>
              </a:rPr>
              <a:t> </a:t>
            </a:r>
            <a:r>
              <a:rPr lang="zh-CN" altLang="en-US" sz="5000" b="1" dirty="0" smtClean="0">
                <a:solidFill>
                  <a:schemeClr val="tx1"/>
                </a:solidFill>
              </a:rPr>
              <a:t>遍；</a:t>
            </a:r>
            <a:endParaRPr lang="en-US" altLang="zh-CN" sz="5000" b="1" dirty="0" smtClean="0">
              <a:solidFill>
                <a:schemeClr val="tx1"/>
              </a:solidFill>
            </a:endParaRPr>
          </a:p>
          <a:p>
            <a:pPr>
              <a:lnSpc>
                <a:spcPts val="7200"/>
              </a:lnSpc>
            </a:pPr>
            <a:r>
              <a:rPr lang="en-US" altLang="zh-CN" sz="5000" b="1" dirty="0" smtClean="0">
                <a:solidFill>
                  <a:schemeClr val="tx1"/>
                </a:solidFill>
              </a:rPr>
              <a:t>4.</a:t>
            </a:r>
            <a:r>
              <a:rPr lang="zh-CN" altLang="en-US" sz="5000" b="1" dirty="0" smtClean="0">
                <a:solidFill>
                  <a:schemeClr val="tx1"/>
                </a:solidFill>
              </a:rPr>
              <a:t>生成表认真查 </a:t>
            </a:r>
            <a:r>
              <a:rPr lang="en-US" altLang="zh-CN" sz="5000" b="1" dirty="0" smtClean="0">
                <a:solidFill>
                  <a:srgbClr val="FF0000"/>
                </a:solidFill>
              </a:rPr>
              <a:t>1</a:t>
            </a:r>
            <a:r>
              <a:rPr lang="en-US" altLang="zh-CN" sz="5000" b="1" dirty="0" smtClean="0">
                <a:solidFill>
                  <a:schemeClr val="tx1"/>
                </a:solidFill>
              </a:rPr>
              <a:t> </a:t>
            </a:r>
            <a:r>
              <a:rPr lang="zh-CN" altLang="en-US" sz="5000" b="1" dirty="0" smtClean="0">
                <a:solidFill>
                  <a:schemeClr val="tx1"/>
                </a:solidFill>
              </a:rPr>
              <a:t>遍。</a:t>
            </a:r>
            <a:endParaRPr lang="zh-CN" altLang="en-US" sz="5000" b="1" dirty="0">
              <a:solidFill>
                <a:schemeClr val="tx1"/>
              </a:solidFill>
            </a:endParaRPr>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928662" y="357166"/>
            <a:ext cx="657229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药方</a:t>
            </a:r>
          </a:p>
        </p:txBody>
      </p:sp>
      <p:sp>
        <p:nvSpPr>
          <p:cNvPr id="6" name="流程图: 过程 5"/>
          <p:cNvSpPr/>
          <p:nvPr/>
        </p:nvSpPr>
        <p:spPr>
          <a:xfrm>
            <a:off x="785786" y="1071546"/>
            <a:ext cx="7429552" cy="4429156"/>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0"/>
              </a:lnSpc>
            </a:pPr>
            <a:r>
              <a:rPr lang="zh-CN" altLang="en-US" sz="6000" b="1" dirty="0" smtClean="0">
                <a:solidFill>
                  <a:srgbClr val="FF0000"/>
                </a:solidFill>
              </a:rPr>
              <a:t>培训力度：</a:t>
            </a:r>
            <a:endParaRPr lang="en-US" altLang="zh-CN" sz="6000" b="1" dirty="0" smtClean="0">
              <a:solidFill>
                <a:srgbClr val="FF0000"/>
              </a:solidFill>
            </a:endParaRPr>
          </a:p>
          <a:p>
            <a:pPr>
              <a:lnSpc>
                <a:spcPts val="9000"/>
              </a:lnSpc>
            </a:pPr>
            <a:r>
              <a:rPr lang="en-US" altLang="zh-CN" sz="5000" b="1" dirty="0" smtClean="0">
                <a:solidFill>
                  <a:schemeClr val="tx1"/>
                </a:solidFill>
              </a:rPr>
              <a:t>1.</a:t>
            </a:r>
            <a:r>
              <a:rPr lang="zh-CN" altLang="en-US" sz="5000" b="1" dirty="0" smtClean="0">
                <a:solidFill>
                  <a:schemeClr val="tx1"/>
                </a:solidFill>
              </a:rPr>
              <a:t>省市区审核层面培训；</a:t>
            </a:r>
            <a:endParaRPr lang="en-US" altLang="zh-CN" sz="5000" b="1" dirty="0" smtClean="0">
              <a:solidFill>
                <a:schemeClr val="tx1"/>
              </a:solidFill>
            </a:endParaRPr>
          </a:p>
          <a:p>
            <a:pPr>
              <a:lnSpc>
                <a:spcPts val="9000"/>
              </a:lnSpc>
            </a:pPr>
            <a:r>
              <a:rPr lang="en-US" altLang="zh-CN" sz="5000" b="1" dirty="0" smtClean="0">
                <a:solidFill>
                  <a:schemeClr val="tx1"/>
                </a:solidFill>
              </a:rPr>
              <a:t>2.</a:t>
            </a:r>
            <a:r>
              <a:rPr lang="zh-CN" altLang="en-US" sz="5000" b="1" dirty="0" smtClean="0">
                <a:solidFill>
                  <a:schemeClr val="tx1"/>
                </a:solidFill>
              </a:rPr>
              <a:t>高校统计人员层面培训。</a:t>
            </a:r>
            <a:endParaRPr lang="en-US" altLang="zh-CN" sz="5000" b="1" dirty="0" smtClean="0">
              <a:solidFill>
                <a:schemeClr val="tx1"/>
              </a:solidFill>
            </a:endParaRPr>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500034" y="357166"/>
            <a:ext cx="2286016" cy="642942"/>
          </a:xfrm>
        </p:spPr>
        <p:txBody>
          <a:bodyPr>
            <a:normAutofit/>
          </a:bodyPr>
          <a:lstStyle/>
          <a:p>
            <a:pPr algn="ctr">
              <a:buNone/>
            </a:pPr>
            <a:r>
              <a:rPr lang="zh-CN" altLang="en-US" sz="3000" b="1" dirty="0" smtClean="0">
                <a:solidFill>
                  <a:srgbClr val="004D86"/>
                </a:solidFill>
              </a:rPr>
              <a:t>一杯茶</a:t>
            </a:r>
            <a:endParaRPr lang="zh-CN" altLang="en-US" sz="3000" b="1" dirty="0">
              <a:solidFill>
                <a:srgbClr val="004D86"/>
              </a:solidFill>
            </a:endParaRPr>
          </a:p>
        </p:txBody>
      </p:sp>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714348" y="1142984"/>
            <a:ext cx="3714776" cy="5143536"/>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200" b="1" dirty="0" smtClean="0">
              <a:solidFill>
                <a:srgbClr val="FF0000"/>
              </a:solidFill>
            </a:endParaRPr>
          </a:p>
          <a:p>
            <a:pPr algn="ctr"/>
            <a:endParaRPr lang="en-US" altLang="zh-CN" sz="2200" b="1" dirty="0" smtClean="0">
              <a:solidFill>
                <a:srgbClr val="FF0000"/>
              </a:solidFill>
            </a:endParaRPr>
          </a:p>
          <a:p>
            <a:pPr algn="ctr"/>
            <a:r>
              <a:rPr lang="zh-CN" altLang="en-US" sz="2200" b="1" dirty="0" smtClean="0">
                <a:solidFill>
                  <a:srgbClr val="C00000"/>
                </a:solidFill>
              </a:rPr>
              <a:t>统计工作非儿戏，</a:t>
            </a:r>
            <a:endParaRPr lang="en-US" altLang="zh-CN" sz="2200" b="1" dirty="0" smtClean="0">
              <a:solidFill>
                <a:srgbClr val="C00000"/>
              </a:solidFill>
            </a:endParaRPr>
          </a:p>
          <a:p>
            <a:pPr algn="ctr"/>
            <a:r>
              <a:rPr lang="zh-CN" altLang="en-US" sz="2200" b="1" dirty="0" smtClean="0">
                <a:solidFill>
                  <a:srgbClr val="C00000"/>
                </a:solidFill>
              </a:rPr>
              <a:t>敬请各位要注意；</a:t>
            </a:r>
            <a:endParaRPr lang="en-US" altLang="zh-CN" sz="2200" b="1" dirty="0" smtClean="0">
              <a:solidFill>
                <a:srgbClr val="C00000"/>
              </a:solidFill>
            </a:endParaRPr>
          </a:p>
          <a:p>
            <a:pPr algn="ctr"/>
            <a:r>
              <a:rPr lang="zh-CN" altLang="en-US" sz="2200" b="1" dirty="0" smtClean="0">
                <a:solidFill>
                  <a:srgbClr val="C00000"/>
                </a:solidFill>
              </a:rPr>
              <a:t>法律之箭头上悬，</a:t>
            </a:r>
            <a:endParaRPr lang="en-US" altLang="zh-CN" sz="2200" b="1" dirty="0" smtClean="0">
              <a:solidFill>
                <a:srgbClr val="C00000"/>
              </a:solidFill>
            </a:endParaRPr>
          </a:p>
          <a:p>
            <a:pPr algn="ctr"/>
            <a:r>
              <a:rPr lang="zh-CN" altLang="en-US" sz="2200" b="1" dirty="0" smtClean="0">
                <a:solidFill>
                  <a:srgbClr val="C00000"/>
                </a:solidFill>
              </a:rPr>
              <a:t>劝君莫要触法弦。</a:t>
            </a:r>
            <a:endParaRPr lang="en-US" altLang="zh-CN" sz="2200" b="1" dirty="0" smtClean="0">
              <a:solidFill>
                <a:srgbClr val="C00000"/>
              </a:solidFill>
            </a:endParaRPr>
          </a:p>
          <a:p>
            <a:pPr algn="ctr"/>
            <a:endParaRPr lang="en-US" altLang="zh-CN" sz="2200" b="1" dirty="0" smtClean="0">
              <a:solidFill>
                <a:srgbClr val="C00000"/>
              </a:solidFill>
            </a:endParaRPr>
          </a:p>
          <a:p>
            <a:pPr algn="ctr"/>
            <a:r>
              <a:rPr lang="zh-CN" altLang="en-US" sz="2200" b="1" dirty="0" smtClean="0">
                <a:solidFill>
                  <a:srgbClr val="C00000"/>
                </a:solidFill>
              </a:rPr>
              <a:t>数据来源要清晰，</a:t>
            </a:r>
            <a:endParaRPr lang="en-US" altLang="zh-CN" sz="2200" b="1" dirty="0" smtClean="0">
              <a:solidFill>
                <a:srgbClr val="C00000"/>
              </a:solidFill>
            </a:endParaRPr>
          </a:p>
          <a:p>
            <a:pPr algn="ctr"/>
            <a:r>
              <a:rPr lang="zh-CN" altLang="en-US" sz="2200" b="1" dirty="0" smtClean="0">
                <a:solidFill>
                  <a:srgbClr val="C00000"/>
                </a:solidFill>
              </a:rPr>
              <a:t>模糊处理不可取；</a:t>
            </a:r>
            <a:endParaRPr lang="en-US" altLang="zh-CN" sz="2200" b="1" dirty="0" smtClean="0">
              <a:solidFill>
                <a:srgbClr val="C00000"/>
              </a:solidFill>
            </a:endParaRPr>
          </a:p>
          <a:p>
            <a:pPr algn="ctr"/>
            <a:r>
              <a:rPr lang="zh-CN" altLang="en-US" sz="2200" b="1" dirty="0" smtClean="0">
                <a:solidFill>
                  <a:srgbClr val="C00000"/>
                </a:solidFill>
              </a:rPr>
              <a:t>造假必定碰法律；</a:t>
            </a:r>
            <a:endParaRPr lang="en-US" altLang="zh-CN" sz="2200" b="1" dirty="0" smtClean="0">
              <a:solidFill>
                <a:srgbClr val="C00000"/>
              </a:solidFill>
            </a:endParaRPr>
          </a:p>
          <a:p>
            <a:pPr algn="ctr"/>
            <a:r>
              <a:rPr lang="zh-CN" altLang="en-US" sz="2200" b="1" dirty="0" smtClean="0">
                <a:solidFill>
                  <a:srgbClr val="C00000"/>
                </a:solidFill>
              </a:rPr>
              <a:t>制度发力咎自取。</a:t>
            </a:r>
            <a:endParaRPr lang="en-US" altLang="zh-CN" sz="2200" b="1" dirty="0" smtClean="0">
              <a:solidFill>
                <a:srgbClr val="C00000"/>
              </a:solidFill>
            </a:endParaRPr>
          </a:p>
          <a:p>
            <a:pPr algn="ctr"/>
            <a:endParaRPr lang="en-US" altLang="zh-CN" sz="2200" b="1" dirty="0" smtClean="0">
              <a:solidFill>
                <a:srgbClr val="FF0000"/>
              </a:solidFill>
            </a:endParaRPr>
          </a:p>
          <a:p>
            <a:pPr algn="ctr"/>
            <a:endParaRPr lang="en-US" altLang="zh-CN" sz="2200" b="1" dirty="0" smtClean="0">
              <a:solidFill>
                <a:srgbClr val="FF0000"/>
              </a:solidFill>
            </a:endParaRPr>
          </a:p>
          <a:p>
            <a:pPr algn="ctr"/>
            <a:endParaRPr lang="en-US" altLang="zh-CN" b="1" dirty="0" smtClean="0">
              <a:solidFill>
                <a:srgbClr val="FF0000"/>
              </a:solidFill>
            </a:endParaRPr>
          </a:p>
          <a:p>
            <a:pPr algn="ctr"/>
            <a:endParaRPr lang="zh-CN" altLang="en-US" b="1" dirty="0">
              <a:solidFill>
                <a:srgbClr val="FF0000"/>
              </a:solidFill>
            </a:endParaRPr>
          </a:p>
        </p:txBody>
      </p:sp>
      <p:sp>
        <p:nvSpPr>
          <p:cNvPr id="7" name="椭圆 6"/>
          <p:cNvSpPr/>
          <p:nvPr/>
        </p:nvSpPr>
        <p:spPr>
          <a:xfrm>
            <a:off x="4714876" y="1142984"/>
            <a:ext cx="3571900" cy="5143536"/>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smtClean="0">
                <a:solidFill>
                  <a:srgbClr val="C00000"/>
                </a:solidFill>
              </a:rPr>
              <a:t>指标概念学仔细，</a:t>
            </a:r>
            <a:endParaRPr lang="en-US" altLang="zh-CN" sz="2200" b="1" dirty="0" smtClean="0">
              <a:solidFill>
                <a:srgbClr val="C00000"/>
              </a:solidFill>
            </a:endParaRPr>
          </a:p>
          <a:p>
            <a:pPr algn="ctr"/>
            <a:r>
              <a:rPr lang="zh-CN" altLang="en-US" sz="2200" b="1" dirty="0" smtClean="0">
                <a:solidFill>
                  <a:srgbClr val="C00000"/>
                </a:solidFill>
              </a:rPr>
              <a:t>典型案例要牢记；</a:t>
            </a:r>
            <a:endParaRPr lang="en-US" altLang="zh-CN" sz="2200" b="1" dirty="0" smtClean="0">
              <a:solidFill>
                <a:srgbClr val="C00000"/>
              </a:solidFill>
            </a:endParaRPr>
          </a:p>
          <a:p>
            <a:pPr algn="ctr"/>
            <a:r>
              <a:rPr lang="zh-CN" altLang="en-US" sz="2200" b="1" dirty="0" smtClean="0">
                <a:solidFill>
                  <a:srgbClr val="C00000"/>
                </a:solidFill>
              </a:rPr>
              <a:t>数据单位错不起，</a:t>
            </a:r>
            <a:endParaRPr lang="en-US" altLang="zh-CN" sz="2200" b="1" dirty="0" smtClean="0">
              <a:solidFill>
                <a:srgbClr val="C00000"/>
              </a:solidFill>
            </a:endParaRPr>
          </a:p>
          <a:p>
            <a:pPr algn="ctr"/>
            <a:r>
              <a:rPr lang="zh-CN" altLang="en-US" sz="2200" b="1" dirty="0" smtClean="0">
                <a:solidFill>
                  <a:srgbClr val="C00000"/>
                </a:solidFill>
              </a:rPr>
              <a:t>年报质量创第一。</a:t>
            </a:r>
            <a:endParaRPr lang="en-US" altLang="zh-CN" sz="2200" b="1" dirty="0" smtClean="0">
              <a:solidFill>
                <a:srgbClr val="C00000"/>
              </a:solidFill>
            </a:endParaRPr>
          </a:p>
          <a:p>
            <a:pPr algn="ctr"/>
            <a:endParaRPr lang="en-US" altLang="zh-CN" sz="2200" b="1" dirty="0" smtClean="0">
              <a:solidFill>
                <a:srgbClr val="C00000"/>
              </a:solidFill>
            </a:endParaRPr>
          </a:p>
          <a:p>
            <a:pPr algn="ctr"/>
            <a:r>
              <a:rPr lang="zh-CN" altLang="en-US" sz="2200" b="1" dirty="0" smtClean="0">
                <a:solidFill>
                  <a:srgbClr val="C00000"/>
                </a:solidFill>
              </a:rPr>
              <a:t>工作不易要珍惜，</a:t>
            </a:r>
            <a:endParaRPr lang="en-US" altLang="zh-CN" sz="2200" b="1" dirty="0" smtClean="0">
              <a:solidFill>
                <a:srgbClr val="C00000"/>
              </a:solidFill>
            </a:endParaRPr>
          </a:p>
          <a:p>
            <a:pPr algn="ctr"/>
            <a:r>
              <a:rPr lang="zh-CN" altLang="en-US" sz="2200" b="1" dirty="0" smtClean="0">
                <a:solidFill>
                  <a:srgbClr val="C00000"/>
                </a:solidFill>
              </a:rPr>
              <a:t>集中精力做统计；</a:t>
            </a:r>
            <a:endParaRPr lang="en-US" altLang="zh-CN" sz="2200" b="1" dirty="0" smtClean="0">
              <a:solidFill>
                <a:srgbClr val="C00000"/>
              </a:solidFill>
            </a:endParaRPr>
          </a:p>
          <a:p>
            <a:pPr algn="ctr"/>
            <a:r>
              <a:rPr lang="zh-CN" altLang="en-US" sz="2200" b="1" dirty="0" smtClean="0">
                <a:solidFill>
                  <a:srgbClr val="C00000"/>
                </a:solidFill>
              </a:rPr>
              <a:t>明明白白去分析，</a:t>
            </a:r>
            <a:endParaRPr lang="en-US" altLang="zh-CN" sz="2200" b="1" dirty="0" smtClean="0">
              <a:solidFill>
                <a:srgbClr val="C00000"/>
              </a:solidFill>
            </a:endParaRPr>
          </a:p>
          <a:p>
            <a:pPr algn="ctr"/>
            <a:r>
              <a:rPr lang="zh-CN" altLang="en-US" sz="2200" b="1" dirty="0" smtClean="0">
                <a:solidFill>
                  <a:srgbClr val="C00000"/>
                </a:solidFill>
              </a:rPr>
              <a:t>事业成就等着你！</a:t>
            </a:r>
            <a:endParaRPr lang="en-US" altLang="zh-CN" sz="2200" b="1" dirty="0" smtClean="0">
              <a:solidFill>
                <a:srgbClr val="C00000"/>
              </a:solidFill>
            </a:endParaRPr>
          </a:p>
          <a:p>
            <a:pPr algn="ctr"/>
            <a:endParaRPr lang="en-US" altLang="zh-CN" b="1" dirty="0" smtClean="0">
              <a:solidFill>
                <a:srgbClr val="FF0000"/>
              </a:solidFill>
            </a:endParaRPr>
          </a:p>
          <a:p>
            <a:pPr algn="ctr"/>
            <a:endParaRPr lang="zh-CN" altLang="en-US" b="1" dirty="0">
              <a:solidFill>
                <a:srgbClr val="FF0000"/>
              </a:solidFill>
            </a:endParaRPr>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357158" y="357166"/>
            <a:ext cx="2500330" cy="642942"/>
          </a:xfrm>
        </p:spPr>
        <p:txBody>
          <a:bodyPr>
            <a:normAutofit/>
          </a:bodyPr>
          <a:lstStyle/>
          <a:p>
            <a:pPr algn="ctr">
              <a:buNone/>
            </a:pPr>
            <a:r>
              <a:rPr lang="zh-CN" altLang="en-US" sz="3000" b="1" dirty="0" smtClean="0">
                <a:solidFill>
                  <a:srgbClr val="004D86"/>
                </a:solidFill>
              </a:rPr>
              <a:t>一段言</a:t>
            </a:r>
            <a:endParaRPr lang="zh-CN" altLang="en-US" sz="3000" b="1" dirty="0">
              <a:solidFill>
                <a:srgbClr val="004D86"/>
              </a:solidFill>
            </a:endParaRPr>
          </a:p>
        </p:txBody>
      </p:sp>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785786" y="1000108"/>
            <a:ext cx="3714776" cy="5143536"/>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200" b="1" dirty="0" smtClean="0">
              <a:solidFill>
                <a:srgbClr val="FF0000"/>
              </a:solidFill>
            </a:endParaRPr>
          </a:p>
          <a:p>
            <a:r>
              <a:rPr lang="zh-CN" altLang="en-US" sz="2400" b="1" dirty="0" smtClean="0">
                <a:solidFill>
                  <a:srgbClr val="C00000"/>
                </a:solidFill>
              </a:rPr>
              <a:t>陶行知</a:t>
            </a:r>
            <a:endParaRPr lang="en-US" altLang="zh-CN" sz="2400" b="1" dirty="0" smtClean="0">
              <a:solidFill>
                <a:srgbClr val="C00000"/>
              </a:solidFill>
            </a:endParaRPr>
          </a:p>
          <a:p>
            <a:r>
              <a:rPr lang="zh-CN" altLang="en-US" sz="2000" b="1" dirty="0" smtClean="0">
                <a:solidFill>
                  <a:schemeClr val="accent5">
                    <a:lumMod val="75000"/>
                  </a:schemeClr>
                </a:solidFill>
              </a:rPr>
              <a:t>奋斗是万物之父。</a:t>
            </a:r>
            <a:endParaRPr lang="en-US" altLang="zh-CN" sz="2000" b="1" dirty="0" smtClean="0">
              <a:solidFill>
                <a:schemeClr val="accent5">
                  <a:lumMod val="75000"/>
                </a:schemeClr>
              </a:solidFill>
            </a:endParaRPr>
          </a:p>
          <a:p>
            <a:pPr>
              <a:spcBef>
                <a:spcPts val="600"/>
              </a:spcBef>
            </a:pPr>
            <a:r>
              <a:rPr lang="zh-CN" altLang="en-US" sz="2400" b="1" dirty="0" smtClean="0">
                <a:solidFill>
                  <a:srgbClr val="C00000"/>
                </a:solidFill>
              </a:rPr>
              <a:t>狄慈根</a:t>
            </a:r>
            <a:endParaRPr lang="en-US" altLang="zh-CN" sz="2400" b="1" dirty="0" smtClean="0">
              <a:solidFill>
                <a:srgbClr val="C00000"/>
              </a:solidFill>
            </a:endParaRPr>
          </a:p>
          <a:p>
            <a:r>
              <a:rPr lang="zh-CN" altLang="en-US" sz="2000" b="1" dirty="0" smtClean="0">
                <a:solidFill>
                  <a:schemeClr val="accent5">
                    <a:lumMod val="75000"/>
                  </a:schemeClr>
                </a:solidFill>
              </a:rPr>
              <a:t>重复是学习之母</a:t>
            </a:r>
            <a:endParaRPr lang="en-US" altLang="zh-CN" sz="2000" b="1" dirty="0" smtClean="0">
              <a:solidFill>
                <a:schemeClr val="accent5">
                  <a:lumMod val="75000"/>
                </a:schemeClr>
              </a:solidFill>
            </a:endParaRPr>
          </a:p>
          <a:p>
            <a:pPr>
              <a:spcBef>
                <a:spcPts val="600"/>
              </a:spcBef>
            </a:pPr>
            <a:r>
              <a:rPr lang="zh-CN" altLang="en-US" sz="2400" b="1" dirty="0" smtClean="0">
                <a:solidFill>
                  <a:srgbClr val="C00000"/>
                </a:solidFill>
              </a:rPr>
              <a:t>张衡</a:t>
            </a:r>
            <a:endParaRPr lang="en-US" altLang="zh-CN" sz="2400" b="1" dirty="0" smtClean="0">
              <a:solidFill>
                <a:srgbClr val="C00000"/>
              </a:solidFill>
            </a:endParaRPr>
          </a:p>
          <a:p>
            <a:r>
              <a:rPr lang="zh-CN" altLang="en-US" sz="2000" b="1" dirty="0" smtClean="0">
                <a:solidFill>
                  <a:schemeClr val="accent5">
                    <a:lumMod val="75000"/>
                  </a:schemeClr>
                </a:solidFill>
              </a:rPr>
              <a:t>人生在勤，不索何获。</a:t>
            </a:r>
            <a:endParaRPr lang="en-US" altLang="zh-CN" sz="2000" b="1" dirty="0" smtClean="0">
              <a:solidFill>
                <a:schemeClr val="accent5">
                  <a:lumMod val="75000"/>
                </a:schemeClr>
              </a:solidFill>
            </a:endParaRPr>
          </a:p>
          <a:p>
            <a:pPr>
              <a:spcBef>
                <a:spcPts val="600"/>
              </a:spcBef>
            </a:pPr>
            <a:r>
              <a:rPr lang="zh-CN" altLang="en-US" sz="2400" b="1" dirty="0" smtClean="0">
                <a:solidFill>
                  <a:srgbClr val="C00000"/>
                </a:solidFill>
              </a:rPr>
              <a:t>习近平</a:t>
            </a:r>
            <a:endParaRPr lang="en-US" altLang="zh-CN" sz="2400" b="1" dirty="0" smtClean="0">
              <a:solidFill>
                <a:srgbClr val="C00000"/>
              </a:solidFill>
            </a:endParaRPr>
          </a:p>
          <a:p>
            <a:r>
              <a:rPr lang="zh-CN" altLang="en-US" sz="2000" b="1" dirty="0" smtClean="0">
                <a:solidFill>
                  <a:schemeClr val="accent5">
                    <a:lumMod val="75000"/>
                  </a:schemeClr>
                </a:solidFill>
              </a:rPr>
              <a:t>奋斗本身就是一种幸福，新时代是奋斗者的时代。</a:t>
            </a:r>
            <a:endParaRPr lang="en-US" altLang="zh-CN" sz="2000" b="1" dirty="0" smtClean="0">
              <a:solidFill>
                <a:schemeClr val="accent5">
                  <a:lumMod val="75000"/>
                </a:schemeClr>
              </a:solidFill>
            </a:endParaRPr>
          </a:p>
          <a:p>
            <a:pPr algn="ctr"/>
            <a:endParaRPr lang="en-US" altLang="zh-CN" b="1" dirty="0" smtClean="0">
              <a:solidFill>
                <a:srgbClr val="FF0000"/>
              </a:solidFill>
            </a:endParaRPr>
          </a:p>
          <a:p>
            <a:pPr algn="ctr"/>
            <a:endParaRPr lang="zh-CN" altLang="en-US" b="1" dirty="0">
              <a:solidFill>
                <a:srgbClr val="FF0000"/>
              </a:solidFill>
            </a:endParaRPr>
          </a:p>
        </p:txBody>
      </p:sp>
      <p:sp>
        <p:nvSpPr>
          <p:cNvPr id="7" name="椭圆 6"/>
          <p:cNvSpPr/>
          <p:nvPr/>
        </p:nvSpPr>
        <p:spPr>
          <a:xfrm>
            <a:off x="4643438" y="1000108"/>
            <a:ext cx="3571900" cy="5143536"/>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600"/>
              </a:lnSpc>
            </a:pPr>
            <a:endParaRPr lang="en-US" altLang="zh-CN" sz="2000" b="1" dirty="0" smtClean="0">
              <a:solidFill>
                <a:schemeClr val="tx1"/>
              </a:solidFill>
            </a:endParaRPr>
          </a:p>
          <a:p>
            <a:pPr>
              <a:lnSpc>
                <a:spcPts val="3600"/>
              </a:lnSpc>
            </a:pPr>
            <a:r>
              <a:rPr lang="zh-CN" altLang="en-US" sz="2000" b="1" dirty="0" smtClean="0">
                <a:solidFill>
                  <a:schemeClr val="tx1"/>
                </a:solidFill>
              </a:rPr>
              <a:t>复杂的事情简单做，你就是专家；</a:t>
            </a:r>
            <a:endParaRPr lang="en-US" altLang="zh-CN" sz="2000" b="1" dirty="0" smtClean="0">
              <a:solidFill>
                <a:schemeClr val="tx1"/>
              </a:solidFill>
            </a:endParaRPr>
          </a:p>
          <a:p>
            <a:pPr>
              <a:lnSpc>
                <a:spcPts val="3600"/>
              </a:lnSpc>
            </a:pPr>
            <a:r>
              <a:rPr lang="zh-CN" altLang="en-US" sz="2000" b="1" dirty="0" smtClean="0">
                <a:solidFill>
                  <a:schemeClr val="tx1"/>
                </a:solidFill>
              </a:rPr>
              <a:t>简单的事情重复做，你就是行家；</a:t>
            </a:r>
            <a:endParaRPr lang="en-US" altLang="zh-CN" sz="2000" b="1" dirty="0" smtClean="0">
              <a:solidFill>
                <a:schemeClr val="tx1"/>
              </a:solidFill>
            </a:endParaRPr>
          </a:p>
          <a:p>
            <a:pPr>
              <a:lnSpc>
                <a:spcPts val="3600"/>
              </a:lnSpc>
            </a:pPr>
            <a:r>
              <a:rPr lang="zh-CN" altLang="en-US" sz="2000" b="1" dirty="0" smtClean="0">
                <a:solidFill>
                  <a:schemeClr val="tx1"/>
                </a:solidFill>
              </a:rPr>
              <a:t>重复的事情用心做，你就是赢家。</a:t>
            </a:r>
            <a:endParaRPr lang="en-US" altLang="zh-CN" sz="2000" b="1" dirty="0" smtClean="0">
              <a:solidFill>
                <a:schemeClr val="tx1"/>
              </a:solidFill>
            </a:endParaRPr>
          </a:p>
          <a:p>
            <a:pPr>
              <a:lnSpc>
                <a:spcPts val="3600"/>
              </a:lnSpc>
            </a:pPr>
            <a:r>
              <a:rPr lang="zh-CN" altLang="en-US" sz="2200" b="1" smtClean="0">
                <a:solidFill>
                  <a:srgbClr val="C00000"/>
                </a:solidFill>
              </a:rPr>
              <a:t>让每位都</a:t>
            </a:r>
            <a:r>
              <a:rPr lang="zh-CN" altLang="en-US" sz="2200" b="1" dirty="0" smtClean="0">
                <a:solidFill>
                  <a:srgbClr val="C00000"/>
                </a:solidFill>
              </a:rPr>
              <a:t>成为赢家吧！</a:t>
            </a:r>
            <a:endParaRPr lang="en-US" altLang="zh-CN" sz="2200" b="1" dirty="0" smtClean="0">
              <a:solidFill>
                <a:srgbClr val="C00000"/>
              </a:solidFill>
            </a:endParaRPr>
          </a:p>
          <a:p>
            <a:pPr algn="ctr"/>
            <a:endParaRPr lang="en-US" altLang="zh-CN" b="1" dirty="0" smtClean="0">
              <a:solidFill>
                <a:srgbClr val="FF0000"/>
              </a:solidFill>
            </a:endParaRPr>
          </a:p>
          <a:p>
            <a:pPr algn="ctr"/>
            <a:endParaRPr lang="zh-CN" alt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3214678" y="2071678"/>
            <a:ext cx="2714644" cy="2357454"/>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0" b="1" dirty="0" smtClean="0">
                <a:solidFill>
                  <a:srgbClr val="FF0000"/>
                </a:solidFill>
              </a:rPr>
              <a:t>完</a:t>
            </a:r>
            <a:endParaRPr lang="zh-CN" altLang="en-US" sz="8000" b="1" dirty="0">
              <a:solidFill>
                <a:srgbClr val="FF0000"/>
              </a:solidFill>
            </a:endParaRPr>
          </a:p>
        </p:txBody>
      </p:sp>
      <p:sp>
        <p:nvSpPr>
          <p:cNvPr id="7" name="圆角矩形 6"/>
          <p:cNvSpPr/>
          <p:nvPr/>
        </p:nvSpPr>
        <p:spPr>
          <a:xfrm>
            <a:off x="1142976" y="1071546"/>
            <a:ext cx="7000924" cy="3786214"/>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5000"/>
              </a:lnSpc>
            </a:pPr>
            <a:r>
              <a:rPr lang="zh-CN" altLang="en-US" sz="2800" b="1" dirty="0" smtClean="0">
                <a:solidFill>
                  <a:srgbClr val="C00000"/>
                </a:solidFill>
              </a:rPr>
              <a:t>培训到此结束；</a:t>
            </a:r>
            <a:endParaRPr lang="en-US" altLang="zh-CN" sz="2800" b="1" dirty="0" smtClean="0">
              <a:solidFill>
                <a:srgbClr val="C00000"/>
              </a:solidFill>
            </a:endParaRPr>
          </a:p>
          <a:p>
            <a:pPr algn="ctr">
              <a:lnSpc>
                <a:spcPts val="5000"/>
              </a:lnSpc>
            </a:pPr>
            <a:r>
              <a:rPr lang="zh-CN" altLang="en-US" sz="2800" b="1" dirty="0" smtClean="0">
                <a:solidFill>
                  <a:srgbClr val="C00000"/>
                </a:solidFill>
              </a:rPr>
              <a:t>感谢各位的认真聆听；</a:t>
            </a:r>
            <a:endParaRPr lang="en-US" altLang="zh-CN" sz="2800" b="1" dirty="0" smtClean="0">
              <a:solidFill>
                <a:srgbClr val="C00000"/>
              </a:solidFill>
            </a:endParaRPr>
          </a:p>
          <a:p>
            <a:pPr algn="ctr">
              <a:lnSpc>
                <a:spcPts val="5000"/>
              </a:lnSpc>
            </a:pPr>
            <a:r>
              <a:rPr lang="zh-CN" altLang="en-US" sz="2800" b="1" dirty="0" smtClean="0">
                <a:solidFill>
                  <a:srgbClr val="C00000"/>
                </a:solidFill>
              </a:rPr>
              <a:t>有不到之处敬请批评指正；</a:t>
            </a:r>
            <a:endParaRPr lang="en-US" altLang="zh-CN" sz="2800" b="1" dirty="0" smtClean="0">
              <a:solidFill>
                <a:srgbClr val="C00000"/>
              </a:solidFill>
            </a:endParaRPr>
          </a:p>
          <a:p>
            <a:pPr algn="ctr">
              <a:lnSpc>
                <a:spcPts val="5000"/>
              </a:lnSpc>
            </a:pPr>
            <a:r>
              <a:rPr lang="zh-CN" altLang="en-US" sz="2800" b="1" dirty="0" smtClean="0">
                <a:solidFill>
                  <a:srgbClr val="C00000"/>
                </a:solidFill>
              </a:rPr>
              <a:t>感谢各位长久的理解与支持；</a:t>
            </a:r>
            <a:endParaRPr lang="en-US" altLang="zh-CN" sz="2800" b="1" dirty="0" smtClean="0">
              <a:solidFill>
                <a:srgbClr val="C00000"/>
              </a:solidFill>
            </a:endParaRPr>
          </a:p>
          <a:p>
            <a:pPr algn="ctr">
              <a:lnSpc>
                <a:spcPts val="5000"/>
              </a:lnSpc>
            </a:pPr>
            <a:r>
              <a:rPr lang="zh-CN" altLang="en-US" sz="2800" b="1" dirty="0" smtClean="0">
                <a:solidFill>
                  <a:srgbClr val="C00000"/>
                </a:solidFill>
              </a:rPr>
              <a:t>愿我们携起手来，打赢年报质量保卫战！</a:t>
            </a:r>
            <a:endParaRPr lang="zh-CN" altLang="en-US" sz="2800" b="1" dirty="0">
              <a:solidFill>
                <a:srgbClr val="C00000"/>
              </a:solidFill>
            </a:endParaRPr>
          </a:p>
        </p:txBody>
      </p:sp>
      <p:sp>
        <p:nvSpPr>
          <p:cNvPr id="8" name="矩形 7"/>
          <p:cNvSpPr/>
          <p:nvPr/>
        </p:nvSpPr>
        <p:spPr>
          <a:xfrm>
            <a:off x="4572000" y="5143512"/>
            <a:ext cx="4572000" cy="646331"/>
          </a:xfrm>
          <a:prstGeom prst="rect">
            <a:avLst/>
          </a:prstGeom>
        </p:spPr>
        <p:txBody>
          <a:bodyPr>
            <a:spAutoFit/>
          </a:bodyPr>
          <a:lstStyle/>
          <a:p>
            <a:r>
              <a:rPr lang="zh-CN" altLang="en-US" b="1" dirty="0" smtClean="0">
                <a:solidFill>
                  <a:srgbClr val="C00000"/>
                </a:solidFill>
              </a:rPr>
              <a:t>联系电话</a:t>
            </a:r>
            <a:r>
              <a:rPr lang="en-US" altLang="zh-CN" b="1" dirty="0" smtClean="0">
                <a:solidFill>
                  <a:srgbClr val="C00000"/>
                </a:solidFill>
              </a:rPr>
              <a:t>:   133 2545 1964</a:t>
            </a:r>
          </a:p>
          <a:p>
            <a:r>
              <a:rPr lang="zh-CN" altLang="en-US" b="1" dirty="0" smtClean="0">
                <a:solidFill>
                  <a:srgbClr val="C00000"/>
                </a:solidFill>
              </a:rPr>
              <a:t>微  信 号</a:t>
            </a:r>
            <a:r>
              <a:rPr lang="en-US" altLang="zh-CN" b="1" dirty="0" smtClean="0">
                <a:solidFill>
                  <a:srgbClr val="C00000"/>
                </a:solidFill>
              </a:rPr>
              <a:t>:   3627 0867</a:t>
            </a:r>
            <a:endParaRPr lang="zh-CN" altLang="en-US" b="1" dirty="0">
              <a:solidFill>
                <a:srgbClr val="C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2571736" y="5072074"/>
            <a:ext cx="4429156" cy="121444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4000" b="1" dirty="0" smtClean="0">
                <a:solidFill>
                  <a:srgbClr val="FF0000"/>
                </a:solidFill>
              </a:rPr>
              <a:t>细胞守护神</a:t>
            </a:r>
            <a:endParaRPr lang="zh-CN" altLang="en-US" sz="4000" b="1" dirty="0">
              <a:solidFill>
                <a:srgbClr val="FF0000"/>
              </a:solidFill>
            </a:endParaRPr>
          </a:p>
        </p:txBody>
      </p:sp>
      <p:pic>
        <p:nvPicPr>
          <p:cNvPr id="186370" name="Picture 2" descr="http://cache1.medsci.cn/webeditor/uploadfile/201402/20140225094513934.jpg"/>
          <p:cNvPicPr>
            <a:picLocks noChangeAspect="1" noChangeArrowheads="1"/>
          </p:cNvPicPr>
          <p:nvPr/>
        </p:nvPicPr>
        <p:blipFill>
          <a:blip r:embed="rId2"/>
          <a:srcRect/>
          <a:stretch>
            <a:fillRect/>
          </a:stretch>
        </p:blipFill>
        <p:spPr bwMode="auto">
          <a:xfrm>
            <a:off x="785786" y="1071546"/>
            <a:ext cx="7500990" cy="3857652"/>
          </a:xfrm>
          <a:prstGeom prst="rect">
            <a:avLst/>
          </a:prstGeom>
          <a:noFill/>
        </p:spPr>
      </p:pic>
      <p:sp>
        <p:nvSpPr>
          <p:cNvPr id="9" name="矩形 8"/>
          <p:cNvSpPr/>
          <p:nvPr/>
        </p:nvSpPr>
        <p:spPr>
          <a:xfrm>
            <a:off x="928662" y="357166"/>
            <a:ext cx="6572296" cy="584775"/>
          </a:xfrm>
          <a:prstGeom prst="rect">
            <a:avLst/>
          </a:prstGeom>
        </p:spPr>
        <p:txBody>
          <a:bodyPr wrap="square">
            <a:spAutoFit/>
          </a:bodyPr>
          <a:lstStyle/>
          <a:p>
            <a:r>
              <a:rPr lang="zh-CN" altLang="en-US" sz="3200" b="1" dirty="0" smtClean="0">
                <a:solidFill>
                  <a:srgbClr val="004D86"/>
                </a:solidFill>
              </a:rPr>
              <a:t>基础研究</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928662" y="357166"/>
            <a:ext cx="657229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统什么</a:t>
            </a:r>
            <a:endParaRPr lang="zh-CN" altLang="en-US" sz="3200" b="1" dirty="0" smtClean="0">
              <a:solidFill>
                <a:srgbClr val="004D86"/>
              </a:solidFill>
            </a:endParaRPr>
          </a:p>
        </p:txBody>
      </p:sp>
      <p:sp>
        <p:nvSpPr>
          <p:cNvPr id="7" name="流程图: 过程 6"/>
          <p:cNvSpPr/>
          <p:nvPr/>
        </p:nvSpPr>
        <p:spPr>
          <a:xfrm>
            <a:off x="928662" y="2000240"/>
            <a:ext cx="7429552" cy="1928826"/>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b="1" dirty="0">
              <a:solidFill>
                <a:srgbClr val="FF0000"/>
              </a:solidFill>
            </a:endParaRPr>
          </a:p>
        </p:txBody>
      </p:sp>
      <p:sp>
        <p:nvSpPr>
          <p:cNvPr id="6" name="矩形 5"/>
          <p:cNvSpPr/>
          <p:nvPr/>
        </p:nvSpPr>
        <p:spPr>
          <a:xfrm>
            <a:off x="2071670" y="2928934"/>
            <a:ext cx="4006226" cy="707822"/>
          </a:xfrm>
          <a:prstGeom prst="rect">
            <a:avLst/>
          </a:prstGeom>
        </p:spPr>
        <p:txBody>
          <a:bodyPr wrap="none">
            <a:spAutoFit/>
          </a:bodyPr>
          <a:lstStyle/>
          <a:p>
            <a:pPr algn="ctr">
              <a:lnSpc>
                <a:spcPts val="4000"/>
              </a:lnSpc>
            </a:pPr>
            <a:r>
              <a:rPr lang="zh-CN" altLang="en-US" sz="6000" b="1" dirty="0" smtClean="0">
                <a:solidFill>
                  <a:srgbClr val="FF0000"/>
                </a:solidFill>
              </a:rPr>
              <a:t>   应用研究</a:t>
            </a:r>
            <a:endParaRPr lang="zh-CN" altLang="en-US" sz="6000" b="1"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2285984" y="5286388"/>
            <a:ext cx="5286412" cy="92869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smtClean="0">
                <a:solidFill>
                  <a:srgbClr val="FF0000"/>
                </a:solidFill>
              </a:rPr>
              <a:t>震动台试验</a:t>
            </a:r>
            <a:endParaRPr lang="zh-CN" altLang="en-US" sz="4000" b="1" dirty="0">
              <a:solidFill>
                <a:srgbClr val="FF0000"/>
              </a:solidFill>
            </a:endParaRPr>
          </a:p>
        </p:txBody>
      </p:sp>
      <p:pic>
        <p:nvPicPr>
          <p:cNvPr id="177154" name="Picture 2" descr="https://cbu01.alicdn.com/img/ibank/2019/894/494/10385494498_1419961153.220x220.jpg?_=2020"/>
          <p:cNvPicPr>
            <a:picLocks noChangeAspect="1" noChangeArrowheads="1"/>
          </p:cNvPicPr>
          <p:nvPr/>
        </p:nvPicPr>
        <p:blipFill>
          <a:blip r:embed="rId2"/>
          <a:srcRect/>
          <a:stretch>
            <a:fillRect/>
          </a:stretch>
        </p:blipFill>
        <p:spPr bwMode="auto">
          <a:xfrm>
            <a:off x="857224" y="1071546"/>
            <a:ext cx="7500990" cy="4143404"/>
          </a:xfrm>
          <a:prstGeom prst="rect">
            <a:avLst/>
          </a:prstGeom>
          <a:noFill/>
        </p:spPr>
      </p:pic>
      <p:sp>
        <p:nvSpPr>
          <p:cNvPr id="7" name="矩形 6"/>
          <p:cNvSpPr/>
          <p:nvPr/>
        </p:nvSpPr>
        <p:spPr>
          <a:xfrm>
            <a:off x="928662" y="357166"/>
            <a:ext cx="6572296" cy="584775"/>
          </a:xfrm>
          <a:prstGeom prst="rect">
            <a:avLst/>
          </a:prstGeom>
        </p:spPr>
        <p:txBody>
          <a:bodyPr wrap="square">
            <a:spAutoFit/>
          </a:bodyPr>
          <a:lstStyle/>
          <a:p>
            <a:r>
              <a:rPr lang="zh-CN" altLang="en-US" sz="3200" b="1" dirty="0" smtClean="0">
                <a:solidFill>
                  <a:srgbClr val="004D86"/>
                </a:solidFill>
              </a:rPr>
              <a:t>应用研究</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2357422" y="5715016"/>
            <a:ext cx="5286412" cy="92869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smtClean="0">
                <a:solidFill>
                  <a:srgbClr val="FF0000"/>
                </a:solidFill>
              </a:rPr>
              <a:t>医学药物试验</a:t>
            </a:r>
            <a:endParaRPr lang="zh-CN" altLang="en-US" sz="4000" b="1" dirty="0">
              <a:solidFill>
                <a:srgbClr val="FF0000"/>
              </a:solidFill>
            </a:endParaRPr>
          </a:p>
        </p:txBody>
      </p:sp>
      <p:pic>
        <p:nvPicPr>
          <p:cNvPr id="179202" name="Picture 2" descr="http://5b0988e595225.cdn.sohucs.com/images/20180811/5a620fa88edd47bfa2177988e839d1ec.jpeg"/>
          <p:cNvPicPr>
            <a:picLocks noChangeAspect="1" noChangeArrowheads="1"/>
          </p:cNvPicPr>
          <p:nvPr/>
        </p:nvPicPr>
        <p:blipFill>
          <a:blip r:embed="rId2"/>
          <a:srcRect/>
          <a:stretch>
            <a:fillRect/>
          </a:stretch>
        </p:blipFill>
        <p:spPr bwMode="auto">
          <a:xfrm>
            <a:off x="928662" y="1071546"/>
            <a:ext cx="7429552" cy="4521580"/>
          </a:xfrm>
          <a:prstGeom prst="rect">
            <a:avLst/>
          </a:prstGeom>
          <a:noFill/>
        </p:spPr>
      </p:pic>
      <p:sp>
        <p:nvSpPr>
          <p:cNvPr id="9" name="矩形 8"/>
          <p:cNvSpPr/>
          <p:nvPr/>
        </p:nvSpPr>
        <p:spPr>
          <a:xfrm>
            <a:off x="928662" y="357166"/>
            <a:ext cx="6572296" cy="584775"/>
          </a:xfrm>
          <a:prstGeom prst="rect">
            <a:avLst/>
          </a:prstGeom>
        </p:spPr>
        <p:txBody>
          <a:bodyPr wrap="square">
            <a:spAutoFit/>
          </a:bodyPr>
          <a:lstStyle/>
          <a:p>
            <a:r>
              <a:rPr lang="zh-CN" altLang="en-US" sz="3200" b="1" dirty="0" smtClean="0">
                <a:solidFill>
                  <a:srgbClr val="004D86"/>
                </a:solidFill>
              </a:rPr>
              <a:t>应用研究</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2285984" y="5429264"/>
            <a:ext cx="5286412" cy="92869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smtClean="0">
                <a:solidFill>
                  <a:srgbClr val="FF0000"/>
                </a:solidFill>
              </a:rPr>
              <a:t>材料性能试验</a:t>
            </a:r>
            <a:endParaRPr lang="zh-CN" altLang="en-US" sz="4000" b="1" dirty="0">
              <a:solidFill>
                <a:srgbClr val="FF0000"/>
              </a:solidFill>
            </a:endParaRPr>
          </a:p>
        </p:txBody>
      </p:sp>
      <p:pic>
        <p:nvPicPr>
          <p:cNvPr id="180226" name="Picture 2" descr="http://www.bomantest.com/uploads/210412/1-210412135102Y5.jpg"/>
          <p:cNvPicPr>
            <a:picLocks noChangeAspect="1" noChangeArrowheads="1"/>
          </p:cNvPicPr>
          <p:nvPr/>
        </p:nvPicPr>
        <p:blipFill>
          <a:blip r:embed="rId2"/>
          <a:srcRect/>
          <a:stretch>
            <a:fillRect/>
          </a:stretch>
        </p:blipFill>
        <p:spPr bwMode="auto">
          <a:xfrm>
            <a:off x="1285852" y="1142984"/>
            <a:ext cx="6572296" cy="4286280"/>
          </a:xfrm>
          <a:prstGeom prst="rect">
            <a:avLst/>
          </a:prstGeom>
          <a:noFill/>
        </p:spPr>
      </p:pic>
      <p:sp>
        <p:nvSpPr>
          <p:cNvPr id="9" name="矩形 8"/>
          <p:cNvSpPr/>
          <p:nvPr/>
        </p:nvSpPr>
        <p:spPr>
          <a:xfrm>
            <a:off x="928662" y="357166"/>
            <a:ext cx="6572296" cy="584775"/>
          </a:xfrm>
          <a:prstGeom prst="rect">
            <a:avLst/>
          </a:prstGeom>
        </p:spPr>
        <p:txBody>
          <a:bodyPr wrap="square">
            <a:spAutoFit/>
          </a:bodyPr>
          <a:lstStyle/>
          <a:p>
            <a:r>
              <a:rPr lang="zh-CN" altLang="en-US" sz="3200" b="1" dirty="0" smtClean="0">
                <a:solidFill>
                  <a:srgbClr val="004D86"/>
                </a:solidFill>
              </a:rPr>
              <a:t>应用研究</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928662" y="357166"/>
            <a:ext cx="657229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统什么</a:t>
            </a:r>
            <a:endParaRPr lang="zh-CN" altLang="en-US" sz="3200" b="1" dirty="0" smtClean="0">
              <a:solidFill>
                <a:srgbClr val="004D86"/>
              </a:solidFill>
            </a:endParaRPr>
          </a:p>
        </p:txBody>
      </p:sp>
      <p:sp>
        <p:nvSpPr>
          <p:cNvPr id="7" name="流程图: 过程 6"/>
          <p:cNvSpPr/>
          <p:nvPr/>
        </p:nvSpPr>
        <p:spPr>
          <a:xfrm>
            <a:off x="928662" y="2000240"/>
            <a:ext cx="7429552" cy="1928826"/>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b="1" dirty="0">
              <a:solidFill>
                <a:srgbClr val="FF0000"/>
              </a:solidFill>
            </a:endParaRPr>
          </a:p>
        </p:txBody>
      </p:sp>
      <p:sp>
        <p:nvSpPr>
          <p:cNvPr id="6" name="矩形 5"/>
          <p:cNvSpPr/>
          <p:nvPr/>
        </p:nvSpPr>
        <p:spPr>
          <a:xfrm>
            <a:off x="2071670" y="2928934"/>
            <a:ext cx="4006226" cy="605294"/>
          </a:xfrm>
          <a:prstGeom prst="rect">
            <a:avLst/>
          </a:prstGeom>
        </p:spPr>
        <p:txBody>
          <a:bodyPr wrap="none">
            <a:spAutoFit/>
          </a:bodyPr>
          <a:lstStyle/>
          <a:p>
            <a:pPr algn="ctr">
              <a:lnSpc>
                <a:spcPts val="4000"/>
              </a:lnSpc>
            </a:pPr>
            <a:r>
              <a:rPr lang="zh-CN" altLang="en-US" sz="6000" b="1" dirty="0" smtClean="0">
                <a:solidFill>
                  <a:srgbClr val="FF0000"/>
                </a:solidFill>
              </a:rPr>
              <a:t>   实验发展</a:t>
            </a:r>
            <a:endParaRPr lang="zh-CN" altLang="en-US" sz="6000" b="1" dirty="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928662" y="357166"/>
            <a:ext cx="6572296" cy="584775"/>
          </a:xfrm>
          <a:prstGeom prst="rect">
            <a:avLst/>
          </a:prstGeom>
        </p:spPr>
        <p:txBody>
          <a:bodyPr wrap="square">
            <a:spAutoFit/>
          </a:bodyPr>
          <a:lstStyle/>
          <a:p>
            <a:r>
              <a:rPr lang="zh-CN" altLang="en-US" sz="3200" b="1" dirty="0" smtClean="0">
                <a:solidFill>
                  <a:srgbClr val="004D86"/>
                </a:solidFill>
              </a:rPr>
              <a:t>实验发展</a:t>
            </a:r>
          </a:p>
        </p:txBody>
      </p:sp>
      <p:pic>
        <p:nvPicPr>
          <p:cNvPr id="55298" name="Picture 2"/>
          <p:cNvPicPr>
            <a:picLocks noChangeAspect="1" noChangeArrowheads="1"/>
          </p:cNvPicPr>
          <p:nvPr/>
        </p:nvPicPr>
        <p:blipFill>
          <a:blip r:embed="rId2"/>
          <a:srcRect/>
          <a:stretch>
            <a:fillRect/>
          </a:stretch>
        </p:blipFill>
        <p:spPr bwMode="auto">
          <a:xfrm>
            <a:off x="1500166" y="1142984"/>
            <a:ext cx="6429420" cy="3988621"/>
          </a:xfrm>
          <a:prstGeom prst="rect">
            <a:avLst/>
          </a:prstGeom>
          <a:noFill/>
          <a:ln w="9525">
            <a:noFill/>
            <a:miter lim="800000"/>
            <a:headEnd/>
            <a:tailEnd/>
          </a:ln>
          <a:effectLst/>
        </p:spPr>
      </p:pic>
      <p:sp>
        <p:nvSpPr>
          <p:cNvPr id="7" name="椭圆 6"/>
          <p:cNvSpPr/>
          <p:nvPr/>
        </p:nvSpPr>
        <p:spPr>
          <a:xfrm>
            <a:off x="2285984" y="5286388"/>
            <a:ext cx="5286412" cy="92869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smtClean="0">
                <a:solidFill>
                  <a:srgbClr val="FF0000"/>
                </a:solidFill>
              </a:rPr>
              <a:t>火箭发射燃料</a:t>
            </a:r>
            <a:endParaRPr lang="zh-CN" altLang="en-US" sz="4000" b="1"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928662" y="357166"/>
            <a:ext cx="6500858"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统什么</a:t>
            </a:r>
          </a:p>
        </p:txBody>
      </p:sp>
      <p:sp>
        <p:nvSpPr>
          <p:cNvPr id="6" name="TextBox 5"/>
          <p:cNvSpPr txBox="1"/>
          <p:nvPr/>
        </p:nvSpPr>
        <p:spPr>
          <a:xfrm>
            <a:off x="1000100" y="1214422"/>
            <a:ext cx="7143800" cy="4580741"/>
          </a:xfrm>
          <a:prstGeom prst="rect">
            <a:avLst/>
          </a:prstGeom>
          <a:noFill/>
          <a:ln>
            <a:solidFill>
              <a:schemeClr val="tx1"/>
            </a:solidFill>
            <a:prstDash val="sysDot"/>
          </a:ln>
        </p:spPr>
        <p:txBody>
          <a:bodyPr wrap="square" rtlCol="0">
            <a:spAutoFit/>
          </a:bodyPr>
          <a:lstStyle/>
          <a:p>
            <a:pPr>
              <a:lnSpc>
                <a:spcPts val="9000"/>
              </a:lnSpc>
            </a:pPr>
            <a:r>
              <a:rPr lang="zh-CN" altLang="en-US" sz="6000" b="1" dirty="0" smtClean="0">
                <a:solidFill>
                  <a:srgbClr val="FF0000"/>
                </a:solidFill>
              </a:rPr>
              <a:t>统什么：</a:t>
            </a:r>
            <a:endParaRPr lang="en-US" altLang="zh-CN" sz="6000" b="1" dirty="0" smtClean="0">
              <a:solidFill>
                <a:srgbClr val="FF0000"/>
              </a:solidFill>
            </a:endParaRPr>
          </a:p>
          <a:p>
            <a:pPr>
              <a:lnSpc>
                <a:spcPts val="9000"/>
              </a:lnSpc>
            </a:pPr>
            <a:r>
              <a:rPr lang="en-US" altLang="zh-CN" sz="6000" b="1" dirty="0" smtClean="0">
                <a:solidFill>
                  <a:srgbClr val="FF0000"/>
                </a:solidFill>
              </a:rPr>
              <a:t>   </a:t>
            </a:r>
            <a:r>
              <a:rPr lang="zh-CN" altLang="en-US" sz="6000" b="1" dirty="0" smtClean="0"/>
              <a:t>一、人力</a:t>
            </a:r>
            <a:endParaRPr lang="en-US" altLang="zh-CN" sz="6000" b="1" dirty="0" smtClean="0"/>
          </a:p>
          <a:p>
            <a:pPr>
              <a:lnSpc>
                <a:spcPts val="9000"/>
              </a:lnSpc>
            </a:pPr>
            <a:r>
              <a:rPr lang="zh-CN" altLang="en-US" sz="6000" b="1" dirty="0" smtClean="0"/>
              <a:t>   二、项目</a:t>
            </a:r>
            <a:endParaRPr lang="en-US" altLang="zh-CN" sz="6000" b="1" dirty="0" smtClean="0"/>
          </a:p>
          <a:p>
            <a:pPr>
              <a:lnSpc>
                <a:spcPts val="8000"/>
              </a:lnSpc>
            </a:pPr>
            <a:r>
              <a:rPr lang="zh-CN" altLang="en-US" sz="6000" b="1" dirty="0" smtClean="0">
                <a:solidFill>
                  <a:srgbClr val="FF0000"/>
                </a:solidFill>
              </a:rPr>
              <a:t>   </a:t>
            </a:r>
            <a:endParaRPr lang="zh-CN" altLang="en-US" sz="24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57346" name="Picture 2" descr="https://p.ssl.qhimg.com/dr/200_200_/t0128b7187885575cec.jpg"/>
          <p:cNvPicPr>
            <a:picLocks noChangeAspect="1" noChangeArrowheads="1"/>
          </p:cNvPicPr>
          <p:nvPr/>
        </p:nvPicPr>
        <p:blipFill>
          <a:blip r:embed="rId2"/>
          <a:srcRect/>
          <a:stretch>
            <a:fillRect/>
          </a:stretch>
        </p:blipFill>
        <p:spPr bwMode="auto">
          <a:xfrm>
            <a:off x="857224" y="1000108"/>
            <a:ext cx="7429552" cy="4643470"/>
          </a:xfrm>
          <a:prstGeom prst="rect">
            <a:avLst/>
          </a:prstGeom>
          <a:noFill/>
        </p:spPr>
      </p:pic>
      <p:sp>
        <p:nvSpPr>
          <p:cNvPr id="7" name="椭圆 6"/>
          <p:cNvSpPr/>
          <p:nvPr/>
        </p:nvSpPr>
        <p:spPr>
          <a:xfrm>
            <a:off x="2428860" y="5429264"/>
            <a:ext cx="5286412" cy="92869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smtClean="0">
                <a:solidFill>
                  <a:srgbClr val="FF0000"/>
                </a:solidFill>
              </a:rPr>
              <a:t>自动生产线</a:t>
            </a:r>
            <a:endParaRPr lang="zh-CN" altLang="en-US" sz="4000" b="1" dirty="0">
              <a:solidFill>
                <a:srgbClr val="FF0000"/>
              </a:solidFill>
            </a:endParaRPr>
          </a:p>
        </p:txBody>
      </p:sp>
      <p:sp>
        <p:nvSpPr>
          <p:cNvPr id="9" name="矩形 8"/>
          <p:cNvSpPr/>
          <p:nvPr/>
        </p:nvSpPr>
        <p:spPr>
          <a:xfrm>
            <a:off x="928662" y="357166"/>
            <a:ext cx="6572296" cy="584775"/>
          </a:xfrm>
          <a:prstGeom prst="rect">
            <a:avLst/>
          </a:prstGeom>
        </p:spPr>
        <p:txBody>
          <a:bodyPr wrap="square">
            <a:spAutoFit/>
          </a:bodyPr>
          <a:lstStyle/>
          <a:p>
            <a:r>
              <a:rPr lang="zh-CN" altLang="en-US" sz="3200" b="1" dirty="0" smtClean="0">
                <a:solidFill>
                  <a:srgbClr val="004D86"/>
                </a:solidFill>
              </a:rPr>
              <a:t>实验发展</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2285984" y="5572140"/>
            <a:ext cx="5286412" cy="92869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smtClean="0">
                <a:solidFill>
                  <a:srgbClr val="FF0000"/>
                </a:solidFill>
              </a:rPr>
              <a:t>汽车发动机</a:t>
            </a:r>
            <a:endParaRPr lang="zh-CN" altLang="en-US" sz="4000" b="1" dirty="0">
              <a:solidFill>
                <a:srgbClr val="FF0000"/>
              </a:solidFill>
            </a:endParaRPr>
          </a:p>
        </p:txBody>
      </p:sp>
      <p:sp>
        <p:nvSpPr>
          <p:cNvPr id="175106" name="AutoShape 2" descr="https://img.alicdn.com/imgextra/i4/129032635/O1CN01gFEtQq1VKsJCAghzD_!!0-saturn_solar.jpg_468x468q75.jpg_.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75108" name="AutoShape 4" descr="https://img.alicdn.com/imgextra/i4/129032635/O1CN01gFEtQq1VKsJCAghzD_!!0-saturn_solar.jpg_468x468q75.jpg_.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175110" name="Picture 6" descr="https://p.ssl.qhimg.com/sdm/242_150_/t015ddbc4befef29428.jpg"/>
          <p:cNvPicPr>
            <a:picLocks noChangeAspect="1" noChangeArrowheads="1"/>
          </p:cNvPicPr>
          <p:nvPr/>
        </p:nvPicPr>
        <p:blipFill>
          <a:blip r:embed="rId2"/>
          <a:srcRect/>
          <a:stretch>
            <a:fillRect/>
          </a:stretch>
        </p:blipFill>
        <p:spPr bwMode="auto">
          <a:xfrm>
            <a:off x="785786" y="1214422"/>
            <a:ext cx="7509763" cy="4286280"/>
          </a:xfrm>
          <a:prstGeom prst="rect">
            <a:avLst/>
          </a:prstGeom>
          <a:noFill/>
        </p:spPr>
      </p:pic>
      <p:sp>
        <p:nvSpPr>
          <p:cNvPr id="9" name="矩形 8"/>
          <p:cNvSpPr/>
          <p:nvPr/>
        </p:nvSpPr>
        <p:spPr>
          <a:xfrm>
            <a:off x="928662" y="357166"/>
            <a:ext cx="6572296" cy="584775"/>
          </a:xfrm>
          <a:prstGeom prst="rect">
            <a:avLst/>
          </a:prstGeom>
        </p:spPr>
        <p:txBody>
          <a:bodyPr wrap="square">
            <a:spAutoFit/>
          </a:bodyPr>
          <a:lstStyle/>
          <a:p>
            <a:r>
              <a:rPr lang="zh-CN" altLang="en-US" sz="3200" b="1" dirty="0" smtClean="0">
                <a:solidFill>
                  <a:srgbClr val="004D86"/>
                </a:solidFill>
              </a:rPr>
              <a:t>实验发展</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928662" y="357166"/>
            <a:ext cx="657229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统什么</a:t>
            </a:r>
            <a:endParaRPr lang="zh-CN" altLang="en-US" sz="3200" b="1" dirty="0" smtClean="0">
              <a:solidFill>
                <a:srgbClr val="004D86"/>
              </a:solidFill>
            </a:endParaRPr>
          </a:p>
        </p:txBody>
      </p:sp>
      <p:sp>
        <p:nvSpPr>
          <p:cNvPr id="7" name="流程图: 过程 6"/>
          <p:cNvSpPr/>
          <p:nvPr/>
        </p:nvSpPr>
        <p:spPr>
          <a:xfrm>
            <a:off x="928662" y="2000240"/>
            <a:ext cx="7429552" cy="1928826"/>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b="1" dirty="0">
              <a:solidFill>
                <a:srgbClr val="FF0000"/>
              </a:solidFill>
            </a:endParaRPr>
          </a:p>
        </p:txBody>
      </p:sp>
      <p:sp>
        <p:nvSpPr>
          <p:cNvPr id="6" name="矩形 5"/>
          <p:cNvSpPr/>
          <p:nvPr/>
        </p:nvSpPr>
        <p:spPr>
          <a:xfrm>
            <a:off x="2071670" y="2571744"/>
            <a:ext cx="5429288" cy="605294"/>
          </a:xfrm>
          <a:prstGeom prst="rect">
            <a:avLst/>
          </a:prstGeom>
        </p:spPr>
        <p:txBody>
          <a:bodyPr wrap="square">
            <a:spAutoFit/>
          </a:bodyPr>
          <a:lstStyle/>
          <a:p>
            <a:pPr algn="ctr">
              <a:lnSpc>
                <a:spcPts val="4000"/>
              </a:lnSpc>
            </a:pPr>
            <a:r>
              <a:rPr lang="zh-CN" altLang="en-US" sz="6000" b="1" dirty="0" smtClean="0">
                <a:solidFill>
                  <a:srgbClr val="FF0000"/>
                </a:solidFill>
              </a:rPr>
              <a:t>辩证看现象</a:t>
            </a:r>
            <a:endParaRPr lang="zh-CN" altLang="en-US" sz="6000" b="1" dirty="0">
              <a:solidFill>
                <a:srgbClr val="FF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928662" y="357166"/>
            <a:ext cx="657229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统什么</a:t>
            </a:r>
            <a:endParaRPr lang="zh-CN" altLang="en-US" sz="3200" b="1" dirty="0" smtClean="0">
              <a:solidFill>
                <a:srgbClr val="004D86"/>
              </a:solidFill>
            </a:endParaRPr>
          </a:p>
        </p:txBody>
      </p:sp>
      <p:sp>
        <p:nvSpPr>
          <p:cNvPr id="7" name="流程图: 过程 6"/>
          <p:cNvSpPr/>
          <p:nvPr/>
        </p:nvSpPr>
        <p:spPr>
          <a:xfrm>
            <a:off x="928662" y="2000240"/>
            <a:ext cx="7429552" cy="1928826"/>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b="1" dirty="0">
              <a:solidFill>
                <a:srgbClr val="FF0000"/>
              </a:solidFill>
            </a:endParaRPr>
          </a:p>
        </p:txBody>
      </p:sp>
      <p:sp>
        <p:nvSpPr>
          <p:cNvPr id="6" name="矩形 5"/>
          <p:cNvSpPr/>
          <p:nvPr/>
        </p:nvSpPr>
        <p:spPr>
          <a:xfrm>
            <a:off x="2071670" y="2714620"/>
            <a:ext cx="5429288" cy="605294"/>
          </a:xfrm>
          <a:prstGeom prst="rect">
            <a:avLst/>
          </a:prstGeom>
        </p:spPr>
        <p:txBody>
          <a:bodyPr wrap="square">
            <a:spAutoFit/>
          </a:bodyPr>
          <a:lstStyle/>
          <a:p>
            <a:pPr algn="ctr">
              <a:lnSpc>
                <a:spcPts val="4000"/>
              </a:lnSpc>
            </a:pPr>
            <a:r>
              <a:rPr lang="zh-CN" altLang="en-US" sz="6000" b="1" dirty="0" smtClean="0">
                <a:solidFill>
                  <a:srgbClr val="FF0000"/>
                </a:solidFill>
              </a:rPr>
              <a:t>问题的提出</a:t>
            </a:r>
            <a:endParaRPr lang="zh-CN" altLang="en-US" sz="6000" b="1" dirty="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928662" y="357166"/>
            <a:ext cx="657229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统什么</a:t>
            </a:r>
            <a:endParaRPr lang="zh-CN" altLang="en-US" sz="3200" b="1" dirty="0" smtClean="0">
              <a:solidFill>
                <a:srgbClr val="004D86"/>
              </a:solidFill>
            </a:endParaRPr>
          </a:p>
        </p:txBody>
      </p:sp>
      <p:sp>
        <p:nvSpPr>
          <p:cNvPr id="7" name="流程图: 过程 6"/>
          <p:cNvSpPr/>
          <p:nvPr/>
        </p:nvSpPr>
        <p:spPr>
          <a:xfrm>
            <a:off x="928662" y="2000240"/>
            <a:ext cx="7429552" cy="3000396"/>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b="1" dirty="0">
              <a:solidFill>
                <a:srgbClr val="FF0000"/>
              </a:solidFill>
            </a:endParaRPr>
          </a:p>
        </p:txBody>
      </p:sp>
      <p:sp>
        <p:nvSpPr>
          <p:cNvPr id="6" name="矩形 5"/>
          <p:cNvSpPr/>
          <p:nvPr/>
        </p:nvSpPr>
        <p:spPr>
          <a:xfrm>
            <a:off x="1142976" y="2214554"/>
            <a:ext cx="7143800" cy="2657138"/>
          </a:xfrm>
          <a:prstGeom prst="rect">
            <a:avLst/>
          </a:prstGeom>
        </p:spPr>
        <p:txBody>
          <a:bodyPr wrap="square">
            <a:spAutoFit/>
          </a:bodyPr>
          <a:lstStyle/>
          <a:p>
            <a:pPr>
              <a:lnSpc>
                <a:spcPts val="4000"/>
              </a:lnSpc>
            </a:pPr>
            <a:r>
              <a:rPr lang="en-US" altLang="zh-CN" sz="4000" b="1" dirty="0" smtClean="0">
                <a:solidFill>
                  <a:srgbClr val="FF0000"/>
                </a:solidFill>
              </a:rPr>
              <a:t>1.</a:t>
            </a:r>
            <a:r>
              <a:rPr lang="zh-CN" altLang="en-US" sz="4000" b="1" dirty="0" smtClean="0">
                <a:solidFill>
                  <a:srgbClr val="FF0000"/>
                </a:solidFill>
              </a:rPr>
              <a:t>科技是第一生产力</a:t>
            </a:r>
            <a:endParaRPr lang="en-US" altLang="zh-CN" sz="4000" b="1" dirty="0" smtClean="0">
              <a:solidFill>
                <a:srgbClr val="FF0000"/>
              </a:solidFill>
            </a:endParaRPr>
          </a:p>
          <a:p>
            <a:pPr>
              <a:lnSpc>
                <a:spcPts val="4000"/>
              </a:lnSpc>
            </a:pPr>
            <a:endParaRPr lang="en-US" altLang="zh-CN" sz="4000" b="1" dirty="0" smtClean="0">
              <a:solidFill>
                <a:srgbClr val="FF0000"/>
              </a:solidFill>
            </a:endParaRPr>
          </a:p>
          <a:p>
            <a:pPr>
              <a:lnSpc>
                <a:spcPts val="4000"/>
              </a:lnSpc>
            </a:pPr>
            <a:r>
              <a:rPr lang="en-US" altLang="zh-CN" sz="4000" b="1" dirty="0" smtClean="0">
                <a:solidFill>
                  <a:srgbClr val="FF0000"/>
                </a:solidFill>
              </a:rPr>
              <a:t>2.</a:t>
            </a:r>
            <a:r>
              <a:rPr lang="zh-CN" altLang="en-US" sz="4000" b="1" dirty="0" smtClean="0">
                <a:solidFill>
                  <a:srgbClr val="FF0000"/>
                </a:solidFill>
              </a:rPr>
              <a:t>创新是推动社会发展的动力</a:t>
            </a:r>
            <a:endParaRPr lang="en-US" altLang="zh-CN" sz="4000" b="1" dirty="0" smtClean="0">
              <a:solidFill>
                <a:srgbClr val="FF0000"/>
              </a:solidFill>
            </a:endParaRPr>
          </a:p>
          <a:p>
            <a:pPr>
              <a:lnSpc>
                <a:spcPts val="4000"/>
              </a:lnSpc>
            </a:pPr>
            <a:endParaRPr lang="en-US" altLang="zh-CN" sz="4000" b="1" dirty="0" smtClean="0">
              <a:solidFill>
                <a:srgbClr val="FF0000"/>
              </a:solidFill>
            </a:endParaRPr>
          </a:p>
          <a:p>
            <a:pPr>
              <a:lnSpc>
                <a:spcPts val="4000"/>
              </a:lnSpc>
            </a:pPr>
            <a:r>
              <a:rPr lang="en-US" altLang="zh-CN" sz="4000" b="1" dirty="0" smtClean="0">
                <a:solidFill>
                  <a:srgbClr val="FF0000"/>
                </a:solidFill>
              </a:rPr>
              <a:t>3.R&amp;D</a:t>
            </a:r>
            <a:r>
              <a:rPr lang="zh-CN" altLang="en-US" sz="4000" b="1" dirty="0" smtClean="0">
                <a:solidFill>
                  <a:srgbClr val="FF0000"/>
                </a:solidFill>
              </a:rPr>
              <a:t>的作用与关注度</a:t>
            </a:r>
            <a:endParaRPr lang="zh-CN" altLang="en-US" sz="4000" b="1"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928662" y="357166"/>
            <a:ext cx="657229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统什么</a:t>
            </a:r>
            <a:endParaRPr lang="zh-CN" altLang="en-US" sz="3200" b="1" dirty="0" smtClean="0">
              <a:solidFill>
                <a:srgbClr val="004D86"/>
              </a:solidFill>
            </a:endParaRPr>
          </a:p>
        </p:txBody>
      </p:sp>
      <p:sp>
        <p:nvSpPr>
          <p:cNvPr id="7" name="流程图: 过程 6"/>
          <p:cNvSpPr/>
          <p:nvPr/>
        </p:nvSpPr>
        <p:spPr>
          <a:xfrm>
            <a:off x="642910" y="4071942"/>
            <a:ext cx="7786742" cy="214314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b="1" dirty="0">
              <a:solidFill>
                <a:srgbClr val="FF0000"/>
              </a:solidFill>
            </a:endParaRPr>
          </a:p>
        </p:txBody>
      </p:sp>
      <p:sp>
        <p:nvSpPr>
          <p:cNvPr id="6" name="矩形 5"/>
          <p:cNvSpPr/>
          <p:nvPr/>
        </p:nvSpPr>
        <p:spPr>
          <a:xfrm>
            <a:off x="714348" y="4071942"/>
            <a:ext cx="7643866" cy="2144177"/>
          </a:xfrm>
          <a:prstGeom prst="rect">
            <a:avLst/>
          </a:prstGeom>
        </p:spPr>
        <p:txBody>
          <a:bodyPr wrap="square">
            <a:spAutoFit/>
          </a:bodyPr>
          <a:lstStyle/>
          <a:p>
            <a:pPr>
              <a:lnSpc>
                <a:spcPts val="4000"/>
              </a:lnSpc>
            </a:pPr>
            <a:r>
              <a:rPr lang="zh-CN" altLang="en-US" sz="2000" dirty="0" smtClean="0"/>
              <a:t>生产上根据小麦不同阶段的生育特点，为了便于栽培管理，可把小麦的一生划分为</a:t>
            </a:r>
            <a:r>
              <a:rPr lang="en-US" altLang="zh-CN" sz="2000" dirty="0" smtClean="0"/>
              <a:t>12</a:t>
            </a:r>
            <a:r>
              <a:rPr lang="zh-CN" altLang="en-US" sz="2000" dirty="0" smtClean="0"/>
              <a:t>个生育时期，即出苗、三叶、分蘖、越冬、返青、起身、拔节、孕穗、抽穗、开花、灌浆、成熟期。其中灌浆期又可分为籽粒形成期、乳熟期、腊熟期、完熟期。</a:t>
            </a:r>
            <a:endParaRPr lang="en-US" altLang="zh-CN" sz="2000" dirty="0" smtClean="0"/>
          </a:p>
        </p:txBody>
      </p:sp>
      <p:pic>
        <p:nvPicPr>
          <p:cNvPr id="69634" name="Picture 2" descr="C:\Users\admin\Desktop\20211113小麦生长过程.jpg"/>
          <p:cNvPicPr>
            <a:picLocks noChangeAspect="1" noChangeArrowheads="1"/>
          </p:cNvPicPr>
          <p:nvPr/>
        </p:nvPicPr>
        <p:blipFill>
          <a:blip r:embed="rId2"/>
          <a:srcRect/>
          <a:stretch>
            <a:fillRect/>
          </a:stretch>
        </p:blipFill>
        <p:spPr bwMode="auto">
          <a:xfrm>
            <a:off x="857224" y="1142984"/>
            <a:ext cx="7572428" cy="2786082"/>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857224" y="285728"/>
            <a:ext cx="5643602" cy="584775"/>
          </a:xfrm>
          <a:prstGeom prst="rect">
            <a:avLst/>
          </a:prstGeom>
        </p:spPr>
        <p:txBody>
          <a:bodyPr wrap="square">
            <a:spAutoFit/>
          </a:bodyPr>
          <a:lstStyle/>
          <a:p>
            <a:r>
              <a:rPr lang="en-US" altLang="zh-CN" sz="3200" b="1" dirty="0" smtClean="0">
                <a:solidFill>
                  <a:srgbClr val="004D86"/>
                </a:solidFill>
              </a:rPr>
              <a:t>R&amp;D</a:t>
            </a:r>
            <a:r>
              <a:rPr lang="zh-CN" altLang="en-US" sz="3200" b="1" dirty="0" smtClean="0">
                <a:solidFill>
                  <a:srgbClr val="004D86"/>
                </a:solidFill>
              </a:rPr>
              <a:t>基本概念</a:t>
            </a:r>
            <a:r>
              <a:rPr lang="en-US" altLang="zh-CN" sz="3200" b="1" dirty="0" smtClean="0">
                <a:solidFill>
                  <a:srgbClr val="FF0000"/>
                </a:solidFill>
              </a:rPr>
              <a:t>--</a:t>
            </a:r>
            <a:r>
              <a:rPr lang="zh-CN" altLang="en-US" sz="3200" b="1" dirty="0" smtClean="0">
                <a:solidFill>
                  <a:srgbClr val="FF0000"/>
                </a:solidFill>
              </a:rPr>
              <a:t>辩证看现象</a:t>
            </a:r>
            <a:endParaRPr lang="zh-CN" altLang="en-US" sz="3200" b="1" dirty="0" smtClean="0">
              <a:solidFill>
                <a:srgbClr val="FF0000"/>
              </a:solidFill>
              <a:latin typeface="+mj-lt"/>
              <a:ea typeface="+mj-ea"/>
              <a:cs typeface="+mj-cs"/>
            </a:endParaRPr>
          </a:p>
        </p:txBody>
      </p:sp>
      <p:pic>
        <p:nvPicPr>
          <p:cNvPr id="20481" name="Picture 1"/>
          <p:cNvPicPr>
            <a:picLocks noChangeAspect="1" noChangeArrowheads="1"/>
          </p:cNvPicPr>
          <p:nvPr/>
        </p:nvPicPr>
        <p:blipFill>
          <a:blip r:embed="rId2"/>
          <a:srcRect/>
          <a:stretch>
            <a:fillRect/>
          </a:stretch>
        </p:blipFill>
        <p:spPr bwMode="auto">
          <a:xfrm flipH="1">
            <a:off x="1142976" y="1214422"/>
            <a:ext cx="6929486" cy="3714776"/>
          </a:xfrm>
          <a:prstGeom prst="rect">
            <a:avLst/>
          </a:prstGeom>
          <a:noFill/>
          <a:ln w="9525">
            <a:noFill/>
            <a:miter lim="800000"/>
            <a:headEnd/>
            <a:tailEnd/>
          </a:ln>
          <a:effectLst/>
        </p:spPr>
      </p:pic>
      <p:sp>
        <p:nvSpPr>
          <p:cNvPr id="9" name="椭圆 8"/>
          <p:cNvSpPr/>
          <p:nvPr/>
        </p:nvSpPr>
        <p:spPr>
          <a:xfrm>
            <a:off x="2928926" y="5143512"/>
            <a:ext cx="4714908" cy="78581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smtClean="0">
                <a:solidFill>
                  <a:srgbClr val="FF0000"/>
                </a:solidFill>
              </a:rPr>
              <a:t>阳光明媚</a:t>
            </a:r>
            <a:endParaRPr lang="zh-CN" altLang="en-US" sz="4000" b="1" dirty="0">
              <a:solidFill>
                <a:srgbClr val="FF0000"/>
              </a:solidFill>
            </a:endParaRPr>
          </a:p>
        </p:txBody>
      </p:sp>
      <p:sp>
        <p:nvSpPr>
          <p:cNvPr id="7" name="椭圆 6"/>
          <p:cNvSpPr/>
          <p:nvPr/>
        </p:nvSpPr>
        <p:spPr>
          <a:xfrm>
            <a:off x="1285852" y="5000636"/>
            <a:ext cx="1428760" cy="92869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dirty="0" smtClean="0">
                <a:solidFill>
                  <a:srgbClr val="FF0000"/>
                </a:solidFill>
              </a:rPr>
              <a:t>阳</a:t>
            </a:r>
            <a:endParaRPr lang="zh-CN" altLang="en-US" sz="5400" b="1" dirty="0">
              <a:solidFill>
                <a:srgbClr val="FF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857224" y="285728"/>
            <a:ext cx="5643602" cy="584775"/>
          </a:xfrm>
          <a:prstGeom prst="rect">
            <a:avLst/>
          </a:prstGeom>
        </p:spPr>
        <p:txBody>
          <a:bodyPr wrap="square">
            <a:spAutoFit/>
          </a:bodyPr>
          <a:lstStyle/>
          <a:p>
            <a:r>
              <a:rPr lang="en-US" altLang="zh-CN" sz="3200" b="1" dirty="0" smtClean="0">
                <a:solidFill>
                  <a:srgbClr val="004D86"/>
                </a:solidFill>
              </a:rPr>
              <a:t>R&amp;D</a:t>
            </a:r>
            <a:r>
              <a:rPr lang="zh-CN" altLang="en-US" sz="3200" b="1" dirty="0" smtClean="0">
                <a:solidFill>
                  <a:srgbClr val="004D86"/>
                </a:solidFill>
              </a:rPr>
              <a:t>基本概念</a:t>
            </a:r>
            <a:r>
              <a:rPr lang="en-US" altLang="zh-CN" sz="3200" b="1" dirty="0" smtClean="0">
                <a:solidFill>
                  <a:srgbClr val="FF0000"/>
                </a:solidFill>
              </a:rPr>
              <a:t>--</a:t>
            </a:r>
            <a:r>
              <a:rPr lang="zh-CN" altLang="en-US" sz="3200" b="1" dirty="0" smtClean="0">
                <a:solidFill>
                  <a:srgbClr val="FF0000"/>
                </a:solidFill>
              </a:rPr>
              <a:t>辩证看现象</a:t>
            </a:r>
            <a:endParaRPr lang="zh-CN" altLang="en-US" sz="3200" b="1" dirty="0" smtClean="0">
              <a:solidFill>
                <a:srgbClr val="FF0000"/>
              </a:solidFill>
              <a:latin typeface="+mj-lt"/>
              <a:ea typeface="+mj-ea"/>
              <a:cs typeface="+mj-cs"/>
            </a:endParaRPr>
          </a:p>
        </p:txBody>
      </p:sp>
      <p:sp>
        <p:nvSpPr>
          <p:cNvPr id="9" name="椭圆 8"/>
          <p:cNvSpPr/>
          <p:nvPr/>
        </p:nvSpPr>
        <p:spPr>
          <a:xfrm>
            <a:off x="2928926" y="5143512"/>
            <a:ext cx="4714908" cy="78581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smtClean="0">
                <a:solidFill>
                  <a:srgbClr val="FF0000"/>
                </a:solidFill>
              </a:rPr>
              <a:t>阴雨绵绵</a:t>
            </a:r>
            <a:endParaRPr lang="zh-CN" altLang="en-US" sz="4000" b="1" dirty="0">
              <a:solidFill>
                <a:srgbClr val="FF0000"/>
              </a:solidFill>
            </a:endParaRPr>
          </a:p>
        </p:txBody>
      </p:sp>
      <p:pic>
        <p:nvPicPr>
          <p:cNvPr id="66562" name="Picture 2"/>
          <p:cNvPicPr>
            <a:picLocks noChangeAspect="1" noChangeArrowheads="1"/>
          </p:cNvPicPr>
          <p:nvPr/>
        </p:nvPicPr>
        <p:blipFill>
          <a:blip r:embed="rId2"/>
          <a:srcRect/>
          <a:stretch>
            <a:fillRect/>
          </a:stretch>
        </p:blipFill>
        <p:spPr bwMode="auto">
          <a:xfrm>
            <a:off x="1071538" y="1214422"/>
            <a:ext cx="7072362" cy="3643318"/>
          </a:xfrm>
          <a:prstGeom prst="rect">
            <a:avLst/>
          </a:prstGeom>
          <a:noFill/>
          <a:ln w="9525">
            <a:noFill/>
            <a:miter lim="800000"/>
            <a:headEnd/>
            <a:tailEnd/>
          </a:ln>
          <a:effectLst/>
        </p:spPr>
      </p:pic>
      <p:sp>
        <p:nvSpPr>
          <p:cNvPr id="7" name="椭圆 6"/>
          <p:cNvSpPr/>
          <p:nvPr/>
        </p:nvSpPr>
        <p:spPr>
          <a:xfrm>
            <a:off x="1285852" y="5000636"/>
            <a:ext cx="1428760" cy="92869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dirty="0" smtClean="0">
                <a:solidFill>
                  <a:srgbClr val="FF0000"/>
                </a:solidFill>
              </a:rPr>
              <a:t>阴</a:t>
            </a:r>
            <a:endParaRPr lang="zh-CN" altLang="en-US" sz="5400" b="1" dirty="0">
              <a:solidFill>
                <a:srgbClr val="FF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857224" y="285728"/>
            <a:ext cx="5643602" cy="584775"/>
          </a:xfrm>
          <a:prstGeom prst="rect">
            <a:avLst/>
          </a:prstGeom>
        </p:spPr>
        <p:txBody>
          <a:bodyPr wrap="square">
            <a:spAutoFit/>
          </a:bodyPr>
          <a:lstStyle/>
          <a:p>
            <a:r>
              <a:rPr lang="en-US" altLang="zh-CN" sz="3200" b="1" dirty="0" smtClean="0">
                <a:solidFill>
                  <a:srgbClr val="004D86"/>
                </a:solidFill>
              </a:rPr>
              <a:t>R&amp;D</a:t>
            </a:r>
            <a:r>
              <a:rPr lang="zh-CN" altLang="en-US" sz="3200" b="1" dirty="0" smtClean="0">
                <a:solidFill>
                  <a:srgbClr val="004D86"/>
                </a:solidFill>
              </a:rPr>
              <a:t>基本概念</a:t>
            </a:r>
            <a:r>
              <a:rPr lang="en-US" altLang="zh-CN" sz="3200" b="1" dirty="0" smtClean="0">
                <a:solidFill>
                  <a:srgbClr val="FF0000"/>
                </a:solidFill>
              </a:rPr>
              <a:t>--</a:t>
            </a:r>
            <a:r>
              <a:rPr lang="zh-CN" altLang="en-US" sz="3200" b="1" dirty="0" smtClean="0">
                <a:solidFill>
                  <a:srgbClr val="FF0000"/>
                </a:solidFill>
              </a:rPr>
              <a:t>辩证看现象</a:t>
            </a:r>
            <a:endParaRPr lang="zh-CN" altLang="en-US" sz="3200" b="1" dirty="0" smtClean="0">
              <a:solidFill>
                <a:srgbClr val="FF0000"/>
              </a:solidFill>
              <a:latin typeface="+mj-lt"/>
              <a:ea typeface="+mj-ea"/>
              <a:cs typeface="+mj-cs"/>
            </a:endParaRPr>
          </a:p>
        </p:txBody>
      </p:sp>
      <p:pic>
        <p:nvPicPr>
          <p:cNvPr id="5122" name="Picture 2" descr="http://pic.sc.chinaz.com/Files/pic/pic9/201604/apic20310_s.jpg"/>
          <p:cNvPicPr>
            <a:picLocks noChangeAspect="1" noChangeArrowheads="1"/>
          </p:cNvPicPr>
          <p:nvPr/>
        </p:nvPicPr>
        <p:blipFill>
          <a:blip r:embed="rId2"/>
          <a:srcRect/>
          <a:stretch>
            <a:fillRect/>
          </a:stretch>
        </p:blipFill>
        <p:spPr bwMode="auto">
          <a:xfrm>
            <a:off x="857224" y="1000108"/>
            <a:ext cx="2714644" cy="4495218"/>
          </a:xfrm>
          <a:prstGeom prst="rect">
            <a:avLst/>
          </a:prstGeom>
          <a:noFill/>
        </p:spPr>
      </p:pic>
      <p:pic>
        <p:nvPicPr>
          <p:cNvPr id="5126" name="Picture 6" descr="https://dss1.bdstatic.com/70cFvXSh_Q1YnxGkpoWK1HF6hhy/it/u=1537085839,751865334&amp;fm=26&amp;gp=0.jpg"/>
          <p:cNvPicPr>
            <a:picLocks noChangeAspect="1" noChangeArrowheads="1"/>
          </p:cNvPicPr>
          <p:nvPr/>
        </p:nvPicPr>
        <p:blipFill>
          <a:blip r:embed="rId3"/>
          <a:srcRect/>
          <a:stretch>
            <a:fillRect/>
          </a:stretch>
        </p:blipFill>
        <p:spPr bwMode="auto">
          <a:xfrm>
            <a:off x="3857620" y="3571876"/>
            <a:ext cx="4416832" cy="2738437"/>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857224" y="285728"/>
            <a:ext cx="5221301" cy="584775"/>
          </a:xfrm>
          <a:prstGeom prst="rect">
            <a:avLst/>
          </a:prstGeom>
        </p:spPr>
        <p:txBody>
          <a:bodyPr wrap="none">
            <a:spAutoFit/>
          </a:bodyPr>
          <a:lstStyle/>
          <a:p>
            <a:r>
              <a:rPr lang="en-US" altLang="zh-CN" sz="3200" b="1" dirty="0" smtClean="0">
                <a:solidFill>
                  <a:srgbClr val="004D86"/>
                </a:solidFill>
              </a:rPr>
              <a:t>R&amp;D</a:t>
            </a:r>
            <a:r>
              <a:rPr lang="zh-CN" altLang="en-US" sz="3200" b="1" dirty="0" smtClean="0">
                <a:solidFill>
                  <a:srgbClr val="004D86"/>
                </a:solidFill>
              </a:rPr>
              <a:t>基本概念</a:t>
            </a:r>
            <a:r>
              <a:rPr lang="en-US" altLang="zh-CN" sz="3200" b="1" dirty="0" smtClean="0">
                <a:solidFill>
                  <a:srgbClr val="FF0000"/>
                </a:solidFill>
              </a:rPr>
              <a:t>--</a:t>
            </a:r>
            <a:r>
              <a:rPr lang="zh-CN" altLang="en-US" sz="3200" b="1" dirty="0" smtClean="0">
                <a:solidFill>
                  <a:srgbClr val="FF0000"/>
                </a:solidFill>
              </a:rPr>
              <a:t>辩证看现象</a:t>
            </a:r>
            <a:endParaRPr lang="zh-CN" altLang="en-US" sz="3200" b="1" dirty="0" smtClean="0">
              <a:solidFill>
                <a:srgbClr val="FF0000"/>
              </a:solidFill>
              <a:latin typeface="+mj-lt"/>
              <a:ea typeface="+mj-ea"/>
              <a:cs typeface="+mj-cs"/>
            </a:endParaRPr>
          </a:p>
        </p:txBody>
      </p:sp>
      <p:pic>
        <p:nvPicPr>
          <p:cNvPr id="102402" name="Picture 2" descr="http://www.gov.cn/jrzg/images/images/782bcb8883ce1476a39501.jpg"/>
          <p:cNvPicPr>
            <a:picLocks noChangeAspect="1" noChangeArrowheads="1"/>
          </p:cNvPicPr>
          <p:nvPr/>
        </p:nvPicPr>
        <p:blipFill>
          <a:blip r:embed="rId2"/>
          <a:srcRect/>
          <a:stretch>
            <a:fillRect/>
          </a:stretch>
        </p:blipFill>
        <p:spPr bwMode="auto">
          <a:xfrm>
            <a:off x="785786" y="1142984"/>
            <a:ext cx="4361725" cy="2643206"/>
          </a:xfrm>
          <a:prstGeom prst="rect">
            <a:avLst/>
          </a:prstGeom>
          <a:noFill/>
        </p:spPr>
      </p:pic>
      <p:pic>
        <p:nvPicPr>
          <p:cNvPr id="102404" name="Picture 4" descr="http://image2.sina.com.cn/dy/o/2004-09-20/1095684514_pnaOBT.jpg"/>
          <p:cNvPicPr>
            <a:picLocks noChangeAspect="1" noChangeArrowheads="1"/>
          </p:cNvPicPr>
          <p:nvPr/>
        </p:nvPicPr>
        <p:blipFill>
          <a:blip r:embed="rId3"/>
          <a:srcRect/>
          <a:stretch>
            <a:fillRect/>
          </a:stretch>
        </p:blipFill>
        <p:spPr bwMode="auto">
          <a:xfrm>
            <a:off x="3786182" y="3571876"/>
            <a:ext cx="4619624" cy="316906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928662" y="357166"/>
            <a:ext cx="635798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统什么</a:t>
            </a:r>
          </a:p>
        </p:txBody>
      </p:sp>
      <p:sp>
        <p:nvSpPr>
          <p:cNvPr id="5" name="TextBox 4"/>
          <p:cNvSpPr txBox="1"/>
          <p:nvPr/>
        </p:nvSpPr>
        <p:spPr>
          <a:xfrm>
            <a:off x="785786" y="1214422"/>
            <a:ext cx="7572428" cy="4196020"/>
          </a:xfrm>
          <a:prstGeom prst="rect">
            <a:avLst/>
          </a:prstGeom>
          <a:noFill/>
          <a:ln>
            <a:solidFill>
              <a:schemeClr val="tx1"/>
            </a:solidFill>
            <a:prstDash val="sysDot"/>
          </a:ln>
        </p:spPr>
        <p:txBody>
          <a:bodyPr wrap="square" rtlCol="0">
            <a:spAutoFit/>
          </a:bodyPr>
          <a:lstStyle/>
          <a:p>
            <a:pPr>
              <a:lnSpc>
                <a:spcPts val="8000"/>
              </a:lnSpc>
            </a:pPr>
            <a:r>
              <a:rPr lang="zh-CN" altLang="en-US" sz="6000" b="1" dirty="0" smtClean="0"/>
              <a:t>一、人力</a:t>
            </a:r>
            <a:endParaRPr lang="en-US" altLang="zh-CN" sz="6000" b="1" dirty="0" smtClean="0"/>
          </a:p>
          <a:p>
            <a:pPr>
              <a:lnSpc>
                <a:spcPts val="8000"/>
              </a:lnSpc>
            </a:pPr>
            <a:r>
              <a:rPr lang="en-US" altLang="zh-CN" sz="3200" b="1" dirty="0" smtClean="0"/>
              <a:t>1.</a:t>
            </a:r>
            <a:r>
              <a:rPr lang="zh-CN" altLang="en-US" sz="3200" b="1" dirty="0" smtClean="0"/>
              <a:t>直接从事教学与科技活动的人员；</a:t>
            </a:r>
            <a:endParaRPr lang="en-US" altLang="zh-CN" sz="3200" b="1" dirty="0" smtClean="0"/>
          </a:p>
          <a:p>
            <a:pPr>
              <a:lnSpc>
                <a:spcPts val="8000"/>
              </a:lnSpc>
            </a:pPr>
            <a:r>
              <a:rPr lang="en-US" altLang="zh-CN" sz="3200" b="1" dirty="0" smtClean="0"/>
              <a:t>2.</a:t>
            </a:r>
            <a:r>
              <a:rPr lang="zh-CN" altLang="en-US" sz="3200" b="1" dirty="0" smtClean="0"/>
              <a:t>直接为教学与科技活动服务的人员；</a:t>
            </a:r>
          </a:p>
          <a:p>
            <a:pPr>
              <a:lnSpc>
                <a:spcPts val="8000"/>
              </a:lnSpc>
            </a:pPr>
            <a:r>
              <a:rPr lang="en-US" altLang="zh-CN" sz="3200" b="1" dirty="0" smtClean="0"/>
              <a:t>3.</a:t>
            </a:r>
            <a:r>
              <a:rPr lang="zh-CN" altLang="en-US" sz="3200" b="1" dirty="0" smtClean="0"/>
              <a:t>为教学与科技活动服务的机关人员。</a:t>
            </a:r>
            <a:endParaRPr lang="zh-CN" altLang="en-US" sz="320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10" name="表格 9"/>
          <p:cNvGraphicFramePr>
            <a:graphicFrameLocks noGrp="1"/>
          </p:cNvGraphicFramePr>
          <p:nvPr/>
        </p:nvGraphicFramePr>
        <p:xfrm>
          <a:off x="857224" y="1357298"/>
          <a:ext cx="7500990" cy="4629106"/>
        </p:xfrm>
        <a:graphic>
          <a:graphicData uri="http://schemas.openxmlformats.org/drawingml/2006/table">
            <a:tbl>
              <a:tblPr/>
              <a:tblGrid>
                <a:gridCol w="7500990"/>
              </a:tblGrid>
              <a:tr h="571504">
                <a:tc>
                  <a:txBody>
                    <a:bodyPr/>
                    <a:lstStyle/>
                    <a:p>
                      <a:pPr algn="ctr" fontAlgn="ctr"/>
                      <a:r>
                        <a:rPr lang="en-US" altLang="zh-CN" sz="10000" b="1" i="0" u="none" strike="noStrike" dirty="0" smtClean="0">
                          <a:solidFill>
                            <a:srgbClr val="FF0000"/>
                          </a:solidFill>
                          <a:latin typeface="宋体"/>
                        </a:rPr>
                        <a:t>0</a:t>
                      </a:r>
                    </a:p>
                    <a:p>
                      <a:pPr algn="l" fontAlgn="ctr"/>
                      <a:r>
                        <a:rPr lang="zh-CN" altLang="en-US" sz="4000" b="1" i="0" u="none" strike="noStrike" dirty="0" smtClean="0">
                          <a:solidFill>
                            <a:srgbClr val="FF0000"/>
                          </a:solidFill>
                          <a:latin typeface="宋体"/>
                        </a:rPr>
                        <a:t>一、消极一面</a:t>
                      </a:r>
                      <a:endParaRPr lang="en-US" altLang="zh-CN" sz="4000" b="1" i="0" u="none" strike="noStrike" dirty="0" smtClean="0">
                        <a:solidFill>
                          <a:srgbClr val="FF0000"/>
                        </a:solidFill>
                        <a:latin typeface="宋体"/>
                      </a:endParaRPr>
                    </a:p>
                    <a:p>
                      <a:pPr algn="l" fontAlgn="ctr">
                        <a:lnSpc>
                          <a:spcPts val="4000"/>
                        </a:lnSpc>
                      </a:pPr>
                      <a:r>
                        <a:rPr lang="en-US" altLang="zh-CN" sz="3000" b="0" i="0" u="none" strike="noStrike" dirty="0" smtClean="0">
                          <a:solidFill>
                            <a:schemeClr val="tx1"/>
                          </a:solidFill>
                          <a:latin typeface="宋体"/>
                        </a:rPr>
                        <a:t>1.</a:t>
                      </a:r>
                      <a:r>
                        <a:rPr lang="zh-CN" altLang="en-US" sz="3000" b="0" dirty="0" smtClean="0">
                          <a:solidFill>
                            <a:schemeClr val="tx1"/>
                          </a:solidFill>
                        </a:rPr>
                        <a:t>在学生时代，成绩分为</a:t>
                      </a:r>
                      <a:r>
                        <a:rPr lang="en-US" altLang="zh-CN" sz="3000" b="1" dirty="0" smtClean="0">
                          <a:solidFill>
                            <a:schemeClr val="tx1"/>
                          </a:solidFill>
                          <a:latin typeface="宋体" pitchFamily="2" charset="-122"/>
                          <a:ea typeface="宋体" pitchFamily="2" charset="-122"/>
                        </a:rPr>
                        <a:t>0</a:t>
                      </a:r>
                      <a:r>
                        <a:rPr lang="zh-CN" altLang="en-US" sz="3000" b="1" dirty="0" smtClean="0">
                          <a:solidFill>
                            <a:schemeClr val="tx1"/>
                          </a:solidFill>
                          <a:latin typeface="宋体" pitchFamily="2" charset="-122"/>
                          <a:ea typeface="宋体" pitchFamily="2" charset="-122"/>
                        </a:rPr>
                        <a:t>！</a:t>
                      </a:r>
                      <a:endParaRPr lang="en-US" altLang="zh-CN" sz="3000" b="0" i="0" u="none" strike="noStrike" dirty="0" smtClean="0">
                        <a:solidFill>
                          <a:schemeClr val="tx1"/>
                        </a:solidFill>
                        <a:latin typeface="宋体"/>
                      </a:endParaRPr>
                    </a:p>
                    <a:p>
                      <a:pPr algn="l" fontAlgn="ctr">
                        <a:lnSpc>
                          <a:spcPts val="4000"/>
                        </a:lnSpc>
                      </a:pPr>
                      <a:r>
                        <a:rPr lang="en-US" altLang="zh-CN" sz="3000" b="0" i="0" u="none" strike="noStrike" dirty="0" smtClean="0">
                          <a:solidFill>
                            <a:schemeClr val="tx1"/>
                          </a:solidFill>
                          <a:latin typeface="宋体"/>
                        </a:rPr>
                        <a:t>2.</a:t>
                      </a:r>
                      <a:r>
                        <a:rPr lang="zh-CN" altLang="en-US" sz="3000" b="0" i="0" u="none" strike="noStrike" dirty="0" smtClean="0">
                          <a:solidFill>
                            <a:schemeClr val="tx1"/>
                          </a:solidFill>
                          <a:latin typeface="宋体"/>
                        </a:rPr>
                        <a:t>在绿荫场上，进球数为</a:t>
                      </a:r>
                      <a:r>
                        <a:rPr lang="en-US" altLang="zh-CN" sz="3000" b="1" i="0" u="none" strike="noStrike" dirty="0" smtClean="0">
                          <a:solidFill>
                            <a:schemeClr val="tx1"/>
                          </a:solidFill>
                          <a:latin typeface="宋体"/>
                        </a:rPr>
                        <a:t>0</a:t>
                      </a:r>
                      <a:r>
                        <a:rPr lang="zh-CN" altLang="en-US" sz="3000" b="0" i="0" u="none" strike="noStrike" dirty="0" smtClean="0">
                          <a:solidFill>
                            <a:schemeClr val="tx1"/>
                          </a:solidFill>
                          <a:latin typeface="宋体"/>
                        </a:rPr>
                        <a:t>！</a:t>
                      </a:r>
                      <a:endParaRPr lang="en-US" altLang="zh-CN" sz="3000" b="0" i="0" u="none" strike="noStrike" dirty="0" smtClean="0">
                        <a:solidFill>
                          <a:schemeClr val="tx1"/>
                        </a:solidFill>
                        <a:latin typeface="宋体"/>
                      </a:endParaRPr>
                    </a:p>
                    <a:p>
                      <a:pPr algn="l" fontAlgn="ctr">
                        <a:lnSpc>
                          <a:spcPts val="4000"/>
                        </a:lnSpc>
                      </a:pPr>
                      <a:r>
                        <a:rPr lang="en-US" altLang="zh-CN" sz="3000" b="0" i="0" u="none" strike="noStrike" dirty="0" smtClean="0">
                          <a:solidFill>
                            <a:schemeClr val="tx1"/>
                          </a:solidFill>
                          <a:latin typeface="宋体"/>
                        </a:rPr>
                        <a:t>3.</a:t>
                      </a:r>
                      <a:r>
                        <a:rPr lang="zh-CN" altLang="en-US" sz="3000" b="0" i="0" u="none" strike="noStrike" dirty="0" smtClean="0">
                          <a:solidFill>
                            <a:schemeClr val="tx1"/>
                          </a:solidFill>
                          <a:latin typeface="宋体"/>
                        </a:rPr>
                        <a:t>在经济方面，收入增长</a:t>
                      </a:r>
                      <a:r>
                        <a:rPr lang="en-US" altLang="zh-CN" sz="3000" b="1" i="0" u="none" strike="noStrike" dirty="0" smtClean="0">
                          <a:solidFill>
                            <a:schemeClr val="tx1"/>
                          </a:solidFill>
                          <a:latin typeface="宋体"/>
                        </a:rPr>
                        <a:t>0</a:t>
                      </a:r>
                      <a:r>
                        <a:rPr lang="zh-CN" altLang="en-US" sz="3000" b="0" i="0" u="none" strike="noStrike" dirty="0" smtClean="0">
                          <a:solidFill>
                            <a:schemeClr val="tx1"/>
                          </a:solidFill>
                          <a:latin typeface="宋体"/>
                        </a:rPr>
                        <a:t>！</a:t>
                      </a:r>
                      <a:endParaRPr lang="en-US" altLang="zh-CN" sz="3000" b="0" i="0" u="none" strike="noStrike" dirty="0" smtClean="0">
                        <a:solidFill>
                          <a:schemeClr val="tx1"/>
                        </a:solidFill>
                        <a:latin typeface="宋体"/>
                      </a:endParaRPr>
                    </a:p>
                    <a:p>
                      <a:pPr algn="l" fontAlgn="ctr">
                        <a:lnSpc>
                          <a:spcPts val="4000"/>
                        </a:lnSpc>
                      </a:pPr>
                      <a:r>
                        <a:rPr lang="en-US" altLang="zh-CN" sz="3000" b="0" i="0" u="none" strike="noStrike" dirty="0" smtClean="0">
                          <a:solidFill>
                            <a:schemeClr val="tx1"/>
                          </a:solidFill>
                          <a:latin typeface="宋体"/>
                        </a:rPr>
                        <a:t>4.</a:t>
                      </a:r>
                      <a:r>
                        <a:rPr lang="zh-CN" altLang="en-US" sz="3000" b="0" i="0" u="none" strike="noStrike" dirty="0" smtClean="0">
                          <a:solidFill>
                            <a:schemeClr val="tx1"/>
                          </a:solidFill>
                          <a:latin typeface="宋体"/>
                        </a:rPr>
                        <a:t>在治安方面，破案数为</a:t>
                      </a:r>
                      <a:r>
                        <a:rPr lang="en-US" altLang="zh-CN" sz="3000" b="1" i="0" u="none" strike="noStrike" dirty="0" smtClean="0">
                          <a:solidFill>
                            <a:schemeClr val="tx1"/>
                          </a:solidFill>
                          <a:latin typeface="宋体"/>
                        </a:rPr>
                        <a:t>0</a:t>
                      </a:r>
                      <a:r>
                        <a:rPr lang="zh-CN" altLang="en-US" sz="3000" b="0" i="0" u="none" strike="noStrike" dirty="0" smtClean="0">
                          <a:solidFill>
                            <a:schemeClr val="tx1"/>
                          </a:solidFill>
                          <a:latin typeface="宋体"/>
                        </a:rPr>
                        <a:t>！</a:t>
                      </a:r>
                      <a:endParaRPr lang="en-US" altLang="zh-CN" sz="3000" b="0" i="0" u="none" strike="noStrike" dirty="0" smtClean="0">
                        <a:solidFill>
                          <a:schemeClr val="tx1"/>
                        </a:solidFill>
                        <a:latin typeface="宋体"/>
                      </a:endParaRPr>
                    </a:p>
                    <a:p>
                      <a:pPr algn="l" fontAlgn="ctr"/>
                      <a:endParaRPr lang="en-US" altLang="zh-CN" sz="3000" b="0" i="0" u="none" strike="noStrike" dirty="0">
                        <a:solidFill>
                          <a:schemeClr val="tx1"/>
                        </a:solidFill>
                        <a:latin typeface="宋体"/>
                      </a:endParaRP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矩形 5"/>
          <p:cNvSpPr/>
          <p:nvPr/>
        </p:nvSpPr>
        <p:spPr>
          <a:xfrm>
            <a:off x="857224" y="285728"/>
            <a:ext cx="5221301" cy="584775"/>
          </a:xfrm>
          <a:prstGeom prst="rect">
            <a:avLst/>
          </a:prstGeom>
        </p:spPr>
        <p:txBody>
          <a:bodyPr wrap="none">
            <a:spAutoFit/>
          </a:bodyPr>
          <a:lstStyle/>
          <a:p>
            <a:r>
              <a:rPr lang="en-US" altLang="zh-CN" sz="3200" b="1" dirty="0" smtClean="0">
                <a:solidFill>
                  <a:srgbClr val="004D86"/>
                </a:solidFill>
              </a:rPr>
              <a:t>R&amp;D</a:t>
            </a:r>
            <a:r>
              <a:rPr lang="zh-CN" altLang="en-US" sz="3200" b="1" dirty="0" smtClean="0">
                <a:solidFill>
                  <a:srgbClr val="004D86"/>
                </a:solidFill>
              </a:rPr>
              <a:t>基本概念</a:t>
            </a:r>
            <a:r>
              <a:rPr lang="en-US" altLang="zh-CN" sz="3200" b="1" dirty="0" smtClean="0">
                <a:solidFill>
                  <a:srgbClr val="FF0000"/>
                </a:solidFill>
              </a:rPr>
              <a:t>--</a:t>
            </a:r>
            <a:r>
              <a:rPr lang="zh-CN" altLang="en-US" sz="3200" b="1" dirty="0" smtClean="0">
                <a:solidFill>
                  <a:srgbClr val="FF0000"/>
                </a:solidFill>
              </a:rPr>
              <a:t>辩证看现象</a:t>
            </a:r>
            <a:endParaRPr lang="zh-CN" altLang="en-US" sz="3200" b="1" dirty="0" smtClean="0">
              <a:solidFill>
                <a:srgbClr val="FF0000"/>
              </a:solidFill>
              <a:latin typeface="+mj-lt"/>
              <a:ea typeface="+mj-ea"/>
              <a:cs typeface="+mj-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10" name="表格 9"/>
          <p:cNvGraphicFramePr>
            <a:graphicFrameLocks noGrp="1"/>
          </p:cNvGraphicFramePr>
          <p:nvPr/>
        </p:nvGraphicFramePr>
        <p:xfrm>
          <a:off x="785786" y="1214422"/>
          <a:ext cx="7500990" cy="4679906"/>
        </p:xfrm>
        <a:graphic>
          <a:graphicData uri="http://schemas.openxmlformats.org/drawingml/2006/table">
            <a:tbl>
              <a:tblPr/>
              <a:tblGrid>
                <a:gridCol w="7500990"/>
              </a:tblGrid>
              <a:tr h="571504">
                <a:tc>
                  <a:txBody>
                    <a:bodyPr/>
                    <a:lstStyle/>
                    <a:p>
                      <a:pPr algn="ctr" fontAlgn="ctr"/>
                      <a:r>
                        <a:rPr lang="en-US" altLang="zh-CN" sz="10000" b="1" i="0" u="none" strike="noStrike" dirty="0" smtClean="0">
                          <a:solidFill>
                            <a:srgbClr val="FF0000"/>
                          </a:solidFill>
                          <a:latin typeface="宋体"/>
                        </a:rPr>
                        <a:t>0</a:t>
                      </a:r>
                    </a:p>
                    <a:p>
                      <a:pPr algn="l" fontAlgn="ctr"/>
                      <a:r>
                        <a:rPr lang="zh-CN" altLang="en-US" sz="4000" b="1" i="0" u="none" strike="noStrike" dirty="0" smtClean="0">
                          <a:solidFill>
                            <a:srgbClr val="FF0000"/>
                          </a:solidFill>
                          <a:latin typeface="宋体"/>
                        </a:rPr>
                        <a:t>二、积极一面</a:t>
                      </a:r>
                      <a:endParaRPr lang="en-US" altLang="zh-CN" sz="4000" b="1" i="0" u="none" strike="noStrike" dirty="0" smtClean="0">
                        <a:solidFill>
                          <a:srgbClr val="FF0000"/>
                        </a:solidFill>
                        <a:latin typeface="宋体"/>
                      </a:endParaRPr>
                    </a:p>
                    <a:p>
                      <a:pPr algn="l" fontAlgn="ctr">
                        <a:lnSpc>
                          <a:spcPts val="4000"/>
                        </a:lnSpc>
                      </a:pPr>
                      <a:r>
                        <a:rPr lang="en-US" altLang="zh-CN" sz="3000" b="0" i="0" u="none" strike="noStrike" dirty="0" smtClean="0">
                          <a:solidFill>
                            <a:schemeClr val="tx1"/>
                          </a:solidFill>
                          <a:latin typeface="宋体"/>
                        </a:rPr>
                        <a:t>1.</a:t>
                      </a:r>
                      <a:r>
                        <a:rPr lang="zh-CN" altLang="en-US" sz="3000" b="0" i="0" u="none" strike="noStrike" dirty="0" smtClean="0">
                          <a:solidFill>
                            <a:schemeClr val="tx1"/>
                          </a:solidFill>
                          <a:latin typeface="宋体"/>
                        </a:rPr>
                        <a:t>在疫情时期，死亡数为</a:t>
                      </a:r>
                      <a:r>
                        <a:rPr lang="en-US" altLang="zh-CN" sz="3000" b="1" i="0" u="none" strike="noStrike" dirty="0" smtClean="0">
                          <a:solidFill>
                            <a:schemeClr val="tx1"/>
                          </a:solidFill>
                          <a:latin typeface="宋体"/>
                        </a:rPr>
                        <a:t>0</a:t>
                      </a:r>
                      <a:r>
                        <a:rPr lang="zh-CN" altLang="en-US" sz="3000" b="0" i="0" u="none" strike="noStrike" dirty="0" smtClean="0">
                          <a:solidFill>
                            <a:schemeClr val="tx1"/>
                          </a:solidFill>
                          <a:latin typeface="宋体"/>
                        </a:rPr>
                        <a:t>！</a:t>
                      </a:r>
                      <a:endParaRPr lang="en-US" altLang="zh-CN" sz="3000" b="0" i="0" u="none" strike="noStrike" dirty="0" smtClean="0">
                        <a:solidFill>
                          <a:schemeClr val="tx1"/>
                        </a:solidFill>
                        <a:latin typeface="宋体"/>
                      </a:endParaRPr>
                    </a:p>
                    <a:p>
                      <a:pPr algn="l" fontAlgn="ctr">
                        <a:lnSpc>
                          <a:spcPts val="4000"/>
                        </a:lnSpc>
                      </a:pPr>
                      <a:r>
                        <a:rPr lang="en-US" altLang="zh-CN" sz="3000" b="0" i="0" u="none" strike="noStrike" dirty="0" smtClean="0">
                          <a:solidFill>
                            <a:schemeClr val="tx1"/>
                          </a:solidFill>
                          <a:latin typeface="宋体"/>
                        </a:rPr>
                        <a:t>2.</a:t>
                      </a:r>
                      <a:r>
                        <a:rPr lang="zh-CN" altLang="en-US" sz="3000" b="0" i="0" u="none" strike="noStrike" dirty="0" smtClean="0">
                          <a:solidFill>
                            <a:schemeClr val="tx1"/>
                          </a:solidFill>
                          <a:latin typeface="宋体"/>
                        </a:rPr>
                        <a:t>在疫情时期，传染数为</a:t>
                      </a:r>
                      <a:r>
                        <a:rPr lang="en-US" altLang="zh-CN" sz="3000" b="1" i="0" u="none" strike="noStrike" dirty="0" smtClean="0">
                          <a:solidFill>
                            <a:schemeClr val="tx1"/>
                          </a:solidFill>
                          <a:latin typeface="宋体"/>
                        </a:rPr>
                        <a:t>0</a:t>
                      </a:r>
                      <a:r>
                        <a:rPr lang="zh-CN" altLang="en-US" sz="3000" b="0" i="0" u="none" strike="noStrike" dirty="0" smtClean="0">
                          <a:solidFill>
                            <a:schemeClr val="tx1"/>
                          </a:solidFill>
                          <a:latin typeface="宋体"/>
                        </a:rPr>
                        <a:t>！</a:t>
                      </a:r>
                      <a:endParaRPr lang="en-US" altLang="zh-CN" sz="3000" b="0" i="0" u="none" strike="noStrike" dirty="0" smtClean="0">
                        <a:solidFill>
                          <a:schemeClr val="tx1"/>
                        </a:solidFill>
                        <a:latin typeface="宋体"/>
                      </a:endParaRPr>
                    </a:p>
                    <a:p>
                      <a:pPr algn="l" fontAlgn="ctr">
                        <a:lnSpc>
                          <a:spcPts val="4000"/>
                        </a:lnSpc>
                      </a:pPr>
                      <a:r>
                        <a:rPr lang="en-US" altLang="zh-CN" sz="3000" b="0" i="0" u="none" strike="noStrike" dirty="0" smtClean="0">
                          <a:solidFill>
                            <a:schemeClr val="tx1"/>
                          </a:solidFill>
                          <a:latin typeface="宋体"/>
                        </a:rPr>
                        <a:t>3.</a:t>
                      </a:r>
                      <a:r>
                        <a:rPr lang="zh-CN" altLang="en-US" sz="3000" b="0" i="0" u="none" strike="noStrike" dirty="0" smtClean="0">
                          <a:solidFill>
                            <a:schemeClr val="tx1"/>
                          </a:solidFill>
                          <a:latin typeface="宋体"/>
                        </a:rPr>
                        <a:t>在疫情时期，病人数清</a:t>
                      </a:r>
                      <a:r>
                        <a:rPr lang="en-US" altLang="zh-CN" sz="3000" b="1" i="0" u="none" strike="noStrike" dirty="0" smtClean="0">
                          <a:solidFill>
                            <a:schemeClr val="tx1"/>
                          </a:solidFill>
                          <a:latin typeface="宋体"/>
                        </a:rPr>
                        <a:t>0</a:t>
                      </a:r>
                      <a:r>
                        <a:rPr lang="zh-CN" altLang="en-US" sz="3000" b="0" i="0" u="none" strike="noStrike" dirty="0" smtClean="0">
                          <a:solidFill>
                            <a:schemeClr val="tx1"/>
                          </a:solidFill>
                          <a:latin typeface="宋体"/>
                        </a:rPr>
                        <a:t>！</a:t>
                      </a:r>
                      <a:endParaRPr lang="en-US" altLang="zh-CN" sz="3000" b="0" i="0" u="none" strike="noStrike" dirty="0" smtClean="0">
                        <a:solidFill>
                          <a:schemeClr val="tx1"/>
                        </a:solidFill>
                        <a:latin typeface="宋体"/>
                      </a:endParaRPr>
                    </a:p>
                    <a:p>
                      <a:pPr algn="l" fontAlgn="ctr">
                        <a:lnSpc>
                          <a:spcPts val="4000"/>
                        </a:lnSpc>
                      </a:pPr>
                      <a:r>
                        <a:rPr lang="en-US" altLang="zh-CN" sz="3000" b="0" i="0" u="none" strike="noStrike" dirty="0" smtClean="0">
                          <a:solidFill>
                            <a:schemeClr val="tx1"/>
                          </a:solidFill>
                          <a:latin typeface="宋体"/>
                        </a:rPr>
                        <a:t>4.</a:t>
                      </a:r>
                      <a:r>
                        <a:rPr lang="zh-CN" altLang="en-US" sz="3000" b="0" i="0" u="none" strike="noStrike" dirty="0" smtClean="0">
                          <a:solidFill>
                            <a:schemeClr val="tx1"/>
                          </a:solidFill>
                          <a:latin typeface="宋体"/>
                        </a:rPr>
                        <a:t>在违纪方面，发生数为</a:t>
                      </a:r>
                      <a:r>
                        <a:rPr lang="en-US" altLang="zh-CN" sz="3000" b="1" i="0" u="none" strike="noStrike" dirty="0" smtClean="0">
                          <a:solidFill>
                            <a:schemeClr val="tx1"/>
                          </a:solidFill>
                          <a:latin typeface="宋体"/>
                        </a:rPr>
                        <a:t>0</a:t>
                      </a:r>
                      <a:r>
                        <a:rPr lang="zh-CN" altLang="en-US" sz="3000" b="0" i="0" u="none" strike="noStrike" dirty="0" smtClean="0">
                          <a:solidFill>
                            <a:schemeClr val="tx1"/>
                          </a:solidFill>
                          <a:latin typeface="宋体"/>
                        </a:rPr>
                        <a:t>！</a:t>
                      </a:r>
                      <a:endParaRPr lang="en-US" altLang="zh-CN" sz="3000" b="0" i="0" u="none" strike="noStrike" dirty="0" smtClean="0">
                        <a:solidFill>
                          <a:schemeClr val="tx1"/>
                        </a:solidFill>
                        <a:latin typeface="宋体"/>
                      </a:endParaRPr>
                    </a:p>
                    <a:p>
                      <a:pPr algn="l" fontAlgn="ctr">
                        <a:lnSpc>
                          <a:spcPts val="4000"/>
                        </a:lnSpc>
                      </a:pPr>
                      <a:r>
                        <a:rPr lang="en-US" altLang="zh-CN" sz="3000" b="0" i="0" u="none" strike="noStrike" dirty="0" smtClean="0">
                          <a:solidFill>
                            <a:schemeClr val="tx1"/>
                          </a:solidFill>
                          <a:latin typeface="宋体"/>
                        </a:rPr>
                        <a:t>5.</a:t>
                      </a:r>
                      <a:r>
                        <a:rPr lang="zh-CN" altLang="en-US" sz="3000" b="0" i="0" u="none" strike="noStrike" dirty="0" smtClean="0">
                          <a:solidFill>
                            <a:schemeClr val="tx1"/>
                          </a:solidFill>
                          <a:latin typeface="宋体"/>
                        </a:rPr>
                        <a:t>在社会层面，上访数为</a:t>
                      </a:r>
                      <a:r>
                        <a:rPr lang="en-US" altLang="zh-CN" sz="3000" b="1" i="0" u="none" strike="noStrike" dirty="0" smtClean="0">
                          <a:solidFill>
                            <a:schemeClr val="tx1"/>
                          </a:solidFill>
                          <a:latin typeface="宋体"/>
                        </a:rPr>
                        <a:t>0</a:t>
                      </a:r>
                      <a:r>
                        <a:rPr lang="zh-CN" altLang="en-US" sz="3000" b="0" i="0" u="none" strike="noStrike" dirty="0" smtClean="0">
                          <a:solidFill>
                            <a:schemeClr val="tx1"/>
                          </a:solidFill>
                          <a:latin typeface="宋体"/>
                        </a:rPr>
                        <a:t>！</a:t>
                      </a:r>
                      <a:endParaRPr lang="en-US" altLang="zh-CN" sz="3000" b="0" i="0" u="none" strike="noStrike" dirty="0">
                        <a:solidFill>
                          <a:schemeClr val="tx1"/>
                        </a:solidFill>
                        <a:latin typeface="宋体"/>
                      </a:endParaRP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矩形 5"/>
          <p:cNvSpPr/>
          <p:nvPr/>
        </p:nvSpPr>
        <p:spPr>
          <a:xfrm>
            <a:off x="857224" y="285728"/>
            <a:ext cx="5221301" cy="584775"/>
          </a:xfrm>
          <a:prstGeom prst="rect">
            <a:avLst/>
          </a:prstGeom>
        </p:spPr>
        <p:txBody>
          <a:bodyPr wrap="none">
            <a:spAutoFit/>
          </a:bodyPr>
          <a:lstStyle/>
          <a:p>
            <a:r>
              <a:rPr lang="en-US" altLang="zh-CN" sz="3200" b="1" dirty="0" smtClean="0">
                <a:solidFill>
                  <a:srgbClr val="004D86"/>
                </a:solidFill>
              </a:rPr>
              <a:t>R&amp;D</a:t>
            </a:r>
            <a:r>
              <a:rPr lang="zh-CN" altLang="en-US" sz="3200" b="1" dirty="0" smtClean="0">
                <a:solidFill>
                  <a:srgbClr val="004D86"/>
                </a:solidFill>
              </a:rPr>
              <a:t>基本概念</a:t>
            </a:r>
            <a:r>
              <a:rPr lang="en-US" altLang="zh-CN" sz="3200" b="1" dirty="0" smtClean="0">
                <a:solidFill>
                  <a:srgbClr val="FF0000"/>
                </a:solidFill>
              </a:rPr>
              <a:t>--</a:t>
            </a:r>
            <a:r>
              <a:rPr lang="zh-CN" altLang="en-US" sz="3200" b="1" dirty="0" smtClean="0">
                <a:solidFill>
                  <a:srgbClr val="FF0000"/>
                </a:solidFill>
              </a:rPr>
              <a:t>辩证看现象</a:t>
            </a:r>
            <a:endParaRPr lang="zh-CN" altLang="en-US" sz="3200" b="1" dirty="0" smtClean="0">
              <a:solidFill>
                <a:srgbClr val="FF0000"/>
              </a:solidFill>
              <a:latin typeface="+mj-lt"/>
              <a:ea typeface="+mj-ea"/>
              <a:cs typeface="+mj-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657229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统什么</a:t>
            </a:r>
          </a:p>
        </p:txBody>
      </p:sp>
      <p:sp>
        <p:nvSpPr>
          <p:cNvPr id="6" name="TextBox 5"/>
          <p:cNvSpPr txBox="1"/>
          <p:nvPr/>
        </p:nvSpPr>
        <p:spPr>
          <a:xfrm>
            <a:off x="1071538" y="1071546"/>
            <a:ext cx="7143800" cy="4196020"/>
          </a:xfrm>
          <a:prstGeom prst="rect">
            <a:avLst/>
          </a:prstGeom>
          <a:noFill/>
          <a:ln>
            <a:solidFill>
              <a:schemeClr val="tx1"/>
            </a:solidFill>
            <a:prstDash val="sysDot"/>
          </a:ln>
        </p:spPr>
        <p:txBody>
          <a:bodyPr wrap="square" rtlCol="0">
            <a:spAutoFit/>
          </a:bodyPr>
          <a:lstStyle/>
          <a:p>
            <a:pPr>
              <a:lnSpc>
                <a:spcPts val="8000"/>
              </a:lnSpc>
            </a:pPr>
            <a:r>
              <a:rPr lang="zh-CN" altLang="en-US" sz="6000" b="1" dirty="0" smtClean="0"/>
              <a:t>项目关联之四：</a:t>
            </a:r>
            <a:endParaRPr lang="en-US" altLang="zh-CN" sz="6000" b="1" dirty="0" smtClean="0"/>
          </a:p>
          <a:p>
            <a:pPr>
              <a:lnSpc>
                <a:spcPts val="8000"/>
              </a:lnSpc>
            </a:pPr>
            <a:endParaRPr lang="en-US" altLang="zh-CN" sz="6000" b="1" dirty="0" smtClean="0"/>
          </a:p>
          <a:p>
            <a:pPr>
              <a:lnSpc>
                <a:spcPts val="8000"/>
              </a:lnSpc>
            </a:pPr>
            <a:endParaRPr lang="en-US" altLang="zh-CN" sz="6000" b="1" dirty="0" smtClean="0"/>
          </a:p>
          <a:p>
            <a:pPr>
              <a:lnSpc>
                <a:spcPts val="8000"/>
              </a:lnSpc>
            </a:pPr>
            <a:endParaRPr lang="en-US" altLang="zh-CN" sz="6000" b="1" dirty="0" smtClean="0"/>
          </a:p>
        </p:txBody>
      </p:sp>
      <p:sp>
        <p:nvSpPr>
          <p:cNvPr id="7" name="TextBox 6"/>
          <p:cNvSpPr txBox="1"/>
          <p:nvPr/>
        </p:nvSpPr>
        <p:spPr>
          <a:xfrm>
            <a:off x="1428728" y="2786058"/>
            <a:ext cx="6786610" cy="605294"/>
          </a:xfrm>
          <a:prstGeom prst="rect">
            <a:avLst/>
          </a:prstGeom>
          <a:noFill/>
        </p:spPr>
        <p:txBody>
          <a:bodyPr wrap="square" rtlCol="0">
            <a:spAutoFit/>
          </a:bodyPr>
          <a:lstStyle/>
          <a:p>
            <a:pPr>
              <a:lnSpc>
                <a:spcPts val="4000"/>
              </a:lnSpc>
            </a:pPr>
            <a:r>
              <a:rPr lang="zh-CN" altLang="en-US" sz="4000" b="1" dirty="0" smtClean="0">
                <a:solidFill>
                  <a:srgbClr val="004D86"/>
                </a:solidFill>
              </a:rPr>
              <a:t>研究与发展的延伸段</a:t>
            </a:r>
            <a:endParaRPr lang="zh-CN" altLang="en-US" sz="4000" b="1" dirty="0">
              <a:solidFill>
                <a:srgbClr val="004D86"/>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657229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统什么</a:t>
            </a:r>
          </a:p>
        </p:txBody>
      </p:sp>
      <p:sp>
        <p:nvSpPr>
          <p:cNvPr id="6" name="TextBox 5"/>
          <p:cNvSpPr txBox="1"/>
          <p:nvPr/>
        </p:nvSpPr>
        <p:spPr>
          <a:xfrm>
            <a:off x="1071538" y="1071546"/>
            <a:ext cx="7143800" cy="4196020"/>
          </a:xfrm>
          <a:prstGeom prst="rect">
            <a:avLst/>
          </a:prstGeom>
          <a:noFill/>
          <a:ln>
            <a:solidFill>
              <a:schemeClr val="tx1"/>
            </a:solidFill>
            <a:prstDash val="sysDot"/>
          </a:ln>
        </p:spPr>
        <p:txBody>
          <a:bodyPr wrap="square" rtlCol="0">
            <a:spAutoFit/>
          </a:bodyPr>
          <a:lstStyle/>
          <a:p>
            <a:pPr>
              <a:lnSpc>
                <a:spcPts val="8000"/>
              </a:lnSpc>
            </a:pPr>
            <a:r>
              <a:rPr lang="zh-CN" altLang="en-US" sz="4400" b="1" dirty="0" smtClean="0">
                <a:solidFill>
                  <a:srgbClr val="004D86"/>
                </a:solidFill>
              </a:rPr>
              <a:t>研究与发展延伸段</a:t>
            </a:r>
            <a:r>
              <a:rPr lang="zh-CN" altLang="en-US" sz="6000" b="1" dirty="0" smtClean="0"/>
              <a:t>：</a:t>
            </a:r>
            <a:endParaRPr lang="en-US" altLang="zh-CN" sz="6000" b="1" dirty="0" smtClean="0"/>
          </a:p>
          <a:p>
            <a:pPr>
              <a:lnSpc>
                <a:spcPts val="8000"/>
              </a:lnSpc>
            </a:pPr>
            <a:r>
              <a:rPr lang="zh-CN" altLang="en-US" sz="4400" b="1" dirty="0" smtClean="0"/>
              <a:t>包括：</a:t>
            </a:r>
            <a:endParaRPr lang="en-US" altLang="zh-CN" sz="4400" b="1" dirty="0" smtClean="0"/>
          </a:p>
          <a:p>
            <a:pPr>
              <a:lnSpc>
                <a:spcPts val="8000"/>
              </a:lnSpc>
            </a:pPr>
            <a:r>
              <a:rPr lang="en-US" altLang="zh-CN" sz="4400" b="1" dirty="0" smtClean="0"/>
              <a:t>1.R&amp;D</a:t>
            </a:r>
            <a:r>
              <a:rPr lang="zh-CN" altLang="en-US" sz="4400" b="1" dirty="0" smtClean="0"/>
              <a:t>成果应用</a:t>
            </a:r>
            <a:endParaRPr lang="en-US" altLang="zh-CN" sz="4400" b="1" dirty="0" smtClean="0"/>
          </a:p>
          <a:p>
            <a:pPr>
              <a:lnSpc>
                <a:spcPts val="8000"/>
              </a:lnSpc>
            </a:pPr>
            <a:r>
              <a:rPr lang="en-US" altLang="zh-CN" sz="4400" b="1" dirty="0" smtClean="0"/>
              <a:t>2.</a:t>
            </a:r>
            <a:r>
              <a:rPr lang="zh-CN" altLang="en-US" sz="4400" b="1" dirty="0" smtClean="0"/>
              <a:t>其他技术服务</a:t>
            </a:r>
            <a:endParaRPr lang="en-US" altLang="zh-CN" sz="6000" b="1"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928662" y="357166"/>
            <a:ext cx="657229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统什么</a:t>
            </a:r>
            <a:endParaRPr lang="zh-CN" altLang="en-US" sz="3200" b="1" dirty="0" smtClean="0">
              <a:solidFill>
                <a:srgbClr val="004D86"/>
              </a:solidFill>
            </a:endParaRPr>
          </a:p>
        </p:txBody>
      </p:sp>
      <p:sp>
        <p:nvSpPr>
          <p:cNvPr id="7" name="流程图: 过程 6"/>
          <p:cNvSpPr/>
          <p:nvPr/>
        </p:nvSpPr>
        <p:spPr>
          <a:xfrm>
            <a:off x="928662" y="2000240"/>
            <a:ext cx="7429552" cy="1928826"/>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b="1" dirty="0">
              <a:solidFill>
                <a:srgbClr val="FF0000"/>
              </a:solidFill>
            </a:endParaRPr>
          </a:p>
        </p:txBody>
      </p:sp>
      <p:sp>
        <p:nvSpPr>
          <p:cNvPr id="6" name="矩形 5"/>
          <p:cNvSpPr/>
          <p:nvPr/>
        </p:nvSpPr>
        <p:spPr>
          <a:xfrm>
            <a:off x="2071670" y="2928934"/>
            <a:ext cx="4876656" cy="707822"/>
          </a:xfrm>
          <a:prstGeom prst="rect">
            <a:avLst/>
          </a:prstGeom>
        </p:spPr>
        <p:txBody>
          <a:bodyPr wrap="none">
            <a:spAutoFit/>
          </a:bodyPr>
          <a:lstStyle/>
          <a:p>
            <a:pPr algn="ctr">
              <a:lnSpc>
                <a:spcPts val="4000"/>
              </a:lnSpc>
            </a:pPr>
            <a:r>
              <a:rPr lang="en-US" altLang="zh-CN" sz="6000" b="1" dirty="0" smtClean="0">
                <a:solidFill>
                  <a:srgbClr val="FF0000"/>
                </a:solidFill>
              </a:rPr>
              <a:t>R&amp;D</a:t>
            </a:r>
            <a:r>
              <a:rPr lang="zh-CN" altLang="en-US" sz="6000" b="1" dirty="0" smtClean="0">
                <a:solidFill>
                  <a:srgbClr val="FF0000"/>
                </a:solidFill>
              </a:rPr>
              <a:t>成果应用</a:t>
            </a:r>
            <a:endParaRPr lang="zh-CN" altLang="en-US" sz="6000" b="1" dirty="0">
              <a:solidFill>
                <a:srgbClr val="FF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a:srcRect/>
          <a:stretch>
            <a:fillRect/>
          </a:stretch>
        </p:blipFill>
        <p:spPr bwMode="auto">
          <a:xfrm>
            <a:off x="714348" y="3976692"/>
            <a:ext cx="4071966" cy="271464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714349" y="1214422"/>
            <a:ext cx="4071965" cy="2697677"/>
          </a:xfrm>
          <a:prstGeom prst="rect">
            <a:avLst/>
          </a:prstGeom>
          <a:noFill/>
          <a:ln w="9525">
            <a:noFill/>
            <a:miter lim="800000"/>
            <a:headEnd/>
            <a:tailEnd/>
          </a:ln>
          <a:effectLst/>
        </p:spPr>
      </p:pic>
      <p:sp>
        <p:nvSpPr>
          <p:cNvPr id="6" name="矩形 5"/>
          <p:cNvSpPr/>
          <p:nvPr/>
        </p:nvSpPr>
        <p:spPr>
          <a:xfrm>
            <a:off x="857224" y="285728"/>
            <a:ext cx="2686954" cy="584775"/>
          </a:xfrm>
          <a:prstGeom prst="rect">
            <a:avLst/>
          </a:prstGeom>
        </p:spPr>
        <p:txBody>
          <a:bodyPr wrap="none">
            <a:spAutoFit/>
          </a:bodyPr>
          <a:lstStyle/>
          <a:p>
            <a:r>
              <a:rPr lang="en-US" altLang="zh-CN" sz="3200" b="1" dirty="0" smtClean="0">
                <a:solidFill>
                  <a:srgbClr val="004D86"/>
                </a:solidFill>
              </a:rPr>
              <a:t>R&amp;D</a:t>
            </a:r>
            <a:r>
              <a:rPr lang="zh-CN" altLang="en-US" sz="3200" b="1" dirty="0" smtClean="0">
                <a:solidFill>
                  <a:srgbClr val="004D86"/>
                </a:solidFill>
              </a:rPr>
              <a:t>成果应用</a:t>
            </a:r>
            <a:endParaRPr lang="zh-CN" altLang="en-US" sz="3200" b="1" dirty="0" smtClean="0">
              <a:solidFill>
                <a:srgbClr val="00B050"/>
              </a:solidFill>
              <a:latin typeface="+mj-lt"/>
              <a:ea typeface="+mj-ea"/>
              <a:cs typeface="+mj-cs"/>
            </a:endParaRPr>
          </a:p>
        </p:txBody>
      </p:sp>
      <p:pic>
        <p:nvPicPr>
          <p:cNvPr id="4098" name="Picture 2" descr="E:\全国科技年报培训专用\2020年科技年报培训资料\2020年培训辅助资料\20200520水稻成熟了.jpg"/>
          <p:cNvPicPr>
            <a:picLocks noChangeAspect="1" noChangeArrowheads="1"/>
          </p:cNvPicPr>
          <p:nvPr/>
        </p:nvPicPr>
        <p:blipFill>
          <a:blip r:embed="rId4"/>
          <a:srcRect/>
          <a:stretch>
            <a:fillRect/>
          </a:stretch>
        </p:blipFill>
        <p:spPr bwMode="auto">
          <a:xfrm>
            <a:off x="4929190" y="1643050"/>
            <a:ext cx="3595713" cy="2696785"/>
          </a:xfrm>
          <a:prstGeom prst="rect">
            <a:avLst/>
          </a:prstGeom>
          <a:noFill/>
        </p:spPr>
      </p:pic>
      <p:sp>
        <p:nvSpPr>
          <p:cNvPr id="8" name="矩形 7"/>
          <p:cNvSpPr/>
          <p:nvPr/>
        </p:nvSpPr>
        <p:spPr>
          <a:xfrm>
            <a:off x="4929190" y="4786322"/>
            <a:ext cx="3643338" cy="923330"/>
          </a:xfrm>
          <a:prstGeom prst="rect">
            <a:avLst/>
          </a:prstGeom>
        </p:spPr>
        <p:txBody>
          <a:bodyPr wrap="square">
            <a:spAutoFit/>
          </a:bodyPr>
          <a:lstStyle/>
          <a:p>
            <a:r>
              <a:rPr lang="zh-CN" altLang="en-US" dirty="0" smtClean="0"/>
              <a:t>“稻子熟了才弯腰”，每位新人</a:t>
            </a:r>
            <a:endParaRPr lang="en-US" altLang="zh-CN" dirty="0" smtClean="0"/>
          </a:p>
          <a:p>
            <a:r>
              <a:rPr lang="zh-CN" altLang="en-US" dirty="0" smtClean="0"/>
              <a:t>好比一颗稻子，愿你们早点把腰</a:t>
            </a:r>
            <a:endParaRPr lang="en-US" altLang="zh-CN" dirty="0" smtClean="0"/>
          </a:p>
          <a:p>
            <a:r>
              <a:rPr lang="zh-CN" altLang="en-US" dirty="0" smtClean="0"/>
              <a:t>弯下来。</a:t>
            </a:r>
            <a:endParaRPr lang="zh-CN" alt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a:srcRect/>
          <a:stretch>
            <a:fillRect/>
          </a:stretch>
        </p:blipFill>
        <p:spPr bwMode="auto">
          <a:xfrm>
            <a:off x="785786" y="1000108"/>
            <a:ext cx="4429156" cy="2775604"/>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3214678" y="3571876"/>
            <a:ext cx="5453058" cy="2777651"/>
          </a:xfrm>
          <a:prstGeom prst="rect">
            <a:avLst/>
          </a:prstGeom>
          <a:noFill/>
          <a:ln w="9525">
            <a:noFill/>
            <a:miter lim="800000"/>
            <a:headEnd/>
            <a:tailEnd/>
          </a:ln>
          <a:effectLst/>
        </p:spPr>
      </p:pic>
      <p:sp>
        <p:nvSpPr>
          <p:cNvPr id="6" name="矩形 5"/>
          <p:cNvSpPr/>
          <p:nvPr/>
        </p:nvSpPr>
        <p:spPr>
          <a:xfrm>
            <a:off x="857224" y="285728"/>
            <a:ext cx="2686954" cy="584775"/>
          </a:xfrm>
          <a:prstGeom prst="rect">
            <a:avLst/>
          </a:prstGeom>
        </p:spPr>
        <p:txBody>
          <a:bodyPr wrap="none">
            <a:spAutoFit/>
          </a:bodyPr>
          <a:lstStyle/>
          <a:p>
            <a:r>
              <a:rPr lang="en-US" altLang="zh-CN" sz="3200" b="1" dirty="0" smtClean="0">
                <a:solidFill>
                  <a:srgbClr val="004D86"/>
                </a:solidFill>
              </a:rPr>
              <a:t>R&amp;D</a:t>
            </a:r>
            <a:r>
              <a:rPr lang="zh-CN" altLang="en-US" sz="3200" b="1" dirty="0" smtClean="0">
                <a:solidFill>
                  <a:srgbClr val="004D86"/>
                </a:solidFill>
              </a:rPr>
              <a:t>成果应用</a:t>
            </a:r>
            <a:endParaRPr lang="zh-CN" altLang="en-US" sz="3200" b="1" dirty="0" smtClean="0">
              <a:solidFill>
                <a:srgbClr val="00B050"/>
              </a:solidFill>
              <a:latin typeface="+mj-lt"/>
              <a:ea typeface="+mj-ea"/>
              <a:cs typeface="+mj-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3075" name="Picture 3"/>
          <p:cNvPicPr>
            <a:picLocks noChangeAspect="1" noChangeArrowheads="1"/>
          </p:cNvPicPr>
          <p:nvPr/>
        </p:nvPicPr>
        <p:blipFill>
          <a:blip r:embed="rId2"/>
          <a:srcRect/>
          <a:stretch>
            <a:fillRect/>
          </a:stretch>
        </p:blipFill>
        <p:spPr bwMode="auto">
          <a:xfrm>
            <a:off x="785786" y="1071546"/>
            <a:ext cx="5500726" cy="3246092"/>
          </a:xfrm>
          <a:prstGeom prst="rect">
            <a:avLst/>
          </a:prstGeom>
          <a:noFill/>
          <a:ln w="9525">
            <a:noFill/>
            <a:miter lim="800000"/>
            <a:headEnd/>
            <a:tailEnd/>
          </a:ln>
          <a:effectLst/>
        </p:spPr>
      </p:pic>
      <p:sp>
        <p:nvSpPr>
          <p:cNvPr id="5" name="矩形 4"/>
          <p:cNvSpPr/>
          <p:nvPr/>
        </p:nvSpPr>
        <p:spPr>
          <a:xfrm>
            <a:off x="857224" y="285728"/>
            <a:ext cx="2686954" cy="584775"/>
          </a:xfrm>
          <a:prstGeom prst="rect">
            <a:avLst/>
          </a:prstGeom>
        </p:spPr>
        <p:txBody>
          <a:bodyPr wrap="none">
            <a:spAutoFit/>
          </a:bodyPr>
          <a:lstStyle/>
          <a:p>
            <a:r>
              <a:rPr lang="en-US" altLang="zh-CN" sz="3200" b="1" dirty="0" smtClean="0">
                <a:solidFill>
                  <a:srgbClr val="004D86"/>
                </a:solidFill>
              </a:rPr>
              <a:t>R&amp;D</a:t>
            </a:r>
            <a:r>
              <a:rPr lang="zh-CN" altLang="en-US" sz="3200" b="1" dirty="0" smtClean="0">
                <a:solidFill>
                  <a:srgbClr val="004D86"/>
                </a:solidFill>
              </a:rPr>
              <a:t>成果应用</a:t>
            </a:r>
            <a:endParaRPr lang="zh-CN" altLang="en-US" sz="3200" b="1" dirty="0" smtClean="0">
              <a:solidFill>
                <a:srgbClr val="00B050"/>
              </a:solidFill>
              <a:latin typeface="+mj-lt"/>
              <a:ea typeface="+mj-ea"/>
              <a:cs typeface="+mj-cs"/>
            </a:endParaRPr>
          </a:p>
        </p:txBody>
      </p:sp>
      <p:pic>
        <p:nvPicPr>
          <p:cNvPr id="6" name="Picture 2"/>
          <p:cNvPicPr>
            <a:picLocks noChangeAspect="1" noChangeArrowheads="1"/>
          </p:cNvPicPr>
          <p:nvPr/>
        </p:nvPicPr>
        <p:blipFill>
          <a:blip r:embed="rId3"/>
          <a:srcRect/>
          <a:stretch>
            <a:fillRect/>
          </a:stretch>
        </p:blipFill>
        <p:spPr bwMode="auto">
          <a:xfrm>
            <a:off x="3357554" y="3718989"/>
            <a:ext cx="5098901" cy="31390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928662" y="357166"/>
            <a:ext cx="657229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统什么</a:t>
            </a:r>
            <a:endParaRPr lang="zh-CN" altLang="en-US" sz="3200" b="1" dirty="0" smtClean="0">
              <a:solidFill>
                <a:srgbClr val="004D86"/>
              </a:solidFill>
            </a:endParaRPr>
          </a:p>
        </p:txBody>
      </p:sp>
      <p:sp>
        <p:nvSpPr>
          <p:cNvPr id="7" name="流程图: 过程 6"/>
          <p:cNvSpPr/>
          <p:nvPr/>
        </p:nvSpPr>
        <p:spPr>
          <a:xfrm>
            <a:off x="928662" y="2000240"/>
            <a:ext cx="7429552" cy="1928826"/>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b="1" dirty="0">
              <a:solidFill>
                <a:srgbClr val="FF0000"/>
              </a:solidFill>
            </a:endParaRPr>
          </a:p>
        </p:txBody>
      </p:sp>
      <p:sp>
        <p:nvSpPr>
          <p:cNvPr id="6" name="矩形 5"/>
          <p:cNvSpPr/>
          <p:nvPr/>
        </p:nvSpPr>
        <p:spPr>
          <a:xfrm>
            <a:off x="2786050" y="2714620"/>
            <a:ext cx="3275257" cy="707822"/>
          </a:xfrm>
          <a:prstGeom prst="rect">
            <a:avLst/>
          </a:prstGeom>
        </p:spPr>
        <p:txBody>
          <a:bodyPr wrap="none">
            <a:spAutoFit/>
          </a:bodyPr>
          <a:lstStyle/>
          <a:p>
            <a:pPr algn="ctr">
              <a:lnSpc>
                <a:spcPts val="4000"/>
              </a:lnSpc>
            </a:pPr>
            <a:r>
              <a:rPr lang="zh-CN" altLang="en-US" sz="6000" b="1" dirty="0" smtClean="0">
                <a:solidFill>
                  <a:srgbClr val="FF0000"/>
                </a:solidFill>
              </a:rPr>
              <a:t>技术服务</a:t>
            </a:r>
            <a:endParaRPr lang="zh-CN" altLang="en-US" sz="6000" b="1" dirty="0">
              <a:solidFill>
                <a:srgbClr val="FF00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857224" y="285728"/>
            <a:ext cx="1832553" cy="584775"/>
          </a:xfrm>
          <a:prstGeom prst="rect">
            <a:avLst/>
          </a:prstGeom>
        </p:spPr>
        <p:txBody>
          <a:bodyPr wrap="none">
            <a:spAutoFit/>
          </a:bodyPr>
          <a:lstStyle/>
          <a:p>
            <a:r>
              <a:rPr lang="zh-CN" altLang="en-US" sz="3200" b="1" dirty="0" smtClean="0">
                <a:solidFill>
                  <a:srgbClr val="004D86"/>
                </a:solidFill>
                <a:latin typeface="+mj-lt"/>
                <a:ea typeface="+mj-ea"/>
                <a:cs typeface="+mj-cs"/>
              </a:rPr>
              <a:t>技术服务</a:t>
            </a:r>
            <a:endParaRPr lang="zh-CN" altLang="en-US" sz="3200" b="1" dirty="0" smtClean="0">
              <a:solidFill>
                <a:srgbClr val="00B050"/>
              </a:solidFill>
              <a:latin typeface="+mj-lt"/>
              <a:ea typeface="+mj-ea"/>
              <a:cs typeface="+mj-cs"/>
            </a:endParaRPr>
          </a:p>
        </p:txBody>
      </p:sp>
      <p:pic>
        <p:nvPicPr>
          <p:cNvPr id="2050" name="Picture 2" descr="E:\全国科技年报培训专用\2020年科技年报培训资料\2020年培训辅助资料\20200520房屋检测1.jpg"/>
          <p:cNvPicPr>
            <a:picLocks noChangeAspect="1" noChangeArrowheads="1"/>
          </p:cNvPicPr>
          <p:nvPr/>
        </p:nvPicPr>
        <p:blipFill>
          <a:blip r:embed="rId2"/>
          <a:srcRect/>
          <a:stretch>
            <a:fillRect/>
          </a:stretch>
        </p:blipFill>
        <p:spPr bwMode="auto">
          <a:xfrm>
            <a:off x="785786" y="1142984"/>
            <a:ext cx="3714757" cy="3500462"/>
          </a:xfrm>
          <a:prstGeom prst="rect">
            <a:avLst/>
          </a:prstGeom>
          <a:noFill/>
        </p:spPr>
      </p:pic>
      <p:pic>
        <p:nvPicPr>
          <p:cNvPr id="2052" name="Picture 4" descr="E:\全国科技年报培训专用\2020年科技年报培训资料\2020年培训辅助资料\20200520房屋检测2.jpg"/>
          <p:cNvPicPr>
            <a:picLocks noChangeAspect="1" noChangeArrowheads="1"/>
          </p:cNvPicPr>
          <p:nvPr/>
        </p:nvPicPr>
        <p:blipFill>
          <a:blip r:embed="rId3"/>
          <a:srcRect/>
          <a:stretch>
            <a:fillRect/>
          </a:stretch>
        </p:blipFill>
        <p:spPr bwMode="auto">
          <a:xfrm>
            <a:off x="4643438" y="3286124"/>
            <a:ext cx="3968061" cy="343654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928662" y="357166"/>
            <a:ext cx="657229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统什么</a:t>
            </a:r>
          </a:p>
        </p:txBody>
      </p:sp>
      <p:sp>
        <p:nvSpPr>
          <p:cNvPr id="5" name="TextBox 4"/>
          <p:cNvSpPr txBox="1"/>
          <p:nvPr/>
        </p:nvSpPr>
        <p:spPr>
          <a:xfrm>
            <a:off x="785786" y="1214422"/>
            <a:ext cx="7572428" cy="3170099"/>
          </a:xfrm>
          <a:prstGeom prst="rect">
            <a:avLst/>
          </a:prstGeom>
          <a:noFill/>
          <a:ln>
            <a:solidFill>
              <a:schemeClr val="tx1"/>
            </a:solidFill>
            <a:prstDash val="sysDot"/>
          </a:ln>
        </p:spPr>
        <p:txBody>
          <a:bodyPr wrap="square" rtlCol="0">
            <a:spAutoFit/>
          </a:bodyPr>
          <a:lstStyle/>
          <a:p>
            <a:pPr>
              <a:lnSpc>
                <a:spcPts val="8000"/>
              </a:lnSpc>
            </a:pPr>
            <a:r>
              <a:rPr lang="zh-CN" altLang="en-US" sz="6000" b="1" dirty="0" smtClean="0"/>
              <a:t>人力可分为：</a:t>
            </a:r>
            <a:endParaRPr lang="en-US" altLang="zh-CN" sz="6000" b="1" dirty="0" smtClean="0"/>
          </a:p>
          <a:p>
            <a:pPr>
              <a:lnSpc>
                <a:spcPts val="8000"/>
              </a:lnSpc>
            </a:pPr>
            <a:r>
              <a:rPr lang="en-US" altLang="zh-CN" sz="3200" b="1" dirty="0" smtClean="0"/>
              <a:t>1.</a:t>
            </a:r>
            <a:r>
              <a:rPr lang="zh-CN" altLang="en-US" sz="3200" b="1" dirty="0" smtClean="0"/>
              <a:t>教师技术职务系列人员；</a:t>
            </a:r>
            <a:endParaRPr lang="en-US" altLang="zh-CN" sz="3200" b="1" dirty="0" smtClean="0"/>
          </a:p>
          <a:p>
            <a:pPr>
              <a:lnSpc>
                <a:spcPts val="8000"/>
              </a:lnSpc>
            </a:pPr>
            <a:r>
              <a:rPr lang="en-US" altLang="zh-CN" sz="3200" b="1" dirty="0" smtClean="0"/>
              <a:t>2.</a:t>
            </a:r>
            <a:r>
              <a:rPr lang="zh-CN" altLang="en-US" sz="3200" b="1" dirty="0" smtClean="0"/>
              <a:t>其他技术职务系列人员；</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857224" y="285728"/>
            <a:ext cx="1832553" cy="584775"/>
          </a:xfrm>
          <a:prstGeom prst="rect">
            <a:avLst/>
          </a:prstGeom>
        </p:spPr>
        <p:txBody>
          <a:bodyPr wrap="none">
            <a:spAutoFit/>
          </a:bodyPr>
          <a:lstStyle/>
          <a:p>
            <a:r>
              <a:rPr lang="zh-CN" altLang="en-US" sz="3200" b="1" dirty="0" smtClean="0">
                <a:solidFill>
                  <a:srgbClr val="004D86"/>
                </a:solidFill>
                <a:latin typeface="+mj-lt"/>
                <a:ea typeface="+mj-ea"/>
                <a:cs typeface="+mj-cs"/>
              </a:rPr>
              <a:t>技术服务</a:t>
            </a:r>
            <a:endParaRPr lang="zh-CN" altLang="en-US" sz="3200" b="1" dirty="0" smtClean="0">
              <a:solidFill>
                <a:srgbClr val="00B050"/>
              </a:solidFill>
              <a:latin typeface="+mj-lt"/>
              <a:ea typeface="+mj-ea"/>
              <a:cs typeface="+mj-cs"/>
            </a:endParaRPr>
          </a:p>
        </p:txBody>
      </p:sp>
      <p:pic>
        <p:nvPicPr>
          <p:cNvPr id="3074" name="Picture 2" descr="E:\全国科技年报培训专用\2020年科技年报培训资料\2020年培训辅助资料\20200520汽车检测1.jpg"/>
          <p:cNvPicPr>
            <a:picLocks noChangeAspect="1" noChangeArrowheads="1"/>
          </p:cNvPicPr>
          <p:nvPr/>
        </p:nvPicPr>
        <p:blipFill>
          <a:blip r:embed="rId2"/>
          <a:srcRect/>
          <a:stretch>
            <a:fillRect/>
          </a:stretch>
        </p:blipFill>
        <p:spPr bwMode="auto">
          <a:xfrm>
            <a:off x="785785" y="1071546"/>
            <a:ext cx="3698237" cy="4929222"/>
          </a:xfrm>
          <a:prstGeom prst="rect">
            <a:avLst/>
          </a:prstGeom>
          <a:noFill/>
        </p:spPr>
      </p:pic>
      <p:pic>
        <p:nvPicPr>
          <p:cNvPr id="3075" name="Picture 3" descr="E:\全国科技年报培训专用\2020年科技年报培训资料\2020年培训辅助资料\20200520汽车检测2.jpg"/>
          <p:cNvPicPr>
            <a:picLocks noChangeAspect="1" noChangeArrowheads="1"/>
          </p:cNvPicPr>
          <p:nvPr/>
        </p:nvPicPr>
        <p:blipFill>
          <a:blip r:embed="rId3"/>
          <a:srcRect/>
          <a:stretch>
            <a:fillRect/>
          </a:stretch>
        </p:blipFill>
        <p:spPr bwMode="auto">
          <a:xfrm>
            <a:off x="4643438" y="1976555"/>
            <a:ext cx="3662289" cy="4881446"/>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857224" y="285728"/>
            <a:ext cx="1832553" cy="584775"/>
          </a:xfrm>
          <a:prstGeom prst="rect">
            <a:avLst/>
          </a:prstGeom>
        </p:spPr>
        <p:txBody>
          <a:bodyPr wrap="none">
            <a:spAutoFit/>
          </a:bodyPr>
          <a:lstStyle/>
          <a:p>
            <a:r>
              <a:rPr lang="zh-CN" altLang="en-US" sz="3200" b="1" dirty="0" smtClean="0">
                <a:solidFill>
                  <a:srgbClr val="004D86"/>
                </a:solidFill>
                <a:latin typeface="+mj-lt"/>
                <a:ea typeface="+mj-ea"/>
                <a:cs typeface="+mj-cs"/>
              </a:rPr>
              <a:t>技术服务</a:t>
            </a:r>
            <a:endParaRPr lang="zh-CN" altLang="en-US" sz="3200" b="1" dirty="0" smtClean="0">
              <a:solidFill>
                <a:srgbClr val="00B050"/>
              </a:solidFill>
              <a:latin typeface="+mj-lt"/>
              <a:ea typeface="+mj-ea"/>
              <a:cs typeface="+mj-cs"/>
            </a:endParaRPr>
          </a:p>
        </p:txBody>
      </p:sp>
      <p:pic>
        <p:nvPicPr>
          <p:cNvPr id="1026" name="Picture 2"/>
          <p:cNvPicPr>
            <a:picLocks noChangeAspect="1" noChangeArrowheads="1"/>
          </p:cNvPicPr>
          <p:nvPr/>
        </p:nvPicPr>
        <p:blipFill>
          <a:blip r:embed="rId2"/>
          <a:srcRect/>
          <a:stretch>
            <a:fillRect/>
          </a:stretch>
        </p:blipFill>
        <p:spPr bwMode="auto">
          <a:xfrm>
            <a:off x="785786" y="1000108"/>
            <a:ext cx="4071966" cy="264677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000496" y="3643314"/>
            <a:ext cx="4286280" cy="295753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657229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统什么</a:t>
            </a:r>
          </a:p>
        </p:txBody>
      </p:sp>
      <p:sp>
        <p:nvSpPr>
          <p:cNvPr id="6" name="TextBox 5"/>
          <p:cNvSpPr txBox="1"/>
          <p:nvPr/>
        </p:nvSpPr>
        <p:spPr>
          <a:xfrm>
            <a:off x="1071538" y="1071546"/>
            <a:ext cx="7143800" cy="5221942"/>
          </a:xfrm>
          <a:prstGeom prst="rect">
            <a:avLst/>
          </a:prstGeom>
          <a:noFill/>
          <a:ln>
            <a:solidFill>
              <a:schemeClr val="tx1"/>
            </a:solidFill>
            <a:prstDash val="sysDot"/>
          </a:ln>
        </p:spPr>
        <p:txBody>
          <a:bodyPr wrap="square" rtlCol="0">
            <a:spAutoFit/>
          </a:bodyPr>
          <a:lstStyle/>
          <a:p>
            <a:pPr>
              <a:lnSpc>
                <a:spcPts val="8000"/>
              </a:lnSpc>
            </a:pPr>
            <a:r>
              <a:rPr lang="en-US" altLang="zh-CN" sz="4400" b="1" dirty="0" smtClean="0"/>
              <a:t>1.</a:t>
            </a:r>
            <a:r>
              <a:rPr lang="zh-CN" altLang="en-US" sz="4400" b="1" dirty="0" smtClean="0"/>
              <a:t>基础研究</a:t>
            </a:r>
            <a:endParaRPr lang="en-US" altLang="zh-CN" sz="4400" b="1" dirty="0" smtClean="0"/>
          </a:p>
          <a:p>
            <a:pPr>
              <a:lnSpc>
                <a:spcPts val="8000"/>
              </a:lnSpc>
            </a:pPr>
            <a:r>
              <a:rPr lang="en-US" altLang="zh-CN" sz="4400" b="1" dirty="0" smtClean="0"/>
              <a:t>2.</a:t>
            </a:r>
            <a:r>
              <a:rPr lang="zh-CN" altLang="en-US" sz="4400" b="1" dirty="0" smtClean="0"/>
              <a:t>应用研究</a:t>
            </a:r>
            <a:endParaRPr lang="en-US" altLang="zh-CN" sz="4400" b="1" dirty="0" smtClean="0"/>
          </a:p>
          <a:p>
            <a:pPr>
              <a:lnSpc>
                <a:spcPts val="8000"/>
              </a:lnSpc>
            </a:pPr>
            <a:r>
              <a:rPr lang="en-US" altLang="zh-CN" sz="4400" b="1" dirty="0" smtClean="0"/>
              <a:t>3.</a:t>
            </a:r>
            <a:r>
              <a:rPr lang="zh-CN" altLang="en-US" sz="4400" b="1" dirty="0" smtClean="0"/>
              <a:t>实验发展</a:t>
            </a:r>
            <a:endParaRPr lang="en-US" altLang="zh-CN" sz="4400" b="1" dirty="0" smtClean="0"/>
          </a:p>
          <a:p>
            <a:pPr>
              <a:lnSpc>
                <a:spcPts val="8000"/>
              </a:lnSpc>
            </a:pPr>
            <a:r>
              <a:rPr lang="en-US" altLang="zh-CN" sz="4400" b="1" dirty="0" smtClean="0"/>
              <a:t>4.R&amp;D</a:t>
            </a:r>
            <a:r>
              <a:rPr lang="zh-CN" altLang="en-US" sz="4400" b="1" dirty="0" smtClean="0"/>
              <a:t>成果应用</a:t>
            </a:r>
            <a:endParaRPr lang="en-US" altLang="zh-CN" sz="4400" b="1" dirty="0" smtClean="0"/>
          </a:p>
          <a:p>
            <a:pPr>
              <a:lnSpc>
                <a:spcPts val="8000"/>
              </a:lnSpc>
            </a:pPr>
            <a:r>
              <a:rPr lang="en-US" altLang="zh-CN" sz="4400" b="1" dirty="0" smtClean="0"/>
              <a:t>5.</a:t>
            </a:r>
            <a:r>
              <a:rPr lang="zh-CN" altLang="en-US" sz="4400" b="1" dirty="0" smtClean="0"/>
              <a:t>技术服务</a:t>
            </a:r>
            <a:endParaRPr lang="en-US" altLang="zh-CN" sz="6000" b="1" dirty="0" smtClean="0"/>
          </a:p>
        </p:txBody>
      </p:sp>
      <p:sp>
        <p:nvSpPr>
          <p:cNvPr id="8" name="TextBox 7"/>
          <p:cNvSpPr txBox="1"/>
          <p:nvPr/>
        </p:nvSpPr>
        <p:spPr>
          <a:xfrm>
            <a:off x="6357950" y="2000240"/>
            <a:ext cx="1107996" cy="3643338"/>
          </a:xfrm>
          <a:prstGeom prst="rect">
            <a:avLst/>
          </a:prstGeom>
          <a:noFill/>
        </p:spPr>
        <p:txBody>
          <a:bodyPr vert="eaVert" wrap="square" rtlCol="0">
            <a:spAutoFit/>
          </a:bodyPr>
          <a:lstStyle/>
          <a:p>
            <a:r>
              <a:rPr lang="zh-CN" altLang="en-US" sz="6000" dirty="0" smtClean="0">
                <a:solidFill>
                  <a:srgbClr val="FF0000"/>
                </a:solidFill>
              </a:rPr>
              <a:t>研究类别</a:t>
            </a:r>
            <a:endParaRPr lang="zh-CN" altLang="en-US" sz="6000" dirty="0">
              <a:solidFill>
                <a:srgbClr val="FF0000"/>
              </a:solidFill>
            </a:endParaRPr>
          </a:p>
        </p:txBody>
      </p:sp>
      <p:sp>
        <p:nvSpPr>
          <p:cNvPr id="9" name="右箭头 8"/>
          <p:cNvSpPr/>
          <p:nvPr/>
        </p:nvSpPr>
        <p:spPr>
          <a:xfrm>
            <a:off x="5143504" y="3143248"/>
            <a:ext cx="1428760" cy="10715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accent6"/>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657229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统什么</a:t>
            </a:r>
          </a:p>
        </p:txBody>
      </p:sp>
      <p:sp>
        <p:nvSpPr>
          <p:cNvPr id="6" name="TextBox 5"/>
          <p:cNvSpPr txBox="1"/>
          <p:nvPr/>
        </p:nvSpPr>
        <p:spPr>
          <a:xfrm>
            <a:off x="1071538" y="1071546"/>
            <a:ext cx="7143800" cy="5221942"/>
          </a:xfrm>
          <a:prstGeom prst="rect">
            <a:avLst/>
          </a:prstGeom>
          <a:noFill/>
          <a:ln>
            <a:solidFill>
              <a:schemeClr val="tx1"/>
            </a:solidFill>
            <a:prstDash val="sysDot"/>
          </a:ln>
        </p:spPr>
        <p:txBody>
          <a:bodyPr wrap="square" rtlCol="0">
            <a:spAutoFit/>
          </a:bodyPr>
          <a:lstStyle/>
          <a:p>
            <a:pPr>
              <a:lnSpc>
                <a:spcPts val="8000"/>
              </a:lnSpc>
            </a:pPr>
            <a:r>
              <a:rPr lang="zh-CN" altLang="en-US" sz="4400" b="1" dirty="0" smtClean="0">
                <a:solidFill>
                  <a:srgbClr val="004D86"/>
                </a:solidFill>
              </a:rPr>
              <a:t>除此之外，还有：</a:t>
            </a:r>
            <a:endParaRPr lang="en-US" altLang="zh-CN" sz="6000" b="1" dirty="0" smtClean="0"/>
          </a:p>
          <a:p>
            <a:pPr>
              <a:lnSpc>
                <a:spcPts val="8000"/>
              </a:lnSpc>
            </a:pPr>
            <a:r>
              <a:rPr lang="en-US" altLang="zh-CN" sz="4400" b="1" dirty="0" smtClean="0"/>
              <a:t>1.</a:t>
            </a:r>
            <a:r>
              <a:rPr lang="zh-CN" altLang="en-US" sz="4400" b="1" dirty="0" smtClean="0"/>
              <a:t>机构科技活动情况</a:t>
            </a:r>
            <a:endParaRPr lang="en-US" altLang="zh-CN" sz="4400" b="1" dirty="0" smtClean="0"/>
          </a:p>
          <a:p>
            <a:pPr>
              <a:lnSpc>
                <a:spcPts val="8000"/>
              </a:lnSpc>
            </a:pPr>
            <a:r>
              <a:rPr lang="en-US" altLang="zh-CN" sz="4400" b="1" dirty="0" smtClean="0"/>
              <a:t>2.</a:t>
            </a:r>
            <a:r>
              <a:rPr lang="zh-CN" altLang="en-US" sz="4400" b="1" dirty="0" smtClean="0"/>
              <a:t>学术交流情况</a:t>
            </a:r>
            <a:endParaRPr lang="en-US" altLang="zh-CN" sz="4400" b="1" dirty="0" smtClean="0"/>
          </a:p>
          <a:p>
            <a:pPr>
              <a:lnSpc>
                <a:spcPts val="8000"/>
              </a:lnSpc>
            </a:pPr>
            <a:r>
              <a:rPr lang="en-US" altLang="zh-CN" sz="4400" b="1" dirty="0" smtClean="0"/>
              <a:t>3.</a:t>
            </a:r>
            <a:r>
              <a:rPr lang="zh-CN" altLang="en-US" sz="4400" b="1" dirty="0" smtClean="0"/>
              <a:t>主办国际会议情况</a:t>
            </a:r>
            <a:endParaRPr lang="en-US" altLang="zh-CN" sz="4400" b="1" dirty="0" smtClean="0"/>
          </a:p>
          <a:p>
            <a:pPr>
              <a:lnSpc>
                <a:spcPts val="8000"/>
              </a:lnSpc>
            </a:pPr>
            <a:r>
              <a:rPr lang="en-US" altLang="zh-CN" sz="4400" b="1" dirty="0" smtClean="0"/>
              <a:t>4.</a:t>
            </a:r>
            <a:r>
              <a:rPr lang="zh-CN" altLang="en-US" sz="4400" b="1" dirty="0" smtClean="0"/>
              <a:t>三大检索收录情况</a:t>
            </a:r>
            <a:endParaRPr lang="en-US" altLang="zh-CN" sz="6000" b="1"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928662" y="357166"/>
            <a:ext cx="657229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p>
        </p:txBody>
      </p:sp>
      <p:sp>
        <p:nvSpPr>
          <p:cNvPr id="7" name="流程图: 过程 6"/>
          <p:cNvSpPr/>
          <p:nvPr/>
        </p:nvSpPr>
        <p:spPr>
          <a:xfrm>
            <a:off x="857224" y="2000240"/>
            <a:ext cx="7429552" cy="150019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b="1" dirty="0" smtClean="0">
                <a:solidFill>
                  <a:srgbClr val="FF0000"/>
                </a:solidFill>
              </a:rPr>
              <a:t>第二部分：怎么统</a:t>
            </a:r>
            <a:endParaRPr lang="zh-CN" altLang="en-US" sz="6000" b="1" dirty="0">
              <a:solidFill>
                <a:srgbClr val="FF0000"/>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657229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怎么统</a:t>
            </a:r>
          </a:p>
        </p:txBody>
      </p:sp>
      <p:sp>
        <p:nvSpPr>
          <p:cNvPr id="9" name="矩形 8"/>
          <p:cNvSpPr/>
          <p:nvPr/>
        </p:nvSpPr>
        <p:spPr>
          <a:xfrm>
            <a:off x="1500166" y="1500174"/>
            <a:ext cx="5572164" cy="4747453"/>
          </a:xfrm>
          <a:prstGeom prst="rect">
            <a:avLst/>
          </a:prstGeom>
        </p:spPr>
        <p:txBody>
          <a:bodyPr wrap="square">
            <a:spAutoFit/>
          </a:bodyPr>
          <a:lstStyle/>
          <a:p>
            <a:pPr lvl="0">
              <a:lnSpc>
                <a:spcPts val="3300"/>
              </a:lnSpc>
              <a:defRPr/>
            </a:pPr>
            <a:r>
              <a:rPr lang="zh-CN" altLang="en-US" sz="2600" b="1" dirty="0" smtClean="0"/>
              <a:t>表</a:t>
            </a:r>
            <a:r>
              <a:rPr lang="en-US" altLang="zh-CN" sz="2600" b="1" dirty="0" smtClean="0"/>
              <a:t>1    </a:t>
            </a:r>
            <a:r>
              <a:rPr lang="zh-CN" altLang="en-US" sz="2600" b="1" dirty="0" smtClean="0"/>
              <a:t>科技人力资源情况表</a:t>
            </a:r>
          </a:p>
          <a:p>
            <a:pPr lvl="0">
              <a:lnSpc>
                <a:spcPts val="3300"/>
              </a:lnSpc>
              <a:defRPr/>
            </a:pPr>
            <a:r>
              <a:rPr lang="zh-CN" altLang="en-US" sz="2600" b="1" dirty="0" smtClean="0"/>
              <a:t>表</a:t>
            </a:r>
            <a:r>
              <a:rPr lang="en-US" altLang="zh-CN" sz="2600" b="1" dirty="0" smtClean="0"/>
              <a:t>2    </a:t>
            </a:r>
            <a:r>
              <a:rPr lang="zh-CN" altLang="en-US" sz="2600" b="1" dirty="0" smtClean="0"/>
              <a:t>科技经费情况表</a:t>
            </a:r>
          </a:p>
          <a:p>
            <a:pPr lvl="0">
              <a:lnSpc>
                <a:spcPts val="3300"/>
              </a:lnSpc>
              <a:defRPr/>
            </a:pPr>
            <a:r>
              <a:rPr lang="zh-CN" altLang="en-US" sz="2600" b="1" dirty="0" smtClean="0"/>
              <a:t>表</a:t>
            </a:r>
            <a:r>
              <a:rPr lang="en-US" altLang="zh-CN" sz="2600" b="1" dirty="0" smtClean="0"/>
              <a:t>3    </a:t>
            </a:r>
            <a:r>
              <a:rPr lang="zh-CN" altLang="en-US" sz="2600" b="1" dirty="0" smtClean="0"/>
              <a:t>科技活动机构情况表</a:t>
            </a:r>
          </a:p>
          <a:p>
            <a:pPr lvl="0">
              <a:lnSpc>
                <a:spcPts val="3300"/>
              </a:lnSpc>
              <a:defRPr/>
            </a:pPr>
            <a:r>
              <a:rPr lang="zh-CN" altLang="en-US" sz="2600" b="1" dirty="0" smtClean="0"/>
              <a:t>表</a:t>
            </a:r>
            <a:r>
              <a:rPr lang="en-US" altLang="zh-CN" sz="2600" b="1" dirty="0" smtClean="0"/>
              <a:t>4    </a:t>
            </a:r>
            <a:r>
              <a:rPr lang="zh-CN" altLang="en-US" sz="2600" b="1" dirty="0" smtClean="0"/>
              <a:t>科技项目情况表</a:t>
            </a:r>
          </a:p>
          <a:p>
            <a:pPr lvl="0">
              <a:lnSpc>
                <a:spcPts val="3300"/>
              </a:lnSpc>
              <a:defRPr/>
            </a:pPr>
            <a:r>
              <a:rPr lang="zh-CN" altLang="en-US" sz="2600" b="1" dirty="0" smtClean="0"/>
              <a:t>表</a:t>
            </a:r>
            <a:r>
              <a:rPr lang="en-US" altLang="zh-CN" sz="2600" b="1" dirty="0" smtClean="0"/>
              <a:t>5    </a:t>
            </a:r>
            <a:r>
              <a:rPr lang="zh-CN" altLang="en-US" sz="2600" b="1" dirty="0" smtClean="0"/>
              <a:t>科技交流情况表</a:t>
            </a:r>
          </a:p>
          <a:p>
            <a:pPr lvl="0">
              <a:lnSpc>
                <a:spcPts val="3300"/>
              </a:lnSpc>
              <a:defRPr/>
            </a:pPr>
            <a:r>
              <a:rPr lang="zh-CN" altLang="en-US" sz="2600" b="1" dirty="0" smtClean="0"/>
              <a:t>表</a:t>
            </a:r>
            <a:r>
              <a:rPr lang="en-US" altLang="zh-CN" sz="2600" b="1" dirty="0" smtClean="0"/>
              <a:t>6    </a:t>
            </a:r>
            <a:r>
              <a:rPr lang="zh-CN" altLang="en-US" sz="2600" b="1" dirty="0" smtClean="0"/>
              <a:t>技术转让与知识产权情况表</a:t>
            </a:r>
          </a:p>
          <a:p>
            <a:pPr lvl="0">
              <a:lnSpc>
                <a:spcPts val="3300"/>
              </a:lnSpc>
              <a:defRPr/>
            </a:pPr>
            <a:r>
              <a:rPr lang="zh-CN" altLang="en-US" sz="2600" b="1" dirty="0" smtClean="0"/>
              <a:t>表</a:t>
            </a:r>
            <a:r>
              <a:rPr lang="en-US" altLang="zh-CN" sz="2600" b="1" dirty="0" smtClean="0"/>
              <a:t>7    </a:t>
            </a:r>
            <a:r>
              <a:rPr lang="zh-CN" altLang="en-US" sz="2600" b="1" dirty="0" smtClean="0"/>
              <a:t>科技成果情况表</a:t>
            </a:r>
          </a:p>
          <a:p>
            <a:pPr lvl="0">
              <a:lnSpc>
                <a:spcPts val="3300"/>
              </a:lnSpc>
              <a:defRPr/>
            </a:pPr>
            <a:r>
              <a:rPr lang="zh-CN" altLang="en-US" sz="2600" b="1" dirty="0" smtClean="0"/>
              <a:t>表</a:t>
            </a:r>
            <a:r>
              <a:rPr lang="en-US" altLang="zh-CN" sz="2600" b="1" dirty="0" smtClean="0"/>
              <a:t>8    </a:t>
            </a:r>
            <a:r>
              <a:rPr lang="zh-CN" altLang="en-US" sz="2600" b="1" dirty="0" smtClean="0"/>
              <a:t>出版科技著作情况表</a:t>
            </a:r>
          </a:p>
          <a:p>
            <a:pPr lvl="0">
              <a:lnSpc>
                <a:spcPts val="3300"/>
              </a:lnSpc>
              <a:defRPr/>
            </a:pPr>
            <a:r>
              <a:rPr lang="zh-CN" altLang="en-US" sz="2600" b="1" dirty="0" smtClean="0"/>
              <a:t>表</a:t>
            </a:r>
            <a:r>
              <a:rPr lang="en-US" altLang="zh-CN" sz="2600" b="1" dirty="0" smtClean="0"/>
              <a:t>9    </a:t>
            </a:r>
            <a:r>
              <a:rPr lang="zh-CN" altLang="en-US" sz="2600" b="1" dirty="0" smtClean="0"/>
              <a:t>科技成果奖励情况表</a:t>
            </a:r>
          </a:p>
          <a:p>
            <a:pPr lvl="0">
              <a:lnSpc>
                <a:spcPts val="3300"/>
              </a:lnSpc>
              <a:defRPr/>
            </a:pPr>
            <a:r>
              <a:rPr lang="zh-CN" altLang="en-US" sz="2600" b="1" dirty="0" smtClean="0"/>
              <a:t>表</a:t>
            </a:r>
            <a:r>
              <a:rPr lang="en-US" altLang="zh-CN" sz="2600" b="1" dirty="0" smtClean="0"/>
              <a:t>10  </a:t>
            </a:r>
            <a:r>
              <a:rPr lang="zh-CN" altLang="en-US" sz="2600" b="1" dirty="0" smtClean="0"/>
              <a:t>科技期刊情况表</a:t>
            </a:r>
            <a:endParaRPr lang="en-US" altLang="zh-CN" sz="2600" b="1" dirty="0" smtClean="0"/>
          </a:p>
          <a:p>
            <a:pPr lvl="0">
              <a:lnSpc>
                <a:spcPts val="3300"/>
              </a:lnSpc>
              <a:defRPr/>
            </a:pPr>
            <a:r>
              <a:rPr lang="zh-CN" altLang="en-US" sz="2600" b="1" dirty="0" smtClean="0"/>
              <a:t>表</a:t>
            </a:r>
            <a:r>
              <a:rPr lang="en-US" altLang="zh-CN" sz="2600" b="1" dirty="0" smtClean="0"/>
              <a:t>11  </a:t>
            </a:r>
            <a:r>
              <a:rPr lang="zh-CN" altLang="en-US" sz="2600" b="1" dirty="0" smtClean="0"/>
              <a:t>创新相关情况表</a:t>
            </a:r>
          </a:p>
        </p:txBody>
      </p:sp>
      <p:sp>
        <p:nvSpPr>
          <p:cNvPr id="10" name="Rectangle 9"/>
          <p:cNvSpPr>
            <a:spLocks noChangeArrowheads="1"/>
          </p:cNvSpPr>
          <p:nvPr/>
        </p:nvSpPr>
        <p:spPr bwMode="auto">
          <a:xfrm>
            <a:off x="857224" y="1000108"/>
            <a:ext cx="6480175" cy="492443"/>
          </a:xfrm>
          <a:prstGeom prst="rect">
            <a:avLst/>
          </a:prstGeom>
          <a:noFill/>
          <a:ln w="28575" algn="ctr">
            <a:noFill/>
            <a:miter lim="800000"/>
            <a:headEnd/>
            <a:tailEnd/>
          </a:ln>
        </p:spPr>
        <p:txBody>
          <a:bodyPr lIns="0" tIns="0" rIns="0" bIns="0">
            <a:spAutoFit/>
          </a:bodyPr>
          <a:lstStyle/>
          <a:p>
            <a:pPr indent="-228600"/>
            <a:r>
              <a:rPr lang="en-US" altLang="zh-CN" sz="3200" dirty="0"/>
              <a:t> </a:t>
            </a:r>
            <a:r>
              <a:rPr lang="zh-CN" altLang="en-US" sz="3200" b="1" dirty="0">
                <a:solidFill>
                  <a:srgbClr val="FF0000"/>
                </a:solidFill>
              </a:rPr>
              <a:t>一、基础表</a:t>
            </a:r>
            <a:r>
              <a:rPr lang="zh-CN" altLang="en-US" sz="2800" b="1" dirty="0">
                <a:solidFill>
                  <a:srgbClr val="FF0000"/>
                </a:solidFill>
              </a:rPr>
              <a:t>（上报前的原始数据）</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657229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怎么统</a:t>
            </a:r>
          </a:p>
        </p:txBody>
      </p:sp>
      <p:sp>
        <p:nvSpPr>
          <p:cNvPr id="8" name="Rectangle 9"/>
          <p:cNvSpPr>
            <a:spLocks noChangeArrowheads="1"/>
          </p:cNvSpPr>
          <p:nvPr/>
        </p:nvSpPr>
        <p:spPr bwMode="auto">
          <a:xfrm>
            <a:off x="714348" y="928670"/>
            <a:ext cx="7200900" cy="492125"/>
          </a:xfrm>
          <a:prstGeom prst="rect">
            <a:avLst/>
          </a:prstGeom>
          <a:noFill/>
          <a:ln w="28575" algn="ctr">
            <a:noFill/>
            <a:miter lim="800000"/>
            <a:headEnd/>
            <a:tailEnd/>
          </a:ln>
        </p:spPr>
        <p:txBody>
          <a:bodyPr lIns="0" tIns="0" rIns="0" bIns="0">
            <a:spAutoFit/>
          </a:bodyPr>
          <a:lstStyle/>
          <a:p>
            <a:pPr indent="-228600" algn="l"/>
            <a:r>
              <a:rPr lang="en-US" altLang="zh-CN" sz="3200" dirty="0">
                <a:solidFill>
                  <a:srgbClr val="0033CC"/>
                </a:solidFill>
              </a:rPr>
              <a:t>  </a:t>
            </a:r>
            <a:r>
              <a:rPr lang="zh-CN" altLang="en-US" sz="3200" b="1" dirty="0">
                <a:solidFill>
                  <a:srgbClr val="FF0000"/>
                </a:solidFill>
              </a:rPr>
              <a:t>二</a:t>
            </a:r>
            <a:r>
              <a:rPr lang="zh-CN" altLang="en-US" sz="3200" b="1" dirty="0" smtClean="0">
                <a:solidFill>
                  <a:srgbClr val="FF0000"/>
                </a:solidFill>
              </a:rPr>
              <a:t>、审核</a:t>
            </a:r>
            <a:r>
              <a:rPr lang="zh-CN" altLang="en-US" sz="3200" b="1" dirty="0">
                <a:solidFill>
                  <a:srgbClr val="FF0000"/>
                </a:solidFill>
              </a:rPr>
              <a:t>表</a:t>
            </a:r>
            <a:r>
              <a:rPr lang="en-US" altLang="zh-CN" sz="2800" b="1" dirty="0" smtClean="0">
                <a:solidFill>
                  <a:srgbClr val="FF0000"/>
                </a:solidFill>
              </a:rPr>
              <a:t>(</a:t>
            </a:r>
            <a:r>
              <a:rPr lang="zh-CN" altLang="en-US" sz="2800" b="1" dirty="0" smtClean="0">
                <a:solidFill>
                  <a:srgbClr val="FF0000"/>
                </a:solidFill>
              </a:rPr>
              <a:t>上报教育部</a:t>
            </a:r>
            <a:r>
              <a:rPr lang="zh-CN" altLang="en-US" sz="2800" b="1" dirty="0">
                <a:solidFill>
                  <a:srgbClr val="FF0000"/>
                </a:solidFill>
              </a:rPr>
              <a:t>的纸制件</a:t>
            </a:r>
            <a:r>
              <a:rPr lang="en-US" altLang="zh-CN" sz="2800" b="1" dirty="0">
                <a:solidFill>
                  <a:srgbClr val="FF0000"/>
                </a:solidFill>
              </a:rPr>
              <a:t>)</a:t>
            </a:r>
          </a:p>
        </p:txBody>
      </p:sp>
      <p:sp>
        <p:nvSpPr>
          <p:cNvPr id="9" name="Rectangle 3"/>
          <p:cNvSpPr txBox="1">
            <a:spLocks noChangeArrowheads="1"/>
          </p:cNvSpPr>
          <p:nvPr/>
        </p:nvSpPr>
        <p:spPr>
          <a:xfrm>
            <a:off x="1142976" y="1428736"/>
            <a:ext cx="5903913" cy="5214974"/>
          </a:xfrm>
          <a:prstGeom prst="rect">
            <a:avLst/>
          </a:prstGeom>
        </p:spPr>
        <p:txBody>
          <a:bodyPr vert="horz" lIns="91440" tIns="45720" rIns="91440" bIns="45720" rtlCol="0">
            <a:normAutofit/>
          </a:bodyPr>
          <a:lstStyle/>
          <a:p>
            <a:pPr marL="0" marR="0" lvl="0" indent="0" defTabSz="914400" rtl="0" eaLnBrk="1" fontAlgn="auto" latinLnBrk="0" hangingPunct="1">
              <a:lnSpc>
                <a:spcPts val="3300"/>
              </a:lnSpc>
              <a:spcAft>
                <a:spcPts val="0"/>
              </a:spcAft>
              <a:buClrTx/>
              <a:buSzTx/>
              <a:buFontTx/>
              <a:buNone/>
              <a:tabLst/>
              <a:defRPr/>
            </a:pPr>
            <a:r>
              <a:rPr kumimoji="0" lang="zh-CN" altLang="en-US" sz="2600" b="1" i="0" u="none" strike="noStrike" kern="1200" cap="none" spc="0" normalizeH="0" baseline="0" noProof="0" dirty="0" smtClean="0">
                <a:ln>
                  <a:noFill/>
                </a:ln>
                <a:effectLst/>
                <a:uLnTx/>
                <a:uFillTx/>
                <a:latin typeface="+mn-lt"/>
                <a:ea typeface="+mn-ea"/>
                <a:cs typeface="+mn-cs"/>
              </a:rPr>
              <a:t>封面</a:t>
            </a:r>
            <a:endParaRPr kumimoji="0" lang="en-US" altLang="zh-CN" sz="2600" b="1" i="0" u="none"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ts val="3300"/>
              </a:lnSpc>
              <a:spcAft>
                <a:spcPts val="0"/>
              </a:spcAft>
              <a:buClrTx/>
              <a:buSzTx/>
              <a:buFontTx/>
              <a:buNone/>
              <a:tabLst/>
              <a:defRPr/>
            </a:pPr>
            <a:r>
              <a:rPr kumimoji="0" lang="zh-CN" altLang="en-US" sz="2600" b="1" i="0" u="none" strike="noStrike" kern="1200" cap="none" spc="0" normalizeH="0" baseline="0" noProof="0" dirty="0" smtClean="0">
                <a:ln>
                  <a:noFill/>
                </a:ln>
                <a:effectLst/>
                <a:uLnTx/>
                <a:uFillTx/>
                <a:latin typeface="+mn-lt"/>
                <a:ea typeface="+mn-ea"/>
                <a:cs typeface="+mn-cs"/>
              </a:rPr>
              <a:t>表</a:t>
            </a:r>
            <a:r>
              <a:rPr kumimoji="0" lang="en-US" altLang="zh-CN" sz="2600" b="1" i="0" u="none" strike="noStrike" kern="1200" cap="none" spc="0" normalizeH="0" baseline="0" noProof="0" dirty="0" smtClean="0">
                <a:ln>
                  <a:noFill/>
                </a:ln>
                <a:effectLst/>
                <a:uLnTx/>
                <a:uFillTx/>
                <a:latin typeface="+mn-lt"/>
                <a:ea typeface="+mn-ea"/>
                <a:cs typeface="+mn-cs"/>
              </a:rPr>
              <a:t>1-1   </a:t>
            </a:r>
            <a:r>
              <a:rPr kumimoji="0" lang="zh-CN" altLang="en-US" sz="2600" b="1" i="0" u="none" strike="noStrike" kern="1200" cap="none" spc="0" normalizeH="0" baseline="0" noProof="0" dirty="0" smtClean="0">
                <a:ln>
                  <a:noFill/>
                </a:ln>
                <a:effectLst/>
                <a:uLnTx/>
                <a:uFillTx/>
                <a:latin typeface="+mn-lt"/>
                <a:ea typeface="+mn-ea"/>
                <a:cs typeface="+mn-cs"/>
              </a:rPr>
              <a:t>科技人力资源情况表</a:t>
            </a:r>
          </a:p>
          <a:p>
            <a:pPr marL="0" marR="0" lvl="0" indent="0" defTabSz="914400" rtl="0" eaLnBrk="1" fontAlgn="auto" latinLnBrk="0" hangingPunct="1">
              <a:lnSpc>
                <a:spcPts val="3300"/>
              </a:lnSpc>
              <a:spcAft>
                <a:spcPts val="0"/>
              </a:spcAft>
              <a:buClrTx/>
              <a:buSzTx/>
              <a:buFontTx/>
              <a:buNone/>
              <a:tabLst/>
              <a:defRPr/>
            </a:pPr>
            <a:r>
              <a:rPr kumimoji="0" lang="zh-CN" altLang="en-US" sz="2600" b="1" i="0" u="none" strike="noStrike" kern="1200" cap="none" spc="0" normalizeH="0" baseline="0" noProof="0" dirty="0" smtClean="0">
                <a:ln>
                  <a:noFill/>
                </a:ln>
                <a:effectLst/>
                <a:uLnTx/>
                <a:uFillTx/>
                <a:latin typeface="+mn-lt"/>
                <a:ea typeface="+mn-ea"/>
                <a:cs typeface="+mn-cs"/>
              </a:rPr>
              <a:t>表</a:t>
            </a:r>
            <a:r>
              <a:rPr kumimoji="0" lang="en-US" altLang="zh-CN" sz="2600" b="1" i="0" u="none" strike="noStrike" kern="1200" cap="none" spc="0" normalizeH="0" baseline="0" noProof="0" dirty="0" smtClean="0">
                <a:ln>
                  <a:noFill/>
                </a:ln>
                <a:effectLst/>
                <a:uLnTx/>
                <a:uFillTx/>
                <a:latin typeface="+mn-lt"/>
                <a:ea typeface="+mn-ea"/>
                <a:cs typeface="+mn-cs"/>
              </a:rPr>
              <a:t>2       </a:t>
            </a:r>
            <a:r>
              <a:rPr kumimoji="0" lang="zh-CN" altLang="en-US" sz="2600" b="1" i="0" u="none" strike="noStrike" kern="1200" cap="none" spc="0" normalizeH="0" baseline="0" noProof="0" dirty="0" smtClean="0">
                <a:ln>
                  <a:noFill/>
                </a:ln>
                <a:effectLst/>
                <a:uLnTx/>
                <a:uFillTx/>
                <a:latin typeface="+mn-lt"/>
                <a:ea typeface="+mn-ea"/>
                <a:cs typeface="+mn-cs"/>
              </a:rPr>
              <a:t>科技经费情况表</a:t>
            </a:r>
          </a:p>
          <a:p>
            <a:pPr marL="0" marR="0" lvl="0" indent="0" defTabSz="914400" rtl="0" eaLnBrk="1" fontAlgn="auto" latinLnBrk="0" hangingPunct="1">
              <a:lnSpc>
                <a:spcPts val="3300"/>
              </a:lnSpc>
              <a:spcAft>
                <a:spcPts val="0"/>
              </a:spcAft>
              <a:buClrTx/>
              <a:buSzTx/>
              <a:buFontTx/>
              <a:buNone/>
              <a:tabLst/>
              <a:defRPr/>
            </a:pPr>
            <a:r>
              <a:rPr kumimoji="0" lang="zh-CN" altLang="en-US" sz="2600" b="1" i="0" u="none" strike="noStrike" kern="1200" cap="none" spc="0" normalizeH="0" baseline="0" noProof="0" dirty="0" smtClean="0">
                <a:ln>
                  <a:noFill/>
                </a:ln>
                <a:effectLst/>
                <a:uLnTx/>
                <a:uFillTx/>
                <a:latin typeface="+mn-lt"/>
                <a:ea typeface="+mn-ea"/>
                <a:cs typeface="+mn-cs"/>
              </a:rPr>
              <a:t>表</a:t>
            </a:r>
            <a:r>
              <a:rPr kumimoji="0" lang="en-US" altLang="zh-CN" sz="2600" b="1" i="0" u="none" strike="noStrike" kern="1200" cap="none" spc="0" normalizeH="0" baseline="0" noProof="0" dirty="0" smtClean="0">
                <a:ln>
                  <a:noFill/>
                </a:ln>
                <a:effectLst/>
                <a:uLnTx/>
                <a:uFillTx/>
                <a:latin typeface="+mn-lt"/>
                <a:ea typeface="+mn-ea"/>
                <a:cs typeface="+mn-cs"/>
              </a:rPr>
              <a:t>3-1   </a:t>
            </a:r>
            <a:r>
              <a:rPr kumimoji="0" lang="zh-CN" altLang="en-US" sz="2600" b="1" i="0" u="none" strike="noStrike" kern="1200" cap="none" spc="0" normalizeH="0" baseline="0" noProof="0" dirty="0" smtClean="0">
                <a:ln>
                  <a:noFill/>
                </a:ln>
                <a:effectLst/>
                <a:uLnTx/>
                <a:uFillTx/>
                <a:latin typeface="+mn-lt"/>
                <a:ea typeface="+mn-ea"/>
                <a:cs typeface="+mn-cs"/>
              </a:rPr>
              <a:t>科技活动机构情况表</a:t>
            </a:r>
          </a:p>
          <a:p>
            <a:pPr marL="0" marR="0" lvl="0" indent="0" defTabSz="914400" rtl="0" eaLnBrk="1" fontAlgn="auto" latinLnBrk="0" hangingPunct="1">
              <a:lnSpc>
                <a:spcPts val="3300"/>
              </a:lnSpc>
              <a:spcAft>
                <a:spcPts val="0"/>
              </a:spcAft>
              <a:buClrTx/>
              <a:buSzTx/>
              <a:buFontTx/>
              <a:buNone/>
              <a:tabLst/>
              <a:defRPr/>
            </a:pPr>
            <a:r>
              <a:rPr kumimoji="0" lang="zh-CN" altLang="en-US" sz="2600" b="1" i="0" u="none" strike="noStrike" kern="1200" cap="none" spc="0" normalizeH="0" baseline="0" noProof="0" dirty="0" smtClean="0">
                <a:ln>
                  <a:noFill/>
                </a:ln>
                <a:effectLst/>
                <a:uLnTx/>
                <a:uFillTx/>
                <a:latin typeface="+mn-lt"/>
                <a:ea typeface="+mn-ea"/>
                <a:cs typeface="+mn-cs"/>
              </a:rPr>
              <a:t>表</a:t>
            </a:r>
            <a:r>
              <a:rPr kumimoji="0" lang="en-US" altLang="zh-CN" sz="2600" b="1" i="0" u="none" strike="noStrike" kern="1200" cap="none" spc="0" normalizeH="0" baseline="0" noProof="0" dirty="0" smtClean="0">
                <a:ln>
                  <a:noFill/>
                </a:ln>
                <a:effectLst/>
                <a:uLnTx/>
                <a:uFillTx/>
                <a:latin typeface="+mn-lt"/>
                <a:ea typeface="+mn-ea"/>
                <a:cs typeface="+mn-cs"/>
              </a:rPr>
              <a:t>4-1   </a:t>
            </a:r>
            <a:r>
              <a:rPr kumimoji="0" lang="zh-CN" altLang="en-US" sz="2600" b="1" i="0" u="none" strike="noStrike" kern="1200" cap="none" spc="0" normalizeH="0" baseline="0" noProof="0" dirty="0" smtClean="0">
                <a:ln>
                  <a:noFill/>
                </a:ln>
                <a:effectLst/>
                <a:uLnTx/>
                <a:uFillTx/>
                <a:latin typeface="+mn-lt"/>
                <a:ea typeface="+mn-ea"/>
                <a:cs typeface="+mn-cs"/>
              </a:rPr>
              <a:t>科技项目情况表（一）</a:t>
            </a:r>
          </a:p>
          <a:p>
            <a:pPr marL="0" marR="0" lvl="0" indent="0" defTabSz="914400" rtl="0" eaLnBrk="1" fontAlgn="auto" latinLnBrk="0" hangingPunct="1">
              <a:lnSpc>
                <a:spcPts val="3300"/>
              </a:lnSpc>
              <a:spcAft>
                <a:spcPts val="0"/>
              </a:spcAft>
              <a:buClrTx/>
              <a:buSzTx/>
              <a:buFontTx/>
              <a:buNone/>
              <a:tabLst/>
              <a:defRPr/>
            </a:pPr>
            <a:r>
              <a:rPr kumimoji="0" lang="zh-CN" altLang="en-US" sz="2600" b="1" i="0" u="none" strike="noStrike" kern="1200" cap="none" spc="0" normalizeH="0" baseline="0" noProof="0" dirty="0" smtClean="0">
                <a:ln>
                  <a:noFill/>
                </a:ln>
                <a:effectLst/>
                <a:uLnTx/>
                <a:uFillTx/>
                <a:latin typeface="+mn-lt"/>
                <a:ea typeface="+mn-ea"/>
                <a:cs typeface="+mn-cs"/>
              </a:rPr>
              <a:t>表</a:t>
            </a:r>
            <a:r>
              <a:rPr kumimoji="0" lang="en-US" altLang="zh-CN" sz="2600" b="1" i="0" u="none" strike="noStrike" kern="1200" cap="none" spc="0" normalizeH="0" baseline="0" noProof="0" dirty="0" smtClean="0">
                <a:ln>
                  <a:noFill/>
                </a:ln>
                <a:effectLst/>
                <a:uLnTx/>
                <a:uFillTx/>
                <a:latin typeface="+mn-lt"/>
                <a:ea typeface="+mn-ea"/>
                <a:cs typeface="+mn-cs"/>
              </a:rPr>
              <a:t>4-2   </a:t>
            </a:r>
            <a:r>
              <a:rPr kumimoji="0" lang="zh-CN" altLang="en-US" sz="2600" b="1" i="0" u="none" strike="noStrike" kern="1200" cap="none" spc="0" normalizeH="0" baseline="0" noProof="0" dirty="0" smtClean="0">
                <a:ln>
                  <a:noFill/>
                </a:ln>
                <a:effectLst/>
                <a:uLnTx/>
                <a:uFillTx/>
                <a:latin typeface="+mn-lt"/>
                <a:ea typeface="+mn-ea"/>
                <a:cs typeface="+mn-cs"/>
              </a:rPr>
              <a:t>科技项目情况表（二）</a:t>
            </a:r>
          </a:p>
          <a:p>
            <a:pPr marL="0" marR="0" lvl="0" indent="0" defTabSz="914400" rtl="0" eaLnBrk="1" fontAlgn="auto" latinLnBrk="0" hangingPunct="1">
              <a:lnSpc>
                <a:spcPts val="3300"/>
              </a:lnSpc>
              <a:spcAft>
                <a:spcPts val="0"/>
              </a:spcAft>
              <a:buClrTx/>
              <a:buSzTx/>
              <a:buFontTx/>
              <a:buNone/>
              <a:tabLst/>
              <a:defRPr/>
            </a:pPr>
            <a:r>
              <a:rPr kumimoji="0" lang="zh-CN" altLang="en-US" sz="2600" b="1" i="0" u="none" strike="noStrike" kern="1200" cap="none" spc="0" normalizeH="0" baseline="0" noProof="0" dirty="0" smtClean="0">
                <a:ln>
                  <a:noFill/>
                </a:ln>
                <a:effectLst/>
                <a:uLnTx/>
                <a:uFillTx/>
                <a:latin typeface="+mn-lt"/>
                <a:ea typeface="+mn-ea"/>
                <a:cs typeface="+mn-cs"/>
              </a:rPr>
              <a:t>表</a:t>
            </a:r>
            <a:r>
              <a:rPr kumimoji="0" lang="en-US" altLang="zh-CN" sz="2600" b="1" i="0" u="none" strike="noStrike" kern="1200" cap="none" spc="0" normalizeH="0" baseline="0" noProof="0" dirty="0" smtClean="0">
                <a:ln>
                  <a:noFill/>
                </a:ln>
                <a:effectLst/>
                <a:uLnTx/>
                <a:uFillTx/>
                <a:latin typeface="+mn-lt"/>
                <a:ea typeface="+mn-ea"/>
                <a:cs typeface="+mn-cs"/>
              </a:rPr>
              <a:t>5       </a:t>
            </a:r>
            <a:r>
              <a:rPr kumimoji="0" lang="zh-CN" altLang="en-US" sz="2600" b="1" i="0" u="none" strike="noStrike" kern="1200" cap="none" spc="0" normalizeH="0" baseline="0" noProof="0" dirty="0" smtClean="0">
                <a:ln>
                  <a:noFill/>
                </a:ln>
                <a:effectLst/>
                <a:uLnTx/>
                <a:uFillTx/>
                <a:latin typeface="+mn-lt"/>
                <a:ea typeface="+mn-ea"/>
                <a:cs typeface="+mn-cs"/>
              </a:rPr>
              <a:t>科技交流情况表</a:t>
            </a:r>
          </a:p>
          <a:p>
            <a:pPr marL="0" marR="0" lvl="0" indent="0" defTabSz="914400" rtl="0" eaLnBrk="1" fontAlgn="auto" latinLnBrk="0" hangingPunct="1">
              <a:lnSpc>
                <a:spcPts val="3300"/>
              </a:lnSpc>
              <a:spcAft>
                <a:spcPts val="0"/>
              </a:spcAft>
              <a:buClrTx/>
              <a:buSzTx/>
              <a:buFontTx/>
              <a:buNone/>
              <a:tabLst/>
              <a:defRPr/>
            </a:pPr>
            <a:r>
              <a:rPr kumimoji="0" lang="zh-CN" altLang="en-US" sz="2600" b="1" i="0" u="none" strike="noStrike" kern="1200" cap="none" spc="0" normalizeH="0" baseline="0" noProof="0" dirty="0" smtClean="0">
                <a:ln>
                  <a:noFill/>
                </a:ln>
                <a:effectLst/>
                <a:uLnTx/>
                <a:uFillTx/>
                <a:latin typeface="+mn-lt"/>
                <a:ea typeface="+mn-ea"/>
                <a:cs typeface="+mn-cs"/>
              </a:rPr>
              <a:t>表</a:t>
            </a:r>
            <a:r>
              <a:rPr kumimoji="0" lang="en-US" altLang="zh-CN" sz="2600" b="1" i="0" u="none" strike="noStrike" kern="1200" cap="none" spc="0" normalizeH="0" baseline="0" noProof="0" dirty="0" smtClean="0">
                <a:ln>
                  <a:noFill/>
                </a:ln>
                <a:effectLst/>
                <a:uLnTx/>
                <a:uFillTx/>
                <a:latin typeface="+mn-lt"/>
                <a:ea typeface="+mn-ea"/>
                <a:cs typeface="+mn-cs"/>
              </a:rPr>
              <a:t>6       </a:t>
            </a:r>
            <a:r>
              <a:rPr kumimoji="0" lang="zh-CN" altLang="en-US" sz="2600" b="1" i="0" u="none" strike="noStrike" kern="1200" cap="none" spc="0" normalizeH="0" baseline="0" noProof="0" dirty="0" smtClean="0">
                <a:ln>
                  <a:noFill/>
                </a:ln>
                <a:effectLst/>
                <a:uLnTx/>
                <a:uFillTx/>
                <a:latin typeface="+mn-lt"/>
                <a:ea typeface="+mn-ea"/>
                <a:cs typeface="+mn-cs"/>
              </a:rPr>
              <a:t>技术转让与知识产权情况表</a:t>
            </a:r>
          </a:p>
          <a:p>
            <a:pPr marL="0" marR="0" lvl="0" indent="0" defTabSz="914400" rtl="0" eaLnBrk="1" fontAlgn="auto" latinLnBrk="0" hangingPunct="1">
              <a:lnSpc>
                <a:spcPts val="3300"/>
              </a:lnSpc>
              <a:spcAft>
                <a:spcPts val="0"/>
              </a:spcAft>
              <a:buClrTx/>
              <a:buSzTx/>
              <a:buFontTx/>
              <a:buNone/>
              <a:tabLst/>
              <a:defRPr/>
            </a:pPr>
            <a:r>
              <a:rPr kumimoji="0" lang="zh-CN" altLang="en-US" sz="2600" b="1" i="0" u="none" strike="noStrike" kern="1200" cap="none" spc="0" normalizeH="0" baseline="0" noProof="0" dirty="0" smtClean="0">
                <a:ln>
                  <a:noFill/>
                </a:ln>
                <a:effectLst/>
                <a:uLnTx/>
                <a:uFillTx/>
                <a:latin typeface="+mn-lt"/>
                <a:ea typeface="+mn-ea"/>
                <a:cs typeface="+mn-cs"/>
              </a:rPr>
              <a:t>表</a:t>
            </a:r>
            <a:r>
              <a:rPr kumimoji="0" lang="en-US" altLang="zh-CN" sz="2600" b="1" i="0" u="none" strike="noStrike" kern="1200" cap="none" spc="0" normalizeH="0" baseline="0" noProof="0" dirty="0" smtClean="0">
                <a:ln>
                  <a:noFill/>
                </a:ln>
                <a:effectLst/>
                <a:uLnTx/>
                <a:uFillTx/>
                <a:latin typeface="+mn-lt"/>
                <a:ea typeface="+mn-ea"/>
                <a:cs typeface="+mn-cs"/>
              </a:rPr>
              <a:t>7-1   </a:t>
            </a:r>
            <a:r>
              <a:rPr kumimoji="0" lang="zh-CN" altLang="en-US" sz="2600" b="1" i="0" u="none" strike="noStrike" kern="1200" cap="none" spc="0" normalizeH="0" baseline="0" noProof="0" dirty="0" smtClean="0">
                <a:ln>
                  <a:noFill/>
                </a:ln>
                <a:effectLst/>
                <a:uLnTx/>
                <a:uFillTx/>
                <a:latin typeface="+mn-lt"/>
                <a:ea typeface="+mn-ea"/>
                <a:cs typeface="+mn-cs"/>
              </a:rPr>
              <a:t>科技成果情况表</a:t>
            </a:r>
          </a:p>
          <a:p>
            <a:pPr marL="0" marR="0" lvl="0" indent="0" defTabSz="914400" rtl="0" eaLnBrk="1" fontAlgn="auto" latinLnBrk="0" hangingPunct="1">
              <a:lnSpc>
                <a:spcPts val="3300"/>
              </a:lnSpc>
              <a:spcAft>
                <a:spcPts val="0"/>
              </a:spcAft>
              <a:buClrTx/>
              <a:buSzTx/>
              <a:buFontTx/>
              <a:buNone/>
              <a:tabLst/>
              <a:defRPr/>
            </a:pPr>
            <a:r>
              <a:rPr kumimoji="0" lang="zh-CN" altLang="en-US" sz="2600" b="1" i="0" u="none" strike="noStrike" kern="1200" cap="none" spc="0" normalizeH="0" baseline="0" noProof="0" dirty="0" smtClean="0">
                <a:ln>
                  <a:noFill/>
                </a:ln>
                <a:effectLst/>
                <a:uLnTx/>
                <a:uFillTx/>
                <a:latin typeface="+mn-lt"/>
                <a:ea typeface="+mn-ea"/>
                <a:cs typeface="+mn-cs"/>
              </a:rPr>
              <a:t>表</a:t>
            </a:r>
            <a:r>
              <a:rPr kumimoji="0" lang="en-US" altLang="zh-CN" sz="2600" b="1" i="0" u="none" strike="noStrike" kern="1200" cap="none" spc="0" normalizeH="0" baseline="0" noProof="0" dirty="0" smtClean="0">
                <a:ln>
                  <a:noFill/>
                </a:ln>
                <a:effectLst/>
                <a:uLnTx/>
                <a:uFillTx/>
                <a:latin typeface="+mn-lt"/>
                <a:ea typeface="+mn-ea"/>
                <a:cs typeface="+mn-cs"/>
              </a:rPr>
              <a:t>9-1   </a:t>
            </a:r>
            <a:r>
              <a:rPr kumimoji="0" lang="zh-CN" altLang="en-US" sz="2600" b="1" i="0" u="none" strike="noStrike" kern="1200" cap="none" spc="0" normalizeH="0" baseline="0" noProof="0" dirty="0" smtClean="0">
                <a:ln>
                  <a:noFill/>
                </a:ln>
                <a:effectLst/>
                <a:uLnTx/>
                <a:uFillTx/>
                <a:latin typeface="+mn-lt"/>
                <a:ea typeface="+mn-ea"/>
                <a:cs typeface="+mn-cs"/>
              </a:rPr>
              <a:t>科技成果奖励情况表</a:t>
            </a:r>
          </a:p>
          <a:p>
            <a:pPr marL="0" marR="0" lvl="0" indent="0" defTabSz="914400" rtl="0" eaLnBrk="1" fontAlgn="auto" latinLnBrk="0" hangingPunct="1">
              <a:lnSpc>
                <a:spcPts val="3300"/>
              </a:lnSpc>
              <a:spcAft>
                <a:spcPts val="0"/>
              </a:spcAft>
              <a:buClrTx/>
              <a:buSzTx/>
              <a:buFontTx/>
              <a:buNone/>
              <a:tabLst/>
              <a:defRPr/>
            </a:pPr>
            <a:r>
              <a:rPr kumimoji="0" lang="zh-CN" altLang="en-US" sz="2600" b="1" i="0" u="none" strike="noStrike" kern="1200" cap="none" spc="0" normalizeH="0" baseline="0" noProof="0" dirty="0" smtClean="0">
                <a:ln>
                  <a:noFill/>
                </a:ln>
                <a:effectLst/>
                <a:uLnTx/>
                <a:uFillTx/>
                <a:latin typeface="+mn-lt"/>
                <a:ea typeface="+mn-ea"/>
                <a:cs typeface="+mn-cs"/>
              </a:rPr>
              <a:t>表</a:t>
            </a:r>
            <a:r>
              <a:rPr kumimoji="0" lang="en-US" altLang="zh-CN" sz="2600" b="1" i="0" u="none" strike="noStrike" kern="1200" cap="none" spc="0" normalizeH="0" baseline="0" noProof="0" dirty="0" smtClean="0">
                <a:ln>
                  <a:noFill/>
                </a:ln>
                <a:effectLst/>
                <a:uLnTx/>
                <a:uFillTx/>
                <a:latin typeface="+mn-lt"/>
                <a:ea typeface="+mn-ea"/>
                <a:cs typeface="+mn-cs"/>
              </a:rPr>
              <a:t>10     </a:t>
            </a:r>
            <a:r>
              <a:rPr kumimoji="0" lang="zh-CN" altLang="en-US" sz="2600" b="1" i="0" u="none" strike="noStrike" kern="1200" cap="none" spc="0" normalizeH="0" baseline="0" noProof="0" dirty="0" smtClean="0">
                <a:ln>
                  <a:noFill/>
                </a:ln>
                <a:effectLst/>
                <a:uLnTx/>
                <a:uFillTx/>
                <a:latin typeface="+mn-lt"/>
                <a:ea typeface="+mn-ea"/>
                <a:cs typeface="+mn-cs"/>
              </a:rPr>
              <a:t>科技期刊情况表</a:t>
            </a:r>
            <a:endParaRPr kumimoji="0" lang="en-US" altLang="zh-CN" sz="2600" b="1" i="0" u="none" strike="noStrike" kern="1200" cap="none" spc="0" normalizeH="0" baseline="0" noProof="0" dirty="0" smtClean="0">
              <a:ln>
                <a:noFill/>
              </a:ln>
              <a:effectLst/>
              <a:uLnTx/>
              <a:uFillTx/>
              <a:latin typeface="+mn-lt"/>
              <a:ea typeface="+mn-ea"/>
              <a:cs typeface="+mn-cs"/>
            </a:endParaRPr>
          </a:p>
          <a:p>
            <a:pPr>
              <a:lnSpc>
                <a:spcPts val="3300"/>
              </a:lnSpc>
              <a:defRPr/>
            </a:pPr>
            <a:r>
              <a:rPr lang="zh-CN" altLang="en-US" sz="2600" b="1" dirty="0" smtClean="0"/>
              <a:t>表</a:t>
            </a:r>
            <a:r>
              <a:rPr lang="en-US" altLang="zh-CN" sz="2600" b="1" dirty="0" smtClean="0"/>
              <a:t>11    </a:t>
            </a:r>
            <a:r>
              <a:rPr lang="zh-CN" altLang="en-US" sz="2600" b="1" dirty="0" smtClean="0">
                <a:solidFill>
                  <a:srgbClr val="FF0000"/>
                </a:solidFill>
              </a:rPr>
              <a:t>（略）</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657229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怎么统</a:t>
            </a:r>
          </a:p>
        </p:txBody>
      </p:sp>
      <p:graphicFrame>
        <p:nvGraphicFramePr>
          <p:cNvPr id="1026" name="Object 5"/>
          <p:cNvGraphicFramePr>
            <a:graphicFrameLocks noChangeAspect="1"/>
          </p:cNvGraphicFramePr>
          <p:nvPr/>
        </p:nvGraphicFramePr>
        <p:xfrm>
          <a:off x="827088" y="1114425"/>
          <a:ext cx="7561262" cy="5165725"/>
        </p:xfrm>
        <a:graphic>
          <a:graphicData uri="http://schemas.openxmlformats.org/presentationml/2006/ole">
            <p:oleObj spid="_x0000_s1026" name="Visio" r:id="rId3" imgW="8099540" imgH="5533904" progId="">
              <p:embed/>
            </p:oleObj>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657229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怎么统</a:t>
            </a:r>
          </a:p>
        </p:txBody>
      </p:sp>
      <p:sp>
        <p:nvSpPr>
          <p:cNvPr id="6" name="Rectangle 6"/>
          <p:cNvSpPr txBox="1">
            <a:spLocks noChangeArrowheads="1"/>
          </p:cNvSpPr>
          <p:nvPr/>
        </p:nvSpPr>
        <p:spPr>
          <a:xfrm>
            <a:off x="785786" y="1500174"/>
            <a:ext cx="7858180" cy="4608512"/>
          </a:xfrm>
          <a:prstGeom prst="rect">
            <a:avLst/>
          </a:prstGeom>
          <a:noFill/>
        </p:spPr>
        <p:txBody>
          <a:bodyPr vert="horz" lIns="91440" tIns="45720" rIns="91440" bIns="45720" rtlCol="0">
            <a:noAutofit/>
          </a:bodyPr>
          <a:lstStyle/>
          <a:p>
            <a:pPr marL="0" marR="0" lvl="0" indent="0" defTabSz="914400" rtl="0" eaLnBrk="1" fontAlgn="auto" latinLnBrk="0" hangingPunct="1">
              <a:lnSpc>
                <a:spcPts val="3000"/>
              </a:lnSpc>
              <a:spcAft>
                <a:spcPts val="0"/>
              </a:spcAft>
              <a:buClrTx/>
              <a:buSzTx/>
              <a:buFontTx/>
              <a:buNone/>
              <a:tabLst/>
              <a:defRPr/>
            </a:pPr>
            <a:r>
              <a:rPr kumimoji="0" lang="zh-CN" altLang="en-US" sz="2000" b="1" i="0" u="none" strike="noStrike" kern="1200" cap="none" spc="0" normalizeH="0" baseline="0" noProof="0" dirty="0" smtClean="0">
                <a:ln>
                  <a:noFill/>
                </a:ln>
                <a:solidFill>
                  <a:srgbClr val="FD0903"/>
                </a:solidFill>
                <a:effectLst/>
                <a:uLnTx/>
                <a:uFillTx/>
                <a:latin typeface="+mn-lt"/>
                <a:ea typeface="+mn-ea"/>
                <a:cs typeface="+mn-cs"/>
              </a:rPr>
              <a:t>第 </a:t>
            </a:r>
            <a:r>
              <a:rPr kumimoji="0" lang="en-US" altLang="zh-CN" sz="2000" b="1" i="0" u="none" strike="noStrike" kern="1200" cap="none" spc="0" normalizeH="0" baseline="0" noProof="0" dirty="0" smtClean="0">
                <a:ln>
                  <a:noFill/>
                </a:ln>
                <a:solidFill>
                  <a:srgbClr val="FD0903"/>
                </a:solidFill>
                <a:effectLst/>
                <a:uLnTx/>
                <a:uFillTx/>
                <a:latin typeface="+mn-lt"/>
                <a:ea typeface="+mn-ea"/>
                <a:cs typeface="+mn-cs"/>
              </a:rPr>
              <a:t>1</a:t>
            </a:r>
            <a:r>
              <a:rPr kumimoji="0" lang="zh-CN" altLang="en-US" sz="2000" b="1" i="0" u="none" strike="noStrike" kern="1200" cap="none" spc="0" normalizeH="0" baseline="0" noProof="0" dirty="0" smtClean="0">
                <a:ln>
                  <a:noFill/>
                </a:ln>
                <a:solidFill>
                  <a:srgbClr val="FD0903"/>
                </a:solidFill>
                <a:effectLst/>
                <a:uLnTx/>
                <a:uFillTx/>
                <a:latin typeface="+mn-lt"/>
                <a:ea typeface="+mn-ea"/>
                <a:cs typeface="+mn-cs"/>
              </a:rPr>
              <a:t>步</a:t>
            </a:r>
            <a:r>
              <a:rPr kumimoji="0" lang="zh-CN" altLang="en-US" sz="2000" b="1" i="0" u="none" strike="noStrike" kern="1200" cap="none" spc="0" normalizeH="0" baseline="0" noProof="0" dirty="0" smtClean="0">
                <a:ln>
                  <a:noFill/>
                </a:ln>
                <a:solidFill>
                  <a:schemeClr val="tx1">
                    <a:tint val="75000"/>
                  </a:schemeClr>
                </a:solidFill>
                <a:effectLst/>
                <a:uLnTx/>
                <a:uFillTx/>
                <a:latin typeface="+mn-lt"/>
                <a:ea typeface="+mn-ea"/>
                <a:cs typeface="+mn-cs"/>
              </a:rPr>
              <a:t>  </a:t>
            </a:r>
            <a:endParaRPr lang="en-US" altLang="zh-CN" sz="2000" b="1" dirty="0" smtClean="0">
              <a:solidFill>
                <a:schemeClr val="tx1">
                  <a:tint val="75000"/>
                </a:schemeClr>
              </a:solidFill>
            </a:endParaRPr>
          </a:p>
          <a:p>
            <a:pPr marL="0" marR="0" lvl="0" indent="0" defTabSz="914400" rtl="0" eaLnBrk="1" fontAlgn="auto" latinLnBrk="0" hangingPunct="1">
              <a:lnSpc>
                <a:spcPts val="3000"/>
              </a:lnSpc>
              <a:spcAft>
                <a:spcPts val="0"/>
              </a:spcAft>
              <a:buClrTx/>
              <a:buSzTx/>
              <a:buFontTx/>
              <a:buNone/>
              <a:tabLst/>
              <a:defRPr/>
            </a:pPr>
            <a:r>
              <a:rPr kumimoji="0" lang="en-US" altLang="zh-CN" sz="2000" b="1" i="0" u="none" strike="noStrike" kern="1200" cap="none" spc="0" normalizeH="0" noProof="0" dirty="0" smtClean="0">
                <a:ln>
                  <a:noFill/>
                </a:ln>
                <a:solidFill>
                  <a:schemeClr val="tx1">
                    <a:tint val="75000"/>
                  </a:schemeClr>
                </a:solidFill>
                <a:effectLst/>
                <a:uLnTx/>
                <a:uFillTx/>
                <a:latin typeface="+mn-ea"/>
                <a:cs typeface="+mn-cs"/>
              </a:rPr>
              <a:t>    </a:t>
            </a:r>
            <a:r>
              <a:rPr kumimoji="0" lang="zh-CN" altLang="en-US" sz="2000" b="1" i="0" u="none" strike="noStrike" kern="1200" cap="none" spc="0" normalizeH="0" baseline="0" noProof="0" dirty="0" smtClean="0">
                <a:ln>
                  <a:noFill/>
                </a:ln>
                <a:effectLst/>
                <a:uLnTx/>
                <a:uFillTx/>
                <a:latin typeface="+mj-ea"/>
                <a:ea typeface="+mj-ea"/>
                <a:cs typeface="+mn-cs"/>
              </a:rPr>
              <a:t>首先准确收集统计年度内的基础数据，按操作程序要求导入</a:t>
            </a:r>
            <a:endParaRPr kumimoji="0" lang="en-US" altLang="zh-CN" sz="2000" b="1" i="0" u="none" strike="noStrike" kern="1200" cap="none" spc="0" normalizeH="0" baseline="0" noProof="0" dirty="0" smtClean="0">
              <a:ln>
                <a:noFill/>
              </a:ln>
              <a:effectLst/>
              <a:uLnTx/>
              <a:uFillTx/>
              <a:latin typeface="+mj-ea"/>
              <a:ea typeface="+mj-ea"/>
              <a:cs typeface="+mn-cs"/>
            </a:endParaRPr>
          </a:p>
          <a:p>
            <a:pPr marL="0" marR="0" lvl="0" indent="0" defTabSz="914400" rtl="0" eaLnBrk="1" fontAlgn="auto" latinLnBrk="0" hangingPunct="1">
              <a:lnSpc>
                <a:spcPts val="3000"/>
              </a:lnSpc>
              <a:spcAft>
                <a:spcPts val="0"/>
              </a:spcAft>
              <a:buClrTx/>
              <a:buSzTx/>
              <a:buFontTx/>
              <a:buNone/>
              <a:tabLst/>
              <a:defRPr/>
            </a:pPr>
            <a:r>
              <a:rPr lang="en-US" altLang="zh-CN" sz="2000" b="1" dirty="0" smtClean="0">
                <a:latin typeface="+mj-ea"/>
                <a:ea typeface="+mj-ea"/>
              </a:rPr>
              <a:t>    </a:t>
            </a:r>
            <a:r>
              <a:rPr kumimoji="0" lang="zh-CN" altLang="en-US" sz="2000" b="1" i="0" u="none" strike="noStrike" kern="1200" cap="none" spc="0" normalizeH="0" baseline="0" noProof="0" dirty="0" smtClean="0">
                <a:ln>
                  <a:noFill/>
                </a:ln>
                <a:effectLst/>
                <a:uLnTx/>
                <a:uFillTx/>
                <a:latin typeface="+mj-ea"/>
                <a:ea typeface="+mj-ea"/>
                <a:cs typeface="+mn-cs"/>
              </a:rPr>
              <a:t>系统之中，基础数据表包括：</a:t>
            </a:r>
            <a:r>
              <a:rPr lang="en-US" altLang="zh-CN" sz="2000" b="1" dirty="0" smtClean="0">
                <a:latin typeface="+mj-ea"/>
                <a:ea typeface="+mj-ea"/>
              </a:rPr>
              <a:t>  </a:t>
            </a:r>
            <a:r>
              <a:rPr kumimoji="0" lang="zh-CN" altLang="en-US" sz="2000" b="1" i="0" u="none" strike="noStrike" kern="1200" cap="none" spc="0" normalizeH="0" baseline="0" noProof="0" dirty="0" smtClean="0">
                <a:ln>
                  <a:noFill/>
                </a:ln>
                <a:effectLst/>
                <a:uLnTx/>
                <a:uFillTx/>
                <a:latin typeface="+mj-ea"/>
                <a:ea typeface="+mj-ea"/>
                <a:cs typeface="+mn-cs"/>
              </a:rPr>
              <a:t>表</a:t>
            </a:r>
            <a:r>
              <a:rPr kumimoji="0" lang="en-US" altLang="zh-CN" sz="2000" b="1" i="0" u="none" strike="noStrike" kern="1200" cap="none" spc="0" normalizeH="0" baseline="0" noProof="0" dirty="0" smtClean="0">
                <a:ln>
                  <a:noFill/>
                </a:ln>
                <a:effectLst/>
                <a:uLnTx/>
                <a:uFillTx/>
                <a:latin typeface="+mj-ea"/>
                <a:ea typeface="+mj-ea"/>
                <a:cs typeface="+mn-cs"/>
              </a:rPr>
              <a:t>1</a:t>
            </a:r>
            <a:r>
              <a:rPr kumimoji="0" lang="zh-CN" altLang="en-US" sz="2000" b="1" i="0" u="none" strike="noStrike" kern="1200" cap="none" spc="0" normalizeH="0" baseline="0" noProof="0" dirty="0" smtClean="0">
                <a:ln>
                  <a:noFill/>
                </a:ln>
                <a:effectLst/>
                <a:uLnTx/>
                <a:uFillTx/>
                <a:latin typeface="+mj-ea"/>
                <a:ea typeface="+mj-ea"/>
                <a:cs typeface="+mn-cs"/>
              </a:rPr>
              <a:t>、表</a:t>
            </a:r>
            <a:r>
              <a:rPr kumimoji="0" lang="en-US" altLang="zh-CN" sz="2000" b="1" i="0" u="none" strike="noStrike" kern="1200" cap="none" spc="0" normalizeH="0" baseline="0" noProof="0" dirty="0" smtClean="0">
                <a:ln>
                  <a:noFill/>
                </a:ln>
                <a:effectLst/>
                <a:uLnTx/>
                <a:uFillTx/>
                <a:latin typeface="+mj-ea"/>
                <a:ea typeface="+mj-ea"/>
                <a:cs typeface="+mn-cs"/>
              </a:rPr>
              <a:t>3</a:t>
            </a:r>
            <a:r>
              <a:rPr kumimoji="0" lang="zh-CN" altLang="en-US" sz="2000" b="1" i="0" u="none" strike="noStrike" kern="1200" cap="none" spc="0" normalizeH="0" baseline="0" noProof="0" dirty="0" smtClean="0">
                <a:ln>
                  <a:noFill/>
                </a:ln>
                <a:effectLst/>
                <a:uLnTx/>
                <a:uFillTx/>
                <a:latin typeface="+mj-ea"/>
                <a:ea typeface="+mj-ea"/>
                <a:cs typeface="+mn-cs"/>
              </a:rPr>
              <a:t>、表</a:t>
            </a:r>
            <a:r>
              <a:rPr kumimoji="0" lang="en-US" altLang="zh-CN" sz="2000" b="1" i="0" u="none" strike="noStrike" kern="1200" cap="none" spc="0" normalizeH="0" baseline="0" noProof="0" dirty="0" smtClean="0">
                <a:ln>
                  <a:noFill/>
                </a:ln>
                <a:effectLst/>
                <a:uLnTx/>
                <a:uFillTx/>
                <a:latin typeface="+mj-ea"/>
                <a:ea typeface="+mj-ea"/>
                <a:cs typeface="+mn-cs"/>
              </a:rPr>
              <a:t>4</a:t>
            </a:r>
            <a:r>
              <a:rPr kumimoji="0" lang="zh-CN" altLang="en-US" sz="2000" b="1" i="0" u="none" strike="noStrike" kern="1200" cap="none" spc="0" normalizeH="0" baseline="0" noProof="0" dirty="0" smtClean="0">
                <a:ln>
                  <a:noFill/>
                </a:ln>
                <a:effectLst/>
                <a:uLnTx/>
                <a:uFillTx/>
                <a:latin typeface="+mj-ea"/>
                <a:ea typeface="+mj-ea"/>
                <a:cs typeface="+mn-cs"/>
              </a:rPr>
              <a:t>、表</a:t>
            </a:r>
            <a:r>
              <a:rPr kumimoji="0" lang="en-US" altLang="zh-CN" sz="2000" b="1" i="0" u="none" strike="noStrike" kern="1200" cap="none" spc="0" normalizeH="0" baseline="0" noProof="0" dirty="0" smtClean="0">
                <a:ln>
                  <a:noFill/>
                </a:ln>
                <a:effectLst/>
                <a:uLnTx/>
                <a:uFillTx/>
                <a:latin typeface="+mj-ea"/>
                <a:ea typeface="+mj-ea"/>
                <a:cs typeface="+mn-cs"/>
              </a:rPr>
              <a:t>8</a:t>
            </a:r>
            <a:r>
              <a:rPr kumimoji="0" lang="zh-CN" altLang="en-US" sz="2000" b="1" i="0" u="none" strike="noStrike" kern="1200" cap="none" spc="0" normalizeH="0" baseline="0" noProof="0" dirty="0" smtClean="0">
                <a:ln>
                  <a:noFill/>
                </a:ln>
                <a:effectLst/>
                <a:uLnTx/>
                <a:uFillTx/>
                <a:latin typeface="+mj-ea"/>
                <a:ea typeface="+mj-ea"/>
                <a:cs typeface="+mn-cs"/>
              </a:rPr>
              <a:t>和表</a:t>
            </a:r>
            <a:r>
              <a:rPr kumimoji="0" lang="en-US" altLang="zh-CN" sz="2000" b="1" i="0" u="none" strike="noStrike" kern="1200" cap="none" spc="0" normalizeH="0" baseline="0" noProof="0" dirty="0" smtClean="0">
                <a:ln>
                  <a:noFill/>
                </a:ln>
                <a:effectLst/>
                <a:uLnTx/>
                <a:uFillTx/>
                <a:latin typeface="+mj-ea"/>
                <a:ea typeface="+mj-ea"/>
                <a:cs typeface="+mn-cs"/>
              </a:rPr>
              <a:t>9</a:t>
            </a:r>
            <a:r>
              <a:rPr kumimoji="0" lang="zh-CN" altLang="en-US" sz="2000" b="1" i="0" u="none" strike="noStrike" kern="1200" cap="none" spc="0" normalizeH="0" baseline="0" noProof="0" dirty="0" smtClean="0">
                <a:ln>
                  <a:noFill/>
                </a:ln>
                <a:effectLst/>
                <a:uLnTx/>
                <a:uFillTx/>
                <a:latin typeface="+mj-ea"/>
                <a:ea typeface="+mj-ea"/>
                <a:cs typeface="+mn-cs"/>
              </a:rPr>
              <a:t>；</a:t>
            </a:r>
          </a:p>
          <a:p>
            <a:pPr marL="0" marR="0" lvl="0" indent="0" defTabSz="914400" rtl="0" eaLnBrk="1" fontAlgn="auto" latinLnBrk="0" hangingPunct="1">
              <a:lnSpc>
                <a:spcPts val="3000"/>
              </a:lnSpc>
              <a:spcAft>
                <a:spcPts val="0"/>
              </a:spcAft>
              <a:buClrTx/>
              <a:buSzTx/>
              <a:buFontTx/>
              <a:buNone/>
              <a:tabLst/>
              <a:defRPr/>
            </a:pPr>
            <a:r>
              <a:rPr kumimoji="0" lang="zh-CN" altLang="en-US" sz="2000" b="1" i="0" u="none" strike="noStrike" kern="1200" cap="none" spc="0" normalizeH="0" baseline="0" noProof="0" dirty="0" smtClean="0">
                <a:ln>
                  <a:noFill/>
                </a:ln>
                <a:solidFill>
                  <a:srgbClr val="FD0903"/>
                </a:solidFill>
                <a:effectLst/>
                <a:uLnTx/>
                <a:uFillTx/>
                <a:latin typeface="+mn-lt"/>
                <a:ea typeface="+mn-ea"/>
                <a:cs typeface="+mn-cs"/>
              </a:rPr>
              <a:t>第 </a:t>
            </a:r>
            <a:r>
              <a:rPr kumimoji="0" lang="en-US" altLang="zh-CN" sz="2000" b="1" i="0" u="none" strike="noStrike" kern="1200" cap="none" spc="0" normalizeH="0" baseline="0" noProof="0" dirty="0" smtClean="0">
                <a:ln>
                  <a:noFill/>
                </a:ln>
                <a:solidFill>
                  <a:srgbClr val="FD0903"/>
                </a:solidFill>
                <a:effectLst/>
                <a:uLnTx/>
                <a:uFillTx/>
                <a:latin typeface="+mn-lt"/>
                <a:ea typeface="+mn-ea"/>
                <a:cs typeface="+mn-cs"/>
              </a:rPr>
              <a:t>2</a:t>
            </a:r>
            <a:r>
              <a:rPr kumimoji="0" lang="zh-CN" altLang="en-US" sz="2000" b="1" i="0" u="none" strike="noStrike" kern="1200" cap="none" spc="0" normalizeH="0" baseline="0" noProof="0" dirty="0" smtClean="0">
                <a:ln>
                  <a:noFill/>
                </a:ln>
                <a:solidFill>
                  <a:srgbClr val="FD0903"/>
                </a:solidFill>
                <a:effectLst/>
                <a:uLnTx/>
                <a:uFillTx/>
                <a:latin typeface="+mn-lt"/>
                <a:ea typeface="+mn-ea"/>
                <a:cs typeface="+mn-cs"/>
              </a:rPr>
              <a:t>步</a:t>
            </a:r>
            <a:endParaRPr lang="en-US" altLang="zh-CN" sz="2000" b="1" dirty="0" smtClean="0">
              <a:solidFill>
                <a:srgbClr val="FD0903"/>
              </a:solidFill>
            </a:endParaRPr>
          </a:p>
          <a:p>
            <a:pPr>
              <a:lnSpc>
                <a:spcPts val="3000"/>
              </a:lnSpc>
            </a:pPr>
            <a:r>
              <a:rPr kumimoji="0" lang="en-US" altLang="zh-CN" sz="2000" b="1" i="0" u="none" strike="noStrike" kern="1200" cap="none" spc="0" normalizeH="0" noProof="0" dirty="0" smtClean="0">
                <a:ln>
                  <a:noFill/>
                </a:ln>
                <a:solidFill>
                  <a:srgbClr val="FD0903"/>
                </a:solidFill>
                <a:effectLst/>
                <a:uLnTx/>
                <a:uFillTx/>
                <a:latin typeface="+mn-lt"/>
                <a:ea typeface="+mn-ea"/>
                <a:cs typeface="+mn-cs"/>
              </a:rPr>
              <a:t>       </a:t>
            </a:r>
            <a:r>
              <a:rPr lang="zh-CN" altLang="en-US" sz="2000" b="1" dirty="0" smtClean="0">
                <a:latin typeface="+mj-ea"/>
                <a:ea typeface="+mj-ea"/>
              </a:rPr>
              <a:t>由系统生成审核表，从后到前仔细查看每张表的数据情况，</a:t>
            </a:r>
            <a:endParaRPr lang="en-US" altLang="zh-CN" sz="2000" b="1" dirty="0" smtClean="0">
              <a:latin typeface="+mj-ea"/>
              <a:ea typeface="+mj-ea"/>
            </a:endParaRPr>
          </a:p>
          <a:p>
            <a:pPr>
              <a:lnSpc>
                <a:spcPts val="3000"/>
              </a:lnSpc>
            </a:pPr>
            <a:r>
              <a:rPr lang="en-US" altLang="zh-CN" sz="2000" b="1" dirty="0" smtClean="0">
                <a:latin typeface="+mj-ea"/>
                <a:ea typeface="+mj-ea"/>
              </a:rPr>
              <a:t>    </a:t>
            </a:r>
            <a:r>
              <a:rPr lang="zh-CN" altLang="en-US" sz="2000" b="1" dirty="0" smtClean="0">
                <a:latin typeface="+mj-ea"/>
                <a:ea typeface="+mj-ea"/>
              </a:rPr>
              <a:t>看看有没有相互冲突的地方；</a:t>
            </a:r>
            <a:endParaRPr lang="en-US" altLang="zh-CN" sz="2000" b="1" dirty="0" smtClean="0">
              <a:latin typeface="+mj-ea"/>
              <a:ea typeface="+mj-ea"/>
            </a:endParaRPr>
          </a:p>
          <a:p>
            <a:pPr marL="0" marR="0" lvl="0" indent="0" defTabSz="914400" rtl="0" eaLnBrk="1" fontAlgn="auto" latinLnBrk="0" hangingPunct="1">
              <a:lnSpc>
                <a:spcPts val="3000"/>
              </a:lnSpc>
              <a:spcAft>
                <a:spcPts val="0"/>
              </a:spcAft>
              <a:buClrTx/>
              <a:buSzTx/>
              <a:buFontTx/>
              <a:buNone/>
              <a:tabLst/>
              <a:defRPr/>
            </a:pPr>
            <a:r>
              <a:rPr kumimoji="0" lang="zh-CN" altLang="en-US" sz="2000" b="1" i="0" u="none" strike="noStrike" kern="1200" cap="none" spc="0" normalizeH="0" baseline="0" noProof="0" dirty="0" smtClean="0">
                <a:ln>
                  <a:noFill/>
                </a:ln>
                <a:solidFill>
                  <a:srgbClr val="FD0903"/>
                </a:solidFill>
                <a:effectLst/>
                <a:uLnTx/>
                <a:uFillTx/>
                <a:latin typeface="+mn-lt"/>
                <a:ea typeface="+mn-ea"/>
                <a:cs typeface="+mn-cs"/>
              </a:rPr>
              <a:t>第 </a:t>
            </a:r>
            <a:r>
              <a:rPr kumimoji="0" lang="en-US" altLang="zh-CN" sz="2000" b="1" i="0" u="none" strike="noStrike" kern="1200" cap="none" spc="0" normalizeH="0" baseline="0" noProof="0" dirty="0" smtClean="0">
                <a:ln>
                  <a:noFill/>
                </a:ln>
                <a:solidFill>
                  <a:srgbClr val="FD0903"/>
                </a:solidFill>
                <a:effectLst/>
                <a:uLnTx/>
                <a:uFillTx/>
                <a:latin typeface="+mn-lt"/>
                <a:ea typeface="+mn-ea"/>
                <a:cs typeface="+mn-cs"/>
              </a:rPr>
              <a:t>3</a:t>
            </a:r>
            <a:r>
              <a:rPr kumimoji="0" lang="zh-CN" altLang="en-US" sz="2000" b="1" i="0" u="none" strike="noStrike" kern="1200" cap="none" spc="0" normalizeH="0" baseline="0" noProof="0" dirty="0" smtClean="0">
                <a:ln>
                  <a:noFill/>
                </a:ln>
                <a:solidFill>
                  <a:srgbClr val="FD0903"/>
                </a:solidFill>
                <a:effectLst/>
                <a:uLnTx/>
                <a:uFillTx/>
                <a:latin typeface="+mn-lt"/>
                <a:ea typeface="+mn-ea"/>
                <a:cs typeface="+mn-cs"/>
              </a:rPr>
              <a:t>步 </a:t>
            </a:r>
            <a:endParaRPr kumimoji="0" lang="en-US" altLang="zh-CN" sz="2000" b="1" i="0" u="none" strike="noStrike" kern="1200" cap="none" spc="0" normalizeH="0" baseline="0" noProof="0" dirty="0" smtClean="0">
              <a:ln>
                <a:noFill/>
              </a:ln>
              <a:solidFill>
                <a:srgbClr val="FD0903"/>
              </a:solidFill>
              <a:effectLst/>
              <a:uLnTx/>
              <a:uFillTx/>
              <a:latin typeface="+mn-lt"/>
              <a:ea typeface="+mn-ea"/>
              <a:cs typeface="+mn-cs"/>
            </a:endParaRPr>
          </a:p>
          <a:p>
            <a:pPr marL="0" marR="0" lvl="0" indent="0" defTabSz="914400" rtl="0" eaLnBrk="1" fontAlgn="auto" latinLnBrk="0" hangingPunct="1">
              <a:lnSpc>
                <a:spcPts val="3000"/>
              </a:lnSpc>
              <a:spcAft>
                <a:spcPts val="0"/>
              </a:spcAft>
              <a:buClrTx/>
              <a:buSzTx/>
              <a:buFontTx/>
              <a:buNone/>
              <a:tabLst/>
              <a:defRPr/>
            </a:pPr>
            <a:r>
              <a:rPr kumimoji="0" lang="zh-CN" altLang="en-US" sz="2000" b="1" i="0" u="none" strike="noStrike" kern="1200" cap="none" spc="0" normalizeH="0" baseline="0" noProof="0" dirty="0" smtClean="0">
                <a:ln>
                  <a:noFill/>
                </a:ln>
                <a:solidFill>
                  <a:srgbClr val="FD0903"/>
                </a:solidFill>
                <a:effectLst/>
                <a:uLnTx/>
                <a:uFillTx/>
                <a:latin typeface="+mn-lt"/>
                <a:ea typeface="+mn-ea"/>
                <a:cs typeface="+mn-cs"/>
              </a:rPr>
              <a:t>       </a:t>
            </a:r>
            <a:r>
              <a:rPr lang="zh-CN" altLang="en-US" sz="2000" b="1" dirty="0" smtClean="0">
                <a:latin typeface="+mj-ea"/>
                <a:ea typeface="+mj-ea"/>
              </a:rPr>
              <a:t>从后到前依次完成表</a:t>
            </a:r>
            <a:r>
              <a:rPr lang="en-US" altLang="zh-CN" sz="2000" b="1" dirty="0" smtClean="0">
                <a:latin typeface="+mj-ea"/>
                <a:ea typeface="+mj-ea"/>
              </a:rPr>
              <a:t>7</a:t>
            </a:r>
            <a:r>
              <a:rPr lang="zh-CN" altLang="en-US" sz="2000" b="1" dirty="0" smtClean="0">
                <a:latin typeface="+mj-ea"/>
                <a:ea typeface="+mj-ea"/>
              </a:rPr>
              <a:t>、表</a:t>
            </a:r>
            <a:r>
              <a:rPr lang="en-US" altLang="zh-CN" sz="2000" b="1" dirty="0" smtClean="0">
                <a:latin typeface="+mj-ea"/>
                <a:ea typeface="+mj-ea"/>
              </a:rPr>
              <a:t>6</a:t>
            </a:r>
            <a:r>
              <a:rPr lang="zh-CN" altLang="en-US" sz="2000" b="1" dirty="0" smtClean="0">
                <a:latin typeface="+mj-ea"/>
                <a:ea typeface="+mj-ea"/>
              </a:rPr>
              <a:t>和表</a:t>
            </a:r>
            <a:r>
              <a:rPr lang="en-US" altLang="zh-CN" sz="2000" b="1" dirty="0" smtClean="0">
                <a:latin typeface="+mj-ea"/>
                <a:ea typeface="+mj-ea"/>
              </a:rPr>
              <a:t>5</a:t>
            </a:r>
            <a:r>
              <a:rPr lang="zh-CN" altLang="en-US" sz="2000" b="1" dirty="0" smtClean="0">
                <a:latin typeface="+mj-ea"/>
                <a:ea typeface="+mj-ea"/>
              </a:rPr>
              <a:t>数据的填报；</a:t>
            </a:r>
          </a:p>
          <a:p>
            <a:pPr marL="0" marR="0" lvl="0" indent="0" defTabSz="914400" rtl="0" eaLnBrk="1" fontAlgn="auto" latinLnBrk="0" hangingPunct="1">
              <a:lnSpc>
                <a:spcPts val="3000"/>
              </a:lnSpc>
              <a:spcAft>
                <a:spcPts val="0"/>
              </a:spcAft>
              <a:buClrTx/>
              <a:buSzTx/>
              <a:buFontTx/>
              <a:buNone/>
              <a:tabLst/>
              <a:defRPr/>
            </a:pPr>
            <a:r>
              <a:rPr kumimoji="0" lang="zh-CN" altLang="en-US" sz="2000" b="1" i="0" u="none" strike="noStrike" kern="1200" cap="none" spc="0" normalizeH="0" baseline="0" noProof="0" dirty="0" smtClean="0">
                <a:ln>
                  <a:noFill/>
                </a:ln>
                <a:solidFill>
                  <a:srgbClr val="FD0903"/>
                </a:solidFill>
                <a:effectLst/>
                <a:uLnTx/>
                <a:uFillTx/>
                <a:latin typeface="+mn-lt"/>
                <a:ea typeface="+mn-ea"/>
                <a:cs typeface="+mn-cs"/>
              </a:rPr>
              <a:t>第 </a:t>
            </a:r>
            <a:r>
              <a:rPr kumimoji="0" lang="en-US" altLang="zh-CN" sz="2000" b="1" i="0" u="none" strike="noStrike" kern="1200" cap="none" spc="0" normalizeH="0" baseline="0" noProof="0" dirty="0" smtClean="0">
                <a:ln>
                  <a:noFill/>
                </a:ln>
                <a:solidFill>
                  <a:srgbClr val="FD0903"/>
                </a:solidFill>
                <a:effectLst/>
                <a:uLnTx/>
                <a:uFillTx/>
                <a:latin typeface="+mn-lt"/>
                <a:ea typeface="+mn-ea"/>
                <a:cs typeface="+mn-cs"/>
              </a:rPr>
              <a:t>4</a:t>
            </a:r>
            <a:r>
              <a:rPr kumimoji="0" lang="zh-CN" altLang="en-US" sz="2000" b="1" i="0" u="none" strike="noStrike" kern="1200" cap="none" spc="0" normalizeH="0" baseline="0" noProof="0" dirty="0" smtClean="0">
                <a:ln>
                  <a:noFill/>
                </a:ln>
                <a:solidFill>
                  <a:srgbClr val="FD0903"/>
                </a:solidFill>
                <a:effectLst/>
                <a:uLnTx/>
                <a:uFillTx/>
                <a:latin typeface="+mn-lt"/>
                <a:ea typeface="+mn-ea"/>
                <a:cs typeface="+mn-cs"/>
              </a:rPr>
              <a:t>步  </a:t>
            </a:r>
            <a:endParaRPr lang="en-US" altLang="zh-CN" sz="2000" b="1" dirty="0" smtClean="0">
              <a:solidFill>
                <a:srgbClr val="FD0903"/>
              </a:solidFill>
            </a:endParaRPr>
          </a:p>
          <a:p>
            <a:pPr marR="0" lvl="0" indent="0" fontAlgn="auto">
              <a:lnSpc>
                <a:spcPts val="3000"/>
              </a:lnSpc>
              <a:spcAft>
                <a:spcPts val="0"/>
              </a:spcAft>
              <a:buClrTx/>
              <a:buSzTx/>
              <a:buFontTx/>
              <a:buNone/>
              <a:tabLst/>
              <a:defRPr/>
            </a:pPr>
            <a:r>
              <a:rPr lang="en-US" altLang="zh-CN" sz="2000" b="1" dirty="0" smtClean="0">
                <a:solidFill>
                  <a:srgbClr val="FD0903"/>
                </a:solidFill>
              </a:rPr>
              <a:t>       </a:t>
            </a:r>
            <a:r>
              <a:rPr lang="zh-CN" altLang="en-US" sz="2000" b="1" dirty="0" smtClean="0">
                <a:latin typeface="+mj-ea"/>
                <a:ea typeface="+mj-ea"/>
              </a:rPr>
              <a:t>看看表</a:t>
            </a:r>
            <a:r>
              <a:rPr lang="en-US" altLang="zh-CN" sz="2000" b="1" dirty="0" smtClean="0">
                <a:latin typeface="+mj-ea"/>
                <a:ea typeface="+mj-ea"/>
              </a:rPr>
              <a:t>31</a:t>
            </a:r>
            <a:r>
              <a:rPr lang="zh-CN" altLang="en-US" sz="2000" b="1" dirty="0" smtClean="0">
                <a:latin typeface="+mj-ea"/>
                <a:ea typeface="+mj-ea"/>
              </a:rPr>
              <a:t>与表</a:t>
            </a:r>
            <a:r>
              <a:rPr lang="en-US" altLang="zh-CN" sz="2000" b="1" dirty="0" smtClean="0">
                <a:latin typeface="+mj-ea"/>
                <a:ea typeface="+mj-ea"/>
              </a:rPr>
              <a:t>42</a:t>
            </a:r>
            <a:r>
              <a:rPr lang="zh-CN" altLang="en-US" sz="2000" b="1" dirty="0" smtClean="0">
                <a:latin typeface="+mj-ea"/>
                <a:ea typeface="+mj-ea"/>
              </a:rPr>
              <a:t>生成的数据是否很接近，或是表</a:t>
            </a:r>
            <a:r>
              <a:rPr lang="en-US" altLang="zh-CN" sz="2000" b="1" dirty="0" smtClean="0">
                <a:latin typeface="+mj-ea"/>
                <a:ea typeface="+mj-ea"/>
              </a:rPr>
              <a:t>31</a:t>
            </a:r>
            <a:r>
              <a:rPr lang="zh-CN" altLang="en-US" sz="2000" b="1" dirty="0" smtClean="0">
                <a:latin typeface="+mj-ea"/>
                <a:ea typeface="+mj-ea"/>
              </a:rPr>
              <a:t>的部分数</a:t>
            </a:r>
            <a:endParaRPr lang="en-US" altLang="zh-CN" sz="2000" b="1" dirty="0" smtClean="0">
              <a:latin typeface="+mj-ea"/>
              <a:ea typeface="+mj-ea"/>
            </a:endParaRPr>
          </a:p>
          <a:p>
            <a:pPr marR="0" lvl="0" indent="0" fontAlgn="auto">
              <a:lnSpc>
                <a:spcPts val="3000"/>
              </a:lnSpc>
              <a:spcAft>
                <a:spcPts val="0"/>
              </a:spcAft>
              <a:buClrTx/>
              <a:buSzTx/>
              <a:buFontTx/>
              <a:buNone/>
              <a:tabLst/>
              <a:defRPr/>
            </a:pPr>
            <a:r>
              <a:rPr lang="en-US" altLang="zh-CN" sz="2000" b="1" dirty="0" smtClean="0">
                <a:latin typeface="+mj-ea"/>
                <a:ea typeface="+mj-ea"/>
              </a:rPr>
              <a:t>     </a:t>
            </a:r>
            <a:r>
              <a:rPr lang="zh-CN" altLang="en-US" sz="2000" b="1" dirty="0" smtClean="0">
                <a:latin typeface="+mj-ea"/>
                <a:ea typeface="+mj-ea"/>
              </a:rPr>
              <a:t>据已经达到或超过了表</a:t>
            </a:r>
            <a:r>
              <a:rPr lang="en-US" altLang="zh-CN" sz="2000" b="1" dirty="0" smtClean="0">
                <a:latin typeface="+mj-ea"/>
                <a:ea typeface="+mj-ea"/>
              </a:rPr>
              <a:t>42</a:t>
            </a:r>
            <a:r>
              <a:rPr lang="zh-CN" altLang="en-US" sz="2000" b="1" dirty="0" smtClean="0">
                <a:latin typeface="+mj-ea"/>
                <a:ea typeface="+mj-ea"/>
              </a:rPr>
              <a:t>的相应数据。</a:t>
            </a:r>
            <a:endParaRPr lang="en-US" altLang="zh-CN" sz="2000" b="1" dirty="0" smtClean="0">
              <a:latin typeface="+mj-ea"/>
              <a:ea typeface="+mj-ea"/>
            </a:endParaRPr>
          </a:p>
          <a:p>
            <a:pPr marR="0" lvl="0" indent="0" fontAlgn="auto">
              <a:lnSpc>
                <a:spcPts val="3000"/>
              </a:lnSpc>
              <a:spcAft>
                <a:spcPts val="0"/>
              </a:spcAft>
              <a:buClrTx/>
              <a:buSzTx/>
              <a:buFontTx/>
              <a:buNone/>
              <a:tabLst/>
              <a:defRPr/>
            </a:pPr>
            <a:r>
              <a:rPr lang="zh-CN" altLang="en-US" sz="2000" b="1" dirty="0" smtClean="0">
                <a:latin typeface="+mj-ea"/>
                <a:ea typeface="+mj-ea"/>
              </a:rPr>
              <a:t>    如果超过或接近表</a:t>
            </a:r>
            <a:r>
              <a:rPr lang="en-US" altLang="zh-CN" sz="2000" b="1" dirty="0" smtClean="0">
                <a:latin typeface="+mj-ea"/>
                <a:ea typeface="+mj-ea"/>
              </a:rPr>
              <a:t>42</a:t>
            </a:r>
            <a:r>
              <a:rPr lang="zh-CN" altLang="en-US" sz="2000" b="1" dirty="0" smtClean="0">
                <a:latin typeface="+mj-ea"/>
                <a:ea typeface="+mj-ea"/>
              </a:rPr>
              <a:t>的数据，就要立刻查找原因</a:t>
            </a:r>
            <a:r>
              <a:rPr lang="en-US" altLang="zh-CN" sz="2000" b="1" dirty="0" smtClean="0">
                <a:latin typeface="+mj-ea"/>
                <a:ea typeface="+mj-ea"/>
              </a:rPr>
              <a:t>, </a:t>
            </a:r>
            <a:r>
              <a:rPr lang="zh-CN" altLang="en-US" sz="2000" b="1" dirty="0" smtClean="0">
                <a:latin typeface="+mj-ea"/>
                <a:ea typeface="+mj-ea"/>
              </a:rPr>
              <a:t>予以纠正；</a:t>
            </a:r>
          </a:p>
        </p:txBody>
      </p:sp>
      <p:sp>
        <p:nvSpPr>
          <p:cNvPr id="7" name="Rectangle 5"/>
          <p:cNvSpPr>
            <a:spLocks noChangeArrowheads="1"/>
          </p:cNvSpPr>
          <p:nvPr/>
        </p:nvSpPr>
        <p:spPr bwMode="auto">
          <a:xfrm>
            <a:off x="785786" y="1000108"/>
            <a:ext cx="5643602" cy="492443"/>
          </a:xfrm>
          <a:prstGeom prst="rect">
            <a:avLst/>
          </a:prstGeom>
          <a:noFill/>
          <a:ln w="28575" algn="ctr">
            <a:noFill/>
            <a:miter lim="800000"/>
            <a:headEnd/>
            <a:tailEnd/>
          </a:ln>
        </p:spPr>
        <p:txBody>
          <a:bodyPr wrap="square" lIns="0" tIns="0" rIns="0" bIns="0">
            <a:spAutoFit/>
          </a:bodyPr>
          <a:lstStyle/>
          <a:p>
            <a:pPr indent="-228600" algn="l"/>
            <a:r>
              <a:rPr lang="en-US" altLang="zh-CN" sz="3200" dirty="0">
                <a:solidFill>
                  <a:srgbClr val="0033CC"/>
                </a:solidFill>
              </a:rPr>
              <a:t>  </a:t>
            </a:r>
            <a:r>
              <a:rPr lang="zh-CN" altLang="en-US" sz="3000" b="1" dirty="0">
                <a:solidFill>
                  <a:srgbClr val="0033CC"/>
                </a:solidFill>
              </a:rPr>
              <a:t>完成年报的先后</a:t>
            </a:r>
            <a:r>
              <a:rPr lang="zh-CN" altLang="en-US" sz="3000" b="1" dirty="0" smtClean="0">
                <a:solidFill>
                  <a:srgbClr val="0033CC"/>
                </a:solidFill>
              </a:rPr>
              <a:t>顺序（</a:t>
            </a:r>
            <a:r>
              <a:rPr lang="zh-CN" altLang="en-US" sz="3000" b="1" dirty="0" smtClean="0">
                <a:solidFill>
                  <a:srgbClr val="C00000"/>
                </a:solidFill>
              </a:rPr>
              <a:t>建议</a:t>
            </a:r>
            <a:r>
              <a:rPr lang="zh-CN" altLang="en-US" sz="3000" b="1" dirty="0" smtClean="0">
                <a:solidFill>
                  <a:srgbClr val="0033CC"/>
                </a:solidFill>
              </a:rPr>
              <a:t>）</a:t>
            </a:r>
            <a:endParaRPr lang="zh-CN" altLang="en-US" sz="3000" b="1" dirty="0">
              <a:solidFill>
                <a:srgbClr val="0033CC"/>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657229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怎么统</a:t>
            </a:r>
          </a:p>
        </p:txBody>
      </p:sp>
      <p:sp>
        <p:nvSpPr>
          <p:cNvPr id="6" name="Rectangle 6"/>
          <p:cNvSpPr txBox="1">
            <a:spLocks noChangeArrowheads="1"/>
          </p:cNvSpPr>
          <p:nvPr/>
        </p:nvSpPr>
        <p:spPr>
          <a:xfrm>
            <a:off x="785786" y="1357298"/>
            <a:ext cx="7858180" cy="4572032"/>
          </a:xfrm>
          <a:prstGeom prst="rect">
            <a:avLst/>
          </a:prstGeom>
          <a:noFill/>
        </p:spPr>
        <p:txBody>
          <a:bodyPr vert="horz" lIns="91440" tIns="45720" rIns="91440" bIns="45720" rtlCol="0">
            <a:noAutofit/>
          </a:bodyPr>
          <a:lstStyle/>
          <a:p>
            <a:pPr marL="0" marR="0" lvl="0" indent="0" defTabSz="914400" rtl="0" eaLnBrk="1" fontAlgn="auto" latinLnBrk="0" hangingPunct="1">
              <a:lnSpc>
                <a:spcPts val="3000"/>
              </a:lnSpc>
              <a:spcBef>
                <a:spcPct val="20000"/>
              </a:spcBef>
              <a:spcAft>
                <a:spcPts val="0"/>
              </a:spcAft>
              <a:buClrTx/>
              <a:buSzTx/>
              <a:buFontTx/>
              <a:buNone/>
              <a:tabLst/>
              <a:defRPr/>
            </a:pPr>
            <a:r>
              <a:rPr kumimoji="0" lang="zh-CN" altLang="en-US" sz="2000" b="1" i="0" u="none" strike="noStrike" kern="1200" cap="none" spc="0" normalizeH="0" baseline="0" noProof="0" dirty="0" smtClean="0">
                <a:ln>
                  <a:noFill/>
                </a:ln>
                <a:solidFill>
                  <a:srgbClr val="FD0903"/>
                </a:solidFill>
                <a:effectLst/>
                <a:uLnTx/>
                <a:uFillTx/>
                <a:latin typeface="+mn-lt"/>
                <a:ea typeface="+mn-ea"/>
                <a:cs typeface="+mn-cs"/>
              </a:rPr>
              <a:t>第 </a:t>
            </a:r>
            <a:r>
              <a:rPr kumimoji="0" lang="en-US" altLang="zh-CN" sz="2000" b="1" i="0" u="none" strike="noStrike" kern="1200" cap="none" spc="0" normalizeH="0" baseline="0" noProof="0" dirty="0" smtClean="0">
                <a:ln>
                  <a:noFill/>
                </a:ln>
                <a:solidFill>
                  <a:srgbClr val="FD0903"/>
                </a:solidFill>
                <a:effectLst/>
                <a:uLnTx/>
                <a:uFillTx/>
                <a:latin typeface="+mn-lt"/>
                <a:ea typeface="+mn-ea"/>
                <a:cs typeface="+mn-cs"/>
              </a:rPr>
              <a:t>5</a:t>
            </a:r>
            <a:r>
              <a:rPr kumimoji="0" lang="zh-CN" altLang="en-US" sz="2000" b="1" i="0" u="none" strike="noStrike" kern="1200" cap="none" spc="0" normalizeH="0" baseline="0" noProof="0" dirty="0" smtClean="0">
                <a:ln>
                  <a:noFill/>
                </a:ln>
                <a:solidFill>
                  <a:srgbClr val="FD0903"/>
                </a:solidFill>
                <a:effectLst/>
                <a:uLnTx/>
                <a:uFillTx/>
                <a:latin typeface="+mn-lt"/>
                <a:ea typeface="+mn-ea"/>
                <a:cs typeface="+mn-cs"/>
              </a:rPr>
              <a:t>步</a:t>
            </a:r>
            <a:endParaRPr kumimoji="0" lang="en-US" altLang="zh-CN" sz="2000" b="1" i="0" u="none" strike="noStrike" kern="1200" cap="none" spc="0" normalizeH="0" baseline="0" noProof="0" dirty="0" smtClean="0">
              <a:ln>
                <a:noFill/>
              </a:ln>
              <a:solidFill>
                <a:srgbClr val="FD0903"/>
              </a:solidFill>
              <a:effectLst/>
              <a:uLnTx/>
              <a:uFillTx/>
              <a:latin typeface="+mn-lt"/>
              <a:ea typeface="+mn-ea"/>
              <a:cs typeface="+mn-cs"/>
            </a:endParaRPr>
          </a:p>
          <a:p>
            <a:pPr marL="0" marR="0" lvl="0" indent="0" defTabSz="914400" rtl="0" eaLnBrk="1" fontAlgn="auto" latinLnBrk="0" hangingPunct="1">
              <a:lnSpc>
                <a:spcPts val="3000"/>
              </a:lnSpc>
              <a:spcBef>
                <a:spcPct val="20000"/>
              </a:spcBef>
              <a:spcAft>
                <a:spcPts val="0"/>
              </a:spcAft>
              <a:buClrTx/>
              <a:buSzTx/>
              <a:buFontTx/>
              <a:buNone/>
              <a:tabLst/>
              <a:defRPr/>
            </a:pPr>
            <a:r>
              <a:rPr lang="en-US" altLang="zh-CN" sz="2000" b="1" dirty="0" smtClean="0">
                <a:solidFill>
                  <a:srgbClr val="FD0903"/>
                </a:solidFill>
              </a:rPr>
              <a:t>        </a:t>
            </a:r>
            <a:r>
              <a:rPr kumimoji="0" lang="zh-CN" altLang="en-US" sz="2000" b="1" i="0" u="none" strike="noStrike" kern="1200" cap="none" spc="0" normalizeH="0" baseline="0" noProof="0" dirty="0" smtClean="0">
                <a:ln>
                  <a:noFill/>
                </a:ln>
                <a:effectLst/>
                <a:uLnTx/>
                <a:uFillTx/>
                <a:latin typeface="+mn-lt"/>
                <a:ea typeface="+mn-ea"/>
                <a:cs typeface="+mn-cs"/>
              </a:rPr>
              <a:t>依据表</a:t>
            </a:r>
            <a:r>
              <a:rPr kumimoji="0" lang="en-US" altLang="zh-CN" sz="2000" b="1" i="0" u="none" strike="noStrike" kern="1200" cap="none" spc="0" normalizeH="0" baseline="0" noProof="0" dirty="0" smtClean="0">
                <a:ln>
                  <a:noFill/>
                </a:ln>
                <a:effectLst/>
                <a:uLnTx/>
                <a:uFillTx/>
                <a:latin typeface="+mn-lt"/>
                <a:ea typeface="+mn-ea"/>
                <a:cs typeface="+mn-cs"/>
              </a:rPr>
              <a:t>42</a:t>
            </a:r>
            <a:r>
              <a:rPr kumimoji="0" lang="zh-CN" altLang="en-US" sz="2000" b="1" i="0" u="none" strike="noStrike" kern="1200" cap="none" spc="0" normalizeH="0" baseline="0" noProof="0" dirty="0" smtClean="0">
                <a:ln>
                  <a:noFill/>
                </a:ln>
                <a:effectLst/>
                <a:uLnTx/>
                <a:uFillTx/>
                <a:latin typeface="+mn-lt"/>
                <a:ea typeface="+mn-ea"/>
                <a:cs typeface="+mn-cs"/>
              </a:rPr>
              <a:t>的数据结构分布，开始完成表</a:t>
            </a:r>
            <a:r>
              <a:rPr kumimoji="0" lang="en-US" altLang="zh-CN" sz="2000" b="1" i="0" u="none" strike="noStrike" kern="1200" cap="none" spc="0" normalizeH="0" baseline="0" noProof="0" dirty="0" smtClean="0">
                <a:ln>
                  <a:noFill/>
                </a:ln>
                <a:effectLst/>
                <a:uLnTx/>
                <a:uFillTx/>
                <a:latin typeface="+mn-lt"/>
                <a:ea typeface="+mn-ea"/>
                <a:cs typeface="+mn-cs"/>
              </a:rPr>
              <a:t>2 </a:t>
            </a:r>
            <a:r>
              <a:rPr kumimoji="0" lang="zh-CN" altLang="en-US" sz="2000" b="1" i="0" u="none" strike="noStrike" kern="1200" cap="none" spc="0" normalizeH="0" baseline="0" noProof="0" dirty="0" smtClean="0">
                <a:ln>
                  <a:noFill/>
                </a:ln>
                <a:effectLst/>
                <a:uLnTx/>
                <a:uFillTx/>
                <a:latin typeface="+mn-lt"/>
                <a:ea typeface="+mn-ea"/>
                <a:cs typeface="+mn-cs"/>
              </a:rPr>
              <a:t>数的填报；</a:t>
            </a:r>
          </a:p>
          <a:p>
            <a:pPr marL="0" marR="0" lvl="0" indent="0" defTabSz="914400" rtl="0" eaLnBrk="1" fontAlgn="auto" latinLnBrk="0" hangingPunct="1">
              <a:lnSpc>
                <a:spcPts val="3000"/>
              </a:lnSpc>
              <a:spcBef>
                <a:spcPct val="20000"/>
              </a:spcBef>
              <a:spcAft>
                <a:spcPts val="0"/>
              </a:spcAft>
              <a:buClrTx/>
              <a:buSzTx/>
              <a:buFontTx/>
              <a:buNone/>
              <a:tabLst/>
              <a:defRPr/>
            </a:pPr>
            <a:r>
              <a:rPr kumimoji="0" lang="zh-CN" altLang="en-US" sz="2000" b="1" i="0" u="none" strike="noStrike" kern="1200" cap="none" spc="0" normalizeH="0" baseline="0" noProof="0" dirty="0" smtClean="0">
                <a:ln>
                  <a:noFill/>
                </a:ln>
                <a:solidFill>
                  <a:srgbClr val="FD0903"/>
                </a:solidFill>
                <a:effectLst/>
                <a:uLnTx/>
                <a:uFillTx/>
                <a:latin typeface="+mn-lt"/>
                <a:ea typeface="+mn-ea"/>
                <a:cs typeface="+mn-cs"/>
              </a:rPr>
              <a:t>第 </a:t>
            </a:r>
            <a:r>
              <a:rPr kumimoji="0" lang="en-US" altLang="zh-CN" sz="2000" b="1" i="0" u="none" strike="noStrike" kern="1200" cap="none" spc="0" normalizeH="0" baseline="0" noProof="0" dirty="0" smtClean="0">
                <a:ln>
                  <a:noFill/>
                </a:ln>
                <a:solidFill>
                  <a:srgbClr val="FD0903"/>
                </a:solidFill>
                <a:effectLst/>
                <a:uLnTx/>
                <a:uFillTx/>
                <a:latin typeface="+mn-lt"/>
                <a:ea typeface="+mn-ea"/>
                <a:cs typeface="+mn-cs"/>
              </a:rPr>
              <a:t>6</a:t>
            </a:r>
            <a:r>
              <a:rPr kumimoji="0" lang="zh-CN" altLang="en-US" sz="2000" b="1" i="0" u="none" strike="noStrike" kern="1200" cap="none" spc="0" normalizeH="0" baseline="0" noProof="0" dirty="0" smtClean="0">
                <a:ln>
                  <a:noFill/>
                </a:ln>
                <a:solidFill>
                  <a:srgbClr val="FD0903"/>
                </a:solidFill>
                <a:effectLst/>
                <a:uLnTx/>
                <a:uFillTx/>
                <a:latin typeface="+mn-lt"/>
                <a:ea typeface="+mn-ea"/>
                <a:cs typeface="+mn-cs"/>
              </a:rPr>
              <a:t>步</a:t>
            </a:r>
            <a:endParaRPr kumimoji="0" lang="en-US" altLang="zh-CN" sz="2000" b="1" i="0" u="none" strike="noStrike" kern="1200" cap="none" spc="0" normalizeH="0" baseline="0" noProof="0" dirty="0" smtClean="0">
              <a:ln>
                <a:noFill/>
              </a:ln>
              <a:solidFill>
                <a:srgbClr val="FD0903"/>
              </a:solidFill>
              <a:effectLst/>
              <a:uLnTx/>
              <a:uFillTx/>
              <a:latin typeface="+mn-lt"/>
              <a:ea typeface="+mn-ea"/>
              <a:cs typeface="+mn-cs"/>
            </a:endParaRPr>
          </a:p>
          <a:p>
            <a:pPr marL="0" marR="0" lvl="0" indent="0" defTabSz="914400" rtl="0" eaLnBrk="1" fontAlgn="auto" latinLnBrk="0" hangingPunct="1">
              <a:lnSpc>
                <a:spcPts val="3000"/>
              </a:lnSpc>
              <a:spcBef>
                <a:spcPct val="20000"/>
              </a:spcBef>
              <a:spcAft>
                <a:spcPts val="0"/>
              </a:spcAft>
              <a:buClrTx/>
              <a:buSzTx/>
              <a:buFontTx/>
              <a:buNone/>
              <a:tabLst/>
              <a:defRPr/>
            </a:pPr>
            <a:r>
              <a:rPr lang="en-US" altLang="zh-CN" sz="2000" b="1" dirty="0" smtClean="0">
                <a:solidFill>
                  <a:srgbClr val="FD0903"/>
                </a:solidFill>
              </a:rPr>
              <a:t>        </a:t>
            </a:r>
            <a:r>
              <a:rPr kumimoji="0" lang="zh-CN" altLang="en-US" sz="2000" b="1" i="0" u="none" strike="noStrike" kern="1200" cap="none" spc="0" normalizeH="0" baseline="0" noProof="0" dirty="0" smtClean="0">
                <a:ln>
                  <a:noFill/>
                </a:ln>
                <a:effectLst/>
                <a:uLnTx/>
                <a:uFillTx/>
                <a:latin typeface="+mn-lt"/>
                <a:ea typeface="+mn-ea"/>
                <a:cs typeface="+mn-cs"/>
              </a:rPr>
              <a:t>表</a:t>
            </a:r>
            <a:r>
              <a:rPr kumimoji="0" lang="en-US" altLang="zh-CN" sz="2000" b="1" i="0" u="none" strike="noStrike" kern="1200" cap="none" spc="0" normalizeH="0" baseline="0" noProof="0" dirty="0" smtClean="0">
                <a:ln>
                  <a:noFill/>
                </a:ln>
                <a:effectLst/>
                <a:uLnTx/>
                <a:uFillTx/>
                <a:latin typeface="+mn-lt"/>
                <a:ea typeface="+mn-ea"/>
                <a:cs typeface="+mn-cs"/>
              </a:rPr>
              <a:t>2 </a:t>
            </a:r>
            <a:r>
              <a:rPr kumimoji="0" lang="zh-CN" altLang="en-US" sz="2000" b="1" i="0" u="none" strike="noStrike" kern="1200" cap="none" spc="0" normalizeH="0" baseline="0" noProof="0" dirty="0" smtClean="0">
                <a:ln>
                  <a:noFill/>
                </a:ln>
                <a:effectLst/>
                <a:uLnTx/>
                <a:uFillTx/>
                <a:latin typeface="+mn-lt"/>
                <a:ea typeface="+mn-ea"/>
                <a:cs typeface="+mn-cs"/>
              </a:rPr>
              <a:t>的数据主要来自于表</a:t>
            </a:r>
            <a:r>
              <a:rPr kumimoji="0" lang="en-US" altLang="zh-CN" sz="2000" b="1" i="0" u="none" strike="noStrike" kern="1200" cap="none" spc="0" normalizeH="0" baseline="0" noProof="0" dirty="0" smtClean="0">
                <a:ln>
                  <a:noFill/>
                </a:ln>
                <a:effectLst/>
                <a:uLnTx/>
                <a:uFillTx/>
                <a:latin typeface="+mn-lt"/>
                <a:ea typeface="+mn-ea"/>
                <a:cs typeface="+mn-cs"/>
              </a:rPr>
              <a:t>42</a:t>
            </a:r>
            <a:r>
              <a:rPr kumimoji="0" lang="zh-CN" altLang="en-US" sz="2000" b="1" i="0" u="none" strike="noStrike" kern="1200" cap="none" spc="0" normalizeH="0" baseline="0" noProof="0" dirty="0" smtClean="0">
                <a:ln>
                  <a:noFill/>
                </a:ln>
                <a:effectLst/>
                <a:uLnTx/>
                <a:uFillTx/>
                <a:latin typeface="+mn-lt"/>
                <a:ea typeface="+mn-ea"/>
                <a:cs typeface="+mn-cs"/>
              </a:rPr>
              <a:t>外，并尽可能地与之对应。</a:t>
            </a:r>
            <a:endParaRPr kumimoji="0" lang="en-US" altLang="zh-CN" sz="2000" b="1" i="0" u="none"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ts val="3000"/>
              </a:lnSpc>
              <a:spcBef>
                <a:spcPct val="20000"/>
              </a:spcBef>
              <a:spcAft>
                <a:spcPts val="0"/>
              </a:spcAft>
              <a:buClrTx/>
              <a:buSzTx/>
              <a:buFontTx/>
              <a:buNone/>
              <a:tabLst/>
              <a:defRPr/>
            </a:pPr>
            <a:r>
              <a:rPr kumimoji="0" lang="zh-CN" altLang="en-US" sz="2000" b="1" i="0" u="none" strike="noStrike" kern="1200" cap="none" spc="0" normalizeH="0" baseline="0" noProof="0" dirty="0" smtClean="0">
                <a:ln>
                  <a:noFill/>
                </a:ln>
                <a:effectLst/>
                <a:uLnTx/>
                <a:uFillTx/>
                <a:latin typeface="+mn-lt"/>
                <a:ea typeface="+mn-ea"/>
                <a:cs typeface="+mn-cs"/>
              </a:rPr>
              <a:t>        同时，还要考虑到因给国家项目配套经费以及属于科技活动</a:t>
            </a:r>
            <a:endParaRPr kumimoji="0" lang="en-US" altLang="zh-CN" sz="2000" b="1" i="0" u="none"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ts val="3000"/>
              </a:lnSpc>
              <a:spcBef>
                <a:spcPct val="20000"/>
              </a:spcBef>
              <a:spcAft>
                <a:spcPts val="0"/>
              </a:spcAft>
              <a:buClrTx/>
              <a:buSzTx/>
              <a:buFontTx/>
              <a:buNone/>
              <a:tabLst/>
              <a:defRPr/>
            </a:pPr>
            <a:r>
              <a:rPr lang="en-US" altLang="zh-CN" sz="2000" b="1" dirty="0" smtClean="0"/>
              <a:t>        </a:t>
            </a:r>
            <a:r>
              <a:rPr kumimoji="0" lang="zh-CN" altLang="en-US" sz="2000" b="1" i="0" u="none" strike="noStrike" kern="1200" cap="none" spc="0" normalizeH="0" baseline="0" noProof="0" dirty="0" smtClean="0">
                <a:ln>
                  <a:noFill/>
                </a:ln>
                <a:effectLst/>
                <a:uLnTx/>
                <a:uFillTx/>
                <a:latin typeface="+mn-lt"/>
                <a:ea typeface="+mn-ea"/>
                <a:cs typeface="+mn-cs"/>
              </a:rPr>
              <a:t>但非具体项目经费带来的数据差异；</a:t>
            </a:r>
          </a:p>
          <a:p>
            <a:pPr marL="0" marR="0" lvl="0" indent="0" defTabSz="914400" rtl="0" eaLnBrk="1" fontAlgn="auto" latinLnBrk="0" hangingPunct="1">
              <a:lnSpc>
                <a:spcPts val="3000"/>
              </a:lnSpc>
              <a:spcBef>
                <a:spcPct val="20000"/>
              </a:spcBef>
              <a:spcAft>
                <a:spcPts val="0"/>
              </a:spcAft>
              <a:buClrTx/>
              <a:buSzTx/>
              <a:buFontTx/>
              <a:buNone/>
              <a:tabLst/>
              <a:defRPr/>
            </a:pPr>
            <a:r>
              <a:rPr kumimoji="0" lang="zh-CN" altLang="en-US" sz="2000" b="1" i="0" u="none" strike="noStrike" kern="1200" cap="none" spc="0" normalizeH="0" baseline="0" noProof="0" dirty="0" smtClean="0">
                <a:ln>
                  <a:noFill/>
                </a:ln>
                <a:solidFill>
                  <a:srgbClr val="FD0903"/>
                </a:solidFill>
                <a:effectLst/>
                <a:uLnTx/>
                <a:uFillTx/>
                <a:latin typeface="+mn-lt"/>
                <a:ea typeface="+mn-ea"/>
                <a:cs typeface="+mn-cs"/>
              </a:rPr>
              <a:t>第 </a:t>
            </a:r>
            <a:r>
              <a:rPr kumimoji="0" lang="en-US" altLang="zh-CN" sz="2000" b="1" i="0" u="none" strike="noStrike" kern="1200" cap="none" spc="0" normalizeH="0" baseline="0" noProof="0" dirty="0" smtClean="0">
                <a:ln>
                  <a:noFill/>
                </a:ln>
                <a:solidFill>
                  <a:srgbClr val="FD0903"/>
                </a:solidFill>
                <a:effectLst/>
                <a:uLnTx/>
                <a:uFillTx/>
                <a:latin typeface="+mn-lt"/>
                <a:ea typeface="+mn-ea"/>
                <a:cs typeface="+mn-cs"/>
              </a:rPr>
              <a:t>7</a:t>
            </a:r>
            <a:r>
              <a:rPr kumimoji="0" lang="zh-CN" altLang="en-US" sz="2000" b="1" i="0" u="none" strike="noStrike" kern="1200" cap="none" spc="0" normalizeH="0" baseline="0" noProof="0" dirty="0" smtClean="0">
                <a:ln>
                  <a:noFill/>
                </a:ln>
                <a:solidFill>
                  <a:srgbClr val="FD0903"/>
                </a:solidFill>
                <a:effectLst/>
                <a:uLnTx/>
                <a:uFillTx/>
                <a:latin typeface="+mn-lt"/>
                <a:ea typeface="+mn-ea"/>
                <a:cs typeface="+mn-cs"/>
              </a:rPr>
              <a:t>步</a:t>
            </a:r>
            <a:endParaRPr kumimoji="0" lang="en-US" altLang="zh-CN" sz="2000" b="1" i="0" u="none" strike="noStrike" kern="1200" cap="none" spc="0" normalizeH="0" baseline="0" noProof="0" dirty="0" smtClean="0">
              <a:ln>
                <a:noFill/>
              </a:ln>
              <a:solidFill>
                <a:srgbClr val="FD0903"/>
              </a:solidFill>
              <a:effectLst/>
              <a:uLnTx/>
              <a:uFillTx/>
              <a:latin typeface="+mn-lt"/>
              <a:ea typeface="+mn-ea"/>
              <a:cs typeface="+mn-cs"/>
            </a:endParaRPr>
          </a:p>
          <a:p>
            <a:pPr marL="0" marR="0" lvl="0" indent="0" defTabSz="914400" rtl="0" eaLnBrk="1" fontAlgn="auto" latinLnBrk="0" hangingPunct="1">
              <a:lnSpc>
                <a:spcPts val="3000"/>
              </a:lnSpc>
              <a:spcBef>
                <a:spcPct val="20000"/>
              </a:spcBef>
              <a:spcAft>
                <a:spcPts val="0"/>
              </a:spcAft>
              <a:buClrTx/>
              <a:buSzTx/>
              <a:buFontTx/>
              <a:buNone/>
              <a:tabLst/>
              <a:defRPr/>
            </a:pPr>
            <a:r>
              <a:rPr lang="en-US" altLang="zh-CN" sz="2000" b="1" dirty="0" smtClean="0">
                <a:solidFill>
                  <a:srgbClr val="FD0903"/>
                </a:solidFill>
              </a:rPr>
              <a:t>        </a:t>
            </a:r>
            <a:r>
              <a:rPr kumimoji="0" lang="zh-CN" altLang="en-US" sz="2000" b="1" i="0" u="none" strike="noStrike" kern="1200" cap="none" spc="0" normalizeH="0" baseline="0" noProof="0" dirty="0" smtClean="0">
                <a:ln>
                  <a:noFill/>
                </a:ln>
                <a:effectLst/>
                <a:uLnTx/>
                <a:uFillTx/>
                <a:latin typeface="+mn-lt"/>
                <a:ea typeface="+mn-ea"/>
                <a:cs typeface="+mn-cs"/>
              </a:rPr>
              <a:t>除了来自表</a:t>
            </a:r>
            <a:r>
              <a:rPr kumimoji="0" lang="en-US" altLang="zh-CN" sz="2000" b="1" i="0" u="none" strike="noStrike" kern="1200" cap="none" spc="0" normalizeH="0" baseline="0" noProof="0" dirty="0" smtClean="0">
                <a:ln>
                  <a:noFill/>
                </a:ln>
                <a:effectLst/>
                <a:uLnTx/>
                <a:uFillTx/>
                <a:latin typeface="+mn-lt"/>
                <a:ea typeface="+mn-ea"/>
                <a:cs typeface="+mn-cs"/>
              </a:rPr>
              <a:t>42</a:t>
            </a:r>
            <a:r>
              <a:rPr kumimoji="0" lang="zh-CN" altLang="en-US" sz="2000" b="1" i="0" u="none" strike="noStrike" kern="1200" cap="none" spc="0" normalizeH="0" baseline="0" noProof="0" dirty="0" smtClean="0">
                <a:ln>
                  <a:noFill/>
                </a:ln>
                <a:effectLst/>
                <a:uLnTx/>
                <a:uFillTx/>
                <a:latin typeface="+mn-lt"/>
                <a:ea typeface="+mn-ea"/>
                <a:cs typeface="+mn-cs"/>
              </a:rPr>
              <a:t>的经费对应关系外，还要增加部分数据，如上</a:t>
            </a:r>
            <a:endParaRPr kumimoji="0" lang="en-US" altLang="zh-CN" sz="2000" b="1" i="0" u="none"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ts val="3000"/>
              </a:lnSpc>
              <a:spcBef>
                <a:spcPct val="20000"/>
              </a:spcBef>
              <a:spcAft>
                <a:spcPts val="0"/>
              </a:spcAft>
              <a:buClrTx/>
              <a:buSzTx/>
              <a:buFontTx/>
              <a:buNone/>
              <a:tabLst/>
              <a:defRPr/>
            </a:pPr>
            <a:r>
              <a:rPr lang="en-US" altLang="zh-CN" sz="2000" b="1" dirty="0" smtClean="0"/>
              <a:t>        </a:t>
            </a:r>
            <a:r>
              <a:rPr kumimoji="0" lang="zh-CN" altLang="en-US" sz="2000" b="1" i="0" u="none" strike="noStrike" kern="1200" cap="none" spc="0" normalizeH="0" baseline="0" noProof="0" dirty="0" smtClean="0">
                <a:ln>
                  <a:noFill/>
                </a:ln>
                <a:effectLst/>
                <a:uLnTx/>
                <a:uFillTx/>
                <a:latin typeface="+mn-lt"/>
                <a:ea typeface="+mn-ea"/>
                <a:cs typeface="+mn-cs"/>
              </a:rPr>
              <a:t>年结转、当年结余、科研业务费、科研人员工资</a:t>
            </a:r>
            <a:r>
              <a:rPr kumimoji="0" lang="en-US" altLang="zh-CN" sz="2000" b="1" i="0" u="none" strike="noStrike" kern="1200" cap="none" spc="0" normalizeH="0" baseline="0" noProof="0" dirty="0" smtClean="0">
                <a:ln>
                  <a:noFill/>
                </a:ln>
                <a:effectLst/>
                <a:uLnTx/>
                <a:uFillTx/>
                <a:latin typeface="+mn-lt"/>
                <a:ea typeface="+mn-ea"/>
                <a:cs typeface="+mn-cs"/>
              </a:rPr>
              <a:t>1 </a:t>
            </a:r>
            <a:r>
              <a:rPr kumimoji="0" lang="zh-CN" altLang="en-US" sz="2000" b="1" i="0" u="none" strike="noStrike" kern="1200" cap="none" spc="0" normalizeH="0" baseline="0" noProof="0" dirty="0" smtClean="0">
                <a:ln>
                  <a:noFill/>
                </a:ln>
                <a:effectLst/>
                <a:uLnTx/>
                <a:uFillTx/>
                <a:latin typeface="+mn-lt"/>
                <a:ea typeface="+mn-ea"/>
                <a:cs typeface="+mn-cs"/>
              </a:rPr>
              <a:t>和人员工</a:t>
            </a:r>
            <a:endParaRPr kumimoji="0" lang="en-US" altLang="zh-CN" sz="2000" b="1" i="0" u="none"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ts val="3000"/>
              </a:lnSpc>
              <a:spcBef>
                <a:spcPct val="20000"/>
              </a:spcBef>
              <a:spcAft>
                <a:spcPts val="0"/>
              </a:spcAft>
              <a:buClrTx/>
              <a:buSzTx/>
              <a:buFontTx/>
              <a:buNone/>
              <a:tabLst/>
              <a:defRPr/>
            </a:pPr>
            <a:r>
              <a:rPr lang="en-US" altLang="zh-CN" sz="2000" b="1" dirty="0" smtClean="0"/>
              <a:t>        </a:t>
            </a:r>
            <a:r>
              <a:rPr kumimoji="0" lang="zh-CN" altLang="en-US" sz="2000" b="1" i="0" u="none" strike="noStrike" kern="1200" cap="none" spc="0" normalizeH="0" baseline="0" noProof="0" dirty="0" smtClean="0">
                <a:ln>
                  <a:noFill/>
                </a:ln>
                <a:effectLst/>
                <a:uLnTx/>
                <a:uFillTx/>
                <a:latin typeface="+mn-lt"/>
                <a:ea typeface="+mn-ea"/>
                <a:cs typeface="+mn-cs"/>
              </a:rPr>
              <a:t>资</a:t>
            </a:r>
            <a:r>
              <a:rPr kumimoji="0" lang="en-US" altLang="zh-CN" sz="2000" b="1" i="0" u="none" strike="noStrike" kern="1200" cap="none" spc="0" normalizeH="0" baseline="0" noProof="0" dirty="0" smtClean="0">
                <a:ln>
                  <a:noFill/>
                </a:ln>
                <a:effectLst/>
                <a:uLnTx/>
                <a:uFillTx/>
                <a:latin typeface="+mn-lt"/>
                <a:ea typeface="+mn-ea"/>
                <a:cs typeface="+mn-cs"/>
              </a:rPr>
              <a:t>2</a:t>
            </a:r>
            <a:r>
              <a:rPr kumimoji="0" lang="zh-CN" altLang="en-US" sz="2000" b="1" i="0" u="none" strike="noStrike" kern="1200" cap="none" spc="0" normalizeH="0" baseline="0" noProof="0" dirty="0" smtClean="0">
                <a:ln>
                  <a:noFill/>
                </a:ln>
                <a:effectLst/>
                <a:uLnTx/>
                <a:uFillTx/>
                <a:latin typeface="+mn-lt"/>
                <a:ea typeface="+mn-ea"/>
                <a:cs typeface="+mn-cs"/>
              </a:rPr>
              <a:t>等；</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928662" y="357166"/>
            <a:ext cx="6786610"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统什么</a:t>
            </a:r>
          </a:p>
        </p:txBody>
      </p:sp>
      <p:sp>
        <p:nvSpPr>
          <p:cNvPr id="5" name="TextBox 4"/>
          <p:cNvSpPr txBox="1"/>
          <p:nvPr/>
        </p:nvSpPr>
        <p:spPr>
          <a:xfrm>
            <a:off x="785786" y="1214422"/>
            <a:ext cx="7572428" cy="4196020"/>
          </a:xfrm>
          <a:prstGeom prst="rect">
            <a:avLst/>
          </a:prstGeom>
          <a:noFill/>
          <a:ln>
            <a:solidFill>
              <a:schemeClr val="tx1"/>
            </a:solidFill>
            <a:prstDash val="sysDot"/>
          </a:ln>
        </p:spPr>
        <p:txBody>
          <a:bodyPr wrap="square" rtlCol="0">
            <a:spAutoFit/>
          </a:bodyPr>
          <a:lstStyle/>
          <a:p>
            <a:pPr>
              <a:lnSpc>
                <a:spcPts val="8000"/>
              </a:lnSpc>
            </a:pPr>
            <a:r>
              <a:rPr lang="en-US" altLang="zh-CN" sz="3200" b="1" dirty="0" smtClean="0"/>
              <a:t>1.</a:t>
            </a:r>
            <a:r>
              <a:rPr lang="zh-CN" altLang="en-US" sz="3200" b="1" dirty="0" smtClean="0"/>
              <a:t>教师技术职务系列人员组成：</a:t>
            </a:r>
            <a:endParaRPr lang="en-US" altLang="zh-CN" sz="3200" b="1" dirty="0" smtClean="0"/>
          </a:p>
          <a:p>
            <a:pPr>
              <a:lnSpc>
                <a:spcPts val="8000"/>
              </a:lnSpc>
            </a:pPr>
            <a:r>
              <a:rPr lang="zh-CN" altLang="en-US" sz="3200" b="1" dirty="0" smtClean="0"/>
              <a:t>   教授、副教授、讲师、助教、其他</a:t>
            </a:r>
            <a:endParaRPr lang="en-US" altLang="zh-CN" sz="3200" b="1" dirty="0" smtClean="0"/>
          </a:p>
          <a:p>
            <a:pPr>
              <a:lnSpc>
                <a:spcPts val="8000"/>
              </a:lnSpc>
            </a:pPr>
            <a:r>
              <a:rPr lang="en-US" altLang="zh-CN" sz="3200" b="1" dirty="0" smtClean="0"/>
              <a:t>2.</a:t>
            </a:r>
            <a:r>
              <a:rPr lang="zh-CN" altLang="en-US" sz="3200" b="1" dirty="0" smtClean="0"/>
              <a:t>其他技术职务系列人员组成：</a:t>
            </a:r>
            <a:endParaRPr lang="en-US" altLang="zh-CN" sz="3200" b="1" dirty="0" smtClean="0"/>
          </a:p>
          <a:p>
            <a:pPr>
              <a:lnSpc>
                <a:spcPts val="8000"/>
              </a:lnSpc>
            </a:pPr>
            <a:r>
              <a:rPr lang="zh-CN" altLang="en-US" sz="3200" b="1" dirty="0" smtClean="0"/>
              <a:t>   高级、中级、初级、其他、辅助人员</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657229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怎么统</a:t>
            </a:r>
          </a:p>
        </p:txBody>
      </p:sp>
      <p:sp>
        <p:nvSpPr>
          <p:cNvPr id="6" name="Rectangle 6"/>
          <p:cNvSpPr txBox="1">
            <a:spLocks noChangeArrowheads="1"/>
          </p:cNvSpPr>
          <p:nvPr/>
        </p:nvSpPr>
        <p:spPr>
          <a:xfrm>
            <a:off x="857224" y="1285860"/>
            <a:ext cx="7416800" cy="4608513"/>
          </a:xfrm>
          <a:prstGeom prst="rect">
            <a:avLst/>
          </a:prstGeom>
          <a:noFill/>
        </p:spPr>
        <p:txBody>
          <a:bodyPr vert="horz" lIns="91440" tIns="45720" rIns="91440" bIns="45720" rtlCol="0">
            <a:normAutofit fontScale="92500"/>
          </a:bodyPr>
          <a:lstStyle/>
          <a:p>
            <a:pPr marL="0" marR="0" lvl="0" indent="0" defTabSz="914400" rtl="0" eaLnBrk="1" fontAlgn="auto" latinLnBrk="0" hangingPunct="1">
              <a:lnSpc>
                <a:spcPts val="3000"/>
              </a:lnSpc>
              <a:spcBef>
                <a:spcPct val="20000"/>
              </a:spcBef>
              <a:spcAft>
                <a:spcPts val="0"/>
              </a:spcAft>
              <a:buClrTx/>
              <a:buSzTx/>
              <a:buFontTx/>
              <a:buNone/>
              <a:tabLst/>
              <a:defRPr/>
            </a:pPr>
            <a:r>
              <a:rPr kumimoji="0" lang="zh-CN" altLang="en-US" sz="2400" b="1" i="0" u="none" strike="noStrike" kern="1200" cap="none" spc="0" normalizeH="0" baseline="0" noProof="0" dirty="0" smtClean="0">
                <a:ln>
                  <a:noFill/>
                </a:ln>
                <a:solidFill>
                  <a:srgbClr val="FD0903"/>
                </a:solidFill>
                <a:effectLst/>
                <a:uLnTx/>
                <a:uFillTx/>
                <a:latin typeface="+mn-lt"/>
                <a:ea typeface="+mn-ea"/>
                <a:cs typeface="+mn-cs"/>
              </a:rPr>
              <a:t>第 </a:t>
            </a:r>
            <a:r>
              <a:rPr kumimoji="0" lang="en-US" altLang="zh-CN" sz="2400" b="1" i="0" u="none" strike="noStrike" kern="1200" cap="none" spc="0" normalizeH="0" baseline="0" noProof="0" dirty="0" smtClean="0">
                <a:ln>
                  <a:noFill/>
                </a:ln>
                <a:solidFill>
                  <a:srgbClr val="FD0903"/>
                </a:solidFill>
                <a:effectLst/>
                <a:uLnTx/>
                <a:uFillTx/>
                <a:latin typeface="+mn-lt"/>
                <a:ea typeface="+mn-ea"/>
                <a:cs typeface="+mn-cs"/>
              </a:rPr>
              <a:t>8</a:t>
            </a:r>
            <a:r>
              <a:rPr kumimoji="0" lang="zh-CN" altLang="en-US" sz="2400" b="1" i="0" u="none" strike="noStrike" kern="1200" cap="none" spc="0" normalizeH="0" baseline="0" noProof="0" dirty="0" smtClean="0">
                <a:ln>
                  <a:noFill/>
                </a:ln>
                <a:solidFill>
                  <a:srgbClr val="FD0903"/>
                </a:solidFill>
                <a:effectLst/>
                <a:uLnTx/>
                <a:uFillTx/>
                <a:latin typeface="+mn-lt"/>
                <a:ea typeface="+mn-ea"/>
                <a:cs typeface="+mn-cs"/>
              </a:rPr>
              <a:t>步 </a:t>
            </a:r>
            <a:endParaRPr lang="en-US" altLang="zh-CN" sz="2400" b="1" dirty="0" smtClean="0">
              <a:solidFill>
                <a:srgbClr val="FD0903"/>
              </a:solidFill>
            </a:endParaRPr>
          </a:p>
          <a:p>
            <a:pPr marL="0" marR="0" lvl="0" indent="0" defTabSz="914400" rtl="0" eaLnBrk="1" fontAlgn="auto" latinLnBrk="0" hangingPunct="1">
              <a:lnSpc>
                <a:spcPts val="3000"/>
              </a:lnSpc>
              <a:spcBef>
                <a:spcPct val="20000"/>
              </a:spcBef>
              <a:spcAft>
                <a:spcPts val="0"/>
              </a:spcAft>
              <a:buClrTx/>
              <a:buSzTx/>
              <a:buFontTx/>
              <a:buNone/>
              <a:tabLst/>
              <a:defRPr/>
            </a:pPr>
            <a:r>
              <a:rPr kumimoji="0" lang="en-US" altLang="zh-CN" sz="2400" b="1" i="0" u="none" strike="noStrike" kern="1200" cap="none" spc="0" normalizeH="0" noProof="0" dirty="0" smtClean="0">
                <a:ln>
                  <a:noFill/>
                </a:ln>
                <a:solidFill>
                  <a:srgbClr val="FD0903"/>
                </a:solidFill>
                <a:effectLst/>
                <a:uLnTx/>
                <a:uFillTx/>
                <a:latin typeface="+mn-lt"/>
                <a:ea typeface="+mn-ea"/>
                <a:cs typeface="+mn-cs"/>
              </a:rPr>
              <a:t>       </a:t>
            </a:r>
            <a:r>
              <a:rPr kumimoji="0" lang="zh-CN" altLang="en-US" sz="2400" b="1" i="0" u="none" strike="noStrike" kern="1200" cap="none" spc="0" normalizeH="0" baseline="0" noProof="0" dirty="0" smtClean="0">
                <a:ln>
                  <a:noFill/>
                </a:ln>
                <a:effectLst/>
                <a:uLnTx/>
                <a:uFillTx/>
                <a:latin typeface="+mn-lt"/>
                <a:ea typeface="+mn-ea"/>
                <a:cs typeface="+mn-cs"/>
              </a:rPr>
              <a:t>虽未列入项目计划，但属于科技活动的收入与支出，</a:t>
            </a:r>
            <a:endParaRPr kumimoji="0" lang="en-US" altLang="zh-CN" sz="2400" b="1" i="0" u="none"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ts val="3000"/>
              </a:lnSpc>
              <a:spcBef>
                <a:spcPct val="20000"/>
              </a:spcBef>
              <a:spcAft>
                <a:spcPts val="0"/>
              </a:spcAft>
              <a:buClrTx/>
              <a:buSzTx/>
              <a:buFontTx/>
              <a:buNone/>
              <a:tabLst/>
              <a:defRPr/>
            </a:pPr>
            <a:r>
              <a:rPr kumimoji="0" lang="zh-CN" altLang="en-US" sz="2400" b="1" i="0" u="none" strike="noStrike" kern="1200" cap="none" spc="0" normalizeH="0" baseline="0" noProof="0" dirty="0" smtClean="0">
                <a:ln>
                  <a:noFill/>
                </a:ln>
                <a:effectLst/>
                <a:uLnTx/>
                <a:uFillTx/>
                <a:latin typeface="+mn-lt"/>
                <a:ea typeface="+mn-ea"/>
                <a:cs typeface="+mn-cs"/>
              </a:rPr>
              <a:t>如科技奖励、学术活动、会议培训、技术成果展览；</a:t>
            </a:r>
          </a:p>
          <a:p>
            <a:pPr marL="0" marR="0" lvl="0" indent="0" defTabSz="914400" rtl="0" eaLnBrk="1" fontAlgn="auto" latinLnBrk="0" hangingPunct="1">
              <a:lnSpc>
                <a:spcPts val="3000"/>
              </a:lnSpc>
              <a:spcBef>
                <a:spcPct val="20000"/>
              </a:spcBef>
              <a:spcAft>
                <a:spcPts val="0"/>
              </a:spcAft>
              <a:buClrTx/>
              <a:buSzTx/>
              <a:buFontTx/>
              <a:buNone/>
              <a:tabLst/>
              <a:defRPr/>
            </a:pPr>
            <a:r>
              <a:rPr kumimoji="0" lang="zh-CN" altLang="en-US" sz="2400" b="1" i="0" u="none" strike="noStrike" kern="1200" cap="none" spc="0" normalizeH="0" baseline="0" noProof="0" dirty="0" smtClean="0">
                <a:ln>
                  <a:noFill/>
                </a:ln>
                <a:solidFill>
                  <a:srgbClr val="FD0903"/>
                </a:solidFill>
                <a:effectLst/>
                <a:uLnTx/>
                <a:uFillTx/>
                <a:latin typeface="+mn-lt"/>
                <a:ea typeface="+mn-ea"/>
                <a:cs typeface="+mn-cs"/>
              </a:rPr>
              <a:t>第 </a:t>
            </a:r>
            <a:r>
              <a:rPr kumimoji="0" lang="en-US" altLang="zh-CN" sz="2400" b="1" i="0" u="none" strike="noStrike" kern="1200" cap="none" spc="0" normalizeH="0" baseline="0" noProof="0" dirty="0" smtClean="0">
                <a:ln>
                  <a:noFill/>
                </a:ln>
                <a:solidFill>
                  <a:srgbClr val="FD0903"/>
                </a:solidFill>
                <a:effectLst/>
                <a:uLnTx/>
                <a:uFillTx/>
                <a:latin typeface="+mn-lt"/>
                <a:ea typeface="+mn-ea"/>
                <a:cs typeface="+mn-cs"/>
              </a:rPr>
              <a:t>9</a:t>
            </a:r>
            <a:r>
              <a:rPr kumimoji="0" lang="zh-CN" altLang="en-US" sz="2400" b="1" i="0" u="none" strike="noStrike" kern="1200" cap="none" spc="0" normalizeH="0" baseline="0" noProof="0" dirty="0" smtClean="0">
                <a:ln>
                  <a:noFill/>
                </a:ln>
                <a:solidFill>
                  <a:srgbClr val="FD0903"/>
                </a:solidFill>
                <a:effectLst/>
                <a:uLnTx/>
                <a:uFillTx/>
                <a:latin typeface="+mn-lt"/>
                <a:ea typeface="+mn-ea"/>
                <a:cs typeface="+mn-cs"/>
              </a:rPr>
              <a:t>步  </a:t>
            </a:r>
            <a:endParaRPr lang="en-US" altLang="zh-CN" sz="2400" b="1" dirty="0" smtClean="0">
              <a:solidFill>
                <a:srgbClr val="FD0903"/>
              </a:solidFill>
            </a:endParaRPr>
          </a:p>
          <a:p>
            <a:pPr marL="0" marR="0" lvl="0" indent="0" defTabSz="914400" rtl="0" eaLnBrk="1" fontAlgn="auto" latinLnBrk="0" hangingPunct="1">
              <a:lnSpc>
                <a:spcPts val="3000"/>
              </a:lnSpc>
              <a:spcBef>
                <a:spcPct val="20000"/>
              </a:spcBef>
              <a:spcAft>
                <a:spcPts val="0"/>
              </a:spcAft>
              <a:buClrTx/>
              <a:buSzTx/>
              <a:buFontTx/>
              <a:buNone/>
              <a:tabLst/>
              <a:defRPr/>
            </a:pPr>
            <a:r>
              <a:rPr kumimoji="0" lang="en-US" altLang="zh-CN" sz="2400" b="1" i="0" u="none" strike="noStrike" kern="1200" cap="none" spc="0" normalizeH="0" noProof="0" dirty="0" smtClean="0">
                <a:ln>
                  <a:noFill/>
                </a:ln>
                <a:solidFill>
                  <a:srgbClr val="FD0903"/>
                </a:solidFill>
                <a:effectLst/>
                <a:uLnTx/>
                <a:uFillTx/>
                <a:latin typeface="+mn-lt"/>
                <a:ea typeface="+mn-ea"/>
                <a:cs typeface="+mn-cs"/>
              </a:rPr>
              <a:t>       </a:t>
            </a:r>
            <a:r>
              <a:rPr kumimoji="0" lang="zh-CN" altLang="en-US" sz="2400" b="1" i="0" u="none" strike="noStrike" kern="1200" cap="none" spc="0" normalizeH="0" baseline="0" noProof="0" dirty="0" smtClean="0">
                <a:ln>
                  <a:noFill/>
                </a:ln>
                <a:effectLst/>
                <a:uLnTx/>
                <a:uFillTx/>
                <a:latin typeface="+mn-lt"/>
                <a:ea typeface="+mn-ea"/>
                <a:cs typeface="+mn-cs"/>
              </a:rPr>
              <a:t>报表中的数据都是以单位作标志进行统计的，这一</a:t>
            </a:r>
            <a:endParaRPr kumimoji="0" lang="en-US" altLang="zh-CN" sz="2400" b="1" i="0" u="none"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ts val="3000"/>
              </a:lnSpc>
              <a:spcBef>
                <a:spcPct val="20000"/>
              </a:spcBef>
              <a:spcAft>
                <a:spcPts val="0"/>
              </a:spcAft>
              <a:buClrTx/>
              <a:buSzTx/>
              <a:buFontTx/>
              <a:buNone/>
              <a:tabLst/>
              <a:defRPr/>
            </a:pPr>
            <a:r>
              <a:rPr kumimoji="0" lang="zh-CN" altLang="en-US" sz="2400" b="1" i="0" u="none" strike="noStrike" kern="1200" cap="none" spc="0" normalizeH="0" baseline="0" noProof="0" dirty="0" smtClean="0">
                <a:ln>
                  <a:noFill/>
                </a:ln>
                <a:effectLst/>
                <a:uLnTx/>
                <a:uFillTx/>
                <a:latin typeface="+mn-lt"/>
                <a:ea typeface="+mn-ea"/>
                <a:cs typeface="+mn-cs"/>
              </a:rPr>
              <a:t>点应该引起特别关注。如经费单位为</a:t>
            </a:r>
            <a:r>
              <a:rPr kumimoji="0" lang="zh-CN" altLang="en-US" sz="2400" b="1" i="0" u="none" strike="noStrike" kern="1200" cap="none" spc="0" normalizeH="0" baseline="0" noProof="0" dirty="0" smtClean="0">
                <a:ln>
                  <a:noFill/>
                </a:ln>
                <a:solidFill>
                  <a:srgbClr val="FF0000"/>
                </a:solidFill>
                <a:effectLst/>
                <a:uLnTx/>
                <a:uFillTx/>
                <a:latin typeface="+mn-lt"/>
                <a:ea typeface="+mn-ea"/>
                <a:cs typeface="+mn-cs"/>
              </a:rPr>
              <a:t>千元</a:t>
            </a:r>
            <a:r>
              <a:rPr kumimoji="0" lang="zh-CN" altLang="en-US" sz="2400" b="1" i="0" u="none" strike="noStrike" kern="1200" cap="none" spc="0" normalizeH="0" baseline="0" noProof="0" dirty="0" smtClean="0">
                <a:ln>
                  <a:noFill/>
                </a:ln>
                <a:effectLst/>
                <a:uLnTx/>
                <a:uFillTx/>
                <a:latin typeface="+mn-lt"/>
                <a:ea typeface="+mn-ea"/>
                <a:cs typeface="+mn-cs"/>
              </a:rPr>
              <a:t>，著作字数为</a:t>
            </a:r>
            <a:endParaRPr kumimoji="0" lang="en-US" altLang="zh-CN" sz="2400" b="1" i="0" u="none"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ts val="3000"/>
              </a:lnSpc>
              <a:spcBef>
                <a:spcPct val="20000"/>
              </a:spcBef>
              <a:spcAft>
                <a:spcPts val="0"/>
              </a:spcAft>
              <a:buClrTx/>
              <a:buSzTx/>
              <a:buFontTx/>
              <a:buNone/>
              <a:tabLst/>
              <a:defRPr/>
            </a:pPr>
            <a:r>
              <a:rPr kumimoji="0" lang="zh-CN" altLang="en-US" sz="2400" b="1" i="0" u="none" strike="noStrike" kern="1200" cap="none" spc="0" normalizeH="0" baseline="0" noProof="0" dirty="0" smtClean="0">
                <a:ln>
                  <a:noFill/>
                </a:ln>
                <a:solidFill>
                  <a:srgbClr val="FF0000"/>
                </a:solidFill>
                <a:effectLst/>
                <a:uLnTx/>
                <a:uFillTx/>
                <a:latin typeface="+mn-lt"/>
                <a:ea typeface="+mn-ea"/>
                <a:cs typeface="+mn-cs"/>
              </a:rPr>
              <a:t>千字</a:t>
            </a:r>
            <a:r>
              <a:rPr kumimoji="0" lang="zh-CN" altLang="en-US" sz="2400" b="1" i="0" u="none" strike="noStrike" kern="1200" cap="none" spc="0" normalizeH="0" baseline="0" noProof="0" dirty="0" smtClean="0">
                <a:ln>
                  <a:noFill/>
                </a:ln>
                <a:effectLst/>
                <a:uLnTx/>
                <a:uFillTx/>
                <a:latin typeface="+mn-lt"/>
                <a:ea typeface="+mn-ea"/>
                <a:cs typeface="+mn-cs"/>
              </a:rPr>
              <a:t>。借鉴前面已经讲过的问题，检查自己的报表是否</a:t>
            </a:r>
            <a:endParaRPr kumimoji="0" lang="en-US" altLang="zh-CN" sz="2400" b="1" i="0" u="none"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ts val="3000"/>
              </a:lnSpc>
              <a:spcBef>
                <a:spcPct val="20000"/>
              </a:spcBef>
              <a:spcAft>
                <a:spcPts val="0"/>
              </a:spcAft>
              <a:buClrTx/>
              <a:buSzTx/>
              <a:buFontTx/>
              <a:buNone/>
              <a:tabLst/>
              <a:defRPr/>
            </a:pPr>
            <a:r>
              <a:rPr kumimoji="0" lang="zh-CN" altLang="en-US" sz="2400" b="1" i="0" u="none" strike="noStrike" kern="1200" cap="none" spc="0" normalizeH="0" baseline="0" noProof="0" dirty="0" smtClean="0">
                <a:ln>
                  <a:noFill/>
                </a:ln>
                <a:effectLst/>
                <a:uLnTx/>
                <a:uFillTx/>
                <a:latin typeface="+mn-lt"/>
                <a:ea typeface="+mn-ea"/>
                <a:cs typeface="+mn-cs"/>
              </a:rPr>
              <a:t>存在个别问题，如果有，立即更正；</a:t>
            </a:r>
          </a:p>
          <a:p>
            <a:pPr marL="0" marR="0" lvl="0" indent="0" defTabSz="914400" rtl="0" eaLnBrk="1" fontAlgn="auto" latinLnBrk="0" hangingPunct="1">
              <a:lnSpc>
                <a:spcPts val="3000"/>
              </a:lnSpc>
              <a:spcBef>
                <a:spcPct val="20000"/>
              </a:spcBef>
              <a:spcAft>
                <a:spcPts val="0"/>
              </a:spcAft>
              <a:buClrTx/>
              <a:buSzTx/>
              <a:buFontTx/>
              <a:buNone/>
              <a:tabLst/>
              <a:defRPr/>
            </a:pPr>
            <a:r>
              <a:rPr kumimoji="0" lang="zh-CN" altLang="en-US" sz="2400" b="1" i="0" u="none" strike="noStrike" kern="1200" cap="none" spc="0" normalizeH="0" baseline="0" noProof="0" dirty="0" smtClean="0">
                <a:ln>
                  <a:noFill/>
                </a:ln>
                <a:solidFill>
                  <a:srgbClr val="FD0903"/>
                </a:solidFill>
                <a:effectLst/>
                <a:uLnTx/>
                <a:uFillTx/>
                <a:latin typeface="+mn-lt"/>
                <a:ea typeface="+mn-ea"/>
                <a:cs typeface="+mn-cs"/>
              </a:rPr>
              <a:t>第</a:t>
            </a:r>
            <a:r>
              <a:rPr kumimoji="0" lang="en-US" altLang="zh-CN" sz="2400" b="1" i="0" u="none" strike="noStrike" kern="1200" cap="none" spc="0" normalizeH="0" baseline="0" noProof="0" dirty="0" smtClean="0">
                <a:ln>
                  <a:noFill/>
                </a:ln>
                <a:solidFill>
                  <a:srgbClr val="FD0903"/>
                </a:solidFill>
                <a:effectLst/>
                <a:uLnTx/>
                <a:uFillTx/>
                <a:latin typeface="+mn-lt"/>
                <a:ea typeface="+mn-ea"/>
                <a:cs typeface="+mn-cs"/>
              </a:rPr>
              <a:t>10</a:t>
            </a:r>
            <a:r>
              <a:rPr kumimoji="0" lang="zh-CN" altLang="en-US" sz="2400" b="1" i="0" u="none" strike="noStrike" kern="1200" cap="none" spc="0" normalizeH="0" baseline="0" noProof="0" dirty="0" smtClean="0">
                <a:ln>
                  <a:noFill/>
                </a:ln>
                <a:solidFill>
                  <a:srgbClr val="FD0903"/>
                </a:solidFill>
                <a:effectLst/>
                <a:uLnTx/>
                <a:uFillTx/>
                <a:latin typeface="+mn-lt"/>
                <a:ea typeface="+mn-ea"/>
                <a:cs typeface="+mn-cs"/>
              </a:rPr>
              <a:t>步  </a:t>
            </a:r>
            <a:endParaRPr lang="en-US" altLang="zh-CN" sz="2400" b="1" dirty="0" smtClean="0">
              <a:solidFill>
                <a:srgbClr val="FD0903"/>
              </a:solidFill>
            </a:endParaRPr>
          </a:p>
          <a:p>
            <a:pPr marL="0" marR="0" lvl="0" indent="0" defTabSz="914400" rtl="0" eaLnBrk="1" fontAlgn="auto" latinLnBrk="0" hangingPunct="1">
              <a:lnSpc>
                <a:spcPts val="3000"/>
              </a:lnSpc>
              <a:spcBef>
                <a:spcPct val="20000"/>
              </a:spcBef>
              <a:spcAft>
                <a:spcPts val="0"/>
              </a:spcAft>
              <a:buClrTx/>
              <a:buSzTx/>
              <a:buFontTx/>
              <a:buNone/>
              <a:tabLst/>
              <a:defRPr/>
            </a:pPr>
            <a:r>
              <a:rPr kumimoji="0" lang="en-US" altLang="zh-CN" sz="2400" b="1" i="0" u="none" strike="noStrike" kern="1200" cap="none" spc="0" normalizeH="0" noProof="0" dirty="0" smtClean="0">
                <a:ln>
                  <a:noFill/>
                </a:ln>
                <a:solidFill>
                  <a:srgbClr val="FD0903"/>
                </a:solidFill>
                <a:effectLst/>
                <a:uLnTx/>
                <a:uFillTx/>
                <a:latin typeface="+mn-lt"/>
                <a:ea typeface="+mn-ea"/>
                <a:cs typeface="+mn-cs"/>
              </a:rPr>
              <a:t>       </a:t>
            </a:r>
            <a:r>
              <a:rPr kumimoji="0" lang="zh-CN" altLang="en-US" sz="2400" b="1" i="0" u="none" strike="noStrike" kern="1200" cap="none" spc="0" normalizeH="0" baseline="0" noProof="0" dirty="0" smtClean="0">
                <a:ln>
                  <a:noFill/>
                </a:ln>
                <a:effectLst/>
                <a:uLnTx/>
                <a:uFillTx/>
                <a:latin typeface="+mn-lt"/>
                <a:ea typeface="+mn-ea"/>
                <a:cs typeface="+mn-cs"/>
              </a:rPr>
              <a:t>检查报表封面与内容是否一致，签字、日期均要完整。</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928662" y="357166"/>
            <a:ext cx="657229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怎么统</a:t>
            </a:r>
          </a:p>
        </p:txBody>
      </p:sp>
      <p:sp>
        <p:nvSpPr>
          <p:cNvPr id="7" name="流程图: 过程 6"/>
          <p:cNvSpPr/>
          <p:nvPr/>
        </p:nvSpPr>
        <p:spPr>
          <a:xfrm>
            <a:off x="857224" y="2000240"/>
            <a:ext cx="7429552" cy="2357454"/>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dirty="0" smtClean="0">
                <a:solidFill>
                  <a:srgbClr val="FF0000"/>
                </a:solidFill>
              </a:rPr>
              <a:t>表</a:t>
            </a:r>
            <a:r>
              <a:rPr lang="en-US" altLang="zh-CN" sz="5400" b="1" dirty="0" smtClean="0">
                <a:solidFill>
                  <a:srgbClr val="FF0000"/>
                </a:solidFill>
              </a:rPr>
              <a:t>2</a:t>
            </a:r>
            <a:r>
              <a:rPr lang="zh-CN" altLang="en-US" sz="5400" b="1" dirty="0" smtClean="0">
                <a:solidFill>
                  <a:srgbClr val="FF0000"/>
                </a:solidFill>
              </a:rPr>
              <a:t>与表</a:t>
            </a:r>
            <a:r>
              <a:rPr lang="en-US" altLang="zh-CN" sz="5400" b="1" dirty="0" smtClean="0">
                <a:solidFill>
                  <a:srgbClr val="FF0000"/>
                </a:solidFill>
              </a:rPr>
              <a:t>4</a:t>
            </a:r>
            <a:r>
              <a:rPr lang="zh-CN" altLang="en-US" sz="5400" b="1" dirty="0" smtClean="0">
                <a:solidFill>
                  <a:srgbClr val="FF0000"/>
                </a:solidFill>
              </a:rPr>
              <a:t>的衔接</a:t>
            </a:r>
            <a:endParaRPr lang="en-US" altLang="zh-CN" sz="5400" b="1" dirty="0" smtClean="0">
              <a:solidFill>
                <a:srgbClr val="FF0000"/>
              </a:solidFill>
            </a:endParaRPr>
          </a:p>
          <a:p>
            <a:pPr algn="ctr"/>
            <a:r>
              <a:rPr lang="zh-CN" altLang="en-US" sz="5400" b="1" dirty="0" smtClean="0">
                <a:solidFill>
                  <a:srgbClr val="FF0000"/>
                </a:solidFill>
              </a:rPr>
              <a:t>（示范操作）</a:t>
            </a:r>
            <a:endParaRPr lang="en-US" altLang="zh-CN" sz="5400" b="1" dirty="0" smtClean="0">
              <a:solidFill>
                <a:srgbClr val="FF0000"/>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657229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示范操作</a:t>
            </a:r>
          </a:p>
        </p:txBody>
      </p:sp>
      <p:graphicFrame>
        <p:nvGraphicFramePr>
          <p:cNvPr id="8" name="表格 7"/>
          <p:cNvGraphicFramePr>
            <a:graphicFrameLocks noGrp="1"/>
          </p:cNvGraphicFramePr>
          <p:nvPr/>
        </p:nvGraphicFramePr>
        <p:xfrm>
          <a:off x="785786" y="1071546"/>
          <a:ext cx="7572426" cy="5413302"/>
        </p:xfrm>
        <a:graphic>
          <a:graphicData uri="http://schemas.openxmlformats.org/drawingml/2006/table">
            <a:tbl>
              <a:tblPr/>
              <a:tblGrid>
                <a:gridCol w="657678"/>
                <a:gridCol w="2985660"/>
                <a:gridCol w="1857388"/>
                <a:gridCol w="2071700"/>
              </a:tblGrid>
              <a:tr h="357190">
                <a:tc gridSpan="4">
                  <a:txBody>
                    <a:bodyPr/>
                    <a:lstStyle/>
                    <a:p>
                      <a:pPr algn="l" fontAlgn="ctr"/>
                      <a:r>
                        <a:rPr lang="zh-CN" altLang="en-US" sz="2000" b="1" i="0" u="none" strike="noStrike" dirty="0" smtClean="0">
                          <a:solidFill>
                            <a:srgbClr val="FF0000"/>
                          </a:solidFill>
                          <a:latin typeface="宋体"/>
                        </a:rPr>
                        <a:t>表</a:t>
                      </a:r>
                      <a:r>
                        <a:rPr lang="en-US" altLang="zh-CN" sz="2000" b="1" i="0" u="none" strike="noStrike" dirty="0" smtClean="0">
                          <a:solidFill>
                            <a:srgbClr val="FF0000"/>
                          </a:solidFill>
                          <a:latin typeface="宋体"/>
                        </a:rPr>
                        <a:t>42</a:t>
                      </a:r>
                      <a:endParaRPr lang="zh-CN" altLang="en-US" sz="2000" b="1" i="0" u="none" strike="noStrike" dirty="0">
                        <a:solidFill>
                          <a:srgbClr val="FF0000"/>
                        </a:solidFill>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55504">
                <a:tc>
                  <a:txBody>
                    <a:bodyPr/>
                    <a:lstStyle/>
                    <a:p>
                      <a:pPr algn="ctr" fontAlgn="ctr"/>
                      <a:r>
                        <a:rPr lang="zh-CN" altLang="en-US" sz="1600" b="1" i="0" u="none" strike="noStrike" dirty="0" smtClean="0">
                          <a:latin typeface="宋体"/>
                        </a:rPr>
                        <a:t>编号</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600" b="1" i="0" u="none" strike="noStrike" dirty="0" smtClean="0">
                          <a:solidFill>
                            <a:srgbClr val="000000"/>
                          </a:solidFill>
                          <a:latin typeface="宋体"/>
                        </a:rPr>
                        <a:t>项目来源</a:t>
                      </a:r>
                      <a:endParaRPr lang="zh-CN" altLang="en-US" sz="1600" b="1" i="0" u="none" strike="noStrike" dirty="0">
                        <a:solidFill>
                          <a:srgbClr val="000000"/>
                        </a:solidFill>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600" b="1" i="0" u="none" strike="noStrike" dirty="0" smtClean="0">
                          <a:latin typeface="宋体"/>
                        </a:rPr>
                        <a:t>当年拨入（千元）</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600" b="1" i="0" u="none" strike="noStrike" dirty="0" smtClean="0">
                          <a:latin typeface="宋体"/>
                        </a:rPr>
                        <a:t>备注</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713">
                <a:tc>
                  <a:txBody>
                    <a:bodyPr/>
                    <a:lstStyle/>
                    <a:p>
                      <a:pPr algn="ctr" fontAlgn="ctr"/>
                      <a:r>
                        <a:rPr lang="en-US" altLang="zh-CN" sz="1600" b="1" i="0" u="none" strike="noStrike" dirty="0" smtClean="0">
                          <a:latin typeface="宋体"/>
                        </a:rPr>
                        <a:t>02</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600" b="1" i="0" u="none" strike="noStrike" dirty="0" smtClean="0">
                          <a:solidFill>
                            <a:srgbClr val="000000"/>
                          </a:solidFill>
                          <a:latin typeface="宋体"/>
                        </a:rPr>
                        <a:t>国家“</a:t>
                      </a:r>
                      <a:r>
                        <a:rPr lang="en-US" altLang="zh-CN" sz="1600" b="1" i="0" u="none" strike="noStrike" dirty="0" smtClean="0">
                          <a:solidFill>
                            <a:srgbClr val="000000"/>
                          </a:solidFill>
                          <a:latin typeface="宋体"/>
                        </a:rPr>
                        <a:t>973</a:t>
                      </a:r>
                      <a:r>
                        <a:rPr lang="zh-CN" altLang="en-US" sz="1600" b="1" i="0" u="none" strike="noStrike" dirty="0" smtClean="0">
                          <a:solidFill>
                            <a:srgbClr val="000000"/>
                          </a:solidFill>
                          <a:latin typeface="宋体"/>
                        </a:rPr>
                        <a:t>”计划</a:t>
                      </a:r>
                      <a:endParaRPr lang="zh-CN" altLang="en-US" sz="1600" b="1" i="0" u="none" strike="noStrike" dirty="0">
                        <a:solidFill>
                          <a:srgbClr val="000000"/>
                        </a:solidFill>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600" b="1" i="0" u="none" strike="noStrike" dirty="0" smtClean="0">
                          <a:latin typeface="宋体"/>
                        </a:rPr>
                        <a:t>1200</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713">
                <a:tc>
                  <a:txBody>
                    <a:bodyPr/>
                    <a:lstStyle/>
                    <a:p>
                      <a:pPr algn="ctr" fontAlgn="ctr"/>
                      <a:r>
                        <a:rPr lang="en-US" altLang="zh-CN" sz="1600" b="1" i="0" u="none" strike="noStrike" dirty="0" smtClean="0">
                          <a:latin typeface="宋体"/>
                        </a:rPr>
                        <a:t>03</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600" b="1" i="0" u="none" strike="noStrike" dirty="0" smtClean="0">
                          <a:solidFill>
                            <a:srgbClr val="000000"/>
                          </a:solidFill>
                          <a:latin typeface="宋体"/>
                        </a:rPr>
                        <a:t>国家科技支撑计划</a:t>
                      </a:r>
                      <a:endParaRPr lang="zh-CN" altLang="en-US" sz="1600" b="1" i="0" u="none" strike="noStrike" dirty="0">
                        <a:solidFill>
                          <a:srgbClr val="000000"/>
                        </a:solidFill>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600" b="1" i="0" u="none" strike="noStrike" dirty="0" smtClean="0">
                          <a:latin typeface="宋体"/>
                        </a:rPr>
                        <a:t>1500</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713">
                <a:tc>
                  <a:txBody>
                    <a:bodyPr/>
                    <a:lstStyle/>
                    <a:p>
                      <a:pPr algn="ctr" fontAlgn="ctr"/>
                      <a:r>
                        <a:rPr lang="en-US" altLang="zh-CN" sz="1600" b="1" i="0" u="none" strike="noStrike" dirty="0" smtClean="0">
                          <a:latin typeface="宋体"/>
                        </a:rPr>
                        <a:t>04</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600" b="1" dirty="0" smtClean="0"/>
                        <a:t>国家“</a:t>
                      </a:r>
                      <a:r>
                        <a:rPr lang="en-US" altLang="zh-CN" sz="1600" b="1" dirty="0" smtClean="0"/>
                        <a:t>863</a:t>
                      </a:r>
                      <a:r>
                        <a:rPr lang="zh-CN" altLang="en-US" sz="1600" b="1" dirty="0" smtClean="0"/>
                        <a:t>”计划</a:t>
                      </a:r>
                      <a:endParaRPr lang="zh-CN" altLang="en-US" sz="1600" b="1" dirty="0"/>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600" b="1" i="0" u="none" strike="noStrike" dirty="0" smtClean="0">
                          <a:latin typeface="宋体"/>
                        </a:rPr>
                        <a:t>1800</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713">
                <a:tc>
                  <a:txBody>
                    <a:bodyPr/>
                    <a:lstStyle/>
                    <a:p>
                      <a:pPr algn="ctr" fontAlgn="ctr"/>
                      <a:r>
                        <a:rPr lang="en-US" altLang="zh-CN" sz="1600" b="1" i="0" u="none" strike="noStrike" dirty="0" smtClean="0">
                          <a:latin typeface="宋体"/>
                        </a:rPr>
                        <a:t>05</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600" b="1" i="0" u="none" strike="noStrike" dirty="0" smtClean="0">
                          <a:solidFill>
                            <a:srgbClr val="000000"/>
                          </a:solidFill>
                          <a:latin typeface="宋体"/>
                        </a:rPr>
                        <a:t>国家科技重大专项</a:t>
                      </a:r>
                      <a:endParaRPr lang="zh-CN" altLang="en-US" sz="1600" b="1" i="0" u="none" strike="noStrike" dirty="0">
                        <a:solidFill>
                          <a:srgbClr val="000000"/>
                        </a:solidFill>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600" b="1" i="0" u="none" strike="noStrike" dirty="0" smtClean="0">
                          <a:latin typeface="宋体"/>
                        </a:rPr>
                        <a:t>2000</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600" b="1" i="0" u="none" strike="noStrike" dirty="0" smtClean="0">
                          <a:latin typeface="宋体"/>
                        </a:rPr>
                        <a:t>含学校配套</a:t>
                      </a:r>
                      <a:r>
                        <a:rPr lang="en-US" altLang="zh-CN" sz="1600" b="1" i="0" u="none" strike="noStrike" dirty="0" smtClean="0">
                          <a:latin typeface="宋体"/>
                        </a:rPr>
                        <a:t>500</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713">
                <a:tc>
                  <a:txBody>
                    <a:bodyPr/>
                    <a:lstStyle/>
                    <a:p>
                      <a:pPr algn="ctr" fontAlgn="ctr"/>
                      <a:r>
                        <a:rPr lang="en-US" altLang="zh-CN" sz="1600" b="1" i="0" u="none" strike="noStrike" dirty="0" smtClean="0">
                          <a:latin typeface="宋体"/>
                        </a:rPr>
                        <a:t>06</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600" b="1" i="0" u="none" strike="noStrike" dirty="0" smtClean="0">
                          <a:solidFill>
                            <a:srgbClr val="000000"/>
                          </a:solidFill>
                          <a:latin typeface="宋体"/>
                        </a:rPr>
                        <a:t>国家重点研发计划</a:t>
                      </a:r>
                      <a:endParaRPr lang="zh-CN" altLang="en-US" sz="1600" b="1" i="0" u="none" strike="noStrike" dirty="0">
                        <a:solidFill>
                          <a:srgbClr val="000000"/>
                        </a:solidFill>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600" b="1" i="0" u="none" strike="noStrike" dirty="0" smtClean="0">
                          <a:latin typeface="宋体"/>
                        </a:rPr>
                        <a:t>2200</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600" b="1" i="0" u="none" strike="noStrike" dirty="0" smtClean="0">
                          <a:latin typeface="宋体"/>
                        </a:rPr>
                        <a:t>含学校配套</a:t>
                      </a:r>
                      <a:r>
                        <a:rPr lang="en-US" altLang="zh-CN" sz="1600" b="1" i="0" u="none" strike="noStrike" dirty="0" smtClean="0">
                          <a:latin typeface="宋体"/>
                        </a:rPr>
                        <a:t>500</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713">
                <a:tc>
                  <a:txBody>
                    <a:bodyPr/>
                    <a:lstStyle/>
                    <a:p>
                      <a:pPr algn="ctr" fontAlgn="ctr"/>
                      <a:r>
                        <a:rPr lang="en-US" altLang="zh-CN" sz="1600" b="1" i="0" u="none" strike="noStrike" dirty="0" smtClean="0">
                          <a:latin typeface="宋体"/>
                        </a:rPr>
                        <a:t>07</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600" b="1" i="0" u="none" strike="noStrike" dirty="0" smtClean="0">
                          <a:solidFill>
                            <a:srgbClr val="000000"/>
                          </a:solidFill>
                          <a:latin typeface="宋体"/>
                        </a:rPr>
                        <a:t>国家自然科学基金</a:t>
                      </a:r>
                      <a:endParaRPr lang="zh-CN" altLang="en-US" sz="1600" b="1" i="0" u="none" strike="noStrike" dirty="0">
                        <a:solidFill>
                          <a:srgbClr val="000000"/>
                        </a:solidFill>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600" b="1" i="0" u="none" strike="noStrike" dirty="0" smtClean="0">
                          <a:latin typeface="宋体"/>
                        </a:rPr>
                        <a:t>2400</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600" b="1" i="0" u="none" strike="noStrike" dirty="0" smtClean="0">
                          <a:latin typeface="宋体"/>
                        </a:rPr>
                        <a:t>含学校配套</a:t>
                      </a:r>
                      <a:r>
                        <a:rPr lang="en-US" altLang="zh-CN" sz="1600" b="1" i="0" u="none" strike="noStrike" dirty="0" smtClean="0">
                          <a:latin typeface="宋体"/>
                        </a:rPr>
                        <a:t>1000</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713">
                <a:tc>
                  <a:txBody>
                    <a:bodyPr/>
                    <a:lstStyle/>
                    <a:p>
                      <a:pPr algn="ctr" fontAlgn="ctr"/>
                      <a:r>
                        <a:rPr lang="en-US" altLang="zh-CN" sz="1600" b="1" i="0" u="none" strike="noStrike" dirty="0" smtClean="0">
                          <a:latin typeface="宋体"/>
                        </a:rPr>
                        <a:t>08</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600" b="1" i="0" u="none" strike="noStrike" dirty="0" smtClean="0">
                          <a:solidFill>
                            <a:srgbClr val="000000"/>
                          </a:solidFill>
                          <a:latin typeface="宋体"/>
                        </a:rPr>
                        <a:t>主管部门科技项目</a:t>
                      </a:r>
                      <a:endParaRPr lang="zh-CN" altLang="en-US" sz="1600" b="1" i="0" u="none" strike="noStrike" dirty="0">
                        <a:solidFill>
                          <a:srgbClr val="000000"/>
                        </a:solidFill>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600" b="1" i="0" u="none" strike="noStrike" dirty="0" smtClean="0">
                          <a:latin typeface="宋体"/>
                        </a:rPr>
                        <a:t>500</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1339">
                <a:tc>
                  <a:txBody>
                    <a:bodyPr/>
                    <a:lstStyle/>
                    <a:p>
                      <a:pPr algn="ctr" fontAlgn="ctr"/>
                      <a:r>
                        <a:rPr lang="en-US" altLang="zh-CN" sz="1600" b="1" i="0" u="none" strike="noStrike" dirty="0" smtClean="0">
                          <a:latin typeface="宋体"/>
                        </a:rPr>
                        <a:t>09</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600" b="1" i="0" u="none" strike="noStrike" dirty="0" smtClean="0">
                          <a:solidFill>
                            <a:srgbClr val="000000"/>
                          </a:solidFill>
                          <a:latin typeface="宋体"/>
                        </a:rPr>
                        <a:t>国家部委其它科技项目</a:t>
                      </a:r>
                      <a:endParaRPr lang="zh-CN" altLang="en-US" sz="1600" b="1" i="0" u="none" strike="noStrike" dirty="0">
                        <a:solidFill>
                          <a:srgbClr val="000000"/>
                        </a:solidFill>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600" b="1" i="0" u="none" strike="noStrike" dirty="0" smtClean="0">
                          <a:latin typeface="宋体"/>
                        </a:rPr>
                        <a:t>1000</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713">
                <a:tc>
                  <a:txBody>
                    <a:bodyPr/>
                    <a:lstStyle/>
                    <a:p>
                      <a:pPr algn="ctr" fontAlgn="ctr"/>
                      <a:r>
                        <a:rPr lang="en-US" altLang="zh-CN" sz="1600" b="1" i="0" u="none" strike="noStrike" dirty="0" smtClean="0">
                          <a:latin typeface="宋体"/>
                        </a:rPr>
                        <a:t>10</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600" b="1" i="0" u="none" strike="noStrike" dirty="0" smtClean="0">
                          <a:solidFill>
                            <a:srgbClr val="000000"/>
                          </a:solidFill>
                          <a:latin typeface="宋体"/>
                        </a:rPr>
                        <a:t>省市自治区科技项目</a:t>
                      </a:r>
                      <a:endParaRPr lang="zh-CN" altLang="en-US" sz="1600" b="1" i="0" u="none" strike="noStrike" dirty="0">
                        <a:solidFill>
                          <a:srgbClr val="000000"/>
                        </a:solidFill>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600" b="1" i="0" u="none" strike="noStrike" dirty="0" smtClean="0">
                          <a:latin typeface="宋体"/>
                        </a:rPr>
                        <a:t>1100</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713">
                <a:tc>
                  <a:txBody>
                    <a:bodyPr/>
                    <a:lstStyle/>
                    <a:p>
                      <a:pPr algn="ctr" fontAlgn="ctr"/>
                      <a:r>
                        <a:rPr lang="en-US" altLang="zh-CN" sz="1600" b="1" i="0" u="none" strike="noStrike" dirty="0" smtClean="0">
                          <a:latin typeface="宋体"/>
                        </a:rPr>
                        <a:t>11</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600" b="1" i="0" u="none" strike="noStrike" dirty="0" smtClean="0">
                          <a:solidFill>
                            <a:srgbClr val="000000"/>
                          </a:solidFill>
                          <a:latin typeface="宋体"/>
                        </a:rPr>
                        <a:t>地市厅局（含县）科技项目</a:t>
                      </a:r>
                      <a:endParaRPr lang="zh-CN" altLang="en-US" sz="1600" b="1" i="0" u="none" strike="noStrike" dirty="0">
                        <a:solidFill>
                          <a:srgbClr val="000000"/>
                        </a:solidFill>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600" b="1" i="0" u="none" strike="noStrike" dirty="0" smtClean="0">
                          <a:latin typeface="宋体"/>
                        </a:rPr>
                        <a:t>800</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713">
                <a:tc>
                  <a:txBody>
                    <a:bodyPr/>
                    <a:lstStyle/>
                    <a:p>
                      <a:pPr algn="ctr" fontAlgn="ctr"/>
                      <a:r>
                        <a:rPr lang="en-US" altLang="zh-CN" sz="1600" b="1" i="0" u="none" strike="noStrike" dirty="0" smtClean="0">
                          <a:latin typeface="宋体"/>
                        </a:rPr>
                        <a:t>12</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600" b="1" i="0" u="none" strike="noStrike" dirty="0" smtClean="0">
                          <a:solidFill>
                            <a:srgbClr val="000000"/>
                          </a:solidFill>
                          <a:latin typeface="宋体"/>
                        </a:rPr>
                        <a:t>企事业单位委托</a:t>
                      </a:r>
                      <a:r>
                        <a:rPr lang="zh-CN" altLang="en-US" sz="1600" b="1" i="0" u="none" strike="noStrike" baseline="0" dirty="0" smtClean="0">
                          <a:solidFill>
                            <a:srgbClr val="000000"/>
                          </a:solidFill>
                          <a:latin typeface="宋体"/>
                        </a:rPr>
                        <a:t>科技项目</a:t>
                      </a:r>
                      <a:endParaRPr lang="zh-CN" altLang="en-US" sz="1600" b="1" i="0" u="none" strike="noStrike" dirty="0">
                        <a:solidFill>
                          <a:srgbClr val="000000"/>
                        </a:solidFill>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600" b="1" i="0" u="none" strike="noStrike" dirty="0" smtClean="0">
                          <a:latin typeface="宋体"/>
                        </a:rPr>
                        <a:t>3000</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713">
                <a:tc>
                  <a:txBody>
                    <a:bodyPr/>
                    <a:lstStyle/>
                    <a:p>
                      <a:pPr algn="ctr" fontAlgn="ctr"/>
                      <a:r>
                        <a:rPr lang="en-US" altLang="zh-CN" sz="1600" b="1" i="0" u="none" strike="noStrike" dirty="0" smtClean="0">
                          <a:latin typeface="宋体"/>
                        </a:rPr>
                        <a:t>13</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600" b="1" i="0" u="none" strike="noStrike" dirty="0" smtClean="0">
                          <a:solidFill>
                            <a:srgbClr val="000000"/>
                          </a:solidFill>
                          <a:latin typeface="宋体"/>
                        </a:rPr>
                        <a:t>国际合作项目</a:t>
                      </a:r>
                      <a:endParaRPr lang="zh-CN" altLang="en-US" sz="1600" b="1" i="0" u="none" strike="noStrike" dirty="0">
                        <a:solidFill>
                          <a:srgbClr val="000000"/>
                        </a:solidFill>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600" b="1" i="0" u="none" strike="noStrike" dirty="0" smtClean="0">
                          <a:latin typeface="宋体"/>
                        </a:rPr>
                        <a:t>200</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713">
                <a:tc>
                  <a:txBody>
                    <a:bodyPr/>
                    <a:lstStyle/>
                    <a:p>
                      <a:pPr algn="ctr" fontAlgn="ctr"/>
                      <a:r>
                        <a:rPr lang="en-US" altLang="zh-CN" sz="1600" b="1" i="0" u="none" strike="noStrike" dirty="0" smtClean="0">
                          <a:latin typeface="宋体"/>
                        </a:rPr>
                        <a:t>14</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600" b="1" i="0" u="none" strike="noStrike" dirty="0" smtClean="0">
                          <a:solidFill>
                            <a:schemeClr val="tx1"/>
                          </a:solidFill>
                          <a:latin typeface="宋体"/>
                        </a:rPr>
                        <a:t>自选课题</a:t>
                      </a: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600" b="1" i="0" u="none" strike="noStrike" dirty="0" smtClean="0">
                          <a:latin typeface="宋体"/>
                        </a:rPr>
                        <a:t>400</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713">
                <a:tc>
                  <a:txBody>
                    <a:bodyPr/>
                    <a:lstStyle/>
                    <a:p>
                      <a:pPr algn="ctr" fontAlgn="ctr"/>
                      <a:r>
                        <a:rPr lang="en-US" altLang="zh-CN" sz="1600" b="1" i="0" u="none" strike="noStrike" dirty="0" smtClean="0">
                          <a:latin typeface="宋体"/>
                        </a:rPr>
                        <a:t>15</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600" b="1" i="0" u="none" strike="noStrike" dirty="0" smtClean="0">
                          <a:solidFill>
                            <a:schemeClr val="tx1"/>
                          </a:solidFill>
                          <a:latin typeface="宋体"/>
                        </a:rPr>
                        <a:t>其他课题</a:t>
                      </a: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600" b="1" i="0" u="none" strike="noStrike" dirty="0" smtClean="0">
                          <a:latin typeface="宋体"/>
                        </a:rPr>
                        <a:t>100</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657229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示范操作</a:t>
            </a:r>
          </a:p>
        </p:txBody>
      </p:sp>
      <p:graphicFrame>
        <p:nvGraphicFramePr>
          <p:cNvPr id="8" name="表格 7"/>
          <p:cNvGraphicFramePr>
            <a:graphicFrameLocks noGrp="1"/>
          </p:cNvGraphicFramePr>
          <p:nvPr/>
        </p:nvGraphicFramePr>
        <p:xfrm>
          <a:off x="785786" y="1071546"/>
          <a:ext cx="7572426" cy="5542118"/>
        </p:xfrm>
        <a:graphic>
          <a:graphicData uri="http://schemas.openxmlformats.org/drawingml/2006/table">
            <a:tbl>
              <a:tblPr/>
              <a:tblGrid>
                <a:gridCol w="500066"/>
                <a:gridCol w="2571768"/>
                <a:gridCol w="2143140"/>
                <a:gridCol w="2357452"/>
              </a:tblGrid>
              <a:tr h="357190">
                <a:tc gridSpan="4">
                  <a:txBody>
                    <a:bodyPr/>
                    <a:lstStyle/>
                    <a:p>
                      <a:pPr algn="l" fontAlgn="ctr"/>
                      <a:r>
                        <a:rPr lang="zh-CN" altLang="en-US" sz="2000" b="1" i="0" u="none" strike="noStrike" dirty="0" smtClean="0">
                          <a:solidFill>
                            <a:srgbClr val="FF0000"/>
                          </a:solidFill>
                          <a:latin typeface="宋体"/>
                        </a:rPr>
                        <a:t>表</a:t>
                      </a:r>
                      <a:r>
                        <a:rPr lang="en-US" altLang="zh-CN" sz="2000" b="1" i="0" u="none" strike="noStrike" dirty="0" smtClean="0">
                          <a:solidFill>
                            <a:srgbClr val="FF0000"/>
                          </a:solidFill>
                          <a:latin typeface="宋体"/>
                        </a:rPr>
                        <a:t>2</a:t>
                      </a:r>
                      <a:endParaRPr lang="zh-CN" altLang="en-US" sz="2000" b="1" i="0" u="none" strike="noStrike" dirty="0">
                        <a:solidFill>
                          <a:srgbClr val="FF0000"/>
                        </a:solidFill>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55504">
                <a:tc>
                  <a:txBody>
                    <a:bodyPr/>
                    <a:lstStyle/>
                    <a:p>
                      <a:pPr algn="ctr" fontAlgn="ctr"/>
                      <a:r>
                        <a:rPr lang="zh-CN" altLang="en-US" sz="1600" b="1" i="0" u="none" strike="noStrike" dirty="0" smtClean="0">
                          <a:latin typeface="宋体"/>
                        </a:rPr>
                        <a:t>编号</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600" b="1" i="0" u="none" strike="noStrike" dirty="0" smtClean="0">
                          <a:solidFill>
                            <a:srgbClr val="000000"/>
                          </a:solidFill>
                          <a:latin typeface="宋体"/>
                        </a:rPr>
                        <a:t>经费来源</a:t>
                      </a:r>
                      <a:endParaRPr lang="zh-CN" altLang="en-US" sz="1600" b="1" i="0" u="none" strike="noStrike" dirty="0">
                        <a:solidFill>
                          <a:srgbClr val="000000"/>
                        </a:solidFill>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600" b="1" i="0" u="none" strike="noStrike" dirty="0" smtClean="0">
                          <a:latin typeface="宋体"/>
                        </a:rPr>
                        <a:t>经费数（千元）</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600" b="1" i="0" u="none" strike="noStrike" dirty="0" smtClean="0">
                          <a:latin typeface="宋体"/>
                        </a:rPr>
                        <a:t>备注</a:t>
                      </a:r>
                      <a:endParaRPr lang="en-US" altLang="zh-CN" sz="1600" b="1" i="0" u="none" strike="noStrike" dirty="0" smtClean="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770">
                <a:tc>
                  <a:txBody>
                    <a:bodyPr/>
                    <a:lstStyle/>
                    <a:p>
                      <a:pPr algn="ctr" fontAlgn="ctr"/>
                      <a:r>
                        <a:rPr lang="en-US" altLang="zh-CN" sz="1600" b="1" i="0" u="none" strike="noStrike" dirty="0" smtClean="0">
                          <a:latin typeface="宋体"/>
                        </a:rPr>
                        <a:t>04</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600" b="1" i="0" u="none" strike="noStrike" dirty="0" smtClean="0">
                          <a:solidFill>
                            <a:srgbClr val="000000"/>
                          </a:solidFill>
                          <a:latin typeface="宋体"/>
                        </a:rPr>
                        <a:t>科研事业费</a:t>
                      </a: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600" b="1" i="0" u="none" strike="noStrike" dirty="0" smtClean="0">
                          <a:latin typeface="宋体"/>
                        </a:rPr>
                        <a:t>500</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600" b="1" i="0" u="none" strike="noStrike" dirty="0" smtClean="0">
                          <a:latin typeface="宋体"/>
                        </a:rPr>
                        <a:t>含工资等</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770">
                <a:tc>
                  <a:txBody>
                    <a:bodyPr/>
                    <a:lstStyle/>
                    <a:p>
                      <a:pPr algn="ctr" fontAlgn="ctr"/>
                      <a:r>
                        <a:rPr lang="en-US" altLang="zh-CN" sz="1600" b="1" i="0" u="none" strike="noStrike" dirty="0" smtClean="0">
                          <a:latin typeface="宋体"/>
                        </a:rPr>
                        <a:t>07</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600" b="1" i="0" u="none" strike="noStrike" dirty="0" smtClean="0">
                          <a:solidFill>
                            <a:srgbClr val="000000"/>
                          </a:solidFill>
                          <a:latin typeface="宋体"/>
                        </a:rPr>
                        <a:t>主管部门专项费</a:t>
                      </a: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600" b="1" i="0" u="none" strike="noStrike" dirty="0" smtClean="0">
                          <a:latin typeface="宋体"/>
                        </a:rPr>
                        <a:t>1000</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600" b="1" i="0" u="none" strike="noStrike" dirty="0" smtClean="0">
                          <a:latin typeface="宋体"/>
                        </a:rPr>
                        <a:t>含学科建设等</a:t>
                      </a:r>
                      <a:r>
                        <a:rPr lang="en-US" altLang="zh-CN" sz="1600" b="1" i="0" u="none" strike="noStrike" dirty="0" smtClean="0">
                          <a:latin typeface="宋体"/>
                        </a:rPr>
                        <a:t>500</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770">
                <a:tc>
                  <a:txBody>
                    <a:bodyPr/>
                    <a:lstStyle/>
                    <a:p>
                      <a:pPr algn="ctr" fontAlgn="ctr"/>
                      <a:r>
                        <a:rPr lang="en-US" altLang="zh-CN" sz="1600" b="1" i="0" u="none" strike="noStrike" dirty="0" smtClean="0">
                          <a:latin typeface="宋体"/>
                        </a:rPr>
                        <a:t>11</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600" b="1" i="0" u="none" strike="noStrike" dirty="0" smtClean="0">
                          <a:solidFill>
                            <a:srgbClr val="000000"/>
                          </a:solidFill>
                          <a:latin typeface="宋体"/>
                        </a:rPr>
                        <a:t>国家发改委、科技部专项费</a:t>
                      </a:r>
                      <a:endParaRPr lang="zh-CN" altLang="en-US" sz="1600" b="1" i="0" u="none" strike="noStrike" dirty="0">
                        <a:solidFill>
                          <a:srgbClr val="000000"/>
                        </a:solidFill>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600" b="1" i="0" u="none" strike="noStrike" dirty="0" smtClean="0">
                          <a:latin typeface="宋体"/>
                        </a:rPr>
                        <a:t>7700</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600" b="1" i="0" u="none" strike="noStrike" dirty="0" smtClean="0">
                          <a:latin typeface="宋体"/>
                        </a:rPr>
                        <a:t>对应于表</a:t>
                      </a:r>
                      <a:r>
                        <a:rPr lang="en-US" altLang="zh-CN" sz="1600" b="1" i="0" u="none" strike="noStrike" dirty="0" smtClean="0">
                          <a:latin typeface="宋体"/>
                        </a:rPr>
                        <a:t>42</a:t>
                      </a:r>
                      <a:r>
                        <a:rPr lang="zh-CN" altLang="en-US" sz="1600" b="1" i="0" u="none" strike="noStrike" dirty="0" smtClean="0">
                          <a:latin typeface="宋体"/>
                        </a:rPr>
                        <a:t>的</a:t>
                      </a:r>
                      <a:r>
                        <a:rPr lang="en-US" altLang="zh-CN" sz="1600" b="1" i="0" u="none" strike="noStrike" dirty="0" smtClean="0">
                          <a:latin typeface="宋体"/>
                        </a:rPr>
                        <a:t>02</a:t>
                      </a:r>
                      <a:r>
                        <a:rPr lang="zh-CN" altLang="en-US" sz="1600" b="1" i="0" u="none" strike="noStrike" dirty="0" smtClean="0">
                          <a:latin typeface="宋体"/>
                        </a:rPr>
                        <a:t>至</a:t>
                      </a:r>
                      <a:r>
                        <a:rPr lang="en-US" altLang="zh-CN" sz="1600" b="1" i="0" u="none" strike="noStrike" dirty="0" smtClean="0">
                          <a:latin typeface="宋体"/>
                        </a:rPr>
                        <a:t>06</a:t>
                      </a:r>
                      <a:r>
                        <a:rPr lang="zh-CN" altLang="en-US" sz="1600" b="1" i="0" u="none" strike="noStrike" dirty="0" smtClean="0">
                          <a:latin typeface="宋体"/>
                        </a:rPr>
                        <a:t>之和</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770">
                <a:tc>
                  <a:txBody>
                    <a:bodyPr/>
                    <a:lstStyle/>
                    <a:p>
                      <a:pPr algn="ctr" fontAlgn="ctr"/>
                      <a:r>
                        <a:rPr lang="en-US" altLang="zh-CN" sz="1600" b="1" i="0" u="none" strike="noStrike" dirty="0" smtClean="0">
                          <a:latin typeface="宋体"/>
                        </a:rPr>
                        <a:t>12</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600" b="1" i="0" u="none" strike="noStrike" dirty="0" smtClean="0">
                          <a:solidFill>
                            <a:srgbClr val="000000"/>
                          </a:solidFill>
                          <a:latin typeface="宋体"/>
                        </a:rPr>
                        <a:t>国家自然科学基金项目费</a:t>
                      </a: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600" b="1" i="0" u="none" strike="noStrike" dirty="0" smtClean="0">
                          <a:latin typeface="宋体"/>
                        </a:rPr>
                        <a:t>1600</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600" b="1" i="0" u="none" strike="noStrike" dirty="0" smtClean="0">
                          <a:latin typeface="宋体"/>
                        </a:rPr>
                        <a:t>含间接费</a:t>
                      </a:r>
                      <a:r>
                        <a:rPr lang="en-US" altLang="zh-CN" sz="1600" b="1" i="0" u="none" strike="noStrike" dirty="0" smtClean="0">
                          <a:latin typeface="宋体"/>
                        </a:rPr>
                        <a:t>200</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242">
                <a:tc>
                  <a:txBody>
                    <a:bodyPr/>
                    <a:lstStyle/>
                    <a:p>
                      <a:pPr algn="ctr" fontAlgn="ctr"/>
                      <a:r>
                        <a:rPr lang="en-US" altLang="zh-CN" sz="1600" b="1" i="0" u="none" strike="noStrike" dirty="0" smtClean="0">
                          <a:latin typeface="宋体"/>
                        </a:rPr>
                        <a:t>13</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600" b="1" dirty="0" smtClean="0"/>
                        <a:t>国务院其他部门专项费</a:t>
                      </a:r>
                      <a:endParaRPr lang="zh-CN" altLang="en-US" sz="1600" b="1" dirty="0"/>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600" b="1" i="0" u="none" strike="noStrike" dirty="0" smtClean="0">
                          <a:latin typeface="宋体"/>
                        </a:rPr>
                        <a:t>2000</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600" b="1" i="0" u="none" strike="noStrike" dirty="0" smtClean="0">
                          <a:latin typeface="宋体"/>
                        </a:rPr>
                        <a:t>含基地平台费等1</a:t>
                      </a:r>
                      <a:r>
                        <a:rPr lang="en-US" altLang="zh-CN" sz="1600" b="1" i="0" u="none" strike="noStrike" dirty="0" smtClean="0">
                          <a:latin typeface="宋体"/>
                        </a:rPr>
                        <a:t>000</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770">
                <a:tc>
                  <a:txBody>
                    <a:bodyPr/>
                    <a:lstStyle/>
                    <a:p>
                      <a:pPr algn="ctr" fontAlgn="ctr"/>
                      <a:r>
                        <a:rPr lang="en-US" altLang="zh-CN" sz="1600" b="1" i="0" u="none" strike="noStrike" dirty="0" smtClean="0">
                          <a:latin typeface="宋体"/>
                        </a:rPr>
                        <a:t>14</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600" b="1" i="0" u="none" strike="noStrike" dirty="0" smtClean="0">
                          <a:solidFill>
                            <a:srgbClr val="000000"/>
                          </a:solidFill>
                          <a:latin typeface="宋体"/>
                        </a:rPr>
                        <a:t>省市自治区科技专项费</a:t>
                      </a:r>
                      <a:endParaRPr lang="zh-CN" altLang="en-US" sz="1600" b="1" i="0" u="none" strike="noStrike" dirty="0">
                        <a:solidFill>
                          <a:srgbClr val="000000"/>
                        </a:solidFill>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600" b="1" i="0" u="none" strike="noStrike" dirty="0" smtClean="0">
                          <a:latin typeface="宋体"/>
                        </a:rPr>
                        <a:t>1500</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600" b="1" i="0" u="none" strike="noStrike" dirty="0" smtClean="0">
                          <a:latin typeface="宋体"/>
                        </a:rPr>
                        <a:t>含实验室建设费等</a:t>
                      </a:r>
                      <a:r>
                        <a:rPr lang="en-US" altLang="zh-CN" sz="1600" b="1" i="0" u="none" strike="noStrike" dirty="0" smtClean="0">
                          <a:latin typeface="宋体"/>
                        </a:rPr>
                        <a:t>400</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770">
                <a:tc>
                  <a:txBody>
                    <a:bodyPr/>
                    <a:lstStyle/>
                    <a:p>
                      <a:pPr algn="ctr" fontAlgn="ctr"/>
                      <a:r>
                        <a:rPr lang="en-US" altLang="zh-CN" sz="1600" b="1" i="0" u="none" strike="noStrike" dirty="0" smtClean="0">
                          <a:latin typeface="宋体"/>
                        </a:rPr>
                        <a:t>15</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600" b="1" i="0" u="none" strike="noStrike" dirty="0" smtClean="0">
                          <a:solidFill>
                            <a:srgbClr val="000000"/>
                          </a:solidFill>
                          <a:latin typeface="宋体"/>
                        </a:rPr>
                        <a:t>地市厅局（含县）专项费</a:t>
                      </a:r>
                      <a:endParaRPr lang="zh-CN" altLang="en-US" sz="1600" b="1" i="0" u="none" strike="noStrike" dirty="0">
                        <a:solidFill>
                          <a:srgbClr val="000000"/>
                        </a:solidFill>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600" b="1" i="0" u="none" strike="noStrike" dirty="0" smtClean="0">
                          <a:latin typeface="宋体"/>
                        </a:rPr>
                        <a:t>900</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600" b="1" i="0" u="none" strike="noStrike" dirty="0" smtClean="0">
                          <a:latin typeface="宋体"/>
                        </a:rPr>
                        <a:t>含工程中心补助</a:t>
                      </a:r>
                      <a:r>
                        <a:rPr lang="en-US" altLang="zh-CN" sz="1600" b="1" i="0" u="none" strike="noStrike" dirty="0" smtClean="0">
                          <a:latin typeface="宋体"/>
                        </a:rPr>
                        <a:t>100</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770">
                <a:tc>
                  <a:txBody>
                    <a:bodyPr/>
                    <a:lstStyle/>
                    <a:p>
                      <a:pPr algn="ctr" fontAlgn="ctr"/>
                      <a:r>
                        <a:rPr lang="en-US" altLang="zh-CN" sz="1600" b="1" i="0" u="none" strike="noStrike" dirty="0" smtClean="0">
                          <a:latin typeface="宋体"/>
                        </a:rPr>
                        <a:t>16</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600" b="1" i="0" u="none" strike="noStrike" dirty="0" smtClean="0">
                          <a:solidFill>
                            <a:srgbClr val="000000"/>
                          </a:solidFill>
                          <a:latin typeface="宋体"/>
                        </a:rPr>
                        <a:t>企事业单位委托</a:t>
                      </a:r>
                      <a:r>
                        <a:rPr lang="zh-CN" altLang="en-US" sz="1600" b="1" i="0" u="none" strike="noStrike" baseline="0" dirty="0" smtClean="0">
                          <a:solidFill>
                            <a:srgbClr val="000000"/>
                          </a:solidFill>
                          <a:latin typeface="宋体"/>
                        </a:rPr>
                        <a:t>科技经费</a:t>
                      </a:r>
                      <a:endParaRPr lang="zh-CN" altLang="en-US" sz="1600" b="1" i="0" u="none" strike="noStrike" dirty="0">
                        <a:solidFill>
                          <a:srgbClr val="000000"/>
                        </a:solidFill>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600" b="1" i="0" u="none" strike="noStrike" dirty="0" smtClean="0">
                          <a:latin typeface="宋体"/>
                        </a:rPr>
                        <a:t>3000</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770">
                <a:tc>
                  <a:txBody>
                    <a:bodyPr/>
                    <a:lstStyle/>
                    <a:p>
                      <a:pPr algn="ctr" fontAlgn="ctr"/>
                      <a:r>
                        <a:rPr lang="en-US" altLang="zh-CN" sz="1600" b="1" i="0" u="none" strike="noStrike" dirty="0" smtClean="0">
                          <a:latin typeface="宋体"/>
                        </a:rPr>
                        <a:t>18</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600" b="1" i="0" u="none" strike="noStrike" dirty="0" smtClean="0">
                          <a:solidFill>
                            <a:srgbClr val="000000"/>
                          </a:solidFill>
                          <a:latin typeface="宋体"/>
                        </a:rPr>
                        <a:t>当年学校科技活动经费</a:t>
                      </a:r>
                      <a:endParaRPr lang="zh-CN" altLang="en-US" sz="1600" b="1" i="0" u="none" strike="noStrike" dirty="0">
                        <a:solidFill>
                          <a:srgbClr val="000000"/>
                        </a:solidFill>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600" b="1" i="0" u="none" strike="noStrike" dirty="0" smtClean="0">
                          <a:latin typeface="宋体"/>
                        </a:rPr>
                        <a:t>10000</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600" b="1" i="0" u="none" strike="noStrike" dirty="0" smtClean="0">
                          <a:latin typeface="宋体"/>
                        </a:rPr>
                        <a:t>除自选外，还有科技活动费如资助、奖励等</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770">
                <a:tc>
                  <a:txBody>
                    <a:bodyPr/>
                    <a:lstStyle/>
                    <a:p>
                      <a:pPr algn="ctr" fontAlgn="ctr"/>
                      <a:r>
                        <a:rPr lang="en-US" altLang="zh-CN" sz="1600" b="1" i="0" u="none" strike="noStrike" dirty="0" smtClean="0">
                          <a:latin typeface="宋体"/>
                        </a:rPr>
                        <a:t>19</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600" b="1" dirty="0" smtClean="0"/>
                        <a:t>其中：为国家科技计划</a:t>
                      </a:r>
                      <a:r>
                        <a:rPr lang="zh-CN" altLang="en-US" sz="1600" b="1" baseline="0" dirty="0" smtClean="0"/>
                        <a:t>项目配套</a:t>
                      </a:r>
                      <a:endParaRPr lang="zh-CN" altLang="en-US" sz="1600" b="1" dirty="0"/>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600" b="1" i="0" u="none" strike="noStrike" dirty="0" smtClean="0">
                          <a:latin typeface="宋体"/>
                        </a:rPr>
                        <a:t>2000</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600" b="1" i="0" u="none" strike="noStrike" dirty="0" smtClean="0">
                          <a:latin typeface="宋体"/>
                        </a:rPr>
                        <a:t>500+500+1000</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770">
                <a:tc>
                  <a:txBody>
                    <a:bodyPr/>
                    <a:lstStyle/>
                    <a:p>
                      <a:pPr algn="ctr" fontAlgn="ctr"/>
                      <a:r>
                        <a:rPr lang="en-US" altLang="zh-CN" sz="1600" b="1" i="0" u="none" strike="noStrike" dirty="0" smtClean="0">
                          <a:latin typeface="宋体"/>
                        </a:rPr>
                        <a:t>20</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600" b="1" dirty="0" smtClean="0"/>
                        <a:t>金融机构贷款</a:t>
                      </a:r>
                      <a:endParaRPr lang="zh-CN" altLang="en-US" sz="1600" b="1" dirty="0"/>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770">
                <a:tc>
                  <a:txBody>
                    <a:bodyPr/>
                    <a:lstStyle/>
                    <a:p>
                      <a:pPr algn="ctr" fontAlgn="ctr"/>
                      <a:r>
                        <a:rPr lang="en-US" altLang="zh-CN" sz="1600" b="1" i="0" u="none" strike="noStrike" dirty="0" smtClean="0">
                          <a:latin typeface="宋体"/>
                        </a:rPr>
                        <a:t>21</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600" b="1" dirty="0" smtClean="0"/>
                        <a:t>国外资金</a:t>
                      </a:r>
                      <a:endParaRPr lang="zh-CN" altLang="en-US" sz="1600" b="1" dirty="0"/>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600" b="1" i="0" u="none" strike="noStrike" dirty="0" smtClean="0">
                          <a:latin typeface="宋体"/>
                        </a:rPr>
                        <a:t>200</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770">
                <a:tc>
                  <a:txBody>
                    <a:bodyPr/>
                    <a:lstStyle/>
                    <a:p>
                      <a:pPr algn="ctr" fontAlgn="ctr"/>
                      <a:r>
                        <a:rPr lang="en-US" altLang="zh-CN" sz="1600" b="1" i="0" u="none" strike="noStrike" dirty="0" smtClean="0">
                          <a:latin typeface="宋体"/>
                        </a:rPr>
                        <a:t>22</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600" b="1" i="0" u="none" strike="noStrike" dirty="0" smtClean="0">
                          <a:solidFill>
                            <a:schemeClr val="tx1"/>
                          </a:solidFill>
                          <a:latin typeface="宋体"/>
                        </a:rPr>
                        <a:t>其他资金</a:t>
                      </a:r>
                      <a:endParaRPr lang="zh-CN" altLang="en-US" sz="1600" b="1" i="0" u="none" strike="noStrike" dirty="0">
                        <a:solidFill>
                          <a:srgbClr val="000000"/>
                        </a:solidFill>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600" b="1" i="0" u="none" strike="noStrike" dirty="0" smtClean="0">
                          <a:latin typeface="宋体"/>
                        </a:rPr>
                        <a:t>100</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600" b="1" i="0" u="none" strike="noStrike" dirty="0" smtClean="0">
                          <a:latin typeface="宋体"/>
                        </a:rPr>
                        <a:t>实验室开放课题</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770">
                <a:tc>
                  <a:txBody>
                    <a:bodyPr/>
                    <a:lstStyle/>
                    <a:p>
                      <a:pPr algn="ctr" fontAlgn="ct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zh-CN" altLang="en-US" sz="1600" b="1" i="0" u="none" strike="noStrike" dirty="0" smtClean="0">
                        <a:solidFill>
                          <a:schemeClr val="tx1"/>
                        </a:solidFill>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657229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示范操作</a:t>
            </a:r>
          </a:p>
        </p:txBody>
      </p:sp>
      <p:graphicFrame>
        <p:nvGraphicFramePr>
          <p:cNvPr id="8" name="表格 7"/>
          <p:cNvGraphicFramePr>
            <a:graphicFrameLocks noGrp="1"/>
          </p:cNvGraphicFramePr>
          <p:nvPr/>
        </p:nvGraphicFramePr>
        <p:xfrm>
          <a:off x="714348" y="1071546"/>
          <a:ext cx="7572426" cy="5334366"/>
        </p:xfrm>
        <a:graphic>
          <a:graphicData uri="http://schemas.openxmlformats.org/drawingml/2006/table">
            <a:tbl>
              <a:tblPr/>
              <a:tblGrid>
                <a:gridCol w="500066"/>
                <a:gridCol w="2643206"/>
                <a:gridCol w="785818"/>
                <a:gridCol w="642942"/>
                <a:gridCol w="2214578"/>
                <a:gridCol w="785816"/>
              </a:tblGrid>
              <a:tr h="357190">
                <a:tc gridSpan="6">
                  <a:txBody>
                    <a:bodyPr/>
                    <a:lstStyle/>
                    <a:p>
                      <a:pPr algn="l" fontAlgn="ctr"/>
                      <a:r>
                        <a:rPr lang="zh-CN" altLang="en-US" sz="2000" b="1" i="0" u="none" strike="noStrike" dirty="0" smtClean="0">
                          <a:solidFill>
                            <a:srgbClr val="FF0000"/>
                          </a:solidFill>
                          <a:latin typeface="宋体"/>
                        </a:rPr>
                        <a:t>表</a:t>
                      </a:r>
                      <a:r>
                        <a:rPr lang="en-US" altLang="zh-CN" sz="2000" b="1" i="0" u="none" strike="noStrike" dirty="0" smtClean="0">
                          <a:solidFill>
                            <a:srgbClr val="FF0000"/>
                          </a:solidFill>
                          <a:latin typeface="宋体"/>
                        </a:rPr>
                        <a:t>2</a:t>
                      </a:r>
                      <a:endParaRPr lang="zh-CN" altLang="en-US" sz="2000" b="1" i="0" u="none" strike="noStrike" dirty="0">
                        <a:solidFill>
                          <a:srgbClr val="FF0000"/>
                        </a:solidFill>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55504">
                <a:tc>
                  <a:txBody>
                    <a:bodyPr/>
                    <a:lstStyle/>
                    <a:p>
                      <a:pPr algn="ctr" fontAlgn="ctr"/>
                      <a:r>
                        <a:rPr lang="zh-CN" altLang="en-US" sz="1400" b="1" i="0" u="none" strike="noStrike" dirty="0" smtClean="0">
                          <a:latin typeface="宋体"/>
                        </a:rPr>
                        <a:t>编号</a:t>
                      </a:r>
                      <a:endParaRPr lang="en-US" altLang="zh-CN" sz="14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b="1" i="0" u="none" strike="noStrike" dirty="0" smtClean="0">
                          <a:solidFill>
                            <a:srgbClr val="000000"/>
                          </a:solidFill>
                          <a:latin typeface="宋体"/>
                        </a:rPr>
                        <a:t>经费来源</a:t>
                      </a:r>
                      <a:endParaRPr lang="zh-CN" altLang="en-US" sz="1400" b="1" i="0" u="none" strike="noStrike" dirty="0">
                        <a:solidFill>
                          <a:srgbClr val="000000"/>
                        </a:solidFill>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b="1" i="0" u="none" strike="noStrike" dirty="0" smtClean="0">
                          <a:latin typeface="宋体"/>
                        </a:rPr>
                        <a:t>经费数（千元）</a:t>
                      </a:r>
                      <a:endParaRPr lang="en-US" altLang="zh-CN" sz="14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400" b="1" i="0" u="none" strike="noStrike" dirty="0" smtClean="0">
                          <a:latin typeface="宋体"/>
                        </a:rPr>
                        <a:t>编号</a:t>
                      </a:r>
                      <a:endParaRPr lang="en-US" altLang="zh-CN" sz="1400" b="1" i="0" u="none" strike="noStrike" dirty="0" smtClean="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400" b="1" i="0" u="none" strike="noStrike" dirty="0" smtClean="0">
                          <a:latin typeface="宋体"/>
                        </a:rPr>
                        <a:t>项目来源</a:t>
                      </a:r>
                      <a:endParaRPr lang="en-US" altLang="zh-CN" sz="1400" b="1" i="0" u="none" strike="noStrike" dirty="0" smtClean="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400" b="1" i="0" u="none" strike="noStrike" dirty="0" smtClean="0">
                          <a:latin typeface="宋体"/>
                        </a:rPr>
                        <a:t>拨入数（千元）</a:t>
                      </a:r>
                      <a:endParaRPr lang="en-US" altLang="zh-CN" sz="1400" b="1" i="0" u="none" strike="noStrike" dirty="0" smtClean="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24770">
                <a:tc>
                  <a:txBody>
                    <a:bodyPr/>
                    <a:lstStyle/>
                    <a:p>
                      <a:pPr algn="ctr" fontAlgn="ctr"/>
                      <a:r>
                        <a:rPr lang="en-US" altLang="zh-CN" sz="1400" b="1" i="0" u="none" strike="noStrike" dirty="0" smtClean="0">
                          <a:latin typeface="宋体"/>
                        </a:rPr>
                        <a:t>04</a:t>
                      </a:r>
                      <a:endParaRPr lang="en-US" altLang="zh-CN" sz="14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400" b="1" i="0" u="none" strike="noStrike" dirty="0" smtClean="0">
                          <a:solidFill>
                            <a:srgbClr val="000000"/>
                          </a:solidFill>
                          <a:latin typeface="宋体"/>
                        </a:rPr>
                        <a:t>科研事业费</a:t>
                      </a: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400" b="1" i="0" u="none" strike="noStrike" dirty="0" smtClean="0">
                          <a:latin typeface="宋体"/>
                        </a:rPr>
                        <a:t>500</a:t>
                      </a:r>
                      <a:endParaRPr lang="en-US" altLang="zh-CN" sz="14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600" b="1" i="0" u="none" strike="noStrike" dirty="0" smtClean="0">
                          <a:latin typeface="宋体"/>
                        </a:rPr>
                        <a:t>02</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i="0" u="none" strike="noStrike" dirty="0" smtClean="0">
                          <a:solidFill>
                            <a:srgbClr val="000000"/>
                          </a:solidFill>
                          <a:latin typeface="宋体"/>
                        </a:rPr>
                        <a:t>国家“</a:t>
                      </a:r>
                      <a:r>
                        <a:rPr lang="en-US" altLang="zh-CN" sz="1400" b="1" i="0" u="none" strike="noStrike" dirty="0" smtClean="0">
                          <a:solidFill>
                            <a:srgbClr val="000000"/>
                          </a:solidFill>
                          <a:latin typeface="宋体"/>
                        </a:rPr>
                        <a:t>973</a:t>
                      </a:r>
                      <a:r>
                        <a:rPr lang="zh-CN" altLang="en-US" sz="1400" b="1" i="0" u="none" strike="noStrike" dirty="0" smtClean="0">
                          <a:solidFill>
                            <a:srgbClr val="000000"/>
                          </a:solidFill>
                          <a:latin typeface="宋体"/>
                        </a:rPr>
                        <a:t>”计划</a:t>
                      </a:r>
                      <a:endParaRPr lang="zh-CN" altLang="en-US" sz="1400" b="1" i="0" u="none" strike="noStrike" dirty="0">
                        <a:solidFill>
                          <a:srgbClr val="000000"/>
                        </a:solidFill>
                        <a:latin typeface="宋体"/>
                      </a:endParaRPr>
                    </a:p>
                  </a:txBody>
                  <a:tcPr marL="3676" marR="3676" marT="3676" marB="0" anchor="ctr">
                    <a:lnL w="12700" cap="flat" cmpd="sng" algn="ctr">
                      <a:solidFill>
                        <a:schemeClr val="tx1"/>
                      </a:solidFill>
                      <a:prstDash val="solid"/>
                      <a:round/>
                      <a:headEnd type="none" w="med" len="med"/>
                      <a:tailEnd type="none" w="med" len="med"/>
                    </a:lnL>
                  </a:tcPr>
                </a:tc>
                <a:tc>
                  <a:txBody>
                    <a:bodyPr/>
                    <a:lstStyle/>
                    <a:p>
                      <a:pPr algn="r" fontAlgn="ctr"/>
                      <a:r>
                        <a:rPr lang="en-US" altLang="zh-CN" sz="1600" b="1" i="0" u="none" strike="noStrike" dirty="0" smtClean="0">
                          <a:latin typeface="宋体"/>
                        </a:rPr>
                        <a:t>1200</a:t>
                      </a:r>
                      <a:endParaRPr lang="en-US" altLang="zh-CN" sz="1600" b="1" i="0" u="none" strike="noStrike" dirty="0">
                        <a:latin typeface="宋体"/>
                      </a:endParaRPr>
                    </a:p>
                  </a:txBody>
                  <a:tcPr marL="3676" marR="3676" marT="3676" marB="0" anchor="ctr"/>
                </a:tc>
              </a:tr>
              <a:tr h="324770">
                <a:tc>
                  <a:txBody>
                    <a:bodyPr/>
                    <a:lstStyle/>
                    <a:p>
                      <a:pPr algn="ctr" fontAlgn="ctr"/>
                      <a:r>
                        <a:rPr lang="en-US" altLang="zh-CN" sz="1400" b="1" i="0" u="none" strike="noStrike" dirty="0" smtClean="0">
                          <a:latin typeface="宋体"/>
                        </a:rPr>
                        <a:t>07</a:t>
                      </a:r>
                      <a:endParaRPr lang="en-US" altLang="zh-CN" sz="14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400" b="1" i="0" u="none" strike="noStrike" dirty="0" smtClean="0">
                          <a:solidFill>
                            <a:srgbClr val="000000"/>
                          </a:solidFill>
                          <a:latin typeface="宋体"/>
                        </a:rPr>
                        <a:t>主管部门专项费</a:t>
                      </a: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400" b="1" i="0" u="none" strike="noStrike" dirty="0" smtClean="0">
                          <a:latin typeface="宋体"/>
                        </a:rPr>
                        <a:t>1000</a:t>
                      </a:r>
                      <a:endParaRPr lang="en-US" altLang="zh-CN" sz="14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600" b="1" i="0" u="none" strike="noStrike" dirty="0" smtClean="0">
                          <a:latin typeface="宋体"/>
                        </a:rPr>
                        <a:t>03</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i="0" u="none" strike="noStrike" dirty="0" smtClean="0">
                          <a:solidFill>
                            <a:srgbClr val="000000"/>
                          </a:solidFill>
                          <a:latin typeface="宋体"/>
                        </a:rPr>
                        <a:t>国家科技支撑计划</a:t>
                      </a:r>
                      <a:endParaRPr lang="zh-CN" altLang="en-US" sz="1400" b="1" i="0" u="none" strike="noStrike" dirty="0">
                        <a:solidFill>
                          <a:srgbClr val="000000"/>
                        </a:solidFill>
                        <a:latin typeface="宋体"/>
                      </a:endParaRPr>
                    </a:p>
                  </a:txBody>
                  <a:tcPr marL="3676" marR="3676" marT="3676" marB="0" anchor="ctr">
                    <a:lnL w="12700" cap="flat" cmpd="sng" algn="ctr">
                      <a:solidFill>
                        <a:schemeClr val="tx1"/>
                      </a:solidFill>
                      <a:prstDash val="solid"/>
                      <a:round/>
                      <a:headEnd type="none" w="med" len="med"/>
                      <a:tailEnd type="none" w="med" len="med"/>
                    </a:lnL>
                  </a:tcPr>
                </a:tc>
                <a:tc>
                  <a:txBody>
                    <a:bodyPr/>
                    <a:lstStyle/>
                    <a:p>
                      <a:pPr algn="r" fontAlgn="ctr"/>
                      <a:r>
                        <a:rPr lang="en-US" altLang="zh-CN" sz="1600" b="1" i="0" u="none" strike="noStrike" dirty="0" smtClean="0">
                          <a:latin typeface="宋体"/>
                        </a:rPr>
                        <a:t>1500</a:t>
                      </a:r>
                      <a:endParaRPr lang="en-US" altLang="zh-CN" sz="1600" b="1" i="0" u="none" strike="noStrike" dirty="0">
                        <a:latin typeface="宋体"/>
                      </a:endParaRPr>
                    </a:p>
                  </a:txBody>
                  <a:tcPr marL="3676" marR="3676" marT="3676" marB="0" anchor="ctr"/>
                </a:tc>
              </a:tr>
              <a:tr h="324770">
                <a:tc>
                  <a:txBody>
                    <a:bodyPr/>
                    <a:lstStyle/>
                    <a:p>
                      <a:pPr algn="ctr" fontAlgn="ctr"/>
                      <a:r>
                        <a:rPr lang="en-US" altLang="zh-CN" sz="1400" b="1" i="0" u="none" strike="noStrike" dirty="0" smtClean="0">
                          <a:latin typeface="宋体"/>
                        </a:rPr>
                        <a:t>11</a:t>
                      </a:r>
                      <a:endParaRPr lang="en-US" altLang="zh-CN" sz="14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i="0" u="none" strike="noStrike" dirty="0" smtClean="0">
                          <a:solidFill>
                            <a:srgbClr val="000000"/>
                          </a:solidFill>
                          <a:latin typeface="宋体"/>
                        </a:rPr>
                        <a:t>国家发改委、科技部专项费</a:t>
                      </a:r>
                      <a:endParaRPr lang="zh-CN" altLang="en-US" sz="1400" b="1" i="0" u="none" strike="noStrike" dirty="0">
                        <a:solidFill>
                          <a:srgbClr val="000000"/>
                        </a:solidFill>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400" b="1" i="0" u="none" strike="noStrike" dirty="0" smtClean="0">
                          <a:latin typeface="宋体"/>
                        </a:rPr>
                        <a:t>7700</a:t>
                      </a:r>
                      <a:endParaRPr lang="en-US" altLang="zh-CN" sz="14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600" b="1" i="0" u="none" strike="noStrike" dirty="0" smtClean="0">
                          <a:latin typeface="宋体"/>
                        </a:rPr>
                        <a:t>04</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b="1" dirty="0" smtClean="0"/>
                        <a:t>国家“</a:t>
                      </a:r>
                      <a:r>
                        <a:rPr lang="en-US" altLang="zh-CN" sz="1400" b="1" dirty="0" smtClean="0"/>
                        <a:t>863</a:t>
                      </a:r>
                      <a:r>
                        <a:rPr lang="zh-CN" altLang="en-US" sz="1400" b="1" dirty="0" smtClean="0"/>
                        <a:t>”计划</a:t>
                      </a:r>
                      <a:endParaRPr lang="zh-CN" altLang="en-US" sz="1400" b="1" dirty="0"/>
                    </a:p>
                  </a:txBody>
                  <a:tcPr marL="3676" marR="3676" marT="3676" marB="0" anchor="ctr">
                    <a:lnL w="12700" cap="flat" cmpd="sng" algn="ctr">
                      <a:solidFill>
                        <a:schemeClr val="tx1"/>
                      </a:solidFill>
                      <a:prstDash val="solid"/>
                      <a:round/>
                      <a:headEnd type="none" w="med" len="med"/>
                      <a:tailEnd type="none" w="med" len="med"/>
                    </a:lnL>
                  </a:tcPr>
                </a:tc>
                <a:tc>
                  <a:txBody>
                    <a:bodyPr/>
                    <a:lstStyle/>
                    <a:p>
                      <a:pPr algn="r" fontAlgn="ctr"/>
                      <a:r>
                        <a:rPr lang="en-US" altLang="zh-CN" sz="1600" b="1" i="0" u="none" strike="noStrike" dirty="0" smtClean="0">
                          <a:latin typeface="宋体"/>
                        </a:rPr>
                        <a:t>1800</a:t>
                      </a:r>
                      <a:endParaRPr lang="en-US" altLang="zh-CN" sz="1600" b="1" i="0" u="none" strike="noStrike" dirty="0">
                        <a:latin typeface="宋体"/>
                      </a:endParaRPr>
                    </a:p>
                  </a:txBody>
                  <a:tcPr marL="3676" marR="3676" marT="3676" marB="0" anchor="ctr"/>
                </a:tc>
              </a:tr>
              <a:tr h="324770">
                <a:tc>
                  <a:txBody>
                    <a:bodyPr/>
                    <a:lstStyle/>
                    <a:p>
                      <a:pPr algn="ctr" fontAlgn="ctr"/>
                      <a:r>
                        <a:rPr lang="en-US" altLang="zh-CN" sz="1400" b="1" i="0" u="none" strike="noStrike" dirty="0" smtClean="0">
                          <a:latin typeface="宋体"/>
                        </a:rPr>
                        <a:t>12</a:t>
                      </a:r>
                      <a:endParaRPr lang="en-US" altLang="zh-CN" sz="14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400" b="1" i="0" u="none" strike="noStrike" dirty="0" smtClean="0">
                          <a:solidFill>
                            <a:srgbClr val="000000"/>
                          </a:solidFill>
                          <a:latin typeface="宋体"/>
                        </a:rPr>
                        <a:t>国家自然科学基金项目费</a:t>
                      </a: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400" b="1" i="0" u="none" strike="noStrike" dirty="0" smtClean="0">
                          <a:latin typeface="宋体"/>
                        </a:rPr>
                        <a:t>1600</a:t>
                      </a:r>
                      <a:endParaRPr lang="en-US" altLang="zh-CN" sz="14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600" b="1" i="0" u="none" strike="noStrike" dirty="0" smtClean="0">
                          <a:latin typeface="宋体"/>
                        </a:rPr>
                        <a:t>05</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i="0" u="none" strike="noStrike" dirty="0" smtClean="0">
                          <a:solidFill>
                            <a:srgbClr val="000000"/>
                          </a:solidFill>
                          <a:latin typeface="宋体"/>
                        </a:rPr>
                        <a:t>国家科技重大专项</a:t>
                      </a:r>
                      <a:endParaRPr lang="zh-CN" altLang="en-US" sz="1400" b="1" i="0" u="none" strike="noStrike" dirty="0">
                        <a:solidFill>
                          <a:srgbClr val="000000"/>
                        </a:solidFill>
                        <a:latin typeface="宋体"/>
                      </a:endParaRPr>
                    </a:p>
                  </a:txBody>
                  <a:tcPr marL="3676" marR="3676" marT="3676" marB="0" anchor="ctr">
                    <a:lnL w="12700" cap="flat" cmpd="sng" algn="ctr">
                      <a:solidFill>
                        <a:schemeClr val="tx1"/>
                      </a:solidFill>
                      <a:prstDash val="solid"/>
                      <a:round/>
                      <a:headEnd type="none" w="med" len="med"/>
                      <a:tailEnd type="none" w="med" len="med"/>
                    </a:lnL>
                  </a:tcPr>
                </a:tc>
                <a:tc>
                  <a:txBody>
                    <a:bodyPr/>
                    <a:lstStyle/>
                    <a:p>
                      <a:pPr algn="r" fontAlgn="ctr"/>
                      <a:r>
                        <a:rPr lang="en-US" altLang="zh-CN" sz="1600" b="1" i="0" u="none" strike="noStrike" dirty="0" smtClean="0">
                          <a:latin typeface="宋体"/>
                        </a:rPr>
                        <a:t>2000</a:t>
                      </a:r>
                      <a:endParaRPr lang="en-US" altLang="zh-CN" sz="1600" b="1" i="0" u="none" strike="noStrike" dirty="0">
                        <a:latin typeface="宋体"/>
                      </a:endParaRPr>
                    </a:p>
                  </a:txBody>
                  <a:tcPr marL="3676" marR="3676" marT="3676" marB="0" anchor="ctr"/>
                </a:tc>
              </a:tr>
              <a:tr h="324770">
                <a:tc>
                  <a:txBody>
                    <a:bodyPr/>
                    <a:lstStyle/>
                    <a:p>
                      <a:pPr algn="ctr" fontAlgn="ctr"/>
                      <a:r>
                        <a:rPr lang="en-US" altLang="zh-CN" sz="1400" b="1" i="0" u="none" strike="noStrike" dirty="0" smtClean="0">
                          <a:latin typeface="宋体"/>
                        </a:rPr>
                        <a:t>13</a:t>
                      </a:r>
                      <a:endParaRPr lang="en-US" altLang="zh-CN" sz="14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b="1" dirty="0" smtClean="0"/>
                        <a:t>国务院其他部门专项费</a:t>
                      </a:r>
                      <a:endParaRPr lang="zh-CN" altLang="en-US" sz="1400" b="1" dirty="0"/>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400" b="1" i="0" u="none" strike="noStrike" dirty="0" smtClean="0">
                          <a:latin typeface="宋体"/>
                        </a:rPr>
                        <a:t>2000</a:t>
                      </a:r>
                      <a:endParaRPr lang="en-US" altLang="zh-CN" sz="14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600" b="1" i="0" u="none" strike="noStrike" dirty="0" smtClean="0">
                          <a:latin typeface="宋体"/>
                        </a:rPr>
                        <a:t>06</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i="0" u="none" strike="noStrike" dirty="0" smtClean="0">
                          <a:solidFill>
                            <a:srgbClr val="000000"/>
                          </a:solidFill>
                          <a:latin typeface="宋体"/>
                        </a:rPr>
                        <a:t>国家重点研发计划</a:t>
                      </a:r>
                      <a:endParaRPr lang="zh-CN" altLang="en-US" sz="1400" b="1" i="0" u="none" strike="noStrike" dirty="0">
                        <a:solidFill>
                          <a:srgbClr val="000000"/>
                        </a:solidFill>
                        <a:latin typeface="宋体"/>
                      </a:endParaRPr>
                    </a:p>
                  </a:txBody>
                  <a:tcPr marL="3676" marR="3676" marT="3676" marB="0" anchor="ctr">
                    <a:lnL w="12700" cap="flat" cmpd="sng" algn="ctr">
                      <a:solidFill>
                        <a:schemeClr val="tx1"/>
                      </a:solidFill>
                      <a:prstDash val="solid"/>
                      <a:round/>
                      <a:headEnd type="none" w="med" len="med"/>
                      <a:tailEnd type="none" w="med" len="med"/>
                    </a:lnL>
                  </a:tcPr>
                </a:tc>
                <a:tc>
                  <a:txBody>
                    <a:bodyPr/>
                    <a:lstStyle/>
                    <a:p>
                      <a:pPr algn="r" fontAlgn="ctr"/>
                      <a:r>
                        <a:rPr lang="en-US" altLang="zh-CN" sz="1600" b="1" i="0" u="none" strike="noStrike" dirty="0" smtClean="0">
                          <a:latin typeface="宋体"/>
                        </a:rPr>
                        <a:t>2200</a:t>
                      </a:r>
                      <a:endParaRPr lang="en-US" altLang="zh-CN" sz="1600" b="1" i="0" u="none" strike="noStrike" dirty="0">
                        <a:latin typeface="宋体"/>
                      </a:endParaRPr>
                    </a:p>
                  </a:txBody>
                  <a:tcPr marL="3676" marR="3676" marT="3676" marB="0" anchor="ctr"/>
                </a:tc>
              </a:tr>
              <a:tr h="324770">
                <a:tc>
                  <a:txBody>
                    <a:bodyPr/>
                    <a:lstStyle/>
                    <a:p>
                      <a:pPr algn="ctr" fontAlgn="ctr"/>
                      <a:r>
                        <a:rPr lang="en-US" altLang="zh-CN" sz="1400" b="1" i="0" u="none" strike="noStrike" dirty="0" smtClean="0">
                          <a:latin typeface="宋体"/>
                        </a:rPr>
                        <a:t>14</a:t>
                      </a:r>
                      <a:endParaRPr lang="en-US" altLang="zh-CN" sz="14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i="0" u="none" strike="noStrike" dirty="0" smtClean="0">
                          <a:solidFill>
                            <a:srgbClr val="000000"/>
                          </a:solidFill>
                          <a:latin typeface="宋体"/>
                        </a:rPr>
                        <a:t>省市自治区科技专项费</a:t>
                      </a:r>
                      <a:endParaRPr lang="zh-CN" altLang="en-US" sz="1400" b="1" i="0" u="none" strike="noStrike" dirty="0">
                        <a:solidFill>
                          <a:srgbClr val="000000"/>
                        </a:solidFill>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400" b="1" i="0" u="none" strike="noStrike" dirty="0" smtClean="0">
                          <a:latin typeface="宋体"/>
                        </a:rPr>
                        <a:t>1500</a:t>
                      </a:r>
                      <a:endParaRPr lang="en-US" altLang="zh-CN" sz="14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600" b="1" i="0" u="none" strike="noStrike" dirty="0" smtClean="0">
                          <a:latin typeface="宋体"/>
                        </a:rPr>
                        <a:t>07</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i="0" u="none" strike="noStrike" dirty="0" smtClean="0">
                          <a:solidFill>
                            <a:srgbClr val="000000"/>
                          </a:solidFill>
                          <a:latin typeface="宋体"/>
                        </a:rPr>
                        <a:t>国家自然科学基金</a:t>
                      </a:r>
                      <a:endParaRPr lang="zh-CN" altLang="en-US" sz="1400" b="1" i="0" u="none" strike="noStrike" dirty="0">
                        <a:solidFill>
                          <a:srgbClr val="000000"/>
                        </a:solidFill>
                        <a:latin typeface="宋体"/>
                      </a:endParaRPr>
                    </a:p>
                  </a:txBody>
                  <a:tcPr marL="3676" marR="3676" marT="3676" marB="0" anchor="ctr">
                    <a:lnL w="12700" cap="flat" cmpd="sng" algn="ctr">
                      <a:solidFill>
                        <a:schemeClr val="tx1"/>
                      </a:solidFill>
                      <a:prstDash val="solid"/>
                      <a:round/>
                      <a:headEnd type="none" w="med" len="med"/>
                      <a:tailEnd type="none" w="med" len="med"/>
                    </a:lnL>
                  </a:tcPr>
                </a:tc>
                <a:tc>
                  <a:txBody>
                    <a:bodyPr/>
                    <a:lstStyle/>
                    <a:p>
                      <a:pPr algn="r" fontAlgn="ctr"/>
                      <a:r>
                        <a:rPr lang="en-US" altLang="zh-CN" sz="1600" b="1" i="0" u="none" strike="noStrike" dirty="0" smtClean="0">
                          <a:latin typeface="宋体"/>
                        </a:rPr>
                        <a:t>2400</a:t>
                      </a:r>
                      <a:endParaRPr lang="en-US" altLang="zh-CN" sz="1600" b="1" i="0" u="none" strike="noStrike" dirty="0">
                        <a:latin typeface="宋体"/>
                      </a:endParaRPr>
                    </a:p>
                  </a:txBody>
                  <a:tcPr marL="3676" marR="3676" marT="3676" marB="0" anchor="ctr"/>
                </a:tc>
              </a:tr>
              <a:tr h="324770">
                <a:tc>
                  <a:txBody>
                    <a:bodyPr/>
                    <a:lstStyle/>
                    <a:p>
                      <a:pPr algn="ctr" fontAlgn="ctr"/>
                      <a:r>
                        <a:rPr lang="en-US" altLang="zh-CN" sz="1400" b="1" i="0" u="none" strike="noStrike" dirty="0" smtClean="0">
                          <a:latin typeface="宋体"/>
                        </a:rPr>
                        <a:t>15</a:t>
                      </a:r>
                      <a:endParaRPr lang="en-US" altLang="zh-CN" sz="14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i="0" u="none" strike="noStrike" dirty="0" smtClean="0">
                          <a:solidFill>
                            <a:srgbClr val="000000"/>
                          </a:solidFill>
                          <a:latin typeface="宋体"/>
                        </a:rPr>
                        <a:t>地市厅局（含县）专项费</a:t>
                      </a:r>
                      <a:endParaRPr lang="zh-CN" altLang="en-US" sz="1400" b="1" i="0" u="none" strike="noStrike" dirty="0">
                        <a:solidFill>
                          <a:srgbClr val="000000"/>
                        </a:solidFill>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400" b="1" i="0" u="none" strike="noStrike" dirty="0" smtClean="0">
                          <a:latin typeface="宋体"/>
                        </a:rPr>
                        <a:t>900</a:t>
                      </a:r>
                      <a:endParaRPr lang="en-US" altLang="zh-CN" sz="14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600" b="1" i="0" u="none" strike="noStrike" dirty="0" smtClean="0">
                          <a:latin typeface="宋体"/>
                        </a:rPr>
                        <a:t>08</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i="0" u="none" strike="noStrike" dirty="0" smtClean="0">
                          <a:solidFill>
                            <a:srgbClr val="000000"/>
                          </a:solidFill>
                          <a:latin typeface="宋体"/>
                        </a:rPr>
                        <a:t>主管部门科技项目</a:t>
                      </a:r>
                      <a:endParaRPr lang="zh-CN" altLang="en-US" sz="1400" b="1" i="0" u="none" strike="noStrike" dirty="0">
                        <a:solidFill>
                          <a:srgbClr val="000000"/>
                        </a:solidFill>
                        <a:latin typeface="宋体"/>
                      </a:endParaRPr>
                    </a:p>
                  </a:txBody>
                  <a:tcPr marL="3676" marR="3676" marT="3676" marB="0" anchor="ctr">
                    <a:lnL w="12700" cap="flat" cmpd="sng" algn="ctr">
                      <a:solidFill>
                        <a:schemeClr val="tx1"/>
                      </a:solidFill>
                      <a:prstDash val="solid"/>
                      <a:round/>
                      <a:headEnd type="none" w="med" len="med"/>
                      <a:tailEnd type="none" w="med" len="med"/>
                    </a:lnL>
                  </a:tcPr>
                </a:tc>
                <a:tc>
                  <a:txBody>
                    <a:bodyPr/>
                    <a:lstStyle/>
                    <a:p>
                      <a:pPr algn="r" fontAlgn="ctr"/>
                      <a:r>
                        <a:rPr lang="en-US" altLang="zh-CN" sz="1600" b="1" i="0" u="none" strike="noStrike" dirty="0" smtClean="0">
                          <a:latin typeface="宋体"/>
                        </a:rPr>
                        <a:t>500</a:t>
                      </a:r>
                      <a:endParaRPr lang="en-US" altLang="zh-CN" sz="1600" b="1" i="0" u="none" strike="noStrike" dirty="0">
                        <a:latin typeface="宋体"/>
                      </a:endParaRPr>
                    </a:p>
                  </a:txBody>
                  <a:tcPr marL="3676" marR="3676" marT="3676" marB="0" anchor="ctr"/>
                </a:tc>
              </a:tr>
              <a:tr h="324770">
                <a:tc>
                  <a:txBody>
                    <a:bodyPr/>
                    <a:lstStyle/>
                    <a:p>
                      <a:pPr algn="ctr" fontAlgn="ctr"/>
                      <a:r>
                        <a:rPr lang="en-US" altLang="zh-CN" sz="1400" b="1" i="0" u="none" strike="noStrike" dirty="0" smtClean="0">
                          <a:latin typeface="宋体"/>
                        </a:rPr>
                        <a:t>16</a:t>
                      </a:r>
                      <a:endParaRPr lang="en-US" altLang="zh-CN" sz="14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i="0" u="none" strike="noStrike" dirty="0" smtClean="0">
                          <a:solidFill>
                            <a:srgbClr val="000000"/>
                          </a:solidFill>
                          <a:latin typeface="宋体"/>
                        </a:rPr>
                        <a:t>企事业单位委托</a:t>
                      </a:r>
                      <a:r>
                        <a:rPr lang="zh-CN" altLang="en-US" sz="1400" b="1" i="0" u="none" strike="noStrike" baseline="0" dirty="0" smtClean="0">
                          <a:solidFill>
                            <a:srgbClr val="000000"/>
                          </a:solidFill>
                          <a:latin typeface="宋体"/>
                        </a:rPr>
                        <a:t>科技经费</a:t>
                      </a:r>
                      <a:endParaRPr lang="zh-CN" altLang="en-US" sz="1400" b="1" i="0" u="none" strike="noStrike" dirty="0">
                        <a:solidFill>
                          <a:srgbClr val="000000"/>
                        </a:solidFill>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400" b="1" i="0" u="none" strike="noStrike" dirty="0" smtClean="0">
                          <a:latin typeface="宋体"/>
                        </a:rPr>
                        <a:t>3000</a:t>
                      </a:r>
                      <a:endParaRPr lang="en-US" altLang="zh-CN" sz="14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600" b="1" i="0" u="none" strike="noStrike" dirty="0" smtClean="0">
                          <a:latin typeface="宋体"/>
                        </a:rPr>
                        <a:t>09</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i="0" u="none" strike="noStrike" dirty="0" smtClean="0">
                          <a:solidFill>
                            <a:srgbClr val="000000"/>
                          </a:solidFill>
                          <a:latin typeface="宋体"/>
                        </a:rPr>
                        <a:t>国家部委其它科技项目</a:t>
                      </a:r>
                      <a:endParaRPr lang="zh-CN" altLang="en-US" sz="1400" b="1" i="0" u="none" strike="noStrike" dirty="0">
                        <a:solidFill>
                          <a:srgbClr val="000000"/>
                        </a:solidFill>
                        <a:latin typeface="宋体"/>
                      </a:endParaRPr>
                    </a:p>
                  </a:txBody>
                  <a:tcPr marL="3676" marR="3676" marT="3676" marB="0" anchor="ctr">
                    <a:lnL w="12700" cap="flat" cmpd="sng" algn="ctr">
                      <a:solidFill>
                        <a:schemeClr val="tx1"/>
                      </a:solidFill>
                      <a:prstDash val="solid"/>
                      <a:round/>
                      <a:headEnd type="none" w="med" len="med"/>
                      <a:tailEnd type="none" w="med" len="med"/>
                    </a:lnL>
                  </a:tcPr>
                </a:tc>
                <a:tc>
                  <a:txBody>
                    <a:bodyPr/>
                    <a:lstStyle/>
                    <a:p>
                      <a:pPr algn="r" fontAlgn="ctr"/>
                      <a:r>
                        <a:rPr lang="en-US" altLang="zh-CN" sz="1600" b="1" i="0" u="none" strike="noStrike" dirty="0" smtClean="0">
                          <a:latin typeface="宋体"/>
                        </a:rPr>
                        <a:t>1000</a:t>
                      </a:r>
                      <a:endParaRPr lang="en-US" altLang="zh-CN" sz="1600" b="1" i="0" u="none" strike="noStrike" dirty="0">
                        <a:latin typeface="宋体"/>
                      </a:endParaRPr>
                    </a:p>
                  </a:txBody>
                  <a:tcPr marL="3676" marR="3676" marT="3676" marB="0" anchor="ctr"/>
                </a:tc>
              </a:tr>
              <a:tr h="324770">
                <a:tc>
                  <a:txBody>
                    <a:bodyPr/>
                    <a:lstStyle/>
                    <a:p>
                      <a:pPr algn="ctr" fontAlgn="ctr"/>
                      <a:r>
                        <a:rPr lang="en-US" altLang="zh-CN" sz="1400" b="1" i="0" u="none" strike="noStrike" dirty="0" smtClean="0">
                          <a:latin typeface="宋体"/>
                        </a:rPr>
                        <a:t>18</a:t>
                      </a:r>
                      <a:endParaRPr lang="en-US" altLang="zh-CN" sz="14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i="0" u="none" strike="noStrike" dirty="0" smtClean="0">
                          <a:solidFill>
                            <a:srgbClr val="000000"/>
                          </a:solidFill>
                          <a:latin typeface="宋体"/>
                        </a:rPr>
                        <a:t>当年学校科技活动经费</a:t>
                      </a:r>
                      <a:endParaRPr lang="zh-CN" altLang="en-US" sz="1400" b="1" i="0" u="none" strike="noStrike" dirty="0">
                        <a:solidFill>
                          <a:srgbClr val="000000"/>
                        </a:solidFill>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400" b="1" i="0" u="none" strike="noStrike" dirty="0" smtClean="0">
                          <a:latin typeface="宋体"/>
                        </a:rPr>
                        <a:t>10000</a:t>
                      </a:r>
                      <a:endParaRPr lang="en-US" altLang="zh-CN" sz="14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600" b="1" i="0" u="none" strike="noStrike" dirty="0" smtClean="0">
                          <a:latin typeface="宋体"/>
                        </a:rPr>
                        <a:t>10</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i="0" u="none" strike="noStrike" dirty="0" smtClean="0">
                          <a:solidFill>
                            <a:srgbClr val="000000"/>
                          </a:solidFill>
                          <a:latin typeface="宋体"/>
                        </a:rPr>
                        <a:t>省市自治区科技项目</a:t>
                      </a:r>
                      <a:endParaRPr lang="zh-CN" altLang="en-US" sz="1400" b="1" i="0" u="none" strike="noStrike" dirty="0">
                        <a:solidFill>
                          <a:srgbClr val="000000"/>
                        </a:solidFill>
                        <a:latin typeface="宋体"/>
                      </a:endParaRPr>
                    </a:p>
                  </a:txBody>
                  <a:tcPr marL="3676" marR="3676" marT="3676" marB="0" anchor="ctr">
                    <a:lnL w="12700" cap="flat" cmpd="sng" algn="ctr">
                      <a:solidFill>
                        <a:schemeClr val="tx1"/>
                      </a:solidFill>
                      <a:prstDash val="solid"/>
                      <a:round/>
                      <a:headEnd type="none" w="med" len="med"/>
                      <a:tailEnd type="none" w="med" len="med"/>
                    </a:lnL>
                  </a:tcPr>
                </a:tc>
                <a:tc>
                  <a:txBody>
                    <a:bodyPr/>
                    <a:lstStyle/>
                    <a:p>
                      <a:pPr algn="r" fontAlgn="ctr"/>
                      <a:r>
                        <a:rPr lang="en-US" altLang="zh-CN" sz="1600" b="1" i="0" u="none" strike="noStrike" dirty="0" smtClean="0">
                          <a:latin typeface="宋体"/>
                        </a:rPr>
                        <a:t>1100</a:t>
                      </a:r>
                      <a:endParaRPr lang="en-US" altLang="zh-CN" sz="1600" b="1" i="0" u="none" strike="noStrike" dirty="0">
                        <a:latin typeface="宋体"/>
                      </a:endParaRPr>
                    </a:p>
                  </a:txBody>
                  <a:tcPr marL="3676" marR="3676" marT="3676" marB="0" anchor="ctr"/>
                </a:tc>
              </a:tr>
              <a:tr h="324770">
                <a:tc>
                  <a:txBody>
                    <a:bodyPr/>
                    <a:lstStyle/>
                    <a:p>
                      <a:pPr algn="ctr" fontAlgn="ctr"/>
                      <a:r>
                        <a:rPr lang="en-US" altLang="zh-CN" sz="1400" b="1" i="0" u="none" strike="noStrike" dirty="0" smtClean="0">
                          <a:latin typeface="宋体"/>
                        </a:rPr>
                        <a:t>19</a:t>
                      </a:r>
                      <a:endParaRPr lang="en-US" altLang="zh-CN" sz="14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b="1" dirty="0" smtClean="0"/>
                        <a:t>其中：为国家科技计划</a:t>
                      </a:r>
                      <a:r>
                        <a:rPr lang="zh-CN" altLang="en-US" sz="1400" b="1" baseline="0" dirty="0" smtClean="0"/>
                        <a:t>项目配套</a:t>
                      </a:r>
                      <a:endParaRPr lang="zh-CN" altLang="en-US" sz="1400" b="1" dirty="0"/>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400" b="1" i="0" u="none" strike="noStrike" dirty="0" smtClean="0">
                          <a:latin typeface="宋体"/>
                        </a:rPr>
                        <a:t>2000</a:t>
                      </a:r>
                      <a:endParaRPr lang="en-US" altLang="zh-CN" sz="14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600" b="1" i="0" u="none" strike="noStrike" dirty="0" smtClean="0">
                          <a:latin typeface="宋体"/>
                        </a:rPr>
                        <a:t>11</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i="0" u="none" strike="noStrike" dirty="0" smtClean="0">
                          <a:solidFill>
                            <a:srgbClr val="000000"/>
                          </a:solidFill>
                          <a:latin typeface="宋体"/>
                        </a:rPr>
                        <a:t>地市厅局（含县）科技项目</a:t>
                      </a:r>
                      <a:endParaRPr lang="zh-CN" altLang="en-US" sz="1400" b="1" i="0" u="none" strike="noStrike" dirty="0">
                        <a:solidFill>
                          <a:srgbClr val="000000"/>
                        </a:solidFill>
                        <a:latin typeface="宋体"/>
                      </a:endParaRPr>
                    </a:p>
                  </a:txBody>
                  <a:tcPr marL="3676" marR="3676" marT="3676" marB="0" anchor="ctr">
                    <a:lnL w="12700" cap="flat" cmpd="sng" algn="ctr">
                      <a:solidFill>
                        <a:schemeClr val="tx1"/>
                      </a:solidFill>
                      <a:prstDash val="solid"/>
                      <a:round/>
                      <a:headEnd type="none" w="med" len="med"/>
                      <a:tailEnd type="none" w="med" len="med"/>
                    </a:lnL>
                  </a:tcPr>
                </a:tc>
                <a:tc>
                  <a:txBody>
                    <a:bodyPr/>
                    <a:lstStyle/>
                    <a:p>
                      <a:pPr algn="r" fontAlgn="ctr"/>
                      <a:r>
                        <a:rPr lang="en-US" altLang="zh-CN" sz="1600" b="1" i="0" u="none" strike="noStrike" dirty="0" smtClean="0">
                          <a:latin typeface="宋体"/>
                        </a:rPr>
                        <a:t>800</a:t>
                      </a:r>
                      <a:endParaRPr lang="en-US" altLang="zh-CN" sz="1600" b="1" i="0" u="none" strike="noStrike" dirty="0">
                        <a:latin typeface="宋体"/>
                      </a:endParaRPr>
                    </a:p>
                  </a:txBody>
                  <a:tcPr marL="3676" marR="3676" marT="3676" marB="0" anchor="ctr"/>
                </a:tc>
              </a:tr>
              <a:tr h="324770">
                <a:tc>
                  <a:txBody>
                    <a:bodyPr/>
                    <a:lstStyle/>
                    <a:p>
                      <a:pPr algn="ctr" fontAlgn="ctr"/>
                      <a:r>
                        <a:rPr lang="en-US" altLang="zh-CN" sz="1400" b="1" i="0" u="none" strike="noStrike" dirty="0" smtClean="0">
                          <a:latin typeface="宋体"/>
                        </a:rPr>
                        <a:t>20</a:t>
                      </a:r>
                      <a:endParaRPr lang="en-US" altLang="zh-CN" sz="14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b="1" dirty="0" smtClean="0"/>
                        <a:t>金融机构贷款</a:t>
                      </a:r>
                      <a:endParaRPr lang="zh-CN" altLang="en-US" sz="1400" b="1" dirty="0"/>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endParaRPr lang="en-US" altLang="zh-CN" sz="14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600" b="1" i="0" u="none" strike="noStrike" dirty="0" smtClean="0">
                          <a:latin typeface="宋体"/>
                        </a:rPr>
                        <a:t>12</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i="0" u="none" strike="noStrike" dirty="0" smtClean="0">
                          <a:solidFill>
                            <a:srgbClr val="000000"/>
                          </a:solidFill>
                          <a:latin typeface="宋体"/>
                        </a:rPr>
                        <a:t>企事业单位委托</a:t>
                      </a:r>
                      <a:r>
                        <a:rPr lang="zh-CN" altLang="en-US" sz="1400" b="1" i="0" u="none" strike="noStrike" baseline="0" dirty="0" smtClean="0">
                          <a:solidFill>
                            <a:srgbClr val="000000"/>
                          </a:solidFill>
                          <a:latin typeface="宋体"/>
                        </a:rPr>
                        <a:t>科技项目</a:t>
                      </a:r>
                      <a:endParaRPr lang="zh-CN" altLang="en-US" sz="1400" b="1" i="0" u="none" strike="noStrike" dirty="0">
                        <a:solidFill>
                          <a:srgbClr val="000000"/>
                        </a:solidFill>
                        <a:latin typeface="宋体"/>
                      </a:endParaRPr>
                    </a:p>
                  </a:txBody>
                  <a:tcPr marL="3676" marR="3676" marT="3676" marB="0" anchor="ctr">
                    <a:lnL w="12700" cap="flat" cmpd="sng" algn="ctr">
                      <a:solidFill>
                        <a:schemeClr val="tx1"/>
                      </a:solidFill>
                      <a:prstDash val="solid"/>
                      <a:round/>
                      <a:headEnd type="none" w="med" len="med"/>
                      <a:tailEnd type="none" w="med" len="med"/>
                    </a:lnL>
                  </a:tcPr>
                </a:tc>
                <a:tc>
                  <a:txBody>
                    <a:bodyPr/>
                    <a:lstStyle/>
                    <a:p>
                      <a:pPr algn="r" fontAlgn="ctr"/>
                      <a:r>
                        <a:rPr lang="en-US" altLang="zh-CN" sz="1600" b="1" i="0" u="none" strike="noStrike" dirty="0" smtClean="0">
                          <a:latin typeface="宋体"/>
                        </a:rPr>
                        <a:t>3000</a:t>
                      </a:r>
                      <a:endParaRPr lang="en-US" altLang="zh-CN" sz="1600" b="1" i="0" u="none" strike="noStrike" dirty="0">
                        <a:latin typeface="宋体"/>
                      </a:endParaRPr>
                    </a:p>
                  </a:txBody>
                  <a:tcPr marL="3676" marR="3676" marT="3676" marB="0" anchor="ctr"/>
                </a:tc>
              </a:tr>
              <a:tr h="324770">
                <a:tc>
                  <a:txBody>
                    <a:bodyPr/>
                    <a:lstStyle/>
                    <a:p>
                      <a:pPr algn="ctr" fontAlgn="ctr"/>
                      <a:r>
                        <a:rPr lang="en-US" altLang="zh-CN" sz="1400" b="1" i="0" u="none" strike="noStrike" dirty="0" smtClean="0">
                          <a:latin typeface="宋体"/>
                        </a:rPr>
                        <a:t>21</a:t>
                      </a:r>
                      <a:endParaRPr lang="en-US" altLang="zh-CN" sz="14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b="1" dirty="0" smtClean="0"/>
                        <a:t>国外资金</a:t>
                      </a:r>
                      <a:endParaRPr lang="zh-CN" altLang="en-US" sz="1400" b="1" dirty="0"/>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400" b="1" i="0" u="none" strike="noStrike" dirty="0" smtClean="0">
                          <a:latin typeface="宋体"/>
                        </a:rPr>
                        <a:t>200</a:t>
                      </a:r>
                      <a:endParaRPr lang="en-US" altLang="zh-CN" sz="14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600" b="1" i="0" u="none" strike="noStrike" dirty="0" smtClean="0">
                          <a:latin typeface="宋体"/>
                        </a:rPr>
                        <a:t>13</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i="0" u="none" strike="noStrike" dirty="0" smtClean="0">
                          <a:solidFill>
                            <a:srgbClr val="000000"/>
                          </a:solidFill>
                          <a:latin typeface="宋体"/>
                        </a:rPr>
                        <a:t>国际合作项目</a:t>
                      </a:r>
                      <a:endParaRPr lang="zh-CN" altLang="en-US" sz="1400" b="1" i="0" u="none" strike="noStrike" dirty="0">
                        <a:solidFill>
                          <a:srgbClr val="000000"/>
                        </a:solidFill>
                        <a:latin typeface="宋体"/>
                      </a:endParaRPr>
                    </a:p>
                  </a:txBody>
                  <a:tcPr marL="3676" marR="3676" marT="3676" marB="0" anchor="ctr">
                    <a:lnL w="12700" cap="flat" cmpd="sng" algn="ctr">
                      <a:solidFill>
                        <a:schemeClr val="tx1"/>
                      </a:solidFill>
                      <a:prstDash val="solid"/>
                      <a:round/>
                      <a:headEnd type="none" w="med" len="med"/>
                      <a:tailEnd type="none" w="med" len="med"/>
                    </a:lnL>
                  </a:tcPr>
                </a:tc>
                <a:tc>
                  <a:txBody>
                    <a:bodyPr/>
                    <a:lstStyle/>
                    <a:p>
                      <a:pPr algn="r" fontAlgn="ctr"/>
                      <a:r>
                        <a:rPr lang="en-US" altLang="zh-CN" sz="1600" b="1" i="0" u="none" strike="noStrike" dirty="0" smtClean="0">
                          <a:latin typeface="宋体"/>
                        </a:rPr>
                        <a:t>200</a:t>
                      </a:r>
                      <a:endParaRPr lang="en-US" altLang="zh-CN" sz="1600" b="1" i="0" u="none" strike="noStrike" dirty="0">
                        <a:latin typeface="宋体"/>
                      </a:endParaRPr>
                    </a:p>
                  </a:txBody>
                  <a:tcPr marL="3676" marR="3676" marT="3676" marB="0" anchor="ctr"/>
                </a:tc>
              </a:tr>
              <a:tr h="324770">
                <a:tc>
                  <a:txBody>
                    <a:bodyPr/>
                    <a:lstStyle/>
                    <a:p>
                      <a:pPr algn="ctr" fontAlgn="ctr"/>
                      <a:r>
                        <a:rPr lang="en-US" altLang="zh-CN" sz="1400" b="1" i="0" u="none" strike="noStrike" dirty="0" smtClean="0">
                          <a:latin typeface="宋体"/>
                        </a:rPr>
                        <a:t>22</a:t>
                      </a:r>
                      <a:endParaRPr lang="en-US" altLang="zh-CN" sz="14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400" b="1" i="0" u="none" strike="noStrike" dirty="0" smtClean="0">
                          <a:solidFill>
                            <a:schemeClr val="tx1"/>
                          </a:solidFill>
                          <a:latin typeface="宋体"/>
                        </a:rPr>
                        <a:t>其他资金</a:t>
                      </a:r>
                      <a:endParaRPr lang="zh-CN" altLang="en-US" sz="1400" b="1" i="0" u="none" strike="noStrike" dirty="0">
                        <a:solidFill>
                          <a:srgbClr val="000000"/>
                        </a:solidFill>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CN" sz="1400" b="1" i="0" u="none" strike="noStrike" dirty="0" smtClean="0">
                          <a:latin typeface="宋体"/>
                        </a:rPr>
                        <a:t>100</a:t>
                      </a:r>
                      <a:endParaRPr lang="en-US" altLang="zh-CN" sz="14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600" b="1" i="0" u="none" strike="noStrike" dirty="0" smtClean="0">
                          <a:latin typeface="宋体"/>
                        </a:rPr>
                        <a:t>14</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400" b="1" i="0" u="none" strike="noStrike" dirty="0" smtClean="0">
                          <a:solidFill>
                            <a:schemeClr val="tx1"/>
                          </a:solidFill>
                          <a:latin typeface="宋体"/>
                        </a:rPr>
                        <a:t>自选课题</a:t>
                      </a:r>
                    </a:p>
                  </a:txBody>
                  <a:tcPr marL="3676" marR="3676" marT="3676" marB="0" anchor="ctr">
                    <a:lnL w="12700" cap="flat" cmpd="sng" algn="ctr">
                      <a:solidFill>
                        <a:schemeClr val="tx1"/>
                      </a:solidFill>
                      <a:prstDash val="solid"/>
                      <a:round/>
                      <a:headEnd type="none" w="med" len="med"/>
                      <a:tailEnd type="none" w="med" len="med"/>
                    </a:lnL>
                  </a:tcPr>
                </a:tc>
                <a:tc>
                  <a:txBody>
                    <a:bodyPr/>
                    <a:lstStyle/>
                    <a:p>
                      <a:pPr algn="r" fontAlgn="ctr"/>
                      <a:r>
                        <a:rPr lang="en-US" altLang="zh-CN" sz="1600" b="1" i="0" u="none" strike="noStrike" dirty="0" smtClean="0">
                          <a:latin typeface="宋体"/>
                        </a:rPr>
                        <a:t>400</a:t>
                      </a:r>
                      <a:endParaRPr lang="en-US" altLang="zh-CN" sz="1600" b="1" i="0" u="none" strike="noStrike" dirty="0">
                        <a:latin typeface="宋体"/>
                      </a:endParaRPr>
                    </a:p>
                  </a:txBody>
                  <a:tcPr marL="3676" marR="3676" marT="3676" marB="0" anchor="ctr"/>
                </a:tc>
              </a:tr>
              <a:tr h="324770">
                <a:tc>
                  <a:txBody>
                    <a:bodyPr/>
                    <a:lstStyle/>
                    <a:p>
                      <a:pPr algn="ctr" fontAlgn="ctr"/>
                      <a:endParaRPr lang="en-US" altLang="zh-CN" sz="14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zh-CN" altLang="en-US" sz="1400" b="1" i="0" u="none" strike="noStrike" dirty="0" smtClean="0">
                        <a:solidFill>
                          <a:schemeClr val="tx1"/>
                        </a:solidFill>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endParaRPr lang="en-US" altLang="zh-CN" sz="14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600" b="1" i="0" u="none" strike="noStrike" dirty="0" smtClean="0">
                          <a:latin typeface="宋体"/>
                        </a:rPr>
                        <a:t>15</a:t>
                      </a:r>
                      <a:endParaRPr lang="en-US" altLang="zh-CN" sz="1600" b="1" i="0" u="none" strike="noStrike" dirty="0">
                        <a:latin typeface="宋体"/>
                      </a:endParaRPr>
                    </a:p>
                  </a:txBody>
                  <a:tcPr marL="3676" marR="3676" marT="3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400" b="1" i="0" u="none" strike="noStrike" dirty="0" smtClean="0">
                          <a:solidFill>
                            <a:schemeClr val="tx1"/>
                          </a:solidFill>
                          <a:latin typeface="宋体"/>
                        </a:rPr>
                        <a:t>其他课题</a:t>
                      </a:r>
                    </a:p>
                  </a:txBody>
                  <a:tcPr marL="3676" marR="3676" marT="3676" marB="0" anchor="ctr">
                    <a:lnL w="12700" cap="flat" cmpd="sng" algn="ctr">
                      <a:solidFill>
                        <a:schemeClr val="tx1"/>
                      </a:solidFill>
                      <a:prstDash val="solid"/>
                      <a:round/>
                      <a:headEnd type="none" w="med" len="med"/>
                      <a:tailEnd type="none" w="med" len="med"/>
                    </a:lnL>
                  </a:tcPr>
                </a:tc>
                <a:tc>
                  <a:txBody>
                    <a:bodyPr/>
                    <a:lstStyle/>
                    <a:p>
                      <a:pPr algn="r" fontAlgn="ctr"/>
                      <a:r>
                        <a:rPr lang="en-US" altLang="zh-CN" sz="1600" b="1" i="0" u="none" strike="noStrike" dirty="0" smtClean="0">
                          <a:latin typeface="宋体"/>
                        </a:rPr>
                        <a:t>100</a:t>
                      </a:r>
                      <a:endParaRPr lang="en-US" altLang="zh-CN" sz="1600" b="1" i="0" u="none" strike="noStrike" dirty="0">
                        <a:latin typeface="宋体"/>
                      </a:endParaRPr>
                    </a:p>
                  </a:txBody>
                  <a:tcPr marL="3676" marR="3676" marT="3676" marB="0" anchor="ct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928662" y="357166"/>
            <a:ext cx="657229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怎么统</a:t>
            </a:r>
          </a:p>
        </p:txBody>
      </p:sp>
      <p:sp>
        <p:nvSpPr>
          <p:cNvPr id="7" name="流程图: 过程 6"/>
          <p:cNvSpPr/>
          <p:nvPr/>
        </p:nvSpPr>
        <p:spPr>
          <a:xfrm>
            <a:off x="857224" y="2000240"/>
            <a:ext cx="7429552" cy="150019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b="1" dirty="0" smtClean="0">
                <a:solidFill>
                  <a:srgbClr val="FF0000"/>
                </a:solidFill>
              </a:rPr>
              <a:t>几个概念</a:t>
            </a:r>
            <a:endParaRPr lang="zh-CN" altLang="en-US" sz="6000" b="1" dirty="0">
              <a:solidFill>
                <a:srgbClr val="FF0000"/>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657229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怎么统</a:t>
            </a:r>
          </a:p>
        </p:txBody>
      </p:sp>
      <p:sp>
        <p:nvSpPr>
          <p:cNvPr id="6" name="下箭头 5"/>
          <p:cNvSpPr/>
          <p:nvPr/>
        </p:nvSpPr>
        <p:spPr>
          <a:xfrm>
            <a:off x="1071538" y="1285860"/>
            <a:ext cx="2643206" cy="2286016"/>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smtClean="0">
                <a:solidFill>
                  <a:srgbClr val="FF0000"/>
                </a:solidFill>
              </a:rPr>
              <a:t>报表</a:t>
            </a:r>
            <a:endParaRPr lang="zh-CN" altLang="en-US" sz="4400" b="1" dirty="0">
              <a:solidFill>
                <a:srgbClr val="FF0000"/>
              </a:solidFill>
            </a:endParaRPr>
          </a:p>
        </p:txBody>
      </p:sp>
      <p:sp>
        <p:nvSpPr>
          <p:cNvPr id="8" name="下箭头 7"/>
          <p:cNvSpPr/>
          <p:nvPr/>
        </p:nvSpPr>
        <p:spPr>
          <a:xfrm>
            <a:off x="5286380" y="1285860"/>
            <a:ext cx="2643206" cy="2286016"/>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smtClean="0">
                <a:solidFill>
                  <a:srgbClr val="FF0000"/>
                </a:solidFill>
              </a:rPr>
              <a:t>造表</a:t>
            </a:r>
            <a:endParaRPr lang="zh-CN" altLang="en-US" sz="4400" b="1" dirty="0">
              <a:solidFill>
                <a:srgbClr val="FF0000"/>
              </a:solidFill>
            </a:endParaRPr>
          </a:p>
        </p:txBody>
      </p:sp>
      <p:sp>
        <p:nvSpPr>
          <p:cNvPr id="9" name="左右箭头 8"/>
          <p:cNvSpPr/>
          <p:nvPr/>
        </p:nvSpPr>
        <p:spPr>
          <a:xfrm>
            <a:off x="3714744" y="2071678"/>
            <a:ext cx="1571636" cy="785818"/>
          </a:xfrm>
          <a:prstGeom prst="lef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smtClean="0">
                <a:solidFill>
                  <a:srgbClr val="FF0000"/>
                </a:solidFill>
              </a:rPr>
              <a:t>与</a:t>
            </a:r>
            <a:endParaRPr lang="zh-CN" altLang="en-US" sz="4000" b="1" dirty="0">
              <a:solidFill>
                <a:srgbClr val="FF0000"/>
              </a:solidFill>
            </a:endParaRPr>
          </a:p>
        </p:txBody>
      </p:sp>
      <p:sp>
        <p:nvSpPr>
          <p:cNvPr id="10" name="Rectangle 6"/>
          <p:cNvSpPr>
            <a:spLocks noChangeArrowheads="1"/>
          </p:cNvSpPr>
          <p:nvPr/>
        </p:nvSpPr>
        <p:spPr bwMode="auto">
          <a:xfrm>
            <a:off x="785786" y="3571876"/>
            <a:ext cx="3429024" cy="1815882"/>
          </a:xfrm>
          <a:prstGeom prst="rect">
            <a:avLst/>
          </a:prstGeom>
          <a:solidFill>
            <a:schemeClr val="accent1">
              <a:lumMod val="20000"/>
              <a:lumOff val="80000"/>
            </a:schemeClr>
          </a:solidFill>
          <a:ln w="9525" algn="ctr">
            <a:noFill/>
            <a:miter lim="800000"/>
            <a:headEnd/>
            <a:tailEnd/>
          </a:ln>
          <a:effectLst/>
        </p:spPr>
        <p:txBody>
          <a:bodyPr wrap="square">
            <a:spAutoFit/>
          </a:bodyPr>
          <a:lstStyle/>
          <a:p>
            <a:pPr marL="342900" indent="-342900">
              <a:spcBef>
                <a:spcPct val="50000"/>
              </a:spcBef>
              <a:defRPr/>
            </a:pPr>
            <a:r>
              <a:rPr lang="zh-CN" altLang="en-US" sz="2800" b="1" dirty="0" smtClean="0">
                <a:solidFill>
                  <a:srgbClr val="FF0000"/>
                </a:solidFill>
                <a:latin typeface="宋体" pitchFamily="2" charset="-122"/>
                <a:ea typeface="宋体" pitchFamily="2" charset="-122"/>
              </a:rPr>
              <a:t>依照内容要求，反映</a:t>
            </a:r>
            <a:endParaRPr lang="en-US" altLang="zh-CN" sz="2800" b="1" dirty="0" smtClean="0">
              <a:solidFill>
                <a:srgbClr val="FF0000"/>
              </a:solidFill>
              <a:latin typeface="宋体" pitchFamily="2" charset="-122"/>
              <a:ea typeface="宋体" pitchFamily="2" charset="-122"/>
            </a:endParaRPr>
          </a:p>
          <a:p>
            <a:pPr marL="342900" indent="-342900">
              <a:spcBef>
                <a:spcPct val="50000"/>
              </a:spcBef>
              <a:defRPr/>
            </a:pPr>
            <a:r>
              <a:rPr lang="zh-CN" altLang="en-US" sz="2800" b="1" dirty="0" smtClean="0">
                <a:solidFill>
                  <a:srgbClr val="FF0000"/>
                </a:solidFill>
                <a:latin typeface="宋体" pitchFamily="2" charset="-122"/>
                <a:ea typeface="宋体" pitchFamily="2" charset="-122"/>
              </a:rPr>
              <a:t>客观事实。</a:t>
            </a:r>
            <a:endParaRPr lang="en-US" altLang="zh-CN" sz="2800" b="1" dirty="0" smtClean="0">
              <a:solidFill>
                <a:srgbClr val="FF0000"/>
              </a:solidFill>
              <a:latin typeface="宋体" pitchFamily="2" charset="-122"/>
              <a:ea typeface="宋体" pitchFamily="2" charset="-122"/>
            </a:endParaRPr>
          </a:p>
          <a:p>
            <a:pPr marL="342900" indent="-342900">
              <a:spcBef>
                <a:spcPct val="50000"/>
              </a:spcBef>
              <a:defRPr/>
            </a:pPr>
            <a:r>
              <a:rPr lang="zh-CN" altLang="en-US" sz="2800" b="1" dirty="0" smtClean="0">
                <a:solidFill>
                  <a:srgbClr val="FF0000"/>
                </a:solidFill>
                <a:latin typeface="宋体" pitchFamily="2" charset="-122"/>
                <a:ea typeface="宋体" pitchFamily="2" charset="-122"/>
              </a:rPr>
              <a:t>结果是遵规、守法。</a:t>
            </a:r>
            <a:endParaRPr lang="zh-CN" altLang="en-US" sz="2800" b="1" dirty="0">
              <a:solidFill>
                <a:srgbClr val="FF0000"/>
              </a:solidFill>
              <a:latin typeface="宋体" pitchFamily="2" charset="-122"/>
              <a:ea typeface="宋体" pitchFamily="2" charset="-122"/>
            </a:endParaRPr>
          </a:p>
        </p:txBody>
      </p:sp>
      <p:sp>
        <p:nvSpPr>
          <p:cNvPr id="11" name="Rectangle 6"/>
          <p:cNvSpPr>
            <a:spLocks noChangeArrowheads="1"/>
          </p:cNvSpPr>
          <p:nvPr/>
        </p:nvSpPr>
        <p:spPr bwMode="auto">
          <a:xfrm>
            <a:off x="4929190" y="3571876"/>
            <a:ext cx="3429024" cy="1815882"/>
          </a:xfrm>
          <a:prstGeom prst="rect">
            <a:avLst/>
          </a:prstGeom>
          <a:solidFill>
            <a:schemeClr val="accent1">
              <a:lumMod val="20000"/>
              <a:lumOff val="80000"/>
            </a:schemeClr>
          </a:solidFill>
          <a:ln w="9525" algn="ctr">
            <a:noFill/>
            <a:miter lim="800000"/>
            <a:headEnd/>
            <a:tailEnd/>
          </a:ln>
          <a:effectLst/>
        </p:spPr>
        <p:txBody>
          <a:bodyPr wrap="square">
            <a:spAutoFit/>
          </a:bodyPr>
          <a:lstStyle/>
          <a:p>
            <a:pPr marL="342900" indent="-342900">
              <a:spcBef>
                <a:spcPct val="50000"/>
              </a:spcBef>
              <a:defRPr/>
            </a:pPr>
            <a:r>
              <a:rPr lang="zh-CN" altLang="en-US" sz="2800" b="1" dirty="0" smtClean="0">
                <a:solidFill>
                  <a:srgbClr val="FF0000"/>
                </a:solidFill>
                <a:latin typeface="宋体" pitchFamily="2" charset="-122"/>
                <a:ea typeface="宋体" pitchFamily="2" charset="-122"/>
              </a:rPr>
              <a:t>违背客观，满足某些</a:t>
            </a:r>
            <a:endParaRPr lang="en-US" altLang="zh-CN" sz="2800" b="1" dirty="0" smtClean="0">
              <a:solidFill>
                <a:srgbClr val="FF0000"/>
              </a:solidFill>
              <a:latin typeface="宋体" pitchFamily="2" charset="-122"/>
              <a:ea typeface="宋体" pitchFamily="2" charset="-122"/>
            </a:endParaRPr>
          </a:p>
          <a:p>
            <a:pPr marL="342900" indent="-342900">
              <a:spcBef>
                <a:spcPct val="50000"/>
              </a:spcBef>
              <a:defRPr/>
            </a:pPr>
            <a:r>
              <a:rPr lang="zh-CN" altLang="en-US" sz="2800" b="1" dirty="0" smtClean="0">
                <a:solidFill>
                  <a:srgbClr val="FF0000"/>
                </a:solidFill>
                <a:latin typeface="宋体" pitchFamily="2" charset="-122"/>
                <a:ea typeface="宋体" pitchFamily="2" charset="-122"/>
              </a:rPr>
              <a:t>愿望，随意捏造。</a:t>
            </a:r>
            <a:endParaRPr lang="en-US" altLang="zh-CN" sz="2800" b="1" dirty="0" smtClean="0">
              <a:solidFill>
                <a:srgbClr val="FF0000"/>
              </a:solidFill>
              <a:latin typeface="宋体" pitchFamily="2" charset="-122"/>
              <a:ea typeface="宋体" pitchFamily="2" charset="-122"/>
            </a:endParaRPr>
          </a:p>
          <a:p>
            <a:pPr marL="342900" indent="-342900">
              <a:spcBef>
                <a:spcPct val="50000"/>
              </a:spcBef>
              <a:defRPr/>
            </a:pPr>
            <a:r>
              <a:rPr lang="zh-CN" altLang="en-US" sz="2800" b="1" dirty="0" smtClean="0">
                <a:solidFill>
                  <a:srgbClr val="FF0000"/>
                </a:solidFill>
                <a:latin typeface="宋体" pitchFamily="2" charset="-122"/>
                <a:ea typeface="宋体" pitchFamily="2" charset="-122"/>
              </a:rPr>
              <a:t>结果是违规、违法。</a:t>
            </a:r>
            <a:endParaRPr lang="zh-CN" altLang="en-US" sz="2800" b="1" dirty="0">
              <a:solidFill>
                <a:srgbClr val="FF0000"/>
              </a:solidFill>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657229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怎么统</a:t>
            </a:r>
          </a:p>
        </p:txBody>
      </p:sp>
      <p:sp>
        <p:nvSpPr>
          <p:cNvPr id="6" name="下箭头 5"/>
          <p:cNvSpPr/>
          <p:nvPr/>
        </p:nvSpPr>
        <p:spPr>
          <a:xfrm>
            <a:off x="1071538" y="1285860"/>
            <a:ext cx="2643206" cy="2286016"/>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smtClean="0">
                <a:solidFill>
                  <a:srgbClr val="FF0000"/>
                </a:solidFill>
              </a:rPr>
              <a:t>工资</a:t>
            </a:r>
            <a:endParaRPr lang="zh-CN" altLang="en-US" sz="4400" b="1" dirty="0">
              <a:solidFill>
                <a:srgbClr val="FF0000"/>
              </a:solidFill>
            </a:endParaRPr>
          </a:p>
        </p:txBody>
      </p:sp>
      <p:sp>
        <p:nvSpPr>
          <p:cNvPr id="7" name="下箭头 6"/>
          <p:cNvSpPr/>
          <p:nvPr/>
        </p:nvSpPr>
        <p:spPr>
          <a:xfrm>
            <a:off x="5286380" y="1285860"/>
            <a:ext cx="2643206" cy="2286016"/>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smtClean="0">
                <a:solidFill>
                  <a:srgbClr val="FF0000"/>
                </a:solidFill>
              </a:rPr>
              <a:t>收入</a:t>
            </a:r>
            <a:endParaRPr lang="zh-CN" altLang="en-US" sz="4400" b="1" dirty="0">
              <a:solidFill>
                <a:srgbClr val="FF0000"/>
              </a:solidFill>
            </a:endParaRPr>
          </a:p>
        </p:txBody>
      </p:sp>
      <p:sp>
        <p:nvSpPr>
          <p:cNvPr id="8" name="左右箭头 7"/>
          <p:cNvSpPr/>
          <p:nvPr/>
        </p:nvSpPr>
        <p:spPr>
          <a:xfrm>
            <a:off x="3714744" y="2071678"/>
            <a:ext cx="1571636" cy="785818"/>
          </a:xfrm>
          <a:prstGeom prst="lef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smtClean="0">
                <a:solidFill>
                  <a:srgbClr val="FF0000"/>
                </a:solidFill>
              </a:rPr>
              <a:t>与</a:t>
            </a:r>
            <a:endParaRPr lang="zh-CN" altLang="en-US" sz="4000" b="1" dirty="0">
              <a:solidFill>
                <a:srgbClr val="FF0000"/>
              </a:solidFill>
            </a:endParaRPr>
          </a:p>
        </p:txBody>
      </p:sp>
      <p:sp>
        <p:nvSpPr>
          <p:cNvPr id="9" name="Rectangle 6"/>
          <p:cNvSpPr>
            <a:spLocks noChangeArrowheads="1"/>
          </p:cNvSpPr>
          <p:nvPr/>
        </p:nvSpPr>
        <p:spPr bwMode="auto">
          <a:xfrm>
            <a:off x="938186" y="3724276"/>
            <a:ext cx="3429024" cy="1169551"/>
          </a:xfrm>
          <a:prstGeom prst="rect">
            <a:avLst/>
          </a:prstGeom>
          <a:solidFill>
            <a:schemeClr val="accent1">
              <a:lumMod val="20000"/>
              <a:lumOff val="80000"/>
            </a:schemeClr>
          </a:solidFill>
          <a:ln w="9525" algn="ctr">
            <a:noFill/>
            <a:miter lim="800000"/>
            <a:headEnd/>
            <a:tailEnd/>
          </a:ln>
          <a:effectLst/>
        </p:spPr>
        <p:txBody>
          <a:bodyPr wrap="square">
            <a:spAutoFit/>
          </a:bodyPr>
          <a:lstStyle/>
          <a:p>
            <a:pPr marL="342900" indent="-342900">
              <a:spcBef>
                <a:spcPct val="50000"/>
              </a:spcBef>
              <a:defRPr/>
            </a:pPr>
            <a:r>
              <a:rPr lang="zh-CN" altLang="en-US" sz="2800" b="1" dirty="0" smtClean="0">
                <a:solidFill>
                  <a:srgbClr val="FF0000"/>
                </a:solidFill>
              </a:rPr>
              <a:t>高校的工资是按国家</a:t>
            </a:r>
            <a:endParaRPr lang="en-US" altLang="zh-CN" sz="2800" b="1" dirty="0" smtClean="0">
              <a:solidFill>
                <a:srgbClr val="FF0000"/>
              </a:solidFill>
            </a:endParaRPr>
          </a:p>
          <a:p>
            <a:pPr marL="342900" indent="-342900">
              <a:spcBef>
                <a:spcPct val="50000"/>
              </a:spcBef>
              <a:defRPr/>
            </a:pPr>
            <a:r>
              <a:rPr lang="zh-CN" altLang="en-US" sz="2800" b="1" dirty="0" smtClean="0">
                <a:solidFill>
                  <a:srgbClr val="FF0000"/>
                </a:solidFill>
              </a:rPr>
              <a:t>标准执行的劳动报酬</a:t>
            </a:r>
            <a:endParaRPr lang="zh-CN" altLang="en-US" sz="2800" b="1" dirty="0">
              <a:solidFill>
                <a:srgbClr val="FF0000"/>
              </a:solidFill>
              <a:latin typeface="宋体" pitchFamily="2" charset="-122"/>
              <a:ea typeface="宋体" pitchFamily="2" charset="-122"/>
            </a:endParaRPr>
          </a:p>
        </p:txBody>
      </p:sp>
      <p:sp>
        <p:nvSpPr>
          <p:cNvPr id="10" name="Rectangle 6"/>
          <p:cNvSpPr>
            <a:spLocks noChangeArrowheads="1"/>
          </p:cNvSpPr>
          <p:nvPr/>
        </p:nvSpPr>
        <p:spPr bwMode="auto">
          <a:xfrm>
            <a:off x="4929190" y="3571876"/>
            <a:ext cx="3429024" cy="2364750"/>
          </a:xfrm>
          <a:prstGeom prst="rect">
            <a:avLst/>
          </a:prstGeom>
          <a:solidFill>
            <a:schemeClr val="accent1">
              <a:lumMod val="20000"/>
              <a:lumOff val="80000"/>
            </a:schemeClr>
          </a:solidFill>
          <a:ln w="9525" algn="ctr">
            <a:noFill/>
            <a:miter lim="800000"/>
            <a:headEnd/>
            <a:tailEnd/>
          </a:ln>
          <a:effectLst/>
        </p:spPr>
        <p:txBody>
          <a:bodyPr wrap="square">
            <a:spAutoFit/>
          </a:bodyPr>
          <a:lstStyle/>
          <a:p>
            <a:pPr marL="342900" indent="-342900">
              <a:lnSpc>
                <a:spcPts val="2200"/>
              </a:lnSpc>
              <a:spcBef>
                <a:spcPct val="50000"/>
              </a:spcBef>
              <a:defRPr/>
            </a:pPr>
            <a:r>
              <a:rPr lang="zh-CN" altLang="en-US" sz="2800" b="1" dirty="0" smtClean="0">
                <a:solidFill>
                  <a:srgbClr val="FF0000"/>
                </a:solidFill>
              </a:rPr>
              <a:t>包含工资和津贴。津</a:t>
            </a:r>
            <a:endParaRPr lang="en-US" altLang="zh-CN" sz="2800" b="1" dirty="0" smtClean="0">
              <a:solidFill>
                <a:srgbClr val="FF0000"/>
              </a:solidFill>
            </a:endParaRPr>
          </a:p>
          <a:p>
            <a:pPr marL="342900" indent="-342900">
              <a:lnSpc>
                <a:spcPts val="2200"/>
              </a:lnSpc>
              <a:spcBef>
                <a:spcPct val="50000"/>
              </a:spcBef>
              <a:defRPr/>
            </a:pPr>
            <a:r>
              <a:rPr lang="zh-CN" altLang="en-US" sz="2800" b="1" dirty="0" smtClean="0">
                <a:solidFill>
                  <a:srgbClr val="FF0000"/>
                </a:solidFill>
              </a:rPr>
              <a:t>贴是指补偿职工在特</a:t>
            </a:r>
            <a:endParaRPr lang="en-US" altLang="zh-CN" sz="2800" b="1" dirty="0" smtClean="0">
              <a:solidFill>
                <a:srgbClr val="FF0000"/>
              </a:solidFill>
            </a:endParaRPr>
          </a:p>
          <a:p>
            <a:pPr marL="342900" indent="-342900">
              <a:lnSpc>
                <a:spcPts val="2200"/>
              </a:lnSpc>
              <a:spcBef>
                <a:spcPct val="50000"/>
              </a:spcBef>
              <a:defRPr/>
            </a:pPr>
            <a:r>
              <a:rPr lang="zh-CN" altLang="en-US" sz="2800" b="1" dirty="0" smtClean="0">
                <a:solidFill>
                  <a:srgbClr val="FF0000"/>
                </a:solidFill>
              </a:rPr>
              <a:t>殊条件下的劳动消耗</a:t>
            </a:r>
            <a:endParaRPr lang="en-US" altLang="zh-CN" sz="2800" b="1" dirty="0" smtClean="0">
              <a:solidFill>
                <a:srgbClr val="FF0000"/>
              </a:solidFill>
            </a:endParaRPr>
          </a:p>
          <a:p>
            <a:pPr marL="342900" indent="-342900">
              <a:lnSpc>
                <a:spcPts val="2200"/>
              </a:lnSpc>
              <a:spcBef>
                <a:spcPct val="50000"/>
              </a:spcBef>
              <a:defRPr/>
            </a:pPr>
            <a:r>
              <a:rPr lang="zh-CN" altLang="en-US" sz="2800" b="1" dirty="0" smtClean="0">
                <a:solidFill>
                  <a:srgbClr val="FF0000"/>
                </a:solidFill>
              </a:rPr>
              <a:t>及生活费额外支出的</a:t>
            </a:r>
            <a:endParaRPr lang="en-US" altLang="zh-CN" sz="2800" b="1" dirty="0" smtClean="0">
              <a:solidFill>
                <a:srgbClr val="FF0000"/>
              </a:solidFill>
            </a:endParaRPr>
          </a:p>
          <a:p>
            <a:pPr marL="342900" indent="-342900">
              <a:lnSpc>
                <a:spcPts val="2200"/>
              </a:lnSpc>
              <a:spcBef>
                <a:spcPct val="50000"/>
              </a:spcBef>
              <a:defRPr/>
            </a:pPr>
            <a:r>
              <a:rPr lang="zh-CN" altLang="en-US" sz="2800" b="1" dirty="0" smtClean="0">
                <a:solidFill>
                  <a:srgbClr val="FF0000"/>
                </a:solidFill>
              </a:rPr>
              <a:t>工资补充形式。</a:t>
            </a:r>
            <a:endParaRPr lang="zh-CN" altLang="en-US" sz="2800" b="1" dirty="0">
              <a:solidFill>
                <a:srgbClr val="FF0000"/>
              </a:solidFill>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657229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怎么统</a:t>
            </a:r>
          </a:p>
        </p:txBody>
      </p:sp>
      <p:sp>
        <p:nvSpPr>
          <p:cNvPr id="6" name="下箭头 5"/>
          <p:cNvSpPr/>
          <p:nvPr/>
        </p:nvSpPr>
        <p:spPr>
          <a:xfrm>
            <a:off x="1071538" y="1142984"/>
            <a:ext cx="2643206" cy="2286016"/>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smtClean="0">
                <a:solidFill>
                  <a:srgbClr val="FF0000"/>
                </a:solidFill>
              </a:rPr>
              <a:t>经费单位</a:t>
            </a:r>
            <a:endParaRPr lang="zh-CN" altLang="en-US" sz="4000" b="1" dirty="0">
              <a:solidFill>
                <a:srgbClr val="FF0000"/>
              </a:solidFill>
            </a:endParaRPr>
          </a:p>
        </p:txBody>
      </p:sp>
      <p:sp>
        <p:nvSpPr>
          <p:cNvPr id="7" name="下箭头 6"/>
          <p:cNvSpPr/>
          <p:nvPr/>
        </p:nvSpPr>
        <p:spPr>
          <a:xfrm>
            <a:off x="5286380" y="1142984"/>
            <a:ext cx="2643206" cy="2286016"/>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smtClean="0">
                <a:solidFill>
                  <a:srgbClr val="FF0000"/>
                </a:solidFill>
              </a:rPr>
              <a:t>字数单位</a:t>
            </a:r>
            <a:endParaRPr lang="zh-CN" altLang="en-US" sz="4000" b="1" dirty="0">
              <a:solidFill>
                <a:srgbClr val="FF0000"/>
              </a:solidFill>
            </a:endParaRPr>
          </a:p>
        </p:txBody>
      </p:sp>
      <p:sp>
        <p:nvSpPr>
          <p:cNvPr id="8" name="流程图: 过程 7"/>
          <p:cNvSpPr/>
          <p:nvPr/>
        </p:nvSpPr>
        <p:spPr>
          <a:xfrm>
            <a:off x="1428728" y="3500438"/>
            <a:ext cx="1928826" cy="857256"/>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000" b="1" dirty="0" smtClean="0">
                <a:solidFill>
                  <a:srgbClr val="FF0000"/>
                </a:solidFill>
              </a:rPr>
              <a:t>千元</a:t>
            </a:r>
            <a:endParaRPr lang="zh-CN" altLang="en-US" sz="5000" b="1" dirty="0">
              <a:solidFill>
                <a:srgbClr val="FF0000"/>
              </a:solidFill>
            </a:endParaRPr>
          </a:p>
        </p:txBody>
      </p:sp>
      <p:sp>
        <p:nvSpPr>
          <p:cNvPr id="9" name="流程图: 过程 8"/>
          <p:cNvSpPr/>
          <p:nvPr/>
        </p:nvSpPr>
        <p:spPr>
          <a:xfrm>
            <a:off x="5643570" y="3500438"/>
            <a:ext cx="1928826" cy="857256"/>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000" b="1" dirty="0" smtClean="0">
                <a:solidFill>
                  <a:srgbClr val="FF0000"/>
                </a:solidFill>
              </a:rPr>
              <a:t>千字</a:t>
            </a:r>
            <a:endParaRPr lang="zh-CN" altLang="en-US" sz="5000" b="1" dirty="0">
              <a:solidFill>
                <a:srgbClr val="FF0000"/>
              </a:solidFill>
            </a:endParaRPr>
          </a:p>
        </p:txBody>
      </p:sp>
      <p:sp>
        <p:nvSpPr>
          <p:cNvPr id="10" name="流程图: 过程 9"/>
          <p:cNvSpPr/>
          <p:nvPr/>
        </p:nvSpPr>
        <p:spPr>
          <a:xfrm>
            <a:off x="5643570" y="5357826"/>
            <a:ext cx="1928826" cy="857256"/>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rgbClr val="FF0000"/>
                </a:solidFill>
              </a:rPr>
              <a:t>字或万字</a:t>
            </a:r>
            <a:endParaRPr lang="zh-CN" altLang="en-US" sz="3200" b="1" dirty="0">
              <a:solidFill>
                <a:srgbClr val="FF0000"/>
              </a:solidFill>
            </a:endParaRPr>
          </a:p>
        </p:txBody>
      </p:sp>
      <p:sp>
        <p:nvSpPr>
          <p:cNvPr id="11" name="流程图: 过程 10"/>
          <p:cNvSpPr/>
          <p:nvPr/>
        </p:nvSpPr>
        <p:spPr>
          <a:xfrm>
            <a:off x="1428728" y="5429264"/>
            <a:ext cx="2000264" cy="857256"/>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rgbClr val="FF0000"/>
                </a:solidFill>
              </a:rPr>
              <a:t>元或万元</a:t>
            </a:r>
            <a:endParaRPr lang="zh-CN" altLang="en-US" sz="3200" b="1" dirty="0">
              <a:solidFill>
                <a:srgbClr val="FF0000"/>
              </a:solidFill>
            </a:endParaRPr>
          </a:p>
        </p:txBody>
      </p:sp>
      <p:sp>
        <p:nvSpPr>
          <p:cNvPr id="22" name="不等于号 21"/>
          <p:cNvSpPr/>
          <p:nvPr/>
        </p:nvSpPr>
        <p:spPr>
          <a:xfrm>
            <a:off x="2000232" y="4429132"/>
            <a:ext cx="914400" cy="914400"/>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smtClean="0">
              <a:solidFill>
                <a:schemeClr val="tx1"/>
              </a:solidFill>
            </a:endParaRPr>
          </a:p>
        </p:txBody>
      </p:sp>
      <p:sp>
        <p:nvSpPr>
          <p:cNvPr id="23" name="不等于号 22"/>
          <p:cNvSpPr/>
          <p:nvPr/>
        </p:nvSpPr>
        <p:spPr>
          <a:xfrm>
            <a:off x="6215074" y="4429132"/>
            <a:ext cx="914400" cy="914400"/>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smtClean="0">
              <a:solidFill>
                <a:schemeClr val="tx1"/>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657229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怎么统</a:t>
            </a:r>
          </a:p>
        </p:txBody>
      </p:sp>
      <p:sp>
        <p:nvSpPr>
          <p:cNvPr id="6" name="流程图: 过程 5"/>
          <p:cNvSpPr/>
          <p:nvPr/>
        </p:nvSpPr>
        <p:spPr>
          <a:xfrm>
            <a:off x="857224" y="1071546"/>
            <a:ext cx="7500990" cy="464347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8000"/>
              </a:lnSpc>
            </a:pPr>
            <a:r>
              <a:rPr lang="zh-CN" altLang="en-US" sz="5000" b="1" dirty="0" smtClean="0">
                <a:solidFill>
                  <a:srgbClr val="FF0000"/>
                </a:solidFill>
              </a:rPr>
              <a:t>杜绝重复表现形式</a:t>
            </a:r>
            <a:endParaRPr lang="en-US" altLang="zh-CN" sz="5000" b="1" dirty="0" smtClean="0">
              <a:solidFill>
                <a:srgbClr val="FF0000"/>
              </a:solidFill>
            </a:endParaRPr>
          </a:p>
          <a:p>
            <a:pPr>
              <a:lnSpc>
                <a:spcPts val="8000"/>
              </a:lnSpc>
            </a:pPr>
            <a:r>
              <a:rPr lang="en-US" altLang="zh-CN" sz="5000" b="1" dirty="0" smtClean="0">
                <a:solidFill>
                  <a:schemeClr val="tx1"/>
                </a:solidFill>
              </a:rPr>
              <a:t>1.</a:t>
            </a:r>
            <a:r>
              <a:rPr lang="zh-CN" altLang="en-US" sz="5000" b="1" dirty="0" smtClean="0">
                <a:solidFill>
                  <a:schemeClr val="tx1"/>
                </a:solidFill>
              </a:rPr>
              <a:t>当年本校内重复</a:t>
            </a:r>
            <a:endParaRPr lang="en-US" altLang="zh-CN" sz="5000" b="1" dirty="0" smtClean="0">
              <a:solidFill>
                <a:schemeClr val="tx1"/>
              </a:solidFill>
            </a:endParaRPr>
          </a:p>
          <a:p>
            <a:pPr>
              <a:lnSpc>
                <a:spcPts val="8000"/>
              </a:lnSpc>
            </a:pPr>
            <a:r>
              <a:rPr lang="en-US" altLang="zh-CN" sz="5000" b="1" dirty="0" smtClean="0">
                <a:solidFill>
                  <a:schemeClr val="tx1"/>
                </a:solidFill>
              </a:rPr>
              <a:t>2.</a:t>
            </a:r>
            <a:r>
              <a:rPr lang="zh-CN" altLang="en-US" sz="5000" b="1" dirty="0" smtClean="0">
                <a:solidFill>
                  <a:schemeClr val="tx1"/>
                </a:solidFill>
              </a:rPr>
              <a:t>当年与上年重复</a:t>
            </a:r>
            <a:endParaRPr lang="zh-CN" altLang="en-US" sz="5000" b="1"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00100" y="1214422"/>
            <a:ext cx="7143800" cy="5221942"/>
          </a:xfrm>
          <a:prstGeom prst="rect">
            <a:avLst/>
          </a:prstGeom>
          <a:noFill/>
          <a:ln>
            <a:solidFill>
              <a:schemeClr val="tx1"/>
            </a:solidFill>
            <a:prstDash val="sysDot"/>
          </a:ln>
        </p:spPr>
        <p:txBody>
          <a:bodyPr wrap="square" rtlCol="0">
            <a:spAutoFit/>
          </a:bodyPr>
          <a:lstStyle/>
          <a:p>
            <a:pPr>
              <a:lnSpc>
                <a:spcPts val="8000"/>
              </a:lnSpc>
            </a:pPr>
            <a:r>
              <a:rPr lang="zh-CN" altLang="en-US" sz="6000" b="1" dirty="0" smtClean="0"/>
              <a:t>二、项目</a:t>
            </a:r>
            <a:endParaRPr lang="en-US" altLang="zh-CN" sz="6000" b="1" dirty="0" smtClean="0"/>
          </a:p>
          <a:p>
            <a:pPr>
              <a:lnSpc>
                <a:spcPts val="8000"/>
              </a:lnSpc>
            </a:pPr>
            <a:endParaRPr lang="en-US" altLang="zh-CN" sz="6000" b="1" dirty="0" smtClean="0">
              <a:solidFill>
                <a:srgbClr val="FF0000"/>
              </a:solidFill>
            </a:endParaRPr>
          </a:p>
          <a:p>
            <a:pPr>
              <a:lnSpc>
                <a:spcPts val="8000"/>
              </a:lnSpc>
            </a:pPr>
            <a:endParaRPr lang="en-US" altLang="zh-CN" sz="6000" b="1" dirty="0" smtClean="0">
              <a:solidFill>
                <a:srgbClr val="FF0000"/>
              </a:solidFill>
            </a:endParaRPr>
          </a:p>
          <a:p>
            <a:pPr>
              <a:lnSpc>
                <a:spcPts val="8000"/>
              </a:lnSpc>
            </a:pPr>
            <a:endParaRPr lang="en-US" altLang="zh-CN" sz="6000" b="1" dirty="0" smtClean="0">
              <a:solidFill>
                <a:srgbClr val="FF0000"/>
              </a:solidFill>
            </a:endParaRPr>
          </a:p>
          <a:p>
            <a:pPr>
              <a:lnSpc>
                <a:spcPts val="8000"/>
              </a:lnSpc>
            </a:pPr>
            <a:r>
              <a:rPr lang="zh-CN" altLang="en-US" sz="6000" b="1" dirty="0" smtClean="0">
                <a:solidFill>
                  <a:srgbClr val="FF0000"/>
                </a:solidFill>
              </a:rPr>
              <a:t>   </a:t>
            </a:r>
            <a:endParaRPr lang="zh-CN" altLang="en-US" sz="2400" b="1" dirty="0"/>
          </a:p>
        </p:txBody>
      </p:sp>
      <p:sp>
        <p:nvSpPr>
          <p:cNvPr id="10" name="矩形 9"/>
          <p:cNvSpPr/>
          <p:nvPr/>
        </p:nvSpPr>
        <p:spPr>
          <a:xfrm>
            <a:off x="1000100" y="2285992"/>
            <a:ext cx="7358114" cy="3902287"/>
          </a:xfrm>
          <a:prstGeom prst="rect">
            <a:avLst/>
          </a:prstGeom>
        </p:spPr>
        <p:txBody>
          <a:bodyPr wrap="square">
            <a:spAutoFit/>
          </a:bodyPr>
          <a:lstStyle/>
          <a:p>
            <a:pPr>
              <a:lnSpc>
                <a:spcPts val="5000"/>
              </a:lnSpc>
            </a:pPr>
            <a:r>
              <a:rPr lang="zh-CN" altLang="en-US" sz="3200" dirty="0" smtClean="0"/>
              <a:t>科技项目是指以科学研究和技术开发为内容而单独立项的项目，其目的在于解决经济和社会发展中出现的科学技术问题。</a:t>
            </a:r>
            <a:endParaRPr lang="en-US" altLang="zh-CN" sz="3200" dirty="0" smtClean="0"/>
          </a:p>
          <a:p>
            <a:pPr>
              <a:lnSpc>
                <a:spcPts val="5000"/>
              </a:lnSpc>
            </a:pPr>
            <a:r>
              <a:rPr lang="zh-CN" altLang="en-US" sz="3200" dirty="0" smtClean="0"/>
              <a:t>不同的科技项目，根据其性质、实施范围、运作特点有不同的分类。</a:t>
            </a:r>
            <a:endParaRPr lang="zh-CN" altLang="en-US" sz="3200" dirty="0"/>
          </a:p>
        </p:txBody>
      </p:sp>
      <p:sp>
        <p:nvSpPr>
          <p:cNvPr id="11" name="矩形 10"/>
          <p:cNvSpPr/>
          <p:nvPr/>
        </p:nvSpPr>
        <p:spPr>
          <a:xfrm>
            <a:off x="928662" y="357166"/>
            <a:ext cx="657229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统什么</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657229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怎么统</a:t>
            </a:r>
          </a:p>
        </p:txBody>
      </p:sp>
      <p:sp>
        <p:nvSpPr>
          <p:cNvPr id="6" name="流程图: 过程 5"/>
          <p:cNvSpPr/>
          <p:nvPr/>
        </p:nvSpPr>
        <p:spPr>
          <a:xfrm>
            <a:off x="857224" y="1285860"/>
            <a:ext cx="7643866" cy="464347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8000"/>
              </a:lnSpc>
            </a:pPr>
            <a:r>
              <a:rPr lang="zh-CN" altLang="en-US" sz="5000" b="1" dirty="0" smtClean="0">
                <a:solidFill>
                  <a:srgbClr val="FF0000"/>
                </a:solidFill>
              </a:rPr>
              <a:t>允许重复表现形式</a:t>
            </a:r>
            <a:endParaRPr lang="en-US" altLang="zh-CN" sz="5000" b="1" dirty="0" smtClean="0">
              <a:solidFill>
                <a:srgbClr val="FF0000"/>
              </a:solidFill>
            </a:endParaRPr>
          </a:p>
          <a:p>
            <a:pPr>
              <a:lnSpc>
                <a:spcPts val="8000"/>
              </a:lnSpc>
            </a:pPr>
            <a:r>
              <a:rPr lang="en-US" altLang="zh-CN" sz="4800" b="1" dirty="0" smtClean="0">
                <a:solidFill>
                  <a:schemeClr val="tx1"/>
                </a:solidFill>
              </a:rPr>
              <a:t>1.</a:t>
            </a:r>
            <a:r>
              <a:rPr lang="zh-CN" altLang="en-US" sz="4800" b="1" dirty="0" smtClean="0">
                <a:solidFill>
                  <a:schemeClr val="tx1"/>
                </a:solidFill>
              </a:rPr>
              <a:t>当年本校与外校重复</a:t>
            </a:r>
            <a:endParaRPr lang="en-US" altLang="zh-CN" sz="4800" b="1" dirty="0" smtClean="0">
              <a:solidFill>
                <a:schemeClr val="tx1"/>
              </a:solidFill>
            </a:endParaRPr>
          </a:p>
          <a:p>
            <a:pPr>
              <a:lnSpc>
                <a:spcPts val="8000"/>
              </a:lnSpc>
            </a:pPr>
            <a:r>
              <a:rPr lang="en-US" altLang="zh-CN" sz="4800" b="1" dirty="0" smtClean="0">
                <a:solidFill>
                  <a:schemeClr val="tx1"/>
                </a:solidFill>
              </a:rPr>
              <a:t>2.</a:t>
            </a:r>
            <a:r>
              <a:rPr lang="zh-CN" altLang="en-US" sz="4800" b="1" dirty="0" smtClean="0">
                <a:solidFill>
                  <a:schemeClr val="tx1"/>
                </a:solidFill>
              </a:rPr>
              <a:t>在研项目当年与上年重复</a:t>
            </a:r>
            <a:endParaRPr lang="zh-CN" altLang="en-US" sz="4800" b="1" dirty="0">
              <a:solidFill>
                <a:srgbClr val="FF0000"/>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657229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怎么统</a:t>
            </a:r>
          </a:p>
        </p:txBody>
      </p:sp>
      <p:sp>
        <p:nvSpPr>
          <p:cNvPr id="6" name="流程图: 过程 5"/>
          <p:cNvSpPr/>
          <p:nvPr/>
        </p:nvSpPr>
        <p:spPr>
          <a:xfrm>
            <a:off x="857224" y="1285860"/>
            <a:ext cx="7643866" cy="464347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8000"/>
              </a:lnSpc>
            </a:pPr>
            <a:r>
              <a:rPr lang="zh-CN" altLang="en-US" sz="5000" b="1" dirty="0" smtClean="0">
                <a:solidFill>
                  <a:srgbClr val="FF0000"/>
                </a:solidFill>
              </a:rPr>
              <a:t>怎么把控：</a:t>
            </a:r>
            <a:endParaRPr lang="en-US" altLang="zh-CN" sz="5000" b="1" dirty="0" smtClean="0">
              <a:solidFill>
                <a:srgbClr val="FF0000"/>
              </a:solidFill>
            </a:endParaRPr>
          </a:p>
          <a:p>
            <a:pPr>
              <a:lnSpc>
                <a:spcPts val="8000"/>
              </a:lnSpc>
            </a:pPr>
            <a:r>
              <a:rPr lang="zh-CN" altLang="en-US" sz="4000" b="1" dirty="0" smtClean="0">
                <a:solidFill>
                  <a:schemeClr val="tx1"/>
                </a:solidFill>
              </a:rPr>
              <a:t>年报质量把控体系（</a:t>
            </a:r>
            <a:r>
              <a:rPr lang="en-US" altLang="zh-CN" sz="4000" b="1" dirty="0" smtClean="0">
                <a:solidFill>
                  <a:schemeClr val="tx1"/>
                </a:solidFill>
              </a:rPr>
              <a:t>59</a:t>
            </a:r>
            <a:r>
              <a:rPr lang="zh-CN" altLang="en-US" sz="4000" b="1" dirty="0" smtClean="0">
                <a:solidFill>
                  <a:schemeClr val="tx1"/>
                </a:solidFill>
              </a:rPr>
              <a:t>个有没有）</a:t>
            </a:r>
            <a:endParaRPr lang="en-US" altLang="zh-CN" sz="4000" b="1" dirty="0" smtClean="0">
              <a:solidFill>
                <a:schemeClr val="tx1"/>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657229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怎么统</a:t>
            </a:r>
          </a:p>
        </p:txBody>
      </p:sp>
      <p:graphicFrame>
        <p:nvGraphicFramePr>
          <p:cNvPr id="6" name="表格 5"/>
          <p:cNvGraphicFramePr>
            <a:graphicFrameLocks noGrp="1"/>
          </p:cNvGraphicFramePr>
          <p:nvPr/>
        </p:nvGraphicFramePr>
        <p:xfrm>
          <a:off x="785786" y="1571612"/>
          <a:ext cx="7572428" cy="2286015"/>
        </p:xfrm>
        <a:graphic>
          <a:graphicData uri="http://schemas.openxmlformats.org/drawingml/2006/table">
            <a:tbl>
              <a:tblPr/>
              <a:tblGrid>
                <a:gridCol w="612707"/>
                <a:gridCol w="565576"/>
                <a:gridCol w="6394145"/>
              </a:tblGrid>
              <a:tr h="762005">
                <a:tc>
                  <a:txBody>
                    <a:bodyPr/>
                    <a:lstStyle/>
                    <a:p>
                      <a:pPr algn="ctr" fontAlgn="ctr"/>
                      <a:r>
                        <a:rPr lang="zh-CN" altLang="en-US" sz="2000" b="1" i="0" u="none" strike="noStrike" dirty="0">
                          <a:solidFill>
                            <a:srgbClr val="FFFFFF"/>
                          </a:solidFill>
                          <a:latin typeface="宋体"/>
                        </a:rPr>
                        <a:t>总要求</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zh-CN" altLang="en-US" sz="2000" b="1" i="0" u="none" strike="noStrike">
                          <a:solidFill>
                            <a:srgbClr val="FFFFFF"/>
                          </a:solidFill>
                          <a:latin typeface="宋体"/>
                        </a:rPr>
                        <a:t>序号</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zh-CN" altLang="en-US" sz="2000" b="1" i="0" u="none" strike="noStrike" dirty="0">
                          <a:solidFill>
                            <a:srgbClr val="FFFFFF"/>
                          </a:solidFill>
                          <a:latin typeface="宋体"/>
                        </a:rPr>
                        <a:t>要    点</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762005">
                <a:tc>
                  <a:txBody>
                    <a:bodyPr/>
                    <a:lstStyle/>
                    <a:p>
                      <a:pPr algn="ctr" fontAlgn="ctr"/>
                      <a:r>
                        <a:rPr lang="zh-CN" altLang="en-US" sz="2000" b="1" i="0" u="none" strike="noStrike">
                          <a:solidFill>
                            <a:srgbClr val="FFFFFF"/>
                          </a:solidFill>
                          <a:latin typeface="宋体"/>
                        </a:rPr>
                        <a:t>　</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altLang="zh-CN" sz="2000" b="1" i="0" u="none" strike="noStrike">
                          <a:solidFill>
                            <a:srgbClr val="FFFFFF"/>
                          </a:solidFill>
                          <a:latin typeface="宋体"/>
                        </a:rPr>
                        <a:t>1</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zh-CN" altLang="en-US" sz="2000" b="1" i="0" u="none" strike="noStrike" dirty="0">
                          <a:solidFill>
                            <a:srgbClr val="FFFFFF"/>
                          </a:solidFill>
                          <a:latin typeface="宋体"/>
                        </a:rPr>
                        <a:t>有没有封面没有签字和盖章，或表中签字不全的情况存在？</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762005">
                <a:tc>
                  <a:txBody>
                    <a:bodyPr/>
                    <a:lstStyle/>
                    <a:p>
                      <a:pPr algn="ctr" fontAlgn="ctr"/>
                      <a:r>
                        <a:rPr lang="zh-CN" altLang="en-US" sz="2000" b="1" i="0" u="none" strike="noStrike">
                          <a:solidFill>
                            <a:srgbClr val="FFFFFF"/>
                          </a:solidFill>
                          <a:latin typeface="宋体"/>
                        </a:rPr>
                        <a:t>　</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altLang="zh-CN" sz="2000" b="1" i="0" u="none" strike="noStrike">
                          <a:solidFill>
                            <a:srgbClr val="FFFFFF"/>
                          </a:solidFill>
                          <a:latin typeface="宋体"/>
                        </a:rPr>
                        <a:t>2</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zh-CN" altLang="en-US" sz="2000" b="1" i="0" u="none" strike="noStrike" dirty="0">
                          <a:solidFill>
                            <a:srgbClr val="FFFFFF"/>
                          </a:solidFill>
                          <a:latin typeface="宋体"/>
                        </a:rPr>
                        <a:t>全部表中有没有极端数据或数据与学校实际情况不相符的情况存在？</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bl>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657229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怎么统</a:t>
            </a:r>
          </a:p>
        </p:txBody>
      </p:sp>
      <p:graphicFrame>
        <p:nvGraphicFramePr>
          <p:cNvPr id="6" name="表格 5"/>
          <p:cNvGraphicFramePr>
            <a:graphicFrameLocks noGrp="1"/>
          </p:cNvGraphicFramePr>
          <p:nvPr/>
        </p:nvGraphicFramePr>
        <p:xfrm>
          <a:off x="785786" y="1357298"/>
          <a:ext cx="7643865" cy="3429022"/>
        </p:xfrm>
        <a:graphic>
          <a:graphicData uri="http://schemas.openxmlformats.org/drawingml/2006/table">
            <a:tbl>
              <a:tblPr/>
              <a:tblGrid>
                <a:gridCol w="618487"/>
                <a:gridCol w="570911"/>
                <a:gridCol w="6454467"/>
              </a:tblGrid>
              <a:tr h="853959">
                <a:tc>
                  <a:txBody>
                    <a:bodyPr/>
                    <a:lstStyle/>
                    <a:p>
                      <a:pPr algn="ctr" fontAlgn="ctr"/>
                      <a:r>
                        <a:rPr lang="zh-CN" altLang="en-US" sz="1800" b="1" i="0" u="none" strike="noStrike" dirty="0">
                          <a:solidFill>
                            <a:srgbClr val="FFFFFF"/>
                          </a:solidFill>
                          <a:latin typeface="宋体"/>
                        </a:rPr>
                        <a:t>表</a:t>
                      </a:r>
                      <a:r>
                        <a:rPr lang="en-US" altLang="zh-CN" sz="1800" b="1" i="0" u="none" strike="noStrike" dirty="0">
                          <a:solidFill>
                            <a:srgbClr val="FFFFFF"/>
                          </a:solidFill>
                          <a:latin typeface="宋体"/>
                        </a:rPr>
                        <a:t>1-1</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zh-CN" altLang="en-US" sz="2000" b="1" i="0" u="none" strike="noStrike">
                          <a:solidFill>
                            <a:srgbClr val="FFFFFF"/>
                          </a:solidFill>
                          <a:latin typeface="宋体"/>
                        </a:rPr>
                        <a:t>序号</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zh-CN" altLang="en-US" sz="2000" b="1" i="0" u="none" strike="noStrike">
                          <a:solidFill>
                            <a:srgbClr val="FFFFFF"/>
                          </a:solidFill>
                          <a:latin typeface="宋体"/>
                        </a:rPr>
                        <a:t>要    点</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430276">
                <a:tc rowSpan="5">
                  <a:txBody>
                    <a:bodyPr/>
                    <a:lstStyle/>
                    <a:p>
                      <a:pPr algn="ctr" fontAlgn="ctr"/>
                      <a:r>
                        <a:rPr lang="zh-CN" altLang="en-US" sz="2000" b="1" i="0" u="none" strike="noStrike">
                          <a:solidFill>
                            <a:srgbClr val="FFFFFF"/>
                          </a:solidFill>
                          <a:latin typeface="宋体"/>
                        </a:rPr>
                        <a:t>　</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altLang="zh-CN" sz="2000" b="1" i="0" u="none" strike="noStrike">
                          <a:solidFill>
                            <a:srgbClr val="FFFFFF"/>
                          </a:solidFill>
                          <a:latin typeface="宋体"/>
                        </a:rPr>
                        <a:t>1</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zh-CN" altLang="en-US" sz="2000" b="1" i="0" u="none" strike="noStrike">
                          <a:solidFill>
                            <a:srgbClr val="FFFFFF"/>
                          </a:solidFill>
                          <a:latin typeface="宋体"/>
                        </a:rPr>
                        <a:t>有没有其他学科的人数超过</a:t>
                      </a:r>
                      <a:r>
                        <a:rPr lang="en-US" altLang="zh-CN" sz="2000" b="1" i="0" u="none" strike="noStrike">
                          <a:solidFill>
                            <a:srgbClr val="FFFFFF"/>
                          </a:solidFill>
                          <a:latin typeface="宋体"/>
                        </a:rPr>
                        <a:t>10%</a:t>
                      </a:r>
                      <a:r>
                        <a:rPr lang="zh-CN" altLang="en-US" sz="2000" b="1" i="0" u="none" strike="noStrike">
                          <a:solidFill>
                            <a:srgbClr val="FFFFFF"/>
                          </a:solidFill>
                          <a:latin typeface="宋体"/>
                        </a:rPr>
                        <a:t>的情况存在？</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430276">
                <a:tc vMerge="1">
                  <a:txBody>
                    <a:bodyPr/>
                    <a:lstStyle/>
                    <a:p>
                      <a:endParaRPr lang="zh-CN" altLang="en-US"/>
                    </a:p>
                  </a:txBody>
                  <a:tcPr/>
                </a:tc>
                <a:tc>
                  <a:txBody>
                    <a:bodyPr/>
                    <a:lstStyle/>
                    <a:p>
                      <a:pPr algn="ctr" fontAlgn="ctr"/>
                      <a:r>
                        <a:rPr lang="en-US" altLang="zh-CN" sz="2000" b="1" i="0" u="none" strike="noStrike">
                          <a:solidFill>
                            <a:srgbClr val="FFFFFF"/>
                          </a:solidFill>
                          <a:latin typeface="宋体"/>
                        </a:rPr>
                        <a:t>2</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zh-CN" altLang="en-US" sz="2000" b="1" i="0" u="none" strike="noStrike">
                          <a:solidFill>
                            <a:srgbClr val="FFFFFF"/>
                          </a:solidFill>
                          <a:latin typeface="宋体"/>
                        </a:rPr>
                        <a:t>有没有本科以上学历在辅助人员（</a:t>
                      </a:r>
                      <a:r>
                        <a:rPr lang="en-US" altLang="zh-CN" sz="2000" b="1" i="0" u="none" strike="noStrike">
                          <a:solidFill>
                            <a:srgbClr val="FFFFFF"/>
                          </a:solidFill>
                          <a:latin typeface="宋体"/>
                        </a:rPr>
                        <a:t>L14</a:t>
                      </a:r>
                      <a:r>
                        <a:rPr lang="zh-CN" altLang="en-US" sz="2000" b="1" i="0" u="none" strike="noStrike">
                          <a:solidFill>
                            <a:srgbClr val="FFFFFF"/>
                          </a:solidFill>
                          <a:latin typeface="宋体"/>
                        </a:rPr>
                        <a:t>）的情况存在？</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430276">
                <a:tc vMerge="1">
                  <a:txBody>
                    <a:bodyPr/>
                    <a:lstStyle/>
                    <a:p>
                      <a:endParaRPr lang="zh-CN" altLang="en-US"/>
                    </a:p>
                  </a:txBody>
                  <a:tcPr/>
                </a:tc>
                <a:tc>
                  <a:txBody>
                    <a:bodyPr/>
                    <a:lstStyle/>
                    <a:p>
                      <a:pPr algn="ctr" fontAlgn="ctr"/>
                      <a:r>
                        <a:rPr lang="en-US" altLang="zh-CN" sz="2000" b="1" i="0" u="none" strike="noStrike">
                          <a:solidFill>
                            <a:srgbClr val="FFFFFF"/>
                          </a:solidFill>
                          <a:latin typeface="宋体"/>
                        </a:rPr>
                        <a:t>3</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zh-CN" altLang="en-US" sz="2000" b="1" i="0" u="none" strike="noStrike">
                          <a:solidFill>
                            <a:srgbClr val="FFFFFF"/>
                          </a:solidFill>
                          <a:latin typeface="宋体"/>
                        </a:rPr>
                        <a:t>有没有</a:t>
                      </a:r>
                      <a:r>
                        <a:rPr lang="en-US" altLang="zh-CN" sz="2000" b="1" i="0" u="none" strike="noStrike">
                          <a:solidFill>
                            <a:srgbClr val="FFFFFF"/>
                          </a:solidFill>
                          <a:latin typeface="宋体"/>
                        </a:rPr>
                        <a:t>30</a:t>
                      </a:r>
                      <a:r>
                        <a:rPr lang="zh-CN" altLang="en-US" sz="2000" b="1" i="0" u="none" strike="noStrike">
                          <a:solidFill>
                            <a:srgbClr val="FFFFFF"/>
                          </a:solidFill>
                          <a:latin typeface="宋体"/>
                        </a:rPr>
                        <a:t>岁以下人员有多名教授的情况存在？</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853959">
                <a:tc vMerge="1">
                  <a:txBody>
                    <a:bodyPr/>
                    <a:lstStyle/>
                    <a:p>
                      <a:endParaRPr lang="zh-CN" altLang="en-US"/>
                    </a:p>
                  </a:txBody>
                  <a:tcPr/>
                </a:tc>
                <a:tc>
                  <a:txBody>
                    <a:bodyPr/>
                    <a:lstStyle/>
                    <a:p>
                      <a:pPr algn="ctr" fontAlgn="ctr"/>
                      <a:r>
                        <a:rPr lang="en-US" altLang="zh-CN" sz="2000" b="1" i="0" u="none" strike="noStrike">
                          <a:solidFill>
                            <a:srgbClr val="FFFFFF"/>
                          </a:solidFill>
                          <a:latin typeface="宋体"/>
                        </a:rPr>
                        <a:t>4</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zh-CN" altLang="en-US" sz="2000" b="1" i="0" u="none" strike="noStrike" dirty="0">
                          <a:solidFill>
                            <a:srgbClr val="FFFFFF"/>
                          </a:solidFill>
                          <a:latin typeface="宋体"/>
                        </a:rPr>
                        <a:t>有没有</a:t>
                      </a:r>
                      <a:r>
                        <a:rPr lang="en-US" altLang="zh-CN" sz="2000" b="1" i="0" u="none" strike="noStrike" dirty="0" smtClean="0">
                          <a:solidFill>
                            <a:srgbClr val="FFFFFF"/>
                          </a:solidFill>
                          <a:latin typeface="宋体"/>
                        </a:rPr>
                        <a:t>60</a:t>
                      </a:r>
                      <a:r>
                        <a:rPr lang="zh-CN" altLang="en-US" sz="2000" b="1" i="0" u="none" strike="noStrike" dirty="0" smtClean="0">
                          <a:solidFill>
                            <a:srgbClr val="FFFFFF"/>
                          </a:solidFill>
                          <a:latin typeface="宋体"/>
                        </a:rPr>
                        <a:t>岁</a:t>
                      </a:r>
                      <a:r>
                        <a:rPr lang="zh-CN" altLang="en-US" sz="2000" b="1" i="0" u="none" strike="noStrike" dirty="0">
                          <a:solidFill>
                            <a:srgbClr val="FFFFFF"/>
                          </a:solidFill>
                          <a:latin typeface="宋体"/>
                        </a:rPr>
                        <a:t>及以上副教授职称的情况存在？（民办高校除外）</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430276">
                <a:tc vMerge="1">
                  <a:txBody>
                    <a:bodyPr/>
                    <a:lstStyle/>
                    <a:p>
                      <a:endParaRPr lang="zh-CN" altLang="en-US"/>
                    </a:p>
                  </a:txBody>
                  <a:tcPr/>
                </a:tc>
                <a:tc>
                  <a:txBody>
                    <a:bodyPr/>
                    <a:lstStyle/>
                    <a:p>
                      <a:pPr algn="ctr" fontAlgn="ctr"/>
                      <a:r>
                        <a:rPr lang="en-US" altLang="zh-CN" sz="2000" b="1" i="0" u="none" strike="noStrike">
                          <a:solidFill>
                            <a:srgbClr val="FFFFFF"/>
                          </a:solidFill>
                          <a:latin typeface="宋体"/>
                        </a:rPr>
                        <a:t>5</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zh-CN" altLang="en-US" sz="2000" b="1" i="0" u="none" strike="noStrike" dirty="0">
                          <a:solidFill>
                            <a:srgbClr val="FFFFFF"/>
                          </a:solidFill>
                          <a:latin typeface="宋体"/>
                        </a:rPr>
                        <a:t>有没有人数极少学校的情况存在？ </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bl>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657229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怎么统</a:t>
            </a:r>
          </a:p>
        </p:txBody>
      </p:sp>
      <p:graphicFrame>
        <p:nvGraphicFramePr>
          <p:cNvPr id="6" name="表格 5"/>
          <p:cNvGraphicFramePr>
            <a:graphicFrameLocks noGrp="1"/>
          </p:cNvGraphicFramePr>
          <p:nvPr/>
        </p:nvGraphicFramePr>
        <p:xfrm>
          <a:off x="785786" y="1214422"/>
          <a:ext cx="7643865" cy="4967235"/>
        </p:xfrm>
        <a:graphic>
          <a:graphicData uri="http://schemas.openxmlformats.org/drawingml/2006/table">
            <a:tbl>
              <a:tblPr/>
              <a:tblGrid>
                <a:gridCol w="618487"/>
                <a:gridCol w="570911"/>
                <a:gridCol w="6454467"/>
              </a:tblGrid>
              <a:tr h="327952">
                <a:tc>
                  <a:txBody>
                    <a:bodyPr/>
                    <a:lstStyle/>
                    <a:p>
                      <a:pPr algn="ctr" fontAlgn="ctr"/>
                      <a:r>
                        <a:rPr lang="zh-CN" altLang="en-US" sz="1800" b="1" i="0" u="none" strike="noStrike" dirty="0">
                          <a:solidFill>
                            <a:srgbClr val="FFFFFF"/>
                          </a:solidFill>
                          <a:latin typeface="宋体"/>
                        </a:rPr>
                        <a:t>表</a:t>
                      </a:r>
                      <a:r>
                        <a:rPr lang="en-US" altLang="zh-CN" sz="1800" b="1" i="0" u="none" strike="noStrike" dirty="0">
                          <a:solidFill>
                            <a:srgbClr val="FFFFFF"/>
                          </a:solidFill>
                          <a:latin typeface="宋体"/>
                        </a:rPr>
                        <a:t>2</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zh-CN" altLang="en-US" sz="1800" b="1" i="0" u="none" strike="noStrike">
                          <a:solidFill>
                            <a:srgbClr val="FFFFFF"/>
                          </a:solidFill>
                          <a:latin typeface="宋体"/>
                        </a:rPr>
                        <a:t>序号</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zh-CN" altLang="en-US" sz="1800" b="1" i="0" u="none" strike="noStrike">
                          <a:solidFill>
                            <a:srgbClr val="FFFFFF"/>
                          </a:solidFill>
                          <a:latin typeface="宋体"/>
                        </a:rPr>
                        <a:t>要    点</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637758">
                <a:tc rowSpan="9">
                  <a:txBody>
                    <a:bodyPr/>
                    <a:lstStyle/>
                    <a:p>
                      <a:pPr algn="ctr" fontAlgn="ctr"/>
                      <a:r>
                        <a:rPr lang="zh-CN" altLang="en-US" sz="1800" b="1" i="0" u="none" strike="noStrike" dirty="0">
                          <a:solidFill>
                            <a:srgbClr val="FFFFFF"/>
                          </a:solidFill>
                          <a:latin typeface="宋体"/>
                        </a:rPr>
                        <a:t>　</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altLang="zh-CN" sz="1800" b="1" i="0" u="none" strike="noStrike">
                          <a:solidFill>
                            <a:srgbClr val="FFFFFF"/>
                          </a:solidFill>
                          <a:latin typeface="宋体"/>
                        </a:rPr>
                        <a:t>1</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zh-CN" altLang="en-US" sz="1800" b="1" i="0" u="none" strike="noStrike">
                          <a:solidFill>
                            <a:srgbClr val="FFFFFF"/>
                          </a:solidFill>
                          <a:latin typeface="宋体"/>
                        </a:rPr>
                        <a:t>有没有普通高校有“科研人员工资</a:t>
                      </a:r>
                      <a:r>
                        <a:rPr lang="en-US" altLang="zh-CN" sz="1800" b="1" i="0" u="none" strike="noStrike">
                          <a:solidFill>
                            <a:srgbClr val="FFFFFF"/>
                          </a:solidFill>
                          <a:latin typeface="宋体"/>
                        </a:rPr>
                        <a:t>1”</a:t>
                      </a:r>
                      <a:r>
                        <a:rPr lang="zh-CN" altLang="en-US" sz="1800" b="1" i="0" u="none" strike="noStrike">
                          <a:solidFill>
                            <a:srgbClr val="FFFFFF"/>
                          </a:solidFill>
                          <a:latin typeface="宋体"/>
                        </a:rPr>
                        <a:t>的情况存在（原</a:t>
                      </a:r>
                      <a:r>
                        <a:rPr lang="en-US" altLang="zh-CN" sz="1800" b="1" i="0" u="none" strike="noStrike">
                          <a:solidFill>
                            <a:srgbClr val="FFFFFF"/>
                          </a:solidFill>
                          <a:latin typeface="宋体"/>
                        </a:rPr>
                        <a:t>211</a:t>
                      </a:r>
                      <a:r>
                        <a:rPr lang="zh-CN" altLang="en-US" sz="1800" b="1" i="0" u="none" strike="noStrike">
                          <a:solidFill>
                            <a:srgbClr val="FFFFFF"/>
                          </a:solidFill>
                          <a:latin typeface="宋体"/>
                        </a:rPr>
                        <a:t>以上高校除外）？</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327952">
                <a:tc vMerge="1">
                  <a:txBody>
                    <a:bodyPr/>
                    <a:lstStyle/>
                    <a:p>
                      <a:endParaRPr lang="zh-CN" altLang="en-US"/>
                    </a:p>
                  </a:txBody>
                  <a:tcPr/>
                </a:tc>
                <a:tc>
                  <a:txBody>
                    <a:bodyPr/>
                    <a:lstStyle/>
                    <a:p>
                      <a:pPr algn="ctr" fontAlgn="ctr"/>
                      <a:r>
                        <a:rPr lang="en-US" altLang="zh-CN" sz="1800" b="1" i="0" u="none" strike="noStrike">
                          <a:solidFill>
                            <a:srgbClr val="FFFFFF"/>
                          </a:solidFill>
                          <a:latin typeface="宋体"/>
                        </a:rPr>
                        <a:t>2</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zh-CN" altLang="en-US" sz="1800" b="1" i="0" u="none" strike="noStrike">
                          <a:solidFill>
                            <a:srgbClr val="FFFFFF"/>
                          </a:solidFill>
                          <a:latin typeface="宋体"/>
                        </a:rPr>
                        <a:t>有没有人员劳务费（</a:t>
                      </a:r>
                      <a:r>
                        <a:rPr lang="en-US" altLang="zh-CN" sz="1800" b="1" i="0" u="none" strike="noStrike">
                          <a:solidFill>
                            <a:srgbClr val="FFFFFF"/>
                          </a:solidFill>
                          <a:latin typeface="宋体"/>
                        </a:rPr>
                        <a:t>31</a:t>
                      </a:r>
                      <a:r>
                        <a:rPr lang="zh-CN" altLang="en-US" sz="1800" b="1" i="0" u="none" strike="noStrike">
                          <a:solidFill>
                            <a:srgbClr val="FFFFFF"/>
                          </a:solidFill>
                          <a:latin typeface="宋体"/>
                        </a:rPr>
                        <a:t>）小于人员工资</a:t>
                      </a:r>
                      <a:r>
                        <a:rPr lang="en-US" altLang="zh-CN" sz="1800" b="1" i="0" u="none" strike="noStrike">
                          <a:solidFill>
                            <a:srgbClr val="FFFFFF"/>
                          </a:solidFill>
                          <a:latin typeface="宋体"/>
                        </a:rPr>
                        <a:t>2</a:t>
                      </a:r>
                      <a:r>
                        <a:rPr lang="zh-CN" altLang="en-US" sz="1800" b="1" i="0" u="none" strike="noStrike">
                          <a:solidFill>
                            <a:srgbClr val="FFFFFF"/>
                          </a:solidFill>
                          <a:latin typeface="宋体"/>
                        </a:rPr>
                        <a:t>（</a:t>
                      </a:r>
                      <a:r>
                        <a:rPr lang="en-US" altLang="zh-CN" sz="1800" b="1" i="0" u="none" strike="noStrike">
                          <a:solidFill>
                            <a:srgbClr val="FFFFFF"/>
                          </a:solidFill>
                          <a:latin typeface="宋体"/>
                        </a:rPr>
                        <a:t>06</a:t>
                      </a:r>
                      <a:r>
                        <a:rPr lang="zh-CN" altLang="en-US" sz="1800" b="1" i="0" u="none" strike="noStrike">
                          <a:solidFill>
                            <a:srgbClr val="FFFFFF"/>
                          </a:solidFill>
                          <a:latin typeface="宋体"/>
                        </a:rPr>
                        <a:t>）的情况存在？</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637758">
                <a:tc vMerge="1">
                  <a:txBody>
                    <a:bodyPr/>
                    <a:lstStyle/>
                    <a:p>
                      <a:endParaRPr lang="zh-CN" altLang="en-US"/>
                    </a:p>
                  </a:txBody>
                  <a:tcPr/>
                </a:tc>
                <a:tc>
                  <a:txBody>
                    <a:bodyPr/>
                    <a:lstStyle/>
                    <a:p>
                      <a:pPr algn="ctr" fontAlgn="ctr"/>
                      <a:r>
                        <a:rPr lang="en-US" altLang="zh-CN" sz="1800" b="1" i="0" u="none" strike="noStrike">
                          <a:solidFill>
                            <a:srgbClr val="FFFFFF"/>
                          </a:solidFill>
                          <a:latin typeface="宋体"/>
                        </a:rPr>
                        <a:t>3</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zh-CN" altLang="en-US" sz="1800" b="1" i="0" u="none" strike="noStrike">
                          <a:solidFill>
                            <a:srgbClr val="FFFFFF"/>
                          </a:solidFill>
                          <a:latin typeface="宋体"/>
                        </a:rPr>
                        <a:t>有没有为国家项目配套（</a:t>
                      </a:r>
                      <a:r>
                        <a:rPr lang="en-US" altLang="zh-CN" sz="1800" b="1" i="0" u="none" strike="noStrike">
                          <a:solidFill>
                            <a:srgbClr val="FFFFFF"/>
                          </a:solidFill>
                          <a:latin typeface="宋体"/>
                        </a:rPr>
                        <a:t>19</a:t>
                      </a:r>
                      <a:r>
                        <a:rPr lang="zh-CN" altLang="en-US" sz="1800" b="1" i="0" u="none" strike="noStrike">
                          <a:solidFill>
                            <a:srgbClr val="FFFFFF"/>
                          </a:solidFill>
                          <a:latin typeface="宋体"/>
                        </a:rPr>
                        <a:t>）有数据而在表</a:t>
                      </a:r>
                      <a:r>
                        <a:rPr lang="en-US" altLang="zh-CN" sz="1800" b="1" i="0" u="none" strike="noStrike">
                          <a:solidFill>
                            <a:srgbClr val="FFFFFF"/>
                          </a:solidFill>
                          <a:latin typeface="宋体"/>
                        </a:rPr>
                        <a:t>42</a:t>
                      </a:r>
                      <a:r>
                        <a:rPr lang="zh-CN" altLang="en-US" sz="1800" b="1" i="0" u="none" strike="noStrike">
                          <a:solidFill>
                            <a:srgbClr val="FFFFFF"/>
                          </a:solidFill>
                          <a:latin typeface="宋体"/>
                        </a:rPr>
                        <a:t>中没有反映的情况存在？</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327952">
                <a:tc vMerge="1">
                  <a:txBody>
                    <a:bodyPr/>
                    <a:lstStyle/>
                    <a:p>
                      <a:endParaRPr lang="zh-CN" altLang="en-US"/>
                    </a:p>
                  </a:txBody>
                  <a:tcPr/>
                </a:tc>
                <a:tc>
                  <a:txBody>
                    <a:bodyPr/>
                    <a:lstStyle/>
                    <a:p>
                      <a:pPr algn="ctr" fontAlgn="ctr"/>
                      <a:r>
                        <a:rPr lang="en-US" altLang="zh-CN" sz="1800" b="1" i="0" u="none" strike="noStrike">
                          <a:solidFill>
                            <a:srgbClr val="FFFFFF"/>
                          </a:solidFill>
                          <a:latin typeface="宋体"/>
                        </a:rPr>
                        <a:t>4</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zh-CN" altLang="en-US" sz="1800" b="1" i="0" u="none" strike="noStrike">
                          <a:solidFill>
                            <a:srgbClr val="FFFFFF"/>
                          </a:solidFill>
                          <a:latin typeface="宋体"/>
                        </a:rPr>
                        <a:t>有没有在岗人员年人均工资高于</a:t>
                      </a:r>
                      <a:r>
                        <a:rPr lang="en-US" altLang="zh-CN" sz="1800" b="1" i="0" u="none" strike="noStrike">
                          <a:solidFill>
                            <a:srgbClr val="FFFFFF"/>
                          </a:solidFill>
                          <a:latin typeface="宋体"/>
                        </a:rPr>
                        <a:t>30</a:t>
                      </a:r>
                      <a:r>
                        <a:rPr lang="zh-CN" altLang="en-US" sz="1800" b="1" i="0" u="none" strike="noStrike">
                          <a:solidFill>
                            <a:srgbClr val="FFFFFF"/>
                          </a:solidFill>
                          <a:latin typeface="宋体"/>
                        </a:rPr>
                        <a:t>千元或低于</a:t>
                      </a:r>
                      <a:r>
                        <a:rPr lang="en-US" altLang="zh-CN" sz="1800" b="1" i="0" u="none" strike="noStrike">
                          <a:solidFill>
                            <a:srgbClr val="FFFFFF"/>
                          </a:solidFill>
                          <a:latin typeface="宋体"/>
                        </a:rPr>
                        <a:t>1</a:t>
                      </a:r>
                      <a:r>
                        <a:rPr lang="zh-CN" altLang="en-US" sz="1800" b="1" i="0" u="none" strike="noStrike">
                          <a:solidFill>
                            <a:srgbClr val="FFFFFF"/>
                          </a:solidFill>
                          <a:latin typeface="宋体"/>
                        </a:rPr>
                        <a:t>千元的情况存在？</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327952">
                <a:tc vMerge="1">
                  <a:txBody>
                    <a:bodyPr/>
                    <a:lstStyle/>
                    <a:p>
                      <a:endParaRPr lang="zh-CN" altLang="en-US"/>
                    </a:p>
                  </a:txBody>
                  <a:tcPr/>
                </a:tc>
                <a:tc>
                  <a:txBody>
                    <a:bodyPr/>
                    <a:lstStyle/>
                    <a:p>
                      <a:pPr algn="ctr" fontAlgn="ctr"/>
                      <a:r>
                        <a:rPr lang="en-US" altLang="zh-CN" sz="1800" b="1" i="0" u="none" strike="noStrike">
                          <a:solidFill>
                            <a:srgbClr val="FFFFFF"/>
                          </a:solidFill>
                          <a:latin typeface="宋体"/>
                        </a:rPr>
                        <a:t>5</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zh-CN" altLang="en-US" sz="1800" b="1" i="0" u="none" strike="noStrike">
                          <a:solidFill>
                            <a:srgbClr val="FFFFFF"/>
                          </a:solidFill>
                          <a:latin typeface="宋体"/>
                        </a:rPr>
                        <a:t>有没有将经费单位当作“万元”或者“元”的情况存在？</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637758">
                <a:tc vMerge="1">
                  <a:txBody>
                    <a:bodyPr/>
                    <a:lstStyle/>
                    <a:p>
                      <a:endParaRPr lang="zh-CN" altLang="en-US"/>
                    </a:p>
                  </a:txBody>
                  <a:tcPr/>
                </a:tc>
                <a:tc>
                  <a:txBody>
                    <a:bodyPr/>
                    <a:lstStyle/>
                    <a:p>
                      <a:pPr algn="ctr" fontAlgn="ctr"/>
                      <a:r>
                        <a:rPr lang="en-US" altLang="zh-CN" sz="1800" b="1" i="0" u="none" strike="noStrike">
                          <a:solidFill>
                            <a:srgbClr val="FFFFFF"/>
                          </a:solidFill>
                          <a:latin typeface="宋体"/>
                        </a:rPr>
                        <a:t>6</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zh-CN" altLang="en-US" sz="1800" b="1" i="0" u="none" strike="noStrike">
                          <a:solidFill>
                            <a:srgbClr val="FFFFFF"/>
                          </a:solidFill>
                          <a:latin typeface="宋体"/>
                        </a:rPr>
                        <a:t>有没有编号（</a:t>
                      </a:r>
                      <a:r>
                        <a:rPr lang="en-US" altLang="zh-CN" sz="1800" b="1" i="0" u="none" strike="noStrike">
                          <a:solidFill>
                            <a:srgbClr val="FFFFFF"/>
                          </a:solidFill>
                          <a:latin typeface="宋体"/>
                        </a:rPr>
                        <a:t>11-16</a:t>
                      </a:r>
                      <a:r>
                        <a:rPr lang="zh-CN" altLang="en-US" sz="1800" b="1" i="0" u="none" strike="noStrike">
                          <a:solidFill>
                            <a:srgbClr val="FFFFFF"/>
                          </a:solidFill>
                          <a:latin typeface="宋体"/>
                        </a:rPr>
                        <a:t>）有经费，而在表</a:t>
                      </a:r>
                      <a:r>
                        <a:rPr lang="en-US" altLang="zh-CN" sz="1800" b="1" i="0" u="none" strike="noStrike">
                          <a:solidFill>
                            <a:srgbClr val="FFFFFF"/>
                          </a:solidFill>
                          <a:latin typeface="宋体"/>
                        </a:rPr>
                        <a:t>42</a:t>
                      </a:r>
                      <a:r>
                        <a:rPr lang="zh-CN" altLang="en-US" sz="1800" b="1" i="0" u="none" strike="noStrike">
                          <a:solidFill>
                            <a:srgbClr val="FFFFFF"/>
                          </a:solidFill>
                          <a:latin typeface="宋体"/>
                        </a:rPr>
                        <a:t>中没有或差距很大的情况存在？</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637758">
                <a:tc vMerge="1">
                  <a:txBody>
                    <a:bodyPr/>
                    <a:lstStyle/>
                    <a:p>
                      <a:endParaRPr lang="zh-CN" altLang="en-US"/>
                    </a:p>
                  </a:txBody>
                  <a:tcPr/>
                </a:tc>
                <a:tc>
                  <a:txBody>
                    <a:bodyPr/>
                    <a:lstStyle/>
                    <a:p>
                      <a:pPr algn="ctr" fontAlgn="ctr"/>
                      <a:r>
                        <a:rPr lang="en-US" altLang="zh-CN" sz="1800" b="1" i="0" u="none" strike="noStrike">
                          <a:solidFill>
                            <a:srgbClr val="FFFFFF"/>
                          </a:solidFill>
                          <a:latin typeface="宋体"/>
                        </a:rPr>
                        <a:t>7</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zh-CN" altLang="en-US" sz="1800" b="1" i="0" u="none" strike="noStrike" dirty="0">
                          <a:solidFill>
                            <a:srgbClr val="FFFFFF"/>
                          </a:solidFill>
                          <a:latin typeface="宋体"/>
                        </a:rPr>
                        <a:t>有没有企事业委托费用多，但支出中没有上缴税金（</a:t>
                      </a:r>
                      <a:r>
                        <a:rPr lang="en-US" altLang="zh-CN" sz="1800" b="1" i="0" u="none" strike="noStrike" dirty="0">
                          <a:solidFill>
                            <a:srgbClr val="FFFFFF"/>
                          </a:solidFill>
                          <a:latin typeface="宋体"/>
                        </a:rPr>
                        <a:t>35</a:t>
                      </a:r>
                      <a:r>
                        <a:rPr lang="zh-CN" altLang="en-US" sz="1800" b="1" i="0" u="none" strike="noStrike" dirty="0">
                          <a:solidFill>
                            <a:srgbClr val="FFFFFF"/>
                          </a:solidFill>
                          <a:latin typeface="宋体"/>
                        </a:rPr>
                        <a:t>）的情况存在？</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551012">
                <a:tc vMerge="1">
                  <a:txBody>
                    <a:bodyPr/>
                    <a:lstStyle/>
                    <a:p>
                      <a:endParaRPr lang="zh-CN" altLang="en-US"/>
                    </a:p>
                  </a:txBody>
                  <a:tcPr/>
                </a:tc>
                <a:tc>
                  <a:txBody>
                    <a:bodyPr/>
                    <a:lstStyle/>
                    <a:p>
                      <a:pPr algn="ctr" fontAlgn="ctr"/>
                      <a:r>
                        <a:rPr lang="en-US" altLang="zh-CN" sz="1800" b="1" i="0" u="none" strike="noStrike" dirty="0">
                          <a:solidFill>
                            <a:srgbClr val="FFFFFF"/>
                          </a:solidFill>
                          <a:latin typeface="宋体"/>
                        </a:rPr>
                        <a:t>8</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zh-CN" altLang="en-US" sz="1800" b="1" i="0" u="none" strike="noStrike" dirty="0">
                          <a:solidFill>
                            <a:srgbClr val="FFFFFF"/>
                          </a:solidFill>
                          <a:latin typeface="宋体"/>
                        </a:rPr>
                        <a:t>有没有企事业委托费用包含表</a:t>
                      </a:r>
                      <a:r>
                        <a:rPr lang="en-US" altLang="zh-CN" sz="1800" b="1" i="0" u="none" strike="noStrike" dirty="0">
                          <a:solidFill>
                            <a:srgbClr val="FFFFFF"/>
                          </a:solidFill>
                          <a:latin typeface="宋体"/>
                        </a:rPr>
                        <a:t>6</a:t>
                      </a:r>
                      <a:r>
                        <a:rPr lang="zh-CN" altLang="en-US" sz="1800" b="1" i="0" u="none" strike="noStrike" dirty="0">
                          <a:solidFill>
                            <a:srgbClr val="FFFFFF"/>
                          </a:solidFill>
                          <a:latin typeface="宋体"/>
                        </a:rPr>
                        <a:t>中转让经费实际到款数的情况存在</a:t>
                      </a:r>
                      <a:r>
                        <a:rPr lang="zh-CN" altLang="en-US" sz="1800" b="1" i="0" u="none" strike="noStrike" dirty="0" smtClean="0">
                          <a:solidFill>
                            <a:srgbClr val="FFFFFF"/>
                          </a:solidFill>
                          <a:latin typeface="宋体"/>
                        </a:rPr>
                        <a:t>？</a:t>
                      </a:r>
                      <a:endParaRPr lang="zh-CN" altLang="en-US" sz="1800" b="1" i="0" u="none" strike="noStrike" dirty="0">
                        <a:solidFill>
                          <a:srgbClr val="FFFFFF"/>
                        </a:solidFill>
                        <a:latin typeface="宋体"/>
                      </a:endParaRP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551012">
                <a:tc vMerge="1">
                  <a:txBody>
                    <a:bodyPr/>
                    <a:lstStyle/>
                    <a:p>
                      <a:endParaRPr lang="zh-CN" altLang="en-US"/>
                    </a:p>
                  </a:txBody>
                  <a:tcPr/>
                </a:tc>
                <a:tc>
                  <a:txBody>
                    <a:bodyPr/>
                    <a:lstStyle/>
                    <a:p>
                      <a:pPr algn="ctr" fontAlgn="ctr"/>
                      <a:r>
                        <a:rPr lang="en-US" altLang="zh-CN" sz="1800" b="1" i="0" u="none" strike="noStrike" dirty="0" smtClean="0">
                          <a:solidFill>
                            <a:srgbClr val="FFFFFF"/>
                          </a:solidFill>
                          <a:latin typeface="宋体"/>
                        </a:rPr>
                        <a:t>9</a:t>
                      </a:r>
                      <a:endParaRPr lang="en-US" altLang="zh-CN" sz="1800" b="1" i="0" u="none" strike="noStrike" dirty="0">
                        <a:solidFill>
                          <a:srgbClr val="FFFFFF"/>
                        </a:solidFill>
                        <a:latin typeface="宋体"/>
                      </a:endParaRP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zh-CN" altLang="en-US" sz="1800" b="1" i="0" u="none" strike="noStrike" dirty="0" smtClean="0">
                          <a:solidFill>
                            <a:srgbClr val="FFFFFF"/>
                          </a:solidFill>
                          <a:latin typeface="宋体"/>
                        </a:rPr>
                        <a:t>有没有从业总人数等于或略大于表</a:t>
                      </a:r>
                      <a:r>
                        <a:rPr lang="en-US" altLang="zh-CN" sz="1800" b="1" i="0" u="none" strike="noStrike" dirty="0" smtClean="0">
                          <a:solidFill>
                            <a:srgbClr val="FFFFFF"/>
                          </a:solidFill>
                          <a:latin typeface="宋体"/>
                        </a:rPr>
                        <a:t>11</a:t>
                      </a:r>
                      <a:r>
                        <a:rPr lang="zh-CN" altLang="en-US" sz="1800" b="1" i="0" u="none" strike="noStrike" dirty="0" smtClean="0">
                          <a:solidFill>
                            <a:srgbClr val="FFFFFF"/>
                          </a:solidFill>
                          <a:latin typeface="宋体"/>
                        </a:rPr>
                        <a:t>总人数的情况存在？</a:t>
                      </a:r>
                      <a:endParaRPr lang="zh-CN" altLang="en-US" sz="1800" b="1" i="0" u="none" strike="noStrike" dirty="0">
                        <a:solidFill>
                          <a:srgbClr val="FFFFFF"/>
                        </a:solidFill>
                        <a:latin typeface="宋体"/>
                      </a:endParaRP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bl>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657229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怎么统</a:t>
            </a:r>
          </a:p>
        </p:txBody>
      </p:sp>
      <p:graphicFrame>
        <p:nvGraphicFramePr>
          <p:cNvPr id="6" name="表格 5"/>
          <p:cNvGraphicFramePr>
            <a:graphicFrameLocks noGrp="1"/>
          </p:cNvGraphicFramePr>
          <p:nvPr/>
        </p:nvGraphicFramePr>
        <p:xfrm>
          <a:off x="642910" y="1142984"/>
          <a:ext cx="7786742" cy="5072099"/>
        </p:xfrm>
        <a:graphic>
          <a:graphicData uri="http://schemas.openxmlformats.org/drawingml/2006/table">
            <a:tbl>
              <a:tblPr/>
              <a:tblGrid>
                <a:gridCol w="630048"/>
                <a:gridCol w="581582"/>
                <a:gridCol w="6575112"/>
              </a:tblGrid>
              <a:tr h="411021">
                <a:tc>
                  <a:txBody>
                    <a:bodyPr/>
                    <a:lstStyle/>
                    <a:p>
                      <a:pPr algn="ctr" fontAlgn="ctr"/>
                      <a:r>
                        <a:rPr lang="zh-CN" altLang="en-US" sz="1800" b="1" i="0" u="none" strike="noStrike" dirty="0">
                          <a:solidFill>
                            <a:srgbClr val="FFFFFF"/>
                          </a:solidFill>
                          <a:latin typeface="宋体"/>
                        </a:rPr>
                        <a:t>表</a:t>
                      </a:r>
                      <a:r>
                        <a:rPr lang="en-US" altLang="zh-CN" sz="1800" b="1" i="0" u="none" strike="noStrike" dirty="0">
                          <a:solidFill>
                            <a:srgbClr val="FFFFFF"/>
                          </a:solidFill>
                          <a:latin typeface="宋体"/>
                        </a:rPr>
                        <a:t>3-1</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zh-CN" altLang="en-US" sz="1800" b="1" i="0" u="none" strike="noStrike">
                          <a:solidFill>
                            <a:srgbClr val="FFFFFF"/>
                          </a:solidFill>
                          <a:latin typeface="宋体"/>
                        </a:rPr>
                        <a:t>序号</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zh-CN" altLang="en-US" sz="1800" b="1" i="0" u="none" strike="noStrike">
                          <a:solidFill>
                            <a:srgbClr val="FFFFFF"/>
                          </a:solidFill>
                          <a:latin typeface="宋体"/>
                        </a:rPr>
                        <a:t>要    点</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411021">
                <a:tc rowSpan="9">
                  <a:txBody>
                    <a:bodyPr/>
                    <a:lstStyle/>
                    <a:p>
                      <a:pPr algn="ctr" fontAlgn="ctr"/>
                      <a:r>
                        <a:rPr lang="zh-CN" altLang="en-US" sz="1800" b="1" i="0" u="none" strike="noStrike">
                          <a:solidFill>
                            <a:srgbClr val="FFFFFF"/>
                          </a:solidFill>
                          <a:latin typeface="宋体"/>
                        </a:rPr>
                        <a:t>　</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altLang="zh-CN" sz="1800" b="1" i="0" u="none" strike="noStrike">
                          <a:solidFill>
                            <a:srgbClr val="FFFFFF"/>
                          </a:solidFill>
                          <a:latin typeface="宋体"/>
                        </a:rPr>
                        <a:t>1</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zh-CN" altLang="en-US" sz="1800" b="1" i="0" u="none" strike="noStrike">
                          <a:solidFill>
                            <a:srgbClr val="FFFFFF"/>
                          </a:solidFill>
                          <a:latin typeface="宋体"/>
                        </a:rPr>
                        <a:t>有没有从业人员（</a:t>
                      </a:r>
                      <a:r>
                        <a:rPr lang="en-US" altLang="zh-CN" sz="1800" b="1" i="0" u="none" strike="noStrike">
                          <a:solidFill>
                            <a:srgbClr val="FFFFFF"/>
                          </a:solidFill>
                          <a:latin typeface="宋体"/>
                        </a:rPr>
                        <a:t>L2</a:t>
                      </a:r>
                      <a:r>
                        <a:rPr lang="zh-CN" altLang="en-US" sz="1800" b="1" i="0" u="none" strike="noStrike">
                          <a:solidFill>
                            <a:srgbClr val="FFFFFF"/>
                          </a:solidFill>
                          <a:latin typeface="宋体"/>
                        </a:rPr>
                        <a:t>）小于或等于合计（</a:t>
                      </a:r>
                      <a:r>
                        <a:rPr lang="en-US" altLang="zh-CN" sz="1800" b="1" i="0" u="none" strike="noStrike">
                          <a:solidFill>
                            <a:srgbClr val="FFFFFF"/>
                          </a:solidFill>
                          <a:latin typeface="宋体"/>
                        </a:rPr>
                        <a:t>L5</a:t>
                      </a:r>
                      <a:r>
                        <a:rPr lang="zh-CN" altLang="en-US" sz="1800" b="1" i="0" u="none" strike="noStrike">
                          <a:solidFill>
                            <a:srgbClr val="FFFFFF"/>
                          </a:solidFill>
                          <a:latin typeface="宋体"/>
                        </a:rPr>
                        <a:t>）的情况存在？</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411021">
                <a:tc vMerge="1">
                  <a:txBody>
                    <a:bodyPr/>
                    <a:lstStyle/>
                    <a:p>
                      <a:endParaRPr lang="zh-CN" altLang="en-US"/>
                    </a:p>
                  </a:txBody>
                  <a:tcPr/>
                </a:tc>
                <a:tc>
                  <a:txBody>
                    <a:bodyPr/>
                    <a:lstStyle/>
                    <a:p>
                      <a:pPr algn="ctr" fontAlgn="ctr"/>
                      <a:r>
                        <a:rPr lang="en-US" altLang="zh-CN" sz="1800" b="1" i="0" u="none" strike="noStrike">
                          <a:solidFill>
                            <a:srgbClr val="FFFFFF"/>
                          </a:solidFill>
                          <a:latin typeface="宋体"/>
                        </a:rPr>
                        <a:t>2</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zh-CN" altLang="en-US" sz="1800" b="1" i="0" u="none" strike="noStrike">
                          <a:solidFill>
                            <a:srgbClr val="FFFFFF"/>
                          </a:solidFill>
                          <a:latin typeface="宋体"/>
                        </a:rPr>
                        <a:t>有没有从业人员（</a:t>
                      </a:r>
                      <a:r>
                        <a:rPr lang="en-US" altLang="zh-CN" sz="1800" b="1" i="0" u="none" strike="noStrike">
                          <a:solidFill>
                            <a:srgbClr val="FFFFFF"/>
                          </a:solidFill>
                          <a:latin typeface="宋体"/>
                        </a:rPr>
                        <a:t>L2</a:t>
                      </a:r>
                      <a:r>
                        <a:rPr lang="zh-CN" altLang="en-US" sz="1800" b="1" i="0" u="none" strike="noStrike">
                          <a:solidFill>
                            <a:srgbClr val="FFFFFF"/>
                          </a:solidFill>
                          <a:latin typeface="宋体"/>
                        </a:rPr>
                        <a:t>）大于或接近于表</a:t>
                      </a:r>
                      <a:r>
                        <a:rPr lang="en-US" altLang="zh-CN" sz="1800" b="1" i="0" u="none" strike="noStrike">
                          <a:solidFill>
                            <a:srgbClr val="FFFFFF"/>
                          </a:solidFill>
                          <a:latin typeface="宋体"/>
                        </a:rPr>
                        <a:t>1-1</a:t>
                      </a:r>
                      <a:r>
                        <a:rPr lang="zh-CN" altLang="en-US" sz="1800" b="1" i="0" u="none" strike="noStrike">
                          <a:solidFill>
                            <a:srgbClr val="FFFFFF"/>
                          </a:solidFill>
                          <a:latin typeface="宋体"/>
                        </a:rPr>
                        <a:t>中</a:t>
                      </a:r>
                      <a:r>
                        <a:rPr lang="en-US" altLang="zh-CN" sz="1800" b="1" i="0" u="none" strike="noStrike">
                          <a:solidFill>
                            <a:srgbClr val="FFFFFF"/>
                          </a:solidFill>
                          <a:latin typeface="宋体"/>
                        </a:rPr>
                        <a:t>L1</a:t>
                      </a:r>
                      <a:r>
                        <a:rPr lang="zh-CN" altLang="en-US" sz="1800" b="1" i="0" u="none" strike="noStrike">
                          <a:solidFill>
                            <a:srgbClr val="FFFFFF"/>
                          </a:solidFill>
                          <a:latin typeface="宋体"/>
                        </a:rPr>
                        <a:t>总量的情况存在？</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411021">
                <a:tc vMerge="1">
                  <a:txBody>
                    <a:bodyPr/>
                    <a:lstStyle/>
                    <a:p>
                      <a:endParaRPr lang="zh-CN" altLang="en-US"/>
                    </a:p>
                  </a:txBody>
                  <a:tcPr/>
                </a:tc>
                <a:tc>
                  <a:txBody>
                    <a:bodyPr/>
                    <a:lstStyle/>
                    <a:p>
                      <a:pPr algn="ctr" fontAlgn="ctr"/>
                      <a:r>
                        <a:rPr lang="en-US" altLang="zh-CN" sz="1800" b="1" i="0" u="none" strike="noStrike">
                          <a:solidFill>
                            <a:srgbClr val="FFFFFF"/>
                          </a:solidFill>
                          <a:latin typeface="宋体"/>
                        </a:rPr>
                        <a:t>3</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zh-CN" altLang="en-US" sz="1800" b="1" i="0" u="none" strike="noStrike" dirty="0" smtClean="0">
                          <a:solidFill>
                            <a:srgbClr val="FFFFFF"/>
                          </a:solidFill>
                          <a:latin typeface="宋体"/>
                        </a:rPr>
                        <a:t>有没有活动人员</a:t>
                      </a:r>
                      <a:r>
                        <a:rPr lang="zh-CN" altLang="en-US" sz="1800" b="1" i="0" u="none" strike="noStrike" dirty="0">
                          <a:solidFill>
                            <a:srgbClr val="FFFFFF"/>
                          </a:solidFill>
                          <a:latin typeface="宋体"/>
                        </a:rPr>
                        <a:t>（</a:t>
                      </a:r>
                      <a:r>
                        <a:rPr lang="en-US" altLang="zh-CN" sz="1800" b="1" i="0" u="none" strike="noStrike" dirty="0">
                          <a:solidFill>
                            <a:srgbClr val="FFFFFF"/>
                          </a:solidFill>
                          <a:latin typeface="宋体"/>
                        </a:rPr>
                        <a:t>L2</a:t>
                      </a:r>
                      <a:r>
                        <a:rPr lang="zh-CN" altLang="en-US" sz="1800" b="1" i="0" u="none" strike="noStrike" dirty="0">
                          <a:solidFill>
                            <a:srgbClr val="FFFFFF"/>
                          </a:solidFill>
                          <a:latin typeface="宋体"/>
                        </a:rPr>
                        <a:t>）大于或接近于表</a:t>
                      </a:r>
                      <a:r>
                        <a:rPr lang="en-US" altLang="zh-CN" sz="1800" b="1" i="0" u="none" strike="noStrike" dirty="0">
                          <a:solidFill>
                            <a:srgbClr val="FFFFFF"/>
                          </a:solidFill>
                          <a:latin typeface="宋体"/>
                        </a:rPr>
                        <a:t>4-1</a:t>
                      </a:r>
                      <a:r>
                        <a:rPr lang="zh-CN" altLang="en-US" sz="1800" b="1" i="0" u="none" strike="noStrike" dirty="0">
                          <a:solidFill>
                            <a:srgbClr val="FFFFFF"/>
                          </a:solidFill>
                          <a:latin typeface="宋体"/>
                        </a:rPr>
                        <a:t>中</a:t>
                      </a:r>
                      <a:r>
                        <a:rPr lang="en-US" altLang="zh-CN" sz="1800" b="1" i="0" u="none" strike="noStrike" dirty="0">
                          <a:solidFill>
                            <a:srgbClr val="FFFFFF"/>
                          </a:solidFill>
                          <a:latin typeface="宋体"/>
                        </a:rPr>
                        <a:t>L4</a:t>
                      </a:r>
                      <a:r>
                        <a:rPr lang="zh-CN" altLang="en-US" sz="1800" b="1" i="0" u="none" strike="noStrike" dirty="0">
                          <a:solidFill>
                            <a:srgbClr val="FFFFFF"/>
                          </a:solidFill>
                          <a:latin typeface="宋体"/>
                        </a:rPr>
                        <a:t>总量的情况存在？</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411021">
                <a:tc vMerge="1">
                  <a:txBody>
                    <a:bodyPr/>
                    <a:lstStyle/>
                    <a:p>
                      <a:endParaRPr lang="zh-CN" altLang="en-US"/>
                    </a:p>
                  </a:txBody>
                  <a:tcPr/>
                </a:tc>
                <a:tc>
                  <a:txBody>
                    <a:bodyPr/>
                    <a:lstStyle/>
                    <a:p>
                      <a:pPr algn="ctr" fontAlgn="ctr"/>
                      <a:r>
                        <a:rPr lang="en-US" altLang="zh-CN" sz="1800" b="1" i="0" u="none" strike="noStrike">
                          <a:solidFill>
                            <a:srgbClr val="FFFFFF"/>
                          </a:solidFill>
                          <a:latin typeface="宋体"/>
                        </a:rPr>
                        <a:t>4</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zh-CN" altLang="en-US" sz="1800" b="1" i="0" u="none" strike="noStrike">
                          <a:solidFill>
                            <a:srgbClr val="FFFFFF"/>
                          </a:solidFill>
                          <a:latin typeface="宋体"/>
                        </a:rPr>
                        <a:t>有没有承担项目（</a:t>
                      </a:r>
                      <a:r>
                        <a:rPr lang="en-US" altLang="zh-CN" sz="1800" b="1" i="0" u="none" strike="noStrike">
                          <a:solidFill>
                            <a:srgbClr val="FFFFFF"/>
                          </a:solidFill>
                          <a:latin typeface="宋体"/>
                        </a:rPr>
                        <a:t>L11</a:t>
                      </a:r>
                      <a:r>
                        <a:rPr lang="zh-CN" altLang="en-US" sz="1800" b="1" i="0" u="none" strike="noStrike">
                          <a:solidFill>
                            <a:srgbClr val="FFFFFF"/>
                          </a:solidFill>
                          <a:latin typeface="宋体"/>
                        </a:rPr>
                        <a:t>）大于或接近于表</a:t>
                      </a:r>
                      <a:r>
                        <a:rPr lang="en-US" altLang="zh-CN" sz="1800" b="1" i="0" u="none" strike="noStrike">
                          <a:solidFill>
                            <a:srgbClr val="FFFFFF"/>
                          </a:solidFill>
                          <a:latin typeface="宋体"/>
                        </a:rPr>
                        <a:t>42</a:t>
                      </a:r>
                      <a:r>
                        <a:rPr lang="zh-CN" altLang="en-US" sz="1800" b="1" i="0" u="none" strike="noStrike">
                          <a:solidFill>
                            <a:srgbClr val="FFFFFF"/>
                          </a:solidFill>
                          <a:latin typeface="宋体"/>
                        </a:rPr>
                        <a:t>（</a:t>
                      </a:r>
                      <a:r>
                        <a:rPr lang="en-US" altLang="zh-CN" sz="1800" b="1" i="0" u="none" strike="noStrike">
                          <a:solidFill>
                            <a:srgbClr val="FFFFFF"/>
                          </a:solidFill>
                          <a:latin typeface="宋体"/>
                        </a:rPr>
                        <a:t>L1</a:t>
                      </a:r>
                      <a:r>
                        <a:rPr lang="zh-CN" altLang="en-US" sz="1800" b="1" i="0" u="none" strike="noStrike">
                          <a:solidFill>
                            <a:srgbClr val="FFFFFF"/>
                          </a:solidFill>
                          <a:latin typeface="宋体"/>
                        </a:rPr>
                        <a:t>）的情况存在？</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411021">
                <a:tc vMerge="1">
                  <a:txBody>
                    <a:bodyPr/>
                    <a:lstStyle/>
                    <a:p>
                      <a:endParaRPr lang="zh-CN" altLang="en-US"/>
                    </a:p>
                  </a:txBody>
                  <a:tcPr/>
                </a:tc>
                <a:tc>
                  <a:txBody>
                    <a:bodyPr/>
                    <a:lstStyle/>
                    <a:p>
                      <a:pPr algn="ctr" fontAlgn="ctr"/>
                      <a:r>
                        <a:rPr lang="en-US" altLang="zh-CN" sz="1800" b="1" i="0" u="none" strike="noStrike">
                          <a:solidFill>
                            <a:srgbClr val="FFFFFF"/>
                          </a:solidFill>
                          <a:latin typeface="宋体"/>
                        </a:rPr>
                        <a:t>5</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zh-CN" altLang="en-US" sz="1800" b="1" i="0" u="none" strike="noStrike">
                          <a:solidFill>
                            <a:srgbClr val="FFFFFF"/>
                          </a:solidFill>
                          <a:latin typeface="宋体"/>
                        </a:rPr>
                        <a:t>有没有合计（</a:t>
                      </a:r>
                      <a:r>
                        <a:rPr lang="en-US" altLang="zh-CN" sz="1800" b="1" i="0" u="none" strike="noStrike">
                          <a:solidFill>
                            <a:srgbClr val="FFFFFF"/>
                          </a:solidFill>
                          <a:latin typeface="宋体"/>
                        </a:rPr>
                        <a:t>L5</a:t>
                      </a:r>
                      <a:r>
                        <a:rPr lang="zh-CN" altLang="en-US" sz="1800" b="1" i="0" u="none" strike="noStrike">
                          <a:solidFill>
                            <a:srgbClr val="FFFFFF"/>
                          </a:solidFill>
                          <a:latin typeface="宋体"/>
                        </a:rPr>
                        <a:t>）大于或接近于表</a:t>
                      </a:r>
                      <a:r>
                        <a:rPr lang="en-US" altLang="zh-CN" sz="1800" b="1" i="0" u="none" strike="noStrike">
                          <a:solidFill>
                            <a:srgbClr val="FFFFFF"/>
                          </a:solidFill>
                          <a:latin typeface="宋体"/>
                        </a:rPr>
                        <a:t>42</a:t>
                      </a:r>
                      <a:r>
                        <a:rPr lang="zh-CN" altLang="en-US" sz="1800" b="1" i="0" u="none" strike="noStrike">
                          <a:solidFill>
                            <a:srgbClr val="FFFFFF"/>
                          </a:solidFill>
                          <a:latin typeface="宋体"/>
                        </a:rPr>
                        <a:t>（</a:t>
                      </a:r>
                      <a:r>
                        <a:rPr lang="en-US" altLang="zh-CN" sz="1800" b="1" i="0" u="none" strike="noStrike">
                          <a:solidFill>
                            <a:srgbClr val="FFFFFF"/>
                          </a:solidFill>
                          <a:latin typeface="宋体"/>
                        </a:rPr>
                        <a:t>L4</a:t>
                      </a:r>
                      <a:r>
                        <a:rPr lang="zh-CN" altLang="en-US" sz="1800" b="1" i="0" u="none" strike="noStrike">
                          <a:solidFill>
                            <a:srgbClr val="FFFFFF"/>
                          </a:solidFill>
                          <a:latin typeface="宋体"/>
                        </a:rPr>
                        <a:t>）的情况存在？</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799302">
                <a:tc vMerge="1">
                  <a:txBody>
                    <a:bodyPr/>
                    <a:lstStyle/>
                    <a:p>
                      <a:endParaRPr lang="zh-CN" altLang="en-US"/>
                    </a:p>
                  </a:txBody>
                  <a:tcPr/>
                </a:tc>
                <a:tc>
                  <a:txBody>
                    <a:bodyPr/>
                    <a:lstStyle/>
                    <a:p>
                      <a:pPr algn="ctr" fontAlgn="ctr"/>
                      <a:r>
                        <a:rPr lang="en-US" altLang="zh-CN" sz="1800" b="1" i="0" u="none" strike="noStrike">
                          <a:solidFill>
                            <a:srgbClr val="FFFFFF"/>
                          </a:solidFill>
                          <a:latin typeface="宋体"/>
                        </a:rPr>
                        <a:t>6</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zh-CN" altLang="en-US" sz="1800" b="1" i="0" u="none" strike="noStrike" dirty="0">
                          <a:solidFill>
                            <a:srgbClr val="FFFFFF"/>
                          </a:solidFill>
                          <a:latin typeface="宋体"/>
                        </a:rPr>
                        <a:t>有没有固定资产原值（</a:t>
                      </a:r>
                      <a:r>
                        <a:rPr lang="en-US" altLang="zh-CN" sz="1800" b="1" i="0" u="none" strike="noStrike" dirty="0">
                          <a:solidFill>
                            <a:srgbClr val="FFFFFF"/>
                          </a:solidFill>
                          <a:latin typeface="宋体"/>
                        </a:rPr>
                        <a:t>L12</a:t>
                      </a:r>
                      <a:r>
                        <a:rPr lang="zh-CN" altLang="en-US" sz="1800" b="1" i="0" u="none" strike="noStrike" dirty="0">
                          <a:solidFill>
                            <a:srgbClr val="FFFFFF"/>
                          </a:solidFill>
                          <a:latin typeface="宋体"/>
                        </a:rPr>
                        <a:t>、</a:t>
                      </a:r>
                      <a:r>
                        <a:rPr lang="en-US" altLang="zh-CN" sz="1800" b="1" i="0" u="none" strike="noStrike" dirty="0">
                          <a:solidFill>
                            <a:srgbClr val="FFFFFF"/>
                          </a:solidFill>
                          <a:latin typeface="宋体"/>
                        </a:rPr>
                        <a:t>L13</a:t>
                      </a:r>
                      <a:r>
                        <a:rPr lang="zh-CN" altLang="en-US" sz="1800" b="1" i="0" u="none" strike="noStrike" dirty="0">
                          <a:solidFill>
                            <a:srgbClr val="FFFFFF"/>
                          </a:solidFill>
                          <a:latin typeface="宋体"/>
                        </a:rPr>
                        <a:t>、</a:t>
                      </a:r>
                      <a:r>
                        <a:rPr lang="en-US" altLang="zh-CN" sz="1800" b="1" i="0" u="none" strike="noStrike" dirty="0">
                          <a:solidFill>
                            <a:srgbClr val="FFFFFF"/>
                          </a:solidFill>
                          <a:latin typeface="宋体"/>
                        </a:rPr>
                        <a:t>L14</a:t>
                      </a:r>
                      <a:r>
                        <a:rPr lang="zh-CN" altLang="en-US" sz="1800" b="1" i="0" u="none" strike="noStrike" dirty="0">
                          <a:solidFill>
                            <a:srgbClr val="FFFFFF"/>
                          </a:solidFill>
                          <a:latin typeface="宋体"/>
                        </a:rPr>
                        <a:t>）在各机构同时填报的情况存在？</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799302">
                <a:tc vMerge="1">
                  <a:txBody>
                    <a:bodyPr/>
                    <a:lstStyle/>
                    <a:p>
                      <a:endParaRPr lang="zh-CN" altLang="en-US"/>
                    </a:p>
                  </a:txBody>
                  <a:tcPr/>
                </a:tc>
                <a:tc>
                  <a:txBody>
                    <a:bodyPr/>
                    <a:lstStyle/>
                    <a:p>
                      <a:pPr algn="ctr" fontAlgn="ctr"/>
                      <a:r>
                        <a:rPr lang="en-US" altLang="zh-CN" sz="1800" b="1" i="0" u="none" strike="noStrike">
                          <a:solidFill>
                            <a:srgbClr val="FFFFFF"/>
                          </a:solidFill>
                          <a:latin typeface="宋体"/>
                        </a:rPr>
                        <a:t>7</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zh-CN" altLang="en-US" sz="1800" b="1" i="0" u="none" strike="noStrike">
                          <a:solidFill>
                            <a:srgbClr val="FFFFFF"/>
                          </a:solidFill>
                          <a:latin typeface="宋体"/>
                        </a:rPr>
                        <a:t>有没有将国家级机构当作其他机构、技术咨询（服务）等机构填报的情况存在？</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607718">
                <a:tc vMerge="1">
                  <a:txBody>
                    <a:bodyPr/>
                    <a:lstStyle/>
                    <a:p>
                      <a:endParaRPr lang="zh-CN" altLang="en-US"/>
                    </a:p>
                  </a:txBody>
                  <a:tcPr/>
                </a:tc>
                <a:tc>
                  <a:txBody>
                    <a:bodyPr/>
                    <a:lstStyle/>
                    <a:p>
                      <a:pPr algn="ctr" fontAlgn="ctr"/>
                      <a:r>
                        <a:rPr lang="en-US" altLang="zh-CN" sz="1800" b="1" i="0" u="none" strike="noStrike" dirty="0">
                          <a:solidFill>
                            <a:srgbClr val="FFFFFF"/>
                          </a:solidFill>
                          <a:latin typeface="宋体"/>
                        </a:rPr>
                        <a:t>8</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zh-CN" altLang="en-US" sz="1800" b="1" i="0" u="none" strike="noStrike" dirty="0">
                          <a:solidFill>
                            <a:srgbClr val="FFFFFF"/>
                          </a:solidFill>
                          <a:latin typeface="宋体"/>
                        </a:rPr>
                        <a:t>有没有机构固定资产值偏大或偏小、把元或万元作为单位统计的情况存在？</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399651">
                <a:tc vMerge="1">
                  <a:txBody>
                    <a:bodyPr/>
                    <a:lstStyle/>
                    <a:p>
                      <a:endParaRPr lang="zh-CN" altLang="en-US"/>
                    </a:p>
                  </a:txBody>
                  <a:tcPr/>
                </a:tc>
                <a:tc>
                  <a:txBody>
                    <a:bodyPr/>
                    <a:lstStyle/>
                    <a:p>
                      <a:pPr algn="ctr" fontAlgn="ctr"/>
                      <a:r>
                        <a:rPr lang="en-US" altLang="zh-CN" sz="1800" b="1" i="0" u="none" strike="noStrike" dirty="0" smtClean="0">
                          <a:solidFill>
                            <a:srgbClr val="FFFFFF"/>
                          </a:solidFill>
                          <a:latin typeface="宋体"/>
                        </a:rPr>
                        <a:t>9</a:t>
                      </a:r>
                      <a:endParaRPr lang="en-US" altLang="zh-CN" sz="1800" b="1" i="0" u="none" strike="noStrike" dirty="0">
                        <a:solidFill>
                          <a:srgbClr val="FFFFFF"/>
                        </a:solidFill>
                        <a:latin typeface="宋体"/>
                      </a:endParaRP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zh-CN" altLang="en-US" sz="1800" b="1" i="0" u="none" strike="noStrike" dirty="0" smtClean="0">
                          <a:solidFill>
                            <a:srgbClr val="FFFFFF"/>
                          </a:solidFill>
                          <a:latin typeface="宋体"/>
                        </a:rPr>
                        <a:t>有没有</a:t>
                      </a:r>
                      <a:r>
                        <a:rPr lang="en-US" altLang="zh-CN" sz="1800" b="1" i="0" u="none" strike="noStrike" dirty="0" smtClean="0">
                          <a:solidFill>
                            <a:srgbClr val="FFFFFF"/>
                          </a:solidFill>
                          <a:latin typeface="宋体"/>
                        </a:rPr>
                        <a:t>L8</a:t>
                      </a:r>
                      <a:r>
                        <a:rPr lang="zh-CN" altLang="en-US" sz="1800" b="1" i="0" u="none" strike="noStrike" dirty="0" smtClean="0">
                          <a:solidFill>
                            <a:srgbClr val="FFFFFF"/>
                          </a:solidFill>
                          <a:latin typeface="宋体"/>
                        </a:rPr>
                        <a:t>科技活动人员、</a:t>
                      </a:r>
                      <a:r>
                        <a:rPr lang="en-US" altLang="zh-CN" sz="1800" b="1" i="0" u="none" strike="noStrike" dirty="0" smtClean="0">
                          <a:solidFill>
                            <a:srgbClr val="FFFFFF"/>
                          </a:solidFill>
                          <a:latin typeface="宋体"/>
                        </a:rPr>
                        <a:t>L14</a:t>
                      </a:r>
                      <a:r>
                        <a:rPr lang="zh-CN" altLang="en-US" sz="1800" b="1" i="0" u="none" strike="noStrike" dirty="0" smtClean="0">
                          <a:solidFill>
                            <a:srgbClr val="FFFFFF"/>
                          </a:solidFill>
                          <a:latin typeface="宋体"/>
                        </a:rPr>
                        <a:t>当年内部支出为“</a:t>
                      </a:r>
                      <a:r>
                        <a:rPr lang="en-US" altLang="zh-CN" sz="1800" b="1" i="0" u="none" strike="noStrike" dirty="0" smtClean="0">
                          <a:solidFill>
                            <a:srgbClr val="FFFFFF"/>
                          </a:solidFill>
                          <a:latin typeface="宋体"/>
                        </a:rPr>
                        <a:t>0</a:t>
                      </a:r>
                      <a:r>
                        <a:rPr lang="zh-CN" altLang="en-US" sz="1800" b="1" i="0" u="none" strike="noStrike" dirty="0" smtClean="0">
                          <a:solidFill>
                            <a:srgbClr val="FFFFFF"/>
                          </a:solidFill>
                          <a:latin typeface="宋体"/>
                        </a:rPr>
                        <a:t>”的情况存在？</a:t>
                      </a:r>
                      <a:endParaRPr lang="zh-CN" altLang="en-US" sz="1800" b="1" i="0" u="none" strike="noStrike" dirty="0">
                        <a:solidFill>
                          <a:srgbClr val="FFFFFF"/>
                        </a:solidFill>
                        <a:latin typeface="宋体"/>
                      </a:endParaRP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bl>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657229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怎么统</a:t>
            </a:r>
          </a:p>
        </p:txBody>
      </p:sp>
      <p:graphicFrame>
        <p:nvGraphicFramePr>
          <p:cNvPr id="6" name="表格 5"/>
          <p:cNvGraphicFramePr>
            <a:graphicFrameLocks noGrp="1"/>
          </p:cNvGraphicFramePr>
          <p:nvPr/>
        </p:nvGraphicFramePr>
        <p:xfrm>
          <a:off x="785786" y="1071546"/>
          <a:ext cx="7643865" cy="3643338"/>
        </p:xfrm>
        <a:graphic>
          <a:graphicData uri="http://schemas.openxmlformats.org/drawingml/2006/table">
            <a:tbl>
              <a:tblPr/>
              <a:tblGrid>
                <a:gridCol w="618487"/>
                <a:gridCol w="570911"/>
                <a:gridCol w="6454467"/>
              </a:tblGrid>
              <a:tr h="807552">
                <a:tc>
                  <a:txBody>
                    <a:bodyPr/>
                    <a:lstStyle/>
                    <a:p>
                      <a:pPr algn="ctr" fontAlgn="ctr"/>
                      <a:r>
                        <a:rPr lang="zh-CN" altLang="en-US" sz="1800" b="1" i="0" u="none" strike="noStrike" dirty="0">
                          <a:solidFill>
                            <a:srgbClr val="FFFFFF"/>
                          </a:solidFill>
                          <a:latin typeface="宋体"/>
                        </a:rPr>
                        <a:t>表</a:t>
                      </a:r>
                      <a:r>
                        <a:rPr lang="en-US" altLang="zh-CN" sz="1800" b="1" i="0" u="none" strike="noStrike" dirty="0">
                          <a:solidFill>
                            <a:srgbClr val="FFFFFF"/>
                          </a:solidFill>
                          <a:latin typeface="宋体"/>
                        </a:rPr>
                        <a:t>4-1</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zh-CN" altLang="en-US" sz="2000" b="1" i="0" u="none" strike="noStrike" dirty="0">
                          <a:solidFill>
                            <a:srgbClr val="FFFFFF"/>
                          </a:solidFill>
                          <a:latin typeface="宋体"/>
                        </a:rPr>
                        <a:t>序号</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zh-CN" altLang="en-US" sz="2000" b="1" i="0" u="none" strike="noStrike" dirty="0">
                          <a:solidFill>
                            <a:srgbClr val="FFFFFF"/>
                          </a:solidFill>
                          <a:latin typeface="宋体"/>
                        </a:rPr>
                        <a:t>要    点</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406894">
                <a:tc rowSpan="5">
                  <a:txBody>
                    <a:bodyPr/>
                    <a:lstStyle/>
                    <a:p>
                      <a:pPr algn="ctr" fontAlgn="ctr"/>
                      <a:r>
                        <a:rPr lang="zh-CN" altLang="en-US" sz="2000" b="1" i="0" u="none" strike="noStrike">
                          <a:solidFill>
                            <a:srgbClr val="FFFFFF"/>
                          </a:solidFill>
                          <a:latin typeface="宋体"/>
                        </a:rPr>
                        <a:t>　</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altLang="zh-CN" sz="2000" b="1" i="0" u="none" strike="noStrike">
                          <a:solidFill>
                            <a:srgbClr val="FFFFFF"/>
                          </a:solidFill>
                          <a:latin typeface="宋体"/>
                        </a:rPr>
                        <a:t>1</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zh-CN" altLang="en-US" sz="2000" b="1" i="0" u="none" strike="noStrike">
                          <a:solidFill>
                            <a:srgbClr val="FFFFFF"/>
                          </a:solidFill>
                          <a:latin typeface="宋体"/>
                        </a:rPr>
                        <a:t>有没有投入人员（</a:t>
                      </a:r>
                      <a:r>
                        <a:rPr lang="en-US" altLang="zh-CN" sz="2000" b="1" i="0" u="none" strike="noStrike">
                          <a:solidFill>
                            <a:srgbClr val="FFFFFF"/>
                          </a:solidFill>
                          <a:latin typeface="宋体"/>
                        </a:rPr>
                        <a:t>L4</a:t>
                      </a:r>
                      <a:r>
                        <a:rPr lang="zh-CN" altLang="en-US" sz="2000" b="1" i="0" u="none" strike="noStrike">
                          <a:solidFill>
                            <a:srgbClr val="FFFFFF"/>
                          </a:solidFill>
                          <a:latin typeface="宋体"/>
                        </a:rPr>
                        <a:t>）接近表</a:t>
                      </a:r>
                      <a:r>
                        <a:rPr lang="en-US" altLang="zh-CN" sz="2000" b="1" i="0" u="none" strike="noStrike">
                          <a:solidFill>
                            <a:srgbClr val="FFFFFF"/>
                          </a:solidFill>
                          <a:latin typeface="宋体"/>
                        </a:rPr>
                        <a:t>1-1</a:t>
                      </a:r>
                      <a:r>
                        <a:rPr lang="zh-CN" altLang="en-US" sz="2000" b="1" i="0" u="none" strike="noStrike">
                          <a:solidFill>
                            <a:srgbClr val="FFFFFF"/>
                          </a:solidFill>
                          <a:latin typeface="宋体"/>
                        </a:rPr>
                        <a:t>总数（</a:t>
                      </a:r>
                      <a:r>
                        <a:rPr lang="en-US" altLang="zh-CN" sz="2000" b="1" i="0" u="none" strike="noStrike">
                          <a:solidFill>
                            <a:srgbClr val="FFFFFF"/>
                          </a:solidFill>
                          <a:latin typeface="宋体"/>
                        </a:rPr>
                        <a:t>L1</a:t>
                      </a:r>
                      <a:r>
                        <a:rPr lang="zh-CN" altLang="en-US" sz="2000" b="1" i="0" u="none" strike="noStrike">
                          <a:solidFill>
                            <a:srgbClr val="FFFFFF"/>
                          </a:solidFill>
                          <a:latin typeface="宋体"/>
                        </a:rPr>
                        <a:t>）的情况存在？</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406894">
                <a:tc vMerge="1">
                  <a:txBody>
                    <a:bodyPr/>
                    <a:lstStyle/>
                    <a:p>
                      <a:endParaRPr lang="zh-CN" altLang="en-US"/>
                    </a:p>
                  </a:txBody>
                  <a:tcPr/>
                </a:tc>
                <a:tc>
                  <a:txBody>
                    <a:bodyPr/>
                    <a:lstStyle/>
                    <a:p>
                      <a:pPr algn="ctr" fontAlgn="ctr"/>
                      <a:r>
                        <a:rPr lang="en-US" altLang="zh-CN" sz="2000" b="1" i="0" u="none" strike="noStrike">
                          <a:solidFill>
                            <a:srgbClr val="FFFFFF"/>
                          </a:solidFill>
                          <a:latin typeface="宋体"/>
                        </a:rPr>
                        <a:t>2</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zh-CN" altLang="en-US" sz="2000" b="1" i="0" u="none" strike="noStrike">
                          <a:solidFill>
                            <a:srgbClr val="FFFFFF"/>
                          </a:solidFill>
                          <a:latin typeface="宋体"/>
                        </a:rPr>
                        <a:t>有没有研究类别分类过于简单化的情况存在？</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807552">
                <a:tc vMerge="1">
                  <a:txBody>
                    <a:bodyPr/>
                    <a:lstStyle/>
                    <a:p>
                      <a:endParaRPr lang="zh-CN" altLang="en-US"/>
                    </a:p>
                  </a:txBody>
                  <a:tcPr/>
                </a:tc>
                <a:tc>
                  <a:txBody>
                    <a:bodyPr/>
                    <a:lstStyle/>
                    <a:p>
                      <a:pPr algn="ctr" fontAlgn="ctr"/>
                      <a:r>
                        <a:rPr lang="en-US" altLang="zh-CN" sz="2000" b="1" i="0" u="none" strike="noStrike">
                          <a:solidFill>
                            <a:srgbClr val="FFFFFF"/>
                          </a:solidFill>
                          <a:latin typeface="宋体"/>
                        </a:rPr>
                        <a:t>3</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zh-CN" altLang="en-US" sz="2000" b="1" i="0" u="none" strike="noStrike">
                          <a:solidFill>
                            <a:srgbClr val="FFFFFF"/>
                          </a:solidFill>
                          <a:latin typeface="宋体"/>
                        </a:rPr>
                        <a:t>有没有理工科院校</a:t>
                      </a:r>
                      <a:r>
                        <a:rPr lang="en-US" altLang="zh-CN" sz="2000" b="1" i="0" u="none" strike="noStrike">
                          <a:solidFill>
                            <a:srgbClr val="FFFFFF"/>
                          </a:solidFill>
                          <a:latin typeface="宋体"/>
                        </a:rPr>
                        <a:t>R&amp;D</a:t>
                      </a:r>
                      <a:r>
                        <a:rPr lang="zh-CN" altLang="en-US" sz="2000" b="1" i="0" u="none" strike="noStrike">
                          <a:solidFill>
                            <a:srgbClr val="FFFFFF"/>
                          </a:solidFill>
                          <a:latin typeface="宋体"/>
                        </a:rPr>
                        <a:t>成果应用（</a:t>
                      </a:r>
                      <a:r>
                        <a:rPr lang="en-US" altLang="zh-CN" sz="2000" b="1" i="0" u="none" strike="noStrike">
                          <a:solidFill>
                            <a:srgbClr val="FFFFFF"/>
                          </a:solidFill>
                          <a:latin typeface="宋体"/>
                        </a:rPr>
                        <a:t>05</a:t>
                      </a:r>
                      <a:r>
                        <a:rPr lang="zh-CN" altLang="en-US" sz="2000" b="1" i="0" u="none" strike="noStrike">
                          <a:solidFill>
                            <a:srgbClr val="FFFFFF"/>
                          </a:solidFill>
                          <a:latin typeface="宋体"/>
                        </a:rPr>
                        <a:t>栏数据）为“</a:t>
                      </a:r>
                      <a:r>
                        <a:rPr lang="en-US" altLang="zh-CN" sz="2000" b="1" i="0" u="none" strike="noStrike">
                          <a:solidFill>
                            <a:srgbClr val="FFFFFF"/>
                          </a:solidFill>
                          <a:latin typeface="宋体"/>
                        </a:rPr>
                        <a:t>0”</a:t>
                      </a:r>
                      <a:r>
                        <a:rPr lang="zh-CN" altLang="en-US" sz="2000" b="1" i="0" u="none" strike="noStrike">
                          <a:solidFill>
                            <a:srgbClr val="FFFFFF"/>
                          </a:solidFill>
                          <a:latin typeface="宋体"/>
                        </a:rPr>
                        <a:t>的情况存在？</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807552">
                <a:tc vMerge="1">
                  <a:txBody>
                    <a:bodyPr/>
                    <a:lstStyle/>
                    <a:p>
                      <a:endParaRPr lang="zh-CN" altLang="en-US"/>
                    </a:p>
                  </a:txBody>
                  <a:tcPr/>
                </a:tc>
                <a:tc>
                  <a:txBody>
                    <a:bodyPr/>
                    <a:lstStyle/>
                    <a:p>
                      <a:pPr algn="ctr" fontAlgn="ctr"/>
                      <a:r>
                        <a:rPr lang="en-US" altLang="zh-CN" sz="2000" b="1" i="0" u="none" strike="noStrike">
                          <a:solidFill>
                            <a:srgbClr val="FFFFFF"/>
                          </a:solidFill>
                          <a:latin typeface="宋体"/>
                        </a:rPr>
                        <a:t>4</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zh-CN" altLang="en-US" sz="2000" b="1" i="0" u="none" strike="noStrike">
                          <a:solidFill>
                            <a:srgbClr val="FFFFFF"/>
                          </a:solidFill>
                          <a:latin typeface="宋体"/>
                        </a:rPr>
                        <a:t>有没有理工科院校其他技术服务（</a:t>
                      </a:r>
                      <a:r>
                        <a:rPr lang="en-US" altLang="zh-CN" sz="2000" b="1" i="0" u="none" strike="noStrike">
                          <a:solidFill>
                            <a:srgbClr val="FFFFFF"/>
                          </a:solidFill>
                          <a:latin typeface="宋体"/>
                        </a:rPr>
                        <a:t>06</a:t>
                      </a:r>
                      <a:r>
                        <a:rPr lang="zh-CN" altLang="en-US" sz="2000" b="1" i="0" u="none" strike="noStrike">
                          <a:solidFill>
                            <a:srgbClr val="FFFFFF"/>
                          </a:solidFill>
                          <a:latin typeface="宋体"/>
                        </a:rPr>
                        <a:t>栏数据）为“</a:t>
                      </a:r>
                      <a:r>
                        <a:rPr lang="en-US" altLang="zh-CN" sz="2000" b="1" i="0" u="none" strike="noStrike">
                          <a:solidFill>
                            <a:srgbClr val="FFFFFF"/>
                          </a:solidFill>
                          <a:latin typeface="宋体"/>
                        </a:rPr>
                        <a:t>0”</a:t>
                      </a:r>
                      <a:r>
                        <a:rPr lang="zh-CN" altLang="en-US" sz="2000" b="1" i="0" u="none" strike="noStrike">
                          <a:solidFill>
                            <a:srgbClr val="FFFFFF"/>
                          </a:solidFill>
                          <a:latin typeface="宋体"/>
                        </a:rPr>
                        <a:t>的情况存在？</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406894">
                <a:tc vMerge="1">
                  <a:txBody>
                    <a:bodyPr/>
                    <a:lstStyle/>
                    <a:p>
                      <a:endParaRPr lang="zh-CN" altLang="en-US"/>
                    </a:p>
                  </a:txBody>
                  <a:tcPr/>
                </a:tc>
                <a:tc>
                  <a:txBody>
                    <a:bodyPr/>
                    <a:lstStyle/>
                    <a:p>
                      <a:pPr algn="ctr" fontAlgn="ctr"/>
                      <a:r>
                        <a:rPr lang="en-US" altLang="zh-CN" sz="2000" b="1" i="0" u="none" strike="noStrike">
                          <a:solidFill>
                            <a:srgbClr val="FFFFFF"/>
                          </a:solidFill>
                          <a:latin typeface="宋体"/>
                        </a:rPr>
                        <a:t>5</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zh-CN" altLang="en-US" sz="2000" b="1" i="0" u="none" strike="noStrike" dirty="0">
                          <a:solidFill>
                            <a:srgbClr val="FFFFFF"/>
                          </a:solidFill>
                          <a:latin typeface="宋体"/>
                        </a:rPr>
                        <a:t>有没有把表</a:t>
                      </a:r>
                      <a:r>
                        <a:rPr lang="en-US" altLang="zh-CN" sz="2000" b="1" i="0" u="none" strike="noStrike" dirty="0">
                          <a:solidFill>
                            <a:srgbClr val="FFFFFF"/>
                          </a:solidFill>
                          <a:latin typeface="宋体"/>
                        </a:rPr>
                        <a:t>6</a:t>
                      </a:r>
                      <a:r>
                        <a:rPr lang="zh-CN" altLang="en-US" sz="2000" b="1" i="0" u="none" strike="noStrike" dirty="0">
                          <a:solidFill>
                            <a:srgbClr val="FFFFFF"/>
                          </a:solidFill>
                          <a:latin typeface="宋体"/>
                        </a:rPr>
                        <a:t>中技术转让部分在表</a:t>
                      </a:r>
                      <a:r>
                        <a:rPr lang="en-US" altLang="zh-CN" sz="2000" b="1" i="0" u="none" strike="noStrike" dirty="0">
                          <a:solidFill>
                            <a:srgbClr val="FFFFFF"/>
                          </a:solidFill>
                          <a:latin typeface="宋体"/>
                        </a:rPr>
                        <a:t>4</a:t>
                      </a:r>
                      <a:r>
                        <a:rPr lang="zh-CN" altLang="en-US" sz="2000" b="1" i="0" u="none" strike="noStrike" dirty="0">
                          <a:solidFill>
                            <a:srgbClr val="FFFFFF"/>
                          </a:solidFill>
                          <a:latin typeface="宋体"/>
                        </a:rPr>
                        <a:t>中同时填报的情况存在？</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bl>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657229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怎么统</a:t>
            </a:r>
          </a:p>
        </p:txBody>
      </p:sp>
      <p:graphicFrame>
        <p:nvGraphicFramePr>
          <p:cNvPr id="6" name="表格 5"/>
          <p:cNvGraphicFramePr>
            <a:graphicFrameLocks noGrp="1"/>
          </p:cNvGraphicFramePr>
          <p:nvPr/>
        </p:nvGraphicFramePr>
        <p:xfrm>
          <a:off x="785786" y="1142984"/>
          <a:ext cx="7572428" cy="3286148"/>
        </p:xfrm>
        <a:graphic>
          <a:graphicData uri="http://schemas.openxmlformats.org/drawingml/2006/table">
            <a:tbl>
              <a:tblPr/>
              <a:tblGrid>
                <a:gridCol w="612707"/>
                <a:gridCol w="565576"/>
                <a:gridCol w="6394145"/>
              </a:tblGrid>
              <a:tr h="412348">
                <a:tc>
                  <a:txBody>
                    <a:bodyPr/>
                    <a:lstStyle/>
                    <a:p>
                      <a:pPr algn="ctr" fontAlgn="ctr"/>
                      <a:r>
                        <a:rPr lang="zh-CN" altLang="en-US" sz="1800" b="1" i="0" u="none" strike="noStrike" dirty="0">
                          <a:solidFill>
                            <a:srgbClr val="FFFFFF"/>
                          </a:solidFill>
                          <a:latin typeface="宋体"/>
                        </a:rPr>
                        <a:t>表</a:t>
                      </a:r>
                      <a:r>
                        <a:rPr lang="en-US" altLang="zh-CN" sz="1800" b="1" i="0" u="none" strike="noStrike" dirty="0">
                          <a:solidFill>
                            <a:srgbClr val="FFFFFF"/>
                          </a:solidFill>
                          <a:latin typeface="宋体"/>
                        </a:rPr>
                        <a:t>4-2</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zh-CN" altLang="en-US" sz="2000" b="1" i="0" u="none" strike="noStrike">
                          <a:solidFill>
                            <a:srgbClr val="FFFFFF"/>
                          </a:solidFill>
                          <a:latin typeface="宋体"/>
                        </a:rPr>
                        <a:t>序号</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zh-CN" altLang="en-US" sz="2000" b="1" i="0" u="none" strike="noStrike">
                          <a:solidFill>
                            <a:srgbClr val="FFFFFF"/>
                          </a:solidFill>
                          <a:latin typeface="宋体"/>
                        </a:rPr>
                        <a:t>要    点</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412348">
                <a:tc rowSpan="5">
                  <a:txBody>
                    <a:bodyPr/>
                    <a:lstStyle/>
                    <a:p>
                      <a:pPr algn="ctr" fontAlgn="ctr"/>
                      <a:r>
                        <a:rPr lang="zh-CN" altLang="en-US" sz="2000" b="1" i="0" u="none" strike="noStrike">
                          <a:solidFill>
                            <a:srgbClr val="FFFFFF"/>
                          </a:solidFill>
                          <a:latin typeface="宋体"/>
                        </a:rPr>
                        <a:t>　</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altLang="zh-CN" sz="2000" b="1" i="0" u="none" strike="noStrike">
                          <a:solidFill>
                            <a:srgbClr val="FFFFFF"/>
                          </a:solidFill>
                          <a:latin typeface="宋体"/>
                        </a:rPr>
                        <a:t>1</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zh-CN" altLang="en-US" sz="2000" b="1" i="0" u="none" strike="noStrike">
                          <a:solidFill>
                            <a:srgbClr val="FFFFFF"/>
                          </a:solidFill>
                          <a:latin typeface="宋体"/>
                        </a:rPr>
                        <a:t>有没有项目名称使用不规范的情况存在？</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412348">
                <a:tc vMerge="1">
                  <a:txBody>
                    <a:bodyPr/>
                    <a:lstStyle/>
                    <a:p>
                      <a:endParaRPr lang="zh-CN" altLang="en-US"/>
                    </a:p>
                  </a:txBody>
                  <a:tcPr/>
                </a:tc>
                <a:tc>
                  <a:txBody>
                    <a:bodyPr/>
                    <a:lstStyle/>
                    <a:p>
                      <a:pPr algn="ctr" fontAlgn="ctr"/>
                      <a:r>
                        <a:rPr lang="en-US" altLang="zh-CN" sz="2000" b="1" i="0" u="none" strike="noStrike">
                          <a:solidFill>
                            <a:srgbClr val="FFFFFF"/>
                          </a:solidFill>
                          <a:latin typeface="宋体"/>
                        </a:rPr>
                        <a:t>2</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zh-CN" altLang="en-US" sz="2000" b="1" i="0" u="none" strike="noStrike">
                          <a:solidFill>
                            <a:srgbClr val="FFFFFF"/>
                          </a:solidFill>
                          <a:latin typeface="宋体"/>
                        </a:rPr>
                        <a:t>有没有把人文社科类项目在表</a:t>
                      </a:r>
                      <a:r>
                        <a:rPr lang="en-US" altLang="zh-CN" sz="2000" b="1" i="0" u="none" strike="noStrike">
                          <a:solidFill>
                            <a:srgbClr val="FFFFFF"/>
                          </a:solidFill>
                          <a:latin typeface="宋体"/>
                        </a:rPr>
                        <a:t>4</a:t>
                      </a:r>
                      <a:r>
                        <a:rPr lang="zh-CN" altLang="en-US" sz="2000" b="1" i="0" u="none" strike="noStrike">
                          <a:solidFill>
                            <a:srgbClr val="FFFFFF"/>
                          </a:solidFill>
                          <a:latin typeface="宋体"/>
                        </a:rPr>
                        <a:t>中填报的情况存在？</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412348">
                <a:tc vMerge="1">
                  <a:txBody>
                    <a:bodyPr/>
                    <a:lstStyle/>
                    <a:p>
                      <a:endParaRPr lang="zh-CN" altLang="en-US"/>
                    </a:p>
                  </a:txBody>
                  <a:tcPr/>
                </a:tc>
                <a:tc>
                  <a:txBody>
                    <a:bodyPr/>
                    <a:lstStyle/>
                    <a:p>
                      <a:pPr algn="ctr" fontAlgn="ctr"/>
                      <a:r>
                        <a:rPr lang="en-US" altLang="zh-CN" sz="2000" b="1" i="0" u="none" strike="noStrike">
                          <a:solidFill>
                            <a:srgbClr val="FFFFFF"/>
                          </a:solidFill>
                          <a:latin typeface="宋体"/>
                        </a:rPr>
                        <a:t>3</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zh-CN" altLang="en-US" sz="2000" b="1" i="0" u="none" strike="noStrike">
                          <a:solidFill>
                            <a:srgbClr val="FFFFFF"/>
                          </a:solidFill>
                          <a:latin typeface="宋体"/>
                        </a:rPr>
                        <a:t>有没有项目来源投入与表</a:t>
                      </a:r>
                      <a:r>
                        <a:rPr lang="en-US" altLang="zh-CN" sz="2000" b="1" i="0" u="none" strike="noStrike">
                          <a:solidFill>
                            <a:srgbClr val="FFFFFF"/>
                          </a:solidFill>
                          <a:latin typeface="宋体"/>
                        </a:rPr>
                        <a:t>2</a:t>
                      </a:r>
                      <a:r>
                        <a:rPr lang="zh-CN" altLang="en-US" sz="2000" b="1" i="0" u="none" strike="noStrike">
                          <a:solidFill>
                            <a:srgbClr val="FFFFFF"/>
                          </a:solidFill>
                          <a:latin typeface="宋体"/>
                        </a:rPr>
                        <a:t>出入很大的情况存在？</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818378">
                <a:tc vMerge="1">
                  <a:txBody>
                    <a:bodyPr/>
                    <a:lstStyle/>
                    <a:p>
                      <a:endParaRPr lang="zh-CN" altLang="en-US"/>
                    </a:p>
                  </a:txBody>
                  <a:tcPr/>
                </a:tc>
                <a:tc>
                  <a:txBody>
                    <a:bodyPr/>
                    <a:lstStyle/>
                    <a:p>
                      <a:pPr algn="ctr" fontAlgn="ctr"/>
                      <a:r>
                        <a:rPr lang="en-US" altLang="zh-CN" sz="2000" b="1" i="0" u="none" strike="noStrike">
                          <a:solidFill>
                            <a:srgbClr val="FFFFFF"/>
                          </a:solidFill>
                          <a:latin typeface="宋体"/>
                        </a:rPr>
                        <a:t>4</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zh-CN" altLang="en-US" sz="2000" b="1" i="0" u="none" strike="noStrike">
                          <a:solidFill>
                            <a:srgbClr val="FFFFFF"/>
                          </a:solidFill>
                          <a:latin typeface="宋体"/>
                        </a:rPr>
                        <a:t>有没有把地市厅局（含县）项目当作省市区级项目分类的情况存在？</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818378">
                <a:tc vMerge="1">
                  <a:txBody>
                    <a:bodyPr/>
                    <a:lstStyle/>
                    <a:p>
                      <a:endParaRPr lang="zh-CN" altLang="en-US"/>
                    </a:p>
                  </a:txBody>
                  <a:tcPr/>
                </a:tc>
                <a:tc>
                  <a:txBody>
                    <a:bodyPr/>
                    <a:lstStyle/>
                    <a:p>
                      <a:pPr algn="ctr" fontAlgn="ctr"/>
                      <a:r>
                        <a:rPr lang="en-US" altLang="zh-CN" sz="2000" b="1" i="0" u="none" strike="noStrike">
                          <a:solidFill>
                            <a:srgbClr val="FFFFFF"/>
                          </a:solidFill>
                          <a:latin typeface="宋体"/>
                        </a:rPr>
                        <a:t>5</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zh-CN" altLang="en-US" sz="2000" b="1" i="0" u="none" strike="noStrike" dirty="0">
                          <a:solidFill>
                            <a:srgbClr val="FFFFFF"/>
                          </a:solidFill>
                          <a:latin typeface="宋体"/>
                        </a:rPr>
                        <a:t>有没有女性（</a:t>
                      </a:r>
                      <a:r>
                        <a:rPr lang="en-US" altLang="zh-CN" sz="2000" b="1" i="0" u="none" strike="noStrike" dirty="0">
                          <a:solidFill>
                            <a:srgbClr val="FFFFFF"/>
                          </a:solidFill>
                          <a:latin typeface="宋体"/>
                        </a:rPr>
                        <a:t>L5</a:t>
                      </a:r>
                      <a:r>
                        <a:rPr lang="zh-CN" altLang="en-US" sz="2000" b="1" i="0" u="none" strike="noStrike" dirty="0">
                          <a:solidFill>
                            <a:srgbClr val="FFFFFF"/>
                          </a:solidFill>
                          <a:latin typeface="宋体"/>
                        </a:rPr>
                        <a:t>）与表</a:t>
                      </a:r>
                      <a:r>
                        <a:rPr lang="en-US" altLang="zh-CN" sz="2000" b="1" i="0" u="none" strike="noStrike" dirty="0">
                          <a:solidFill>
                            <a:srgbClr val="FFFFFF"/>
                          </a:solidFill>
                          <a:latin typeface="宋体"/>
                        </a:rPr>
                        <a:t>1-1</a:t>
                      </a:r>
                      <a:r>
                        <a:rPr lang="zh-CN" altLang="en-US" sz="2000" b="1" i="0" u="none" strike="noStrike" dirty="0">
                          <a:solidFill>
                            <a:srgbClr val="FFFFFF"/>
                          </a:solidFill>
                          <a:latin typeface="宋体"/>
                        </a:rPr>
                        <a:t>中的女性（</a:t>
                      </a:r>
                      <a:r>
                        <a:rPr lang="en-US" altLang="zh-CN" sz="2000" b="1" i="0" u="none" strike="noStrike" dirty="0">
                          <a:solidFill>
                            <a:srgbClr val="FFFFFF"/>
                          </a:solidFill>
                          <a:latin typeface="宋体"/>
                        </a:rPr>
                        <a:t>L2</a:t>
                      </a:r>
                      <a:r>
                        <a:rPr lang="zh-CN" altLang="en-US" sz="2000" b="1" i="0" u="none" strike="noStrike" dirty="0">
                          <a:solidFill>
                            <a:srgbClr val="FFFFFF"/>
                          </a:solidFill>
                          <a:latin typeface="宋体"/>
                        </a:rPr>
                        <a:t>）比例严重失调的情况存在？</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bl>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657229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怎么统</a:t>
            </a:r>
          </a:p>
        </p:txBody>
      </p:sp>
      <p:graphicFrame>
        <p:nvGraphicFramePr>
          <p:cNvPr id="6" name="表格 5"/>
          <p:cNvGraphicFramePr>
            <a:graphicFrameLocks noGrp="1"/>
          </p:cNvGraphicFramePr>
          <p:nvPr/>
        </p:nvGraphicFramePr>
        <p:xfrm>
          <a:off x="785786" y="1142984"/>
          <a:ext cx="7643865" cy="3429025"/>
        </p:xfrm>
        <a:graphic>
          <a:graphicData uri="http://schemas.openxmlformats.org/drawingml/2006/table">
            <a:tbl>
              <a:tblPr/>
              <a:tblGrid>
                <a:gridCol w="618487"/>
                <a:gridCol w="570911"/>
                <a:gridCol w="6454467"/>
              </a:tblGrid>
              <a:tr h="431105">
                <a:tc>
                  <a:txBody>
                    <a:bodyPr/>
                    <a:lstStyle/>
                    <a:p>
                      <a:pPr algn="ctr" fontAlgn="ctr"/>
                      <a:r>
                        <a:rPr lang="zh-CN" altLang="en-US" sz="2000" b="1" i="0" u="none" strike="noStrike" dirty="0">
                          <a:solidFill>
                            <a:srgbClr val="FFFFFF"/>
                          </a:solidFill>
                          <a:latin typeface="宋体"/>
                        </a:rPr>
                        <a:t>表</a:t>
                      </a:r>
                      <a:r>
                        <a:rPr lang="en-US" altLang="zh-CN" sz="2000" b="1" i="0" u="none" strike="noStrike" dirty="0">
                          <a:solidFill>
                            <a:srgbClr val="FFFFFF"/>
                          </a:solidFill>
                          <a:latin typeface="宋体"/>
                        </a:rPr>
                        <a:t>5</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zh-CN" altLang="en-US" sz="2000" b="1" i="0" u="none" strike="noStrike">
                          <a:solidFill>
                            <a:srgbClr val="FFFFFF"/>
                          </a:solidFill>
                          <a:latin typeface="宋体"/>
                        </a:rPr>
                        <a:t>序号</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zh-CN" altLang="en-US" sz="2000" b="1" i="0" u="none" strike="noStrike">
                          <a:solidFill>
                            <a:srgbClr val="FFFFFF"/>
                          </a:solidFill>
                          <a:latin typeface="宋体"/>
                        </a:rPr>
                        <a:t>要    点</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431105">
                <a:tc rowSpan="4">
                  <a:txBody>
                    <a:bodyPr/>
                    <a:lstStyle/>
                    <a:p>
                      <a:pPr algn="ctr" fontAlgn="ctr"/>
                      <a:r>
                        <a:rPr lang="zh-CN" altLang="en-US" sz="2000" b="1" i="0" u="none" strike="noStrike">
                          <a:solidFill>
                            <a:srgbClr val="FFFFFF"/>
                          </a:solidFill>
                          <a:latin typeface="宋体"/>
                        </a:rPr>
                        <a:t>　</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altLang="zh-CN" sz="2000" b="1" i="0" u="none" strike="noStrike">
                          <a:solidFill>
                            <a:srgbClr val="FFFFFF"/>
                          </a:solidFill>
                          <a:latin typeface="宋体"/>
                        </a:rPr>
                        <a:t>1</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zh-CN" altLang="en-US" sz="2000" b="1" i="0" u="none" strike="noStrike">
                          <a:solidFill>
                            <a:srgbClr val="FFFFFF"/>
                          </a:solidFill>
                          <a:latin typeface="宋体"/>
                        </a:rPr>
                        <a:t>有没有双边会议当作多边会议填报的情况存在？</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855605">
                <a:tc vMerge="1">
                  <a:txBody>
                    <a:bodyPr/>
                    <a:lstStyle/>
                    <a:p>
                      <a:endParaRPr lang="zh-CN" altLang="en-US"/>
                    </a:p>
                  </a:txBody>
                  <a:tcPr/>
                </a:tc>
                <a:tc>
                  <a:txBody>
                    <a:bodyPr/>
                    <a:lstStyle/>
                    <a:p>
                      <a:pPr algn="ctr" fontAlgn="ctr"/>
                      <a:r>
                        <a:rPr lang="en-US" altLang="zh-CN" sz="2000" b="1" i="0" u="none" strike="noStrike">
                          <a:solidFill>
                            <a:srgbClr val="FFFFFF"/>
                          </a:solidFill>
                          <a:latin typeface="宋体"/>
                        </a:rPr>
                        <a:t>2</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zh-CN" altLang="en-US" sz="2000" b="1" i="0" u="none" strike="noStrike" dirty="0">
                          <a:solidFill>
                            <a:srgbClr val="FFFFFF"/>
                          </a:solidFill>
                          <a:latin typeface="宋体"/>
                        </a:rPr>
                        <a:t>有没有在境外主办（举办）数量很多，却多数都是双边会议的情况存在？</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855605">
                <a:tc vMerge="1">
                  <a:txBody>
                    <a:bodyPr/>
                    <a:lstStyle/>
                    <a:p>
                      <a:endParaRPr lang="zh-CN" altLang="en-US"/>
                    </a:p>
                  </a:txBody>
                  <a:tcPr/>
                </a:tc>
                <a:tc>
                  <a:txBody>
                    <a:bodyPr/>
                    <a:lstStyle/>
                    <a:p>
                      <a:pPr algn="ctr" fontAlgn="ctr"/>
                      <a:r>
                        <a:rPr lang="en-US" altLang="zh-CN" sz="2000" b="1" i="0" u="none" strike="noStrike">
                          <a:solidFill>
                            <a:srgbClr val="FFFFFF"/>
                          </a:solidFill>
                          <a:latin typeface="宋体"/>
                        </a:rPr>
                        <a:t>3</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zh-CN" altLang="en-US" sz="2000" b="1" i="0" u="none" strike="noStrike">
                          <a:solidFill>
                            <a:srgbClr val="FFFFFF"/>
                          </a:solidFill>
                          <a:latin typeface="宋体"/>
                        </a:rPr>
                        <a:t>有没有发表论文数不多，出境人数却数倍于发表论文数的情况存在？</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855605">
                <a:tc vMerge="1">
                  <a:txBody>
                    <a:bodyPr/>
                    <a:lstStyle/>
                    <a:p>
                      <a:endParaRPr lang="zh-CN" altLang="en-US"/>
                    </a:p>
                  </a:txBody>
                  <a:tcPr/>
                </a:tc>
                <a:tc>
                  <a:txBody>
                    <a:bodyPr/>
                    <a:lstStyle/>
                    <a:p>
                      <a:pPr algn="ctr" fontAlgn="ctr"/>
                      <a:r>
                        <a:rPr lang="en-US" altLang="zh-CN" sz="2000" b="1" i="0" u="none" strike="noStrike">
                          <a:solidFill>
                            <a:srgbClr val="FFFFFF"/>
                          </a:solidFill>
                          <a:latin typeface="宋体"/>
                        </a:rPr>
                        <a:t>4</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zh-CN" altLang="en-US" sz="2000" b="1" i="0" u="none" strike="noStrike" dirty="0">
                          <a:solidFill>
                            <a:srgbClr val="FFFFFF"/>
                          </a:solidFill>
                          <a:latin typeface="宋体"/>
                        </a:rPr>
                        <a:t>有没有特邀报告数量很多的情况？接近或</a:t>
                      </a:r>
                      <a:r>
                        <a:rPr lang="zh-CN" altLang="en-US" sz="2000" b="1" i="0" u="none" strike="noStrike" dirty="0" smtClean="0">
                          <a:solidFill>
                            <a:srgbClr val="FFFFFF"/>
                          </a:solidFill>
                          <a:latin typeface="宋体"/>
                        </a:rPr>
                        <a:t>多于培训论文</a:t>
                      </a:r>
                      <a:r>
                        <a:rPr lang="zh-CN" altLang="en-US" sz="2000" b="1" i="0" u="none" strike="noStrike" dirty="0">
                          <a:solidFill>
                            <a:srgbClr val="FFFFFF"/>
                          </a:solidFill>
                          <a:latin typeface="宋体"/>
                        </a:rPr>
                        <a:t>数的情况存在？</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bl>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657229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怎么统</a:t>
            </a:r>
          </a:p>
        </p:txBody>
      </p:sp>
      <p:graphicFrame>
        <p:nvGraphicFramePr>
          <p:cNvPr id="6" name="表格 5"/>
          <p:cNvGraphicFramePr>
            <a:graphicFrameLocks noGrp="1"/>
          </p:cNvGraphicFramePr>
          <p:nvPr/>
        </p:nvGraphicFramePr>
        <p:xfrm>
          <a:off x="785786" y="1142984"/>
          <a:ext cx="7643865" cy="3786216"/>
        </p:xfrm>
        <a:graphic>
          <a:graphicData uri="http://schemas.openxmlformats.org/drawingml/2006/table">
            <a:tbl>
              <a:tblPr/>
              <a:tblGrid>
                <a:gridCol w="618487"/>
                <a:gridCol w="570911"/>
                <a:gridCol w="6454467"/>
              </a:tblGrid>
              <a:tr h="422128">
                <a:tc>
                  <a:txBody>
                    <a:bodyPr/>
                    <a:lstStyle/>
                    <a:p>
                      <a:pPr algn="ctr" fontAlgn="ctr"/>
                      <a:r>
                        <a:rPr lang="zh-CN" altLang="en-US" sz="2000" b="1" i="0" u="none" strike="noStrike" dirty="0">
                          <a:solidFill>
                            <a:srgbClr val="FFFFFF"/>
                          </a:solidFill>
                          <a:latin typeface="宋体"/>
                        </a:rPr>
                        <a:t>表</a:t>
                      </a:r>
                      <a:r>
                        <a:rPr lang="en-US" altLang="zh-CN" sz="2000" b="1" i="0" u="none" strike="noStrike" dirty="0">
                          <a:solidFill>
                            <a:srgbClr val="FFFFFF"/>
                          </a:solidFill>
                          <a:latin typeface="宋体"/>
                        </a:rPr>
                        <a:t>6</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zh-CN" altLang="en-US" sz="2000" b="1" i="0" u="none" strike="noStrike">
                          <a:solidFill>
                            <a:srgbClr val="FFFFFF"/>
                          </a:solidFill>
                          <a:latin typeface="宋体"/>
                        </a:rPr>
                        <a:t>序号</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zh-CN" altLang="en-US" sz="2000" b="1" i="0" u="none" strike="noStrike">
                          <a:solidFill>
                            <a:srgbClr val="FFFFFF"/>
                          </a:solidFill>
                          <a:latin typeface="宋体"/>
                        </a:rPr>
                        <a:t>要    点</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422128">
                <a:tc rowSpan="6">
                  <a:txBody>
                    <a:bodyPr/>
                    <a:lstStyle/>
                    <a:p>
                      <a:pPr algn="ctr" fontAlgn="ctr"/>
                      <a:r>
                        <a:rPr lang="zh-CN" altLang="en-US" sz="2000" b="1" i="0" u="none" strike="noStrike">
                          <a:solidFill>
                            <a:srgbClr val="FFFFFF"/>
                          </a:solidFill>
                          <a:latin typeface="宋体"/>
                        </a:rPr>
                        <a:t>　</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altLang="zh-CN" sz="2000" b="1" i="0" u="none" strike="noStrike">
                          <a:solidFill>
                            <a:srgbClr val="FFFFFF"/>
                          </a:solidFill>
                          <a:latin typeface="宋体"/>
                        </a:rPr>
                        <a:t>1</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zh-CN" altLang="en-US" sz="2000" b="1" i="0" u="none" strike="noStrike">
                          <a:solidFill>
                            <a:srgbClr val="FFFFFF"/>
                          </a:solidFill>
                          <a:latin typeface="宋体"/>
                        </a:rPr>
                        <a:t>有没有当年实际收入（</a:t>
                      </a:r>
                      <a:r>
                        <a:rPr lang="en-US" altLang="zh-CN" sz="2000" b="1" i="0" u="none" strike="noStrike">
                          <a:solidFill>
                            <a:srgbClr val="FFFFFF"/>
                          </a:solidFill>
                          <a:latin typeface="宋体"/>
                        </a:rPr>
                        <a:t>L3</a:t>
                      </a:r>
                      <a:r>
                        <a:rPr lang="zh-CN" altLang="en-US" sz="2000" b="1" i="0" u="none" strike="noStrike">
                          <a:solidFill>
                            <a:srgbClr val="FFFFFF"/>
                          </a:solidFill>
                          <a:latin typeface="宋体"/>
                        </a:rPr>
                        <a:t>）在表</a:t>
                      </a:r>
                      <a:r>
                        <a:rPr lang="en-US" altLang="zh-CN" sz="2000" b="1" i="0" u="none" strike="noStrike">
                          <a:solidFill>
                            <a:srgbClr val="FFFFFF"/>
                          </a:solidFill>
                          <a:latin typeface="宋体"/>
                        </a:rPr>
                        <a:t>2</a:t>
                      </a:r>
                      <a:r>
                        <a:rPr lang="zh-CN" altLang="en-US" sz="2000" b="1" i="0" u="none" strike="noStrike">
                          <a:solidFill>
                            <a:srgbClr val="FFFFFF"/>
                          </a:solidFill>
                          <a:latin typeface="宋体"/>
                        </a:rPr>
                        <a:t>中反映的情况存在？</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422128">
                <a:tc vMerge="1">
                  <a:txBody>
                    <a:bodyPr/>
                    <a:lstStyle/>
                    <a:p>
                      <a:endParaRPr lang="zh-CN" altLang="en-US"/>
                    </a:p>
                  </a:txBody>
                  <a:tcPr/>
                </a:tc>
                <a:tc>
                  <a:txBody>
                    <a:bodyPr/>
                    <a:lstStyle/>
                    <a:p>
                      <a:pPr algn="ctr" fontAlgn="ctr"/>
                      <a:r>
                        <a:rPr lang="en-US" altLang="zh-CN" sz="2000" b="1" i="0" u="none" strike="noStrike">
                          <a:solidFill>
                            <a:srgbClr val="FFFFFF"/>
                          </a:solidFill>
                          <a:latin typeface="宋体"/>
                        </a:rPr>
                        <a:t>2</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zh-CN" altLang="en-US" sz="2000" b="1" i="0" u="none" strike="noStrike">
                          <a:solidFill>
                            <a:srgbClr val="FFFFFF"/>
                          </a:solidFill>
                          <a:latin typeface="宋体"/>
                        </a:rPr>
                        <a:t>有没有在表</a:t>
                      </a:r>
                      <a:r>
                        <a:rPr lang="en-US" altLang="zh-CN" sz="2000" b="1" i="0" u="none" strike="noStrike">
                          <a:solidFill>
                            <a:srgbClr val="FFFFFF"/>
                          </a:solidFill>
                          <a:latin typeface="宋体"/>
                        </a:rPr>
                        <a:t>4</a:t>
                      </a:r>
                      <a:r>
                        <a:rPr lang="zh-CN" altLang="en-US" sz="2000" b="1" i="0" u="none" strike="noStrike">
                          <a:solidFill>
                            <a:srgbClr val="FFFFFF"/>
                          </a:solidFill>
                          <a:latin typeface="宋体"/>
                        </a:rPr>
                        <a:t>中同时存在技术转让项目的情况存在？</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422128">
                <a:tc vMerge="1">
                  <a:txBody>
                    <a:bodyPr/>
                    <a:lstStyle/>
                    <a:p>
                      <a:endParaRPr lang="zh-CN" altLang="en-US"/>
                    </a:p>
                  </a:txBody>
                  <a:tcPr/>
                </a:tc>
                <a:tc>
                  <a:txBody>
                    <a:bodyPr/>
                    <a:lstStyle/>
                    <a:p>
                      <a:pPr algn="ctr" fontAlgn="ctr"/>
                      <a:r>
                        <a:rPr lang="en-US" altLang="zh-CN" sz="2000" b="1" i="0" u="none" strike="noStrike">
                          <a:solidFill>
                            <a:srgbClr val="FFFFFF"/>
                          </a:solidFill>
                          <a:latin typeface="宋体"/>
                        </a:rPr>
                        <a:t>3</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zh-CN" altLang="en-US" sz="2000" b="1" i="0" u="none" strike="noStrike">
                          <a:solidFill>
                            <a:srgbClr val="FFFFFF"/>
                          </a:solidFill>
                          <a:latin typeface="宋体"/>
                        </a:rPr>
                        <a:t>有没有专利拥有数（</a:t>
                      </a:r>
                      <a:r>
                        <a:rPr lang="en-US" altLang="zh-CN" sz="2000" b="1" i="0" u="none" strike="noStrike">
                          <a:solidFill>
                            <a:srgbClr val="FFFFFF"/>
                          </a:solidFill>
                          <a:latin typeface="宋体"/>
                        </a:rPr>
                        <a:t>L6</a:t>
                      </a:r>
                      <a:r>
                        <a:rPr lang="zh-CN" altLang="en-US" sz="2000" b="1" i="0" u="none" strike="noStrike">
                          <a:solidFill>
                            <a:srgbClr val="FFFFFF"/>
                          </a:solidFill>
                          <a:latin typeface="宋体"/>
                        </a:rPr>
                        <a:t>）小于授权数（</a:t>
                      </a:r>
                      <a:r>
                        <a:rPr lang="en-US" altLang="zh-CN" sz="2000" b="1" i="0" u="none" strike="noStrike">
                          <a:solidFill>
                            <a:srgbClr val="FFFFFF"/>
                          </a:solidFill>
                          <a:latin typeface="宋体"/>
                        </a:rPr>
                        <a:t>L5</a:t>
                      </a:r>
                      <a:r>
                        <a:rPr lang="zh-CN" altLang="en-US" sz="2000" b="1" i="0" u="none" strike="noStrike">
                          <a:solidFill>
                            <a:srgbClr val="FFFFFF"/>
                          </a:solidFill>
                          <a:latin typeface="宋体"/>
                        </a:rPr>
                        <a:t>）的情况？</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837788">
                <a:tc vMerge="1">
                  <a:txBody>
                    <a:bodyPr/>
                    <a:lstStyle/>
                    <a:p>
                      <a:endParaRPr lang="zh-CN" altLang="en-US"/>
                    </a:p>
                  </a:txBody>
                  <a:tcPr/>
                </a:tc>
                <a:tc>
                  <a:txBody>
                    <a:bodyPr/>
                    <a:lstStyle/>
                    <a:p>
                      <a:pPr algn="ctr" fontAlgn="ctr"/>
                      <a:r>
                        <a:rPr lang="en-US" altLang="zh-CN" sz="2000" b="1" i="0" u="none" strike="noStrike">
                          <a:solidFill>
                            <a:srgbClr val="FFFFFF"/>
                          </a:solidFill>
                          <a:latin typeface="宋体"/>
                        </a:rPr>
                        <a:t>4</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zh-CN" altLang="en-US" sz="2000" b="1" i="0" u="none" strike="noStrike" dirty="0">
                          <a:solidFill>
                            <a:srgbClr val="FFFFFF"/>
                          </a:solidFill>
                          <a:latin typeface="宋体"/>
                        </a:rPr>
                        <a:t>有没有上年专利拥有数与</a:t>
                      </a:r>
                      <a:r>
                        <a:rPr lang="en-US" altLang="zh-CN" sz="2000" b="1" i="0" u="none" strike="noStrike" dirty="0" smtClean="0">
                          <a:solidFill>
                            <a:srgbClr val="FFFFFF"/>
                          </a:solidFill>
                          <a:latin typeface="宋体"/>
                        </a:rPr>
                        <a:t>2020</a:t>
                      </a:r>
                      <a:r>
                        <a:rPr lang="zh-CN" altLang="en-US" sz="2000" b="1" i="0" u="none" strike="noStrike" dirty="0" smtClean="0">
                          <a:solidFill>
                            <a:srgbClr val="FFFFFF"/>
                          </a:solidFill>
                          <a:latin typeface="宋体"/>
                        </a:rPr>
                        <a:t>年</a:t>
                      </a:r>
                      <a:r>
                        <a:rPr lang="zh-CN" altLang="en-US" sz="2000" b="1" i="0" u="none" strike="noStrike" dirty="0">
                          <a:solidFill>
                            <a:srgbClr val="FFFFFF"/>
                          </a:solidFill>
                          <a:latin typeface="宋体"/>
                        </a:rPr>
                        <a:t>专利拥有不衔接的情况存在？</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422128">
                <a:tc vMerge="1">
                  <a:txBody>
                    <a:bodyPr/>
                    <a:lstStyle/>
                    <a:p>
                      <a:endParaRPr lang="zh-CN" altLang="en-US"/>
                    </a:p>
                  </a:txBody>
                  <a:tcPr/>
                </a:tc>
                <a:tc>
                  <a:txBody>
                    <a:bodyPr/>
                    <a:lstStyle/>
                    <a:p>
                      <a:pPr algn="ctr" fontAlgn="ctr"/>
                      <a:r>
                        <a:rPr lang="en-US" altLang="zh-CN" sz="2000" b="1" i="0" u="none" strike="noStrike">
                          <a:solidFill>
                            <a:srgbClr val="FFFFFF"/>
                          </a:solidFill>
                          <a:latin typeface="宋体"/>
                        </a:rPr>
                        <a:t>5</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zh-CN" altLang="en-US" sz="2000" b="1" i="0" u="none" strike="noStrike">
                          <a:solidFill>
                            <a:srgbClr val="FFFFFF"/>
                          </a:solidFill>
                          <a:latin typeface="宋体"/>
                        </a:rPr>
                        <a:t>有没有其他知识产权数在</a:t>
                      </a:r>
                      <a:r>
                        <a:rPr lang="en-US" altLang="zh-CN" sz="2000" b="1" i="0" u="none" strike="noStrike">
                          <a:solidFill>
                            <a:srgbClr val="FFFFFF"/>
                          </a:solidFill>
                          <a:latin typeface="宋体"/>
                        </a:rPr>
                        <a:t>L6</a:t>
                      </a:r>
                      <a:r>
                        <a:rPr lang="zh-CN" altLang="en-US" sz="2000" b="1" i="0" u="none" strike="noStrike">
                          <a:solidFill>
                            <a:srgbClr val="FFFFFF"/>
                          </a:solidFill>
                          <a:latin typeface="宋体"/>
                        </a:rPr>
                        <a:t>列的情况存在？</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837788">
                <a:tc vMerge="1">
                  <a:txBody>
                    <a:bodyPr/>
                    <a:lstStyle/>
                    <a:p>
                      <a:endParaRPr lang="zh-CN" altLang="en-US"/>
                    </a:p>
                  </a:txBody>
                  <a:tcPr/>
                </a:tc>
                <a:tc>
                  <a:txBody>
                    <a:bodyPr/>
                    <a:lstStyle/>
                    <a:p>
                      <a:pPr algn="ctr" fontAlgn="ctr"/>
                      <a:r>
                        <a:rPr lang="en-US" altLang="zh-CN" sz="2000" b="1" i="0" u="none" strike="noStrike">
                          <a:solidFill>
                            <a:srgbClr val="FFFFFF"/>
                          </a:solidFill>
                          <a:latin typeface="宋体"/>
                        </a:rPr>
                        <a:t>6</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zh-CN" altLang="en-US" sz="2000" b="1" i="0" u="none" strike="noStrike" dirty="0">
                          <a:solidFill>
                            <a:srgbClr val="FFFFFF"/>
                          </a:solidFill>
                          <a:latin typeface="宋体"/>
                        </a:rPr>
                        <a:t>有没有国外专利（</a:t>
                      </a:r>
                      <a:r>
                        <a:rPr lang="en-US" altLang="zh-CN" sz="2000" b="1" i="0" u="none" strike="noStrike" dirty="0">
                          <a:solidFill>
                            <a:srgbClr val="FFFFFF"/>
                          </a:solidFill>
                          <a:latin typeface="宋体"/>
                        </a:rPr>
                        <a:t>09</a:t>
                      </a:r>
                      <a:r>
                        <a:rPr lang="zh-CN" altLang="en-US" sz="2000" b="1" i="0" u="none" strike="noStrike" dirty="0">
                          <a:solidFill>
                            <a:srgbClr val="FFFFFF"/>
                          </a:solidFill>
                          <a:latin typeface="宋体"/>
                        </a:rPr>
                        <a:t>）数量多，却无法提供详细清单的情况存在？</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00100" y="1214422"/>
            <a:ext cx="7143800" cy="4196020"/>
          </a:xfrm>
          <a:prstGeom prst="rect">
            <a:avLst/>
          </a:prstGeom>
          <a:noFill/>
          <a:ln>
            <a:solidFill>
              <a:schemeClr val="tx1"/>
            </a:solidFill>
            <a:prstDash val="sysDot"/>
          </a:ln>
        </p:spPr>
        <p:txBody>
          <a:bodyPr wrap="square" rtlCol="0">
            <a:spAutoFit/>
          </a:bodyPr>
          <a:lstStyle/>
          <a:p>
            <a:pPr>
              <a:lnSpc>
                <a:spcPts val="8000"/>
              </a:lnSpc>
            </a:pPr>
            <a:r>
              <a:rPr lang="zh-CN" altLang="en-US" sz="6000" b="1" dirty="0" smtClean="0"/>
              <a:t>项目关键点：</a:t>
            </a:r>
            <a:endParaRPr lang="en-US" altLang="zh-CN" sz="6000" b="1" dirty="0" smtClean="0"/>
          </a:p>
          <a:p>
            <a:pPr>
              <a:lnSpc>
                <a:spcPts val="8000"/>
              </a:lnSpc>
            </a:pPr>
            <a:r>
              <a:rPr lang="en-US" altLang="zh-CN" sz="3200" b="1" dirty="0" smtClean="0"/>
              <a:t>1.</a:t>
            </a:r>
            <a:r>
              <a:rPr lang="zh-CN" altLang="en-US" sz="3200" b="1" dirty="0" smtClean="0"/>
              <a:t>经费的拨入与支出</a:t>
            </a:r>
            <a:endParaRPr lang="en-US" altLang="zh-CN" sz="3200" b="1" dirty="0" smtClean="0"/>
          </a:p>
          <a:p>
            <a:pPr>
              <a:lnSpc>
                <a:spcPts val="8000"/>
              </a:lnSpc>
            </a:pPr>
            <a:r>
              <a:rPr lang="en-US" altLang="zh-CN" sz="3200" b="1" dirty="0" smtClean="0"/>
              <a:t>2.</a:t>
            </a:r>
            <a:r>
              <a:rPr lang="zh-CN" altLang="en-US" sz="3200" b="1" dirty="0" smtClean="0"/>
              <a:t>人力的投入</a:t>
            </a:r>
            <a:endParaRPr lang="en-US" altLang="zh-CN" sz="3200" b="1" dirty="0" smtClean="0"/>
          </a:p>
          <a:p>
            <a:pPr>
              <a:lnSpc>
                <a:spcPts val="8000"/>
              </a:lnSpc>
            </a:pPr>
            <a:r>
              <a:rPr lang="en-US" altLang="zh-CN" sz="3200" b="1" dirty="0" smtClean="0"/>
              <a:t>3.</a:t>
            </a:r>
            <a:r>
              <a:rPr lang="zh-CN" altLang="en-US" sz="3200" b="1" dirty="0" smtClean="0"/>
              <a:t>成果的形成与推广</a:t>
            </a:r>
            <a:r>
              <a:rPr lang="zh-CN" altLang="en-US" sz="6000" b="1" dirty="0" smtClean="0">
                <a:solidFill>
                  <a:srgbClr val="FF0000"/>
                </a:solidFill>
              </a:rPr>
              <a:t>   </a:t>
            </a:r>
            <a:endParaRPr lang="zh-CN" altLang="en-US" sz="2400" b="1" dirty="0"/>
          </a:p>
        </p:txBody>
      </p:sp>
      <p:sp>
        <p:nvSpPr>
          <p:cNvPr id="9" name="矩形 8"/>
          <p:cNvSpPr/>
          <p:nvPr/>
        </p:nvSpPr>
        <p:spPr>
          <a:xfrm>
            <a:off x="928662" y="357166"/>
            <a:ext cx="657229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统什么</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657229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怎么统</a:t>
            </a:r>
          </a:p>
        </p:txBody>
      </p:sp>
      <p:graphicFrame>
        <p:nvGraphicFramePr>
          <p:cNvPr id="6" name="表格 5"/>
          <p:cNvGraphicFramePr>
            <a:graphicFrameLocks noGrp="1"/>
          </p:cNvGraphicFramePr>
          <p:nvPr/>
        </p:nvGraphicFramePr>
        <p:xfrm>
          <a:off x="785786" y="1071546"/>
          <a:ext cx="7643865" cy="4286279"/>
        </p:xfrm>
        <a:graphic>
          <a:graphicData uri="http://schemas.openxmlformats.org/drawingml/2006/table">
            <a:tbl>
              <a:tblPr/>
              <a:tblGrid>
                <a:gridCol w="618487"/>
                <a:gridCol w="570911"/>
                <a:gridCol w="6454467"/>
              </a:tblGrid>
              <a:tr h="391845">
                <a:tc>
                  <a:txBody>
                    <a:bodyPr/>
                    <a:lstStyle/>
                    <a:p>
                      <a:pPr algn="ctr" fontAlgn="ctr"/>
                      <a:r>
                        <a:rPr lang="zh-CN" altLang="en-US" sz="1800" b="1" i="0" u="none" strike="noStrike" dirty="0">
                          <a:solidFill>
                            <a:srgbClr val="FFFFFF"/>
                          </a:solidFill>
                          <a:latin typeface="宋体"/>
                        </a:rPr>
                        <a:t>表</a:t>
                      </a:r>
                      <a:r>
                        <a:rPr lang="en-US" altLang="zh-CN" sz="1800" b="1" i="0" u="none" strike="noStrike" dirty="0">
                          <a:solidFill>
                            <a:srgbClr val="FFFFFF"/>
                          </a:solidFill>
                          <a:latin typeface="宋体"/>
                        </a:rPr>
                        <a:t>7-1</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zh-CN" altLang="en-US" sz="2000" b="1" i="0" u="none" strike="noStrike">
                          <a:solidFill>
                            <a:srgbClr val="FFFFFF"/>
                          </a:solidFill>
                          <a:latin typeface="宋体"/>
                        </a:rPr>
                        <a:t>序号</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zh-CN" altLang="en-US" sz="2000" b="1" i="0" u="none" strike="noStrike">
                          <a:solidFill>
                            <a:srgbClr val="FFFFFF"/>
                          </a:solidFill>
                          <a:latin typeface="宋体"/>
                        </a:rPr>
                        <a:t>要    点</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391845">
                <a:tc rowSpan="6">
                  <a:txBody>
                    <a:bodyPr/>
                    <a:lstStyle/>
                    <a:p>
                      <a:pPr algn="ctr" fontAlgn="ctr"/>
                      <a:r>
                        <a:rPr lang="zh-CN" altLang="en-US" sz="2000" b="1" i="0" u="none" strike="noStrike">
                          <a:solidFill>
                            <a:srgbClr val="FFFFFF"/>
                          </a:solidFill>
                          <a:latin typeface="宋体"/>
                        </a:rPr>
                        <a:t>　</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altLang="zh-CN" sz="2000" b="1" i="0" u="none" strike="noStrike">
                          <a:solidFill>
                            <a:srgbClr val="FFFFFF"/>
                          </a:solidFill>
                          <a:latin typeface="宋体"/>
                        </a:rPr>
                        <a:t>1</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zh-CN" altLang="en-US" sz="2000" b="1" i="0" u="none" strike="noStrike" dirty="0">
                          <a:solidFill>
                            <a:srgbClr val="FFFFFF"/>
                          </a:solidFill>
                          <a:latin typeface="宋体"/>
                        </a:rPr>
                        <a:t>有没有把人文社科领域的数据填报进来的情况存在？</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777686">
                <a:tc vMerge="1">
                  <a:txBody>
                    <a:bodyPr/>
                    <a:lstStyle/>
                    <a:p>
                      <a:endParaRPr lang="zh-CN" altLang="en-US"/>
                    </a:p>
                  </a:txBody>
                  <a:tcPr/>
                </a:tc>
                <a:tc>
                  <a:txBody>
                    <a:bodyPr/>
                    <a:lstStyle/>
                    <a:p>
                      <a:pPr algn="ctr" fontAlgn="ctr"/>
                      <a:r>
                        <a:rPr lang="en-US" altLang="zh-CN" sz="2000" b="1" i="0" u="none" strike="noStrike">
                          <a:solidFill>
                            <a:srgbClr val="FFFFFF"/>
                          </a:solidFill>
                          <a:latin typeface="宋体"/>
                        </a:rPr>
                        <a:t>2</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zh-CN" altLang="en-US" sz="2000" b="1" i="0" u="none" strike="noStrike">
                          <a:solidFill>
                            <a:srgbClr val="FFFFFF"/>
                          </a:solidFill>
                          <a:latin typeface="宋体"/>
                        </a:rPr>
                        <a:t>有没有把字数单位“千字”当作“万字”或者当作“字”统计的情况存在？</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391845">
                <a:tc vMerge="1">
                  <a:txBody>
                    <a:bodyPr/>
                    <a:lstStyle/>
                    <a:p>
                      <a:endParaRPr lang="zh-CN" altLang="en-US"/>
                    </a:p>
                  </a:txBody>
                  <a:tcPr/>
                </a:tc>
                <a:tc>
                  <a:txBody>
                    <a:bodyPr/>
                    <a:lstStyle/>
                    <a:p>
                      <a:pPr algn="ctr" fontAlgn="ctr"/>
                      <a:r>
                        <a:rPr lang="en-US" altLang="zh-CN" sz="2000" b="1" i="0" u="none" strike="noStrike">
                          <a:solidFill>
                            <a:srgbClr val="FFFFFF"/>
                          </a:solidFill>
                          <a:latin typeface="宋体"/>
                        </a:rPr>
                        <a:t>3</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zh-CN" altLang="en-US" sz="2000" b="1" i="0" u="none" strike="noStrike">
                          <a:solidFill>
                            <a:srgbClr val="FFFFFF"/>
                          </a:solidFill>
                          <a:latin typeface="宋体"/>
                        </a:rPr>
                        <a:t>有没有总字数、撰写字数过大或者过小的情况存在？</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777686">
                <a:tc vMerge="1">
                  <a:txBody>
                    <a:bodyPr/>
                    <a:lstStyle/>
                    <a:p>
                      <a:endParaRPr lang="zh-CN" altLang="en-US"/>
                    </a:p>
                  </a:txBody>
                  <a:tcPr/>
                </a:tc>
                <a:tc>
                  <a:txBody>
                    <a:bodyPr/>
                    <a:lstStyle/>
                    <a:p>
                      <a:pPr algn="ctr" fontAlgn="ctr"/>
                      <a:r>
                        <a:rPr lang="en-US" altLang="zh-CN" sz="2000" b="1" i="0" u="none" strike="noStrike">
                          <a:solidFill>
                            <a:srgbClr val="FFFFFF"/>
                          </a:solidFill>
                          <a:latin typeface="宋体"/>
                        </a:rPr>
                        <a:t>4</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zh-CN" altLang="en-US" sz="2000" b="1" i="0" u="none" strike="noStrike">
                          <a:solidFill>
                            <a:srgbClr val="FFFFFF"/>
                          </a:solidFill>
                          <a:latin typeface="宋体"/>
                        </a:rPr>
                        <a:t>有没有把国家基金面上项目等当作重点项目及以上项目填报的情况存在？</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777686">
                <a:tc vMerge="1">
                  <a:txBody>
                    <a:bodyPr/>
                    <a:lstStyle/>
                    <a:p>
                      <a:endParaRPr lang="zh-CN" altLang="en-US"/>
                    </a:p>
                  </a:txBody>
                  <a:tcPr/>
                </a:tc>
                <a:tc>
                  <a:txBody>
                    <a:bodyPr/>
                    <a:lstStyle/>
                    <a:p>
                      <a:pPr algn="ctr" fontAlgn="ctr"/>
                      <a:r>
                        <a:rPr lang="en-US" altLang="zh-CN" sz="2000" b="1" i="0" u="none" strike="noStrike">
                          <a:solidFill>
                            <a:srgbClr val="FFFFFF"/>
                          </a:solidFill>
                          <a:latin typeface="宋体"/>
                        </a:rPr>
                        <a:t>5</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zh-CN" altLang="en-US" sz="2000" b="1" i="0" u="none" strike="noStrike">
                          <a:solidFill>
                            <a:srgbClr val="FFFFFF"/>
                          </a:solidFill>
                          <a:latin typeface="宋体"/>
                        </a:rPr>
                        <a:t>有没有国外学术刊物（</a:t>
                      </a:r>
                      <a:r>
                        <a:rPr lang="en-US" altLang="zh-CN" sz="2000" b="1" i="0" u="none" strike="noStrike">
                          <a:solidFill>
                            <a:srgbClr val="FFFFFF"/>
                          </a:solidFill>
                          <a:latin typeface="宋体"/>
                        </a:rPr>
                        <a:t>L2</a:t>
                      </a:r>
                      <a:r>
                        <a:rPr lang="zh-CN" altLang="en-US" sz="2000" b="1" i="0" u="none" strike="noStrike">
                          <a:solidFill>
                            <a:srgbClr val="FFFFFF"/>
                          </a:solidFill>
                          <a:latin typeface="宋体"/>
                        </a:rPr>
                        <a:t>）没有包含国际会议发表论文数（正式出版）的情况存在？</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777686">
                <a:tc vMerge="1">
                  <a:txBody>
                    <a:bodyPr/>
                    <a:lstStyle/>
                    <a:p>
                      <a:endParaRPr lang="zh-CN" altLang="en-US"/>
                    </a:p>
                  </a:txBody>
                  <a:tcPr/>
                </a:tc>
                <a:tc>
                  <a:txBody>
                    <a:bodyPr/>
                    <a:lstStyle/>
                    <a:p>
                      <a:pPr algn="ctr" fontAlgn="ctr"/>
                      <a:r>
                        <a:rPr lang="en-US" altLang="zh-CN" sz="2000" b="1" i="0" u="none" strike="noStrike">
                          <a:solidFill>
                            <a:srgbClr val="FFFFFF"/>
                          </a:solidFill>
                          <a:latin typeface="宋体"/>
                        </a:rPr>
                        <a:t>6</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zh-CN" altLang="en-US" sz="2000" b="1" i="0" u="none" strike="noStrike" dirty="0">
                          <a:solidFill>
                            <a:srgbClr val="FFFFFF"/>
                          </a:solidFill>
                          <a:latin typeface="宋体"/>
                        </a:rPr>
                        <a:t>有没有将专著、教材及编著认定随意化、理想化的情况存在？</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bl>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657229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怎么统</a:t>
            </a:r>
          </a:p>
        </p:txBody>
      </p:sp>
      <p:graphicFrame>
        <p:nvGraphicFramePr>
          <p:cNvPr id="6" name="表格 5"/>
          <p:cNvGraphicFramePr>
            <a:graphicFrameLocks noGrp="1"/>
          </p:cNvGraphicFramePr>
          <p:nvPr/>
        </p:nvGraphicFramePr>
        <p:xfrm>
          <a:off x="785786" y="1071546"/>
          <a:ext cx="7643865" cy="4429155"/>
        </p:xfrm>
        <a:graphic>
          <a:graphicData uri="http://schemas.openxmlformats.org/drawingml/2006/table">
            <a:tbl>
              <a:tblPr/>
              <a:tblGrid>
                <a:gridCol w="618487"/>
                <a:gridCol w="570911"/>
                <a:gridCol w="6454467"/>
              </a:tblGrid>
              <a:tr h="404340">
                <a:tc>
                  <a:txBody>
                    <a:bodyPr/>
                    <a:lstStyle/>
                    <a:p>
                      <a:pPr algn="ctr" fontAlgn="ctr"/>
                      <a:r>
                        <a:rPr lang="zh-CN" altLang="en-US" sz="1800" b="1" i="0" u="none" strike="noStrike" dirty="0">
                          <a:solidFill>
                            <a:srgbClr val="FFFFFF"/>
                          </a:solidFill>
                          <a:latin typeface="宋体"/>
                        </a:rPr>
                        <a:t>表</a:t>
                      </a:r>
                      <a:r>
                        <a:rPr lang="en-US" altLang="zh-CN" sz="1800" b="1" i="0" u="none" strike="noStrike" dirty="0">
                          <a:solidFill>
                            <a:srgbClr val="FFFFFF"/>
                          </a:solidFill>
                          <a:latin typeface="宋体"/>
                        </a:rPr>
                        <a:t>9-1</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zh-CN" altLang="en-US" sz="2000" b="1" i="0" u="none" strike="noStrike">
                          <a:solidFill>
                            <a:srgbClr val="FFFFFF"/>
                          </a:solidFill>
                          <a:latin typeface="宋体"/>
                        </a:rPr>
                        <a:t>序号</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zh-CN" altLang="en-US" sz="2000" b="1" i="0" u="none" strike="noStrike" dirty="0">
                          <a:solidFill>
                            <a:srgbClr val="FFFFFF"/>
                          </a:solidFill>
                          <a:latin typeface="宋体"/>
                        </a:rPr>
                        <a:t>要    点</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802485">
                <a:tc rowSpan="7">
                  <a:txBody>
                    <a:bodyPr/>
                    <a:lstStyle/>
                    <a:p>
                      <a:pPr algn="ctr" fontAlgn="ctr"/>
                      <a:r>
                        <a:rPr lang="zh-CN" altLang="en-US" sz="2000" b="1" i="0" u="none" strike="noStrike">
                          <a:solidFill>
                            <a:srgbClr val="FFFFFF"/>
                          </a:solidFill>
                          <a:latin typeface="宋体"/>
                        </a:rPr>
                        <a:t>　</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altLang="zh-CN" sz="2000" b="1" i="0" u="none" strike="noStrike">
                          <a:solidFill>
                            <a:srgbClr val="FFFFFF"/>
                          </a:solidFill>
                          <a:latin typeface="宋体"/>
                        </a:rPr>
                        <a:t>1</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zh-CN" altLang="en-US" sz="2000" b="1" i="0" u="none" strike="noStrike" dirty="0">
                          <a:solidFill>
                            <a:srgbClr val="FFFFFF"/>
                          </a:solidFill>
                          <a:latin typeface="宋体"/>
                        </a:rPr>
                        <a:t>有没有把厅局级、社会团体力量奖当作省部级奖填报的情况存在？</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404340">
                <a:tc vMerge="1">
                  <a:txBody>
                    <a:bodyPr/>
                    <a:lstStyle/>
                    <a:p>
                      <a:endParaRPr lang="zh-CN" altLang="en-US"/>
                    </a:p>
                  </a:txBody>
                  <a:tcPr/>
                </a:tc>
                <a:tc>
                  <a:txBody>
                    <a:bodyPr/>
                    <a:lstStyle/>
                    <a:p>
                      <a:pPr algn="ctr" fontAlgn="ctr"/>
                      <a:r>
                        <a:rPr lang="en-US" altLang="zh-CN" sz="2000" b="1" i="0" u="none" strike="noStrike">
                          <a:solidFill>
                            <a:srgbClr val="FFFFFF"/>
                          </a:solidFill>
                          <a:latin typeface="宋体"/>
                        </a:rPr>
                        <a:t>2</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zh-CN" altLang="en-US" sz="2000" b="1" i="0" u="none" strike="noStrike">
                          <a:solidFill>
                            <a:srgbClr val="FFFFFF"/>
                          </a:solidFill>
                          <a:latin typeface="宋体"/>
                        </a:rPr>
                        <a:t>有没有把人文社科奖当作科技奖填报的情况存在？</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404340">
                <a:tc vMerge="1">
                  <a:txBody>
                    <a:bodyPr/>
                    <a:lstStyle/>
                    <a:p>
                      <a:endParaRPr lang="zh-CN" altLang="en-US"/>
                    </a:p>
                  </a:txBody>
                  <a:tcPr/>
                </a:tc>
                <a:tc>
                  <a:txBody>
                    <a:bodyPr/>
                    <a:lstStyle/>
                    <a:p>
                      <a:pPr algn="ctr" fontAlgn="ctr"/>
                      <a:r>
                        <a:rPr lang="en-US" altLang="zh-CN" sz="2000" b="1" i="0" u="none" strike="noStrike">
                          <a:solidFill>
                            <a:srgbClr val="FFFFFF"/>
                          </a:solidFill>
                          <a:latin typeface="宋体"/>
                        </a:rPr>
                        <a:t>3</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zh-CN" altLang="en-US" sz="2000" b="1" i="0" u="none" strike="noStrike">
                          <a:solidFill>
                            <a:srgbClr val="FFFFFF"/>
                          </a:solidFill>
                          <a:latin typeface="宋体"/>
                        </a:rPr>
                        <a:t>有没有获得最高科学技术奖而没有依据的情况存在？</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404340">
                <a:tc vMerge="1">
                  <a:txBody>
                    <a:bodyPr/>
                    <a:lstStyle/>
                    <a:p>
                      <a:endParaRPr lang="zh-CN" altLang="en-US"/>
                    </a:p>
                  </a:txBody>
                  <a:tcPr/>
                </a:tc>
                <a:tc>
                  <a:txBody>
                    <a:bodyPr/>
                    <a:lstStyle/>
                    <a:p>
                      <a:pPr algn="ctr" fontAlgn="ctr"/>
                      <a:r>
                        <a:rPr lang="en-US" altLang="zh-CN" sz="2000" b="1" i="0" u="none" strike="noStrike">
                          <a:solidFill>
                            <a:srgbClr val="FFFFFF"/>
                          </a:solidFill>
                          <a:latin typeface="宋体"/>
                        </a:rPr>
                        <a:t>4</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zh-CN" altLang="en-US" sz="2000" b="1" i="0" u="none" strike="noStrike">
                          <a:solidFill>
                            <a:srgbClr val="FFFFFF"/>
                          </a:solidFill>
                          <a:latin typeface="宋体"/>
                        </a:rPr>
                        <a:t>有没有特等奖很多却没有数据支撑的情况存在？</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404340">
                <a:tc vMerge="1">
                  <a:txBody>
                    <a:bodyPr/>
                    <a:lstStyle/>
                    <a:p>
                      <a:endParaRPr lang="zh-CN" altLang="en-US"/>
                    </a:p>
                  </a:txBody>
                  <a:tcPr/>
                </a:tc>
                <a:tc>
                  <a:txBody>
                    <a:bodyPr/>
                    <a:lstStyle/>
                    <a:p>
                      <a:pPr algn="ctr" fontAlgn="ctr"/>
                      <a:r>
                        <a:rPr lang="en-US" altLang="zh-CN" sz="2000" b="1" i="0" u="none" strike="noStrike" dirty="0">
                          <a:solidFill>
                            <a:schemeClr val="bg1"/>
                          </a:solidFill>
                          <a:latin typeface="宋体"/>
                        </a:rPr>
                        <a:t>5</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zh-CN" altLang="en-US" sz="2000" b="1" i="0" u="none" strike="noStrike" dirty="0">
                          <a:solidFill>
                            <a:schemeClr val="bg1"/>
                          </a:solidFill>
                          <a:latin typeface="宋体"/>
                        </a:rPr>
                        <a:t>有没有将项目名称填写成“</a:t>
                      </a:r>
                      <a:r>
                        <a:rPr lang="en-US" altLang="zh-CN" sz="2000" b="1" i="0" u="none" strike="noStrike" dirty="0">
                          <a:solidFill>
                            <a:schemeClr val="bg1"/>
                          </a:solidFill>
                          <a:latin typeface="宋体"/>
                        </a:rPr>
                        <a:t>0”</a:t>
                      </a:r>
                      <a:r>
                        <a:rPr lang="zh-CN" altLang="en-US" sz="2000" b="1" i="0" u="none" strike="noStrike" dirty="0">
                          <a:solidFill>
                            <a:schemeClr val="bg1"/>
                          </a:solidFill>
                          <a:latin typeface="宋体"/>
                        </a:rPr>
                        <a:t>或不规范文字的情况存在？</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802485">
                <a:tc vMerge="1">
                  <a:txBody>
                    <a:bodyPr/>
                    <a:lstStyle/>
                    <a:p>
                      <a:endParaRPr lang="zh-CN" altLang="en-US"/>
                    </a:p>
                  </a:txBody>
                  <a:tcPr/>
                </a:tc>
                <a:tc>
                  <a:txBody>
                    <a:bodyPr/>
                    <a:lstStyle/>
                    <a:p>
                      <a:pPr algn="ctr" fontAlgn="ctr"/>
                      <a:r>
                        <a:rPr lang="en-US" altLang="zh-CN" sz="2000" b="1" i="0" u="none" strike="noStrike" dirty="0">
                          <a:solidFill>
                            <a:schemeClr val="bg1"/>
                          </a:solidFill>
                          <a:latin typeface="宋体"/>
                        </a:rPr>
                        <a:t>6</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zh-CN" altLang="en-US" sz="2000" b="1" i="0" u="none" strike="noStrike" dirty="0">
                          <a:solidFill>
                            <a:schemeClr val="bg1"/>
                          </a:solidFill>
                          <a:latin typeface="宋体"/>
                        </a:rPr>
                        <a:t>有没有将“项目名称”与“奖励名称”相互颠倒的情况存在？</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802485">
                <a:tc vMerge="1">
                  <a:txBody>
                    <a:bodyPr/>
                    <a:lstStyle/>
                    <a:p>
                      <a:endParaRPr lang="zh-CN" altLang="en-US"/>
                    </a:p>
                  </a:txBody>
                  <a:tcPr/>
                </a:tc>
                <a:tc>
                  <a:txBody>
                    <a:bodyPr/>
                    <a:lstStyle/>
                    <a:p>
                      <a:pPr algn="ctr" fontAlgn="ctr"/>
                      <a:r>
                        <a:rPr lang="en-US" altLang="zh-CN" sz="2000" b="1" i="0" u="none" strike="noStrike">
                          <a:solidFill>
                            <a:srgbClr val="FFFFFF"/>
                          </a:solidFill>
                          <a:latin typeface="宋体"/>
                        </a:rPr>
                        <a:t>7</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zh-CN" altLang="en-US" sz="2000" b="1" i="0" u="none" strike="noStrike" dirty="0">
                          <a:solidFill>
                            <a:srgbClr val="FFFFFF"/>
                          </a:solidFill>
                          <a:latin typeface="宋体"/>
                        </a:rPr>
                        <a:t>有没有把“列”搞错了，从右向左随意或无意移动造成数据失实的情况存在？</a:t>
                      </a: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bl>
          </a:graphicData>
        </a:graphic>
      </p:graphicFrame>
      <p:graphicFrame>
        <p:nvGraphicFramePr>
          <p:cNvPr id="7" name="表格 6"/>
          <p:cNvGraphicFramePr>
            <a:graphicFrameLocks noGrp="1"/>
          </p:cNvGraphicFramePr>
          <p:nvPr/>
        </p:nvGraphicFramePr>
        <p:xfrm>
          <a:off x="785786" y="5500702"/>
          <a:ext cx="7643865" cy="571504"/>
        </p:xfrm>
        <a:graphic>
          <a:graphicData uri="http://schemas.openxmlformats.org/drawingml/2006/table">
            <a:tbl>
              <a:tblPr/>
              <a:tblGrid>
                <a:gridCol w="618487"/>
                <a:gridCol w="570911"/>
                <a:gridCol w="6454467"/>
              </a:tblGrid>
              <a:tr h="571504">
                <a:tc>
                  <a:txBody>
                    <a:bodyPr/>
                    <a:lstStyle/>
                    <a:p>
                      <a:pPr algn="ctr" fontAlgn="ctr"/>
                      <a:endParaRPr lang="en-US" altLang="zh-CN" sz="1800" b="1" i="0" u="none" strike="noStrike" dirty="0">
                        <a:solidFill>
                          <a:srgbClr val="FFFFFF"/>
                        </a:solidFill>
                        <a:latin typeface="宋体"/>
                      </a:endParaRP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altLang="zh-CN" sz="2000" b="1" i="0" u="none" strike="noStrike" dirty="0" smtClean="0">
                          <a:solidFill>
                            <a:srgbClr val="FFFFFF"/>
                          </a:solidFill>
                          <a:latin typeface="宋体"/>
                        </a:rPr>
                        <a:t>8</a:t>
                      </a:r>
                      <a:endParaRPr lang="zh-CN" altLang="en-US" sz="2000" b="1" i="0" u="none" strike="noStrike" dirty="0">
                        <a:solidFill>
                          <a:srgbClr val="FFFFFF"/>
                        </a:solidFill>
                        <a:latin typeface="宋体"/>
                      </a:endParaRP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zh-CN" altLang="en-US" sz="2000" b="1" i="0" u="none" strike="noStrike" dirty="0" smtClean="0">
                          <a:solidFill>
                            <a:srgbClr val="FFFFFF"/>
                          </a:solidFill>
                          <a:latin typeface="宋体"/>
                        </a:rPr>
                        <a:t>有没有上年已经报过，当年又继续上报的情况存在？</a:t>
                      </a:r>
                      <a:endParaRPr lang="zh-CN" altLang="en-US" sz="2000" b="1" i="0" u="none" strike="noStrike" dirty="0">
                        <a:solidFill>
                          <a:srgbClr val="FFFFFF"/>
                        </a:solidFill>
                        <a:latin typeface="宋体"/>
                      </a:endParaRPr>
                    </a:p>
                  </a:txBody>
                  <a:tcPr marL="4743" marR="4743" marT="4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bl>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928662" y="357166"/>
            <a:ext cx="657229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p>
        </p:txBody>
      </p:sp>
      <p:sp>
        <p:nvSpPr>
          <p:cNvPr id="7" name="流程图: 过程 6"/>
          <p:cNvSpPr/>
          <p:nvPr/>
        </p:nvSpPr>
        <p:spPr>
          <a:xfrm>
            <a:off x="928662" y="2143116"/>
            <a:ext cx="7429552" cy="150019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b="1" dirty="0" smtClean="0">
                <a:solidFill>
                  <a:srgbClr val="FF0000"/>
                </a:solidFill>
              </a:rPr>
              <a:t>错在哪</a:t>
            </a:r>
            <a:endParaRPr lang="zh-CN" altLang="en-US" sz="6000" b="1" dirty="0">
              <a:solidFill>
                <a:srgbClr val="FF0000"/>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0" name="标题 1"/>
          <p:cNvSpPr txBox="1">
            <a:spLocks/>
          </p:cNvSpPr>
          <p:nvPr/>
        </p:nvSpPr>
        <p:spPr>
          <a:xfrm>
            <a:off x="785786" y="214290"/>
            <a:ext cx="7000924" cy="655633"/>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3200" b="1" i="0" u="none" strike="noStrike" kern="1200" cap="none" spc="0" normalizeH="0" baseline="0" noProof="0" dirty="0">
              <a:ln>
                <a:noFill/>
              </a:ln>
              <a:solidFill>
                <a:srgbClr val="004D86"/>
              </a:solidFill>
              <a:effectLst/>
              <a:uLnTx/>
              <a:uFillTx/>
              <a:latin typeface="+mj-lt"/>
              <a:ea typeface="+mj-ea"/>
              <a:cs typeface="+mj-cs"/>
            </a:endParaRPr>
          </a:p>
        </p:txBody>
      </p:sp>
      <p:sp>
        <p:nvSpPr>
          <p:cNvPr id="7" name="TextBox 6"/>
          <p:cNvSpPr txBox="1"/>
          <p:nvPr/>
        </p:nvSpPr>
        <p:spPr>
          <a:xfrm>
            <a:off x="1071538" y="714356"/>
            <a:ext cx="7143800" cy="1494640"/>
          </a:xfrm>
          <a:prstGeom prst="rect">
            <a:avLst/>
          </a:prstGeom>
          <a:solidFill>
            <a:schemeClr val="bg1">
              <a:lumMod val="85000"/>
            </a:schemeClr>
          </a:solidFill>
          <a:ln>
            <a:noFill/>
          </a:ln>
          <a:effectLst>
            <a:outerShdw blurRad="107950" dist="12700" dir="5400000" algn="ctr">
              <a:srgbClr val="000000"/>
            </a:outerShdw>
            <a:softEdge rad="12700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lnSpc>
                <a:spcPct val="150000"/>
              </a:lnSpc>
              <a:spcBef>
                <a:spcPts val="1200"/>
              </a:spcBef>
            </a:pPr>
            <a:r>
              <a:rPr lang="en-US" altLang="zh-CN" sz="7200" b="1" dirty="0" smtClean="0">
                <a:solidFill>
                  <a:srgbClr val="002060"/>
                </a:solidFill>
              </a:rPr>
              <a:t>《</a:t>
            </a:r>
            <a:r>
              <a:rPr lang="zh-CN" altLang="en-US" sz="7200" b="1" dirty="0" smtClean="0">
                <a:solidFill>
                  <a:srgbClr val="002060"/>
                </a:solidFill>
              </a:rPr>
              <a:t>找问题</a:t>
            </a:r>
            <a:r>
              <a:rPr lang="en-US" altLang="zh-CN" sz="7200" b="1" dirty="0" smtClean="0">
                <a:solidFill>
                  <a:srgbClr val="002060"/>
                </a:solidFill>
              </a:rPr>
              <a:t>》</a:t>
            </a:r>
            <a:r>
              <a:rPr lang="zh-CN" altLang="en-US" sz="3200" b="1" dirty="0" smtClean="0">
                <a:solidFill>
                  <a:srgbClr val="002060"/>
                </a:solidFill>
              </a:rPr>
              <a:t> </a:t>
            </a:r>
            <a:endParaRPr lang="en-US" altLang="zh-CN" sz="2400" b="1" dirty="0" smtClean="0">
              <a:solidFill>
                <a:srgbClr val="002060"/>
              </a:solidFill>
            </a:endParaRPr>
          </a:p>
        </p:txBody>
      </p:sp>
      <p:sp>
        <p:nvSpPr>
          <p:cNvPr id="5" name="TextBox 4"/>
          <p:cNvSpPr txBox="1"/>
          <p:nvPr/>
        </p:nvSpPr>
        <p:spPr>
          <a:xfrm>
            <a:off x="1071538" y="2428868"/>
            <a:ext cx="7143800" cy="3785652"/>
          </a:xfrm>
          <a:prstGeom prst="rect">
            <a:avLst/>
          </a:prstGeom>
          <a:solidFill>
            <a:schemeClr val="bg1">
              <a:lumMod val="85000"/>
            </a:schemeClr>
          </a:solidFill>
          <a:ln>
            <a:noFill/>
          </a:ln>
          <a:effectLst>
            <a:outerShdw blurRad="107950" dist="12700" dir="5400000" algn="ctr">
              <a:srgbClr val="000000"/>
            </a:outerShdw>
            <a:softEdge rad="12700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nSpc>
                <a:spcPct val="150000"/>
              </a:lnSpc>
            </a:pPr>
            <a:r>
              <a:rPr lang="zh-CN" altLang="en-US" sz="4000" b="1" dirty="0" smtClean="0">
                <a:solidFill>
                  <a:srgbClr val="002060"/>
                </a:solidFill>
              </a:rPr>
              <a:t>           统计法规陈的清，</a:t>
            </a:r>
            <a:endParaRPr lang="en-US" altLang="zh-CN" sz="4000" b="1" dirty="0" smtClean="0">
              <a:solidFill>
                <a:srgbClr val="002060"/>
              </a:solidFill>
            </a:endParaRPr>
          </a:p>
          <a:p>
            <a:pPr>
              <a:lnSpc>
                <a:spcPct val="150000"/>
              </a:lnSpc>
            </a:pPr>
            <a:r>
              <a:rPr lang="zh-CN" altLang="en-US" sz="4000" b="1" dirty="0" smtClean="0">
                <a:solidFill>
                  <a:srgbClr val="002060"/>
                </a:solidFill>
              </a:rPr>
              <a:t>           年报制度述的明。</a:t>
            </a:r>
            <a:endParaRPr lang="en-US" altLang="zh-CN" sz="4000" b="1" dirty="0" smtClean="0">
              <a:solidFill>
                <a:srgbClr val="002060"/>
              </a:solidFill>
            </a:endParaRPr>
          </a:p>
          <a:p>
            <a:pPr>
              <a:lnSpc>
                <a:spcPct val="150000"/>
              </a:lnSpc>
            </a:pPr>
            <a:r>
              <a:rPr lang="zh-CN" altLang="en-US" sz="4000" b="1" dirty="0" smtClean="0">
                <a:solidFill>
                  <a:srgbClr val="002060"/>
                </a:solidFill>
              </a:rPr>
              <a:t>           培训教材理的透，</a:t>
            </a:r>
            <a:endParaRPr lang="en-US" altLang="zh-CN" sz="4000" b="1" dirty="0" smtClean="0">
              <a:solidFill>
                <a:srgbClr val="002060"/>
              </a:solidFill>
            </a:endParaRPr>
          </a:p>
          <a:p>
            <a:pPr>
              <a:lnSpc>
                <a:spcPct val="150000"/>
              </a:lnSpc>
            </a:pPr>
            <a:r>
              <a:rPr lang="zh-CN" altLang="en-US" sz="4000" b="1" dirty="0" smtClean="0">
                <a:solidFill>
                  <a:srgbClr val="002060"/>
                </a:solidFill>
              </a:rPr>
              <a:t>           错误</a:t>
            </a:r>
            <a:r>
              <a:rPr lang="zh-CN" altLang="en-US" sz="4000" b="1" dirty="0" smtClean="0">
                <a:solidFill>
                  <a:srgbClr val="002060"/>
                </a:solidFill>
              </a:rPr>
              <a:t>缘何情未了。</a:t>
            </a:r>
            <a:endParaRPr lang="en-US" altLang="zh-CN" sz="4000" b="1" dirty="0" smtClean="0">
              <a:solidFill>
                <a:srgbClr val="002060"/>
              </a:solidFill>
            </a:endParaRPr>
          </a:p>
        </p:txBody>
      </p:sp>
      <p:graphicFrame>
        <p:nvGraphicFramePr>
          <p:cNvPr id="6" name="表格 5"/>
          <p:cNvGraphicFramePr>
            <a:graphicFrameLocks noGrp="1"/>
          </p:cNvGraphicFramePr>
          <p:nvPr/>
        </p:nvGraphicFramePr>
        <p:xfrm>
          <a:off x="785786" y="357166"/>
          <a:ext cx="7500990" cy="615906"/>
        </p:xfrm>
        <a:graphic>
          <a:graphicData uri="http://schemas.openxmlformats.org/drawingml/2006/table">
            <a:tbl>
              <a:tblPr/>
              <a:tblGrid>
                <a:gridCol w="7500990"/>
              </a:tblGrid>
              <a:tr h="571504">
                <a:tc>
                  <a:txBody>
                    <a:bodyPr/>
                    <a:lstStyle/>
                    <a:p>
                      <a:pPr algn="ctr" fontAlgn="ctr"/>
                      <a:r>
                        <a:rPr lang="zh-CN" altLang="en-US" sz="4000" b="1" i="0" u="none" strike="noStrike" dirty="0" smtClean="0">
                          <a:solidFill>
                            <a:srgbClr val="FF0000"/>
                          </a:solidFill>
                          <a:latin typeface="宋体"/>
                        </a:rPr>
                        <a:t>开篇词</a:t>
                      </a:r>
                      <a:endParaRPr lang="en-US" altLang="zh-CN" sz="4000" b="0" i="0" u="none" strike="noStrike" dirty="0">
                        <a:solidFill>
                          <a:schemeClr val="tx1"/>
                        </a:solidFill>
                        <a:latin typeface="宋体"/>
                      </a:endParaRPr>
                    </a:p>
                  </a:txBody>
                  <a:tcPr marL="6306" marR="6306" marT="63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928662" y="357166"/>
            <a:ext cx="657229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p>
        </p:txBody>
      </p:sp>
      <p:sp>
        <p:nvSpPr>
          <p:cNvPr id="7" name="流程图: 过程 6"/>
          <p:cNvSpPr/>
          <p:nvPr/>
        </p:nvSpPr>
        <p:spPr>
          <a:xfrm>
            <a:off x="857224" y="2000240"/>
            <a:ext cx="7429552" cy="150019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b="1" dirty="0" smtClean="0">
                <a:solidFill>
                  <a:srgbClr val="FF0000"/>
                </a:solidFill>
              </a:rPr>
              <a:t>问题展现</a:t>
            </a:r>
            <a:endParaRPr lang="zh-CN" altLang="en-US" sz="6000" b="1" dirty="0">
              <a:solidFill>
                <a:srgbClr val="FF0000"/>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928662" y="357166"/>
            <a:ext cx="657229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p>
        </p:txBody>
      </p:sp>
      <p:sp>
        <p:nvSpPr>
          <p:cNvPr id="7" name="流程图: 过程 6"/>
          <p:cNvSpPr/>
          <p:nvPr/>
        </p:nvSpPr>
        <p:spPr>
          <a:xfrm>
            <a:off x="714348" y="2285992"/>
            <a:ext cx="7643866" cy="257176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b="1" dirty="0">
              <a:solidFill>
                <a:srgbClr val="FF0000"/>
              </a:solidFill>
            </a:endParaRPr>
          </a:p>
        </p:txBody>
      </p:sp>
      <p:sp>
        <p:nvSpPr>
          <p:cNvPr id="6" name="矩形 5"/>
          <p:cNvSpPr/>
          <p:nvPr/>
        </p:nvSpPr>
        <p:spPr>
          <a:xfrm>
            <a:off x="928662" y="2714620"/>
            <a:ext cx="7358114" cy="2164695"/>
          </a:xfrm>
          <a:prstGeom prst="rect">
            <a:avLst/>
          </a:prstGeom>
        </p:spPr>
        <p:txBody>
          <a:bodyPr wrap="square">
            <a:spAutoFit/>
          </a:bodyPr>
          <a:lstStyle/>
          <a:p>
            <a:pPr>
              <a:lnSpc>
                <a:spcPts val="3500"/>
              </a:lnSpc>
            </a:pPr>
            <a:r>
              <a:rPr lang="zh-CN" altLang="en-US" b="1" dirty="0" smtClean="0"/>
              <a:t>如下三种类型机构不进行统计： </a:t>
            </a:r>
            <a:endParaRPr lang="en-US" altLang="zh-CN" b="1" dirty="0" smtClean="0"/>
          </a:p>
          <a:p>
            <a:pPr>
              <a:lnSpc>
                <a:spcPts val="3500"/>
              </a:lnSpc>
            </a:pPr>
            <a:r>
              <a:rPr lang="zh-CN" altLang="en-US" b="1" dirty="0" smtClean="0"/>
              <a:t>（</a:t>
            </a:r>
            <a:r>
              <a:rPr lang="en-US" altLang="zh-CN" b="1" dirty="0" smtClean="0"/>
              <a:t>1</a:t>
            </a:r>
            <a:r>
              <a:rPr lang="zh-CN" altLang="en-US" b="1" dirty="0" smtClean="0"/>
              <a:t>）当年未开展科技活动（即</a:t>
            </a:r>
            <a:r>
              <a:rPr lang="en-US" altLang="zh-CN" b="1" dirty="0" smtClean="0"/>
              <a:t>L8</a:t>
            </a:r>
            <a:r>
              <a:rPr lang="zh-CN" altLang="en-US" b="1" dirty="0" smtClean="0"/>
              <a:t>和</a:t>
            </a:r>
            <a:r>
              <a:rPr lang="en-US" altLang="zh-CN" b="1" dirty="0" smtClean="0"/>
              <a:t>L14</a:t>
            </a:r>
            <a:r>
              <a:rPr lang="zh-CN" altLang="en-US" b="1" dirty="0" smtClean="0"/>
              <a:t>同时为零）的机构； </a:t>
            </a:r>
            <a:endParaRPr lang="en-US" altLang="zh-CN" b="1" dirty="0" smtClean="0"/>
          </a:p>
          <a:p>
            <a:pPr>
              <a:lnSpc>
                <a:spcPts val="3500"/>
              </a:lnSpc>
            </a:pPr>
            <a:r>
              <a:rPr lang="zh-CN" altLang="en-US" b="1" dirty="0" smtClean="0"/>
              <a:t>（</a:t>
            </a:r>
            <a:r>
              <a:rPr lang="en-US" altLang="zh-CN" b="1" dirty="0" smtClean="0"/>
              <a:t>2</a:t>
            </a:r>
            <a:r>
              <a:rPr lang="zh-CN" altLang="en-US" b="1" dirty="0" smtClean="0"/>
              <a:t>）学校自建的研究机构； </a:t>
            </a:r>
            <a:endParaRPr lang="en-US" altLang="zh-CN" b="1" dirty="0" smtClean="0"/>
          </a:p>
          <a:p>
            <a:pPr>
              <a:lnSpc>
                <a:spcPts val="3500"/>
              </a:lnSpc>
            </a:pPr>
            <a:r>
              <a:rPr lang="zh-CN" altLang="en-US" b="1" dirty="0" smtClean="0"/>
              <a:t>（</a:t>
            </a:r>
            <a:r>
              <a:rPr lang="en-US" altLang="zh-CN" b="1" dirty="0" smtClean="0"/>
              <a:t>3</a:t>
            </a:r>
            <a:r>
              <a:rPr lang="zh-CN" altLang="en-US" b="1" dirty="0" smtClean="0"/>
              <a:t>）学校主导或参与的独立法人研究机构</a:t>
            </a:r>
            <a:r>
              <a:rPr lang="en-US" altLang="zh-CN" b="1" dirty="0" smtClean="0"/>
              <a:t>(</a:t>
            </a:r>
            <a:r>
              <a:rPr lang="zh-CN" altLang="en-US" b="1" dirty="0" smtClean="0"/>
              <a:t>按在地统计原则执行</a:t>
            </a:r>
            <a:r>
              <a:rPr lang="en-US" altLang="zh-CN" b="1" dirty="0" smtClean="0"/>
              <a:t>)</a:t>
            </a:r>
            <a:r>
              <a:rPr lang="zh-CN" altLang="en-US" b="1" dirty="0" smtClean="0"/>
              <a:t>。</a:t>
            </a:r>
            <a:endParaRPr lang="en-US" altLang="zh-CN" b="1" dirty="0" smtClean="0"/>
          </a:p>
          <a:p>
            <a:endParaRPr lang="zh-CN" altLang="en-US" dirty="0"/>
          </a:p>
        </p:txBody>
      </p:sp>
      <p:sp>
        <p:nvSpPr>
          <p:cNvPr id="9" name="流程图: 过程 8"/>
          <p:cNvSpPr/>
          <p:nvPr/>
        </p:nvSpPr>
        <p:spPr>
          <a:xfrm>
            <a:off x="714348" y="1285860"/>
            <a:ext cx="7429552" cy="78581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4000" b="1" dirty="0" smtClean="0">
                <a:solidFill>
                  <a:srgbClr val="FF0000"/>
                </a:solidFill>
              </a:rPr>
              <a:t>关于科技机构</a:t>
            </a:r>
            <a:endParaRPr lang="zh-CN" altLang="en-US" sz="4000" b="1" dirty="0">
              <a:solidFill>
                <a:srgbClr val="FF0000"/>
              </a:solidFill>
            </a:endParaRPr>
          </a:p>
        </p:txBody>
      </p:sp>
      <p:sp>
        <p:nvSpPr>
          <p:cNvPr id="10" name="椭圆 9"/>
          <p:cNvSpPr/>
          <p:nvPr/>
        </p:nvSpPr>
        <p:spPr>
          <a:xfrm>
            <a:off x="1428728" y="5000636"/>
            <a:ext cx="5643602" cy="114300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smtClean="0">
                <a:solidFill>
                  <a:srgbClr val="FF0000"/>
                </a:solidFill>
                <a:latin typeface="宋体"/>
              </a:rPr>
              <a:t>L8 </a:t>
            </a:r>
            <a:r>
              <a:rPr lang="zh-CN" altLang="en-US" sz="2800" b="1" dirty="0" smtClean="0">
                <a:solidFill>
                  <a:srgbClr val="FF0000"/>
                </a:solidFill>
                <a:latin typeface="宋体"/>
              </a:rPr>
              <a:t>是指</a:t>
            </a:r>
            <a:r>
              <a:rPr lang="zh-CN" altLang="en-US" sz="2800" b="1" dirty="0" smtClean="0">
                <a:solidFill>
                  <a:srgbClr val="0070C0"/>
                </a:solidFill>
                <a:latin typeface="宋体"/>
              </a:rPr>
              <a:t>科技活动人员</a:t>
            </a:r>
            <a:r>
              <a:rPr lang="zh-CN" altLang="en-US" sz="2800" b="1" dirty="0" smtClean="0">
                <a:solidFill>
                  <a:srgbClr val="FF0000"/>
                </a:solidFill>
                <a:latin typeface="宋体"/>
              </a:rPr>
              <a:t>；</a:t>
            </a:r>
            <a:endParaRPr lang="en-US" altLang="zh-CN" sz="2800" b="1" dirty="0" smtClean="0">
              <a:solidFill>
                <a:srgbClr val="FF0000"/>
              </a:solidFill>
              <a:latin typeface="宋体"/>
            </a:endParaRPr>
          </a:p>
          <a:p>
            <a:r>
              <a:rPr lang="en-US" altLang="zh-CN" sz="2800" b="1" dirty="0" smtClean="0">
                <a:solidFill>
                  <a:srgbClr val="FF0000"/>
                </a:solidFill>
                <a:latin typeface="宋体"/>
              </a:rPr>
              <a:t>L14</a:t>
            </a:r>
            <a:r>
              <a:rPr lang="zh-CN" altLang="en-US" sz="2800" b="1" dirty="0" smtClean="0">
                <a:solidFill>
                  <a:srgbClr val="FF0000"/>
                </a:solidFill>
                <a:latin typeface="宋体"/>
              </a:rPr>
              <a:t>是指</a:t>
            </a:r>
            <a:r>
              <a:rPr lang="zh-CN" altLang="en-US" sz="2800" b="1" dirty="0" smtClean="0">
                <a:solidFill>
                  <a:srgbClr val="0070C0"/>
                </a:solidFill>
                <a:latin typeface="宋体"/>
              </a:rPr>
              <a:t>当年内部支出</a:t>
            </a:r>
            <a:r>
              <a:rPr lang="zh-CN" altLang="en-US" sz="2800" b="1" dirty="0" smtClean="0">
                <a:solidFill>
                  <a:srgbClr val="FF0000"/>
                </a:solidFill>
                <a:latin typeface="宋体"/>
              </a:rPr>
              <a:t>。</a:t>
            </a:r>
            <a:endParaRPr lang="en-US" altLang="zh-CN" sz="2800" b="1" dirty="0" smtClean="0">
              <a:solidFill>
                <a:srgbClr val="FF0000"/>
              </a:solidFill>
              <a:latin typeface="宋体"/>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928662" y="357166"/>
            <a:ext cx="657229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p>
        </p:txBody>
      </p:sp>
      <p:sp>
        <p:nvSpPr>
          <p:cNvPr id="9" name="流程图: 过程 8"/>
          <p:cNvSpPr/>
          <p:nvPr/>
        </p:nvSpPr>
        <p:spPr>
          <a:xfrm>
            <a:off x="857224" y="1142984"/>
            <a:ext cx="7429552" cy="4857784"/>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b="1" dirty="0">
              <a:solidFill>
                <a:srgbClr val="FF0000"/>
              </a:solidFill>
            </a:endParaRPr>
          </a:p>
        </p:txBody>
      </p:sp>
      <p:sp>
        <p:nvSpPr>
          <p:cNvPr id="10" name="矩形 9"/>
          <p:cNvSpPr/>
          <p:nvPr/>
        </p:nvSpPr>
        <p:spPr>
          <a:xfrm>
            <a:off x="1142976" y="2571744"/>
            <a:ext cx="7072362" cy="3143168"/>
          </a:xfrm>
          <a:prstGeom prst="rect">
            <a:avLst/>
          </a:prstGeom>
        </p:spPr>
        <p:txBody>
          <a:bodyPr wrap="square">
            <a:spAutoFit/>
          </a:bodyPr>
          <a:lstStyle/>
          <a:p>
            <a:pPr>
              <a:lnSpc>
                <a:spcPts val="3000"/>
              </a:lnSpc>
            </a:pPr>
            <a:r>
              <a:rPr lang="zh-CN" altLang="en-US" b="1" dirty="0" smtClean="0"/>
              <a:t>答 ：没有解决，本来今年我已经换单位了（以为解放了，我才把微信删了），但是因为事业单位改革和厅处室职能调整，原有人员和职能全打乱了，统计工作没有人接班，临时又让我再做一年，就我</a:t>
            </a:r>
            <a:r>
              <a:rPr lang="zh-CN" altLang="en-US" b="1" dirty="0" smtClean="0">
                <a:solidFill>
                  <a:srgbClr val="FF0000"/>
                </a:solidFill>
              </a:rPr>
              <a:t>一个临时工，只能把数据做基本的汇总和审核，基表的问题没办法推动解决。</a:t>
            </a:r>
            <a:r>
              <a:rPr lang="zh-CN" altLang="en-US" b="1" dirty="0" smtClean="0"/>
              <a:t/>
            </a:r>
            <a:br>
              <a:rPr lang="zh-CN" altLang="en-US" b="1" dirty="0" smtClean="0"/>
            </a:br>
            <a:r>
              <a:rPr lang="zh-CN" altLang="en-US" b="1" dirty="0" smtClean="0"/>
              <a:t>另外，什么时候交数据？我现在在南昌新建区隔离，如果时间紧，我就让厅里另安排人去北京。</a:t>
            </a:r>
            <a:r>
              <a:rPr lang="zh-CN" altLang="en-US" dirty="0" smtClean="0"/>
              <a:t/>
            </a:r>
            <a:br>
              <a:rPr lang="zh-CN" altLang="en-US" dirty="0" smtClean="0"/>
            </a:br>
            <a:endParaRPr lang="zh-CN" altLang="en-US" dirty="0"/>
          </a:p>
        </p:txBody>
      </p:sp>
      <p:sp>
        <p:nvSpPr>
          <p:cNvPr id="11" name="矩形 10"/>
          <p:cNvSpPr/>
          <p:nvPr/>
        </p:nvSpPr>
        <p:spPr>
          <a:xfrm>
            <a:off x="1142976" y="2143116"/>
            <a:ext cx="6715172" cy="369332"/>
          </a:xfrm>
          <a:prstGeom prst="rect">
            <a:avLst/>
          </a:prstGeom>
        </p:spPr>
        <p:txBody>
          <a:bodyPr wrap="square">
            <a:spAutoFit/>
          </a:bodyPr>
          <a:lstStyle/>
          <a:p>
            <a:r>
              <a:rPr lang="zh-CN" altLang="en-US" b="1" dirty="0" smtClean="0"/>
              <a:t>问：</a:t>
            </a:r>
            <a:r>
              <a:rPr lang="en-US" altLang="zh-CN" b="1" dirty="0" smtClean="0"/>
              <a:t>2020</a:t>
            </a:r>
            <a:r>
              <a:rPr lang="zh-CN" altLang="en-US" b="1" dirty="0" smtClean="0"/>
              <a:t>年的重点问题解决了没有？怎么微信还删除了。</a:t>
            </a:r>
            <a:endParaRPr lang="zh-CN" altLang="en-US" b="1" dirty="0"/>
          </a:p>
        </p:txBody>
      </p:sp>
      <p:sp>
        <p:nvSpPr>
          <p:cNvPr id="12" name="矩形 11"/>
          <p:cNvSpPr/>
          <p:nvPr/>
        </p:nvSpPr>
        <p:spPr>
          <a:xfrm>
            <a:off x="1142976" y="1643050"/>
            <a:ext cx="4714908" cy="369332"/>
          </a:xfrm>
          <a:prstGeom prst="rect">
            <a:avLst/>
          </a:prstGeom>
        </p:spPr>
        <p:txBody>
          <a:bodyPr wrap="square">
            <a:spAutoFit/>
          </a:bodyPr>
          <a:lstStyle/>
          <a:p>
            <a:r>
              <a:rPr lang="zh-CN" altLang="en-US" b="1" dirty="0" smtClean="0"/>
              <a:t>与江西教育厅万遂征的对话：</a:t>
            </a:r>
            <a:endParaRPr lang="zh-CN" altLang="en-US" b="1" dirty="0"/>
          </a:p>
        </p:txBody>
      </p:sp>
      <p:sp>
        <p:nvSpPr>
          <p:cNvPr id="13" name="矩形 12"/>
          <p:cNvSpPr/>
          <p:nvPr/>
        </p:nvSpPr>
        <p:spPr>
          <a:xfrm>
            <a:off x="1142976" y="1285860"/>
            <a:ext cx="2545890" cy="369332"/>
          </a:xfrm>
          <a:prstGeom prst="rect">
            <a:avLst/>
          </a:prstGeom>
        </p:spPr>
        <p:txBody>
          <a:bodyPr wrap="none">
            <a:spAutoFit/>
          </a:bodyPr>
          <a:lstStyle/>
          <a:p>
            <a:r>
              <a:rPr lang="en-US" altLang="zh-CN" dirty="0" smtClean="0"/>
              <a:t>2022/3/18 16:19:11</a:t>
            </a:r>
            <a:endParaRPr lang="zh-CN" alt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928662" y="357166"/>
            <a:ext cx="657229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p>
        </p:txBody>
      </p:sp>
      <p:sp>
        <p:nvSpPr>
          <p:cNvPr id="7" name="矩形 6"/>
          <p:cNvSpPr/>
          <p:nvPr/>
        </p:nvSpPr>
        <p:spPr>
          <a:xfrm>
            <a:off x="1000100" y="4429132"/>
            <a:ext cx="6929486" cy="1219565"/>
          </a:xfrm>
          <a:prstGeom prst="rect">
            <a:avLst/>
          </a:prstGeom>
        </p:spPr>
        <p:txBody>
          <a:bodyPr wrap="square">
            <a:spAutoFit/>
          </a:bodyPr>
          <a:lstStyle/>
          <a:p>
            <a:pPr>
              <a:lnSpc>
                <a:spcPts val="3000"/>
              </a:lnSpc>
            </a:pPr>
            <a:r>
              <a:rPr lang="zh-CN" altLang="en-US" dirty="0" smtClean="0"/>
              <a:t>答 ：重新问主管专利的领导要了表六的数据，之前的专利数据把计算机软件著作权的数据也加上了，造成了很大的偏差。经最后修正，专利拥有数为</a:t>
            </a:r>
            <a:r>
              <a:rPr lang="en-US" altLang="zh-CN" dirty="0" smtClean="0"/>
              <a:t>2644</a:t>
            </a:r>
            <a:r>
              <a:rPr lang="zh-CN" altLang="en-US" dirty="0" smtClean="0"/>
              <a:t>件。</a:t>
            </a:r>
            <a:endParaRPr lang="zh-CN" altLang="en-US" dirty="0"/>
          </a:p>
        </p:txBody>
      </p:sp>
      <p:sp>
        <p:nvSpPr>
          <p:cNvPr id="9" name="流程图: 过程 8"/>
          <p:cNvSpPr/>
          <p:nvPr/>
        </p:nvSpPr>
        <p:spPr>
          <a:xfrm>
            <a:off x="857224" y="1142984"/>
            <a:ext cx="7429552" cy="4857784"/>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b="1" dirty="0">
              <a:solidFill>
                <a:srgbClr val="FF0000"/>
              </a:solidFill>
            </a:endParaRPr>
          </a:p>
        </p:txBody>
      </p:sp>
      <p:graphicFrame>
        <p:nvGraphicFramePr>
          <p:cNvPr id="10" name="表格 9"/>
          <p:cNvGraphicFramePr>
            <a:graphicFrameLocks noGrp="1"/>
          </p:cNvGraphicFramePr>
          <p:nvPr/>
        </p:nvGraphicFramePr>
        <p:xfrm>
          <a:off x="1000100" y="2285992"/>
          <a:ext cx="7215237" cy="1214446"/>
        </p:xfrm>
        <a:graphic>
          <a:graphicData uri="http://schemas.openxmlformats.org/drawingml/2006/table">
            <a:tbl>
              <a:tblPr/>
              <a:tblGrid>
                <a:gridCol w="687893"/>
                <a:gridCol w="2262405"/>
                <a:gridCol w="794899"/>
                <a:gridCol w="3470040"/>
              </a:tblGrid>
              <a:tr h="642942">
                <a:tc>
                  <a:txBody>
                    <a:bodyPr/>
                    <a:lstStyle/>
                    <a:p>
                      <a:pPr algn="ctr" fontAlgn="ctr"/>
                      <a:r>
                        <a:rPr lang="zh-CN" altLang="en-US" sz="1800" b="1" i="0" u="none" strike="noStrike" dirty="0">
                          <a:solidFill>
                            <a:srgbClr val="000000"/>
                          </a:solidFill>
                          <a:latin typeface="宋体"/>
                        </a:rPr>
                        <a:t>表</a:t>
                      </a:r>
                      <a:r>
                        <a:rPr lang="en-US" altLang="zh-CN" sz="1800" b="1" i="0" u="none" strike="noStrike" dirty="0">
                          <a:solidFill>
                            <a:srgbClr val="000000"/>
                          </a:solidFill>
                          <a:latin typeface="宋体"/>
                        </a:rPr>
                        <a:t>6</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dirty="0">
                          <a:solidFill>
                            <a:srgbClr val="000000"/>
                          </a:solidFill>
                          <a:latin typeface="宋体"/>
                        </a:rPr>
                        <a:t>专利拥有数</a:t>
                      </a:r>
                      <a:r>
                        <a:rPr lang="zh-CN" altLang="en-US" sz="1800" b="1" i="0" u="none" strike="noStrike" dirty="0" smtClean="0">
                          <a:solidFill>
                            <a:srgbClr val="000000"/>
                          </a:solidFill>
                          <a:latin typeface="宋体"/>
                        </a:rPr>
                        <a:t>（初审）</a:t>
                      </a:r>
                      <a:endParaRPr lang="zh-CN" altLang="en-US" sz="1800" b="1" i="0" u="none" strike="noStrike" dirty="0">
                        <a:solidFill>
                          <a:srgbClr val="000000"/>
                        </a:solidFill>
                        <a:latin typeface="宋体"/>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800" b="1" i="0" u="none" strike="noStrike" dirty="0">
                          <a:solidFill>
                            <a:srgbClr val="000000"/>
                          </a:solidFill>
                          <a:latin typeface="宋体"/>
                        </a:rPr>
                        <a:t>3207</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dirty="0">
                          <a:solidFill>
                            <a:srgbClr val="000000"/>
                          </a:solidFill>
                          <a:latin typeface="宋体"/>
                        </a:rPr>
                        <a:t>　</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1504">
                <a:tc>
                  <a:txBody>
                    <a:bodyPr/>
                    <a:lstStyle/>
                    <a:p>
                      <a:pPr algn="ctr" fontAlgn="ctr"/>
                      <a:r>
                        <a:rPr lang="zh-CN" altLang="en-US" sz="1800" b="1" i="0" u="none" strike="noStrike">
                          <a:solidFill>
                            <a:srgbClr val="000000"/>
                          </a:solidFill>
                          <a:latin typeface="宋体"/>
                        </a:rPr>
                        <a:t>　</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dirty="0" smtClean="0">
                          <a:solidFill>
                            <a:srgbClr val="000000"/>
                          </a:solidFill>
                          <a:latin typeface="宋体"/>
                        </a:rPr>
                        <a:t>专利拥有数（修改）</a:t>
                      </a:r>
                      <a:endParaRPr lang="zh-CN" altLang="en-US" sz="1800" b="1" i="0" u="none" strike="noStrike" dirty="0">
                        <a:solidFill>
                          <a:srgbClr val="000000"/>
                        </a:solidFill>
                        <a:latin typeface="宋体"/>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800" b="1" i="0" u="none" strike="noStrike" dirty="0">
                          <a:solidFill>
                            <a:srgbClr val="000000"/>
                          </a:solidFill>
                          <a:latin typeface="宋体"/>
                        </a:rPr>
                        <a:t>4309</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800" b="1" i="0" u="none" strike="noStrike" dirty="0" smtClean="0">
                          <a:solidFill>
                            <a:srgbClr val="000000"/>
                          </a:solidFill>
                          <a:latin typeface="宋体"/>
                        </a:rPr>
                        <a:t> 4309-3207=</a:t>
                      </a:r>
                      <a:r>
                        <a:rPr lang="en-US" altLang="zh-CN" sz="1800" b="1" i="0" u="none" strike="noStrike" dirty="0" smtClean="0">
                          <a:solidFill>
                            <a:srgbClr val="FF0000"/>
                          </a:solidFill>
                          <a:latin typeface="宋体"/>
                        </a:rPr>
                        <a:t>1102</a:t>
                      </a:r>
                      <a:endParaRPr lang="zh-CN" altLang="en-US" sz="1800" b="1" i="0" u="none" strike="noStrike" dirty="0">
                        <a:solidFill>
                          <a:srgbClr val="FF0000"/>
                        </a:solidFill>
                        <a:latin typeface="宋体"/>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1" name="矩形 10"/>
          <p:cNvSpPr/>
          <p:nvPr/>
        </p:nvSpPr>
        <p:spPr>
          <a:xfrm>
            <a:off x="1000100" y="1285860"/>
            <a:ext cx="4714908" cy="369332"/>
          </a:xfrm>
          <a:prstGeom prst="rect">
            <a:avLst/>
          </a:prstGeom>
        </p:spPr>
        <p:txBody>
          <a:bodyPr wrap="square">
            <a:spAutoFit/>
          </a:bodyPr>
          <a:lstStyle/>
          <a:p>
            <a:r>
              <a:rPr lang="zh-CN" altLang="en-US" b="1" dirty="0" smtClean="0"/>
              <a:t>与西安理工大学新人的对话：</a:t>
            </a:r>
            <a:endParaRPr lang="zh-CN" altLang="en-US" b="1" dirty="0"/>
          </a:p>
        </p:txBody>
      </p:sp>
      <p:sp>
        <p:nvSpPr>
          <p:cNvPr id="13" name="矩形 12"/>
          <p:cNvSpPr/>
          <p:nvPr/>
        </p:nvSpPr>
        <p:spPr>
          <a:xfrm>
            <a:off x="1000100" y="1714488"/>
            <a:ext cx="2973891" cy="369332"/>
          </a:xfrm>
          <a:prstGeom prst="rect">
            <a:avLst/>
          </a:prstGeom>
        </p:spPr>
        <p:txBody>
          <a:bodyPr wrap="none">
            <a:spAutoFit/>
          </a:bodyPr>
          <a:lstStyle/>
          <a:p>
            <a:r>
              <a:rPr lang="zh-CN" altLang="en-US" b="1" dirty="0" smtClean="0">
                <a:solidFill>
                  <a:srgbClr val="000000"/>
                </a:solidFill>
                <a:latin typeface="宋体"/>
              </a:rPr>
              <a:t>问：这是天上掉下来的吧。</a:t>
            </a:r>
            <a:endParaRPr lang="zh-CN" altLang="en-US" dirty="0"/>
          </a:p>
        </p:txBody>
      </p:sp>
      <p:graphicFrame>
        <p:nvGraphicFramePr>
          <p:cNvPr id="14" name="表格 13"/>
          <p:cNvGraphicFramePr>
            <a:graphicFrameLocks noGrp="1"/>
          </p:cNvGraphicFramePr>
          <p:nvPr/>
        </p:nvGraphicFramePr>
        <p:xfrm>
          <a:off x="1000100" y="3500438"/>
          <a:ext cx="7215237" cy="642942"/>
        </p:xfrm>
        <a:graphic>
          <a:graphicData uri="http://schemas.openxmlformats.org/drawingml/2006/table">
            <a:tbl>
              <a:tblPr/>
              <a:tblGrid>
                <a:gridCol w="687893"/>
                <a:gridCol w="2262405"/>
                <a:gridCol w="794899"/>
                <a:gridCol w="3470040"/>
              </a:tblGrid>
              <a:tr h="642942">
                <a:tc>
                  <a:txBody>
                    <a:bodyPr/>
                    <a:lstStyle/>
                    <a:p>
                      <a:pPr algn="ctr" fontAlgn="ctr"/>
                      <a:endParaRPr lang="en-US" altLang="zh-CN" sz="1800" b="1" i="0" u="none" strike="noStrike" dirty="0">
                        <a:solidFill>
                          <a:srgbClr val="000000"/>
                        </a:solidFill>
                        <a:latin typeface="宋体"/>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dirty="0">
                          <a:solidFill>
                            <a:srgbClr val="000000"/>
                          </a:solidFill>
                          <a:latin typeface="宋体"/>
                        </a:rPr>
                        <a:t>专利拥有数</a:t>
                      </a:r>
                      <a:r>
                        <a:rPr lang="zh-CN" altLang="en-US" sz="1800" b="1" i="0" u="none" strike="noStrike" dirty="0" smtClean="0">
                          <a:solidFill>
                            <a:srgbClr val="000000"/>
                          </a:solidFill>
                          <a:latin typeface="宋体"/>
                        </a:rPr>
                        <a:t>（终改）</a:t>
                      </a:r>
                      <a:endParaRPr lang="zh-CN" altLang="en-US" sz="1800" b="1" i="0" u="none" strike="noStrike" dirty="0">
                        <a:solidFill>
                          <a:srgbClr val="000000"/>
                        </a:solidFill>
                        <a:latin typeface="宋体"/>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800" b="1" i="0" u="none" strike="noStrike" dirty="0" smtClean="0">
                          <a:solidFill>
                            <a:srgbClr val="000000"/>
                          </a:solidFill>
                          <a:latin typeface="宋体"/>
                        </a:rPr>
                        <a:t>2644</a:t>
                      </a:r>
                      <a:endParaRPr lang="en-US" altLang="zh-CN" sz="1800" b="1" i="0" u="none" strike="noStrike" dirty="0">
                        <a:solidFill>
                          <a:srgbClr val="000000"/>
                        </a:solidFill>
                        <a:latin typeface="宋体"/>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1" i="0" u="none" strike="noStrike" dirty="0">
                          <a:solidFill>
                            <a:srgbClr val="000000"/>
                          </a:solidFill>
                          <a:latin typeface="宋体"/>
                        </a:rPr>
                        <a:t>　</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sp>
        <p:nvSpPr>
          <p:cNvPr id="11" name="流程图: 过程 10"/>
          <p:cNvSpPr/>
          <p:nvPr/>
        </p:nvSpPr>
        <p:spPr>
          <a:xfrm>
            <a:off x="857224" y="2000240"/>
            <a:ext cx="7429552" cy="150019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b="1" dirty="0" smtClean="0">
                <a:solidFill>
                  <a:srgbClr val="FF0000"/>
                </a:solidFill>
              </a:rPr>
              <a:t>广东篇</a:t>
            </a:r>
            <a:endParaRPr lang="zh-CN" altLang="en-US" sz="6000" b="1" dirty="0">
              <a:solidFill>
                <a:srgbClr val="FF0000"/>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graphicFrame>
        <p:nvGraphicFramePr>
          <p:cNvPr id="10" name="表格 9"/>
          <p:cNvGraphicFramePr>
            <a:graphicFrameLocks noGrp="1"/>
          </p:cNvGraphicFramePr>
          <p:nvPr/>
        </p:nvGraphicFramePr>
        <p:xfrm>
          <a:off x="785786" y="1142984"/>
          <a:ext cx="7643866" cy="570584"/>
        </p:xfrm>
        <a:graphic>
          <a:graphicData uri="http://schemas.openxmlformats.org/drawingml/2006/table">
            <a:tbl>
              <a:tblPr/>
              <a:tblGrid>
                <a:gridCol w="2154799"/>
                <a:gridCol w="510347"/>
                <a:gridCol w="1835448"/>
                <a:gridCol w="785818"/>
                <a:gridCol w="2357454"/>
              </a:tblGrid>
              <a:tr h="570584">
                <a:tc>
                  <a:txBody>
                    <a:bodyPr/>
                    <a:lstStyle/>
                    <a:p>
                      <a:pPr algn="l" fontAlgn="ctr"/>
                      <a:r>
                        <a:rPr lang="zh-CN" altLang="en-US" sz="1400" b="1" i="0" u="none" strike="noStrike" dirty="0">
                          <a:latin typeface="宋体"/>
                        </a:rPr>
                        <a:t>深圳技术大学</a:t>
                      </a:r>
                      <a:r>
                        <a:rPr lang="en-US" altLang="zh-CN" sz="1400" b="1" i="0" u="none" strike="noStrike" dirty="0">
                          <a:latin typeface="宋体"/>
                        </a:rPr>
                        <a:t>14655</a:t>
                      </a:r>
                    </a:p>
                  </a:txBody>
                  <a:tcPr marL="3876" marR="3876" marT="3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a:latin typeface="宋体"/>
                        </a:rPr>
                        <a:t>表</a:t>
                      </a:r>
                      <a:r>
                        <a:rPr lang="en-US" altLang="zh-CN" sz="1400" b="1" i="0" u="none" strike="noStrike">
                          <a:latin typeface="宋体"/>
                        </a:rPr>
                        <a:t>2</a:t>
                      </a:r>
                    </a:p>
                  </a:txBody>
                  <a:tcPr marL="3876" marR="3876" marT="3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solidFill>
                            <a:srgbClr val="000000"/>
                          </a:solidFill>
                          <a:latin typeface="宋体"/>
                        </a:rPr>
                        <a:t>年未在校博士研究生数</a:t>
                      </a:r>
                    </a:p>
                  </a:txBody>
                  <a:tcPr marL="3876" marR="3876" marT="3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a:solidFill>
                            <a:srgbClr val="FF0000"/>
                          </a:solidFill>
                          <a:latin typeface="宋体"/>
                        </a:rPr>
                        <a:t>389</a:t>
                      </a:r>
                    </a:p>
                  </a:txBody>
                  <a:tcPr marL="3876" marR="3876" marT="3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dirty="0">
                          <a:solidFill>
                            <a:srgbClr val="000000"/>
                          </a:solidFill>
                          <a:latin typeface="宋体"/>
                        </a:rPr>
                        <a:t>是否属实？请核实！</a:t>
                      </a:r>
                    </a:p>
                  </a:txBody>
                  <a:tcPr marL="3876" marR="3876" marT="3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2" name="椭圆 11"/>
          <p:cNvSpPr/>
          <p:nvPr/>
        </p:nvSpPr>
        <p:spPr>
          <a:xfrm>
            <a:off x="642910" y="1857364"/>
            <a:ext cx="7786742" cy="121444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smtClean="0">
                <a:solidFill>
                  <a:srgbClr val="FF0000"/>
                </a:solidFill>
                <a:latin typeface="宋体"/>
              </a:rPr>
              <a:t>回复：</a:t>
            </a:r>
            <a:r>
              <a:rPr lang="en-US" altLang="zh-CN" sz="2800" b="1" dirty="0" smtClean="0">
                <a:solidFill>
                  <a:srgbClr val="FF0000"/>
                </a:solidFill>
                <a:latin typeface="宋体"/>
              </a:rPr>
              <a:t>389</a:t>
            </a:r>
            <a:r>
              <a:rPr lang="zh-CN" altLang="en-US" sz="2800" b="1" dirty="0" smtClean="0">
                <a:solidFill>
                  <a:srgbClr val="FF0000"/>
                </a:solidFill>
                <a:latin typeface="宋体"/>
              </a:rPr>
              <a:t>为教师人数，核实在读  </a:t>
            </a:r>
            <a:endParaRPr lang="en-US" altLang="zh-CN" sz="2800" b="1" dirty="0" smtClean="0">
              <a:solidFill>
                <a:srgbClr val="FF0000"/>
              </a:solidFill>
              <a:latin typeface="宋体"/>
            </a:endParaRPr>
          </a:p>
          <a:p>
            <a:r>
              <a:rPr lang="zh-CN" altLang="en-US" sz="2800" b="1" dirty="0" smtClean="0">
                <a:solidFill>
                  <a:srgbClr val="FF0000"/>
                </a:solidFill>
                <a:latin typeface="宋体"/>
              </a:rPr>
              <a:t>      博士人数为</a:t>
            </a:r>
            <a:r>
              <a:rPr lang="en-US" altLang="zh-CN" sz="2800" b="1" dirty="0" smtClean="0">
                <a:solidFill>
                  <a:srgbClr val="FF0000"/>
                </a:solidFill>
                <a:latin typeface="宋体"/>
              </a:rPr>
              <a:t>105</a:t>
            </a:r>
            <a:r>
              <a:rPr lang="zh-CN" altLang="en-US" sz="2800" b="1" dirty="0" smtClean="0">
                <a:solidFill>
                  <a:srgbClr val="FF0000"/>
                </a:solidFill>
                <a:latin typeface="宋体"/>
              </a:rPr>
              <a:t>。</a:t>
            </a:r>
            <a:endParaRPr lang="en-US" altLang="zh-CN" sz="2800" b="1" dirty="0" smtClean="0">
              <a:solidFill>
                <a:srgbClr val="FF0000"/>
              </a:solidFill>
              <a:latin typeface="宋体"/>
            </a:endParaRPr>
          </a:p>
        </p:txBody>
      </p:sp>
      <p:graphicFrame>
        <p:nvGraphicFramePr>
          <p:cNvPr id="13" name="表格 12"/>
          <p:cNvGraphicFramePr>
            <a:graphicFrameLocks noGrp="1"/>
          </p:cNvGraphicFramePr>
          <p:nvPr/>
        </p:nvGraphicFramePr>
        <p:xfrm>
          <a:off x="928662" y="3571876"/>
          <a:ext cx="7429552" cy="857256"/>
        </p:xfrm>
        <a:graphic>
          <a:graphicData uri="http://schemas.openxmlformats.org/drawingml/2006/table">
            <a:tbl>
              <a:tblPr/>
              <a:tblGrid>
                <a:gridCol w="2094384"/>
                <a:gridCol w="496038"/>
                <a:gridCol w="1631415"/>
                <a:gridCol w="705477"/>
                <a:gridCol w="2502238"/>
              </a:tblGrid>
              <a:tr h="428628">
                <a:tc>
                  <a:txBody>
                    <a:bodyPr/>
                    <a:lstStyle/>
                    <a:p>
                      <a:pPr algn="l" fontAlgn="ctr"/>
                      <a:r>
                        <a:rPr lang="zh-CN" altLang="en-US" sz="1400" b="1" i="0" u="none" strike="noStrike" dirty="0">
                          <a:latin typeface="宋体"/>
                        </a:rPr>
                        <a:t>广东科技学院</a:t>
                      </a:r>
                      <a:r>
                        <a:rPr lang="en-US" altLang="zh-CN" sz="1400" b="1" i="0" u="none" strike="noStrike" dirty="0">
                          <a:latin typeface="宋体"/>
                        </a:rPr>
                        <a:t>13719</a:t>
                      </a:r>
                    </a:p>
                  </a:txBody>
                  <a:tcPr marL="3876" marR="3876" marT="3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a:latin typeface="宋体"/>
                        </a:rPr>
                        <a:t>表</a:t>
                      </a:r>
                      <a:r>
                        <a:rPr lang="en-US" altLang="zh-CN" sz="1400" b="1" i="0" u="none" strike="noStrike">
                          <a:latin typeface="宋体"/>
                        </a:rPr>
                        <a:t>1</a:t>
                      </a:r>
                    </a:p>
                  </a:txBody>
                  <a:tcPr marL="3876" marR="3876" marT="3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dirty="0">
                          <a:latin typeface="宋体"/>
                        </a:rPr>
                        <a:t>总人数</a:t>
                      </a:r>
                    </a:p>
                  </a:txBody>
                  <a:tcPr marL="3876" marR="3876" marT="3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a:solidFill>
                            <a:srgbClr val="000000"/>
                          </a:solidFill>
                          <a:latin typeface="宋体"/>
                        </a:rPr>
                        <a:t>473</a:t>
                      </a:r>
                    </a:p>
                  </a:txBody>
                  <a:tcPr marL="3876" marR="3876" marT="3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dirty="0">
                          <a:solidFill>
                            <a:srgbClr val="000000"/>
                          </a:solidFill>
                          <a:latin typeface="宋体"/>
                        </a:rPr>
                        <a:t>二者相等，概念有误。</a:t>
                      </a:r>
                    </a:p>
                  </a:txBody>
                  <a:tcPr marL="3876" marR="3876" marT="3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628">
                <a:tc>
                  <a:txBody>
                    <a:bodyPr/>
                    <a:lstStyle/>
                    <a:p>
                      <a:pPr algn="l" fontAlgn="ctr"/>
                      <a:r>
                        <a:rPr lang="zh-CN" altLang="en-US" sz="1400" b="1" i="0" u="none" strike="noStrike">
                          <a:latin typeface="宋体"/>
                        </a:rPr>
                        <a:t>　</a:t>
                      </a:r>
                    </a:p>
                  </a:txBody>
                  <a:tcPr marL="3876" marR="3876" marT="3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a:latin typeface="宋体"/>
                        </a:rPr>
                        <a:t>表</a:t>
                      </a:r>
                      <a:r>
                        <a:rPr lang="en-US" altLang="zh-CN" sz="1400" b="1" i="0" u="none" strike="noStrike">
                          <a:latin typeface="宋体"/>
                        </a:rPr>
                        <a:t>2</a:t>
                      </a:r>
                    </a:p>
                  </a:txBody>
                  <a:tcPr marL="3876" marR="3876" marT="3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latin typeface="宋体"/>
                        </a:rPr>
                        <a:t>从业人数</a:t>
                      </a:r>
                    </a:p>
                  </a:txBody>
                  <a:tcPr marL="3876" marR="3876" marT="3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1" i="0" u="none" strike="noStrike">
                          <a:solidFill>
                            <a:srgbClr val="000000"/>
                          </a:solidFill>
                          <a:latin typeface="宋体"/>
                        </a:rPr>
                        <a:t>473</a:t>
                      </a:r>
                    </a:p>
                  </a:txBody>
                  <a:tcPr marL="3876" marR="3876" marT="3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dirty="0">
                          <a:solidFill>
                            <a:srgbClr val="000000"/>
                          </a:solidFill>
                          <a:latin typeface="宋体"/>
                        </a:rPr>
                        <a:t>　</a:t>
                      </a:r>
                    </a:p>
                  </a:txBody>
                  <a:tcPr marL="3876" marR="3876" marT="3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4" name="椭圆 13"/>
          <p:cNvSpPr/>
          <p:nvPr/>
        </p:nvSpPr>
        <p:spPr>
          <a:xfrm>
            <a:off x="857224" y="4643446"/>
            <a:ext cx="7786742" cy="8572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smtClean="0">
                <a:solidFill>
                  <a:srgbClr val="FF0000"/>
                </a:solidFill>
                <a:latin typeface="宋体"/>
              </a:rPr>
              <a:t>回复：核实调整为</a:t>
            </a:r>
            <a:r>
              <a:rPr lang="en-US" altLang="zh-CN" sz="2800" b="1" dirty="0" smtClean="0">
                <a:solidFill>
                  <a:srgbClr val="FF0000"/>
                </a:solidFill>
                <a:latin typeface="宋体"/>
              </a:rPr>
              <a:t>486</a:t>
            </a:r>
            <a:r>
              <a:rPr lang="zh-CN" altLang="en-US" sz="2800" b="1" dirty="0" smtClean="0">
                <a:solidFill>
                  <a:srgbClr val="FF0000"/>
                </a:solidFill>
                <a:latin typeface="宋体"/>
              </a:rPr>
              <a:t>。</a:t>
            </a:r>
            <a:endParaRPr lang="en-US" altLang="zh-CN" sz="2800" b="1" dirty="0" smtClean="0">
              <a:solidFill>
                <a:srgbClr val="FF0000"/>
              </a:solidFill>
              <a:latin typeface="宋体"/>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71538" y="1071546"/>
            <a:ext cx="7143800" cy="5350183"/>
          </a:xfrm>
          <a:prstGeom prst="rect">
            <a:avLst/>
          </a:prstGeom>
          <a:noFill/>
          <a:ln>
            <a:solidFill>
              <a:schemeClr val="tx1"/>
            </a:solidFill>
            <a:prstDash val="sysDot"/>
          </a:ln>
        </p:spPr>
        <p:txBody>
          <a:bodyPr wrap="square" rtlCol="0">
            <a:spAutoFit/>
          </a:bodyPr>
          <a:lstStyle/>
          <a:p>
            <a:pPr>
              <a:lnSpc>
                <a:spcPts val="8000"/>
              </a:lnSpc>
            </a:pPr>
            <a:r>
              <a:rPr lang="zh-CN" altLang="en-US" sz="6000" b="1" dirty="0" smtClean="0"/>
              <a:t>项目关联之一：</a:t>
            </a:r>
            <a:endParaRPr lang="en-US" altLang="zh-CN" sz="6000" b="1" dirty="0" smtClean="0"/>
          </a:p>
          <a:p>
            <a:pPr>
              <a:lnSpc>
                <a:spcPts val="5500"/>
              </a:lnSpc>
            </a:pPr>
            <a:r>
              <a:rPr lang="en-US" altLang="zh-CN" sz="3200" b="1" dirty="0" smtClean="0"/>
              <a:t>1.</a:t>
            </a:r>
            <a:r>
              <a:rPr lang="zh-CN" altLang="en-US" sz="3200" b="1" dirty="0" smtClean="0"/>
              <a:t>技术秘密的形成与推广应用</a:t>
            </a:r>
            <a:endParaRPr lang="en-US" altLang="zh-CN" sz="3200" b="1" dirty="0" smtClean="0"/>
          </a:p>
          <a:p>
            <a:pPr>
              <a:lnSpc>
                <a:spcPts val="5500"/>
              </a:lnSpc>
            </a:pPr>
            <a:r>
              <a:rPr lang="en-US" altLang="zh-CN" sz="3200" b="1" dirty="0" smtClean="0"/>
              <a:t>2.</a:t>
            </a:r>
            <a:r>
              <a:rPr lang="zh-CN" altLang="en-US" sz="3200" b="1" dirty="0" smtClean="0"/>
              <a:t>专利技术的形成与推广应用</a:t>
            </a:r>
            <a:endParaRPr lang="en-US" altLang="zh-CN" sz="3200" b="1" dirty="0" smtClean="0"/>
          </a:p>
          <a:p>
            <a:pPr>
              <a:lnSpc>
                <a:spcPts val="5500"/>
              </a:lnSpc>
            </a:pPr>
            <a:r>
              <a:rPr lang="en-US" altLang="zh-CN" sz="3200" b="1" dirty="0" smtClean="0"/>
              <a:t>3.</a:t>
            </a:r>
            <a:r>
              <a:rPr lang="zh-CN" altLang="en-US" sz="3200" b="1" dirty="0" smtClean="0"/>
              <a:t>高水平论文的发表</a:t>
            </a:r>
            <a:endParaRPr lang="en-US" altLang="zh-CN" sz="3200" b="1" dirty="0" smtClean="0"/>
          </a:p>
          <a:p>
            <a:pPr>
              <a:lnSpc>
                <a:spcPts val="5500"/>
              </a:lnSpc>
            </a:pPr>
            <a:r>
              <a:rPr lang="en-US" altLang="zh-CN" sz="3200" b="1" dirty="0" smtClean="0"/>
              <a:t>4.</a:t>
            </a:r>
            <a:r>
              <a:rPr lang="zh-CN" altLang="en-US" sz="3200" b="1" dirty="0" smtClean="0"/>
              <a:t>高水平著作的形成</a:t>
            </a:r>
            <a:endParaRPr lang="en-US" altLang="zh-CN" sz="3200" b="1" dirty="0" smtClean="0"/>
          </a:p>
          <a:p>
            <a:pPr>
              <a:lnSpc>
                <a:spcPts val="5500"/>
              </a:lnSpc>
            </a:pPr>
            <a:r>
              <a:rPr lang="en-US" altLang="zh-CN" sz="3200" b="1" dirty="0" smtClean="0"/>
              <a:t>5.</a:t>
            </a:r>
            <a:r>
              <a:rPr lang="zh-CN" altLang="en-US" sz="3200" b="1" dirty="0" smtClean="0"/>
              <a:t>基于技术秘密、专利技术、论文及</a:t>
            </a:r>
            <a:endParaRPr lang="en-US" altLang="zh-CN" sz="3200" b="1" dirty="0" smtClean="0"/>
          </a:p>
          <a:p>
            <a:pPr>
              <a:lnSpc>
                <a:spcPts val="5500"/>
              </a:lnSpc>
            </a:pPr>
            <a:r>
              <a:rPr lang="en-US" altLang="zh-CN" sz="3200" b="1" dirty="0" smtClean="0"/>
              <a:t>   </a:t>
            </a:r>
            <a:r>
              <a:rPr lang="zh-CN" altLang="en-US" sz="3200" b="1" dirty="0" smtClean="0"/>
              <a:t>著作申报与获得的奖励</a:t>
            </a:r>
            <a:r>
              <a:rPr lang="zh-CN" altLang="en-US" sz="6000" b="1" dirty="0" smtClean="0">
                <a:solidFill>
                  <a:srgbClr val="FF0000"/>
                </a:solidFill>
              </a:rPr>
              <a:t>  </a:t>
            </a:r>
            <a:endParaRPr lang="zh-CN" altLang="en-US" sz="2400" b="1" dirty="0"/>
          </a:p>
        </p:txBody>
      </p:sp>
      <p:sp>
        <p:nvSpPr>
          <p:cNvPr id="6" name="矩形 5"/>
          <p:cNvSpPr/>
          <p:nvPr/>
        </p:nvSpPr>
        <p:spPr>
          <a:xfrm>
            <a:off x="928662" y="357166"/>
            <a:ext cx="6572296"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统什么</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graphicFrame>
        <p:nvGraphicFramePr>
          <p:cNvPr id="9" name="表格 8"/>
          <p:cNvGraphicFramePr>
            <a:graphicFrameLocks noGrp="1"/>
          </p:cNvGraphicFramePr>
          <p:nvPr/>
        </p:nvGraphicFramePr>
        <p:xfrm>
          <a:off x="785786" y="1071546"/>
          <a:ext cx="7643866" cy="3014172"/>
        </p:xfrm>
        <a:graphic>
          <a:graphicData uri="http://schemas.openxmlformats.org/drawingml/2006/table">
            <a:tbl>
              <a:tblPr/>
              <a:tblGrid>
                <a:gridCol w="2000264"/>
                <a:gridCol w="571504"/>
                <a:gridCol w="1857388"/>
                <a:gridCol w="640292"/>
                <a:gridCol w="2574418"/>
              </a:tblGrid>
              <a:tr h="430596">
                <a:tc rowSpan="7">
                  <a:txBody>
                    <a:bodyPr/>
                    <a:lstStyle/>
                    <a:p>
                      <a:pPr algn="l" fontAlgn="ctr"/>
                      <a:r>
                        <a:rPr lang="zh-CN" altLang="en-US" sz="1400" b="1" i="0" u="none" strike="noStrike" dirty="0">
                          <a:latin typeface="宋体"/>
                        </a:rPr>
                        <a:t>中山大学一附院</a:t>
                      </a:r>
                      <a:r>
                        <a:rPr lang="en-US" altLang="zh-CN" sz="1400" b="1" i="0" u="none" strike="noStrike" dirty="0">
                          <a:latin typeface="宋体"/>
                        </a:rPr>
                        <a:t>105581</a:t>
                      </a:r>
                    </a:p>
                    <a:p>
                      <a:pPr algn="l" fontAlgn="ctr"/>
                      <a:r>
                        <a:rPr lang="zh-CN" altLang="en-US" sz="1400" b="1" i="0" u="none" strike="noStrike" dirty="0">
                          <a:latin typeface="宋体"/>
                        </a:rPr>
                        <a:t>　</a:t>
                      </a:r>
                    </a:p>
                    <a:p>
                      <a:pPr algn="l" fontAlgn="ctr"/>
                      <a:r>
                        <a:rPr lang="zh-CN" altLang="en-US" sz="1400" b="1" i="0" u="none" strike="noStrike" dirty="0">
                          <a:latin typeface="宋体"/>
                        </a:rPr>
                        <a:t>　</a:t>
                      </a:r>
                    </a:p>
                    <a:p>
                      <a:pPr algn="l" fontAlgn="ctr"/>
                      <a:r>
                        <a:rPr lang="zh-CN" altLang="en-US" sz="1400" b="1" i="0" u="none" strike="noStrike" dirty="0">
                          <a:latin typeface="宋体"/>
                        </a:rPr>
                        <a:t>　</a:t>
                      </a:r>
                    </a:p>
                    <a:p>
                      <a:pPr algn="l" fontAlgn="ctr"/>
                      <a:r>
                        <a:rPr lang="zh-CN" altLang="en-US" sz="1400" b="1" i="0" u="none" strike="noStrike" dirty="0">
                          <a:latin typeface="宋体"/>
                        </a:rPr>
                        <a:t>　</a:t>
                      </a:r>
                    </a:p>
                    <a:p>
                      <a:pPr algn="l" fontAlgn="ctr"/>
                      <a:r>
                        <a:rPr lang="zh-CN" altLang="en-US" sz="1400" b="1" i="0" u="none" strike="noStrike" dirty="0">
                          <a:latin typeface="宋体"/>
                        </a:rPr>
                        <a:t>　</a:t>
                      </a:r>
                    </a:p>
                    <a:p>
                      <a:pPr algn="l" fontAlgn="ctr"/>
                      <a:r>
                        <a:rPr lang="zh-CN" altLang="en-US" sz="1400" b="1" i="0" u="none" strike="noStrike" dirty="0">
                          <a:latin typeface="宋体"/>
                        </a:rPr>
                        <a:t>　</a:t>
                      </a:r>
                    </a:p>
                  </a:txBody>
                  <a:tcPr marL="3876" marR="3876" marT="3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b="1" i="0" u="none" strike="noStrike">
                          <a:latin typeface="宋体"/>
                        </a:rPr>
                        <a:t>表</a:t>
                      </a:r>
                      <a:r>
                        <a:rPr lang="en-US" altLang="zh-CN" sz="1400" b="1" i="0" u="none" strike="noStrike">
                          <a:latin typeface="宋体"/>
                        </a:rPr>
                        <a:t>1</a:t>
                      </a:r>
                    </a:p>
                  </a:txBody>
                  <a:tcPr marL="3876" marR="3876" marT="3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i="0" u="none" strike="noStrike">
                          <a:latin typeface="宋体"/>
                        </a:rPr>
                        <a:t>总人数</a:t>
                      </a:r>
                    </a:p>
                  </a:txBody>
                  <a:tcPr marL="3876" marR="3876" marT="3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400" b="1" i="0" u="none" strike="noStrike">
                          <a:latin typeface="宋体"/>
                        </a:rPr>
                        <a:t>1848</a:t>
                      </a:r>
                    </a:p>
                  </a:txBody>
                  <a:tcPr marL="3876" marR="3876" marT="3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i="0" u="none" strike="noStrike" dirty="0">
                          <a:solidFill>
                            <a:srgbClr val="000000"/>
                          </a:solidFill>
                          <a:latin typeface="宋体"/>
                        </a:rPr>
                        <a:t>　</a:t>
                      </a:r>
                    </a:p>
                  </a:txBody>
                  <a:tcPr marL="3876" marR="3876" marT="3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0596">
                <a:tc vMerge="1">
                  <a:txBody>
                    <a:bodyPr/>
                    <a:lstStyle/>
                    <a:p>
                      <a:pPr algn="l" fontAlgn="ctr"/>
                      <a:endParaRPr lang="zh-CN" altLang="en-US" sz="1400" b="1" i="0" u="none" strike="noStrike" dirty="0">
                        <a:latin typeface="宋体"/>
                      </a:endParaRPr>
                    </a:p>
                  </a:txBody>
                  <a:tcPr marL="3876" marR="3876" marT="3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b="1" i="0" u="none" strike="noStrike">
                          <a:latin typeface="宋体"/>
                        </a:rPr>
                        <a:t>表</a:t>
                      </a:r>
                      <a:r>
                        <a:rPr lang="en-US" altLang="zh-CN" sz="1400" b="1" i="0" u="none" strike="noStrike">
                          <a:latin typeface="宋体"/>
                        </a:rPr>
                        <a:t>2</a:t>
                      </a:r>
                    </a:p>
                  </a:txBody>
                  <a:tcPr marL="3876" marR="3876" marT="3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i="0" u="none" strike="noStrike">
                          <a:latin typeface="宋体"/>
                        </a:rPr>
                        <a:t>从业人数</a:t>
                      </a:r>
                    </a:p>
                  </a:txBody>
                  <a:tcPr marL="3876" marR="3876" marT="3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400" b="1" i="0" u="none" strike="noStrike">
                          <a:latin typeface="宋体"/>
                        </a:rPr>
                        <a:t>7542</a:t>
                      </a:r>
                    </a:p>
                  </a:txBody>
                  <a:tcPr marL="3876" marR="3876" marT="3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400" b="1" i="0" u="none" strike="noStrike" dirty="0">
                          <a:solidFill>
                            <a:srgbClr val="000000"/>
                          </a:solidFill>
                          <a:latin typeface="宋体"/>
                        </a:rPr>
                        <a:t>7542-1848=5700</a:t>
                      </a:r>
                      <a:r>
                        <a:rPr lang="zh-CN" altLang="en-US" sz="1400" b="1" i="0" u="none" strike="noStrike" dirty="0">
                          <a:solidFill>
                            <a:srgbClr val="000000"/>
                          </a:solidFill>
                          <a:latin typeface="宋体"/>
                        </a:rPr>
                        <a:t>，是否属实，请核实！</a:t>
                      </a:r>
                    </a:p>
                  </a:txBody>
                  <a:tcPr marL="3876" marR="3876" marT="3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0596">
                <a:tc vMerge="1">
                  <a:txBody>
                    <a:bodyPr/>
                    <a:lstStyle/>
                    <a:p>
                      <a:pPr algn="l" fontAlgn="ctr"/>
                      <a:endParaRPr lang="zh-CN" altLang="en-US" sz="1400" b="1" i="0" u="none" strike="noStrike" dirty="0">
                        <a:latin typeface="宋体"/>
                      </a:endParaRPr>
                    </a:p>
                  </a:txBody>
                  <a:tcPr marL="3876" marR="3876" marT="3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b="1" i="0" u="none" strike="noStrike">
                          <a:latin typeface="宋体"/>
                        </a:rPr>
                        <a:t>　</a:t>
                      </a:r>
                    </a:p>
                  </a:txBody>
                  <a:tcPr marL="3876" marR="3876" marT="3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i="0" u="none" strike="noStrike">
                          <a:latin typeface="宋体"/>
                        </a:rPr>
                        <a:t>年未在校博士研究生数</a:t>
                      </a:r>
                    </a:p>
                  </a:txBody>
                  <a:tcPr marL="3876" marR="3876" marT="3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400" b="1" i="0" u="none" strike="noStrike">
                          <a:latin typeface="宋体"/>
                        </a:rPr>
                        <a:t>654</a:t>
                      </a:r>
                    </a:p>
                  </a:txBody>
                  <a:tcPr marL="3876" marR="3876" marT="3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i="0" u="none" strike="noStrike" dirty="0">
                          <a:solidFill>
                            <a:srgbClr val="000000"/>
                          </a:solidFill>
                          <a:latin typeface="宋体"/>
                        </a:rPr>
                        <a:t>　</a:t>
                      </a:r>
                    </a:p>
                  </a:txBody>
                  <a:tcPr marL="3876" marR="3876" marT="3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0596">
                <a:tc vMerge="1">
                  <a:txBody>
                    <a:bodyPr/>
                    <a:lstStyle/>
                    <a:p>
                      <a:pPr algn="l" fontAlgn="ctr"/>
                      <a:endParaRPr lang="zh-CN" altLang="en-US" sz="1400" b="1" i="0" u="none" strike="noStrike" dirty="0">
                        <a:latin typeface="宋体"/>
                      </a:endParaRPr>
                    </a:p>
                  </a:txBody>
                  <a:tcPr marL="3876" marR="3876" marT="3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b="1" i="0" u="none" strike="noStrike">
                          <a:latin typeface="宋体"/>
                        </a:rPr>
                        <a:t>表</a:t>
                      </a:r>
                      <a:r>
                        <a:rPr lang="en-US" altLang="zh-CN" sz="1400" b="1" i="0" u="none" strike="noStrike">
                          <a:latin typeface="宋体"/>
                        </a:rPr>
                        <a:t>42</a:t>
                      </a:r>
                    </a:p>
                  </a:txBody>
                  <a:tcPr marL="3876" marR="3876" marT="3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i="0" u="none" strike="noStrike">
                          <a:latin typeface="宋体"/>
                        </a:rPr>
                        <a:t>博士生数</a:t>
                      </a:r>
                    </a:p>
                  </a:txBody>
                  <a:tcPr marL="3876" marR="3876" marT="3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400" b="1" i="0" u="none" strike="noStrike">
                          <a:latin typeface="宋体"/>
                        </a:rPr>
                        <a:t>2159</a:t>
                      </a:r>
                    </a:p>
                  </a:txBody>
                  <a:tcPr marL="3876" marR="3876" marT="3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400" b="1" i="0" u="none" strike="noStrike" dirty="0">
                          <a:solidFill>
                            <a:srgbClr val="000000"/>
                          </a:solidFill>
                          <a:latin typeface="宋体"/>
                        </a:rPr>
                        <a:t>2159-654=1505</a:t>
                      </a:r>
                      <a:r>
                        <a:rPr lang="zh-CN" altLang="en-US" sz="1400" b="1" i="0" u="none" strike="noStrike" dirty="0">
                          <a:solidFill>
                            <a:srgbClr val="000000"/>
                          </a:solidFill>
                          <a:latin typeface="宋体"/>
                        </a:rPr>
                        <a:t>，是否属实，请核实！</a:t>
                      </a:r>
                    </a:p>
                  </a:txBody>
                  <a:tcPr marL="3876" marR="3876" marT="3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0596">
                <a:tc vMerge="1">
                  <a:txBody>
                    <a:bodyPr/>
                    <a:lstStyle/>
                    <a:p>
                      <a:pPr algn="l" fontAlgn="ctr"/>
                      <a:endParaRPr lang="zh-CN" altLang="en-US" sz="1400" b="1" i="0" u="none" strike="noStrike" dirty="0">
                        <a:latin typeface="宋体"/>
                      </a:endParaRPr>
                    </a:p>
                  </a:txBody>
                  <a:tcPr marL="3876" marR="3876" marT="3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b="1" i="0" u="none" strike="noStrike">
                          <a:latin typeface="宋体"/>
                        </a:rPr>
                        <a:t>表</a:t>
                      </a:r>
                      <a:r>
                        <a:rPr lang="en-US" altLang="zh-CN" sz="1400" b="1" i="0" u="none" strike="noStrike">
                          <a:latin typeface="宋体"/>
                        </a:rPr>
                        <a:t>5</a:t>
                      </a:r>
                    </a:p>
                  </a:txBody>
                  <a:tcPr marL="3876" marR="3876" marT="3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i="0" u="none" strike="noStrike">
                          <a:latin typeface="宋体"/>
                        </a:rPr>
                        <a:t>出席人数</a:t>
                      </a:r>
                    </a:p>
                  </a:txBody>
                  <a:tcPr marL="3876" marR="3876" marT="3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400" b="1" i="0" u="none" strike="noStrike">
                          <a:latin typeface="宋体"/>
                        </a:rPr>
                        <a:t>1268</a:t>
                      </a:r>
                    </a:p>
                  </a:txBody>
                  <a:tcPr marL="3876" marR="3876" marT="3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i="0" u="none" strike="noStrike" dirty="0">
                          <a:solidFill>
                            <a:srgbClr val="000000"/>
                          </a:solidFill>
                          <a:latin typeface="宋体"/>
                        </a:rPr>
                        <a:t>　</a:t>
                      </a:r>
                    </a:p>
                  </a:txBody>
                  <a:tcPr marL="3876" marR="3876" marT="3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0596">
                <a:tc vMerge="1">
                  <a:txBody>
                    <a:bodyPr/>
                    <a:lstStyle/>
                    <a:p>
                      <a:pPr algn="l" fontAlgn="ctr"/>
                      <a:endParaRPr lang="zh-CN" altLang="en-US" sz="1400" b="1" i="0" u="none" strike="noStrike" dirty="0">
                        <a:latin typeface="宋体"/>
                      </a:endParaRPr>
                    </a:p>
                  </a:txBody>
                  <a:tcPr marL="3876" marR="3876" marT="3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b="1" i="0" u="none" strike="noStrike">
                          <a:latin typeface="宋体"/>
                        </a:rPr>
                        <a:t>　</a:t>
                      </a:r>
                    </a:p>
                  </a:txBody>
                  <a:tcPr marL="3876" marR="3876" marT="3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i="0" u="none" strike="noStrike">
                          <a:latin typeface="宋体"/>
                        </a:rPr>
                        <a:t>论文</a:t>
                      </a:r>
                    </a:p>
                  </a:txBody>
                  <a:tcPr marL="3876" marR="3876" marT="3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400" b="1" i="0" u="none" strike="noStrike">
                          <a:latin typeface="宋体"/>
                        </a:rPr>
                        <a:t>20</a:t>
                      </a:r>
                    </a:p>
                  </a:txBody>
                  <a:tcPr marL="3876" marR="3876" marT="3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400" b="1" i="0" u="none" strike="noStrike" dirty="0">
                          <a:solidFill>
                            <a:srgbClr val="000000"/>
                          </a:solidFill>
                          <a:latin typeface="宋体"/>
                        </a:rPr>
                        <a:t>1268-20-4=1244</a:t>
                      </a:r>
                      <a:r>
                        <a:rPr lang="zh-CN" altLang="en-US" sz="1400" b="1" i="0" u="none" strike="noStrike" dirty="0">
                          <a:solidFill>
                            <a:srgbClr val="000000"/>
                          </a:solidFill>
                          <a:latin typeface="宋体"/>
                        </a:rPr>
                        <a:t>，是否属实，请核实！</a:t>
                      </a:r>
                    </a:p>
                  </a:txBody>
                  <a:tcPr marL="3876" marR="3876" marT="3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0596">
                <a:tc vMerge="1">
                  <a:txBody>
                    <a:bodyPr/>
                    <a:lstStyle/>
                    <a:p>
                      <a:pPr algn="l" fontAlgn="ctr"/>
                      <a:endParaRPr lang="zh-CN" altLang="en-US" sz="1400" b="1" i="0" u="none" strike="noStrike" dirty="0">
                        <a:latin typeface="宋体"/>
                      </a:endParaRPr>
                    </a:p>
                  </a:txBody>
                  <a:tcPr marL="3876" marR="3876" marT="3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b="1" i="0" u="none" strike="noStrike">
                          <a:latin typeface="宋体"/>
                        </a:rPr>
                        <a:t>　</a:t>
                      </a:r>
                    </a:p>
                  </a:txBody>
                  <a:tcPr marL="3876" marR="3876" marT="3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i="0" u="none" strike="noStrike">
                          <a:latin typeface="宋体"/>
                        </a:rPr>
                        <a:t>特邀报告</a:t>
                      </a:r>
                    </a:p>
                  </a:txBody>
                  <a:tcPr marL="3876" marR="3876" marT="3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400" b="1" i="0" u="none" strike="noStrike">
                          <a:latin typeface="宋体"/>
                        </a:rPr>
                        <a:t>4</a:t>
                      </a:r>
                    </a:p>
                  </a:txBody>
                  <a:tcPr marL="3876" marR="3876" marT="3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1" i="0" u="none" strike="noStrike" dirty="0">
                          <a:solidFill>
                            <a:srgbClr val="000000"/>
                          </a:solidFill>
                          <a:latin typeface="宋体"/>
                        </a:rPr>
                        <a:t>　</a:t>
                      </a:r>
                    </a:p>
                  </a:txBody>
                  <a:tcPr marL="3876" marR="3876" marT="38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1" name="表格 10"/>
          <p:cNvGraphicFramePr>
            <a:graphicFrameLocks noGrp="1"/>
          </p:cNvGraphicFramePr>
          <p:nvPr/>
        </p:nvGraphicFramePr>
        <p:xfrm>
          <a:off x="1928794" y="4286256"/>
          <a:ext cx="6500858" cy="1857388"/>
        </p:xfrm>
        <a:graphic>
          <a:graphicData uri="http://schemas.openxmlformats.org/drawingml/2006/table">
            <a:tbl>
              <a:tblPr/>
              <a:tblGrid>
                <a:gridCol w="6500858"/>
              </a:tblGrid>
              <a:tr h="275524">
                <a:tc>
                  <a:txBody>
                    <a:bodyPr/>
                    <a:lstStyle/>
                    <a:p>
                      <a:pPr algn="l" fontAlgn="ctr"/>
                      <a:r>
                        <a:rPr lang="zh-CN" altLang="en-US" sz="1400" b="1" i="0" u="none" strike="noStrike" dirty="0">
                          <a:latin typeface="宋体"/>
                        </a:rPr>
                        <a:t>去掉工勤后人员后，</a:t>
                      </a:r>
                      <a:r>
                        <a:rPr lang="en-US" altLang="zh-CN" sz="1400" b="1" i="0" u="none" strike="noStrike" dirty="0">
                          <a:latin typeface="宋体"/>
                        </a:rPr>
                        <a:t>6534</a:t>
                      </a:r>
                      <a:r>
                        <a:rPr lang="zh-CN" altLang="en-US" sz="1400" b="1" i="0" u="none" strike="noStrike" dirty="0">
                          <a:latin typeface="宋体"/>
                        </a:rPr>
                        <a:t>人</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r>
              <a:tr h="275524">
                <a:tc>
                  <a:txBody>
                    <a:bodyPr/>
                    <a:lstStyle/>
                    <a:p>
                      <a:pPr algn="l" fontAlgn="ctr"/>
                      <a:r>
                        <a:rPr lang="zh-CN" altLang="en-US" sz="1400" b="1" i="0" u="none" strike="noStrike" dirty="0">
                          <a:latin typeface="宋体"/>
                        </a:rPr>
                        <a:t>核实为</a:t>
                      </a:r>
                      <a:r>
                        <a:rPr lang="en-US" altLang="zh-CN" sz="1400" b="1" i="0" u="none" strike="noStrike" dirty="0">
                          <a:latin typeface="宋体"/>
                        </a:rPr>
                        <a:t>807</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r>
              <a:tr h="275524">
                <a:tc>
                  <a:txBody>
                    <a:bodyPr/>
                    <a:lstStyle/>
                    <a:p>
                      <a:pPr algn="l" fontAlgn="ctr"/>
                      <a:r>
                        <a:rPr lang="zh-CN" altLang="en-US" sz="1400" b="1" i="0" u="none" strike="noStrike" dirty="0">
                          <a:latin typeface="宋体"/>
                        </a:rPr>
                        <a:t>表</a:t>
                      </a:r>
                      <a:r>
                        <a:rPr lang="en-US" altLang="zh-CN" sz="1400" b="1" i="0" u="none" strike="noStrike" dirty="0">
                          <a:latin typeface="宋体"/>
                        </a:rPr>
                        <a:t>4</a:t>
                      </a:r>
                      <a:r>
                        <a:rPr lang="zh-CN" altLang="en-US" sz="1400" b="1" i="0" u="none" strike="noStrike" dirty="0">
                          <a:latin typeface="宋体"/>
                        </a:rPr>
                        <a:t>博士生去掉重复统计人数调整为</a:t>
                      </a:r>
                      <a:r>
                        <a:rPr lang="en-US" altLang="zh-CN" sz="1400" b="1" i="0" u="none" strike="noStrike" dirty="0">
                          <a:latin typeface="宋体"/>
                        </a:rPr>
                        <a:t>800</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r>
              <a:tr h="275524">
                <a:tc>
                  <a:txBody>
                    <a:bodyPr/>
                    <a:lstStyle/>
                    <a:p>
                      <a:pPr algn="l" fontAlgn="ctr"/>
                      <a:r>
                        <a:rPr lang="zh-CN" altLang="en-US" sz="1400" b="1" i="0" u="none" strike="noStrike" dirty="0">
                          <a:latin typeface="宋体"/>
                        </a:rPr>
                        <a:t>　</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r>
              <a:tr h="479768">
                <a:tc>
                  <a:txBody>
                    <a:bodyPr/>
                    <a:lstStyle/>
                    <a:p>
                      <a:pPr algn="l" fontAlgn="ctr"/>
                      <a:r>
                        <a:rPr lang="zh-CN" altLang="en-US" sz="1400" b="1" i="0" u="none" strike="noStrike" dirty="0">
                          <a:latin typeface="宋体"/>
                        </a:rPr>
                        <a:t>核实补充论文为</a:t>
                      </a:r>
                      <a:r>
                        <a:rPr lang="en-US" altLang="zh-CN" sz="1400" b="1" i="0" u="none" strike="noStrike" dirty="0">
                          <a:latin typeface="宋体"/>
                        </a:rPr>
                        <a:t>188</a:t>
                      </a:r>
                      <a:r>
                        <a:rPr lang="zh-CN" altLang="en-US" sz="1400" b="1" i="0" u="none" strike="noStrike" dirty="0">
                          <a:latin typeface="宋体"/>
                        </a:rPr>
                        <a:t>，由于部分是线上会议，参会人数与论文数有较大差距</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r>
              <a:tr h="275524">
                <a:tc>
                  <a:txBody>
                    <a:bodyPr/>
                    <a:lstStyle/>
                    <a:p>
                      <a:pPr algn="l" fontAlgn="ctr"/>
                      <a:r>
                        <a:rPr lang="zh-CN" altLang="en-US" sz="1400" b="1" i="0" u="none" strike="noStrike" dirty="0">
                          <a:latin typeface="宋体"/>
                        </a:rPr>
                        <a:t>核实调整为</a:t>
                      </a:r>
                      <a:r>
                        <a:rPr lang="en-US" altLang="zh-CN" sz="1400" b="1" i="0" u="none" strike="noStrike" dirty="0">
                          <a:latin typeface="宋体"/>
                        </a:rPr>
                        <a:t>6</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9D9"/>
                    </a:solidFill>
                  </a:tcPr>
                </a:tc>
              </a:tr>
            </a:tbl>
          </a:graphicData>
        </a:graphic>
      </p:graphicFrame>
      <p:sp>
        <p:nvSpPr>
          <p:cNvPr id="15" name="椭圆 14"/>
          <p:cNvSpPr/>
          <p:nvPr/>
        </p:nvSpPr>
        <p:spPr>
          <a:xfrm>
            <a:off x="428596" y="4714884"/>
            <a:ext cx="1428760" cy="5715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smtClean="0">
                <a:solidFill>
                  <a:srgbClr val="FF0000"/>
                </a:solidFill>
                <a:latin typeface="宋体"/>
              </a:rPr>
              <a:t>回复：</a:t>
            </a:r>
            <a:endParaRPr lang="en-US" altLang="zh-CN" sz="2800" b="1" dirty="0" smtClean="0">
              <a:solidFill>
                <a:srgbClr val="FF0000"/>
              </a:solidFill>
              <a:latin typeface="宋体"/>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graphicFrame>
        <p:nvGraphicFramePr>
          <p:cNvPr id="6" name="表格 5"/>
          <p:cNvGraphicFramePr>
            <a:graphicFrameLocks noGrp="1"/>
          </p:cNvGraphicFramePr>
          <p:nvPr/>
        </p:nvGraphicFramePr>
        <p:xfrm>
          <a:off x="857224" y="1500174"/>
          <a:ext cx="7572426" cy="4306850"/>
        </p:xfrm>
        <a:graphic>
          <a:graphicData uri="http://schemas.openxmlformats.org/drawingml/2006/table">
            <a:tbl>
              <a:tblPr/>
              <a:tblGrid>
                <a:gridCol w="631993"/>
                <a:gridCol w="3148475"/>
                <a:gridCol w="631993"/>
                <a:gridCol w="631993"/>
                <a:gridCol w="631993"/>
                <a:gridCol w="631993"/>
                <a:gridCol w="631993"/>
                <a:gridCol w="631993"/>
              </a:tblGrid>
              <a:tr h="430685">
                <a:tc>
                  <a:txBody>
                    <a:bodyPr/>
                    <a:lstStyle/>
                    <a:p>
                      <a:pPr algn="ctr" fontAlgn="b"/>
                      <a:r>
                        <a:rPr lang="en-US" altLang="zh-CN" sz="1400" b="1" i="0" u="none" strike="noStrike" dirty="0">
                          <a:latin typeface="宋体"/>
                        </a:rPr>
                        <a:t>1</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400" b="1" i="0" u="none" strike="noStrike" dirty="0">
                          <a:solidFill>
                            <a:srgbClr val="FF0000"/>
                          </a:solidFill>
                          <a:latin typeface="宋体"/>
                        </a:rPr>
                        <a:t>眼科学国家重点实验室</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dirty="0">
                          <a:solidFill>
                            <a:srgbClr val="FF0000"/>
                          </a:solidFill>
                          <a:latin typeface="宋体"/>
                        </a:rPr>
                        <a:t>30764</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dirty="0">
                          <a:solidFill>
                            <a:srgbClr val="FF0000"/>
                          </a:solidFill>
                          <a:latin typeface="宋体"/>
                        </a:rPr>
                        <a:t>30764</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dirty="0">
                          <a:solidFill>
                            <a:srgbClr val="FF0000"/>
                          </a:solidFill>
                          <a:latin typeface="宋体"/>
                        </a:rPr>
                        <a:t>317</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dirty="0">
                          <a:solidFill>
                            <a:srgbClr val="FF0000"/>
                          </a:solidFill>
                          <a:latin typeface="宋体"/>
                        </a:rPr>
                        <a:t>296864</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dirty="0">
                          <a:solidFill>
                            <a:srgbClr val="FF0000"/>
                          </a:solidFill>
                          <a:latin typeface="宋体"/>
                        </a:rPr>
                        <a:t>285399</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dirty="0">
                          <a:solidFill>
                            <a:srgbClr val="FF0000"/>
                          </a:solidFill>
                          <a:latin typeface="宋体"/>
                        </a:rPr>
                        <a:t>212131</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0685">
                <a:tc>
                  <a:txBody>
                    <a:bodyPr/>
                    <a:lstStyle/>
                    <a:p>
                      <a:pPr algn="ctr" fontAlgn="b"/>
                      <a:r>
                        <a:rPr lang="en-US" altLang="zh-CN" sz="1400" b="1" i="0" u="none" strike="noStrike">
                          <a:latin typeface="宋体"/>
                        </a:rPr>
                        <a:t>2</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400" b="1" i="0" u="none" strike="noStrike" dirty="0">
                          <a:latin typeface="宋体"/>
                        </a:rPr>
                        <a:t>广东省眼科药物创制与评价工程技术研究中心</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a:latin typeface="宋体"/>
                        </a:rPr>
                        <a:t>0</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a:latin typeface="宋体"/>
                        </a:rPr>
                        <a:t>0</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a:latin typeface="宋体"/>
                        </a:rPr>
                        <a:t>0</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a:latin typeface="宋体"/>
                        </a:rPr>
                        <a:t>0</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a:latin typeface="宋体"/>
                        </a:rPr>
                        <a:t>0</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dirty="0">
                          <a:latin typeface="宋体"/>
                        </a:rPr>
                        <a:t>0</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0685">
                <a:tc>
                  <a:txBody>
                    <a:bodyPr/>
                    <a:lstStyle/>
                    <a:p>
                      <a:pPr algn="ctr" fontAlgn="b"/>
                      <a:r>
                        <a:rPr lang="en-US" altLang="zh-CN" sz="1400" b="1" i="0" u="none" strike="noStrike">
                          <a:latin typeface="宋体"/>
                        </a:rPr>
                        <a:t>3</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400" b="1" i="0" u="none" strike="noStrike">
                          <a:latin typeface="宋体"/>
                        </a:rPr>
                        <a:t>广东省眼科诊断和治疗创新工程技术研究中心</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dirty="0">
                          <a:latin typeface="宋体"/>
                        </a:rPr>
                        <a:t>0</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a:latin typeface="宋体"/>
                        </a:rPr>
                        <a:t>0</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a:latin typeface="宋体"/>
                        </a:rPr>
                        <a:t>0</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a:latin typeface="宋体"/>
                        </a:rPr>
                        <a:t>0</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a:latin typeface="宋体"/>
                        </a:rPr>
                        <a:t>0</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dirty="0">
                          <a:latin typeface="宋体"/>
                        </a:rPr>
                        <a:t>0</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0685">
                <a:tc>
                  <a:txBody>
                    <a:bodyPr/>
                    <a:lstStyle/>
                    <a:p>
                      <a:pPr algn="ctr" fontAlgn="b"/>
                      <a:r>
                        <a:rPr lang="en-US" altLang="zh-CN" sz="1400" b="1" i="0" u="none" strike="noStrike">
                          <a:latin typeface="宋体"/>
                        </a:rPr>
                        <a:t>4</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400" b="1" i="0" u="none" strike="noStrike" dirty="0">
                          <a:latin typeface="宋体"/>
                        </a:rPr>
                        <a:t>广东省眼部疾病临床医学研究中心</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a:latin typeface="宋体"/>
                        </a:rPr>
                        <a:t>0</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a:latin typeface="宋体"/>
                        </a:rPr>
                        <a:t>0</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a:latin typeface="宋体"/>
                        </a:rPr>
                        <a:t>0</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a:latin typeface="宋体"/>
                        </a:rPr>
                        <a:t>0</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a:latin typeface="宋体"/>
                        </a:rPr>
                        <a:t>0</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dirty="0">
                          <a:latin typeface="宋体"/>
                        </a:rPr>
                        <a:t>0</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0685">
                <a:tc>
                  <a:txBody>
                    <a:bodyPr/>
                    <a:lstStyle/>
                    <a:p>
                      <a:pPr algn="ctr" fontAlgn="b"/>
                      <a:r>
                        <a:rPr lang="en-US" altLang="zh-CN" sz="1400" b="1" i="0" u="none" strike="noStrike">
                          <a:latin typeface="宋体"/>
                        </a:rPr>
                        <a:t>5</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400" b="1" i="0" u="none" strike="noStrike">
                          <a:latin typeface="宋体"/>
                        </a:rPr>
                        <a:t>广东省眼科视觉科学重点实验室</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a:latin typeface="宋体"/>
                        </a:rPr>
                        <a:t>0</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a:latin typeface="宋体"/>
                        </a:rPr>
                        <a:t>0</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a:latin typeface="宋体"/>
                        </a:rPr>
                        <a:t>0</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a:latin typeface="宋体"/>
                        </a:rPr>
                        <a:t>0</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a:latin typeface="宋体"/>
                        </a:rPr>
                        <a:t>0</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dirty="0">
                          <a:latin typeface="宋体"/>
                        </a:rPr>
                        <a:t>0</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0685">
                <a:tc>
                  <a:txBody>
                    <a:bodyPr/>
                    <a:lstStyle/>
                    <a:p>
                      <a:pPr algn="ctr" fontAlgn="b"/>
                      <a:r>
                        <a:rPr lang="en-US" altLang="zh-CN" sz="1400" b="1" i="0" u="none" strike="noStrike">
                          <a:latin typeface="宋体"/>
                        </a:rPr>
                        <a:t>6</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400" b="1" i="0" u="none" strike="noStrike" dirty="0">
                          <a:latin typeface="宋体"/>
                        </a:rPr>
                        <a:t>眼科学教育部重点实验室</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a:latin typeface="宋体"/>
                        </a:rPr>
                        <a:t>0</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a:latin typeface="宋体"/>
                        </a:rPr>
                        <a:t>0</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a:latin typeface="宋体"/>
                        </a:rPr>
                        <a:t>0</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a:latin typeface="宋体"/>
                        </a:rPr>
                        <a:t>0</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a:latin typeface="宋体"/>
                        </a:rPr>
                        <a:t>0</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dirty="0">
                          <a:latin typeface="宋体"/>
                        </a:rPr>
                        <a:t>0</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0685">
                <a:tc>
                  <a:txBody>
                    <a:bodyPr/>
                    <a:lstStyle/>
                    <a:p>
                      <a:pPr algn="ctr" fontAlgn="b"/>
                      <a:r>
                        <a:rPr lang="en-US" altLang="zh-CN" sz="1400" b="1" i="0" u="none" strike="noStrike">
                          <a:latin typeface="宋体"/>
                        </a:rPr>
                        <a:t>7</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400" b="1" i="0" u="none" strike="noStrike">
                          <a:latin typeface="宋体"/>
                        </a:rPr>
                        <a:t>卫健委眼科学重点实验室</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a:latin typeface="宋体"/>
                        </a:rPr>
                        <a:t>0</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a:latin typeface="宋体"/>
                        </a:rPr>
                        <a:t>0</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a:latin typeface="宋体"/>
                        </a:rPr>
                        <a:t>0</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a:latin typeface="宋体"/>
                        </a:rPr>
                        <a:t>0</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a:latin typeface="宋体"/>
                        </a:rPr>
                        <a:t>0</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dirty="0">
                          <a:latin typeface="宋体"/>
                        </a:rPr>
                        <a:t>0</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0685">
                <a:tc>
                  <a:txBody>
                    <a:bodyPr/>
                    <a:lstStyle/>
                    <a:p>
                      <a:pPr algn="ctr" fontAlgn="b"/>
                      <a:r>
                        <a:rPr lang="en-US" altLang="zh-CN" sz="1400" b="1" i="0" u="none" strike="noStrike">
                          <a:latin typeface="宋体"/>
                        </a:rPr>
                        <a:t>8</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400" b="1" i="0" u="none" strike="noStrike">
                          <a:latin typeface="宋体"/>
                        </a:rPr>
                        <a:t>广东高校眼科诊疗工程技术研究中心建设项目</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a:latin typeface="宋体"/>
                        </a:rPr>
                        <a:t>0</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a:latin typeface="宋体"/>
                        </a:rPr>
                        <a:t>0</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a:latin typeface="宋体"/>
                        </a:rPr>
                        <a:t>0</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a:latin typeface="宋体"/>
                        </a:rPr>
                        <a:t>0</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a:latin typeface="宋体"/>
                        </a:rPr>
                        <a:t>0</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dirty="0">
                          <a:latin typeface="宋体"/>
                        </a:rPr>
                        <a:t>0</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0685">
                <a:tc>
                  <a:txBody>
                    <a:bodyPr/>
                    <a:lstStyle/>
                    <a:p>
                      <a:pPr algn="ctr" fontAlgn="b"/>
                      <a:r>
                        <a:rPr lang="en-US" altLang="zh-CN" sz="1400" b="1" i="0" u="none" strike="noStrike">
                          <a:latin typeface="宋体"/>
                        </a:rPr>
                        <a:t>9</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400" b="1" i="0" u="none" strike="noStrike" dirty="0">
                          <a:latin typeface="宋体"/>
                        </a:rPr>
                        <a:t>眼科视觉科学广东普通高校重点实验室</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a:latin typeface="宋体"/>
                        </a:rPr>
                        <a:t>0</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a:latin typeface="宋体"/>
                        </a:rPr>
                        <a:t>0</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a:latin typeface="宋体"/>
                        </a:rPr>
                        <a:t>0</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a:latin typeface="宋体"/>
                        </a:rPr>
                        <a:t>0</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a:latin typeface="宋体"/>
                        </a:rPr>
                        <a:t>0</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dirty="0">
                          <a:latin typeface="宋体"/>
                        </a:rPr>
                        <a:t>0</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0685">
                <a:tc>
                  <a:txBody>
                    <a:bodyPr/>
                    <a:lstStyle/>
                    <a:p>
                      <a:pPr algn="ctr" fontAlgn="b"/>
                      <a:r>
                        <a:rPr lang="en-US" altLang="zh-CN" sz="1400" b="1" i="0" u="none" strike="noStrike" dirty="0">
                          <a:latin typeface="宋体"/>
                        </a:rPr>
                        <a:t>10</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400" b="1" i="0" u="none" strike="noStrike">
                          <a:latin typeface="宋体"/>
                        </a:rPr>
                        <a:t>广州市眼部及相关全身疾病人工智能筛查技术重点实验室</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dirty="0">
                          <a:latin typeface="宋体"/>
                        </a:rPr>
                        <a:t>0</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dirty="0">
                          <a:latin typeface="宋体"/>
                        </a:rPr>
                        <a:t>0</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dirty="0">
                          <a:latin typeface="宋体"/>
                        </a:rPr>
                        <a:t>0</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dirty="0">
                          <a:latin typeface="宋体"/>
                        </a:rPr>
                        <a:t>0</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dirty="0">
                          <a:latin typeface="宋体"/>
                        </a:rPr>
                        <a:t>0</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400" b="1" i="0" u="none" strike="noStrike" dirty="0">
                          <a:latin typeface="宋体"/>
                        </a:rPr>
                        <a:t>0</a:t>
                      </a:r>
                    </a:p>
                  </a:txBody>
                  <a:tcPr marL="3965" marR="3965" marT="3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矩形 6"/>
          <p:cNvSpPr/>
          <p:nvPr/>
        </p:nvSpPr>
        <p:spPr>
          <a:xfrm>
            <a:off x="4786314" y="1000108"/>
            <a:ext cx="3714776" cy="461665"/>
          </a:xfrm>
          <a:prstGeom prst="rect">
            <a:avLst/>
          </a:prstGeom>
        </p:spPr>
        <p:txBody>
          <a:bodyPr wrap="square">
            <a:spAutoFit/>
          </a:bodyPr>
          <a:lstStyle/>
          <a:p>
            <a:pPr fontAlgn="ctr"/>
            <a:r>
              <a:rPr lang="zh-CN" altLang="en-US" sz="2400" b="1" dirty="0" smtClean="0">
                <a:latin typeface="宋体"/>
              </a:rPr>
              <a:t>中山大学眼科中心</a:t>
            </a:r>
            <a:r>
              <a:rPr lang="en-US" altLang="zh-CN" sz="2400" b="1" dirty="0" smtClean="0">
                <a:latin typeface="宋体"/>
              </a:rPr>
              <a:t>105584</a:t>
            </a:r>
            <a:endParaRPr lang="en-US" altLang="zh-CN" sz="2400" b="1" dirty="0">
              <a:latin typeface="宋体"/>
            </a:endParaRPr>
          </a:p>
        </p:txBody>
      </p:sp>
      <p:graphicFrame>
        <p:nvGraphicFramePr>
          <p:cNvPr id="8" name="表格 7"/>
          <p:cNvGraphicFramePr>
            <a:graphicFrameLocks noGrp="1"/>
          </p:cNvGraphicFramePr>
          <p:nvPr/>
        </p:nvGraphicFramePr>
        <p:xfrm>
          <a:off x="857224" y="5857892"/>
          <a:ext cx="3479800" cy="781050"/>
        </p:xfrm>
        <a:graphic>
          <a:graphicData uri="http://schemas.openxmlformats.org/drawingml/2006/table">
            <a:tbl>
              <a:tblPr/>
              <a:tblGrid>
                <a:gridCol w="3479800"/>
              </a:tblGrid>
              <a:tr h="781050">
                <a:tc>
                  <a:txBody>
                    <a:bodyPr/>
                    <a:lstStyle/>
                    <a:p>
                      <a:pPr algn="l" fontAlgn="b"/>
                      <a:r>
                        <a:rPr lang="en-US" altLang="zh-CN" sz="1200" b="1" i="0" u="none" strike="noStrike" dirty="0">
                          <a:solidFill>
                            <a:srgbClr val="FF0000"/>
                          </a:solidFill>
                          <a:latin typeface="宋体"/>
                        </a:rPr>
                        <a:t>2-10</a:t>
                      </a:r>
                      <a:r>
                        <a:rPr lang="zh-CN" altLang="en-US" sz="1200" b="1" i="0" u="none" strike="noStrike" dirty="0">
                          <a:solidFill>
                            <a:srgbClr val="FF0000"/>
                          </a:solidFill>
                          <a:latin typeface="宋体"/>
                        </a:rPr>
                        <a:t>为眼科中心同一依托单位下不同级别实验机构，为“同一套人马多块牌子”，人、财、物等均填在最高级别机构：</a:t>
                      </a:r>
                      <a:r>
                        <a:rPr lang="en-US" altLang="zh-CN" sz="1200" b="1" i="0" u="none" strike="noStrike" dirty="0">
                          <a:solidFill>
                            <a:srgbClr val="FF0000"/>
                          </a:solidFill>
                          <a:latin typeface="宋体"/>
                        </a:rPr>
                        <a:t>1.</a:t>
                      </a:r>
                      <a:r>
                        <a:rPr lang="zh-CN" altLang="en-US" sz="1200" b="1" i="0" u="none" strike="noStrike" dirty="0">
                          <a:solidFill>
                            <a:srgbClr val="FF0000"/>
                          </a:solidFill>
                          <a:latin typeface="宋体"/>
                        </a:rPr>
                        <a:t>眼科学国家重点实验室</a:t>
                      </a:r>
                    </a:p>
                  </a:txBody>
                  <a:tcPr marL="5443" marR="5443" marT="5443" marB="0" anchor="ctr">
                    <a:lnL>
                      <a:noFill/>
                    </a:lnL>
                    <a:lnR>
                      <a:noFill/>
                    </a:lnR>
                    <a:lnT>
                      <a:noFill/>
                    </a:lnT>
                    <a:lnB>
                      <a:noFill/>
                    </a:lnB>
                    <a:solidFill>
                      <a:srgbClr val="FFFF00"/>
                    </a:solidFill>
                  </a:tcPr>
                </a:tc>
              </a:tr>
            </a:tbl>
          </a:graphicData>
        </a:graphic>
      </p:graphicFrame>
      <p:sp>
        <p:nvSpPr>
          <p:cNvPr id="9" name="矩形 8"/>
          <p:cNvSpPr/>
          <p:nvPr/>
        </p:nvSpPr>
        <p:spPr>
          <a:xfrm>
            <a:off x="4429124" y="5786454"/>
            <a:ext cx="4572000" cy="907941"/>
          </a:xfrm>
          <a:prstGeom prst="rect">
            <a:avLst/>
          </a:prstGeom>
        </p:spPr>
        <p:txBody>
          <a:bodyPr>
            <a:spAutoFit/>
          </a:bodyPr>
          <a:lstStyle/>
          <a:p>
            <a:pPr>
              <a:lnSpc>
                <a:spcPts val="1600"/>
              </a:lnSpc>
            </a:pPr>
            <a:r>
              <a:rPr lang="zh-CN" altLang="en-US" sz="1200" dirty="0" smtClean="0">
                <a:solidFill>
                  <a:srgbClr val="00B0F0"/>
                </a:solidFill>
              </a:rPr>
              <a:t>如下三种类型机构不进行统计： </a:t>
            </a:r>
            <a:endParaRPr lang="en-US" altLang="zh-CN" sz="1200" dirty="0" smtClean="0">
              <a:solidFill>
                <a:srgbClr val="00B0F0"/>
              </a:solidFill>
            </a:endParaRPr>
          </a:p>
          <a:p>
            <a:pPr>
              <a:lnSpc>
                <a:spcPts val="1600"/>
              </a:lnSpc>
            </a:pPr>
            <a:r>
              <a:rPr lang="zh-CN" altLang="en-US" sz="1200" dirty="0" smtClean="0">
                <a:solidFill>
                  <a:srgbClr val="00B0F0"/>
                </a:solidFill>
              </a:rPr>
              <a:t>（</a:t>
            </a:r>
            <a:r>
              <a:rPr lang="en-US" altLang="zh-CN" sz="1200" dirty="0" smtClean="0">
                <a:solidFill>
                  <a:srgbClr val="00B0F0"/>
                </a:solidFill>
              </a:rPr>
              <a:t>1</a:t>
            </a:r>
            <a:r>
              <a:rPr lang="zh-CN" altLang="en-US" sz="1200" dirty="0" smtClean="0">
                <a:solidFill>
                  <a:srgbClr val="00B0F0"/>
                </a:solidFill>
              </a:rPr>
              <a:t>）当年未开展科技活动（即</a:t>
            </a:r>
            <a:r>
              <a:rPr lang="en-US" altLang="zh-CN" sz="1200" dirty="0" smtClean="0">
                <a:solidFill>
                  <a:srgbClr val="00B0F0"/>
                </a:solidFill>
              </a:rPr>
              <a:t>L8</a:t>
            </a:r>
            <a:r>
              <a:rPr lang="zh-CN" altLang="en-US" sz="1200" dirty="0" smtClean="0">
                <a:solidFill>
                  <a:srgbClr val="00B0F0"/>
                </a:solidFill>
              </a:rPr>
              <a:t>和</a:t>
            </a:r>
            <a:r>
              <a:rPr lang="en-US" altLang="zh-CN" sz="1200" dirty="0" smtClean="0">
                <a:solidFill>
                  <a:srgbClr val="00B0F0"/>
                </a:solidFill>
              </a:rPr>
              <a:t>L14</a:t>
            </a:r>
            <a:r>
              <a:rPr lang="zh-CN" altLang="en-US" sz="1200" dirty="0" smtClean="0">
                <a:solidFill>
                  <a:srgbClr val="00B0F0"/>
                </a:solidFill>
              </a:rPr>
              <a:t>同时为零）的机构； </a:t>
            </a:r>
            <a:endParaRPr lang="en-US" altLang="zh-CN" sz="1200" dirty="0" smtClean="0">
              <a:solidFill>
                <a:srgbClr val="00B0F0"/>
              </a:solidFill>
            </a:endParaRPr>
          </a:p>
          <a:p>
            <a:pPr>
              <a:lnSpc>
                <a:spcPts val="1600"/>
              </a:lnSpc>
            </a:pPr>
            <a:r>
              <a:rPr lang="zh-CN" altLang="en-US" sz="1200" dirty="0" smtClean="0">
                <a:solidFill>
                  <a:srgbClr val="00B0F0"/>
                </a:solidFill>
              </a:rPr>
              <a:t>（</a:t>
            </a:r>
            <a:r>
              <a:rPr lang="en-US" altLang="zh-CN" sz="1200" dirty="0" smtClean="0">
                <a:solidFill>
                  <a:srgbClr val="00B0F0"/>
                </a:solidFill>
              </a:rPr>
              <a:t>2</a:t>
            </a:r>
            <a:r>
              <a:rPr lang="zh-CN" altLang="en-US" sz="1200" dirty="0" smtClean="0">
                <a:solidFill>
                  <a:srgbClr val="00B0F0"/>
                </a:solidFill>
              </a:rPr>
              <a:t>）学校自建的研究机构； </a:t>
            </a:r>
            <a:endParaRPr lang="en-US" altLang="zh-CN" sz="1200" dirty="0" smtClean="0">
              <a:solidFill>
                <a:srgbClr val="00B0F0"/>
              </a:solidFill>
            </a:endParaRPr>
          </a:p>
          <a:p>
            <a:pPr>
              <a:lnSpc>
                <a:spcPts val="1600"/>
              </a:lnSpc>
            </a:pPr>
            <a:r>
              <a:rPr lang="zh-CN" altLang="en-US" sz="1200" dirty="0" smtClean="0">
                <a:solidFill>
                  <a:srgbClr val="00B0F0"/>
                </a:solidFill>
              </a:rPr>
              <a:t>（</a:t>
            </a:r>
            <a:r>
              <a:rPr lang="en-US" altLang="zh-CN" sz="1200" dirty="0" smtClean="0">
                <a:solidFill>
                  <a:srgbClr val="00B0F0"/>
                </a:solidFill>
              </a:rPr>
              <a:t>3</a:t>
            </a:r>
            <a:r>
              <a:rPr lang="zh-CN" altLang="en-US" sz="1200" dirty="0" smtClean="0">
                <a:solidFill>
                  <a:srgbClr val="00B0F0"/>
                </a:solidFill>
              </a:rPr>
              <a:t>）学校主导或参与的独立法人研究机构</a:t>
            </a:r>
            <a:r>
              <a:rPr lang="en-US" altLang="zh-CN" sz="1200" dirty="0" smtClean="0">
                <a:solidFill>
                  <a:srgbClr val="00B0F0"/>
                </a:solidFill>
              </a:rPr>
              <a:t>(</a:t>
            </a:r>
            <a:r>
              <a:rPr lang="zh-CN" altLang="en-US" sz="1200" dirty="0" smtClean="0">
                <a:solidFill>
                  <a:srgbClr val="00B0F0"/>
                </a:solidFill>
              </a:rPr>
              <a:t>按在地统计原则执行</a:t>
            </a:r>
            <a:r>
              <a:rPr lang="en-US" altLang="zh-CN" sz="1200" dirty="0" smtClean="0">
                <a:solidFill>
                  <a:srgbClr val="00B0F0"/>
                </a:solidFill>
              </a:rPr>
              <a:t>)</a:t>
            </a:r>
            <a:r>
              <a:rPr lang="zh-CN" altLang="en-US" sz="1200" dirty="0" smtClean="0">
                <a:solidFill>
                  <a:srgbClr val="00B0F0"/>
                </a:solidFill>
              </a:rPr>
              <a:t>。</a:t>
            </a:r>
            <a:endParaRPr lang="en-US" altLang="zh-CN" sz="1200" dirty="0" smtClean="0">
              <a:solidFill>
                <a:srgbClr val="00B0F0"/>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graphicFrame>
        <p:nvGraphicFramePr>
          <p:cNvPr id="6" name="表格 5"/>
          <p:cNvGraphicFramePr>
            <a:graphicFrameLocks noGrp="1"/>
          </p:cNvGraphicFramePr>
          <p:nvPr/>
        </p:nvGraphicFramePr>
        <p:xfrm>
          <a:off x="785786" y="1214422"/>
          <a:ext cx="7643866" cy="2214684"/>
        </p:xfrm>
        <a:graphic>
          <a:graphicData uri="http://schemas.openxmlformats.org/drawingml/2006/table">
            <a:tbl>
              <a:tblPr/>
              <a:tblGrid>
                <a:gridCol w="1373736"/>
                <a:gridCol w="529871"/>
                <a:gridCol w="3247906"/>
                <a:gridCol w="529871"/>
                <a:gridCol w="451370"/>
                <a:gridCol w="653856"/>
                <a:gridCol w="857256"/>
              </a:tblGrid>
              <a:tr h="228726">
                <a:tc>
                  <a:txBody>
                    <a:bodyPr/>
                    <a:lstStyle/>
                    <a:p>
                      <a:pPr algn="l" fontAlgn="b"/>
                      <a:r>
                        <a:rPr lang="zh-CN" altLang="en-US" sz="1200" b="1" i="0" u="none" strike="noStrike" dirty="0">
                          <a:latin typeface="宋体"/>
                        </a:rPr>
                        <a:t>中山大学孙逸仙纪念医院</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latin typeface="宋体"/>
                        </a:rPr>
                        <a:t>002</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latin typeface="宋体"/>
                        </a:rPr>
                        <a:t>应用基因回路调控膀胱癌细胞转移和耐药的研究</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201910</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366</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1000</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latin typeface="宋体"/>
                        </a:rPr>
                        <a:t>1</a:t>
                      </a:r>
                      <a:r>
                        <a:rPr lang="zh-CN" altLang="en-US" sz="1200" b="1" i="0" u="none" strike="noStrike" dirty="0">
                          <a:latin typeface="宋体"/>
                        </a:rPr>
                        <a:t>基础研究</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726">
                <a:tc>
                  <a:txBody>
                    <a:bodyPr/>
                    <a:lstStyle/>
                    <a:p>
                      <a:pPr algn="l" fontAlgn="b"/>
                      <a:r>
                        <a:rPr lang="zh-CN" altLang="en-US" sz="1200" b="1" i="0" u="none" strike="noStrike">
                          <a:latin typeface="宋体"/>
                        </a:rPr>
                        <a:t>中山大学孙逸仙纪念医院</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003</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latin typeface="宋体"/>
                        </a:rPr>
                        <a:t>应用基因回路调控膀胱癌细胞转移和耐药的研究</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201910</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2091</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1000</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latin typeface="宋体"/>
                        </a:rPr>
                        <a:t>1</a:t>
                      </a:r>
                      <a:r>
                        <a:rPr lang="zh-CN" altLang="en-US" sz="1200" b="1" i="0" u="none" strike="noStrike" dirty="0">
                          <a:latin typeface="宋体"/>
                        </a:rPr>
                        <a:t>基础研究</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726">
                <a:tc>
                  <a:txBody>
                    <a:bodyPr/>
                    <a:lstStyle/>
                    <a:p>
                      <a:pPr algn="l" fontAlgn="b"/>
                      <a:r>
                        <a:rPr lang="zh-CN" altLang="en-US" sz="1200" b="1" i="0" u="none" strike="noStrike">
                          <a:latin typeface="宋体"/>
                        </a:rPr>
                        <a:t>中山大学孙逸仙纪念医院</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001</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latin typeface="宋体"/>
                        </a:rPr>
                        <a:t>阿尔茨海默病的早期诊断新技术研发</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202105</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160</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1000</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latin typeface="宋体"/>
                        </a:rPr>
                        <a:t>1</a:t>
                      </a:r>
                      <a:r>
                        <a:rPr lang="zh-CN" altLang="en-US" sz="1200" b="1" i="0" u="none" strike="noStrike" dirty="0">
                          <a:latin typeface="宋体"/>
                        </a:rPr>
                        <a:t>基础研究</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726">
                <a:tc>
                  <a:txBody>
                    <a:bodyPr/>
                    <a:lstStyle/>
                    <a:p>
                      <a:pPr algn="l" fontAlgn="b"/>
                      <a:r>
                        <a:rPr lang="zh-CN" altLang="en-US" sz="1200" b="1" i="0" u="none" strike="noStrike">
                          <a:latin typeface="宋体"/>
                        </a:rPr>
                        <a:t>中山大学孙逸仙纪念医院</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004</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latin typeface="宋体"/>
                        </a:rPr>
                        <a:t>阿尔茨海默病的早期诊断新技术研发</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202106</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40</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200</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latin typeface="宋体"/>
                        </a:rPr>
                        <a:t>1</a:t>
                      </a:r>
                      <a:r>
                        <a:rPr lang="zh-CN" altLang="en-US" sz="1200" b="1" i="0" u="none" strike="noStrike" dirty="0">
                          <a:latin typeface="宋体"/>
                        </a:rPr>
                        <a:t>基础研究</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726">
                <a:tc>
                  <a:txBody>
                    <a:bodyPr/>
                    <a:lstStyle/>
                    <a:p>
                      <a:pPr algn="l" fontAlgn="b"/>
                      <a:r>
                        <a:rPr lang="zh-CN" altLang="en-US" sz="1200" b="1" i="0" u="none" strike="noStrike" dirty="0">
                          <a:latin typeface="宋体"/>
                        </a:rPr>
                        <a:t>中山大学孙逸仙纪念医院</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023</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latin typeface="宋体"/>
                        </a:rPr>
                        <a:t>大气细颗粒物暴露诱发肺部炎症反应的代谢机制研究</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202101</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500</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20</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latin typeface="宋体"/>
                        </a:rPr>
                        <a:t>1</a:t>
                      </a:r>
                      <a:r>
                        <a:rPr lang="zh-CN" altLang="en-US" sz="1200" b="1" i="0" u="none" strike="noStrike" dirty="0">
                          <a:latin typeface="宋体"/>
                        </a:rPr>
                        <a:t>基础研究</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726">
                <a:tc>
                  <a:txBody>
                    <a:bodyPr/>
                    <a:lstStyle/>
                    <a:p>
                      <a:pPr algn="l" fontAlgn="b"/>
                      <a:r>
                        <a:rPr lang="zh-CN" altLang="en-US" sz="1200" b="1" i="0" u="none" strike="noStrike">
                          <a:latin typeface="宋体"/>
                        </a:rPr>
                        <a:t>中山大学孙逸仙纪念医院</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024</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latin typeface="宋体"/>
                        </a:rPr>
                        <a:t>大气细颗粒物暴露诱发肺部炎症反应的代谢机制研究</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latin typeface="宋体"/>
                        </a:rPr>
                        <a:t>202101</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latin typeface="宋体"/>
                        </a:rPr>
                        <a:t>500</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latin typeface="宋体"/>
                        </a:rPr>
                        <a:t>20</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latin typeface="宋体"/>
                        </a:rPr>
                        <a:t>1</a:t>
                      </a:r>
                      <a:r>
                        <a:rPr lang="zh-CN" altLang="en-US" sz="1200" b="1" i="0" u="none" strike="noStrike" dirty="0">
                          <a:latin typeface="宋体"/>
                        </a:rPr>
                        <a:t>基础研究</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椭圆 6"/>
          <p:cNvSpPr/>
          <p:nvPr/>
        </p:nvSpPr>
        <p:spPr>
          <a:xfrm>
            <a:off x="785786" y="3571876"/>
            <a:ext cx="7786742" cy="10715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latin typeface="宋体"/>
              </a:rPr>
              <a:t>同一单位内部重复。</a:t>
            </a:r>
            <a:endParaRPr lang="en-US" altLang="zh-CN" sz="2800" b="1" dirty="0" smtClean="0">
              <a:solidFill>
                <a:srgbClr val="FF0000"/>
              </a:solidFill>
              <a:latin typeface="宋体"/>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sp>
        <p:nvSpPr>
          <p:cNvPr id="7" name="椭圆 6"/>
          <p:cNvSpPr/>
          <p:nvPr/>
        </p:nvSpPr>
        <p:spPr>
          <a:xfrm>
            <a:off x="714348" y="2714620"/>
            <a:ext cx="7786742" cy="92869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latin typeface="宋体"/>
              </a:rPr>
              <a:t>同一单位内部重复。</a:t>
            </a:r>
            <a:endParaRPr lang="en-US" altLang="zh-CN" sz="2800" b="1" dirty="0" smtClean="0">
              <a:solidFill>
                <a:srgbClr val="FF0000"/>
              </a:solidFill>
              <a:latin typeface="宋体"/>
            </a:endParaRPr>
          </a:p>
          <a:p>
            <a:pPr algn="ctr"/>
            <a:r>
              <a:rPr lang="zh-CN" altLang="en-US" sz="2800" b="1" dirty="0" smtClean="0">
                <a:solidFill>
                  <a:srgbClr val="FF0000"/>
                </a:solidFill>
                <a:latin typeface="宋体"/>
              </a:rPr>
              <a:t>且研究类别不相同。</a:t>
            </a:r>
            <a:endParaRPr lang="en-US" altLang="zh-CN" sz="2800" b="1" dirty="0" smtClean="0">
              <a:solidFill>
                <a:srgbClr val="FF0000"/>
              </a:solidFill>
              <a:latin typeface="宋体"/>
            </a:endParaRPr>
          </a:p>
        </p:txBody>
      </p:sp>
      <p:graphicFrame>
        <p:nvGraphicFramePr>
          <p:cNvPr id="8" name="表格 7"/>
          <p:cNvGraphicFramePr>
            <a:graphicFrameLocks noGrp="1"/>
          </p:cNvGraphicFramePr>
          <p:nvPr/>
        </p:nvGraphicFramePr>
        <p:xfrm>
          <a:off x="785786" y="1142984"/>
          <a:ext cx="7643864" cy="1477456"/>
        </p:xfrm>
        <a:graphic>
          <a:graphicData uri="http://schemas.openxmlformats.org/drawingml/2006/table">
            <a:tbl>
              <a:tblPr/>
              <a:tblGrid>
                <a:gridCol w="1285884"/>
                <a:gridCol w="642942"/>
                <a:gridCol w="3606386"/>
                <a:gridCol w="569336"/>
                <a:gridCol w="376750"/>
                <a:gridCol w="376750"/>
                <a:gridCol w="785816"/>
              </a:tblGrid>
              <a:tr h="369364">
                <a:tc>
                  <a:txBody>
                    <a:bodyPr/>
                    <a:lstStyle/>
                    <a:p>
                      <a:pPr algn="l" fontAlgn="b"/>
                      <a:r>
                        <a:rPr lang="zh-CN" altLang="en-US" sz="1200" b="1" i="0" u="none" strike="noStrike" dirty="0">
                          <a:latin typeface="宋体"/>
                        </a:rPr>
                        <a:t>广东省中医院</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395</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心宝丸精准治疗心肾阳虚型慢性心力衰竭的临床研究</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202009</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80</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55</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FF0000"/>
                          </a:solidFill>
                          <a:latin typeface="宋体"/>
                        </a:rPr>
                        <a:t>2</a:t>
                      </a:r>
                      <a:r>
                        <a:rPr lang="zh-CN" altLang="en-US" sz="1200" b="1" i="0" u="none" strike="noStrike" dirty="0">
                          <a:solidFill>
                            <a:srgbClr val="FF0000"/>
                          </a:solidFill>
                          <a:latin typeface="宋体"/>
                        </a:rPr>
                        <a:t>应用研究</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9364">
                <a:tc>
                  <a:txBody>
                    <a:bodyPr/>
                    <a:lstStyle/>
                    <a:p>
                      <a:pPr algn="l" fontAlgn="b"/>
                      <a:r>
                        <a:rPr lang="zh-CN" altLang="en-US" sz="1200" b="1" i="0" u="none" strike="noStrike">
                          <a:latin typeface="宋体"/>
                        </a:rPr>
                        <a:t>广东省中医院</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396</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心宝丸精准治疗心肾阳虚型慢性心力衰竭的临床研究</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202009</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80</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55</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FF0000"/>
                          </a:solidFill>
                          <a:latin typeface="宋体"/>
                        </a:rPr>
                        <a:t>1</a:t>
                      </a:r>
                      <a:r>
                        <a:rPr lang="zh-CN" altLang="en-US" sz="1200" b="1" i="0" u="none" strike="noStrike" dirty="0">
                          <a:solidFill>
                            <a:srgbClr val="FF0000"/>
                          </a:solidFill>
                          <a:latin typeface="宋体"/>
                        </a:rPr>
                        <a:t>基础研究</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9364">
                <a:tc>
                  <a:txBody>
                    <a:bodyPr/>
                    <a:lstStyle/>
                    <a:p>
                      <a:pPr algn="l" fontAlgn="b"/>
                      <a:r>
                        <a:rPr lang="zh-CN" altLang="en-US" sz="1200" b="1" i="0" u="none" strike="noStrike" dirty="0">
                          <a:latin typeface="宋体"/>
                        </a:rPr>
                        <a:t>广东省中医院</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397</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心宝丸精准治疗心肾阳虚型慢性心力衰竭的临床研究</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202009</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80</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55</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FF0000"/>
                          </a:solidFill>
                          <a:latin typeface="宋体"/>
                        </a:rPr>
                        <a:t>2</a:t>
                      </a:r>
                      <a:r>
                        <a:rPr lang="zh-CN" altLang="en-US" sz="1200" b="1" i="0" u="none" strike="noStrike" dirty="0">
                          <a:solidFill>
                            <a:srgbClr val="FF0000"/>
                          </a:solidFill>
                          <a:latin typeface="宋体"/>
                        </a:rPr>
                        <a:t>应用研究</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9364">
                <a:tc>
                  <a:txBody>
                    <a:bodyPr/>
                    <a:lstStyle/>
                    <a:p>
                      <a:pPr algn="l" fontAlgn="b"/>
                      <a:r>
                        <a:rPr lang="zh-CN" altLang="en-US" sz="1200" b="1" i="0" u="none" strike="noStrike">
                          <a:latin typeface="宋体"/>
                        </a:rPr>
                        <a:t>广东省中医院</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398</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心宝丸精准治疗心肾阳虚型慢性心力衰竭的临床研究</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202009</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latin typeface="宋体"/>
                        </a:rPr>
                        <a:t>80</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latin typeface="宋体"/>
                        </a:rPr>
                        <a:t>55</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FF0000"/>
                          </a:solidFill>
                          <a:latin typeface="宋体"/>
                        </a:rPr>
                        <a:t>2</a:t>
                      </a:r>
                      <a:r>
                        <a:rPr lang="zh-CN" altLang="en-US" sz="1200" b="1" i="0" u="none" strike="noStrike" dirty="0">
                          <a:solidFill>
                            <a:srgbClr val="FF0000"/>
                          </a:solidFill>
                          <a:latin typeface="宋体"/>
                        </a:rPr>
                        <a:t>应用研究</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sp>
        <p:nvSpPr>
          <p:cNvPr id="7" name="椭圆 6"/>
          <p:cNvSpPr/>
          <p:nvPr/>
        </p:nvSpPr>
        <p:spPr>
          <a:xfrm>
            <a:off x="1643042" y="4000504"/>
            <a:ext cx="5929354" cy="121444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latin typeface="宋体"/>
              </a:rPr>
              <a:t>项目名称不规范。</a:t>
            </a:r>
            <a:endParaRPr lang="en-US" altLang="zh-CN" sz="2800" b="1" dirty="0" smtClean="0">
              <a:solidFill>
                <a:srgbClr val="FF0000"/>
              </a:solidFill>
              <a:latin typeface="宋体"/>
            </a:endParaRPr>
          </a:p>
          <a:p>
            <a:pPr algn="ctr"/>
            <a:r>
              <a:rPr lang="zh-CN" altLang="en-US" sz="2800" b="1" dirty="0" smtClean="0">
                <a:solidFill>
                  <a:srgbClr val="FF0000"/>
                </a:solidFill>
                <a:latin typeface="宋体"/>
              </a:rPr>
              <a:t>且研究类别不同。</a:t>
            </a:r>
            <a:endParaRPr lang="en-US" altLang="zh-CN" sz="2800" b="1" dirty="0" smtClean="0">
              <a:solidFill>
                <a:srgbClr val="FF0000"/>
              </a:solidFill>
              <a:latin typeface="宋体"/>
            </a:endParaRPr>
          </a:p>
        </p:txBody>
      </p:sp>
      <p:graphicFrame>
        <p:nvGraphicFramePr>
          <p:cNvPr id="9" name="表格 8"/>
          <p:cNvGraphicFramePr>
            <a:graphicFrameLocks noGrp="1"/>
          </p:cNvGraphicFramePr>
          <p:nvPr/>
        </p:nvGraphicFramePr>
        <p:xfrm>
          <a:off x="785786" y="1142984"/>
          <a:ext cx="7643864" cy="2585548"/>
        </p:xfrm>
        <a:graphic>
          <a:graphicData uri="http://schemas.openxmlformats.org/drawingml/2006/table">
            <a:tbl>
              <a:tblPr/>
              <a:tblGrid>
                <a:gridCol w="1285884"/>
                <a:gridCol w="642942"/>
                <a:gridCol w="3606386"/>
                <a:gridCol w="569336"/>
                <a:gridCol w="324872"/>
                <a:gridCol w="428628"/>
                <a:gridCol w="785816"/>
              </a:tblGrid>
              <a:tr h="369364">
                <a:tc>
                  <a:txBody>
                    <a:bodyPr/>
                    <a:lstStyle/>
                    <a:p>
                      <a:pPr algn="l" fontAlgn="b"/>
                      <a:r>
                        <a:rPr lang="zh-CN" altLang="en-US" sz="1200" b="1" i="0" u="none" strike="noStrike" dirty="0">
                          <a:latin typeface="宋体"/>
                        </a:rPr>
                        <a:t>广东省中医院</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439</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严君第</a:t>
                      </a:r>
                      <a:r>
                        <a:rPr lang="en-US" altLang="zh-CN" sz="1200" b="1" i="0" u="none" strike="noStrike">
                          <a:solidFill>
                            <a:srgbClr val="000000"/>
                          </a:solidFill>
                          <a:latin typeface="宋体"/>
                        </a:rPr>
                        <a:t>69</a:t>
                      </a:r>
                      <a:r>
                        <a:rPr lang="zh-CN" altLang="en-US" sz="1200" b="1" i="0" u="none" strike="noStrike">
                          <a:solidFill>
                            <a:srgbClr val="000000"/>
                          </a:solidFill>
                          <a:latin typeface="宋体"/>
                        </a:rPr>
                        <a:t>批中国博士后科学基金面上资助二等资助</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202106</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latin typeface="宋体"/>
                        </a:rPr>
                        <a:t>80</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latin typeface="宋体"/>
                        </a:rPr>
                        <a:t>49</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FF0000"/>
                          </a:solidFill>
                          <a:latin typeface="宋体"/>
                        </a:rPr>
                        <a:t>2</a:t>
                      </a:r>
                      <a:r>
                        <a:rPr lang="zh-CN" altLang="en-US" sz="1200" b="1" i="0" u="none" strike="noStrike" dirty="0">
                          <a:solidFill>
                            <a:srgbClr val="FF0000"/>
                          </a:solidFill>
                          <a:latin typeface="宋体"/>
                        </a:rPr>
                        <a:t>应用研究</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9364">
                <a:tc>
                  <a:txBody>
                    <a:bodyPr/>
                    <a:lstStyle/>
                    <a:p>
                      <a:pPr algn="l" fontAlgn="b"/>
                      <a:r>
                        <a:rPr lang="zh-CN" altLang="en-US" sz="1200" b="1" i="0" u="none" strike="noStrike" dirty="0">
                          <a:latin typeface="宋体"/>
                        </a:rPr>
                        <a:t>广东省中医院</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440</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李阿荣第</a:t>
                      </a:r>
                      <a:r>
                        <a:rPr lang="en-US" altLang="zh-CN" sz="1200" b="1" i="0" u="none" strike="noStrike">
                          <a:solidFill>
                            <a:srgbClr val="000000"/>
                          </a:solidFill>
                          <a:latin typeface="宋体"/>
                        </a:rPr>
                        <a:t>69</a:t>
                      </a:r>
                      <a:r>
                        <a:rPr lang="zh-CN" altLang="en-US" sz="1200" b="1" i="0" u="none" strike="noStrike">
                          <a:solidFill>
                            <a:srgbClr val="000000"/>
                          </a:solidFill>
                          <a:latin typeface="宋体"/>
                        </a:rPr>
                        <a:t>批中国博士后科学基金面上资助二等资助</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202106</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latin typeface="宋体"/>
                        </a:rPr>
                        <a:t>80</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latin typeface="宋体"/>
                        </a:rPr>
                        <a:t>59</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FF0000"/>
                          </a:solidFill>
                          <a:latin typeface="宋体"/>
                        </a:rPr>
                        <a:t>2</a:t>
                      </a:r>
                      <a:r>
                        <a:rPr lang="zh-CN" altLang="en-US" sz="1200" b="1" i="0" u="none" strike="noStrike" dirty="0">
                          <a:solidFill>
                            <a:srgbClr val="FF0000"/>
                          </a:solidFill>
                          <a:latin typeface="宋体"/>
                        </a:rPr>
                        <a:t>应用研究</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9364">
                <a:tc>
                  <a:txBody>
                    <a:bodyPr/>
                    <a:lstStyle/>
                    <a:p>
                      <a:pPr algn="l" fontAlgn="b"/>
                      <a:r>
                        <a:rPr lang="zh-CN" altLang="en-US" sz="1200" b="1" i="0" u="none" strike="noStrike">
                          <a:latin typeface="宋体"/>
                        </a:rPr>
                        <a:t>广东省中医院</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441</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solidFill>
                            <a:srgbClr val="000000"/>
                          </a:solidFill>
                          <a:latin typeface="宋体"/>
                        </a:rPr>
                        <a:t>祁冀第</a:t>
                      </a:r>
                      <a:r>
                        <a:rPr lang="en-US" altLang="zh-CN" sz="1200" b="1" i="0" u="none" strike="noStrike" dirty="0">
                          <a:solidFill>
                            <a:srgbClr val="000000"/>
                          </a:solidFill>
                          <a:latin typeface="宋体"/>
                        </a:rPr>
                        <a:t>69</a:t>
                      </a:r>
                      <a:r>
                        <a:rPr lang="zh-CN" altLang="en-US" sz="1200" b="1" i="0" u="none" strike="noStrike" dirty="0">
                          <a:solidFill>
                            <a:srgbClr val="000000"/>
                          </a:solidFill>
                          <a:latin typeface="宋体"/>
                        </a:rPr>
                        <a:t>批中国博士后科学基金面上资助二等资助</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202106</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latin typeface="宋体"/>
                        </a:rPr>
                        <a:t>80</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latin typeface="宋体"/>
                        </a:rPr>
                        <a:t>50</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FF0000"/>
                          </a:solidFill>
                          <a:latin typeface="宋体"/>
                        </a:rPr>
                        <a:t>2</a:t>
                      </a:r>
                      <a:r>
                        <a:rPr lang="zh-CN" altLang="en-US" sz="1200" b="1" i="0" u="none" strike="noStrike" dirty="0">
                          <a:solidFill>
                            <a:srgbClr val="FF0000"/>
                          </a:solidFill>
                          <a:latin typeface="宋体"/>
                        </a:rPr>
                        <a:t>应用研究</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9364">
                <a:tc>
                  <a:txBody>
                    <a:bodyPr/>
                    <a:lstStyle/>
                    <a:p>
                      <a:pPr algn="l" fontAlgn="b"/>
                      <a:r>
                        <a:rPr lang="zh-CN" altLang="en-US" sz="1200" b="1" i="0" u="none" strike="noStrike">
                          <a:latin typeface="宋体"/>
                        </a:rPr>
                        <a:t>广东省中医院</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442</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王洪伸第</a:t>
                      </a:r>
                      <a:r>
                        <a:rPr lang="en-US" altLang="zh-CN" sz="1200" b="1" i="0" u="none" strike="noStrike">
                          <a:solidFill>
                            <a:srgbClr val="000000"/>
                          </a:solidFill>
                          <a:latin typeface="宋体"/>
                        </a:rPr>
                        <a:t>69</a:t>
                      </a:r>
                      <a:r>
                        <a:rPr lang="zh-CN" altLang="en-US" sz="1200" b="1" i="0" u="none" strike="noStrike">
                          <a:solidFill>
                            <a:srgbClr val="000000"/>
                          </a:solidFill>
                          <a:latin typeface="宋体"/>
                        </a:rPr>
                        <a:t>批中国博士后科学基金面上资助二等资助</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202106</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latin typeface="宋体"/>
                        </a:rPr>
                        <a:t>80</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latin typeface="宋体"/>
                        </a:rPr>
                        <a:t>46</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FF0000"/>
                          </a:solidFill>
                          <a:latin typeface="宋体"/>
                        </a:rPr>
                        <a:t>1</a:t>
                      </a:r>
                      <a:r>
                        <a:rPr lang="zh-CN" altLang="en-US" sz="1200" b="1" i="0" u="none" strike="noStrike" dirty="0">
                          <a:solidFill>
                            <a:srgbClr val="FF0000"/>
                          </a:solidFill>
                          <a:latin typeface="宋体"/>
                        </a:rPr>
                        <a:t>基础研究</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9364">
                <a:tc>
                  <a:txBody>
                    <a:bodyPr/>
                    <a:lstStyle/>
                    <a:p>
                      <a:pPr algn="l" fontAlgn="b"/>
                      <a:r>
                        <a:rPr lang="zh-CN" altLang="en-US" sz="1200" b="1" i="0" u="none" strike="noStrike">
                          <a:latin typeface="宋体"/>
                        </a:rPr>
                        <a:t>广东省中医院</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443</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邓敏贞第</a:t>
                      </a:r>
                      <a:r>
                        <a:rPr lang="en-US" altLang="zh-CN" sz="1200" b="1" i="0" u="none" strike="noStrike">
                          <a:solidFill>
                            <a:srgbClr val="000000"/>
                          </a:solidFill>
                          <a:latin typeface="宋体"/>
                        </a:rPr>
                        <a:t>69</a:t>
                      </a:r>
                      <a:r>
                        <a:rPr lang="zh-CN" altLang="en-US" sz="1200" b="1" i="0" u="none" strike="noStrike">
                          <a:solidFill>
                            <a:srgbClr val="000000"/>
                          </a:solidFill>
                          <a:latin typeface="宋体"/>
                        </a:rPr>
                        <a:t>批中国博士后科学基金面上资助二等资助</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202106</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latin typeface="宋体"/>
                        </a:rPr>
                        <a:t>80</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latin typeface="宋体"/>
                        </a:rPr>
                        <a:t>37</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FF0000"/>
                          </a:solidFill>
                          <a:latin typeface="宋体"/>
                        </a:rPr>
                        <a:t>2</a:t>
                      </a:r>
                      <a:r>
                        <a:rPr lang="zh-CN" altLang="en-US" sz="1200" b="1" i="0" u="none" strike="noStrike" dirty="0">
                          <a:solidFill>
                            <a:srgbClr val="FF0000"/>
                          </a:solidFill>
                          <a:latin typeface="宋体"/>
                        </a:rPr>
                        <a:t>应用研究</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9364">
                <a:tc>
                  <a:txBody>
                    <a:bodyPr/>
                    <a:lstStyle/>
                    <a:p>
                      <a:pPr algn="l" fontAlgn="b"/>
                      <a:r>
                        <a:rPr lang="zh-CN" altLang="en-US" sz="1200" b="1" i="0" u="none" strike="noStrike">
                          <a:latin typeface="宋体"/>
                        </a:rPr>
                        <a:t>广东省中医院</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444</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王晓婉第</a:t>
                      </a:r>
                      <a:r>
                        <a:rPr lang="en-US" altLang="zh-CN" sz="1200" b="1" i="0" u="none" strike="noStrike">
                          <a:solidFill>
                            <a:srgbClr val="000000"/>
                          </a:solidFill>
                          <a:latin typeface="宋体"/>
                        </a:rPr>
                        <a:t>69</a:t>
                      </a:r>
                      <a:r>
                        <a:rPr lang="zh-CN" altLang="en-US" sz="1200" b="1" i="0" u="none" strike="noStrike">
                          <a:solidFill>
                            <a:srgbClr val="000000"/>
                          </a:solidFill>
                          <a:latin typeface="宋体"/>
                        </a:rPr>
                        <a:t>批中国博士后科学基金面上资助二等资助</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202106</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latin typeface="宋体"/>
                        </a:rPr>
                        <a:t>80</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latin typeface="宋体"/>
                        </a:rPr>
                        <a:t>33</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FF0000"/>
                          </a:solidFill>
                          <a:latin typeface="宋体"/>
                        </a:rPr>
                        <a:t>2</a:t>
                      </a:r>
                      <a:r>
                        <a:rPr lang="zh-CN" altLang="en-US" sz="1200" b="1" i="0" u="none" strike="noStrike" dirty="0">
                          <a:solidFill>
                            <a:srgbClr val="FF0000"/>
                          </a:solidFill>
                          <a:latin typeface="宋体"/>
                        </a:rPr>
                        <a:t>应用研究</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9364">
                <a:tc>
                  <a:txBody>
                    <a:bodyPr/>
                    <a:lstStyle/>
                    <a:p>
                      <a:pPr algn="l" fontAlgn="b"/>
                      <a:r>
                        <a:rPr lang="zh-CN" altLang="en-US" sz="1200" b="1" i="0" u="none" strike="noStrike" dirty="0">
                          <a:latin typeface="宋体"/>
                        </a:rPr>
                        <a:t>广东省中医院</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445</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000000"/>
                          </a:solidFill>
                          <a:latin typeface="宋体"/>
                        </a:rPr>
                        <a:t>章时杰第</a:t>
                      </a:r>
                      <a:r>
                        <a:rPr lang="en-US" altLang="zh-CN" sz="1200" b="1" i="0" u="none" strike="noStrike">
                          <a:solidFill>
                            <a:srgbClr val="000000"/>
                          </a:solidFill>
                          <a:latin typeface="宋体"/>
                        </a:rPr>
                        <a:t>69</a:t>
                      </a:r>
                      <a:r>
                        <a:rPr lang="zh-CN" altLang="en-US" sz="1200" b="1" i="0" u="none" strike="noStrike">
                          <a:solidFill>
                            <a:srgbClr val="000000"/>
                          </a:solidFill>
                          <a:latin typeface="宋体"/>
                        </a:rPr>
                        <a:t>批中国博士后科学基金面上资助二等资助</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202106</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latin typeface="宋体"/>
                        </a:rPr>
                        <a:t>80</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200" b="1" i="0" u="none" strike="noStrike">
                          <a:latin typeface="宋体"/>
                        </a:rPr>
                        <a:t>46</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solidFill>
                            <a:srgbClr val="FF0000"/>
                          </a:solidFill>
                          <a:latin typeface="宋体"/>
                        </a:rPr>
                        <a:t>2</a:t>
                      </a:r>
                      <a:r>
                        <a:rPr lang="zh-CN" altLang="en-US" sz="1200" b="1" i="0" u="none" strike="noStrike" dirty="0">
                          <a:solidFill>
                            <a:srgbClr val="FF0000"/>
                          </a:solidFill>
                          <a:latin typeface="宋体"/>
                        </a:rPr>
                        <a:t>应用研究</a:t>
                      </a:r>
                    </a:p>
                  </a:txBody>
                  <a:tcPr marL="3604" marR="3604" marT="3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sp>
        <p:nvSpPr>
          <p:cNvPr id="7" name="椭圆 6"/>
          <p:cNvSpPr/>
          <p:nvPr/>
        </p:nvSpPr>
        <p:spPr>
          <a:xfrm>
            <a:off x="857224" y="4429132"/>
            <a:ext cx="7786742" cy="10715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latin typeface="宋体"/>
              </a:rPr>
              <a:t>研究类别选择不正确。</a:t>
            </a:r>
            <a:endParaRPr lang="en-US" altLang="zh-CN" sz="2800" b="1" dirty="0" smtClean="0">
              <a:solidFill>
                <a:srgbClr val="FF0000"/>
              </a:solidFill>
              <a:latin typeface="宋体"/>
            </a:endParaRPr>
          </a:p>
        </p:txBody>
      </p:sp>
      <p:graphicFrame>
        <p:nvGraphicFramePr>
          <p:cNvPr id="8" name="表格 7"/>
          <p:cNvGraphicFramePr>
            <a:graphicFrameLocks noGrp="1"/>
          </p:cNvGraphicFramePr>
          <p:nvPr/>
        </p:nvGraphicFramePr>
        <p:xfrm>
          <a:off x="785786" y="1142984"/>
          <a:ext cx="7596199" cy="2928954"/>
        </p:xfrm>
        <a:graphic>
          <a:graphicData uri="http://schemas.openxmlformats.org/drawingml/2006/table">
            <a:tbl>
              <a:tblPr/>
              <a:tblGrid>
                <a:gridCol w="1365170"/>
                <a:gridCol w="526566"/>
                <a:gridCol w="526566"/>
                <a:gridCol w="3010986"/>
                <a:gridCol w="571504"/>
                <a:gridCol w="357190"/>
                <a:gridCol w="500066"/>
                <a:gridCol w="738151"/>
              </a:tblGrid>
              <a:tr h="418422">
                <a:tc>
                  <a:txBody>
                    <a:bodyPr/>
                    <a:lstStyle/>
                    <a:p>
                      <a:pPr algn="l" fontAlgn="b"/>
                      <a:r>
                        <a:rPr lang="zh-CN" altLang="en-US" sz="1200" b="1" i="0" u="none" strike="noStrike" dirty="0">
                          <a:latin typeface="宋体"/>
                        </a:rPr>
                        <a:t>汕头大学</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zh-CN" altLang="en-US" sz="1200" b="1" i="0" u="none" strike="noStrike">
                        <a:latin typeface="宋体"/>
                      </a:endParaRP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0064</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latin typeface="宋体"/>
                        </a:rPr>
                        <a:t>医疗大数据平台研发方案规划与咨询服务</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201908</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6</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25</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latin typeface="宋体"/>
                        </a:rPr>
                        <a:t>2</a:t>
                      </a:r>
                      <a:r>
                        <a:rPr lang="zh-CN" altLang="en-US" sz="1200" b="1" i="0" u="none" strike="noStrike" dirty="0">
                          <a:latin typeface="宋体"/>
                        </a:rPr>
                        <a:t>应用研究</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8422">
                <a:tc>
                  <a:txBody>
                    <a:bodyPr/>
                    <a:lstStyle/>
                    <a:p>
                      <a:pPr algn="l" fontAlgn="b"/>
                      <a:r>
                        <a:rPr lang="zh-CN" altLang="en-US" sz="1200" b="1" i="0" u="none" strike="noStrike">
                          <a:latin typeface="宋体"/>
                        </a:rPr>
                        <a:t>汕头大学</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zh-CN" altLang="en-US" sz="1200" b="1" i="0" u="none" strike="noStrike">
                        <a:latin typeface="宋体"/>
                      </a:endParaRP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0065</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latin typeface="宋体"/>
                        </a:rPr>
                        <a:t>3D</a:t>
                      </a:r>
                      <a:r>
                        <a:rPr lang="zh-CN" altLang="en-US" sz="1200" b="1" i="0" u="none" strike="noStrike" dirty="0">
                          <a:latin typeface="宋体"/>
                        </a:rPr>
                        <a:t>测量仪器样机合作开发</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202106</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100</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5</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latin typeface="宋体"/>
                        </a:rPr>
                        <a:t>2</a:t>
                      </a:r>
                      <a:r>
                        <a:rPr lang="zh-CN" altLang="en-US" sz="1200" b="1" i="0" u="none" strike="noStrike" dirty="0">
                          <a:latin typeface="宋体"/>
                        </a:rPr>
                        <a:t>应用研究</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8422">
                <a:tc>
                  <a:txBody>
                    <a:bodyPr/>
                    <a:lstStyle/>
                    <a:p>
                      <a:pPr algn="l" fontAlgn="b"/>
                      <a:r>
                        <a:rPr lang="zh-CN" altLang="en-US" sz="1200" b="1" i="0" u="none" strike="noStrike" dirty="0">
                          <a:latin typeface="宋体"/>
                        </a:rPr>
                        <a:t>汕头大学</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zh-CN" altLang="en-US" sz="1200" b="1" i="0" u="none" strike="noStrike">
                        <a:latin typeface="宋体"/>
                      </a:endParaRP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0066</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dirty="0">
                          <a:latin typeface="宋体"/>
                        </a:rPr>
                        <a:t>无线遥控积木玩具车研发</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201807</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0</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4</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latin typeface="宋体"/>
                        </a:rPr>
                        <a:t>3</a:t>
                      </a:r>
                      <a:r>
                        <a:rPr lang="zh-CN" altLang="en-US" sz="1200" b="1" i="0" u="none" strike="noStrike" dirty="0">
                          <a:latin typeface="宋体"/>
                        </a:rPr>
                        <a:t>实验发展</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8422">
                <a:tc>
                  <a:txBody>
                    <a:bodyPr/>
                    <a:lstStyle/>
                    <a:p>
                      <a:pPr algn="l" fontAlgn="b"/>
                      <a:r>
                        <a:rPr lang="zh-CN" altLang="en-US" sz="1200" b="1" i="0" u="none" strike="noStrike">
                          <a:latin typeface="宋体"/>
                        </a:rPr>
                        <a:t>汕头大学</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zh-CN" altLang="en-US" sz="1200" b="1" i="0" u="none" strike="noStrike">
                        <a:latin typeface="宋体"/>
                      </a:endParaRP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0093</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latin typeface="宋体"/>
                        </a:rPr>
                        <a:t>海洋生态调查评价（</a:t>
                      </a:r>
                      <a:r>
                        <a:rPr lang="en-US" altLang="zh-CN" sz="1200" b="1" i="0" u="none" strike="noStrike">
                          <a:latin typeface="宋体"/>
                        </a:rPr>
                        <a:t>2014-2015</a:t>
                      </a:r>
                      <a:r>
                        <a:rPr lang="zh-CN" altLang="en-US" sz="1200" b="1" i="0" u="none" strike="noStrike">
                          <a:latin typeface="宋体"/>
                        </a:rPr>
                        <a:t>）</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201410</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0</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42</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latin typeface="宋体"/>
                        </a:rPr>
                        <a:t>2</a:t>
                      </a:r>
                      <a:r>
                        <a:rPr lang="zh-CN" altLang="en-US" sz="1200" b="1" i="0" u="none" strike="noStrike" dirty="0">
                          <a:latin typeface="宋体"/>
                        </a:rPr>
                        <a:t>应用研究</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8422">
                <a:tc>
                  <a:txBody>
                    <a:bodyPr/>
                    <a:lstStyle/>
                    <a:p>
                      <a:pPr algn="l" fontAlgn="b"/>
                      <a:r>
                        <a:rPr lang="zh-CN" altLang="en-US" sz="1200" b="1" i="0" u="none" strike="noStrike">
                          <a:latin typeface="宋体"/>
                        </a:rPr>
                        <a:t>汕头大学</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zh-CN" altLang="en-US" sz="1200" b="1" i="0" u="none" strike="noStrike">
                        <a:latin typeface="宋体"/>
                      </a:endParaRP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0094</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latin typeface="宋体"/>
                        </a:rPr>
                        <a:t>海洋生态调查评价（</a:t>
                      </a:r>
                      <a:r>
                        <a:rPr lang="en-US" altLang="zh-CN" sz="1200" b="1" i="0" u="none" strike="noStrike">
                          <a:latin typeface="宋体"/>
                        </a:rPr>
                        <a:t>2015-2016</a:t>
                      </a:r>
                      <a:r>
                        <a:rPr lang="zh-CN" altLang="en-US" sz="1200" b="1" i="0" u="none" strike="noStrike">
                          <a:latin typeface="宋体"/>
                        </a:rPr>
                        <a:t>）</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201510</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0</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6</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latin typeface="宋体"/>
                        </a:rPr>
                        <a:t>2</a:t>
                      </a:r>
                      <a:r>
                        <a:rPr lang="zh-CN" altLang="en-US" sz="1200" b="1" i="0" u="none" strike="noStrike" dirty="0">
                          <a:latin typeface="宋体"/>
                        </a:rPr>
                        <a:t>应用研究</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8422">
                <a:tc>
                  <a:txBody>
                    <a:bodyPr/>
                    <a:lstStyle/>
                    <a:p>
                      <a:pPr algn="l" fontAlgn="b"/>
                      <a:r>
                        <a:rPr lang="zh-CN" altLang="en-US" sz="1200" b="1" i="0" u="none" strike="noStrike">
                          <a:latin typeface="宋体"/>
                        </a:rPr>
                        <a:t>汕头大学</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zh-CN" altLang="en-US" sz="1200" b="1" i="0" u="none" strike="noStrike">
                        <a:latin typeface="宋体"/>
                      </a:endParaRP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0109</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latin typeface="宋体"/>
                        </a:rPr>
                        <a:t>发电厂废水处理系统辅助技术服务</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202109</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260</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124</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dirty="0">
                          <a:latin typeface="宋体"/>
                        </a:rPr>
                        <a:t>2</a:t>
                      </a:r>
                      <a:r>
                        <a:rPr lang="zh-CN" altLang="en-US" sz="1200" b="1" i="0" u="none" strike="noStrike" dirty="0">
                          <a:latin typeface="宋体"/>
                        </a:rPr>
                        <a:t>应用研究</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8422">
                <a:tc>
                  <a:txBody>
                    <a:bodyPr/>
                    <a:lstStyle/>
                    <a:p>
                      <a:pPr algn="l" fontAlgn="b"/>
                      <a:r>
                        <a:rPr lang="zh-CN" altLang="en-US" sz="1200" b="1" i="0" u="none" strike="noStrike">
                          <a:latin typeface="宋体"/>
                        </a:rPr>
                        <a:t>华南理工大学</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zh-CN" altLang="en-US" sz="1200" b="1" i="0" u="none" strike="noStrike">
                        <a:latin typeface="宋体"/>
                      </a:endParaRP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548</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latin typeface="宋体"/>
                        </a:rPr>
                        <a:t>优化铝模支撑钢支柱综合测试项目</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1" i="0" u="none" strike="noStrike">
                          <a:latin typeface="宋体"/>
                        </a:rPr>
                        <a:t>202012</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latin typeface="宋体"/>
                        </a:rPr>
                        <a:t>84</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latin typeface="宋体"/>
                        </a:rPr>
                        <a:t>83</a:t>
                      </a: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zh-CN" altLang="en-US" sz="1200" b="1" i="0" u="none" strike="noStrike" dirty="0">
                        <a:latin typeface="宋体"/>
                      </a:endParaRPr>
                    </a:p>
                  </a:txBody>
                  <a:tcPr marL="3354" marR="3354" marT="33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sp>
        <p:nvSpPr>
          <p:cNvPr id="7" name="椭圆 6"/>
          <p:cNvSpPr/>
          <p:nvPr/>
        </p:nvSpPr>
        <p:spPr>
          <a:xfrm>
            <a:off x="857224" y="5786430"/>
            <a:ext cx="7786742" cy="10715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latin typeface="宋体"/>
              </a:rPr>
              <a:t>研究类别选择不正确。</a:t>
            </a:r>
            <a:endParaRPr lang="en-US" altLang="zh-CN" sz="2800" b="1" dirty="0" smtClean="0">
              <a:solidFill>
                <a:srgbClr val="FF0000"/>
              </a:solidFill>
              <a:latin typeface="宋体"/>
            </a:endParaRPr>
          </a:p>
        </p:txBody>
      </p:sp>
      <p:graphicFrame>
        <p:nvGraphicFramePr>
          <p:cNvPr id="10" name="表格 9"/>
          <p:cNvGraphicFramePr>
            <a:graphicFrameLocks noGrp="1"/>
          </p:cNvGraphicFramePr>
          <p:nvPr/>
        </p:nvGraphicFramePr>
        <p:xfrm>
          <a:off x="785786" y="1000108"/>
          <a:ext cx="7643866" cy="4479479"/>
        </p:xfrm>
        <a:graphic>
          <a:graphicData uri="http://schemas.openxmlformats.org/drawingml/2006/table">
            <a:tbl>
              <a:tblPr/>
              <a:tblGrid>
                <a:gridCol w="1214446"/>
                <a:gridCol w="500066"/>
                <a:gridCol w="3820701"/>
                <a:gridCol w="569336"/>
                <a:gridCol w="412469"/>
                <a:gridCol w="412469"/>
                <a:gridCol w="714379"/>
              </a:tblGrid>
              <a:tr h="239059">
                <a:tc>
                  <a:txBody>
                    <a:bodyPr/>
                    <a:lstStyle/>
                    <a:p>
                      <a:pPr algn="l" fontAlgn="b"/>
                      <a:r>
                        <a:rPr lang="zh-CN" altLang="en-US" sz="1000" b="1" i="0" u="none" strike="noStrike">
                          <a:latin typeface="宋体"/>
                        </a:rPr>
                        <a:t>广东海洋大学</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000" b="1" i="0" u="none" strike="noStrike">
                          <a:latin typeface="宋体"/>
                        </a:rPr>
                        <a:t>204</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000" b="1" i="0" u="none" strike="noStrike">
                          <a:latin typeface="宋体"/>
                        </a:rPr>
                        <a:t>实验测试合同（黄柏河流域水体理化环境调查分析测试）</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000" b="1" i="0" u="none" strike="noStrike">
                          <a:latin typeface="宋体"/>
                        </a:rPr>
                        <a:t>201901</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000" b="1" i="0" u="none" strike="noStrike">
                          <a:latin typeface="宋体"/>
                        </a:rPr>
                        <a:t>0</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000" b="1" i="0" u="none" strike="noStrike">
                          <a:latin typeface="宋体"/>
                        </a:rPr>
                        <a:t>72</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000" b="1" i="0" u="none" strike="noStrike" dirty="0">
                          <a:latin typeface="宋体"/>
                        </a:rPr>
                        <a:t>3</a:t>
                      </a:r>
                      <a:r>
                        <a:rPr lang="zh-CN" altLang="en-US" sz="1000" b="1" i="0" u="none" strike="noStrike" dirty="0">
                          <a:latin typeface="宋体"/>
                        </a:rPr>
                        <a:t>实验发展</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059">
                <a:tc>
                  <a:txBody>
                    <a:bodyPr/>
                    <a:lstStyle/>
                    <a:p>
                      <a:pPr algn="l" fontAlgn="b"/>
                      <a:r>
                        <a:rPr lang="zh-CN" altLang="en-US" sz="1000" b="1" i="0" u="none" strike="noStrike">
                          <a:latin typeface="宋体"/>
                        </a:rPr>
                        <a:t>广东海洋大学</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000" b="1" i="0" u="none" strike="noStrike">
                          <a:latin typeface="宋体"/>
                        </a:rPr>
                        <a:t>697</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000" b="1" i="0" u="none" strike="noStrike">
                          <a:latin typeface="宋体"/>
                        </a:rPr>
                        <a:t>遂溪县</a:t>
                      </a:r>
                      <a:r>
                        <a:rPr lang="en-US" altLang="zh-CN" sz="1000" b="1" i="0" u="none" strike="noStrike">
                          <a:latin typeface="宋体"/>
                        </a:rPr>
                        <a:t>2020</a:t>
                      </a:r>
                      <a:r>
                        <a:rPr lang="zh-CN" altLang="en-US" sz="1000" b="1" i="0" u="none" strike="noStrike">
                          <a:latin typeface="宋体"/>
                        </a:rPr>
                        <a:t>年高标准农田建设项目土壤样品分析测试</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000" b="1" i="0" u="none" strike="noStrike">
                          <a:latin typeface="宋体"/>
                        </a:rPr>
                        <a:t>202106</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000" b="1" i="0" u="none" strike="noStrike">
                          <a:latin typeface="宋体"/>
                        </a:rPr>
                        <a:t>120</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000" b="1" i="0" u="none" strike="noStrike">
                          <a:latin typeface="宋体"/>
                        </a:rPr>
                        <a:t>8</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000" b="1" i="0" u="none" strike="noStrike" dirty="0">
                          <a:latin typeface="宋体"/>
                        </a:rPr>
                        <a:t>2</a:t>
                      </a:r>
                      <a:r>
                        <a:rPr lang="zh-CN" altLang="en-US" sz="1000" b="1" i="0" u="none" strike="noStrike" dirty="0">
                          <a:latin typeface="宋体"/>
                        </a:rPr>
                        <a:t>应用研究</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059">
                <a:tc>
                  <a:txBody>
                    <a:bodyPr/>
                    <a:lstStyle/>
                    <a:p>
                      <a:pPr algn="l" fontAlgn="b"/>
                      <a:r>
                        <a:rPr lang="zh-CN" altLang="en-US" sz="1000" b="1" i="0" u="none" strike="noStrike">
                          <a:latin typeface="宋体"/>
                        </a:rPr>
                        <a:t>广东海洋大学</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000" b="1" i="0" u="none" strike="noStrike">
                          <a:latin typeface="宋体"/>
                        </a:rPr>
                        <a:t>698</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000" b="1" i="0" u="none" strike="noStrike">
                          <a:latin typeface="宋体"/>
                        </a:rPr>
                        <a:t>海南公司通航安全评估报告评审及专家委论证年度服务合同（第二十七次）</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000" b="1" i="0" u="none" strike="noStrike">
                          <a:latin typeface="宋体"/>
                        </a:rPr>
                        <a:t>202108</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000" b="1" i="0" u="none" strike="noStrike">
                          <a:latin typeface="宋体"/>
                        </a:rPr>
                        <a:t>145</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000" b="1" i="0" u="none" strike="noStrike">
                          <a:latin typeface="宋体"/>
                        </a:rPr>
                        <a:t>95</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000" b="1" i="0" u="none" strike="noStrike">
                          <a:latin typeface="宋体"/>
                        </a:rPr>
                        <a:t>2</a:t>
                      </a:r>
                      <a:r>
                        <a:rPr lang="zh-CN" altLang="en-US" sz="1000" b="1" i="0" u="none" strike="noStrike">
                          <a:latin typeface="宋体"/>
                        </a:rPr>
                        <a:t>应用研究</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059">
                <a:tc>
                  <a:txBody>
                    <a:bodyPr/>
                    <a:lstStyle/>
                    <a:p>
                      <a:pPr algn="l" fontAlgn="b"/>
                      <a:r>
                        <a:rPr lang="zh-CN" altLang="en-US" sz="1000" b="1" i="0" u="none" strike="noStrike">
                          <a:latin typeface="宋体"/>
                        </a:rPr>
                        <a:t>广东海洋大学</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000" b="1" i="0" u="none" strike="noStrike">
                          <a:latin typeface="宋体"/>
                        </a:rPr>
                        <a:t>699</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000" b="1" i="0" u="none" strike="noStrike">
                          <a:latin typeface="宋体"/>
                        </a:rPr>
                        <a:t>海南公司通航安全评估报告评审及专家委论证年度服务合同（第二十八次）</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000" b="1" i="0" u="none" strike="noStrike">
                          <a:latin typeface="宋体"/>
                        </a:rPr>
                        <a:t>202108</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000" b="1" i="0" u="none" strike="noStrike">
                          <a:latin typeface="宋体"/>
                        </a:rPr>
                        <a:t>145</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000" b="1" i="0" u="none" strike="noStrike">
                          <a:latin typeface="宋体"/>
                        </a:rPr>
                        <a:t>119</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000" b="1" i="0" u="none" strike="noStrike" dirty="0">
                          <a:latin typeface="宋体"/>
                        </a:rPr>
                        <a:t>2</a:t>
                      </a:r>
                      <a:r>
                        <a:rPr lang="zh-CN" altLang="en-US" sz="1000" b="1" i="0" u="none" strike="noStrike" dirty="0">
                          <a:latin typeface="宋体"/>
                        </a:rPr>
                        <a:t>应用研究</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059">
                <a:tc>
                  <a:txBody>
                    <a:bodyPr/>
                    <a:lstStyle/>
                    <a:p>
                      <a:pPr algn="l" fontAlgn="b"/>
                      <a:r>
                        <a:rPr lang="zh-CN" altLang="en-US" sz="1000" b="1" i="0" u="none" strike="noStrike">
                          <a:latin typeface="宋体"/>
                        </a:rPr>
                        <a:t>广东海洋大学</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000" b="1" i="0" u="none" strike="noStrike">
                          <a:latin typeface="宋体"/>
                        </a:rPr>
                        <a:t>700</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000" b="1" i="0" u="none" strike="noStrike">
                          <a:latin typeface="宋体"/>
                        </a:rPr>
                        <a:t>海南公司通航安全评估报告评审及专家委论证年度服务合同（第二十九次）</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000" b="1" i="0" u="none" strike="noStrike">
                          <a:latin typeface="宋体"/>
                        </a:rPr>
                        <a:t>202108</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000" b="1" i="0" u="none" strike="noStrike">
                          <a:latin typeface="宋体"/>
                        </a:rPr>
                        <a:t>145</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000" b="1" i="0" u="none" strike="noStrike">
                          <a:latin typeface="宋体"/>
                        </a:rPr>
                        <a:t>99</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000" b="1" i="0" u="none" strike="noStrike" dirty="0">
                          <a:latin typeface="宋体"/>
                        </a:rPr>
                        <a:t>2</a:t>
                      </a:r>
                      <a:r>
                        <a:rPr lang="zh-CN" altLang="en-US" sz="1000" b="1" i="0" u="none" strike="noStrike" dirty="0">
                          <a:latin typeface="宋体"/>
                        </a:rPr>
                        <a:t>应用研究</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059">
                <a:tc>
                  <a:txBody>
                    <a:bodyPr/>
                    <a:lstStyle/>
                    <a:p>
                      <a:pPr algn="l" fontAlgn="b"/>
                      <a:r>
                        <a:rPr lang="zh-CN" altLang="en-US" sz="1000" b="1" i="0" u="none" strike="noStrike">
                          <a:latin typeface="宋体"/>
                        </a:rPr>
                        <a:t>广东海洋大学</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000" b="1" i="0" u="none" strike="noStrike">
                          <a:latin typeface="宋体"/>
                        </a:rPr>
                        <a:t>701</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000" b="1" i="0" u="none" strike="noStrike">
                          <a:latin typeface="宋体"/>
                        </a:rPr>
                        <a:t>海南公司通航安全评估报告评审及专家委论证年度服务合同（第三十次）</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000" b="1" i="0" u="none" strike="noStrike">
                          <a:latin typeface="宋体"/>
                        </a:rPr>
                        <a:t>202108</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000" b="1" i="0" u="none" strike="noStrike">
                          <a:latin typeface="宋体"/>
                        </a:rPr>
                        <a:t>145</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000" b="1" i="0" u="none" strike="noStrike">
                          <a:latin typeface="宋体"/>
                        </a:rPr>
                        <a:t>99</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000" b="1" i="0" u="none" strike="noStrike" dirty="0">
                          <a:latin typeface="宋体"/>
                        </a:rPr>
                        <a:t>2</a:t>
                      </a:r>
                      <a:r>
                        <a:rPr lang="zh-CN" altLang="en-US" sz="1000" b="1" i="0" u="none" strike="noStrike" dirty="0">
                          <a:latin typeface="宋体"/>
                        </a:rPr>
                        <a:t>应用研究</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059">
                <a:tc>
                  <a:txBody>
                    <a:bodyPr/>
                    <a:lstStyle/>
                    <a:p>
                      <a:pPr algn="l" fontAlgn="b"/>
                      <a:r>
                        <a:rPr lang="zh-CN" altLang="en-US" sz="1000" b="1" i="0" u="none" strike="noStrike">
                          <a:latin typeface="宋体"/>
                        </a:rPr>
                        <a:t>广东海洋大学</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000" b="1" i="0" u="none" strike="noStrike">
                          <a:latin typeface="宋体"/>
                        </a:rPr>
                        <a:t>702</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000" b="1" i="0" u="none" strike="noStrike">
                          <a:latin typeface="宋体"/>
                        </a:rPr>
                        <a:t>海南公司通航安全评估报告评审及专家委论证年度服务合同（第三十一次）</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000" b="1" i="0" u="none" strike="noStrike">
                          <a:latin typeface="宋体"/>
                        </a:rPr>
                        <a:t>202108</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000" b="1" i="0" u="none" strike="noStrike">
                          <a:latin typeface="宋体"/>
                        </a:rPr>
                        <a:t>145</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000" b="1" i="0" u="none" strike="noStrike">
                          <a:latin typeface="宋体"/>
                        </a:rPr>
                        <a:t>99</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000" b="1" i="0" u="none" strike="noStrike" dirty="0">
                          <a:latin typeface="宋体"/>
                        </a:rPr>
                        <a:t>2</a:t>
                      </a:r>
                      <a:r>
                        <a:rPr lang="zh-CN" altLang="en-US" sz="1000" b="1" i="0" u="none" strike="noStrike" dirty="0">
                          <a:latin typeface="宋体"/>
                        </a:rPr>
                        <a:t>应用研究</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059">
                <a:tc>
                  <a:txBody>
                    <a:bodyPr/>
                    <a:lstStyle/>
                    <a:p>
                      <a:pPr algn="l" fontAlgn="b"/>
                      <a:r>
                        <a:rPr lang="zh-CN" altLang="en-US" sz="1000" b="1" i="0" u="none" strike="noStrike">
                          <a:latin typeface="宋体"/>
                        </a:rPr>
                        <a:t>广东海洋大学</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000" b="1" i="0" u="none" strike="noStrike">
                          <a:latin typeface="宋体"/>
                        </a:rPr>
                        <a:t>703</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000" b="1" i="0" u="none" strike="noStrike">
                          <a:latin typeface="宋体"/>
                        </a:rPr>
                        <a:t>海南公司通航安全评估报告评审及专家委论证年度服务合同（第三十二次）</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000" b="1" i="0" u="none" strike="noStrike">
                          <a:latin typeface="宋体"/>
                        </a:rPr>
                        <a:t>202108</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000" b="1" i="0" u="none" strike="noStrike">
                          <a:latin typeface="宋体"/>
                        </a:rPr>
                        <a:t>145</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000" b="1" i="0" u="none" strike="noStrike">
                          <a:latin typeface="宋体"/>
                        </a:rPr>
                        <a:t>99</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000" b="1" i="0" u="none" strike="noStrike" dirty="0">
                          <a:latin typeface="宋体"/>
                        </a:rPr>
                        <a:t>2</a:t>
                      </a:r>
                      <a:r>
                        <a:rPr lang="zh-CN" altLang="en-US" sz="1000" b="1" i="0" u="none" strike="noStrike" dirty="0">
                          <a:latin typeface="宋体"/>
                        </a:rPr>
                        <a:t>应用研究</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059">
                <a:tc>
                  <a:txBody>
                    <a:bodyPr/>
                    <a:lstStyle/>
                    <a:p>
                      <a:pPr algn="l" fontAlgn="b"/>
                      <a:r>
                        <a:rPr lang="zh-CN" altLang="en-US" sz="1000" b="1" i="0" u="none" strike="noStrike">
                          <a:latin typeface="宋体"/>
                        </a:rPr>
                        <a:t>广东海洋大学</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000" b="1" i="0" u="none" strike="noStrike">
                          <a:latin typeface="宋体"/>
                        </a:rPr>
                        <a:t>708</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000" b="1" i="0" u="none" strike="noStrike">
                          <a:latin typeface="宋体"/>
                        </a:rPr>
                        <a:t>2021</a:t>
                      </a:r>
                      <a:r>
                        <a:rPr lang="zh-CN" altLang="en-US" sz="1000" b="1" i="0" u="none" strike="noStrike">
                          <a:latin typeface="宋体"/>
                        </a:rPr>
                        <a:t>年湛江海域赤潮应急监测技术咨询服务</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000" b="1" i="0" u="none" strike="noStrike">
                          <a:latin typeface="宋体"/>
                        </a:rPr>
                        <a:t>202109</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000" b="1" i="0" u="none" strike="noStrike">
                          <a:latin typeface="宋体"/>
                        </a:rPr>
                        <a:t>6</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000" b="1" i="0" u="none" strike="noStrike">
                          <a:latin typeface="宋体"/>
                        </a:rPr>
                        <a:t>3</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000" b="1" i="0" u="none" strike="noStrike" dirty="0">
                          <a:latin typeface="宋体"/>
                        </a:rPr>
                        <a:t>2</a:t>
                      </a:r>
                      <a:r>
                        <a:rPr lang="zh-CN" altLang="en-US" sz="1000" b="1" i="0" u="none" strike="noStrike" dirty="0">
                          <a:latin typeface="宋体"/>
                        </a:rPr>
                        <a:t>应用研究</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059">
                <a:tc>
                  <a:txBody>
                    <a:bodyPr/>
                    <a:lstStyle/>
                    <a:p>
                      <a:pPr algn="l" fontAlgn="b"/>
                      <a:r>
                        <a:rPr lang="zh-CN" altLang="en-US" sz="1000" b="1" i="0" u="none" strike="noStrike">
                          <a:latin typeface="宋体"/>
                        </a:rPr>
                        <a:t>广东海洋大学</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000" b="1" i="0" u="none" strike="noStrike">
                          <a:latin typeface="宋体"/>
                        </a:rPr>
                        <a:t>709</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000" b="1" i="0" u="none" strike="noStrike" dirty="0">
                          <a:latin typeface="宋体"/>
                        </a:rPr>
                        <a:t>卫星资料三维云反演系统软件测试服务</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000" b="1" i="0" u="none" strike="noStrike">
                          <a:latin typeface="宋体"/>
                        </a:rPr>
                        <a:t>202110</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000" b="1" i="0" u="none" strike="noStrike">
                          <a:latin typeface="宋体"/>
                        </a:rPr>
                        <a:t>18</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000" b="1" i="0" u="none" strike="noStrike">
                          <a:latin typeface="宋体"/>
                        </a:rPr>
                        <a:t>10</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000" b="1" i="0" u="none" strike="noStrike" dirty="0">
                          <a:latin typeface="宋体"/>
                        </a:rPr>
                        <a:t>2</a:t>
                      </a:r>
                      <a:r>
                        <a:rPr lang="zh-CN" altLang="en-US" sz="1000" b="1" i="0" u="none" strike="noStrike" dirty="0">
                          <a:latin typeface="宋体"/>
                        </a:rPr>
                        <a:t>应用研究</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059">
                <a:tc>
                  <a:txBody>
                    <a:bodyPr/>
                    <a:lstStyle/>
                    <a:p>
                      <a:pPr algn="l" fontAlgn="b"/>
                      <a:r>
                        <a:rPr lang="zh-CN" altLang="en-US" sz="1000" b="1" i="0" u="none" strike="noStrike">
                          <a:latin typeface="宋体"/>
                        </a:rPr>
                        <a:t>广东海洋大学</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000" b="1" i="0" u="none" strike="noStrike">
                          <a:latin typeface="宋体"/>
                        </a:rPr>
                        <a:t>715</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000" b="1" i="0" u="none" strike="noStrike">
                          <a:latin typeface="宋体"/>
                        </a:rPr>
                        <a:t>WRF-GIS</a:t>
                      </a:r>
                      <a:r>
                        <a:rPr lang="zh-CN" altLang="en-US" sz="1000" b="1" i="0" u="none" strike="noStrike">
                          <a:latin typeface="宋体"/>
                        </a:rPr>
                        <a:t>系统预报方案测试</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000" b="1" i="0" u="none" strike="noStrike">
                          <a:latin typeface="宋体"/>
                        </a:rPr>
                        <a:t>202110</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000" b="1" i="0" u="none" strike="noStrike">
                          <a:latin typeface="宋体"/>
                        </a:rPr>
                        <a:t>97</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000" b="1" i="0" u="none" strike="noStrike">
                          <a:latin typeface="宋体"/>
                        </a:rPr>
                        <a:t>90</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000" b="1" i="0" u="none" strike="noStrike" dirty="0">
                          <a:latin typeface="宋体"/>
                        </a:rPr>
                        <a:t>2</a:t>
                      </a:r>
                      <a:r>
                        <a:rPr lang="zh-CN" altLang="en-US" sz="1000" b="1" i="0" u="none" strike="noStrike" dirty="0">
                          <a:latin typeface="宋体"/>
                        </a:rPr>
                        <a:t>应用研究</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059">
                <a:tc>
                  <a:txBody>
                    <a:bodyPr/>
                    <a:lstStyle/>
                    <a:p>
                      <a:pPr algn="l" fontAlgn="b"/>
                      <a:r>
                        <a:rPr lang="zh-CN" altLang="en-US" sz="1000" b="1" i="0" u="none" strike="noStrike">
                          <a:latin typeface="宋体"/>
                        </a:rPr>
                        <a:t>广东海洋大学</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000" b="1" i="0" u="none" strike="noStrike">
                          <a:latin typeface="宋体"/>
                        </a:rPr>
                        <a:t>716</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000" b="1" i="0" u="none" strike="noStrike">
                          <a:latin typeface="宋体"/>
                        </a:rPr>
                        <a:t>WRF-GIS</a:t>
                      </a:r>
                      <a:r>
                        <a:rPr lang="zh-CN" altLang="en-US" sz="1000" b="1" i="0" u="none" strike="noStrike">
                          <a:latin typeface="宋体"/>
                        </a:rPr>
                        <a:t>系统的安装和调试</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000" b="1" i="0" u="none" strike="noStrike">
                          <a:latin typeface="宋体"/>
                        </a:rPr>
                        <a:t>202107</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000" b="1" i="0" u="none" strike="noStrike">
                          <a:latin typeface="宋体"/>
                        </a:rPr>
                        <a:t>98</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000" b="1" i="0" u="none" strike="noStrike">
                          <a:latin typeface="宋体"/>
                        </a:rPr>
                        <a:t>90</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000" b="1" i="0" u="none" strike="noStrike" dirty="0">
                          <a:latin typeface="宋体"/>
                        </a:rPr>
                        <a:t>2</a:t>
                      </a:r>
                      <a:r>
                        <a:rPr lang="zh-CN" altLang="en-US" sz="1000" b="1" i="0" u="none" strike="noStrike" dirty="0">
                          <a:latin typeface="宋体"/>
                        </a:rPr>
                        <a:t>应用研究</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059">
                <a:tc>
                  <a:txBody>
                    <a:bodyPr/>
                    <a:lstStyle/>
                    <a:p>
                      <a:pPr algn="l" fontAlgn="b"/>
                      <a:r>
                        <a:rPr lang="zh-CN" altLang="en-US" sz="1000" b="1" i="0" u="none" strike="noStrike">
                          <a:latin typeface="宋体"/>
                        </a:rPr>
                        <a:t>广东海洋大学</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000" b="1" i="0" u="none" strike="noStrike">
                          <a:latin typeface="宋体"/>
                        </a:rPr>
                        <a:t>717</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000" b="1" i="0" u="none" strike="noStrike">
                          <a:latin typeface="宋体"/>
                        </a:rPr>
                        <a:t>菠萝蜜技术服务</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000" b="1" i="0" u="none" strike="noStrike">
                          <a:latin typeface="宋体"/>
                        </a:rPr>
                        <a:t>202106</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000" b="1" i="0" u="none" strike="noStrike">
                          <a:latin typeface="宋体"/>
                        </a:rPr>
                        <a:t>3</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000" b="1" i="0" u="none" strike="noStrike">
                          <a:latin typeface="宋体"/>
                        </a:rPr>
                        <a:t>0</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000" b="1" i="0" u="none" strike="noStrike" dirty="0">
                          <a:latin typeface="宋体"/>
                        </a:rPr>
                        <a:t>2</a:t>
                      </a:r>
                      <a:r>
                        <a:rPr lang="zh-CN" altLang="en-US" sz="1000" b="1" i="0" u="none" strike="noStrike" dirty="0">
                          <a:latin typeface="宋体"/>
                        </a:rPr>
                        <a:t>应用研究</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059">
                <a:tc>
                  <a:txBody>
                    <a:bodyPr/>
                    <a:lstStyle/>
                    <a:p>
                      <a:pPr algn="l" fontAlgn="b"/>
                      <a:r>
                        <a:rPr lang="zh-CN" altLang="en-US" sz="1000" b="1" i="0" u="none" strike="noStrike">
                          <a:latin typeface="宋体"/>
                        </a:rPr>
                        <a:t>五邑大学</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000" b="1" i="0" u="none" strike="noStrike">
                          <a:latin typeface="宋体"/>
                        </a:rPr>
                        <a:t>0642</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000" b="1" i="0" u="none" strike="noStrike">
                          <a:latin typeface="宋体"/>
                        </a:rPr>
                        <a:t>高压绝缘软梯梯头研发机械部分研制</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000" b="1" i="0" u="none" strike="noStrike">
                          <a:latin typeface="宋体"/>
                        </a:rPr>
                        <a:t>202012</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000" b="1" i="0" u="none" strike="noStrike">
                          <a:latin typeface="宋体"/>
                        </a:rPr>
                        <a:t>70</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000" b="1" i="0" u="none" strike="noStrike">
                          <a:latin typeface="宋体"/>
                        </a:rPr>
                        <a:t>20</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000" b="1" i="0" u="none" strike="noStrike" dirty="0">
                          <a:latin typeface="宋体"/>
                        </a:rPr>
                        <a:t>2</a:t>
                      </a:r>
                      <a:r>
                        <a:rPr lang="zh-CN" altLang="en-US" sz="1000" b="1" i="0" u="none" strike="noStrike" dirty="0">
                          <a:latin typeface="宋体"/>
                        </a:rPr>
                        <a:t>应用研究</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059">
                <a:tc>
                  <a:txBody>
                    <a:bodyPr/>
                    <a:lstStyle/>
                    <a:p>
                      <a:pPr algn="l" fontAlgn="b"/>
                      <a:r>
                        <a:rPr lang="zh-CN" altLang="en-US" sz="1000" b="1" i="0" u="none" strike="noStrike">
                          <a:latin typeface="宋体"/>
                        </a:rPr>
                        <a:t>五邑大学</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000" b="1" i="0" u="none" strike="noStrike">
                          <a:latin typeface="宋体"/>
                        </a:rPr>
                        <a:t>0643</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000" b="1" i="0" u="none" strike="noStrike">
                          <a:latin typeface="宋体"/>
                        </a:rPr>
                        <a:t>GIS</a:t>
                      </a:r>
                      <a:r>
                        <a:rPr lang="zh-CN" altLang="en-US" sz="1000" b="1" i="0" u="none" strike="noStrike">
                          <a:latin typeface="宋体"/>
                        </a:rPr>
                        <a:t>隔离开关分合闸时间测试仪机械部分研制</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000" b="1" i="0" u="none" strike="noStrike">
                          <a:latin typeface="宋体"/>
                        </a:rPr>
                        <a:t>202012</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000" b="1" i="0" u="none" strike="noStrike">
                          <a:latin typeface="宋体"/>
                        </a:rPr>
                        <a:t>40</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000" b="1" i="0" u="none" strike="noStrike">
                          <a:latin typeface="宋体"/>
                        </a:rPr>
                        <a:t>10</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000" b="1" i="0" u="none" strike="noStrike" dirty="0">
                          <a:latin typeface="宋体"/>
                        </a:rPr>
                        <a:t>2</a:t>
                      </a:r>
                      <a:r>
                        <a:rPr lang="zh-CN" altLang="en-US" sz="1000" b="1" i="0" u="none" strike="noStrike" dirty="0">
                          <a:latin typeface="宋体"/>
                        </a:rPr>
                        <a:t>应用研究</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059">
                <a:tc>
                  <a:txBody>
                    <a:bodyPr/>
                    <a:lstStyle/>
                    <a:p>
                      <a:pPr algn="l" fontAlgn="b"/>
                      <a:r>
                        <a:rPr lang="zh-CN" altLang="en-US" sz="1000" b="1" i="0" u="none" strike="noStrike">
                          <a:latin typeface="宋体"/>
                        </a:rPr>
                        <a:t>五邑大学</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000" b="1" i="0" u="none" strike="noStrike">
                          <a:latin typeface="宋体"/>
                        </a:rPr>
                        <a:t>0718</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000" b="1" i="0" u="none" strike="noStrike">
                          <a:latin typeface="宋体"/>
                        </a:rPr>
                        <a:t>梅州阴香树提取物化学成分分析及龙脑香安全性毒理学测试服务</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000" b="1" i="0" u="none" strike="noStrike">
                          <a:latin typeface="宋体"/>
                        </a:rPr>
                        <a:t>202105</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000" b="1" i="0" u="none" strike="noStrike">
                          <a:latin typeface="宋体"/>
                        </a:rPr>
                        <a:t>150</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000" b="1" i="0" u="none" strike="noStrike">
                          <a:latin typeface="宋体"/>
                        </a:rPr>
                        <a:t>63</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000" b="1" i="0" u="none" strike="noStrike" dirty="0">
                          <a:latin typeface="宋体"/>
                        </a:rPr>
                        <a:t>2</a:t>
                      </a:r>
                      <a:r>
                        <a:rPr lang="zh-CN" altLang="en-US" sz="1000" b="1" i="0" u="none" strike="noStrike" dirty="0">
                          <a:latin typeface="宋体"/>
                        </a:rPr>
                        <a:t>应用研究</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059">
                <a:tc>
                  <a:txBody>
                    <a:bodyPr/>
                    <a:lstStyle/>
                    <a:p>
                      <a:pPr algn="l" fontAlgn="b"/>
                      <a:r>
                        <a:rPr lang="zh-CN" altLang="en-US" sz="1000" b="1" i="0" u="none" strike="noStrike">
                          <a:latin typeface="宋体"/>
                        </a:rPr>
                        <a:t>五邑大学</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000" b="1" i="0" u="none" strike="noStrike" dirty="0">
                          <a:latin typeface="宋体"/>
                        </a:rPr>
                        <a:t>0727</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000" b="1" i="0" u="none" strike="noStrike">
                          <a:latin typeface="宋体"/>
                        </a:rPr>
                        <a:t>双向拉伸多功能</a:t>
                      </a:r>
                      <a:r>
                        <a:rPr lang="en-US" altLang="zh-CN" sz="1000" b="1" i="0" u="none" strike="noStrike">
                          <a:latin typeface="宋体"/>
                        </a:rPr>
                        <a:t>BOPA</a:t>
                      </a:r>
                      <a:r>
                        <a:rPr lang="zh-CN" altLang="en-US" sz="1000" b="1" i="0" u="none" strike="noStrike">
                          <a:latin typeface="宋体"/>
                        </a:rPr>
                        <a:t>薄膜的研发</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000" b="1" i="0" u="none" strike="noStrike">
                          <a:latin typeface="宋体"/>
                        </a:rPr>
                        <a:t>202106</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000" b="1" i="0" u="none" strike="noStrike" dirty="0">
                          <a:latin typeface="宋体"/>
                        </a:rPr>
                        <a:t>10</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000" b="1" i="0" u="none" strike="noStrike" dirty="0">
                          <a:latin typeface="宋体"/>
                        </a:rPr>
                        <a:t>1</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zh-CN" sz="1000" b="1" i="0" u="none" strike="noStrike" dirty="0">
                          <a:latin typeface="宋体"/>
                        </a:rPr>
                        <a:t>2</a:t>
                      </a:r>
                      <a:r>
                        <a:rPr lang="zh-CN" altLang="en-US" sz="1000" b="1" i="0" u="none" strike="noStrike" dirty="0">
                          <a:latin typeface="宋体"/>
                        </a:rPr>
                        <a:t>应用研究</a:t>
                      </a:r>
                    </a:p>
                  </a:txBody>
                  <a:tcPr marL="3505" marR="3505" marT="35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sp>
        <p:nvSpPr>
          <p:cNvPr id="7" name="椭圆 6"/>
          <p:cNvSpPr/>
          <p:nvPr/>
        </p:nvSpPr>
        <p:spPr>
          <a:xfrm>
            <a:off x="928662" y="5429264"/>
            <a:ext cx="7786742" cy="10715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latin typeface="宋体"/>
              </a:rPr>
              <a:t>研究类别选择不正确。</a:t>
            </a:r>
            <a:endParaRPr lang="en-US" altLang="zh-CN" sz="2800" b="1" dirty="0" smtClean="0">
              <a:solidFill>
                <a:srgbClr val="FF0000"/>
              </a:solidFill>
              <a:latin typeface="宋体"/>
            </a:endParaRPr>
          </a:p>
        </p:txBody>
      </p:sp>
      <p:graphicFrame>
        <p:nvGraphicFramePr>
          <p:cNvPr id="8" name="表格 7"/>
          <p:cNvGraphicFramePr>
            <a:graphicFrameLocks noGrp="1"/>
          </p:cNvGraphicFramePr>
          <p:nvPr/>
        </p:nvGraphicFramePr>
        <p:xfrm>
          <a:off x="785786" y="1142984"/>
          <a:ext cx="7715301" cy="4064003"/>
        </p:xfrm>
        <a:graphic>
          <a:graphicData uri="http://schemas.openxmlformats.org/drawingml/2006/table">
            <a:tbl>
              <a:tblPr/>
              <a:tblGrid>
                <a:gridCol w="1489852"/>
                <a:gridCol w="574657"/>
                <a:gridCol w="3079027"/>
                <a:gridCol w="547691"/>
                <a:gridCol w="547691"/>
                <a:gridCol w="547691"/>
                <a:gridCol w="928692"/>
              </a:tblGrid>
              <a:tr h="239059">
                <a:tc>
                  <a:txBody>
                    <a:bodyPr/>
                    <a:lstStyle/>
                    <a:p>
                      <a:pPr algn="l" fontAlgn="b"/>
                      <a:r>
                        <a:rPr lang="zh-CN" altLang="en-US" sz="1000" b="0" i="0" u="none" strike="noStrike" dirty="0">
                          <a:latin typeface="宋体"/>
                        </a:rPr>
                        <a:t>肇庆学院</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000" b="0" i="0" u="none" strike="noStrike">
                          <a:latin typeface="宋体"/>
                        </a:rPr>
                        <a:t>55</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000" b="0" i="0" u="none" strike="noStrike">
                          <a:solidFill>
                            <a:srgbClr val="000000"/>
                          </a:solidFill>
                          <a:latin typeface="宋体"/>
                        </a:rPr>
                        <a:t>车载汽油离子催化器研发</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000" b="0" i="0" u="none" strike="noStrike">
                          <a:latin typeface="宋体"/>
                        </a:rPr>
                        <a:t>202107</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000" b="0" i="0" u="none" strike="noStrike">
                          <a:latin typeface="宋体"/>
                        </a:rPr>
                        <a:t>200</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000" b="0" i="0" u="none" strike="noStrike">
                          <a:latin typeface="宋体"/>
                        </a:rPr>
                        <a:t>160</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000" b="0" i="0" u="none" strike="noStrike" dirty="0">
                          <a:solidFill>
                            <a:srgbClr val="FF0000"/>
                          </a:solidFill>
                          <a:latin typeface="宋体"/>
                        </a:rPr>
                        <a:t>1</a:t>
                      </a:r>
                      <a:r>
                        <a:rPr lang="zh-CN" altLang="en-US" sz="1000" b="0" i="0" u="none" strike="noStrike" dirty="0">
                          <a:solidFill>
                            <a:srgbClr val="FF0000"/>
                          </a:solidFill>
                          <a:latin typeface="宋体"/>
                        </a:rPr>
                        <a:t>基础研究</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9059">
                <a:tc>
                  <a:txBody>
                    <a:bodyPr/>
                    <a:lstStyle/>
                    <a:p>
                      <a:pPr algn="l" fontAlgn="b"/>
                      <a:r>
                        <a:rPr lang="zh-CN" altLang="en-US" sz="1000" b="0" i="0" u="none" strike="noStrike">
                          <a:latin typeface="宋体"/>
                        </a:rPr>
                        <a:t>肇庆学院</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000" b="0" i="0" u="none" strike="noStrike">
                          <a:latin typeface="宋体"/>
                        </a:rPr>
                        <a:t>77</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000" b="0" i="0" u="none" strike="noStrike">
                          <a:solidFill>
                            <a:srgbClr val="000000"/>
                          </a:solidFill>
                          <a:latin typeface="宋体"/>
                        </a:rPr>
                        <a:t>清洁剂类产品研发</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000" b="0" i="0" u="none" strike="noStrike">
                          <a:latin typeface="宋体"/>
                        </a:rPr>
                        <a:t>202101</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000" b="0" i="0" u="none" strike="noStrike">
                          <a:latin typeface="宋体"/>
                        </a:rPr>
                        <a:t>300</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000" b="0" i="0" u="none" strike="noStrike">
                          <a:latin typeface="宋体"/>
                        </a:rPr>
                        <a:t>240</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000" b="0" i="0" u="none" strike="noStrike">
                          <a:solidFill>
                            <a:srgbClr val="FF0000"/>
                          </a:solidFill>
                          <a:latin typeface="宋体"/>
                        </a:rPr>
                        <a:t>1</a:t>
                      </a:r>
                      <a:r>
                        <a:rPr lang="zh-CN" altLang="en-US" sz="1000" b="0" i="0" u="none" strike="noStrike">
                          <a:solidFill>
                            <a:srgbClr val="FF0000"/>
                          </a:solidFill>
                          <a:latin typeface="宋体"/>
                        </a:rPr>
                        <a:t>基础研究</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9059">
                <a:tc>
                  <a:txBody>
                    <a:bodyPr/>
                    <a:lstStyle/>
                    <a:p>
                      <a:pPr algn="l" fontAlgn="b"/>
                      <a:r>
                        <a:rPr lang="zh-CN" altLang="en-US" sz="1000" b="0" i="0" u="none" strike="noStrike">
                          <a:latin typeface="宋体"/>
                        </a:rPr>
                        <a:t>肇庆学院</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000" b="0" i="0" u="none" strike="noStrike">
                          <a:latin typeface="宋体"/>
                        </a:rPr>
                        <a:t>82</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000" b="0" i="0" u="none" strike="noStrike">
                          <a:solidFill>
                            <a:srgbClr val="000000"/>
                          </a:solidFill>
                          <a:latin typeface="宋体"/>
                        </a:rPr>
                        <a:t>延时多段调力闭门器的研发</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000" b="0" i="0" u="none" strike="noStrike">
                          <a:latin typeface="宋体"/>
                        </a:rPr>
                        <a:t>202105</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000" b="0" i="0" u="none" strike="noStrike">
                          <a:latin typeface="宋体"/>
                        </a:rPr>
                        <a:t>600</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000" b="0" i="0" u="none" strike="noStrike">
                          <a:latin typeface="宋体"/>
                        </a:rPr>
                        <a:t>480</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000" b="0" i="0" u="none" strike="noStrike">
                          <a:solidFill>
                            <a:srgbClr val="FF0000"/>
                          </a:solidFill>
                          <a:latin typeface="宋体"/>
                        </a:rPr>
                        <a:t>1</a:t>
                      </a:r>
                      <a:r>
                        <a:rPr lang="zh-CN" altLang="en-US" sz="1000" b="0" i="0" u="none" strike="noStrike">
                          <a:solidFill>
                            <a:srgbClr val="FF0000"/>
                          </a:solidFill>
                          <a:latin typeface="宋体"/>
                        </a:rPr>
                        <a:t>基础研究</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9059">
                <a:tc>
                  <a:txBody>
                    <a:bodyPr/>
                    <a:lstStyle/>
                    <a:p>
                      <a:pPr algn="l" fontAlgn="b"/>
                      <a:r>
                        <a:rPr lang="zh-CN" altLang="en-US" sz="1000" b="0" i="0" u="none" strike="noStrike">
                          <a:latin typeface="宋体"/>
                        </a:rPr>
                        <a:t>肇庆学院</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000" b="0" i="0" u="none" strike="noStrike">
                          <a:latin typeface="宋体"/>
                        </a:rPr>
                        <a:t>113</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000" b="0" i="0" u="none" strike="noStrike" dirty="0">
                          <a:solidFill>
                            <a:srgbClr val="000000"/>
                          </a:solidFill>
                          <a:latin typeface="宋体"/>
                        </a:rPr>
                        <a:t>2021</a:t>
                      </a:r>
                      <a:r>
                        <a:rPr lang="zh-CN" altLang="en-US" sz="1000" b="0" i="0" u="none" strike="noStrike" dirty="0">
                          <a:solidFill>
                            <a:srgbClr val="000000"/>
                          </a:solidFill>
                          <a:latin typeface="宋体"/>
                        </a:rPr>
                        <a:t>年杂交水稻品种小区测试服务</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000" b="0" i="0" u="none" strike="noStrike">
                          <a:latin typeface="宋体"/>
                        </a:rPr>
                        <a:t>202111</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000" b="0" i="0" u="none" strike="noStrike">
                          <a:latin typeface="宋体"/>
                        </a:rPr>
                        <a:t>180</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000" b="0" i="0" u="none" strike="noStrike">
                          <a:latin typeface="宋体"/>
                        </a:rPr>
                        <a:t>144</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000" b="0" i="0" u="none" strike="noStrike" dirty="0">
                          <a:solidFill>
                            <a:srgbClr val="FF0000"/>
                          </a:solidFill>
                          <a:latin typeface="宋体"/>
                        </a:rPr>
                        <a:t>3</a:t>
                      </a:r>
                      <a:r>
                        <a:rPr lang="zh-CN" altLang="en-US" sz="1000" b="0" i="0" u="none" strike="noStrike" dirty="0">
                          <a:solidFill>
                            <a:srgbClr val="FF0000"/>
                          </a:solidFill>
                          <a:latin typeface="宋体"/>
                        </a:rPr>
                        <a:t>实验发展</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9059">
                <a:tc>
                  <a:txBody>
                    <a:bodyPr/>
                    <a:lstStyle/>
                    <a:p>
                      <a:pPr algn="l" fontAlgn="b"/>
                      <a:r>
                        <a:rPr lang="zh-CN" altLang="en-US" sz="1000" b="0" i="0" u="none" strike="noStrike">
                          <a:latin typeface="宋体"/>
                        </a:rPr>
                        <a:t>肇庆学院</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000" b="0" i="0" u="none" strike="noStrike">
                          <a:latin typeface="宋体"/>
                        </a:rPr>
                        <a:t>114</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000" b="0" i="0" u="none" strike="noStrike" dirty="0">
                          <a:solidFill>
                            <a:srgbClr val="000000"/>
                          </a:solidFill>
                          <a:latin typeface="宋体"/>
                        </a:rPr>
                        <a:t>服务器用高性能印制电路版的研发</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000" b="0" i="0" u="none" strike="noStrike">
                          <a:latin typeface="宋体"/>
                        </a:rPr>
                        <a:t>202112</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000" b="0" i="0" u="none" strike="noStrike">
                          <a:latin typeface="宋体"/>
                        </a:rPr>
                        <a:t>1000</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000" b="0" i="0" u="none" strike="noStrike">
                          <a:latin typeface="宋体"/>
                        </a:rPr>
                        <a:t>800</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000" b="0" i="0" u="none" strike="noStrike" dirty="0">
                          <a:solidFill>
                            <a:srgbClr val="FF0000"/>
                          </a:solidFill>
                          <a:latin typeface="宋体"/>
                        </a:rPr>
                        <a:t>5</a:t>
                      </a:r>
                      <a:r>
                        <a:rPr lang="zh-CN" altLang="en-US" sz="1000" b="0" i="0" u="none" strike="noStrike" dirty="0">
                          <a:solidFill>
                            <a:srgbClr val="FF0000"/>
                          </a:solidFill>
                          <a:latin typeface="宋体"/>
                        </a:rPr>
                        <a:t>其他科技服务</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9059">
                <a:tc>
                  <a:txBody>
                    <a:bodyPr/>
                    <a:lstStyle/>
                    <a:p>
                      <a:pPr algn="l" fontAlgn="b"/>
                      <a:r>
                        <a:rPr lang="zh-CN" altLang="en-US" sz="1000" b="0" i="0" u="none" strike="noStrike">
                          <a:latin typeface="宋体"/>
                        </a:rPr>
                        <a:t>肇庆学院</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000" b="0" i="0" u="none" strike="noStrike">
                          <a:latin typeface="宋体"/>
                        </a:rPr>
                        <a:t>136</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000" b="0" i="0" u="none" strike="noStrike">
                          <a:solidFill>
                            <a:srgbClr val="000000"/>
                          </a:solidFill>
                          <a:latin typeface="宋体"/>
                        </a:rPr>
                        <a:t>散热风扇流致噪声分析测试</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000" b="0" i="0" u="none" strike="noStrike">
                          <a:latin typeface="宋体"/>
                        </a:rPr>
                        <a:t>202105</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000" b="0" i="0" u="none" strike="noStrike">
                          <a:latin typeface="宋体"/>
                        </a:rPr>
                        <a:t>600</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000" b="0" i="0" u="none" strike="noStrike">
                          <a:latin typeface="宋体"/>
                        </a:rPr>
                        <a:t>480</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000" b="0" i="0" u="none" strike="noStrike" dirty="0">
                          <a:solidFill>
                            <a:srgbClr val="FF0000"/>
                          </a:solidFill>
                          <a:latin typeface="宋体"/>
                        </a:rPr>
                        <a:t>3</a:t>
                      </a:r>
                      <a:r>
                        <a:rPr lang="zh-CN" altLang="en-US" sz="1000" b="0" i="0" u="none" strike="noStrike" dirty="0">
                          <a:solidFill>
                            <a:srgbClr val="FF0000"/>
                          </a:solidFill>
                          <a:latin typeface="宋体"/>
                        </a:rPr>
                        <a:t>实验发展</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9059">
                <a:tc>
                  <a:txBody>
                    <a:bodyPr/>
                    <a:lstStyle/>
                    <a:p>
                      <a:pPr algn="l" fontAlgn="b"/>
                      <a:r>
                        <a:rPr lang="zh-CN" altLang="en-US" sz="1000" b="0" i="0" u="none" strike="noStrike">
                          <a:latin typeface="宋体"/>
                        </a:rPr>
                        <a:t>广州航海学院</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000" b="0" i="0" u="none" strike="noStrike">
                          <a:latin typeface="宋体"/>
                        </a:rPr>
                        <a:t>1</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000" b="0" i="0" u="none" strike="noStrike">
                          <a:solidFill>
                            <a:srgbClr val="000000"/>
                          </a:solidFill>
                          <a:latin typeface="宋体"/>
                        </a:rPr>
                        <a:t>人体秤传感器自动生产线的研发</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000" b="0" i="0" u="none" strike="noStrike">
                          <a:latin typeface="宋体"/>
                        </a:rPr>
                        <a:t>201904</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000" b="0" i="0" u="none" strike="noStrike">
                          <a:latin typeface="宋体"/>
                        </a:rPr>
                        <a:t>41</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000" b="0" i="0" u="none" strike="noStrike">
                          <a:latin typeface="宋体"/>
                        </a:rPr>
                        <a:t>5</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000" b="0" i="0" u="none" strike="noStrike" dirty="0">
                          <a:solidFill>
                            <a:srgbClr val="FF0000"/>
                          </a:solidFill>
                          <a:latin typeface="宋体"/>
                        </a:rPr>
                        <a:t>2</a:t>
                      </a:r>
                      <a:r>
                        <a:rPr lang="zh-CN" altLang="en-US" sz="1000" b="0" i="0" u="none" strike="noStrike" dirty="0">
                          <a:solidFill>
                            <a:srgbClr val="FF0000"/>
                          </a:solidFill>
                          <a:latin typeface="宋体"/>
                        </a:rPr>
                        <a:t>应用研究</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9059">
                <a:tc>
                  <a:txBody>
                    <a:bodyPr/>
                    <a:lstStyle/>
                    <a:p>
                      <a:pPr algn="l" fontAlgn="b"/>
                      <a:r>
                        <a:rPr lang="zh-CN" altLang="en-US" sz="1000" b="0" i="0" u="none" strike="noStrike">
                          <a:latin typeface="宋体"/>
                        </a:rPr>
                        <a:t>广州航海学院</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000" b="0" i="0" u="none" strike="noStrike">
                          <a:latin typeface="宋体"/>
                        </a:rPr>
                        <a:t>5</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000" b="0" i="0" u="none" strike="noStrike">
                          <a:solidFill>
                            <a:srgbClr val="000000"/>
                          </a:solidFill>
                          <a:latin typeface="宋体"/>
                        </a:rPr>
                        <a:t>中大型弯管环焊缝自动跟踪设备开发</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000" b="0" i="0" u="none" strike="noStrike">
                          <a:latin typeface="宋体"/>
                        </a:rPr>
                        <a:t>201806</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000" b="0" i="0" u="none" strike="noStrike">
                          <a:latin typeface="宋体"/>
                        </a:rPr>
                        <a:t>119</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000" b="0" i="0" u="none" strike="noStrike">
                          <a:latin typeface="宋体"/>
                        </a:rPr>
                        <a:t>56</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000" b="0" i="0" u="none" strike="noStrike" dirty="0">
                          <a:solidFill>
                            <a:srgbClr val="FF0000"/>
                          </a:solidFill>
                          <a:latin typeface="宋体"/>
                        </a:rPr>
                        <a:t>2</a:t>
                      </a:r>
                      <a:r>
                        <a:rPr lang="zh-CN" altLang="en-US" sz="1000" b="0" i="0" u="none" strike="noStrike" dirty="0">
                          <a:solidFill>
                            <a:srgbClr val="FF0000"/>
                          </a:solidFill>
                          <a:latin typeface="宋体"/>
                        </a:rPr>
                        <a:t>应用研究</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9059">
                <a:tc>
                  <a:txBody>
                    <a:bodyPr/>
                    <a:lstStyle/>
                    <a:p>
                      <a:pPr algn="l" fontAlgn="b"/>
                      <a:r>
                        <a:rPr lang="zh-CN" altLang="en-US" sz="1000" b="0" i="0" u="none" strike="noStrike">
                          <a:latin typeface="宋体"/>
                        </a:rPr>
                        <a:t>广州航海学院</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000" b="0" i="0" u="none" strike="noStrike">
                          <a:latin typeface="宋体"/>
                        </a:rPr>
                        <a:t>6</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000" b="0" i="0" u="none" strike="noStrike">
                          <a:solidFill>
                            <a:srgbClr val="000000"/>
                          </a:solidFill>
                          <a:latin typeface="宋体"/>
                        </a:rPr>
                        <a:t>安全体验中心软件模块开发合同</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000" b="0" i="0" u="none" strike="noStrike">
                          <a:latin typeface="宋体"/>
                        </a:rPr>
                        <a:t>201807</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000" b="0" i="0" u="none" strike="noStrike">
                          <a:latin typeface="宋体"/>
                        </a:rPr>
                        <a:t>0</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000" b="0" i="0" u="none" strike="noStrike">
                          <a:latin typeface="宋体"/>
                        </a:rPr>
                        <a:t>0</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000" b="0" i="0" u="none" strike="noStrike" dirty="0">
                          <a:solidFill>
                            <a:srgbClr val="FF0000"/>
                          </a:solidFill>
                          <a:latin typeface="宋体"/>
                        </a:rPr>
                        <a:t>2</a:t>
                      </a:r>
                      <a:r>
                        <a:rPr lang="zh-CN" altLang="en-US" sz="1000" b="0" i="0" u="none" strike="noStrike" dirty="0">
                          <a:solidFill>
                            <a:srgbClr val="FF0000"/>
                          </a:solidFill>
                          <a:latin typeface="宋体"/>
                        </a:rPr>
                        <a:t>应用研究</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9059">
                <a:tc>
                  <a:txBody>
                    <a:bodyPr/>
                    <a:lstStyle/>
                    <a:p>
                      <a:pPr algn="l" fontAlgn="b"/>
                      <a:r>
                        <a:rPr lang="zh-CN" altLang="en-US" sz="1000" b="0" i="0" u="none" strike="noStrike">
                          <a:latin typeface="宋体"/>
                        </a:rPr>
                        <a:t>广州航海学院</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000" b="0" i="0" u="none" strike="noStrike">
                          <a:latin typeface="宋体"/>
                        </a:rPr>
                        <a:t>167</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000" b="0" i="0" u="none" strike="noStrike">
                          <a:solidFill>
                            <a:srgbClr val="000000"/>
                          </a:solidFill>
                          <a:latin typeface="宋体"/>
                        </a:rPr>
                        <a:t>阀体承压应力测试</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000" b="0" i="0" u="none" strike="noStrike">
                          <a:latin typeface="宋体"/>
                        </a:rPr>
                        <a:t>202005</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000" b="0" i="0" u="none" strike="noStrike">
                          <a:latin typeface="宋体"/>
                        </a:rPr>
                        <a:t>25</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000" b="0" i="0" u="none" strike="noStrike">
                          <a:latin typeface="宋体"/>
                        </a:rPr>
                        <a:t>20</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000" b="0" i="0" u="none" strike="noStrike" dirty="0">
                          <a:solidFill>
                            <a:srgbClr val="FF0000"/>
                          </a:solidFill>
                          <a:latin typeface="宋体"/>
                        </a:rPr>
                        <a:t>3</a:t>
                      </a:r>
                      <a:r>
                        <a:rPr lang="zh-CN" altLang="en-US" sz="1000" b="0" i="0" u="none" strike="noStrike" dirty="0">
                          <a:solidFill>
                            <a:srgbClr val="FF0000"/>
                          </a:solidFill>
                          <a:latin typeface="宋体"/>
                        </a:rPr>
                        <a:t>实验发展</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9059">
                <a:tc>
                  <a:txBody>
                    <a:bodyPr/>
                    <a:lstStyle/>
                    <a:p>
                      <a:pPr algn="l" fontAlgn="b"/>
                      <a:r>
                        <a:rPr lang="zh-CN" altLang="en-US" sz="1000" b="0" i="0" u="none" strike="noStrike">
                          <a:latin typeface="宋体"/>
                        </a:rPr>
                        <a:t>广州航海学院</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000" b="0" i="0" u="none" strike="noStrike">
                          <a:latin typeface="宋体"/>
                        </a:rPr>
                        <a:t>168</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000" b="0" i="0" u="none" strike="noStrike">
                          <a:solidFill>
                            <a:srgbClr val="000000"/>
                          </a:solidFill>
                          <a:latin typeface="宋体"/>
                        </a:rPr>
                        <a:t>小型无人三栖艇测量平台开发</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000" b="0" i="0" u="none" strike="noStrike">
                          <a:latin typeface="宋体"/>
                        </a:rPr>
                        <a:t>202008</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000" b="0" i="0" u="none" strike="noStrike">
                          <a:latin typeface="宋体"/>
                        </a:rPr>
                        <a:t>136</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000" b="0" i="0" u="none" strike="noStrike">
                          <a:latin typeface="宋体"/>
                        </a:rPr>
                        <a:t>0</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000" b="0" i="0" u="none" strike="noStrike" dirty="0">
                          <a:solidFill>
                            <a:srgbClr val="FF0000"/>
                          </a:solidFill>
                          <a:latin typeface="宋体"/>
                        </a:rPr>
                        <a:t>2</a:t>
                      </a:r>
                      <a:r>
                        <a:rPr lang="zh-CN" altLang="en-US" sz="1000" b="0" i="0" u="none" strike="noStrike" dirty="0">
                          <a:solidFill>
                            <a:srgbClr val="FF0000"/>
                          </a:solidFill>
                          <a:latin typeface="宋体"/>
                        </a:rPr>
                        <a:t>应用研究</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9059">
                <a:tc>
                  <a:txBody>
                    <a:bodyPr/>
                    <a:lstStyle/>
                    <a:p>
                      <a:pPr algn="l" fontAlgn="b"/>
                      <a:r>
                        <a:rPr lang="zh-CN" altLang="en-US" sz="1000" b="0" i="0" u="none" strike="noStrike">
                          <a:latin typeface="宋体"/>
                        </a:rPr>
                        <a:t>广东食品药品职业学院</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000" b="0" i="0" u="none" strike="noStrike">
                          <a:latin typeface="宋体"/>
                        </a:rPr>
                        <a:t>155</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000" b="0" i="0" u="none" strike="noStrike">
                          <a:solidFill>
                            <a:srgbClr val="000000"/>
                          </a:solidFill>
                          <a:latin typeface="宋体"/>
                        </a:rPr>
                        <a:t>输液泵的研制</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000" b="0" i="0" u="none" strike="noStrike">
                          <a:latin typeface="宋体"/>
                        </a:rPr>
                        <a:t>201801</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000" b="0" i="0" u="none" strike="noStrike">
                          <a:latin typeface="宋体"/>
                        </a:rPr>
                        <a:t>0</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000" b="0" i="0" u="none" strike="noStrike">
                          <a:latin typeface="宋体"/>
                        </a:rPr>
                        <a:t>10</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000" b="0" i="0" u="none" strike="noStrike" dirty="0">
                          <a:solidFill>
                            <a:srgbClr val="FF0000"/>
                          </a:solidFill>
                          <a:latin typeface="宋体"/>
                        </a:rPr>
                        <a:t>2</a:t>
                      </a:r>
                      <a:r>
                        <a:rPr lang="zh-CN" altLang="en-US" sz="1000" b="0" i="0" u="none" strike="noStrike" dirty="0">
                          <a:solidFill>
                            <a:srgbClr val="FF0000"/>
                          </a:solidFill>
                          <a:latin typeface="宋体"/>
                        </a:rPr>
                        <a:t>应用研究</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9059">
                <a:tc>
                  <a:txBody>
                    <a:bodyPr/>
                    <a:lstStyle/>
                    <a:p>
                      <a:pPr algn="l" fontAlgn="b"/>
                      <a:r>
                        <a:rPr lang="zh-CN" altLang="en-US" sz="1000" b="0" i="0" u="none" strike="noStrike">
                          <a:latin typeface="宋体"/>
                        </a:rPr>
                        <a:t>广东食品药品职业学院</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000" b="0" i="0" u="none" strike="noStrike">
                          <a:latin typeface="宋体"/>
                        </a:rPr>
                        <a:t>156</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000" b="0" i="0" u="none" strike="noStrike">
                          <a:solidFill>
                            <a:srgbClr val="000000"/>
                          </a:solidFill>
                          <a:latin typeface="宋体"/>
                        </a:rPr>
                        <a:t>注射泵的研制</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000" b="0" i="0" u="none" strike="noStrike">
                          <a:latin typeface="宋体"/>
                        </a:rPr>
                        <a:t>201801</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000" b="0" i="0" u="none" strike="noStrike">
                          <a:latin typeface="宋体"/>
                        </a:rPr>
                        <a:t>0</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000" b="0" i="0" u="none" strike="noStrike">
                          <a:latin typeface="宋体"/>
                        </a:rPr>
                        <a:t>0</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000" b="0" i="0" u="none" strike="noStrike" dirty="0">
                          <a:solidFill>
                            <a:srgbClr val="FF0000"/>
                          </a:solidFill>
                          <a:latin typeface="宋体"/>
                        </a:rPr>
                        <a:t>2</a:t>
                      </a:r>
                      <a:r>
                        <a:rPr lang="zh-CN" altLang="en-US" sz="1000" b="0" i="0" u="none" strike="noStrike" dirty="0">
                          <a:solidFill>
                            <a:srgbClr val="FF0000"/>
                          </a:solidFill>
                          <a:latin typeface="宋体"/>
                        </a:rPr>
                        <a:t>应用研究</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9059">
                <a:tc>
                  <a:txBody>
                    <a:bodyPr/>
                    <a:lstStyle/>
                    <a:p>
                      <a:pPr algn="l" fontAlgn="b"/>
                      <a:r>
                        <a:rPr lang="zh-CN" altLang="en-US" sz="1000" b="0" i="0" u="none" strike="noStrike">
                          <a:latin typeface="宋体"/>
                        </a:rPr>
                        <a:t>广东食品药品职业学院</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000" b="0" i="0" u="none" strike="noStrike">
                          <a:latin typeface="宋体"/>
                        </a:rPr>
                        <a:t>357</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000" b="0" i="0" u="none" strike="noStrike">
                          <a:solidFill>
                            <a:srgbClr val="000000"/>
                          </a:solidFill>
                          <a:latin typeface="宋体"/>
                        </a:rPr>
                        <a:t>游泳配套课程开发</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000" b="0" i="0" u="none" strike="noStrike">
                          <a:latin typeface="宋体"/>
                        </a:rPr>
                        <a:t>202005</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000" b="0" i="0" u="none" strike="noStrike">
                          <a:latin typeface="宋体"/>
                        </a:rPr>
                        <a:t>18</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000" b="0" i="0" u="none" strike="noStrike">
                          <a:latin typeface="宋体"/>
                        </a:rPr>
                        <a:t>0</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000" b="0" i="0" u="none" strike="noStrike" dirty="0">
                          <a:solidFill>
                            <a:srgbClr val="FF0000"/>
                          </a:solidFill>
                          <a:latin typeface="宋体"/>
                        </a:rPr>
                        <a:t>1</a:t>
                      </a:r>
                      <a:r>
                        <a:rPr lang="zh-CN" altLang="en-US" sz="1000" b="0" i="0" u="none" strike="noStrike" dirty="0">
                          <a:solidFill>
                            <a:srgbClr val="FF0000"/>
                          </a:solidFill>
                          <a:latin typeface="宋体"/>
                        </a:rPr>
                        <a:t>基础研究</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9059">
                <a:tc>
                  <a:txBody>
                    <a:bodyPr/>
                    <a:lstStyle/>
                    <a:p>
                      <a:pPr algn="l" fontAlgn="b"/>
                      <a:r>
                        <a:rPr lang="zh-CN" altLang="en-US" sz="1000" b="0" i="0" u="none" strike="noStrike">
                          <a:latin typeface="宋体"/>
                        </a:rPr>
                        <a:t>广东食品药品职业学院</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000" b="0" i="0" u="none" strike="noStrike">
                          <a:latin typeface="宋体"/>
                        </a:rPr>
                        <a:t>358</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000" b="0" i="0" u="none" strike="noStrike">
                          <a:solidFill>
                            <a:srgbClr val="000000"/>
                          </a:solidFill>
                          <a:latin typeface="宋体"/>
                        </a:rPr>
                        <a:t>田园牧歌技术服务</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000" b="0" i="0" u="none" strike="noStrike">
                          <a:latin typeface="宋体"/>
                        </a:rPr>
                        <a:t>202005</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000" b="0" i="0" u="none" strike="noStrike">
                          <a:latin typeface="宋体"/>
                        </a:rPr>
                        <a:t>9</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000" b="0" i="0" u="none" strike="noStrike">
                          <a:latin typeface="宋体"/>
                        </a:rPr>
                        <a:t>0</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000" b="0" i="0" u="none" strike="noStrike" dirty="0">
                          <a:solidFill>
                            <a:srgbClr val="FF0000"/>
                          </a:solidFill>
                          <a:latin typeface="宋体"/>
                        </a:rPr>
                        <a:t>1</a:t>
                      </a:r>
                      <a:r>
                        <a:rPr lang="zh-CN" altLang="en-US" sz="1000" b="0" i="0" u="none" strike="noStrike" dirty="0">
                          <a:solidFill>
                            <a:srgbClr val="FF0000"/>
                          </a:solidFill>
                          <a:latin typeface="宋体"/>
                        </a:rPr>
                        <a:t>基础研究</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9059">
                <a:tc>
                  <a:txBody>
                    <a:bodyPr/>
                    <a:lstStyle/>
                    <a:p>
                      <a:pPr algn="l" fontAlgn="b"/>
                      <a:r>
                        <a:rPr lang="zh-CN" altLang="en-US" sz="1000" b="0" i="0" u="none" strike="noStrike">
                          <a:latin typeface="宋体"/>
                        </a:rPr>
                        <a:t>广东建设职业技术学院</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000" b="0" i="0" u="none" strike="noStrike">
                          <a:latin typeface="宋体"/>
                        </a:rPr>
                        <a:t>61</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000" b="0" i="0" u="none" strike="noStrike">
                          <a:solidFill>
                            <a:srgbClr val="000000"/>
                          </a:solidFill>
                          <a:latin typeface="宋体"/>
                        </a:rPr>
                        <a:t>欧安信就业信息软件开发技术服务</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000" b="0" i="0" u="none" strike="noStrike">
                          <a:latin typeface="宋体"/>
                        </a:rPr>
                        <a:t>202110</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000" b="0" i="0" u="none" strike="noStrike">
                          <a:latin typeface="宋体"/>
                        </a:rPr>
                        <a:t>50</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000" b="0" i="0" u="none" strike="noStrike">
                          <a:latin typeface="宋体"/>
                        </a:rPr>
                        <a:t>0</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000" b="0" i="0" u="none" strike="noStrike" dirty="0">
                          <a:solidFill>
                            <a:srgbClr val="FF0000"/>
                          </a:solidFill>
                          <a:latin typeface="宋体"/>
                        </a:rPr>
                        <a:t>2</a:t>
                      </a:r>
                      <a:r>
                        <a:rPr lang="zh-CN" altLang="en-US" sz="1000" b="0" i="0" u="none" strike="noStrike" dirty="0">
                          <a:solidFill>
                            <a:srgbClr val="FF0000"/>
                          </a:solidFill>
                          <a:latin typeface="宋体"/>
                        </a:rPr>
                        <a:t>应用研究</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9059">
                <a:tc>
                  <a:txBody>
                    <a:bodyPr/>
                    <a:lstStyle/>
                    <a:p>
                      <a:pPr algn="l" fontAlgn="b"/>
                      <a:r>
                        <a:rPr lang="zh-CN" altLang="en-US" sz="1000" b="0" i="0" u="none" strike="noStrike">
                          <a:latin typeface="宋体"/>
                        </a:rPr>
                        <a:t>广东建设职业技术学院</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000" b="0" i="0" u="none" strike="noStrike" dirty="0">
                          <a:latin typeface="宋体"/>
                        </a:rPr>
                        <a:t>62</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000" b="0" i="0" u="none" strike="noStrike">
                          <a:solidFill>
                            <a:srgbClr val="000000"/>
                          </a:solidFill>
                          <a:latin typeface="宋体"/>
                        </a:rPr>
                        <a:t>暖通空调集中监控系统技术咨询服务</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000" b="0" i="0" u="none" strike="noStrike" dirty="0">
                          <a:latin typeface="宋体"/>
                        </a:rPr>
                        <a:t>202103</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000" b="0" i="0" u="none" strike="noStrike" dirty="0">
                          <a:latin typeface="宋体"/>
                        </a:rPr>
                        <a:t>60</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zh-CN" sz="1000" b="0" i="0" u="none" strike="noStrike" dirty="0">
                          <a:latin typeface="宋体"/>
                        </a:rPr>
                        <a:t>0</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000" b="0" i="0" u="none" strike="noStrike" dirty="0">
                          <a:solidFill>
                            <a:srgbClr val="FF0000"/>
                          </a:solidFill>
                          <a:latin typeface="宋体"/>
                        </a:rPr>
                        <a:t>2</a:t>
                      </a:r>
                      <a:r>
                        <a:rPr lang="zh-CN" altLang="en-US" sz="1000" b="0" i="0" u="none" strike="noStrike" dirty="0">
                          <a:solidFill>
                            <a:srgbClr val="FF0000"/>
                          </a:solidFill>
                          <a:latin typeface="宋体"/>
                        </a:rPr>
                        <a:t>应用研究</a:t>
                      </a:r>
                    </a:p>
                  </a:txBody>
                  <a:tcPr marL="3505" marR="3505" marT="3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graphicFrame>
        <p:nvGraphicFramePr>
          <p:cNvPr id="6" name="表格 5"/>
          <p:cNvGraphicFramePr>
            <a:graphicFrameLocks noGrp="1"/>
          </p:cNvGraphicFramePr>
          <p:nvPr/>
        </p:nvGraphicFramePr>
        <p:xfrm>
          <a:off x="785786" y="1285860"/>
          <a:ext cx="7643871" cy="1071570"/>
        </p:xfrm>
        <a:graphic>
          <a:graphicData uri="http://schemas.openxmlformats.org/drawingml/2006/table">
            <a:tbl>
              <a:tblPr/>
              <a:tblGrid>
                <a:gridCol w="1857623"/>
                <a:gridCol w="476958"/>
                <a:gridCol w="2108653"/>
                <a:gridCol w="690333"/>
                <a:gridCol w="627576"/>
                <a:gridCol w="627576"/>
                <a:gridCol w="627576"/>
                <a:gridCol w="627576"/>
              </a:tblGrid>
              <a:tr h="535785">
                <a:tc>
                  <a:txBody>
                    <a:bodyPr/>
                    <a:lstStyle/>
                    <a:p>
                      <a:pPr algn="l" fontAlgn="b"/>
                      <a:r>
                        <a:rPr lang="zh-CN" altLang="en-US" sz="1200" b="1" i="0" u="none" strike="noStrike" dirty="0">
                          <a:latin typeface="宋体"/>
                        </a:rPr>
                        <a:t>广东轻工职业技术学院</a:t>
                      </a:r>
                    </a:p>
                  </a:txBody>
                  <a:tcPr marL="4101" marR="4101" marT="41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latin typeface="宋体"/>
                        </a:rPr>
                        <a:t>17</a:t>
                      </a:r>
                    </a:p>
                  </a:txBody>
                  <a:tcPr marL="4101" marR="4101" marT="41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FF0000"/>
                          </a:solidFill>
                          <a:latin typeface="宋体"/>
                        </a:rPr>
                        <a:t>图解机械工程英语</a:t>
                      </a:r>
                    </a:p>
                  </a:txBody>
                  <a:tcPr marL="4101" marR="4101" marT="41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latin typeface="宋体"/>
                        </a:rPr>
                        <a:t>潘朝</a:t>
                      </a:r>
                    </a:p>
                  </a:txBody>
                  <a:tcPr marL="4101" marR="4101" marT="41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01</a:t>
                      </a:r>
                    </a:p>
                  </a:txBody>
                  <a:tcPr marL="4101" marR="4101" marT="41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856</a:t>
                      </a:r>
                    </a:p>
                  </a:txBody>
                  <a:tcPr marL="4101" marR="4101" marT="41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solidFill>
                            <a:srgbClr val="FF0000"/>
                          </a:solidFill>
                          <a:latin typeface="宋体"/>
                        </a:rPr>
                        <a:t>428</a:t>
                      </a:r>
                    </a:p>
                  </a:txBody>
                  <a:tcPr marL="4101" marR="4101" marT="41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zh-CN" altLang="en-US" sz="1200" b="1" i="0" u="none" strike="noStrike" dirty="0">
                          <a:latin typeface="宋体"/>
                        </a:rPr>
                        <a:t>专著</a:t>
                      </a:r>
                    </a:p>
                  </a:txBody>
                  <a:tcPr marL="4101" marR="4101" marT="41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5785">
                <a:tc>
                  <a:txBody>
                    <a:bodyPr/>
                    <a:lstStyle/>
                    <a:p>
                      <a:pPr algn="l" fontAlgn="b"/>
                      <a:r>
                        <a:rPr lang="zh-CN" altLang="en-US" sz="1200" b="1" i="0" u="none" strike="noStrike">
                          <a:latin typeface="宋体"/>
                        </a:rPr>
                        <a:t>广东轻工职业技术学院</a:t>
                      </a:r>
                    </a:p>
                  </a:txBody>
                  <a:tcPr marL="4101" marR="4101" marT="41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18</a:t>
                      </a:r>
                    </a:p>
                  </a:txBody>
                  <a:tcPr marL="4101" marR="4101" marT="41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solidFill>
                            <a:srgbClr val="FF0000"/>
                          </a:solidFill>
                          <a:latin typeface="宋体"/>
                        </a:rPr>
                        <a:t>图解机械工程英语</a:t>
                      </a:r>
                    </a:p>
                  </a:txBody>
                  <a:tcPr marL="4101" marR="4101" marT="41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latin typeface="宋体"/>
                        </a:rPr>
                        <a:t>朱派龙</a:t>
                      </a:r>
                    </a:p>
                  </a:txBody>
                  <a:tcPr marL="4101" marR="4101" marT="41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latin typeface="宋体"/>
                        </a:rPr>
                        <a:t>01</a:t>
                      </a:r>
                    </a:p>
                  </a:txBody>
                  <a:tcPr marL="4101" marR="4101" marT="41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FF0000"/>
                          </a:solidFill>
                          <a:latin typeface="宋体"/>
                        </a:rPr>
                        <a:t>856</a:t>
                      </a:r>
                    </a:p>
                  </a:txBody>
                  <a:tcPr marL="4101" marR="4101" marT="41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FF0000"/>
                          </a:solidFill>
                          <a:latin typeface="宋体"/>
                        </a:rPr>
                        <a:t>428</a:t>
                      </a:r>
                    </a:p>
                  </a:txBody>
                  <a:tcPr marL="4101" marR="4101" marT="41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zh-CN" altLang="en-US" sz="1200" b="1" i="0" u="none" strike="noStrike" dirty="0">
                          <a:latin typeface="宋体"/>
                        </a:rPr>
                        <a:t>教材</a:t>
                      </a:r>
                    </a:p>
                  </a:txBody>
                  <a:tcPr marL="4101" marR="4101" marT="41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椭圆 6"/>
          <p:cNvSpPr/>
          <p:nvPr/>
        </p:nvSpPr>
        <p:spPr>
          <a:xfrm>
            <a:off x="785786" y="2500306"/>
            <a:ext cx="7786742" cy="10715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rgbClr val="FF0000"/>
                </a:solidFill>
                <a:latin typeface="宋体"/>
              </a:rPr>
              <a:t>1.</a:t>
            </a:r>
            <a:r>
              <a:rPr lang="zh-CN" altLang="en-US" sz="2800" b="1" dirty="0" smtClean="0">
                <a:solidFill>
                  <a:srgbClr val="FF0000"/>
                </a:solidFill>
                <a:latin typeface="宋体"/>
              </a:rPr>
              <a:t>同一单位重复。</a:t>
            </a:r>
            <a:endParaRPr lang="en-US" altLang="zh-CN" sz="2800" b="1" dirty="0" smtClean="0">
              <a:solidFill>
                <a:srgbClr val="FF0000"/>
              </a:solidFill>
              <a:latin typeface="宋体"/>
            </a:endParaRPr>
          </a:p>
          <a:p>
            <a:pPr algn="ctr"/>
            <a:r>
              <a:rPr lang="en-US" altLang="zh-CN" sz="2800" b="1" dirty="0" smtClean="0">
                <a:solidFill>
                  <a:srgbClr val="FF0000"/>
                </a:solidFill>
                <a:latin typeface="宋体"/>
              </a:rPr>
              <a:t>2.</a:t>
            </a:r>
            <a:r>
              <a:rPr lang="zh-CN" altLang="en-US" sz="2800" b="1" dirty="0" smtClean="0">
                <a:solidFill>
                  <a:srgbClr val="FF0000"/>
                </a:solidFill>
                <a:latin typeface="宋体"/>
              </a:rPr>
              <a:t>且类别不相同。</a:t>
            </a:r>
            <a:endParaRPr lang="zh-CN" altLang="en-US" sz="2800" b="1" dirty="0">
              <a:solidFill>
                <a:srgbClr val="FF0000"/>
              </a:solidFill>
            </a:endParaRPr>
          </a:p>
        </p:txBody>
      </p:sp>
      <p:graphicFrame>
        <p:nvGraphicFramePr>
          <p:cNvPr id="8" name="表格 7"/>
          <p:cNvGraphicFramePr>
            <a:graphicFrameLocks noGrp="1"/>
          </p:cNvGraphicFramePr>
          <p:nvPr/>
        </p:nvGraphicFramePr>
        <p:xfrm>
          <a:off x="785786" y="4000504"/>
          <a:ext cx="7572426" cy="571504"/>
        </p:xfrm>
        <a:graphic>
          <a:graphicData uri="http://schemas.openxmlformats.org/drawingml/2006/table">
            <a:tbl>
              <a:tblPr/>
              <a:tblGrid>
                <a:gridCol w="1571636"/>
                <a:gridCol w="500066"/>
                <a:gridCol w="2330003"/>
                <a:gridCol w="683881"/>
                <a:gridCol w="683881"/>
                <a:gridCol w="683881"/>
                <a:gridCol w="404700"/>
                <a:gridCol w="714378"/>
              </a:tblGrid>
              <a:tr h="571504">
                <a:tc>
                  <a:txBody>
                    <a:bodyPr/>
                    <a:lstStyle/>
                    <a:p>
                      <a:pPr algn="l" fontAlgn="b"/>
                      <a:r>
                        <a:rPr lang="zh-CN" altLang="en-US" sz="1200" b="1" i="0" u="none" strike="noStrike" dirty="0">
                          <a:latin typeface="宋体"/>
                        </a:rPr>
                        <a:t>广东药科大学</a:t>
                      </a:r>
                    </a:p>
                  </a:txBody>
                  <a:tcPr marL="4290" marR="4290" marT="4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latin typeface="宋体"/>
                        </a:rPr>
                        <a:t>6</a:t>
                      </a:r>
                    </a:p>
                  </a:txBody>
                  <a:tcPr marL="4290" marR="4290" marT="4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latin typeface="宋体"/>
                        </a:rPr>
                        <a:t>高校思想政治理论课对分课堂教学实践与反思</a:t>
                      </a:r>
                    </a:p>
                  </a:txBody>
                  <a:tcPr marL="4290" marR="4290" marT="4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zh-CN" altLang="en-US" sz="1200" b="1" i="0" u="none" strike="noStrike" dirty="0">
                          <a:latin typeface="宋体"/>
                        </a:rPr>
                        <a:t>赵杰</a:t>
                      </a:r>
                    </a:p>
                  </a:txBody>
                  <a:tcPr marL="4290" marR="4290" marT="4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latin typeface="宋体"/>
                        </a:rPr>
                        <a:t>03</a:t>
                      </a:r>
                    </a:p>
                  </a:txBody>
                  <a:tcPr marL="4290" marR="4290" marT="4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latin typeface="宋体"/>
                        </a:rPr>
                        <a:t>30</a:t>
                      </a:r>
                    </a:p>
                  </a:txBody>
                  <a:tcPr marL="4290" marR="4290" marT="4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latin typeface="宋体"/>
                        </a:rPr>
                        <a:t>10</a:t>
                      </a:r>
                    </a:p>
                  </a:txBody>
                  <a:tcPr marL="4290" marR="4290" marT="4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latin typeface="宋体"/>
                        </a:rPr>
                        <a:t>2</a:t>
                      </a:r>
                      <a:r>
                        <a:rPr lang="zh-CN" altLang="en-US" sz="1200" b="1" i="0" u="none" strike="noStrike" dirty="0">
                          <a:latin typeface="宋体"/>
                        </a:rPr>
                        <a:t>教科书</a:t>
                      </a:r>
                    </a:p>
                  </a:txBody>
                  <a:tcPr marL="4290" marR="4290" marT="4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椭圆 8"/>
          <p:cNvSpPr/>
          <p:nvPr/>
        </p:nvSpPr>
        <p:spPr>
          <a:xfrm>
            <a:off x="714348" y="4714884"/>
            <a:ext cx="7929618" cy="92869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latin typeface="宋体"/>
              </a:rPr>
              <a:t>思政教材不在科技年报中填报。</a:t>
            </a:r>
            <a:endParaRPr lang="en-US" altLang="zh-CN" sz="2800" b="1" dirty="0" smtClean="0">
              <a:solidFill>
                <a:srgbClr val="FF0000"/>
              </a:solidFill>
              <a:latin typeface="宋体"/>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rot="5400000" flipH="1" flipV="1">
            <a:off x="1000100" y="1928802"/>
            <a:ext cx="1588"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786" y="928670"/>
            <a:ext cx="764386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28662" y="357166"/>
            <a:ext cx="7072362" cy="584775"/>
          </a:xfrm>
          <a:prstGeom prst="rect">
            <a:avLst/>
          </a:prstGeom>
        </p:spPr>
        <p:txBody>
          <a:bodyPr wrap="square">
            <a:spAutoFit/>
          </a:bodyPr>
          <a:lstStyle/>
          <a:p>
            <a:r>
              <a:rPr lang="en-US" altLang="zh-CN" sz="3200" b="1" dirty="0" smtClean="0">
                <a:solidFill>
                  <a:srgbClr val="004D86"/>
                </a:solidFill>
              </a:rPr>
              <a:t>2022</a:t>
            </a:r>
            <a:r>
              <a:rPr lang="zh-CN" altLang="en-US" sz="3200" b="1" dirty="0" smtClean="0">
                <a:solidFill>
                  <a:srgbClr val="004D86"/>
                </a:solidFill>
              </a:rPr>
              <a:t>年科技统计培训资料</a:t>
            </a:r>
            <a:r>
              <a:rPr lang="zh-CN" altLang="en-US" sz="3200" b="1" dirty="0" smtClean="0">
                <a:solidFill>
                  <a:srgbClr val="FF0000"/>
                </a:solidFill>
              </a:rPr>
              <a:t>问题展现</a:t>
            </a:r>
          </a:p>
        </p:txBody>
      </p:sp>
      <p:sp>
        <p:nvSpPr>
          <p:cNvPr id="9" name="椭圆 8"/>
          <p:cNvSpPr/>
          <p:nvPr/>
        </p:nvSpPr>
        <p:spPr>
          <a:xfrm>
            <a:off x="642910" y="2000240"/>
            <a:ext cx="7929618" cy="135732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latin typeface="宋体"/>
              </a:rPr>
              <a:t>问：中学教材与大学相同吗？</a:t>
            </a:r>
            <a:endParaRPr lang="en-US" altLang="zh-CN" sz="2800" b="1" dirty="0" smtClean="0">
              <a:solidFill>
                <a:srgbClr val="FF0000"/>
              </a:solidFill>
              <a:latin typeface="宋体"/>
            </a:endParaRPr>
          </a:p>
          <a:p>
            <a:pPr algn="ctr"/>
            <a:r>
              <a:rPr lang="zh-CN" altLang="en-US" sz="2800" b="1" dirty="0" smtClean="0">
                <a:solidFill>
                  <a:srgbClr val="00B0F0"/>
                </a:solidFill>
                <a:latin typeface="宋体"/>
              </a:rPr>
              <a:t>回复：</a:t>
            </a:r>
            <a:r>
              <a:rPr lang="zh-CN" altLang="en-US" sz="2400" b="1" dirty="0" smtClean="0">
                <a:solidFill>
                  <a:srgbClr val="00B0F0"/>
                </a:solidFill>
                <a:latin typeface="宋体"/>
              </a:rPr>
              <a:t>核实为大学教材，总字数</a:t>
            </a:r>
            <a:r>
              <a:rPr lang="en-US" altLang="zh-CN" sz="2400" b="1" dirty="0" smtClean="0">
                <a:solidFill>
                  <a:srgbClr val="00B0F0"/>
                </a:solidFill>
                <a:latin typeface="宋体"/>
              </a:rPr>
              <a:t>560</a:t>
            </a:r>
            <a:r>
              <a:rPr lang="zh-CN" altLang="en-US" sz="2400" b="1" dirty="0" smtClean="0">
                <a:solidFill>
                  <a:srgbClr val="00B0F0"/>
                </a:solidFill>
                <a:latin typeface="宋体"/>
              </a:rPr>
              <a:t>。</a:t>
            </a:r>
            <a:endParaRPr lang="zh-CN" altLang="en-US" sz="2400" b="1" dirty="0">
              <a:solidFill>
                <a:srgbClr val="00B0F0"/>
              </a:solidFill>
            </a:endParaRPr>
          </a:p>
        </p:txBody>
      </p:sp>
      <p:graphicFrame>
        <p:nvGraphicFramePr>
          <p:cNvPr id="10" name="表格 9"/>
          <p:cNvGraphicFramePr>
            <a:graphicFrameLocks noGrp="1"/>
          </p:cNvGraphicFramePr>
          <p:nvPr/>
        </p:nvGraphicFramePr>
        <p:xfrm>
          <a:off x="785786" y="1285860"/>
          <a:ext cx="7643869" cy="585148"/>
        </p:xfrm>
        <a:graphic>
          <a:graphicData uri="http://schemas.openxmlformats.org/drawingml/2006/table">
            <a:tbl>
              <a:tblPr/>
              <a:tblGrid>
                <a:gridCol w="1428760"/>
                <a:gridCol w="571504"/>
                <a:gridCol w="2143140"/>
                <a:gridCol w="700093"/>
                <a:gridCol w="700093"/>
                <a:gridCol w="700093"/>
                <a:gridCol w="700093"/>
                <a:gridCol w="700093"/>
              </a:tblGrid>
              <a:tr h="292574">
                <a:tc>
                  <a:txBody>
                    <a:bodyPr/>
                    <a:lstStyle/>
                    <a:p>
                      <a:pPr algn="l" fontAlgn="b"/>
                      <a:r>
                        <a:rPr lang="zh-CN" altLang="en-US" sz="1200" b="1" i="0" u="none" strike="noStrike" dirty="0">
                          <a:latin typeface="宋体"/>
                        </a:rPr>
                        <a:t>华南师范大学</a:t>
                      </a:r>
                    </a:p>
                  </a:txBody>
                  <a:tcPr marL="4290" marR="4290" marT="4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a:latin typeface="宋体"/>
                        </a:rPr>
                        <a:t>05</a:t>
                      </a:r>
                    </a:p>
                  </a:txBody>
                  <a:tcPr marL="4290" marR="4290" marT="4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latin typeface="宋体"/>
                        </a:rPr>
                        <a:t>中学物理课程与教学论</a:t>
                      </a:r>
                    </a:p>
                  </a:txBody>
                  <a:tcPr marL="4290" marR="4290" marT="4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zh-CN" altLang="en-US" sz="1200" b="1" i="0" u="none" strike="noStrike">
                          <a:latin typeface="宋体"/>
                        </a:rPr>
                        <a:t>张军朋</a:t>
                      </a:r>
                    </a:p>
                  </a:txBody>
                  <a:tcPr marL="4290" marR="4290" marT="4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latin typeface="宋体"/>
                        </a:rPr>
                        <a:t>01</a:t>
                      </a:r>
                    </a:p>
                  </a:txBody>
                  <a:tcPr marL="4290" marR="4290" marT="4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FF0000"/>
                          </a:solidFill>
                          <a:latin typeface="宋体"/>
                        </a:rPr>
                        <a:t>5560</a:t>
                      </a:r>
                    </a:p>
                  </a:txBody>
                  <a:tcPr marL="4290" marR="4290" marT="4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latin typeface="宋体"/>
                        </a:rPr>
                        <a:t>560</a:t>
                      </a:r>
                    </a:p>
                  </a:txBody>
                  <a:tcPr marL="4290" marR="4290" marT="4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latin typeface="宋体"/>
                        </a:rPr>
                        <a:t>2 </a:t>
                      </a:r>
                      <a:r>
                        <a:rPr lang="zh-CN" altLang="en-US" sz="1200" b="1" i="0" u="none" strike="noStrike" dirty="0">
                          <a:latin typeface="宋体"/>
                        </a:rPr>
                        <a:t>教科书</a:t>
                      </a:r>
                    </a:p>
                  </a:txBody>
                  <a:tcPr marL="4290" marR="4290" marT="4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2574">
                <a:tc>
                  <a:txBody>
                    <a:bodyPr/>
                    <a:lstStyle/>
                    <a:p>
                      <a:pPr algn="l" fontAlgn="b"/>
                      <a:r>
                        <a:rPr lang="zh-CN" altLang="en-US" sz="1200" b="1" i="0" u="none" strike="noStrike" dirty="0">
                          <a:latin typeface="宋体"/>
                        </a:rPr>
                        <a:t>华南师范大学</a:t>
                      </a:r>
                    </a:p>
                  </a:txBody>
                  <a:tcPr marL="4290" marR="4290" marT="4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latin typeface="宋体"/>
                        </a:rPr>
                        <a:t>06</a:t>
                      </a:r>
                    </a:p>
                  </a:txBody>
                  <a:tcPr marL="4290" marR="4290" marT="4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1" i="0" u="none" strike="noStrike">
                          <a:latin typeface="宋体"/>
                        </a:rPr>
                        <a:t>中学物理微格教学教程</a:t>
                      </a:r>
                    </a:p>
                  </a:txBody>
                  <a:tcPr marL="4290" marR="4290" marT="4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zh-CN" altLang="en-US" sz="1200" b="1" i="0" u="none" strike="noStrike" dirty="0">
                          <a:latin typeface="宋体"/>
                        </a:rPr>
                        <a:t>张军朋</a:t>
                      </a:r>
                    </a:p>
                  </a:txBody>
                  <a:tcPr marL="4290" marR="4290" marT="4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latin typeface="宋体"/>
                        </a:rPr>
                        <a:t>01</a:t>
                      </a:r>
                    </a:p>
                  </a:txBody>
                  <a:tcPr marL="4290" marR="4290" marT="4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solidFill>
                            <a:srgbClr val="FF0000"/>
                          </a:solidFill>
                          <a:latin typeface="宋体"/>
                        </a:rPr>
                        <a:t>426</a:t>
                      </a:r>
                    </a:p>
                  </a:txBody>
                  <a:tcPr marL="4290" marR="4290" marT="4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latin typeface="宋体"/>
                        </a:rPr>
                        <a:t>260</a:t>
                      </a:r>
                    </a:p>
                  </a:txBody>
                  <a:tcPr marL="4290" marR="4290" marT="4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i="0" u="none" strike="noStrike" dirty="0">
                          <a:latin typeface="宋体"/>
                        </a:rPr>
                        <a:t>2 </a:t>
                      </a:r>
                      <a:r>
                        <a:rPr lang="zh-CN" altLang="en-US" sz="1200" b="1" i="0" u="none" strike="noStrike" dirty="0">
                          <a:latin typeface="宋体"/>
                        </a:rPr>
                        <a:t>教科书</a:t>
                      </a:r>
                    </a:p>
                  </a:txBody>
                  <a:tcPr marL="4290" marR="4290" marT="4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1" name="表格 10"/>
          <p:cNvGraphicFramePr>
            <a:graphicFrameLocks noGrp="1"/>
          </p:cNvGraphicFramePr>
          <p:nvPr/>
        </p:nvGraphicFramePr>
        <p:xfrm>
          <a:off x="785786" y="3714752"/>
          <a:ext cx="7643866" cy="292574"/>
        </p:xfrm>
        <a:graphic>
          <a:graphicData uri="http://schemas.openxmlformats.org/drawingml/2006/table">
            <a:tbl>
              <a:tblPr/>
              <a:tblGrid>
                <a:gridCol w="1643074"/>
                <a:gridCol w="500066"/>
                <a:gridCol w="2300091"/>
                <a:gridCol w="640127"/>
                <a:gridCol w="640127"/>
                <a:gridCol w="640127"/>
                <a:gridCol w="640127"/>
                <a:gridCol w="640127"/>
              </a:tblGrid>
              <a:tr h="292574">
                <a:tc>
                  <a:txBody>
                    <a:bodyPr/>
                    <a:lstStyle/>
                    <a:p>
                      <a:pPr algn="l" fontAlgn="b"/>
                      <a:r>
                        <a:rPr lang="zh-CN" altLang="en-US" sz="1200" b="0" i="0" u="none" strike="noStrike">
                          <a:latin typeface="宋体"/>
                        </a:rPr>
                        <a:t>华南农业大学</a:t>
                      </a:r>
                    </a:p>
                  </a:txBody>
                  <a:tcPr marL="4290" marR="4290" marT="4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0" i="0" u="none" strike="noStrike">
                          <a:latin typeface="宋体"/>
                        </a:rPr>
                        <a:t>14</a:t>
                      </a:r>
                    </a:p>
                  </a:txBody>
                  <a:tcPr marL="4290" marR="4290" marT="4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0" i="0" u="none" strike="noStrike">
                          <a:latin typeface="宋体"/>
                        </a:rPr>
                        <a:t>杜鹃花</a:t>
                      </a:r>
                      <a:r>
                        <a:rPr lang="en-US" altLang="zh-CN" sz="1200" b="0" i="0" u="none" strike="noStrike">
                          <a:latin typeface="宋体"/>
                        </a:rPr>
                        <a:t>--</a:t>
                      </a:r>
                      <a:r>
                        <a:rPr lang="zh-CN" altLang="en-US" sz="1200" b="0" i="0" u="none" strike="noStrike">
                          <a:latin typeface="宋体"/>
                        </a:rPr>
                        <a:t>创新发展</a:t>
                      </a:r>
                      <a:r>
                        <a:rPr lang="en-US" altLang="zh-CN" sz="1200" b="0" i="0" u="none" strike="noStrike">
                          <a:latin typeface="宋体"/>
                        </a:rPr>
                        <a:t>40</a:t>
                      </a:r>
                      <a:r>
                        <a:rPr lang="zh-CN" altLang="en-US" sz="1200" b="0" i="0" u="none" strike="noStrike">
                          <a:latin typeface="宋体"/>
                        </a:rPr>
                        <a:t>年论文集</a:t>
                      </a:r>
                    </a:p>
                  </a:txBody>
                  <a:tcPr marL="4290" marR="4290" marT="4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zh-CN" altLang="en-US" sz="1200" b="0" i="0" u="none" strike="noStrike" dirty="0">
                          <a:latin typeface="宋体"/>
                        </a:rPr>
                        <a:t>郁书君</a:t>
                      </a:r>
                    </a:p>
                  </a:txBody>
                  <a:tcPr marL="4290" marR="4290" marT="4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0" i="0" u="none" strike="noStrike" dirty="0">
                          <a:latin typeface="宋体"/>
                        </a:rPr>
                        <a:t>01</a:t>
                      </a:r>
                    </a:p>
                  </a:txBody>
                  <a:tcPr marL="4290" marR="4290" marT="4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0" i="0" u="none" strike="noStrike" dirty="0">
                          <a:latin typeface="宋体"/>
                        </a:rPr>
                        <a:t>371</a:t>
                      </a:r>
                    </a:p>
                  </a:txBody>
                  <a:tcPr marL="4290" marR="4290" marT="4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0" i="0" u="none" strike="noStrike" dirty="0">
                          <a:latin typeface="宋体"/>
                        </a:rPr>
                        <a:t>100</a:t>
                      </a:r>
                    </a:p>
                  </a:txBody>
                  <a:tcPr marL="4290" marR="4290" marT="4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0" i="0" u="none" strike="noStrike" dirty="0">
                          <a:latin typeface="宋体"/>
                        </a:rPr>
                        <a:t>3 </a:t>
                      </a:r>
                      <a:r>
                        <a:rPr lang="zh-CN" altLang="en-US" sz="1200" b="0" i="0" u="none" strike="noStrike" dirty="0">
                          <a:latin typeface="宋体"/>
                        </a:rPr>
                        <a:t>编著</a:t>
                      </a:r>
                    </a:p>
                  </a:txBody>
                  <a:tcPr marL="4290" marR="4290" marT="4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椭圆 11"/>
          <p:cNvSpPr/>
          <p:nvPr/>
        </p:nvSpPr>
        <p:spPr>
          <a:xfrm>
            <a:off x="714348" y="4714884"/>
            <a:ext cx="7929618" cy="92869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latin typeface="宋体"/>
              </a:rPr>
              <a:t>论文集不属于统计范围。</a:t>
            </a:r>
            <a:endParaRPr lang="en-US" altLang="zh-CN" sz="2800" b="1" dirty="0" smtClean="0">
              <a:solidFill>
                <a:srgbClr val="FF0000"/>
              </a:solidFill>
              <a:latin typeface="宋体"/>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聚合">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sz="40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56437</TotalTime>
  <Words>19840</Words>
  <PresentationFormat>全屏显示(4:3)</PresentationFormat>
  <Paragraphs>6010</Paragraphs>
  <Slides>227</Slides>
  <Notes>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227</vt:i4>
      </vt:variant>
    </vt:vector>
  </HeadingPairs>
  <TitlesOfParts>
    <vt:vector size="229" baseType="lpstr">
      <vt:lpstr>聚合</vt:lpstr>
      <vt:lpstr>Visio</vt:lpstr>
      <vt:lpstr>科技统计培训资料之 统什么  怎么统  </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幻灯片 77</vt:lpstr>
      <vt:lpstr>幻灯片 78</vt:lpstr>
      <vt:lpstr>幻灯片 79</vt:lpstr>
      <vt:lpstr>幻灯片 80</vt:lpstr>
      <vt:lpstr>幻灯片 81</vt:lpstr>
      <vt:lpstr>幻灯片 82</vt:lpstr>
      <vt:lpstr>幻灯片 83</vt:lpstr>
      <vt:lpstr>幻灯片 84</vt:lpstr>
      <vt:lpstr>幻灯片 85</vt:lpstr>
      <vt:lpstr>幻灯片 86</vt:lpstr>
      <vt:lpstr>幻灯片 87</vt:lpstr>
      <vt:lpstr>幻灯片 88</vt:lpstr>
      <vt:lpstr>幻灯片 89</vt:lpstr>
      <vt:lpstr>幻灯片 90</vt:lpstr>
      <vt:lpstr>幻灯片 91</vt:lpstr>
      <vt:lpstr>幻灯片 92</vt:lpstr>
      <vt:lpstr>幻灯片 93</vt:lpstr>
      <vt:lpstr>幻灯片 94</vt:lpstr>
      <vt:lpstr>幻灯片 95</vt:lpstr>
      <vt:lpstr>幻灯片 96</vt:lpstr>
      <vt:lpstr>幻灯片 97</vt:lpstr>
      <vt:lpstr>幻灯片 98</vt:lpstr>
      <vt:lpstr>幻灯片 99</vt:lpstr>
      <vt:lpstr>幻灯片 100</vt:lpstr>
      <vt:lpstr>幻灯片 101</vt:lpstr>
      <vt:lpstr>幻灯片 102</vt:lpstr>
      <vt:lpstr>幻灯片 103</vt:lpstr>
      <vt:lpstr>幻灯片 104</vt:lpstr>
      <vt:lpstr>幻灯片 105</vt:lpstr>
      <vt:lpstr>幻灯片 106</vt:lpstr>
      <vt:lpstr>幻灯片 107</vt:lpstr>
      <vt:lpstr>幻灯片 108</vt:lpstr>
      <vt:lpstr>幻灯片 109</vt:lpstr>
      <vt:lpstr>幻灯片 110</vt:lpstr>
      <vt:lpstr>幻灯片 111</vt:lpstr>
      <vt:lpstr>幻灯片 112</vt:lpstr>
      <vt:lpstr>幻灯片 113</vt:lpstr>
      <vt:lpstr>幻灯片 114</vt:lpstr>
      <vt:lpstr>幻灯片 115</vt:lpstr>
      <vt:lpstr>幻灯片 116</vt:lpstr>
      <vt:lpstr>幻灯片 117</vt:lpstr>
      <vt:lpstr>幻灯片 118</vt:lpstr>
      <vt:lpstr>幻灯片 119</vt:lpstr>
      <vt:lpstr>幻灯片 120</vt:lpstr>
      <vt:lpstr>幻灯片 121</vt:lpstr>
      <vt:lpstr>幻灯片 122</vt:lpstr>
      <vt:lpstr>幻灯片 123</vt:lpstr>
      <vt:lpstr>幻灯片 124</vt:lpstr>
      <vt:lpstr>幻灯片 125</vt:lpstr>
      <vt:lpstr>幻灯片 126</vt:lpstr>
      <vt:lpstr>幻灯片 127</vt:lpstr>
      <vt:lpstr>幻灯片 128</vt:lpstr>
      <vt:lpstr>幻灯片 129</vt:lpstr>
      <vt:lpstr>幻灯片 130</vt:lpstr>
      <vt:lpstr>幻灯片 131</vt:lpstr>
      <vt:lpstr>幻灯片 132</vt:lpstr>
      <vt:lpstr>幻灯片 133</vt:lpstr>
      <vt:lpstr>幻灯片 134</vt:lpstr>
      <vt:lpstr>幻灯片 135</vt:lpstr>
      <vt:lpstr>幻灯片 136</vt:lpstr>
      <vt:lpstr>幻灯片 137</vt:lpstr>
      <vt:lpstr>幻灯片 138</vt:lpstr>
      <vt:lpstr>幻灯片 139</vt:lpstr>
      <vt:lpstr>幻灯片 140</vt:lpstr>
      <vt:lpstr>幻灯片 141</vt:lpstr>
      <vt:lpstr>幻灯片 142</vt:lpstr>
      <vt:lpstr>幻灯片 143</vt:lpstr>
      <vt:lpstr>幻灯片 144</vt:lpstr>
      <vt:lpstr>幻灯片 145</vt:lpstr>
      <vt:lpstr>幻灯片 146</vt:lpstr>
      <vt:lpstr>幻灯片 147</vt:lpstr>
      <vt:lpstr>幻灯片 148</vt:lpstr>
      <vt:lpstr>幻灯片 149</vt:lpstr>
      <vt:lpstr>幻灯片 150</vt:lpstr>
      <vt:lpstr>幻灯片 151</vt:lpstr>
      <vt:lpstr>幻灯片 152</vt:lpstr>
      <vt:lpstr>幻灯片 153</vt:lpstr>
      <vt:lpstr>幻灯片 154</vt:lpstr>
      <vt:lpstr>幻灯片 155</vt:lpstr>
      <vt:lpstr>幻灯片 156</vt:lpstr>
      <vt:lpstr>幻灯片 157</vt:lpstr>
      <vt:lpstr>幻灯片 158</vt:lpstr>
      <vt:lpstr>幻灯片 159</vt:lpstr>
      <vt:lpstr>幻灯片 160</vt:lpstr>
      <vt:lpstr>幻灯片 161</vt:lpstr>
      <vt:lpstr>幻灯片 162</vt:lpstr>
      <vt:lpstr>幻灯片 163</vt:lpstr>
      <vt:lpstr>幻灯片 164</vt:lpstr>
      <vt:lpstr>幻灯片 165</vt:lpstr>
      <vt:lpstr>幻灯片 166</vt:lpstr>
      <vt:lpstr>幻灯片 167</vt:lpstr>
      <vt:lpstr>幻灯片 168</vt:lpstr>
      <vt:lpstr>幻灯片 169</vt:lpstr>
      <vt:lpstr>幻灯片 170</vt:lpstr>
      <vt:lpstr>幻灯片 171</vt:lpstr>
      <vt:lpstr>幻灯片 172</vt:lpstr>
      <vt:lpstr>幻灯片 173</vt:lpstr>
      <vt:lpstr>幻灯片 174</vt:lpstr>
      <vt:lpstr>幻灯片 175</vt:lpstr>
      <vt:lpstr>幻灯片 176</vt:lpstr>
      <vt:lpstr>幻灯片 177</vt:lpstr>
      <vt:lpstr>幻灯片 178</vt:lpstr>
      <vt:lpstr>幻灯片 179</vt:lpstr>
      <vt:lpstr>幻灯片 180</vt:lpstr>
      <vt:lpstr>幻灯片 181</vt:lpstr>
      <vt:lpstr>幻灯片 182</vt:lpstr>
      <vt:lpstr>幻灯片 183</vt:lpstr>
      <vt:lpstr>幻灯片 184</vt:lpstr>
      <vt:lpstr>幻灯片 185</vt:lpstr>
      <vt:lpstr>幻灯片 186</vt:lpstr>
      <vt:lpstr>幻灯片 187</vt:lpstr>
      <vt:lpstr>幻灯片 188</vt:lpstr>
      <vt:lpstr>幻灯片 189</vt:lpstr>
      <vt:lpstr>幻灯片 190</vt:lpstr>
      <vt:lpstr>幻灯片 191</vt:lpstr>
      <vt:lpstr>幻灯片 192</vt:lpstr>
      <vt:lpstr>幻灯片 193</vt:lpstr>
      <vt:lpstr>幻灯片 194</vt:lpstr>
      <vt:lpstr>幻灯片 195</vt:lpstr>
      <vt:lpstr>幻灯片 196</vt:lpstr>
      <vt:lpstr>幻灯片 197</vt:lpstr>
      <vt:lpstr>幻灯片 198</vt:lpstr>
      <vt:lpstr>幻灯片 199</vt:lpstr>
      <vt:lpstr>幻灯片 200</vt:lpstr>
      <vt:lpstr>幻灯片 201</vt:lpstr>
      <vt:lpstr>幻灯片 202</vt:lpstr>
      <vt:lpstr>幻灯片 203</vt:lpstr>
      <vt:lpstr>幻灯片 204</vt:lpstr>
      <vt:lpstr>幻灯片 205</vt:lpstr>
      <vt:lpstr>幻灯片 206</vt:lpstr>
      <vt:lpstr>幻灯片 207</vt:lpstr>
      <vt:lpstr>幻灯片 208</vt:lpstr>
      <vt:lpstr>幻灯片 209</vt:lpstr>
      <vt:lpstr>幻灯片 210</vt:lpstr>
      <vt:lpstr>幻灯片 211</vt:lpstr>
      <vt:lpstr>幻灯片 212</vt:lpstr>
      <vt:lpstr>幻灯片 213</vt:lpstr>
      <vt:lpstr>幻灯片 214</vt:lpstr>
      <vt:lpstr>幻灯片 215</vt:lpstr>
      <vt:lpstr>幻灯片 216</vt:lpstr>
      <vt:lpstr>幻灯片 217</vt:lpstr>
      <vt:lpstr>幻灯片 218</vt:lpstr>
      <vt:lpstr>幻灯片 219</vt:lpstr>
      <vt:lpstr>幻灯片 220</vt:lpstr>
      <vt:lpstr>幻灯片 221</vt:lpstr>
      <vt:lpstr>幻灯片 222</vt:lpstr>
      <vt:lpstr>幻灯片 223</vt:lpstr>
      <vt:lpstr>幻灯片 224</vt:lpstr>
      <vt:lpstr>幻灯片 225</vt:lpstr>
      <vt:lpstr>幻灯片 226</vt:lpstr>
      <vt:lpstr>幻灯片 227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2016年典型问题分析</dc:title>
  <dc:creator>admin</dc:creator>
  <cp:lastModifiedBy>admin</cp:lastModifiedBy>
  <cp:revision>1879</cp:revision>
  <dcterms:modified xsi:type="dcterms:W3CDTF">2022-11-05T13:07:30Z</dcterms:modified>
</cp:coreProperties>
</file>